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366" r:id="rId9"/>
    <p:sldId id="266" r:id="rId10"/>
    <p:sldId id="267" r:id="rId11"/>
    <p:sldId id="268" r:id="rId12"/>
    <p:sldId id="272" r:id="rId13"/>
    <p:sldId id="273" r:id="rId14"/>
    <p:sldId id="274" r:id="rId15"/>
    <p:sldId id="275" r:id="rId16"/>
    <p:sldId id="341" r:id="rId17"/>
    <p:sldId id="346" r:id="rId18"/>
    <p:sldId id="347" r:id="rId19"/>
    <p:sldId id="348" r:id="rId20"/>
    <p:sldId id="349" r:id="rId21"/>
    <p:sldId id="350" r:id="rId22"/>
    <p:sldId id="282" r:id="rId23"/>
    <p:sldId id="305" r:id="rId24"/>
    <p:sldId id="326" r:id="rId25"/>
    <p:sldId id="342" r:id="rId26"/>
    <p:sldId id="285" r:id="rId27"/>
    <p:sldId id="287" r:id="rId28"/>
    <p:sldId id="286" r:id="rId29"/>
    <p:sldId id="288" r:id="rId30"/>
    <p:sldId id="367" r:id="rId31"/>
    <p:sldId id="296" r:id="rId32"/>
    <p:sldId id="297" r:id="rId33"/>
    <p:sldId id="351" r:id="rId34"/>
    <p:sldId id="320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53" r:id="rId50"/>
    <p:sldId id="354" r:id="rId51"/>
    <p:sldId id="362" r:id="rId52"/>
    <p:sldId id="35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769"/>
    <a:srgbClr val="0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22" autoAdjust="0"/>
  </p:normalViewPr>
  <p:slideViewPr>
    <p:cSldViewPr snapToGrid="0" snapToObjects="1">
      <p:cViewPr>
        <p:scale>
          <a:sx n="115" d="100"/>
          <a:sy n="115" d="100"/>
        </p:scale>
        <p:origin x="-107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DCN / SDN</c:v>
                </c:pt>
              </c:strCache>
            </c:strRef>
          </c:tx>
          <c:invertIfNegative val="0"/>
          <c:cat>
            <c:numRef>
              <c:f>Sheet1!$B$3:$G$3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7.0</c:v>
                </c:pt>
                <c:pt idx="1">
                  <c:v>9.0</c:v>
                </c:pt>
                <c:pt idx="2">
                  <c:v>11.0</c:v>
                </c:pt>
                <c:pt idx="3">
                  <c:v>14.0</c:v>
                </c:pt>
                <c:pt idx="4">
                  <c:v>19.0</c:v>
                </c:pt>
                <c:pt idx="5">
                  <c:v>20.0</c:v>
                </c:pt>
              </c:numCache>
            </c:numRef>
          </c:val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Other</c:v>
                </c:pt>
              </c:strCache>
            </c:strRef>
          </c:tx>
          <c:invertIfNegative val="0"/>
          <c:cat>
            <c:numRef>
              <c:f>Sheet1!$B$3:$G$3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Sheet1!$B$5:$G$5</c:f>
              <c:numCache>
                <c:formatCode>General</c:formatCode>
                <c:ptCount val="6"/>
                <c:pt idx="0">
                  <c:v>26.0</c:v>
                </c:pt>
                <c:pt idx="1">
                  <c:v>23.0</c:v>
                </c:pt>
                <c:pt idx="2">
                  <c:v>18.0</c:v>
                </c:pt>
                <c:pt idx="3">
                  <c:v>24.0</c:v>
                </c:pt>
                <c:pt idx="4">
                  <c:v>24.0</c:v>
                </c:pt>
                <c:pt idx="5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16690312"/>
        <c:axId val="-2016701736"/>
      </c:barChart>
      <c:catAx>
        <c:axId val="-2016690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16701736"/>
        <c:crosses val="autoZero"/>
        <c:auto val="1"/>
        <c:lblAlgn val="ctr"/>
        <c:lblOffset val="100"/>
        <c:noMultiLvlLbl val="0"/>
      </c:catAx>
      <c:valAx>
        <c:axId val="-2016701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# of Papers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16690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5D0C2-6457-0346-AFF0-D2875978021B}" type="datetimeFigureOut">
              <a:rPr lang="en-US" smtClean="0"/>
              <a:t>4/4/16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22C87-F641-F240-B96E-8748DA123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2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9B130-F56A-354B-8CEF-901263E7AAAC}" type="datetimeFigureOut">
              <a:rPr lang="en-US" smtClean="0"/>
              <a:t>4/4/16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1691A-0BE3-AD47-9744-C0A743F7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717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Red: network layer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Green: transport layer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Purple: application layer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Blue: routing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Orange: enterprise/edge networks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Black: other stuff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Most have three or four letters, except IP has just two.  But IP is special, as it is the center of the known universe.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F705DF17-A74F-EA4A-BC06-610F6F8F61FA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These next few slides take the critiques in the previous slides and give them a positive spin.  It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s not that the earlier slides were wrong, so much as there being an upside to all this…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8FF214B6-7DD0-CF4A-BA53-1388DDAF6EA9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Datacenters are large facilities that house tens of thousands</a:t>
            </a:r>
            <a:r>
              <a:rPr lang="en-US" baseline="0" dirty="0" smtClean="0"/>
              <a:t> of networked servers. These facilities are typically owned by businesses or government organizations and require huge investments to build and operate. Just to give you an idea: a large datacenter that a company like Google or Microsoft might build…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different kinds of datacenters: There are specialized datacenters which support a particular application….</a:t>
            </a:r>
          </a:p>
          <a:p>
            <a:r>
              <a:rPr lang="en-US" baseline="0" dirty="0" smtClean="0"/>
              <a:t>There are also cloud datacenters which are more general purpose infrastructure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FA87D-4A36-4D96-80E2-F587745F73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564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2738" y="685800"/>
            <a:ext cx="3705225" cy="2778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77CA1-7F15-48F4-B2E2-217F172B39C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30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the animation,</a:t>
            </a:r>
            <a:r>
              <a:rPr lang="en-US" baseline="0" dirty="0" smtClean="0"/>
              <a:t> say “this follows what we call the partition/aggregate application structure. </a:t>
            </a:r>
          </a:p>
          <a:p>
            <a:r>
              <a:rPr lang="en-US" baseline="0" dirty="0" smtClean="0"/>
              <a:t>I’ve described this in the context of search, but it’s actually quite general</a:t>
            </a:r>
          </a:p>
          <a:p>
            <a:r>
              <a:rPr lang="en-US" baseline="0" dirty="0" smtClean="0"/>
              <a:t>- “the foundation of many large-scale web applications.”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FA87D-4A36-4D96-80E2-F587745F73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646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These next few slides take the critiques in the previous slides and give them a positive spin.  It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s not that the earlier slides were wrong, so much as there being an upside to all this…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8FF214B6-7DD0-CF4A-BA53-1388DDAF6EA9}" type="slidenum">
              <a:rPr lang="en-US" sz="1200"/>
              <a:pPr eaLnBrk="1" hangingPunct="1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Talk about forwarding &amp; control planes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35637D-D8D4-8240-AAD9-61EEC7D1585F}" type="slidenum">
              <a:rPr lang="en-US" sz="1200"/>
              <a:pPr eaLnBrk="1" hangingPunct="1"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956E90-129B-614F-B90A-66C5A29A272B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7311A6-BC9A-694D-8208-0F194C19625A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14027F-081C-EE4A-8462-8B883F3E3DBB}" type="slidenum">
              <a:rPr lang="en-US" sz="1200"/>
              <a:pPr eaLnBrk="1" hangingPunct="1"/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Header formats have gotten more colorful in recent years, but they are still awfully boring. Zzzzz…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Have you seen the lego version of the IP and TCP header?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D99A8E1F-03B7-F84F-8866-EE4EE023DB54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B53816-CF89-B64C-AA66-D05AABE23E8F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D639CB-F9E5-C445-BD9B-1D8F55E1B888}" type="slidenum">
              <a:rPr lang="en-US" sz="1200"/>
              <a:pPr eaLnBrk="1" hangingPunct="1"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59ED9F-D737-994C-835A-0BA1C5355322}" type="slidenum">
              <a:rPr lang="en-US" sz="1200"/>
              <a:pPr eaLnBrk="1" hangingPunct="1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1BF5129-484F-7547-BE16-766D1B0DFE19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D1B266-F07F-1C48-83E4-B65644441DE8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A564-B5A9-1B48-9539-F4CC86F953A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2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Ask yourself what is the real difference between these components?  Do we need to think of them as distinct? 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Can a common piece of hardware support many of these functions?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Do ever need to do more than one of these functions at the same time and place?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FB455E17-0F32-1246-9C22-F190CDD0E50D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All of the next few slides have an element of truth in them.  These are perfectly reasonable ways to think of networking as a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domain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rather than a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discipline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49E91E27-BB0C-134B-9187-E96C1890AFB1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Algos and data structures: data plane (longest-prefix match, packet classification), control plane (Dijkstra, Bellman-Ford, spanning tree), DHT, …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Control theory: TCP, load-sensitive routing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Queuing theory: justification for packet switching (i.e., studying statistical multiplexing)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Optimization: design/analysis of protocols like TCP congestion control, tuning protocols for traffic engineering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Game theory: interdomain routing, sharing CPU/bandwidth/power in mobile ad hoc networks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Formal methods: design and validation of protocols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Info theory: inference of network properties from limited measurements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Crypto: secure protocols, analysis of security properties of new/existing protocols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PL: configuration languages, software-defined networking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Graph theory: graph algorithms, metrics for characterizing topologies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7AF99296-DE1D-E24E-BD14-051EC306B67A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Distributed systems: how different from networking?  Evolved somewhat separately.  DS assumes underlying connectivity of some sort.  Yet, common issues, and they are more mature than we are.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Operating systems: end-host networking stack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Computer architecture: network interface card, router hardware, etc.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Software engineering: protocol design, understanding requirements, …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E175B7BF-B7C5-6543-833C-0F71A04F54A2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5C5A5729-A91E-FE47-8708-00F69E3B42D9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lots of platforms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is relevant to the course, where we will leverage these platforms to Do Great Things.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756CF912-CD99-C944-8907-CAF4B96D4758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These next few slides take the critiques in the previous slides and give them a positive spin.  It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s not that the earlier slides were wrong, so much as there being an upside to all this…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fld id="{8FF214B6-7DD0-CF4A-BA53-1388DDAF6EA9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0E36-608D-3A4A-B8B1-F384328ED18C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69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57DD-8EC6-DE4B-B036-4E04224183E1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0C47-7C25-7644-BB6B-DF63D62A176A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1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2196-52AA-1243-B1B6-8DD822A3EC2C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B6BB1-93D0-1143-AC07-F00867A1DBC6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6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A3858-B475-4242-84BE-A5DEB2CDD950}" type="datetime1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3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3749-9904-CE4B-BC75-0D02B65EDDE9}" type="datetime1">
              <a:rPr lang="en-US" smtClean="0"/>
              <a:t>4/4/16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3B93-0933-8145-B26E-033803372F0F}" type="datetime1">
              <a:rPr lang="en-US" smtClean="0"/>
              <a:t>4/4/16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0E078-5FFA-5749-98DB-48ACB71C289D}" type="datetime1">
              <a:rPr lang="en-US" smtClean="0"/>
              <a:t>4/4/16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6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C6A7D-387F-194B-9FEC-76ED56C40D94}" type="datetime1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6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4C09-13EC-D840-9184-CA1117D79CB0}" type="datetime1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</a:lstStyle>
          <a:p>
            <a:fld id="{CCA35964-0CCE-9740-8F4C-36F6A5E14AFA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</a:lstStyle>
          <a:p>
            <a:fld id="{AC913800-9833-F549-80FC-C3497A40B0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8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D49E1"/>
          </a:solidFill>
          <a:latin typeface="+mn-lt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ople.csail.mit.edu/alizadeh/courses/6.888/review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ople.csail.mit.edu/alizadeh/courses/6.888/" TargetMode="External"/><Relationship Id="rId3" Type="http://schemas.openxmlformats.org/officeDocument/2006/relationships/hyperlink" Target="https://piazza.com/mit/spring2016/6888/hom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gif"/><Relationship Id="rId20" Type="http://schemas.openxmlformats.org/officeDocument/2006/relationships/image" Target="../media/image42.jpeg"/><Relationship Id="rId21" Type="http://schemas.openxmlformats.org/officeDocument/2006/relationships/image" Target="../media/image43.jpeg"/><Relationship Id="rId22" Type="http://schemas.openxmlformats.org/officeDocument/2006/relationships/image" Target="../media/image44.jpeg"/><Relationship Id="rId23" Type="http://schemas.openxmlformats.org/officeDocument/2006/relationships/image" Target="../media/image45.jpeg"/><Relationship Id="rId24" Type="http://schemas.openxmlformats.org/officeDocument/2006/relationships/image" Target="../media/image46.jpeg"/><Relationship Id="rId25" Type="http://schemas.openxmlformats.org/officeDocument/2006/relationships/image" Target="../media/image47.gif"/><Relationship Id="rId26" Type="http://schemas.openxmlformats.org/officeDocument/2006/relationships/image" Target="../media/image48.jpeg"/><Relationship Id="rId10" Type="http://schemas.openxmlformats.org/officeDocument/2006/relationships/image" Target="../media/image32.jpeg"/><Relationship Id="rId11" Type="http://schemas.openxmlformats.org/officeDocument/2006/relationships/image" Target="../media/image33.jpeg"/><Relationship Id="rId12" Type="http://schemas.openxmlformats.org/officeDocument/2006/relationships/image" Target="../media/image34.png"/><Relationship Id="rId13" Type="http://schemas.openxmlformats.org/officeDocument/2006/relationships/image" Target="../media/image35.gif"/><Relationship Id="rId14" Type="http://schemas.openxmlformats.org/officeDocument/2006/relationships/image" Target="../media/image36.jpeg"/><Relationship Id="rId15" Type="http://schemas.openxmlformats.org/officeDocument/2006/relationships/image" Target="../media/image37.jpeg"/><Relationship Id="rId16" Type="http://schemas.openxmlformats.org/officeDocument/2006/relationships/image" Target="../media/image38.jpeg"/><Relationship Id="rId17" Type="http://schemas.openxmlformats.org/officeDocument/2006/relationships/image" Target="../media/image39.jpeg"/><Relationship Id="rId18" Type="http://schemas.openxmlformats.org/officeDocument/2006/relationships/image" Target="../media/image40.jpeg"/><Relationship Id="rId19" Type="http://schemas.openxmlformats.org/officeDocument/2006/relationships/image" Target="../media/image41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29.jpeg"/><Relationship Id="rId8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09" y="1273939"/>
            <a:ext cx="9011478" cy="14700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6.888</a:t>
            </a:r>
            <a:br>
              <a:rPr lang="en-US" dirty="0" smtClean="0"/>
            </a:br>
            <a:r>
              <a:rPr lang="en-US" dirty="0" smtClean="0"/>
              <a:t>Advanced Topics in Networking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014878"/>
            <a:ext cx="6400800" cy="3125303"/>
          </a:xfrm>
        </p:spPr>
        <p:txBody>
          <a:bodyPr>
            <a:normAutofit/>
          </a:bodyPr>
          <a:lstStyle/>
          <a:p>
            <a:endParaRPr lang="en-US" sz="1000" dirty="0" smtClean="0"/>
          </a:p>
          <a:p>
            <a:r>
              <a:rPr lang="en-US" dirty="0" smtClean="0"/>
              <a:t>Lecture 1: Introduction</a:t>
            </a:r>
          </a:p>
          <a:p>
            <a:endParaRPr lang="en-US" dirty="0"/>
          </a:p>
          <a:p>
            <a:r>
              <a:rPr lang="en-US" sz="2800" dirty="0" smtClean="0"/>
              <a:t>Mohammad Alizadeh</a:t>
            </a:r>
          </a:p>
          <a:p>
            <a:endParaRPr lang="en-US" sz="2400" dirty="0" smtClean="0"/>
          </a:p>
          <a:p>
            <a:r>
              <a:rPr lang="en-US" sz="2600" dirty="0" smtClean="0"/>
              <a:t>Spring 2016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92" y="402826"/>
            <a:ext cx="1149121" cy="594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912" y="6174898"/>
            <a:ext cx="80948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Includes material from lectures by Nick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McKeown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(Stanford), Jennifer Rexford (Princeton), and George Porter (UCSD)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8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A place to apply theory?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744870"/>
            <a:ext cx="8229600" cy="488453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1000"/>
              </a:spcBef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Algorithms and data structures</a:t>
            </a:r>
          </a:p>
          <a:p>
            <a:pPr eaLnBrk="1" hangingPunct="1">
              <a:spcBef>
                <a:spcPts val="1000"/>
              </a:spcBef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Control theory</a:t>
            </a:r>
          </a:p>
          <a:p>
            <a:pPr eaLnBrk="1" hangingPunct="1">
              <a:spcBef>
                <a:spcPts val="1000"/>
              </a:spcBef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Queuing theory</a:t>
            </a:r>
          </a:p>
          <a:p>
            <a:pPr eaLnBrk="1" hangingPunct="1">
              <a:spcBef>
                <a:spcPts val="1000"/>
              </a:spcBef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Optimization theory</a:t>
            </a:r>
          </a:p>
          <a:p>
            <a:pPr eaLnBrk="1" hangingPunct="1">
              <a:spcBef>
                <a:spcPts val="1000"/>
              </a:spcBef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Game theory and mechanism design</a:t>
            </a:r>
          </a:p>
          <a:p>
            <a:pPr eaLnBrk="1" hangingPunct="1">
              <a:spcBef>
                <a:spcPts val="1000"/>
              </a:spcBef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Formal methods</a:t>
            </a:r>
          </a:p>
          <a:p>
            <a:pPr eaLnBrk="1" hangingPunct="1">
              <a:spcBef>
                <a:spcPts val="1000"/>
              </a:spcBef>
            </a:pPr>
            <a:r>
              <a:rPr lang="en-US" sz="2800" dirty="0" smtClean="0">
                <a:latin typeface="Arial" charset="0"/>
                <a:ea typeface="Heiti SC Light" charset="0"/>
                <a:cs typeface="Heiti SC Light" charset="0"/>
              </a:rPr>
              <a:t>Cryptography</a:t>
            </a:r>
            <a:endParaRPr lang="en-US" sz="2800" dirty="0"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Programming languages</a:t>
            </a:r>
          </a:p>
          <a:p>
            <a:pPr eaLnBrk="1" hangingPunct="1">
              <a:spcBef>
                <a:spcPts val="1000"/>
              </a:spcBef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Graph theory</a:t>
            </a:r>
          </a:p>
          <a:p>
            <a:pPr eaLnBrk="1" hangingPunct="1">
              <a:buFontTx/>
              <a:buNone/>
            </a:pPr>
            <a:endParaRPr lang="en-US" sz="2800" dirty="0">
              <a:latin typeface="Arial" charset="0"/>
              <a:ea typeface="Heiti SC Light" charset="0"/>
              <a:cs typeface="Heiti SC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0" y="90488"/>
            <a:ext cx="9144000" cy="1509712"/>
          </a:xfrm>
        </p:spPr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A place to build systems?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1755913"/>
            <a:ext cx="8229600" cy="43702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Distributed systems</a:t>
            </a:r>
          </a:p>
          <a:p>
            <a:pPr eaLnBrk="1" hangingPunct="1"/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Operating systems</a:t>
            </a:r>
          </a:p>
          <a:p>
            <a:pPr eaLnBrk="1" hangingPunct="1"/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Computer architecture</a:t>
            </a:r>
          </a:p>
          <a:p>
            <a:pPr eaLnBrk="1" hangingPunct="1"/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Software engineering</a:t>
            </a:r>
          </a:p>
          <a:p>
            <a:pPr eaLnBrk="1" hangingPunct="1"/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7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So, Why is Networking Cool?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57199" y="1570374"/>
            <a:ext cx="8454887" cy="52578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Relevant</a:t>
            </a:r>
          </a:p>
          <a:p>
            <a:pPr lvl="1" eaLnBrk="1" hangingPunct="1"/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Can 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impact the real 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world</a:t>
            </a:r>
          </a:p>
          <a:p>
            <a:pPr lvl="1"/>
            <a:r>
              <a:rPr lang="en-US" dirty="0">
                <a:solidFill>
                  <a:prstClr val="black"/>
                </a:solidFill>
                <a:latin typeface="Arial" charset="0"/>
                <a:ea typeface="Heiti SC Light" charset="0"/>
                <a:cs typeface="Heiti SC Light" charset="0"/>
              </a:rPr>
              <a:t>Can measure/build things</a:t>
            </a:r>
          </a:p>
          <a:p>
            <a:pPr marL="457200" lvl="1" indent="0" eaLnBrk="1" hangingPunct="1">
              <a:buNone/>
            </a:pPr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Interdisciplinary 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Well-motivated problems + rigorous solution techniques</a:t>
            </a:r>
          </a:p>
          <a:p>
            <a:pPr marL="457200" lvl="1" indent="0" eaLnBrk="1" hangingPunct="1">
              <a:buNone/>
            </a:pPr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Widely-read papers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Many of the most cited papers in CS are in networking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Congestion control, distributed hash tables, resource reservation, self-similar traffic, multimedia 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protocols</a:t>
            </a:r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1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So, Why is Networking Cool?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199" y="1612344"/>
            <a:ext cx="8454887" cy="508331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Young, relatively immature field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Tremendous intellectual progress is still needed</a:t>
            </a:r>
          </a:p>
          <a:p>
            <a:pPr lvl="1" eaLnBrk="1" hangingPunct="1"/>
            <a:r>
              <a:rPr lang="en-US" sz="2400" i="1" dirty="0">
                <a:latin typeface="Arial" charset="0"/>
                <a:ea typeface="Heiti SC Light" charset="0"/>
                <a:cs typeface="Heiti SC Light" charset="0"/>
              </a:rPr>
              <a:t>You 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can help decide what networking really is</a:t>
            </a:r>
          </a:p>
          <a:p>
            <a:pPr eaLnBrk="1" hangingPunct="1">
              <a:buFont typeface="Arial" charset="0"/>
              <a:buNone/>
            </a:pPr>
            <a:endParaRPr lang="en-US" sz="2800" dirty="0" smtClean="0">
              <a:solidFill>
                <a:srgbClr val="0D49E1"/>
              </a:solidFill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800" dirty="0" smtClean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Defining </a:t>
            </a: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the problem is a big part of the challenge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Recognizing a need, formulating well-defined problem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… is at least as important as solving the problem.</a:t>
            </a:r>
          </a:p>
          <a:p>
            <a:pPr eaLnBrk="1" hangingPunct="1">
              <a:buFont typeface="Arial" charset="0"/>
              <a:buNone/>
            </a:pPr>
            <a:endParaRPr lang="en-US" sz="2800" dirty="0" smtClean="0">
              <a:solidFill>
                <a:srgbClr val="0D49E1"/>
              </a:solidFill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800" dirty="0" smtClean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Lots </a:t>
            </a: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of platforms for building your ideas</a:t>
            </a:r>
          </a:p>
          <a:p>
            <a:pPr lvl="1" eaLnBrk="1" hangingPunct="1"/>
            <a:r>
              <a:rPr lang="en-US" sz="2400" dirty="0" err="1">
                <a:latin typeface="Arial" charset="0"/>
                <a:ea typeface="Heiti SC Light" charset="0"/>
                <a:cs typeface="Heiti SC Light" charset="0"/>
              </a:rPr>
              <a:t>Testbeds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: </a:t>
            </a:r>
            <a:r>
              <a:rPr lang="en-US" sz="2400" dirty="0" err="1">
                <a:latin typeface="Arial" charset="0"/>
                <a:ea typeface="Heiti SC Light" charset="0"/>
                <a:cs typeface="Heiti SC Light" charset="0"/>
              </a:rPr>
              <a:t>Emulab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, </a:t>
            </a:r>
            <a:r>
              <a:rPr lang="en-US" sz="2400" dirty="0" err="1">
                <a:latin typeface="Arial" charset="0"/>
                <a:ea typeface="Heiti SC Light" charset="0"/>
                <a:cs typeface="Heiti SC Light" charset="0"/>
              </a:rPr>
              <a:t>PlanetLab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, Orbit, GENI</a:t>
            </a:r>
          </a:p>
          <a:p>
            <a:pPr lvl="1"/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Programmability: 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Click, </a:t>
            </a:r>
            <a:r>
              <a:rPr lang="en-US" dirty="0" err="1" smtClean="0">
                <a:latin typeface="Arial" charset="0"/>
                <a:ea typeface="Heiti SC Light" charset="0"/>
                <a:cs typeface="Heiti SC Light" charset="0"/>
              </a:rPr>
              <a:t>Mininet</a:t>
            </a:r>
            <a:r>
              <a:rPr lang="en-US" dirty="0" smtClean="0">
                <a:latin typeface="Arial" charset="0"/>
                <a:ea typeface="Heiti SC Light" charset="0"/>
                <a:cs typeface="Heiti SC Light" charset="0"/>
              </a:rPr>
              <a:t>, </a:t>
            </a:r>
            <a:r>
              <a:rPr lang="en-US" dirty="0" err="1" smtClean="0">
                <a:latin typeface="Arial" charset="0"/>
                <a:ea typeface="Heiti SC Light" charset="0"/>
                <a:cs typeface="Heiti SC Light" charset="0"/>
              </a:rPr>
              <a:t>NetFPGA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, </a:t>
            </a:r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S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witch chips</a:t>
            </a:r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/>
            <a:endParaRPr lang="en-US" sz="2000" dirty="0">
              <a:latin typeface="Arial" charset="0"/>
              <a:ea typeface="Heiti SC Light" charset="0"/>
              <a:cs typeface="Heiti SC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3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/>
          <p:cNvSpPr>
            <a:spLocks noGrp="1"/>
          </p:cNvSpPr>
          <p:nvPr>
            <p:ph type="ctrTitle"/>
          </p:nvPr>
        </p:nvSpPr>
        <p:spPr>
          <a:xfrm>
            <a:off x="630585" y="1395412"/>
            <a:ext cx="7772400" cy="1470025"/>
          </a:xfrm>
        </p:spPr>
        <p:txBody>
          <a:bodyPr>
            <a:normAutofit/>
          </a:bodyPr>
          <a:lstStyle/>
          <a:p>
            <a:pPr marL="0" indent="39688" eaLnBrk="1" hangingPunct="1"/>
            <a:r>
              <a:rPr lang="en-US" sz="6600" dirty="0" smtClean="0">
                <a:latin typeface="Arial" charset="0"/>
                <a:ea typeface="Heiti SC Light" charset="0"/>
                <a:cs typeface="Heiti SC Light" charset="0"/>
              </a:rPr>
              <a:t>This course</a:t>
            </a:r>
            <a:endParaRPr lang="en-US" sz="6600" dirty="0">
              <a:latin typeface="Arial" charset="0"/>
              <a:ea typeface="Heiti SC Light" charset="0"/>
              <a:cs typeface="Heiti SC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05565" y="3511827"/>
            <a:ext cx="76862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 smtClean="0">
                <a:solidFill>
                  <a:srgbClr val="000000"/>
                </a:solidFill>
              </a:rPr>
              <a:t>... </a:t>
            </a:r>
            <a:r>
              <a:rPr lang="en-US" sz="3200" dirty="0" smtClean="0">
                <a:solidFill>
                  <a:srgbClr val="000000"/>
                </a:solidFill>
              </a:rPr>
              <a:t>i</a:t>
            </a:r>
            <a:r>
              <a:rPr lang="is-IS" sz="3200" dirty="0" smtClean="0">
                <a:solidFill>
                  <a:srgbClr val="000000"/>
                </a:solidFill>
              </a:rPr>
              <a:t>s about the latest in networking research</a:t>
            </a:r>
          </a:p>
          <a:p>
            <a:endParaRPr lang="is-IS" sz="3200" dirty="0" smtClean="0">
              <a:solidFill>
                <a:srgbClr val="000000"/>
              </a:solidFill>
            </a:endParaRPr>
          </a:p>
          <a:p>
            <a:r>
              <a:rPr lang="is-IS" sz="3200" dirty="0" smtClean="0">
                <a:solidFill>
                  <a:srgbClr val="0D49E1"/>
                </a:solidFill>
              </a:rPr>
              <a:t>Main goal: </a:t>
            </a:r>
            <a:endParaRPr lang="is-IS" sz="3200" dirty="0">
              <a:solidFill>
                <a:srgbClr val="000000"/>
              </a:solidFill>
            </a:endParaRPr>
          </a:p>
          <a:p>
            <a:r>
              <a:rPr lang="is-IS" sz="3200" dirty="0">
                <a:solidFill>
                  <a:srgbClr val="000000"/>
                </a:solidFill>
              </a:rPr>
              <a:t>P</a:t>
            </a:r>
            <a:r>
              <a:rPr lang="is-IS" sz="3200" dirty="0" smtClean="0">
                <a:solidFill>
                  <a:srgbClr val="000000"/>
                </a:solidFill>
              </a:rPr>
              <a:t>repare for high quality research in this field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0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We’ll focus mostly on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478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Data Center </a:t>
            </a:r>
            <a:r>
              <a:rPr lang="en-US" sz="3600" dirty="0">
                <a:solidFill>
                  <a:srgbClr val="000000"/>
                </a:solidFill>
              </a:rPr>
              <a:t>N</a:t>
            </a:r>
            <a:r>
              <a:rPr lang="en-US" sz="3600" dirty="0" smtClean="0">
                <a:solidFill>
                  <a:srgbClr val="000000"/>
                </a:solidFill>
              </a:rPr>
              <a:t>etworking</a:t>
            </a:r>
          </a:p>
          <a:p>
            <a:endParaRPr lang="en-US" sz="3600" dirty="0" smtClean="0">
              <a:solidFill>
                <a:srgbClr val="000000"/>
              </a:solidFill>
            </a:endParaRPr>
          </a:p>
          <a:p>
            <a:r>
              <a:rPr lang="en-US" sz="3600" dirty="0" smtClean="0">
                <a:solidFill>
                  <a:srgbClr val="000000"/>
                </a:solidFill>
              </a:rPr>
              <a:t>Software Defined Networking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Two “hot” areas of research</a:t>
            </a:r>
          </a:p>
          <a:p>
            <a:endParaRPr lang="en-US" sz="6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Significant interest in both academia &amp; industry</a:t>
            </a:r>
          </a:p>
          <a:p>
            <a:endParaRPr lang="en-US" sz="6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Lots of opportunities for impact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6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DCN/SDN Papers at SIGCOMM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301334"/>
              </p:ext>
            </p:extLst>
          </p:nvPr>
        </p:nvGraphicFramePr>
        <p:xfrm>
          <a:off x="864370" y="1966015"/>
          <a:ext cx="7822430" cy="4092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595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&amp;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27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will read 1-2 papers per class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Every expected to read the papers in advance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Submit a short review of the required reading by midnight the night before class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Say something that is not in the paper</a:t>
            </a:r>
          </a:p>
          <a:p>
            <a:endParaRPr lang="en-US" sz="1100" dirty="0">
              <a:solidFill>
                <a:prstClr val="black"/>
              </a:solidFill>
              <a:ea typeface="Heiti SC Light" charset="0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ea typeface="Heiti SC Light" charset="0"/>
                <a:cs typeface="Calibri"/>
              </a:rPr>
              <a:t>Submit reviews here: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  <a:hlinkClick r:id="rId2"/>
              </a:rPr>
              <a:t>http://people.csail.mit.edu/alizadeh/courses/6.888/review.html</a:t>
            </a:r>
            <a:endParaRPr lang="en-US" dirty="0" smtClean="0">
              <a:solidFill>
                <a:prstClr val="black"/>
              </a:solidFill>
              <a:ea typeface="Heiti SC Light" charset="0"/>
              <a:cs typeface="Calibri"/>
            </a:endParaRPr>
          </a:p>
          <a:p>
            <a:endParaRPr lang="en-US" sz="1400" dirty="0"/>
          </a:p>
          <a:p>
            <a:r>
              <a:rPr lang="en-US" dirty="0" smtClean="0">
                <a:solidFill>
                  <a:srgbClr val="000000"/>
                </a:solidFill>
              </a:rPr>
              <a:t>Each student will also present </a:t>
            </a:r>
            <a:r>
              <a:rPr lang="en-US" i="1" dirty="0" smtClean="0">
                <a:solidFill>
                  <a:srgbClr val="000000"/>
                </a:solidFill>
              </a:rPr>
              <a:t>one</a:t>
            </a:r>
            <a:r>
              <a:rPr lang="en-US" dirty="0" smtClean="0">
                <a:solidFill>
                  <a:srgbClr val="000000"/>
                </a:solidFill>
              </a:rPr>
              <a:t> paper</a:t>
            </a:r>
            <a:endParaRPr lang="en-US" dirty="0" smtClean="0">
              <a:solidFill>
                <a:srgbClr val="000000"/>
              </a:solidFill>
              <a:ea typeface="Heiti SC Light" charset="0"/>
              <a:cs typeface="Calibri"/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Read paper and relevant references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25 minute talk; instructions on website</a:t>
            </a:r>
            <a:endParaRPr lang="en-US" dirty="0" smtClean="0"/>
          </a:p>
          <a:p>
            <a:r>
              <a:rPr lang="en-US" dirty="0" smtClean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4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esearch project of your choice</a:t>
            </a:r>
          </a:p>
          <a:p>
            <a:endParaRPr lang="en-US" dirty="0">
              <a:solidFill>
                <a:srgbClr val="000000"/>
              </a:solidFill>
              <a:ea typeface="Heiti SC Light" charset="0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ea typeface="Heiti SC Light" charset="0"/>
                <a:cs typeface="Calibri"/>
              </a:rPr>
              <a:t>Work alone or in groups of two</a:t>
            </a:r>
            <a:endParaRPr lang="en-US" dirty="0">
              <a:solidFill>
                <a:srgbClr val="000000"/>
              </a:solidFill>
              <a:ea typeface="Heiti SC Light" charset="0"/>
              <a:cs typeface="Calibri"/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Project ideas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Explore your own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I will also suggest some ideas</a:t>
            </a:r>
          </a:p>
          <a:p>
            <a:pPr lvl="1"/>
            <a:r>
              <a:rPr lang="en-US" dirty="0">
                <a:solidFill>
                  <a:prstClr val="black"/>
                </a:solidFill>
                <a:ea typeface="Heiti SC Light" charset="0"/>
                <a:cs typeface="Calibri"/>
              </a:rPr>
              <a:t>Can involve </a:t>
            </a:r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system implementation, algorithms, theory, </a:t>
            </a:r>
            <a:r>
              <a:rPr lang="is-IS" dirty="0" smtClean="0">
                <a:solidFill>
                  <a:prstClr val="black"/>
                </a:solidFill>
                <a:ea typeface="Heiti SC Light" charset="0"/>
                <a:cs typeface="Calibri"/>
              </a:rPr>
              <a:t>…</a:t>
            </a:r>
            <a:endParaRPr lang="en-US" dirty="0" smtClean="0">
              <a:solidFill>
                <a:prstClr val="black"/>
              </a:solidFill>
              <a:ea typeface="Heiti SC Light" charset="0"/>
              <a:cs typeface="Calibri"/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Can be related to your research (come talk to me)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7501"/>
            <a:ext cx="8454887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Proposal (1 page)					March 1</a:t>
            </a:r>
          </a:p>
          <a:p>
            <a:endParaRPr lang="en-US" sz="3200" dirty="0"/>
          </a:p>
          <a:p>
            <a:r>
              <a:rPr lang="en-US" sz="3200" dirty="0" smtClean="0"/>
              <a:t>Midterm Review					April 1</a:t>
            </a:r>
          </a:p>
          <a:p>
            <a:endParaRPr lang="en-US" sz="3200" dirty="0"/>
          </a:p>
          <a:p>
            <a:r>
              <a:rPr lang="en-US" sz="3200" dirty="0" smtClean="0"/>
              <a:t>Final Presentation 				</a:t>
            </a:r>
            <a:r>
              <a:rPr lang="en-US" sz="3200" dirty="0"/>
              <a:t>	</a:t>
            </a:r>
            <a:r>
              <a:rPr lang="en-US" sz="3200" dirty="0" smtClean="0"/>
              <a:t>May 10 (tentative)</a:t>
            </a:r>
          </a:p>
          <a:p>
            <a:endParaRPr lang="en-US" sz="3200" dirty="0"/>
          </a:p>
          <a:p>
            <a:r>
              <a:rPr lang="en-US" sz="3200" dirty="0" smtClean="0"/>
              <a:t>Final Report (6-8 pages)			May 18 (tentative)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4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The Internet: An Exciting Time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54887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One of the most influential inventions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A research experiment that escaped from the lab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… to be the global communications infrastructure</a:t>
            </a:r>
          </a:p>
          <a:p>
            <a:pPr lvl="1" eaLnBrk="1" hangingPunct="1"/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Ever wider reach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Today: 2 billion 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users, 15 billion devices</a:t>
            </a:r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  <a:p>
            <a:pPr lvl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Tomorrow: more users, 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content, </a:t>
            </a:r>
            <a:r>
              <a:rPr lang="en-US" dirty="0" smtClean="0">
                <a:latin typeface="Arial" charset="0"/>
                <a:ea typeface="Heiti SC Light" charset="0"/>
                <a:cs typeface="Heiti SC Light" charset="0"/>
              </a:rPr>
              <a:t>sensors</a:t>
            </a:r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, </a:t>
            </a:r>
            <a:r>
              <a:rPr lang="en-US" dirty="0" smtClean="0">
                <a:latin typeface="Arial" charset="0"/>
                <a:ea typeface="Heiti SC Light" charset="0"/>
                <a:cs typeface="Heiti SC Light" charset="0"/>
              </a:rPr>
              <a:t>“things”,                  40 billion devices by 2020</a:t>
            </a:r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  <a:p>
            <a:pPr lvl="1" eaLnBrk="1" hangingPunct="1"/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800" dirty="0">
                <a:latin typeface="Arial" charset="0"/>
                <a:ea typeface="Heiti SC Light" charset="0"/>
                <a:cs typeface="Heiti SC Light" charset="0"/>
              </a:rPr>
              <a:t>Constant innovation</a:t>
            </a:r>
          </a:p>
          <a:p>
            <a:pPr lvl="1"/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Web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, P2P, 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video, </a:t>
            </a:r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online </a:t>
            </a:r>
            <a:r>
              <a:rPr lang="en-US" dirty="0" smtClean="0">
                <a:latin typeface="Arial" charset="0"/>
                <a:ea typeface="Heiti SC Light" charset="0"/>
                <a:cs typeface="Heiti SC Light" charset="0"/>
              </a:rPr>
              <a:t>shopping</a:t>
            </a:r>
            <a:r>
              <a:rPr lang="en-US" sz="2000" dirty="0" smtClean="0">
                <a:latin typeface="Arial" charset="0"/>
                <a:ea typeface="Heiti SC Light" charset="0"/>
                <a:cs typeface="Heiti SC Light" charset="0"/>
              </a:rPr>
              <a:t>, 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social 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networks, </a:t>
            </a:r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cloud, </a:t>
            </a:r>
            <a:r>
              <a:rPr lang="is-IS" sz="2400" dirty="0" smtClean="0">
                <a:latin typeface="Arial" charset="0"/>
                <a:ea typeface="Heiti SC Light" charset="0"/>
                <a:cs typeface="Heiti SC Light" charset="0"/>
              </a:rPr>
              <a:t>…</a:t>
            </a:r>
            <a:endParaRPr lang="en-US" sz="2400" dirty="0">
              <a:latin typeface="Arial" charset="0"/>
              <a:ea typeface="Heiti SC Light" charset="0"/>
              <a:cs typeface="Heiti SC Light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0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4802"/>
            <a:ext cx="82296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Class participation			15%</a:t>
            </a:r>
          </a:p>
          <a:p>
            <a:endParaRPr lang="en-US" sz="3200" dirty="0"/>
          </a:p>
          <a:p>
            <a:r>
              <a:rPr lang="en-US" sz="3200" dirty="0" smtClean="0"/>
              <a:t>Paper Reviews				15%</a:t>
            </a:r>
          </a:p>
          <a:p>
            <a:endParaRPr lang="en-US" sz="3200" dirty="0"/>
          </a:p>
          <a:p>
            <a:r>
              <a:rPr lang="en-US" sz="3200" dirty="0" smtClean="0"/>
              <a:t>Paper Presentation			20%</a:t>
            </a:r>
          </a:p>
          <a:p>
            <a:endParaRPr lang="en-US" sz="3200" dirty="0"/>
          </a:p>
          <a:p>
            <a:r>
              <a:rPr lang="en-US" sz="3200" dirty="0" smtClean="0"/>
              <a:t>Project							50%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8757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  <a:cs typeface="Calibri"/>
              </a:rPr>
              <a:t>Time</a:t>
            </a:r>
            <a:r>
              <a:rPr lang="en-US" dirty="0">
                <a:solidFill>
                  <a:prstClr val="black"/>
                </a:solidFill>
                <a:cs typeface="Calibri"/>
              </a:rPr>
              <a:t>/Location</a:t>
            </a:r>
          </a:p>
          <a:p>
            <a:pPr lvl="1"/>
            <a:r>
              <a:rPr lang="en-US" dirty="0">
                <a:solidFill>
                  <a:prstClr val="black"/>
                </a:solidFill>
                <a:ea typeface="Heiti SC Light" charset="0"/>
                <a:cs typeface="Calibri"/>
              </a:rPr>
              <a:t>Tue/</a:t>
            </a:r>
            <a:r>
              <a:rPr lang="en-US" dirty="0" err="1">
                <a:solidFill>
                  <a:prstClr val="black"/>
                </a:solidFill>
                <a:ea typeface="Heiti SC Light" charset="0"/>
                <a:cs typeface="Calibri"/>
              </a:rPr>
              <a:t>Thr</a:t>
            </a:r>
            <a:r>
              <a:rPr lang="en-US" dirty="0">
                <a:solidFill>
                  <a:prstClr val="black"/>
                </a:solidFill>
                <a:ea typeface="Heiti SC Light" charset="0"/>
                <a:cs typeface="Calibri"/>
              </a:rPr>
              <a:t> 2:30-4pm, room 36-112</a:t>
            </a:r>
          </a:p>
          <a:p>
            <a:endParaRPr lang="en-US" dirty="0" smtClean="0">
              <a:solidFill>
                <a:srgbClr val="000000"/>
              </a:solidFill>
              <a:cs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Mohammad’s office hours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Tuesday 5-</a:t>
            </a:r>
            <a:r>
              <a:rPr lang="en-US" dirty="0">
                <a:solidFill>
                  <a:prstClr val="black"/>
                </a:solidFill>
                <a:ea typeface="Heiti SC Light" charset="0"/>
                <a:cs typeface="Calibri"/>
              </a:rPr>
              <a:t>6</a:t>
            </a:r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</a:rPr>
              <a:t>pm at 32-G920</a:t>
            </a:r>
            <a:endParaRPr lang="en-US" dirty="0">
              <a:solidFill>
                <a:prstClr val="black"/>
              </a:solidFill>
              <a:ea typeface="Heiti SC Light" charset="0"/>
              <a:cs typeface="Calibri"/>
            </a:endParaRPr>
          </a:p>
          <a:p>
            <a:endParaRPr lang="en-US" sz="1000" dirty="0" smtClean="0">
              <a:solidFill>
                <a:srgbClr val="0D49E1"/>
              </a:solidFill>
              <a:latin typeface="Calibri"/>
              <a:cs typeface="Calibri"/>
            </a:endParaRPr>
          </a:p>
          <a:p>
            <a:endParaRPr lang="en-US" sz="1000" dirty="0">
              <a:solidFill>
                <a:prstClr val="black"/>
              </a:solidFill>
              <a:latin typeface="Calibri"/>
              <a:ea typeface="Heiti SC Light" charset="0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ea typeface="Heiti SC Light" charset="0"/>
                <a:cs typeface="Calibri"/>
              </a:rPr>
              <a:t>Course webpage</a:t>
            </a:r>
          </a:p>
          <a:p>
            <a:pPr lvl="1"/>
            <a:r>
              <a:rPr lang="en-US" dirty="0">
                <a:solidFill>
                  <a:prstClr val="black"/>
                </a:solidFill>
                <a:latin typeface="Calibri"/>
                <a:ea typeface="Heiti SC Light" charset="0"/>
                <a:cs typeface="Calibri"/>
                <a:hlinkClick r:id="rId2"/>
              </a:rPr>
              <a:t>http://people.csail.mit.edu/alizadeh/courses/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Heiti SC Light" charset="0"/>
                <a:cs typeface="Calibri"/>
                <a:hlinkClick r:id="rId2"/>
              </a:rPr>
              <a:t>6.888/</a:t>
            </a:r>
            <a:endParaRPr lang="en-US" dirty="0">
              <a:solidFill>
                <a:prstClr val="black"/>
              </a:solidFill>
              <a:latin typeface="Calibri"/>
              <a:ea typeface="Heiti SC Light" charset="0"/>
              <a:cs typeface="Calibri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prstClr val="black"/>
              </a:solidFill>
              <a:latin typeface="Calibri"/>
              <a:ea typeface="Heiti SC Light" charset="0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ea typeface="Heiti SC Light" charset="0"/>
                <a:cs typeface="Calibri"/>
              </a:rPr>
              <a:t>Piazza forum, sign up here: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ea typeface="Heiti SC Light" charset="0"/>
                <a:cs typeface="Calibri"/>
                <a:hlinkClick r:id="rId3"/>
              </a:rPr>
              <a:t>https://piazza.com/mit/spring2016/6888/home</a:t>
            </a:r>
            <a:endParaRPr lang="en-US" dirty="0" smtClean="0">
              <a:solidFill>
                <a:prstClr val="black"/>
              </a:solidFill>
              <a:ea typeface="Heiti SC Light" charset="0"/>
              <a:cs typeface="Calibri"/>
            </a:endParaRPr>
          </a:p>
          <a:p>
            <a:pPr marL="457200" lvl="1" indent="0">
              <a:buNone/>
            </a:pPr>
            <a:endParaRPr lang="en-US" dirty="0" smtClean="0">
              <a:solidFill>
                <a:prstClr val="black"/>
              </a:solidFill>
              <a:ea typeface="Heiti SC Light" charset="0"/>
              <a:cs typeface="Calibri"/>
            </a:endParaRPr>
          </a:p>
          <a:p>
            <a:endParaRPr lang="en-US" dirty="0">
              <a:solidFill>
                <a:srgbClr val="0D49E1"/>
              </a:solidFill>
              <a:ea typeface="Heiti SC Light" charset="0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8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/>
          <p:cNvSpPr>
            <a:spLocks noGrp="1"/>
          </p:cNvSpPr>
          <p:nvPr>
            <p:ph type="ctrTitle"/>
          </p:nvPr>
        </p:nvSpPr>
        <p:spPr>
          <a:xfrm>
            <a:off x="276087" y="2152507"/>
            <a:ext cx="8746434" cy="1889401"/>
          </a:xfrm>
        </p:spPr>
        <p:txBody>
          <a:bodyPr>
            <a:normAutofit fontScale="90000"/>
          </a:bodyPr>
          <a:lstStyle/>
          <a:p>
            <a:pPr marL="0" indent="39688" eaLnBrk="1" hangingPunct="1"/>
            <a:r>
              <a:rPr lang="en-US" sz="6600" dirty="0" smtClean="0">
                <a:latin typeface="Arial" charset="0"/>
                <a:ea typeface="Heiti SC Light" charset="0"/>
                <a:cs typeface="Heiti SC Light" charset="0"/>
              </a:rPr>
              <a:t>Data Center Networking</a:t>
            </a:r>
            <a:endParaRPr lang="en-US" sz="6600" dirty="0">
              <a:latin typeface="Arial" charset="0"/>
              <a:ea typeface="Heiti SC Light" charset="0"/>
              <a:cs typeface="Heiti SC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174" y="153166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What are Data Centers?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67901" y="1592241"/>
            <a:ext cx="8827553" cy="1477847"/>
          </a:xfrm>
        </p:spPr>
        <p:txBody>
          <a:bodyPr>
            <a:noAutofit/>
          </a:bodyPr>
          <a:lstStyle/>
          <a:p>
            <a:r>
              <a:rPr lang="en-US" dirty="0"/>
              <a:t>Large </a:t>
            </a:r>
            <a:r>
              <a:rPr lang="en-US" dirty="0" smtClean="0"/>
              <a:t>facilities with 10s of thousands of networked servers</a:t>
            </a:r>
          </a:p>
          <a:p>
            <a:pPr lvl="1"/>
            <a:r>
              <a:rPr lang="en-US" sz="2200" dirty="0">
                <a:solidFill>
                  <a:prstClr val="black"/>
                </a:solidFill>
                <a:latin typeface="Arial" charset="0"/>
                <a:ea typeface="Heiti SC Light" charset="0"/>
                <a:cs typeface="Heiti SC Light" charset="0"/>
              </a:rPr>
              <a:t>C</a:t>
            </a:r>
            <a:r>
              <a:rPr lang="en-US" sz="2200" dirty="0" smtClean="0">
                <a:solidFill>
                  <a:prstClr val="black"/>
                </a:solidFill>
                <a:latin typeface="Arial" charset="0"/>
                <a:ea typeface="Heiti SC Light" charset="0"/>
                <a:cs typeface="Heiti SC Light" charset="0"/>
              </a:rPr>
              <a:t>ompute, storage, and networking working in concert</a:t>
            </a:r>
          </a:p>
          <a:p>
            <a:pPr lvl="1"/>
            <a:r>
              <a:rPr lang="en-US" sz="2200" dirty="0" smtClean="0">
                <a:solidFill>
                  <a:prstClr val="black"/>
                </a:solidFill>
                <a:latin typeface="Arial" charset="0"/>
                <a:ea typeface="Heiti SC Light" charset="0"/>
                <a:cs typeface="Heiti SC Light" charset="0"/>
              </a:rPr>
              <a:t>“Warehouse-Scale Computers” 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3043"/>
            <a:ext cx="9144000" cy="35339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5"/>
    </mc:Choice>
    <mc:Fallback xmlns="">
      <p:transition xmlns:p14="http://schemas.microsoft.com/office/powerpoint/2010/main" spd="slow" advTm="4162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Data Centers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11826" y="1600200"/>
            <a:ext cx="5378174" cy="48250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Specialized data centers built for one big app</a:t>
            </a:r>
            <a:endParaRPr lang="en-US" sz="3200" dirty="0"/>
          </a:p>
          <a:p>
            <a:pPr lvl="1"/>
            <a:r>
              <a:rPr lang="en-US" sz="2800" dirty="0"/>
              <a:t>Social networking: Facebook</a:t>
            </a:r>
          </a:p>
          <a:p>
            <a:pPr lvl="1"/>
            <a:r>
              <a:rPr lang="en-US" sz="2800" dirty="0"/>
              <a:t>Web Search: Google, </a:t>
            </a:r>
            <a:r>
              <a:rPr lang="en-US" sz="2800" dirty="0" smtClean="0"/>
              <a:t>Bing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 smtClean="0"/>
              <a:t>“Cloud” data centers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Amazon EC2, Windows Azure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Google App Engine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2" y="4760278"/>
            <a:ext cx="1664708" cy="693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982" y="3077529"/>
            <a:ext cx="76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34556" b="34198"/>
          <a:stretch/>
        </p:blipFill>
        <p:spPr>
          <a:xfrm>
            <a:off x="366555" y="5715000"/>
            <a:ext cx="2272914" cy="710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302" t="28601" r="4736" b="25136"/>
          <a:stretch/>
        </p:blipFill>
        <p:spPr>
          <a:xfrm>
            <a:off x="231200" y="3077529"/>
            <a:ext cx="1568887" cy="599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28547" y="4070500"/>
            <a:ext cx="1371204" cy="1036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55" y="3781607"/>
            <a:ext cx="1433532" cy="807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78" y="1600200"/>
            <a:ext cx="1973987" cy="1274668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3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Helvetica" charset="0"/>
                <a:ea typeface="ＭＳ Ｐゴシック" charset="0"/>
              </a:rPr>
              <a:t>Cloud Computing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0D49E1"/>
                </a:solidFill>
                <a:latin typeface="Arial" charset="0"/>
                <a:cs typeface="Arial" charset="0"/>
              </a:rPr>
              <a:t>On-demand</a:t>
            </a:r>
          </a:p>
          <a:p>
            <a:pPr lvl="1">
              <a:defRPr/>
            </a:pPr>
            <a:r>
              <a:rPr lang="en-US" sz="2200" dirty="0">
                <a:latin typeface="Arial" charset="0"/>
                <a:cs typeface="Arial" charset="0"/>
              </a:rPr>
              <a:t>Use resources when you need it; pay-as-you-</a:t>
            </a:r>
            <a:r>
              <a:rPr lang="en-US" sz="2200" dirty="0" smtClean="0">
                <a:latin typeface="Arial" charset="0"/>
                <a:cs typeface="Arial" charset="0"/>
              </a:rPr>
              <a:t>go</a:t>
            </a:r>
          </a:p>
          <a:p>
            <a:pPr>
              <a:defRPr/>
            </a:pPr>
            <a:r>
              <a:rPr lang="en-US" sz="2400" dirty="0" smtClean="0">
                <a:solidFill>
                  <a:srgbClr val="0D49E1"/>
                </a:solidFill>
                <a:latin typeface="Arial" charset="0"/>
                <a:cs typeface="Arial" charset="0"/>
              </a:rPr>
              <a:t>Elastic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Scale up &amp; down based on demand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D49E1"/>
                </a:solidFill>
                <a:latin typeface="Arial" charset="0"/>
                <a:cs typeface="Arial" charset="0"/>
              </a:rPr>
              <a:t>Multi-tenancy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Multiple independent users share infrastructure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Security and resource isolation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SLAs on performance &amp; reliability (sometimes)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D49E1"/>
                </a:solidFill>
                <a:latin typeface="Arial" charset="0"/>
                <a:cs typeface="Arial" charset="0"/>
              </a:rPr>
              <a:t>Dynamic Management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Resiliency: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isolate failure of servers and storage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Workload movement: move work to other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6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65" b="-3372"/>
          <a:stretch/>
        </p:blipFill>
        <p:spPr>
          <a:xfrm>
            <a:off x="0" y="3416045"/>
            <a:ext cx="4597430" cy="3574035"/>
          </a:xfrm>
          <a:prstGeom prst="rect">
            <a:avLst/>
          </a:prstGeom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0928" y="122238"/>
            <a:ext cx="8229600" cy="6366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Centers with 100,000+ Servers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51512" y="1084671"/>
            <a:ext cx="108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Microsoft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1241"/>
            <a:ext cx="3180522" cy="2912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330" y="911242"/>
            <a:ext cx="5109670" cy="2912394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0" y="6372067"/>
            <a:ext cx="107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Google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2621" r="9004"/>
          <a:stretch/>
        </p:blipFill>
        <p:spPr>
          <a:xfrm>
            <a:off x="4565728" y="3813475"/>
            <a:ext cx="4584891" cy="3054685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7653126" y="6372067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Facebook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703" y="911241"/>
            <a:ext cx="6303756" cy="29022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3126" y="3273267"/>
            <a:ext cx="139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Microsoft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5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things are </a:t>
            </a:r>
            <a:r>
              <a:rPr lang="en-US" i="1" u="sng" dirty="0" smtClean="0"/>
              <a:t>really</a:t>
            </a:r>
            <a:r>
              <a:rPr lang="en-US" dirty="0" smtClean="0"/>
              <a:t> big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37091"/>
            <a:ext cx="3180291" cy="1236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59" y="3376673"/>
            <a:ext cx="2800328" cy="1302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1" y="5181099"/>
            <a:ext cx="3338433" cy="9794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4637" y="2153106"/>
            <a:ext cx="4693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100 billion searches per month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015892" y="5279628"/>
            <a:ext cx="283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120+ million users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9080" y="3769360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1.15 billion users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64609" y="1472671"/>
            <a:ext cx="4919986" cy="46474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10-100K </a:t>
            </a:r>
            <a:r>
              <a:rPr lang="en-US" sz="2800" dirty="0"/>
              <a:t>servers</a:t>
            </a:r>
          </a:p>
          <a:p>
            <a:endParaRPr lang="en-US" sz="2800" dirty="0"/>
          </a:p>
          <a:p>
            <a:r>
              <a:rPr lang="en-US" sz="2800" dirty="0" smtClean="0"/>
              <a:t>100s of Petabytes </a:t>
            </a:r>
            <a:r>
              <a:rPr lang="en-US" sz="2800" dirty="0"/>
              <a:t>of </a:t>
            </a:r>
            <a:r>
              <a:rPr lang="en-US" sz="2800" dirty="0" smtClean="0"/>
              <a:t>storage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100s of Terabits/s of </a:t>
            </a:r>
            <a:r>
              <a:rPr lang="en-US" sz="2800" dirty="0" err="1" smtClean="0"/>
              <a:t>Bw</a:t>
            </a:r>
            <a:r>
              <a:rPr lang="en-US" sz="2800" dirty="0" smtClean="0"/>
              <a:t>        </a:t>
            </a:r>
            <a:r>
              <a:rPr lang="en-US" sz="2400" dirty="0" smtClean="0">
                <a:solidFill>
                  <a:srgbClr val="800000"/>
                </a:solidFill>
              </a:rPr>
              <a:t>(more than core of Internet)</a:t>
            </a:r>
          </a:p>
          <a:p>
            <a:endParaRPr lang="en-US" sz="2800" dirty="0"/>
          </a:p>
          <a:p>
            <a:r>
              <a:rPr lang="en-US" sz="2800" dirty="0" smtClean="0"/>
              <a:t>10-100MW of power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(1-2 % of global energy consumption)</a:t>
            </a:r>
          </a:p>
          <a:p>
            <a:endParaRPr lang="en-US" sz="2400" dirty="0">
              <a:solidFill>
                <a:srgbClr val="800000"/>
              </a:solidFill>
            </a:endParaRPr>
          </a:p>
          <a:p>
            <a:r>
              <a:rPr lang="en-US" sz="2800" dirty="0"/>
              <a:t>100s of millions of </a:t>
            </a:r>
            <a:r>
              <a:rPr lang="en-US" sz="2800" dirty="0" smtClean="0"/>
              <a:t>dollars</a:t>
            </a:r>
            <a:endParaRPr lang="en-US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Datacenter Traffic Growth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620296"/>
            <a:ext cx="7747000" cy="425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042" y="5961449"/>
            <a:ext cx="798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 smtClean="0"/>
              <a:t>Source:  “Jupiter Rising: A Decade of Clos Topologies and Centralized Control in  Google’s Datacenter Network”, SIGCOMM 2015.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1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4"/>
    </mc:Choice>
    <mc:Fallback xmlns="">
      <p:transition xmlns:p14="http://schemas.microsoft.com/office/powerpoint/2010/main" spd="slow" advTm="370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Transforming Everything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678603"/>
            <a:ext cx="8382000" cy="507227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The ways we do business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E-commerce, advertising, cloud computing, ...</a:t>
            </a:r>
          </a:p>
          <a:p>
            <a:pPr eaLnBrk="1" hangingPunct="1">
              <a:buFont typeface="Arial" charset="0"/>
              <a:buNone/>
            </a:pPr>
            <a:r>
              <a:rPr lang="en-US" sz="2800" dirty="0" smtClean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The </a:t>
            </a: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way we have relationships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E-mail, IM, Facebook friends, virtual worlds</a:t>
            </a:r>
          </a:p>
          <a:p>
            <a:pPr eaLnBrk="1" hangingPunct="1">
              <a:buFont typeface="Arial" charset="0"/>
              <a:buNone/>
            </a:pPr>
            <a:r>
              <a:rPr lang="en-US" sz="2800" dirty="0" smtClean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The </a:t>
            </a: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way we </a:t>
            </a:r>
            <a:r>
              <a:rPr lang="en-US" sz="2800" dirty="0" smtClean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think about law and govern</a:t>
            </a:r>
            <a:endParaRPr lang="en-US" sz="2800" dirty="0">
              <a:solidFill>
                <a:srgbClr val="0D49E1"/>
              </a:solidFill>
              <a:latin typeface="Arial" charset="0"/>
              <a:ea typeface="Heiti SC Light" charset="0"/>
              <a:cs typeface="Heiti SC Light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Interstate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commerce,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ational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boundaries?</a:t>
            </a:r>
          </a:p>
          <a:p>
            <a:pPr lvl="1" eaLnBrk="1" hangingPunct="1"/>
            <a:r>
              <a:rPr lang="en-US" sz="2400" dirty="0" smtClean="0">
                <a:latin typeface="Arial" charset="0"/>
                <a:ea typeface="Heiti SC Light" charset="0"/>
                <a:cs typeface="Heiti SC Light" charset="0"/>
              </a:rPr>
              <a:t>Censorship </a:t>
            </a:r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and wiretapping</a:t>
            </a:r>
          </a:p>
          <a:p>
            <a:pPr eaLnBrk="1" hangingPunct="1">
              <a:buFont typeface="Arial" charset="0"/>
              <a:buNone/>
            </a:pPr>
            <a:r>
              <a:rPr lang="en-US" sz="2800" dirty="0">
                <a:solidFill>
                  <a:srgbClr val="0D49E1"/>
                </a:solidFill>
                <a:latin typeface="Arial" charset="0"/>
                <a:ea typeface="Heiti SC Light" charset="0"/>
                <a:cs typeface="Heiti SC Light" charset="0"/>
              </a:rPr>
              <a:t>The way we fight</a:t>
            </a:r>
          </a:p>
          <a:p>
            <a:pPr lvl="1" eaLnBrk="1" hangingPunct="1"/>
            <a:r>
              <a:rPr lang="en-US" sz="2400" dirty="0">
                <a:latin typeface="Arial" charset="0"/>
                <a:ea typeface="Heiti SC Light" charset="0"/>
                <a:cs typeface="Heiti SC Light" charset="0"/>
              </a:rPr>
              <a:t>Cyber-attacks, including nation-state attacks</a:t>
            </a: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Heiti SC Light" charset="0"/>
              <a:cs typeface="Heiti SC Light" charset="0"/>
            </a:endParaRPr>
          </a:p>
          <a:p>
            <a:pPr eaLnBrk="1" hangingPunct="1"/>
            <a:endParaRPr lang="en-US" dirty="0">
              <a:latin typeface="Arial" charset="0"/>
              <a:ea typeface="Heiti SC Light" charset="0"/>
              <a:cs typeface="Heiti SC Light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8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oud 136"/>
          <p:cNvSpPr/>
          <p:nvPr/>
        </p:nvSpPr>
        <p:spPr>
          <a:xfrm>
            <a:off x="1524000" y="1080345"/>
            <a:ext cx="6096000" cy="105325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INTERNET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068"/>
            <a:ext cx="9144000" cy="419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8600" y="1801491"/>
            <a:ext cx="8686800" cy="4599309"/>
            <a:chOff x="228600" y="1801491"/>
            <a:chExt cx="8686800" cy="4599309"/>
          </a:xfrm>
        </p:grpSpPr>
        <p:grpSp>
          <p:nvGrpSpPr>
            <p:cNvPr id="183" name="Group 182"/>
            <p:cNvGrpSpPr/>
            <p:nvPr/>
          </p:nvGrpSpPr>
          <p:grpSpPr>
            <a:xfrm>
              <a:off x="228600" y="2116456"/>
              <a:ext cx="8686800" cy="4284344"/>
              <a:chOff x="228600" y="2116456"/>
              <a:chExt cx="8686800" cy="4284344"/>
            </a:xfrm>
          </p:grpSpPr>
          <p:sp>
            <p:nvSpPr>
              <p:cNvPr id="536" name="Rounded Rectangle 535"/>
              <p:cNvSpPr/>
              <p:nvPr/>
            </p:nvSpPr>
            <p:spPr>
              <a:xfrm>
                <a:off x="228600" y="5486400"/>
                <a:ext cx="8686800" cy="91440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 dirty="0">
                  <a:solidFill>
                    <a:prstClr val="black"/>
                  </a:solidFill>
                  <a:latin typeface="Calibri"/>
                </a:endParaRPr>
              </a:p>
              <a:p>
                <a:pPr algn="ctr"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algn="ctr"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algn="ctr" defTabSz="914400"/>
                <a:endParaRPr lang="en-US" sz="6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r>
                  <a:rPr lang="en-US" sz="2000" b="1" dirty="0">
                    <a:solidFill>
                      <a:prstClr val="black"/>
                    </a:solidFill>
                    <a:latin typeface="Calibri"/>
                  </a:rPr>
                  <a:t>Servers</a:t>
                </a:r>
              </a:p>
            </p:txBody>
          </p:sp>
          <p:sp>
            <p:nvSpPr>
              <p:cNvPr id="535" name="Rounded Rectangle 534"/>
              <p:cNvSpPr/>
              <p:nvPr/>
            </p:nvSpPr>
            <p:spPr>
              <a:xfrm>
                <a:off x="228600" y="2514600"/>
                <a:ext cx="8686800" cy="2832503"/>
              </a:xfrm>
              <a:prstGeom prst="roundRect">
                <a:avLst>
                  <a:gd name="adj" fmla="val 9902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914400"/>
                <a:r>
                  <a:rPr lang="en-US" sz="2000" b="1" dirty="0">
                    <a:solidFill>
                      <a:prstClr val="black"/>
                    </a:solidFill>
                    <a:latin typeface="Calibri"/>
                  </a:rPr>
                  <a:t>Fabric</a:t>
                </a:r>
                <a:endParaRPr lang="en-US" sz="1600" b="1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440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3659648" y="2157420"/>
                <a:ext cx="235020" cy="62247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3741581" y="2171074"/>
                <a:ext cx="1338421" cy="69066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483" idx="0"/>
              </p:cNvCxnSpPr>
              <p:nvPr/>
            </p:nvCxnSpPr>
            <p:spPr>
              <a:xfrm flipH="1" flipV="1">
                <a:off x="2438400" y="3048000"/>
                <a:ext cx="584024" cy="92366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stCxn id="484" idx="1"/>
              </p:cNvCxnSpPr>
              <p:nvPr/>
            </p:nvCxnSpPr>
            <p:spPr>
              <a:xfrm flipV="1">
                <a:off x="4030808" y="3076222"/>
                <a:ext cx="2192192" cy="90660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483" idx="7"/>
              </p:cNvCxnSpPr>
              <p:nvPr/>
            </p:nvCxnSpPr>
            <p:spPr>
              <a:xfrm flipV="1">
                <a:off x="3049365" y="3022600"/>
                <a:ext cx="650568" cy="9602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>
                <a:stCxn id="484" idx="0"/>
              </p:cNvCxnSpPr>
              <p:nvPr/>
            </p:nvCxnSpPr>
            <p:spPr>
              <a:xfrm flipV="1">
                <a:off x="4057749" y="3062111"/>
                <a:ext cx="824695" cy="90955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>
                <a:stCxn id="502" idx="0"/>
              </p:cNvCxnSpPr>
              <p:nvPr/>
            </p:nvCxnSpPr>
            <p:spPr>
              <a:xfrm flipH="1" flipV="1">
                <a:off x="2497667" y="3014133"/>
                <a:ext cx="2591682" cy="95753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>
                <a:stCxn id="503" idx="1"/>
              </p:cNvCxnSpPr>
              <p:nvPr/>
            </p:nvCxnSpPr>
            <p:spPr>
              <a:xfrm flipH="1" flipV="1">
                <a:off x="5029200" y="3048000"/>
                <a:ext cx="1064805" cy="934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>
                <a:stCxn id="502" idx="7"/>
              </p:cNvCxnSpPr>
              <p:nvPr/>
            </p:nvCxnSpPr>
            <p:spPr>
              <a:xfrm flipH="1" flipV="1">
                <a:off x="3793067" y="2988733"/>
                <a:ext cx="1323223" cy="99409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>
                <a:stCxn id="503" idx="0"/>
              </p:cNvCxnSpPr>
              <p:nvPr/>
            </p:nvCxnSpPr>
            <p:spPr>
              <a:xfrm flipV="1">
                <a:off x="6120946" y="2963333"/>
                <a:ext cx="313721" cy="100833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>
                <a:stCxn id="485" idx="0"/>
                <a:endCxn id="483" idx="4"/>
              </p:cNvCxnSpPr>
              <p:nvPr/>
            </p:nvCxnSpPr>
            <p:spPr>
              <a:xfrm flipV="1">
                <a:off x="3022424" y="4047868"/>
                <a:ext cx="0" cy="837172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>
                <a:stCxn id="486" idx="0"/>
                <a:endCxn id="484" idx="4"/>
              </p:cNvCxnSpPr>
              <p:nvPr/>
            </p:nvCxnSpPr>
            <p:spPr>
              <a:xfrm flipV="1">
                <a:off x="4057749" y="4047868"/>
                <a:ext cx="0" cy="838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>
                <a:stCxn id="504" idx="0"/>
                <a:endCxn id="502" idx="4"/>
              </p:cNvCxnSpPr>
              <p:nvPr/>
            </p:nvCxnSpPr>
            <p:spPr>
              <a:xfrm flipV="1">
                <a:off x="5089349" y="4047868"/>
                <a:ext cx="0" cy="83864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>
                <a:stCxn id="505" idx="0"/>
                <a:endCxn id="503" idx="4"/>
              </p:cNvCxnSpPr>
              <p:nvPr/>
            </p:nvCxnSpPr>
            <p:spPr>
              <a:xfrm flipV="1">
                <a:off x="6120946" y="4047868"/>
                <a:ext cx="0" cy="83768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>
                <a:stCxn id="529" idx="0"/>
                <a:endCxn id="527" idx="4"/>
              </p:cNvCxnSpPr>
              <p:nvPr/>
            </p:nvCxnSpPr>
            <p:spPr>
              <a:xfrm flipV="1">
                <a:off x="7154245" y="4047868"/>
                <a:ext cx="0" cy="838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>
                <a:stCxn id="530" idx="0"/>
                <a:endCxn id="528" idx="4"/>
              </p:cNvCxnSpPr>
              <p:nvPr/>
            </p:nvCxnSpPr>
            <p:spPr>
              <a:xfrm flipV="1">
                <a:off x="8199534" y="4047868"/>
                <a:ext cx="722" cy="837172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>
                <a:stCxn id="485" idx="7"/>
              </p:cNvCxnSpPr>
              <p:nvPr/>
            </p:nvCxnSpPr>
            <p:spPr>
              <a:xfrm flipV="1">
                <a:off x="3049365" y="4046841"/>
                <a:ext cx="981443" cy="84935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>
                <a:stCxn id="486" idx="1"/>
                <a:endCxn id="483" idx="5"/>
              </p:cNvCxnSpPr>
              <p:nvPr/>
            </p:nvCxnSpPr>
            <p:spPr>
              <a:xfrm flipH="1" flipV="1">
                <a:off x="3049365" y="4036709"/>
                <a:ext cx="981443" cy="86051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>
                <a:stCxn id="502" idx="5"/>
                <a:endCxn id="505" idx="1"/>
              </p:cNvCxnSpPr>
              <p:nvPr/>
            </p:nvCxnSpPr>
            <p:spPr>
              <a:xfrm>
                <a:off x="5116290" y="4036709"/>
                <a:ext cx="977715" cy="86000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>
                <a:stCxn id="504" idx="7"/>
                <a:endCxn id="503" idx="3"/>
              </p:cNvCxnSpPr>
              <p:nvPr/>
            </p:nvCxnSpPr>
            <p:spPr>
              <a:xfrm flipV="1">
                <a:off x="5116290" y="4036709"/>
                <a:ext cx="977715" cy="860959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>
                <a:stCxn id="527" idx="5"/>
                <a:endCxn id="530" idx="1"/>
              </p:cNvCxnSpPr>
              <p:nvPr/>
            </p:nvCxnSpPr>
            <p:spPr>
              <a:xfrm>
                <a:off x="7181186" y="4036709"/>
                <a:ext cx="991407" cy="85949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>
                <a:stCxn id="529" idx="7"/>
                <a:endCxn id="528" idx="3"/>
              </p:cNvCxnSpPr>
              <p:nvPr/>
            </p:nvCxnSpPr>
            <p:spPr>
              <a:xfrm flipV="1">
                <a:off x="7181186" y="4036709"/>
                <a:ext cx="992129" cy="86051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>
                <a:stCxn id="464" idx="3"/>
                <a:endCxn id="342" idx="0"/>
              </p:cNvCxnSpPr>
              <p:nvPr/>
            </p:nvCxnSpPr>
            <p:spPr>
              <a:xfrm flipH="1">
                <a:off x="555826" y="4951109"/>
                <a:ext cx="331633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>
                <a:stCxn id="464" idx="5"/>
              </p:cNvCxnSpPr>
              <p:nvPr/>
            </p:nvCxnSpPr>
            <p:spPr>
              <a:xfrm>
                <a:off x="941341" y="4951109"/>
                <a:ext cx="151911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>
                <a:stCxn id="466" idx="3"/>
                <a:endCxn id="344" idx="0"/>
              </p:cNvCxnSpPr>
              <p:nvPr/>
            </p:nvCxnSpPr>
            <p:spPr>
              <a:xfrm flipH="1">
                <a:off x="1620540" y="4950081"/>
                <a:ext cx="302244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>
                <a:stCxn id="466" idx="5"/>
              </p:cNvCxnSpPr>
              <p:nvPr/>
            </p:nvCxnSpPr>
            <p:spPr>
              <a:xfrm>
                <a:off x="1976666" y="4950081"/>
                <a:ext cx="165229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>
                <a:stCxn id="485" idx="3"/>
                <a:endCxn id="346" idx="0"/>
              </p:cNvCxnSpPr>
              <p:nvPr/>
            </p:nvCxnSpPr>
            <p:spPr>
              <a:xfrm flipH="1">
                <a:off x="2679306" y="4950081"/>
                <a:ext cx="316177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>
                <a:stCxn id="485" idx="5"/>
                <a:endCxn id="347" idx="0"/>
              </p:cNvCxnSpPr>
              <p:nvPr/>
            </p:nvCxnSpPr>
            <p:spPr>
              <a:xfrm>
                <a:off x="3049365" y="4950081"/>
                <a:ext cx="172130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>
                <a:stCxn id="486" idx="3"/>
                <a:endCxn id="348" idx="0"/>
              </p:cNvCxnSpPr>
              <p:nvPr/>
            </p:nvCxnSpPr>
            <p:spPr>
              <a:xfrm flipH="1">
                <a:off x="3744020" y="4951109"/>
                <a:ext cx="286788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>
                <a:stCxn id="486" idx="5"/>
                <a:endCxn id="349" idx="0"/>
              </p:cNvCxnSpPr>
              <p:nvPr/>
            </p:nvCxnSpPr>
            <p:spPr>
              <a:xfrm>
                <a:off x="4084690" y="4951109"/>
                <a:ext cx="186584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>
                <a:stCxn id="504" idx="3"/>
                <a:endCxn id="350" idx="0"/>
              </p:cNvCxnSpPr>
              <p:nvPr/>
            </p:nvCxnSpPr>
            <p:spPr>
              <a:xfrm flipH="1">
                <a:off x="4814045" y="4951550"/>
                <a:ext cx="248363" cy="79257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>
                <a:stCxn id="504" idx="5"/>
                <a:endCxn id="351" idx="0"/>
              </p:cNvCxnSpPr>
              <p:nvPr/>
            </p:nvCxnSpPr>
            <p:spPr>
              <a:xfrm>
                <a:off x="5116290" y="4951550"/>
                <a:ext cx="239944" cy="79257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>
                <a:stCxn id="505" idx="3"/>
                <a:endCxn id="352" idx="0"/>
              </p:cNvCxnSpPr>
              <p:nvPr/>
            </p:nvCxnSpPr>
            <p:spPr>
              <a:xfrm flipH="1">
                <a:off x="5878759" y="4950595"/>
                <a:ext cx="215246" cy="79353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>
                <a:stCxn id="505" idx="5"/>
                <a:endCxn id="353" idx="0"/>
              </p:cNvCxnSpPr>
              <p:nvPr/>
            </p:nvCxnSpPr>
            <p:spPr>
              <a:xfrm>
                <a:off x="6147887" y="4950595"/>
                <a:ext cx="258126" cy="79353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>
                <a:stCxn id="529" idx="3"/>
                <a:endCxn id="354" idx="0"/>
              </p:cNvCxnSpPr>
              <p:nvPr/>
            </p:nvCxnSpPr>
            <p:spPr>
              <a:xfrm flipH="1">
                <a:off x="6946578" y="4951109"/>
                <a:ext cx="180726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>
                <a:stCxn id="529" idx="5"/>
                <a:endCxn id="355" idx="0"/>
              </p:cNvCxnSpPr>
              <p:nvPr/>
            </p:nvCxnSpPr>
            <p:spPr>
              <a:xfrm>
                <a:off x="7181186" y="4951109"/>
                <a:ext cx="307581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>
                <a:stCxn id="530" idx="3"/>
                <a:endCxn id="356" idx="0"/>
              </p:cNvCxnSpPr>
              <p:nvPr/>
            </p:nvCxnSpPr>
            <p:spPr>
              <a:xfrm flipH="1">
                <a:off x="8011292" y="4950081"/>
                <a:ext cx="161301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>
                <a:stCxn id="530" idx="5"/>
                <a:endCxn id="357" idx="0"/>
              </p:cNvCxnSpPr>
              <p:nvPr/>
            </p:nvCxnSpPr>
            <p:spPr>
              <a:xfrm>
                <a:off x="8226475" y="4950081"/>
                <a:ext cx="312071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>
                <a:stCxn id="464" idx="0"/>
                <a:endCxn id="413" idx="4"/>
              </p:cNvCxnSpPr>
              <p:nvPr/>
            </p:nvCxnSpPr>
            <p:spPr>
              <a:xfrm flipV="1">
                <a:off x="914400" y="4046840"/>
                <a:ext cx="0" cy="83922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>
                <a:stCxn id="466" idx="0"/>
                <a:endCxn id="465" idx="4"/>
              </p:cNvCxnSpPr>
              <p:nvPr/>
            </p:nvCxnSpPr>
            <p:spPr>
              <a:xfrm flipV="1">
                <a:off x="1949725" y="4046840"/>
                <a:ext cx="0" cy="838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>
                <a:stCxn id="464" idx="7"/>
                <a:endCxn id="465" idx="3"/>
              </p:cNvCxnSpPr>
              <p:nvPr/>
            </p:nvCxnSpPr>
            <p:spPr>
              <a:xfrm flipV="1">
                <a:off x="941341" y="4035681"/>
                <a:ext cx="981443" cy="86154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466" idx="1"/>
                <a:endCxn id="413" idx="5"/>
              </p:cNvCxnSpPr>
              <p:nvPr/>
            </p:nvCxnSpPr>
            <p:spPr>
              <a:xfrm flipH="1" flipV="1">
                <a:off x="941341" y="4035681"/>
                <a:ext cx="981443" cy="86051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3" name="Oval 412"/>
              <p:cNvSpPr/>
              <p:nvPr/>
            </p:nvSpPr>
            <p:spPr>
              <a:xfrm>
                <a:off x="876300" y="39706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4" name="Oval 463"/>
              <p:cNvSpPr/>
              <p:nvPr/>
            </p:nvSpPr>
            <p:spPr>
              <a:xfrm>
                <a:off x="876300" y="48860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5" name="Oval 464"/>
              <p:cNvSpPr/>
              <p:nvPr/>
            </p:nvSpPr>
            <p:spPr>
              <a:xfrm>
                <a:off x="1911625" y="39706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1911625" y="48850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2984324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4019649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2984324" y="48850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4019649" y="48860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2" name="Oval 501"/>
              <p:cNvSpPr/>
              <p:nvPr/>
            </p:nvSpPr>
            <p:spPr>
              <a:xfrm>
                <a:off x="5051249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3" name="Oval 502"/>
              <p:cNvSpPr/>
              <p:nvPr/>
            </p:nvSpPr>
            <p:spPr>
              <a:xfrm>
                <a:off x="6082846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4" name="Oval 503"/>
              <p:cNvSpPr/>
              <p:nvPr/>
            </p:nvSpPr>
            <p:spPr>
              <a:xfrm>
                <a:off x="5051249" y="4886509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5" name="Oval 504"/>
              <p:cNvSpPr/>
              <p:nvPr/>
            </p:nvSpPr>
            <p:spPr>
              <a:xfrm>
                <a:off x="6082846" y="4885554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7" name="Oval 526"/>
              <p:cNvSpPr/>
              <p:nvPr/>
            </p:nvSpPr>
            <p:spPr>
              <a:xfrm>
                <a:off x="7116145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8" name="Oval 527"/>
              <p:cNvSpPr/>
              <p:nvPr/>
            </p:nvSpPr>
            <p:spPr>
              <a:xfrm>
                <a:off x="8162156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9" name="Oval 528"/>
              <p:cNvSpPr/>
              <p:nvPr/>
            </p:nvSpPr>
            <p:spPr>
              <a:xfrm>
                <a:off x="7116145" y="48860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0" name="Oval 529"/>
              <p:cNvSpPr/>
              <p:nvPr/>
            </p:nvSpPr>
            <p:spPr>
              <a:xfrm>
                <a:off x="8161434" y="48850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2" name="Picture 341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67583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3" name="Picture 342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09772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4" name="Picture 343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32297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5" name="Picture 344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59551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6" name="Picture 345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91063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7" name="Picture 346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33252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8" name="Picture 347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555777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9" name="Picture 348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083031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0" name="Picture 349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25802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1" name="Picture 350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67991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2" name="Picture 351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690516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3" name="Picture 352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17770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4" name="Picture 353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758335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5" name="Picture 354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00524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6" name="Picture 355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823049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7" name="Picture 356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350303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620" name="Picture 6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163" y="47435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1" name="Picture 6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488" y="4743965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4" name="Picture 6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6187" y="4742496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5" name="Picture 6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1512" y="47435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7" name="Picture 6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3112" y="47435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9" name="Picture 6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4709" y="47435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32" name="Picture 6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8008" y="4743965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33" name="Picture 6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3049" y="4743965"/>
                <a:ext cx="752474" cy="361288"/>
              </a:xfrm>
              <a:prstGeom prst="rect">
                <a:avLst/>
              </a:prstGeom>
            </p:spPr>
          </p:pic>
          <p:cxnSp>
            <p:nvCxnSpPr>
              <p:cNvPr id="143" name="Straight Connector 142"/>
              <p:cNvCxnSpPr/>
              <p:nvPr/>
            </p:nvCxnSpPr>
            <p:spPr>
              <a:xfrm flipV="1">
                <a:off x="2565400" y="2171074"/>
                <a:ext cx="1094248" cy="69147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>
                <a:endCxn id="413" idx="0"/>
              </p:cNvCxnSpPr>
              <p:nvPr/>
            </p:nvCxnSpPr>
            <p:spPr>
              <a:xfrm flipH="1">
                <a:off x="914400" y="2954867"/>
                <a:ext cx="1481667" cy="101577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>
                <a:endCxn id="465" idx="1"/>
              </p:cNvCxnSpPr>
              <p:nvPr/>
            </p:nvCxnSpPr>
            <p:spPr>
              <a:xfrm flipH="1">
                <a:off x="1922784" y="2991556"/>
                <a:ext cx="4342549" cy="99024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>
                <a:endCxn id="465" idx="0"/>
              </p:cNvCxnSpPr>
              <p:nvPr/>
            </p:nvCxnSpPr>
            <p:spPr>
              <a:xfrm flipH="1">
                <a:off x="1949725" y="2971800"/>
                <a:ext cx="2927075" cy="99884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>
                <a:stCxn id="413" idx="7"/>
              </p:cNvCxnSpPr>
              <p:nvPr/>
            </p:nvCxnSpPr>
            <p:spPr>
              <a:xfrm flipV="1">
                <a:off x="941341" y="2980267"/>
                <a:ext cx="2690859" cy="1001532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H="1" flipV="1">
                <a:off x="3891790" y="2116456"/>
                <a:ext cx="2509010" cy="779144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>
                <a:stCxn id="527" idx="0"/>
              </p:cNvCxnSpPr>
              <p:nvPr/>
            </p:nvCxnSpPr>
            <p:spPr>
              <a:xfrm flipH="1" flipV="1">
                <a:off x="2633133" y="2971800"/>
                <a:ext cx="4521112" cy="99986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stCxn id="528" idx="0"/>
              </p:cNvCxnSpPr>
              <p:nvPr/>
            </p:nvCxnSpPr>
            <p:spPr>
              <a:xfrm flipH="1" flipV="1">
                <a:off x="6491111" y="3005667"/>
                <a:ext cx="1709145" cy="96600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>
                <a:stCxn id="528" idx="1"/>
              </p:cNvCxnSpPr>
              <p:nvPr/>
            </p:nvCxnSpPr>
            <p:spPr>
              <a:xfrm flipH="1" flipV="1">
                <a:off x="5105400" y="2963333"/>
                <a:ext cx="3067915" cy="101949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>
                <a:stCxn id="527" idx="7"/>
              </p:cNvCxnSpPr>
              <p:nvPr/>
            </p:nvCxnSpPr>
            <p:spPr>
              <a:xfrm flipH="1" flipV="1">
                <a:off x="3886200" y="2971800"/>
                <a:ext cx="3294986" cy="10110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3" name="Picture 19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163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4" name="Picture 19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488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5" name="Picture 19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6187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6" name="Picture 19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1512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3112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8" name="Picture 19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4709" y="3828096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9" name="Picture 19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8008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200" name="Picture 19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019" y="3829124"/>
                <a:ext cx="752474" cy="361288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4308" y="1801491"/>
              <a:ext cx="916692" cy="60960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2667000" y="2133600"/>
              <a:ext cx="3810000" cy="762000"/>
              <a:chOff x="2667000" y="2133600"/>
              <a:chExt cx="3810000" cy="762000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flipV="1">
                <a:off x="2667000" y="2133600"/>
                <a:ext cx="2362200" cy="76200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3962400" y="2133600"/>
                <a:ext cx="1295400" cy="68580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5105400" y="2133600"/>
                <a:ext cx="228600" cy="68580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 flipV="1">
                <a:off x="5410200" y="2133600"/>
                <a:ext cx="1066800" cy="76200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8308" y="1809750"/>
              <a:ext cx="916692" cy="609600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26" y="2743200"/>
              <a:ext cx="752474" cy="361288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26" y="2743200"/>
              <a:ext cx="752474" cy="361288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326" y="2743200"/>
              <a:ext cx="752474" cy="361288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126" y="2743200"/>
              <a:ext cx="752474" cy="361288"/>
            </a:xfrm>
            <a:prstGeom prst="rect">
              <a:avLst/>
            </a:prstGeom>
          </p:spPr>
        </p:pic>
      </p:grpSp>
      <p:sp>
        <p:nvSpPr>
          <p:cNvPr id="136" name="Title 1"/>
          <p:cNvSpPr txBox="1">
            <a:spLocks/>
          </p:cNvSpPr>
          <p:nvPr/>
        </p:nvSpPr>
        <p:spPr>
          <a:xfrm>
            <a:off x="0" y="3169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D49E1"/>
                </a:solidFill>
                <a:latin typeface="+mn-lt"/>
                <a:ea typeface="+mj-ea"/>
                <a:cs typeface="Arial"/>
              </a:defRPr>
            </a:lvl1pPr>
          </a:lstStyle>
          <a:p>
            <a:r>
              <a:rPr lang="en-US" dirty="0" smtClean="0"/>
              <a:t>What’s Different about DCNs?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9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30"/>
    </mc:Choice>
    <mc:Fallback xmlns="">
      <p:transition xmlns:p14="http://schemas.microsoft.com/office/powerpoint/2010/main" spd="slow" advTm="738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Different about DCNs?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6954"/>
            <a:ext cx="8229600" cy="4414424"/>
          </a:xfrm>
        </p:spPr>
        <p:txBody>
          <a:bodyPr/>
          <a:lstStyle/>
          <a:p>
            <a:r>
              <a:rPr lang="en-US" dirty="0" smtClean="0"/>
              <a:t>Single administrative </a:t>
            </a:r>
            <a:r>
              <a:rPr lang="en-US" dirty="0"/>
              <a:t>d</a:t>
            </a:r>
            <a:r>
              <a:rPr lang="en-US" dirty="0" smtClean="0"/>
              <a:t>omain</a:t>
            </a:r>
          </a:p>
          <a:p>
            <a:r>
              <a:rPr lang="en-US" dirty="0"/>
              <a:t>No need to be compatible with outside </a:t>
            </a:r>
            <a:r>
              <a:rPr lang="en-US" dirty="0" smtClean="0"/>
              <a:t>world</a:t>
            </a:r>
          </a:p>
          <a:p>
            <a:r>
              <a:rPr lang="en-US" dirty="0" smtClean="0"/>
              <a:t>Tiny round trip times (microseconds)</a:t>
            </a:r>
          </a:p>
          <a:p>
            <a:r>
              <a:rPr lang="en-US" dirty="0" smtClean="0"/>
              <a:t>Latency/tail latency critical </a:t>
            </a:r>
          </a:p>
          <a:p>
            <a:r>
              <a:rPr lang="en-US" dirty="0" smtClean="0"/>
              <a:t>Massive multipath topologies</a:t>
            </a:r>
            <a:endParaRPr lang="en-US" dirty="0"/>
          </a:p>
          <a:p>
            <a:r>
              <a:rPr lang="en-US" dirty="0" smtClean="0"/>
              <a:t>Shallow buffers</a:t>
            </a:r>
          </a:p>
          <a:p>
            <a:r>
              <a:rPr lang="en-US" dirty="0" smtClean="0"/>
              <a:t>Backplane for large-scale parallel computation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2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3020240" y="2157243"/>
            <a:ext cx="5988638" cy="4283846"/>
            <a:chOff x="367583" y="1801491"/>
            <a:chExt cx="8359205" cy="4343409"/>
          </a:xfrm>
        </p:grpSpPr>
        <p:sp>
          <p:nvSpPr>
            <p:cNvPr id="139" name="Oval 138"/>
            <p:cNvSpPr/>
            <p:nvPr/>
          </p:nvSpPr>
          <p:spPr>
            <a:xfrm>
              <a:off x="876300" y="48860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0" name="Oval 139"/>
            <p:cNvSpPr/>
            <p:nvPr/>
          </p:nvSpPr>
          <p:spPr>
            <a:xfrm>
              <a:off x="1911625" y="48850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1" name="Oval 140"/>
            <p:cNvSpPr/>
            <p:nvPr/>
          </p:nvSpPr>
          <p:spPr>
            <a:xfrm>
              <a:off x="2984324" y="48850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2" name="Oval 141"/>
            <p:cNvSpPr/>
            <p:nvPr/>
          </p:nvSpPr>
          <p:spPr>
            <a:xfrm>
              <a:off x="4019649" y="48860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3" name="Oval 142"/>
            <p:cNvSpPr/>
            <p:nvPr/>
          </p:nvSpPr>
          <p:spPr>
            <a:xfrm>
              <a:off x="5051249" y="4886509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4" name="Oval 143"/>
            <p:cNvSpPr/>
            <p:nvPr/>
          </p:nvSpPr>
          <p:spPr>
            <a:xfrm>
              <a:off x="6082846" y="4885554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6" name="Oval 145"/>
            <p:cNvSpPr/>
            <p:nvPr/>
          </p:nvSpPr>
          <p:spPr>
            <a:xfrm>
              <a:off x="7116145" y="48860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8" name="Oval 147"/>
            <p:cNvSpPr/>
            <p:nvPr/>
          </p:nvSpPr>
          <p:spPr>
            <a:xfrm>
              <a:off x="8161434" y="48850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0" name="Oval 149"/>
            <p:cNvSpPr/>
            <p:nvPr/>
          </p:nvSpPr>
          <p:spPr>
            <a:xfrm>
              <a:off x="876300" y="39706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1" name="Oval 150"/>
            <p:cNvSpPr/>
            <p:nvPr/>
          </p:nvSpPr>
          <p:spPr>
            <a:xfrm>
              <a:off x="1911625" y="39706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5" name="Oval 154"/>
            <p:cNvSpPr/>
            <p:nvPr/>
          </p:nvSpPr>
          <p:spPr>
            <a:xfrm>
              <a:off x="2984324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6" name="Oval 155"/>
            <p:cNvSpPr/>
            <p:nvPr/>
          </p:nvSpPr>
          <p:spPr>
            <a:xfrm>
              <a:off x="4019649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7" name="Oval 156"/>
            <p:cNvSpPr/>
            <p:nvPr/>
          </p:nvSpPr>
          <p:spPr>
            <a:xfrm>
              <a:off x="5051249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8" name="Oval 157"/>
            <p:cNvSpPr/>
            <p:nvPr/>
          </p:nvSpPr>
          <p:spPr>
            <a:xfrm>
              <a:off x="6082846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9" name="Oval 158"/>
            <p:cNvSpPr/>
            <p:nvPr/>
          </p:nvSpPr>
          <p:spPr>
            <a:xfrm>
              <a:off x="7116145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0" name="Oval 159"/>
            <p:cNvSpPr/>
            <p:nvPr/>
          </p:nvSpPr>
          <p:spPr>
            <a:xfrm>
              <a:off x="8162156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551680" y="2116456"/>
              <a:ext cx="7982720" cy="3627670"/>
              <a:chOff x="551680" y="2116456"/>
              <a:chExt cx="7982720" cy="3627670"/>
            </a:xfrm>
          </p:grpSpPr>
          <p:cxnSp>
            <p:nvCxnSpPr>
              <p:cNvPr id="211" name="Straight Connector 210"/>
              <p:cNvCxnSpPr>
                <a:endCxn id="151" idx="1"/>
              </p:cNvCxnSpPr>
              <p:nvPr/>
            </p:nvCxnSpPr>
            <p:spPr>
              <a:xfrm flipH="1">
                <a:off x="1922784" y="2991556"/>
                <a:ext cx="4342549" cy="99024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>
                <a:endCxn id="151" idx="0"/>
              </p:cNvCxnSpPr>
              <p:nvPr/>
            </p:nvCxnSpPr>
            <p:spPr>
              <a:xfrm flipH="1">
                <a:off x="1949725" y="2971800"/>
                <a:ext cx="2927075" cy="99884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5" name="Group 214"/>
              <p:cNvGrpSpPr/>
              <p:nvPr/>
            </p:nvGrpSpPr>
            <p:grpSpPr>
              <a:xfrm>
                <a:off x="551680" y="2116456"/>
                <a:ext cx="7982720" cy="3627670"/>
                <a:chOff x="551680" y="2116456"/>
                <a:chExt cx="7982720" cy="3627670"/>
              </a:xfrm>
            </p:grpSpPr>
            <p:grpSp>
              <p:nvGrpSpPr>
                <p:cNvPr id="227" name="Group 226"/>
                <p:cNvGrpSpPr/>
                <p:nvPr/>
              </p:nvGrpSpPr>
              <p:grpSpPr>
                <a:xfrm>
                  <a:off x="551680" y="4035681"/>
                  <a:ext cx="7982720" cy="1708445"/>
                  <a:chOff x="555826" y="4035681"/>
                  <a:chExt cx="7982720" cy="1708445"/>
                </a:xfrm>
              </p:grpSpPr>
              <p:cxnSp>
                <p:nvCxnSpPr>
                  <p:cNvPr id="268" name="Straight Connector 267"/>
                  <p:cNvCxnSpPr>
                    <a:stCxn id="141" idx="0"/>
                    <a:endCxn id="155" idx="4"/>
                  </p:cNvCxnSpPr>
                  <p:nvPr/>
                </p:nvCxnSpPr>
                <p:spPr>
                  <a:xfrm flipV="1">
                    <a:off x="3022424" y="4047868"/>
                    <a:ext cx="0" cy="837172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/>
                  <p:cNvCxnSpPr>
                    <a:stCxn id="142" idx="0"/>
                    <a:endCxn id="156" idx="4"/>
                  </p:cNvCxnSpPr>
                  <p:nvPr/>
                </p:nvCxnSpPr>
                <p:spPr>
                  <a:xfrm flipV="1">
                    <a:off x="4057749" y="4047868"/>
                    <a:ext cx="0" cy="838200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/>
                  <p:cNvCxnSpPr>
                    <a:stCxn id="143" idx="0"/>
                    <a:endCxn id="157" idx="4"/>
                  </p:cNvCxnSpPr>
                  <p:nvPr/>
                </p:nvCxnSpPr>
                <p:spPr>
                  <a:xfrm flipV="1">
                    <a:off x="5089349" y="4047868"/>
                    <a:ext cx="0" cy="838641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/>
                  <p:cNvCxnSpPr>
                    <a:stCxn id="144" idx="0"/>
                    <a:endCxn id="158" idx="4"/>
                  </p:cNvCxnSpPr>
                  <p:nvPr/>
                </p:nvCxnSpPr>
                <p:spPr>
                  <a:xfrm flipV="1">
                    <a:off x="6120946" y="4047868"/>
                    <a:ext cx="0" cy="837686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Straight Connector 271"/>
                  <p:cNvCxnSpPr>
                    <a:stCxn id="146" idx="0"/>
                    <a:endCxn id="159" idx="4"/>
                  </p:cNvCxnSpPr>
                  <p:nvPr/>
                </p:nvCxnSpPr>
                <p:spPr>
                  <a:xfrm flipV="1">
                    <a:off x="7154245" y="4047868"/>
                    <a:ext cx="0" cy="838200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Straight Connector 272"/>
                  <p:cNvCxnSpPr>
                    <a:stCxn id="148" idx="0"/>
                    <a:endCxn id="160" idx="4"/>
                  </p:cNvCxnSpPr>
                  <p:nvPr/>
                </p:nvCxnSpPr>
                <p:spPr>
                  <a:xfrm flipV="1">
                    <a:off x="8199534" y="4047868"/>
                    <a:ext cx="722" cy="837172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/>
                  <p:cNvCxnSpPr>
                    <a:stCxn id="141" idx="7"/>
                  </p:cNvCxnSpPr>
                  <p:nvPr/>
                </p:nvCxnSpPr>
                <p:spPr>
                  <a:xfrm flipV="1">
                    <a:off x="3049365" y="4046841"/>
                    <a:ext cx="981443" cy="84935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/>
                  <p:cNvCxnSpPr>
                    <a:stCxn id="142" idx="1"/>
                    <a:endCxn id="155" idx="5"/>
                  </p:cNvCxnSpPr>
                  <p:nvPr/>
                </p:nvCxnSpPr>
                <p:spPr>
                  <a:xfrm flipH="1" flipV="1">
                    <a:off x="3049365" y="4036709"/>
                    <a:ext cx="981443" cy="86051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>
                    <a:stCxn id="157" idx="5"/>
                    <a:endCxn id="144" idx="1"/>
                  </p:cNvCxnSpPr>
                  <p:nvPr/>
                </p:nvCxnSpPr>
                <p:spPr>
                  <a:xfrm>
                    <a:off x="5116290" y="4036709"/>
                    <a:ext cx="977715" cy="860004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Straight Connector 278"/>
                  <p:cNvCxnSpPr>
                    <a:stCxn id="143" idx="7"/>
                    <a:endCxn id="158" idx="3"/>
                  </p:cNvCxnSpPr>
                  <p:nvPr/>
                </p:nvCxnSpPr>
                <p:spPr>
                  <a:xfrm flipV="1">
                    <a:off x="5116290" y="4036709"/>
                    <a:ext cx="977715" cy="860959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Connector 279"/>
                  <p:cNvCxnSpPr>
                    <a:stCxn id="159" idx="5"/>
                    <a:endCxn id="148" idx="1"/>
                  </p:cNvCxnSpPr>
                  <p:nvPr/>
                </p:nvCxnSpPr>
                <p:spPr>
                  <a:xfrm>
                    <a:off x="7181186" y="4036709"/>
                    <a:ext cx="991407" cy="859490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>
                    <a:stCxn id="146" idx="7"/>
                    <a:endCxn id="160" idx="3"/>
                  </p:cNvCxnSpPr>
                  <p:nvPr/>
                </p:nvCxnSpPr>
                <p:spPr>
                  <a:xfrm flipV="1">
                    <a:off x="7181186" y="4036709"/>
                    <a:ext cx="992129" cy="86051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3" name="Group 282"/>
                  <p:cNvGrpSpPr/>
                  <p:nvPr/>
                </p:nvGrpSpPr>
                <p:grpSpPr>
                  <a:xfrm>
                    <a:off x="555826" y="4950081"/>
                    <a:ext cx="7982720" cy="794045"/>
                    <a:chOff x="555826" y="4950081"/>
                    <a:chExt cx="7982720" cy="794045"/>
                  </a:xfrm>
                </p:grpSpPr>
                <p:cxnSp>
                  <p:nvCxnSpPr>
                    <p:cNvPr id="288" name="Straight Connector 287"/>
                    <p:cNvCxnSpPr>
                      <a:stCxn id="139" idx="3"/>
                      <a:endCxn id="175" idx="0"/>
                    </p:cNvCxnSpPr>
                    <p:nvPr/>
                  </p:nvCxnSpPr>
                  <p:spPr>
                    <a:xfrm flipH="1">
                      <a:off x="555826" y="4951109"/>
                      <a:ext cx="331633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" name="Straight Connector 288"/>
                    <p:cNvCxnSpPr>
                      <a:stCxn id="139" idx="5"/>
                    </p:cNvCxnSpPr>
                    <p:nvPr/>
                  </p:nvCxnSpPr>
                  <p:spPr>
                    <a:xfrm>
                      <a:off x="941341" y="4951109"/>
                      <a:ext cx="151911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0" name="Straight Connector 289"/>
                    <p:cNvCxnSpPr>
                      <a:stCxn id="140" idx="3"/>
                      <a:endCxn id="177" idx="0"/>
                    </p:cNvCxnSpPr>
                    <p:nvPr/>
                  </p:nvCxnSpPr>
                  <p:spPr>
                    <a:xfrm flipH="1">
                      <a:off x="1620540" y="4950081"/>
                      <a:ext cx="302244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1" name="Straight Connector 290"/>
                    <p:cNvCxnSpPr>
                      <a:stCxn id="140" idx="5"/>
                    </p:cNvCxnSpPr>
                    <p:nvPr/>
                  </p:nvCxnSpPr>
                  <p:spPr>
                    <a:xfrm>
                      <a:off x="1976666" y="4950081"/>
                      <a:ext cx="165229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2" name="Straight Connector 291"/>
                    <p:cNvCxnSpPr>
                      <a:stCxn id="141" idx="3"/>
                      <a:endCxn id="179" idx="0"/>
                    </p:cNvCxnSpPr>
                    <p:nvPr/>
                  </p:nvCxnSpPr>
                  <p:spPr>
                    <a:xfrm flipH="1">
                      <a:off x="2679306" y="4950081"/>
                      <a:ext cx="316177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" name="Straight Connector 292"/>
                    <p:cNvCxnSpPr>
                      <a:stCxn id="141" idx="5"/>
                      <a:endCxn id="180" idx="0"/>
                    </p:cNvCxnSpPr>
                    <p:nvPr/>
                  </p:nvCxnSpPr>
                  <p:spPr>
                    <a:xfrm>
                      <a:off x="3049365" y="4950081"/>
                      <a:ext cx="172130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" name="Straight Connector 293"/>
                    <p:cNvCxnSpPr>
                      <a:stCxn id="142" idx="3"/>
                      <a:endCxn id="181" idx="0"/>
                    </p:cNvCxnSpPr>
                    <p:nvPr/>
                  </p:nvCxnSpPr>
                  <p:spPr>
                    <a:xfrm flipH="1">
                      <a:off x="3744020" y="4951109"/>
                      <a:ext cx="286788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" name="Straight Connector 294"/>
                    <p:cNvCxnSpPr>
                      <a:stCxn id="142" idx="5"/>
                      <a:endCxn id="182" idx="0"/>
                    </p:cNvCxnSpPr>
                    <p:nvPr/>
                  </p:nvCxnSpPr>
                  <p:spPr>
                    <a:xfrm>
                      <a:off x="4084690" y="4951109"/>
                      <a:ext cx="186584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6" name="Straight Connector 295"/>
                    <p:cNvCxnSpPr>
                      <a:stCxn id="143" idx="3"/>
                      <a:endCxn id="183" idx="0"/>
                    </p:cNvCxnSpPr>
                    <p:nvPr/>
                  </p:nvCxnSpPr>
                  <p:spPr>
                    <a:xfrm flipH="1">
                      <a:off x="4814045" y="4951550"/>
                      <a:ext cx="248363" cy="792576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7" name="Straight Connector 296"/>
                    <p:cNvCxnSpPr>
                      <a:stCxn id="143" idx="5"/>
                      <a:endCxn id="184" idx="0"/>
                    </p:cNvCxnSpPr>
                    <p:nvPr/>
                  </p:nvCxnSpPr>
                  <p:spPr>
                    <a:xfrm>
                      <a:off x="5116290" y="4951550"/>
                      <a:ext cx="239944" cy="792576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8" name="Straight Connector 297"/>
                    <p:cNvCxnSpPr>
                      <a:stCxn id="144" idx="3"/>
                      <a:endCxn id="185" idx="0"/>
                    </p:cNvCxnSpPr>
                    <p:nvPr/>
                  </p:nvCxnSpPr>
                  <p:spPr>
                    <a:xfrm flipH="1">
                      <a:off x="5878759" y="4950595"/>
                      <a:ext cx="215246" cy="793531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" name="Straight Connector 298"/>
                    <p:cNvCxnSpPr>
                      <a:stCxn id="144" idx="5"/>
                      <a:endCxn id="186" idx="0"/>
                    </p:cNvCxnSpPr>
                    <p:nvPr/>
                  </p:nvCxnSpPr>
                  <p:spPr>
                    <a:xfrm>
                      <a:off x="6147887" y="4950595"/>
                      <a:ext cx="258126" cy="793531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" name="Straight Connector 299"/>
                    <p:cNvCxnSpPr>
                      <a:stCxn id="146" idx="3"/>
                      <a:endCxn id="187" idx="0"/>
                    </p:cNvCxnSpPr>
                    <p:nvPr/>
                  </p:nvCxnSpPr>
                  <p:spPr>
                    <a:xfrm flipH="1">
                      <a:off x="6946578" y="4951109"/>
                      <a:ext cx="180726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" name="Straight Connector 300"/>
                    <p:cNvCxnSpPr>
                      <a:stCxn id="146" idx="5"/>
                      <a:endCxn id="188" idx="0"/>
                    </p:cNvCxnSpPr>
                    <p:nvPr/>
                  </p:nvCxnSpPr>
                  <p:spPr>
                    <a:xfrm>
                      <a:off x="7181186" y="4951109"/>
                      <a:ext cx="307581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2" name="Straight Connector 301"/>
                    <p:cNvCxnSpPr>
                      <a:stCxn id="148" idx="3"/>
                      <a:endCxn id="189" idx="0"/>
                    </p:cNvCxnSpPr>
                    <p:nvPr/>
                  </p:nvCxnSpPr>
                  <p:spPr>
                    <a:xfrm flipH="1">
                      <a:off x="8011292" y="4950081"/>
                      <a:ext cx="161301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3" name="Straight Connector 302"/>
                    <p:cNvCxnSpPr>
                      <a:stCxn id="148" idx="5"/>
                      <a:endCxn id="190" idx="0"/>
                    </p:cNvCxnSpPr>
                    <p:nvPr/>
                  </p:nvCxnSpPr>
                  <p:spPr>
                    <a:xfrm>
                      <a:off x="8226475" y="4950081"/>
                      <a:ext cx="312071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4" name="Straight Connector 283"/>
                  <p:cNvCxnSpPr>
                    <a:stCxn id="139" idx="0"/>
                    <a:endCxn id="150" idx="4"/>
                  </p:cNvCxnSpPr>
                  <p:nvPr/>
                </p:nvCxnSpPr>
                <p:spPr>
                  <a:xfrm flipV="1">
                    <a:off x="914400" y="4046840"/>
                    <a:ext cx="0" cy="83922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>
                    <a:stCxn id="140" idx="0"/>
                    <a:endCxn id="151" idx="4"/>
                  </p:cNvCxnSpPr>
                  <p:nvPr/>
                </p:nvCxnSpPr>
                <p:spPr>
                  <a:xfrm flipV="1">
                    <a:off x="1949725" y="4046840"/>
                    <a:ext cx="0" cy="838200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/>
                  <p:cNvCxnSpPr>
                    <a:stCxn id="139" idx="7"/>
                    <a:endCxn id="151" idx="3"/>
                  </p:cNvCxnSpPr>
                  <p:nvPr/>
                </p:nvCxnSpPr>
                <p:spPr>
                  <a:xfrm flipV="1">
                    <a:off x="941341" y="4035681"/>
                    <a:ext cx="981443" cy="861546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>
                    <a:stCxn id="140" idx="1"/>
                    <a:endCxn id="150" idx="5"/>
                  </p:cNvCxnSpPr>
                  <p:nvPr/>
                </p:nvCxnSpPr>
                <p:spPr>
                  <a:xfrm flipH="1" flipV="1">
                    <a:off x="941341" y="4035681"/>
                    <a:ext cx="981443" cy="86051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3" name="Group 232"/>
                <p:cNvGrpSpPr/>
                <p:nvPr/>
              </p:nvGrpSpPr>
              <p:grpSpPr>
                <a:xfrm>
                  <a:off x="914400" y="2954867"/>
                  <a:ext cx="7285856" cy="1027960"/>
                  <a:chOff x="914400" y="2954867"/>
                  <a:chExt cx="7285856" cy="1027960"/>
                </a:xfrm>
              </p:grpSpPr>
              <p:cxnSp>
                <p:nvCxnSpPr>
                  <p:cNvPr id="249" name="Straight Connector 248"/>
                  <p:cNvCxnSpPr>
                    <a:stCxn id="155" idx="0"/>
                  </p:cNvCxnSpPr>
                  <p:nvPr/>
                </p:nvCxnSpPr>
                <p:spPr>
                  <a:xfrm flipH="1" flipV="1">
                    <a:off x="2438400" y="3048000"/>
                    <a:ext cx="584024" cy="92366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>
                    <a:stCxn id="156" idx="1"/>
                  </p:cNvCxnSpPr>
                  <p:nvPr/>
                </p:nvCxnSpPr>
                <p:spPr>
                  <a:xfrm flipV="1">
                    <a:off x="4030808" y="3076222"/>
                    <a:ext cx="2192192" cy="906605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>
                    <a:stCxn id="155" idx="7"/>
                  </p:cNvCxnSpPr>
                  <p:nvPr/>
                </p:nvCxnSpPr>
                <p:spPr>
                  <a:xfrm flipV="1">
                    <a:off x="3049365" y="3022600"/>
                    <a:ext cx="650568" cy="960227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/>
                  <p:cNvCxnSpPr>
                    <a:stCxn id="156" idx="0"/>
                  </p:cNvCxnSpPr>
                  <p:nvPr/>
                </p:nvCxnSpPr>
                <p:spPr>
                  <a:xfrm flipV="1">
                    <a:off x="4057749" y="3062111"/>
                    <a:ext cx="824695" cy="909557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/>
                  <p:cNvCxnSpPr>
                    <a:stCxn id="157" idx="0"/>
                  </p:cNvCxnSpPr>
                  <p:nvPr/>
                </p:nvCxnSpPr>
                <p:spPr>
                  <a:xfrm flipH="1" flipV="1">
                    <a:off x="2497667" y="3014133"/>
                    <a:ext cx="2591682" cy="957535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/>
                  <p:cNvCxnSpPr>
                    <a:stCxn id="158" idx="1"/>
                  </p:cNvCxnSpPr>
                  <p:nvPr/>
                </p:nvCxnSpPr>
                <p:spPr>
                  <a:xfrm flipH="1" flipV="1">
                    <a:off x="5029200" y="3048000"/>
                    <a:ext cx="1064805" cy="934827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>
                    <a:stCxn id="157" idx="7"/>
                  </p:cNvCxnSpPr>
                  <p:nvPr/>
                </p:nvCxnSpPr>
                <p:spPr>
                  <a:xfrm flipH="1" flipV="1">
                    <a:off x="3793067" y="2988733"/>
                    <a:ext cx="1323223" cy="994094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Straight Connector 257"/>
                  <p:cNvCxnSpPr>
                    <a:stCxn id="158" idx="0"/>
                  </p:cNvCxnSpPr>
                  <p:nvPr/>
                </p:nvCxnSpPr>
                <p:spPr>
                  <a:xfrm flipV="1">
                    <a:off x="6120946" y="2963333"/>
                    <a:ext cx="313721" cy="1008335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/>
                  <p:cNvCxnSpPr>
                    <a:endCxn id="150" idx="0"/>
                  </p:cNvCxnSpPr>
                  <p:nvPr/>
                </p:nvCxnSpPr>
                <p:spPr>
                  <a:xfrm flipH="1">
                    <a:off x="914400" y="2954867"/>
                    <a:ext cx="1481667" cy="1015773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" name="Straight Connector 262"/>
                  <p:cNvCxnSpPr>
                    <a:stCxn id="150" idx="7"/>
                  </p:cNvCxnSpPr>
                  <p:nvPr/>
                </p:nvCxnSpPr>
                <p:spPr>
                  <a:xfrm flipV="1">
                    <a:off x="941341" y="2980267"/>
                    <a:ext cx="2690859" cy="1001532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>
                    <a:stCxn id="159" idx="0"/>
                  </p:cNvCxnSpPr>
                  <p:nvPr/>
                </p:nvCxnSpPr>
                <p:spPr>
                  <a:xfrm flipH="1" flipV="1">
                    <a:off x="2633133" y="2971800"/>
                    <a:ext cx="4521112" cy="99986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Connector 264"/>
                  <p:cNvCxnSpPr>
                    <a:stCxn id="160" idx="0"/>
                  </p:cNvCxnSpPr>
                  <p:nvPr/>
                </p:nvCxnSpPr>
                <p:spPr>
                  <a:xfrm flipH="1" flipV="1">
                    <a:off x="6491111" y="3005667"/>
                    <a:ext cx="1709145" cy="966001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>
                    <a:stCxn id="160" idx="1"/>
                  </p:cNvCxnSpPr>
                  <p:nvPr/>
                </p:nvCxnSpPr>
                <p:spPr>
                  <a:xfrm flipH="1" flipV="1">
                    <a:off x="5105400" y="2963333"/>
                    <a:ext cx="3067915" cy="1019494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>
                    <a:stCxn id="159" idx="7"/>
                  </p:cNvCxnSpPr>
                  <p:nvPr/>
                </p:nvCxnSpPr>
                <p:spPr>
                  <a:xfrm flipH="1" flipV="1">
                    <a:off x="3886200" y="2971800"/>
                    <a:ext cx="3294986" cy="1011027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4" name="Group 233"/>
                <p:cNvGrpSpPr/>
                <p:nvPr/>
              </p:nvGrpSpPr>
              <p:grpSpPr>
                <a:xfrm>
                  <a:off x="2565400" y="2116456"/>
                  <a:ext cx="3911600" cy="779144"/>
                  <a:chOff x="2565400" y="2116456"/>
                  <a:chExt cx="3911600" cy="779144"/>
                </a:xfrm>
              </p:grpSpPr>
              <p:cxnSp>
                <p:nvCxnSpPr>
                  <p:cNvPr id="235" name="Straight Connector 234"/>
                  <p:cNvCxnSpPr/>
                  <p:nvPr/>
                </p:nvCxnSpPr>
                <p:spPr>
                  <a:xfrm flipH="1" flipV="1">
                    <a:off x="3659648" y="2157420"/>
                    <a:ext cx="235020" cy="62247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5"/>
                  <p:cNvCxnSpPr/>
                  <p:nvPr/>
                </p:nvCxnSpPr>
                <p:spPr>
                  <a:xfrm flipH="1" flipV="1">
                    <a:off x="3741581" y="2171074"/>
                    <a:ext cx="1338421" cy="69066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Straight Connector 236"/>
                  <p:cNvCxnSpPr/>
                  <p:nvPr/>
                </p:nvCxnSpPr>
                <p:spPr>
                  <a:xfrm flipV="1">
                    <a:off x="2565400" y="2171074"/>
                    <a:ext cx="1094248" cy="69147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/>
                  <p:cNvCxnSpPr/>
                  <p:nvPr/>
                </p:nvCxnSpPr>
                <p:spPr>
                  <a:xfrm flipH="1" flipV="1">
                    <a:off x="3891790" y="2116456"/>
                    <a:ext cx="2509010" cy="779144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 flipV="1">
                    <a:off x="2667000" y="2133600"/>
                    <a:ext cx="2362200" cy="76200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3962400" y="2133600"/>
                    <a:ext cx="1295400" cy="68580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>
                  <a:xfrm flipV="1">
                    <a:off x="5105400" y="2133600"/>
                    <a:ext cx="228600" cy="68580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247"/>
                  <p:cNvCxnSpPr/>
                  <p:nvPr/>
                </p:nvCxnSpPr>
                <p:spPr>
                  <a:xfrm flipH="1" flipV="1">
                    <a:off x="5410200" y="2133600"/>
                    <a:ext cx="1066800" cy="76200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8308" y="1809750"/>
              <a:ext cx="916692" cy="6096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326" y="2743200"/>
              <a:ext cx="752474" cy="361288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26" y="2743200"/>
              <a:ext cx="752474" cy="361288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26" y="2743200"/>
              <a:ext cx="752474" cy="361288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126" y="2743200"/>
              <a:ext cx="752474" cy="36128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63" y="4743524"/>
              <a:ext cx="752474" cy="361288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88" y="4743965"/>
              <a:ext cx="752474" cy="361288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187" y="4742496"/>
              <a:ext cx="752474" cy="361288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512" y="4743524"/>
              <a:ext cx="752474" cy="361288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112" y="4743524"/>
              <a:ext cx="752474" cy="361288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709" y="4743524"/>
              <a:ext cx="752474" cy="361288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08" y="4743965"/>
              <a:ext cx="752474" cy="361288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049" y="4743965"/>
              <a:ext cx="752474" cy="361288"/>
            </a:xfrm>
            <a:prstGeom prst="rect">
              <a:avLst/>
            </a:prstGeom>
          </p:spPr>
        </p:pic>
        <p:pic>
          <p:nvPicPr>
            <p:cNvPr id="175" name="Picture 174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583" y="5744126"/>
              <a:ext cx="376485" cy="400774"/>
            </a:xfrm>
            <a:prstGeom prst="rect">
              <a:avLst/>
            </a:prstGeom>
          </p:spPr>
        </p:pic>
        <p:pic>
          <p:nvPicPr>
            <p:cNvPr id="176" name="Picture 175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9772" y="5744126"/>
              <a:ext cx="376485" cy="400774"/>
            </a:xfrm>
            <a:prstGeom prst="rect">
              <a:avLst/>
            </a:prstGeom>
          </p:spPr>
        </p:pic>
        <p:pic>
          <p:nvPicPr>
            <p:cNvPr id="177" name="Picture 176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2297" y="5744126"/>
              <a:ext cx="376485" cy="400774"/>
            </a:xfrm>
            <a:prstGeom prst="rect">
              <a:avLst/>
            </a:prstGeom>
          </p:spPr>
        </p:pic>
        <p:pic>
          <p:nvPicPr>
            <p:cNvPr id="178" name="Picture 177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9551" y="5744126"/>
              <a:ext cx="376485" cy="400774"/>
            </a:xfrm>
            <a:prstGeom prst="rect">
              <a:avLst/>
            </a:prstGeom>
          </p:spPr>
        </p:pic>
        <p:pic>
          <p:nvPicPr>
            <p:cNvPr id="179" name="Picture 178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1063" y="5744126"/>
              <a:ext cx="376485" cy="400774"/>
            </a:xfrm>
            <a:prstGeom prst="rect">
              <a:avLst/>
            </a:prstGeom>
          </p:spPr>
        </p:pic>
        <p:pic>
          <p:nvPicPr>
            <p:cNvPr id="180" name="Picture 179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3252" y="5744126"/>
              <a:ext cx="376485" cy="400774"/>
            </a:xfrm>
            <a:prstGeom prst="rect">
              <a:avLst/>
            </a:prstGeom>
          </p:spPr>
        </p:pic>
        <p:pic>
          <p:nvPicPr>
            <p:cNvPr id="181" name="Picture 180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5777" y="5744126"/>
              <a:ext cx="376485" cy="400774"/>
            </a:xfrm>
            <a:prstGeom prst="rect">
              <a:avLst/>
            </a:prstGeom>
          </p:spPr>
        </p:pic>
        <p:pic>
          <p:nvPicPr>
            <p:cNvPr id="182" name="Picture 181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83031" y="5744126"/>
              <a:ext cx="376485" cy="400774"/>
            </a:xfrm>
            <a:prstGeom prst="rect">
              <a:avLst/>
            </a:prstGeom>
          </p:spPr>
        </p:pic>
        <p:pic>
          <p:nvPicPr>
            <p:cNvPr id="183" name="Picture 182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5802" y="5744126"/>
              <a:ext cx="376485" cy="400774"/>
            </a:xfrm>
            <a:prstGeom prst="rect">
              <a:avLst/>
            </a:prstGeom>
          </p:spPr>
        </p:pic>
        <p:pic>
          <p:nvPicPr>
            <p:cNvPr id="184" name="Picture 183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7991" y="5744126"/>
              <a:ext cx="376485" cy="400774"/>
            </a:xfrm>
            <a:prstGeom prst="rect">
              <a:avLst/>
            </a:prstGeom>
          </p:spPr>
        </p:pic>
        <p:pic>
          <p:nvPicPr>
            <p:cNvPr id="185" name="Picture 184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0516" y="5744126"/>
              <a:ext cx="376485" cy="400774"/>
            </a:xfrm>
            <a:prstGeom prst="rect">
              <a:avLst/>
            </a:prstGeom>
          </p:spPr>
        </p:pic>
        <p:pic>
          <p:nvPicPr>
            <p:cNvPr id="186" name="Picture 185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7770" y="5744126"/>
              <a:ext cx="376485" cy="400774"/>
            </a:xfrm>
            <a:prstGeom prst="rect">
              <a:avLst/>
            </a:prstGeom>
          </p:spPr>
        </p:pic>
        <p:pic>
          <p:nvPicPr>
            <p:cNvPr id="187" name="Picture 186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8335" y="5744126"/>
              <a:ext cx="376485" cy="400774"/>
            </a:xfrm>
            <a:prstGeom prst="rect">
              <a:avLst/>
            </a:prstGeom>
          </p:spPr>
        </p:pic>
        <p:pic>
          <p:nvPicPr>
            <p:cNvPr id="188" name="Picture 187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0524" y="5744126"/>
              <a:ext cx="376485" cy="400774"/>
            </a:xfrm>
            <a:prstGeom prst="rect">
              <a:avLst/>
            </a:prstGeom>
          </p:spPr>
        </p:pic>
        <p:pic>
          <p:nvPicPr>
            <p:cNvPr id="189" name="Picture 188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23049" y="5744126"/>
              <a:ext cx="376485" cy="400774"/>
            </a:xfrm>
            <a:prstGeom prst="rect">
              <a:avLst/>
            </a:prstGeom>
          </p:spPr>
        </p:pic>
        <p:pic>
          <p:nvPicPr>
            <p:cNvPr id="190" name="Picture 189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50303" y="5744126"/>
              <a:ext cx="376485" cy="40077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4308" y="1801491"/>
              <a:ext cx="916692" cy="609600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63" y="3829124"/>
              <a:ext cx="752474" cy="361288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187" y="3829124"/>
              <a:ext cx="752474" cy="361288"/>
            </a:xfrm>
            <a:prstGeom prst="rect">
              <a:avLst/>
            </a:prstGeom>
          </p:spPr>
        </p:pic>
        <p:pic>
          <p:nvPicPr>
            <p:cNvPr id="194" name="Picture 19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512" y="3829124"/>
              <a:ext cx="752474" cy="361288"/>
            </a:xfrm>
            <a:prstGeom prst="rect">
              <a:avLst/>
            </a:prstGeom>
          </p:spPr>
        </p:pic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112" y="3829124"/>
              <a:ext cx="752474" cy="361288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709" y="3828096"/>
              <a:ext cx="752474" cy="361288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08" y="3829124"/>
              <a:ext cx="752474" cy="361288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019" y="3829124"/>
              <a:ext cx="752474" cy="361288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88" y="3829124"/>
              <a:ext cx="752474" cy="361288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2895600" y="2286000"/>
            <a:ext cx="6324600" cy="5410200"/>
            <a:chOff x="152400" y="1676400"/>
            <a:chExt cx="5181600" cy="4114800"/>
          </a:xfrm>
        </p:grpSpPr>
        <p:pic>
          <p:nvPicPr>
            <p:cNvPr id="118" name="Picture 117" descr="04-02QuincyWADC_lg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400" y="1676400"/>
              <a:ext cx="5151805" cy="3982072"/>
            </a:xfrm>
            <a:prstGeom prst="rect">
              <a:avLst/>
            </a:prstGeom>
          </p:spPr>
        </p:pic>
        <p:sp>
          <p:nvSpPr>
            <p:cNvPr id="119" name="Rectangle 118"/>
            <p:cNvSpPr/>
            <p:nvPr/>
          </p:nvSpPr>
          <p:spPr>
            <a:xfrm>
              <a:off x="152400" y="5181600"/>
              <a:ext cx="51816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3046244" y="954555"/>
            <a:ext cx="5869156" cy="5693955"/>
            <a:chOff x="3122444" y="954555"/>
            <a:chExt cx="5869156" cy="5693955"/>
          </a:xfrm>
        </p:grpSpPr>
        <p:grpSp>
          <p:nvGrpSpPr>
            <p:cNvPr id="122" name="Group 121"/>
            <p:cNvGrpSpPr/>
            <p:nvPr/>
          </p:nvGrpSpPr>
          <p:grpSpPr>
            <a:xfrm>
              <a:off x="3122444" y="954555"/>
              <a:ext cx="5869156" cy="5253691"/>
              <a:chOff x="3123322" y="954555"/>
              <a:chExt cx="5869156" cy="5253691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3123322" y="954555"/>
                <a:ext cx="5869156" cy="5253691"/>
                <a:chOff x="3123322" y="954555"/>
                <a:chExt cx="5869156" cy="5253691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3123322" y="954555"/>
                  <a:ext cx="5869156" cy="5253691"/>
                  <a:chOff x="3123322" y="954555"/>
                  <a:chExt cx="5869156" cy="5253691"/>
                </a:xfrm>
              </p:grpSpPr>
              <p:grpSp>
                <p:nvGrpSpPr>
                  <p:cNvPr id="2" name="Group 19"/>
                  <p:cNvGrpSpPr/>
                  <p:nvPr/>
                </p:nvGrpSpPr>
                <p:grpSpPr>
                  <a:xfrm>
                    <a:off x="5360341" y="954555"/>
                    <a:ext cx="1758392" cy="1102845"/>
                    <a:chOff x="3733801" y="1408176"/>
                    <a:chExt cx="2128577" cy="1335024"/>
                  </a:xfrm>
                </p:grpSpPr>
                <p:pic>
                  <p:nvPicPr>
                    <p:cNvPr id="17" name="Picture 16" descr="server2.jp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3733801" y="1408176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4939958" y="1408176"/>
                      <a:ext cx="922420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/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Calibri"/>
                        </a:rPr>
                        <a:t>TLA</a:t>
                      </a:r>
                    </a:p>
                  </p:txBody>
                </p:sp>
              </p:grpSp>
              <p:grpSp>
                <p:nvGrpSpPr>
                  <p:cNvPr id="3" name="Group 38"/>
                  <p:cNvGrpSpPr/>
                  <p:nvPr/>
                </p:nvGrpSpPr>
                <p:grpSpPr>
                  <a:xfrm>
                    <a:off x="6210302" y="2971800"/>
                    <a:ext cx="1790702" cy="1143000"/>
                    <a:chOff x="2956760" y="1359567"/>
                    <a:chExt cx="2167690" cy="1383633"/>
                  </a:xfrm>
                </p:grpSpPr>
                <p:pic>
                  <p:nvPicPr>
                    <p:cNvPr id="40" name="Picture 39" descr="server2.jp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3733800" y="1408176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2956760" y="1359567"/>
                      <a:ext cx="837150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/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Calibri"/>
                        </a:rPr>
                        <a:t>MLA</a:t>
                      </a:r>
                    </a:p>
                  </p:txBody>
                </p:sp>
              </p:grpSp>
              <p:pic>
                <p:nvPicPr>
                  <p:cNvPr id="48" name="Picture 47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31233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4114800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51045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6095122" y="5233918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0857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8077200" y="5217646"/>
                    <a:ext cx="915278" cy="974328"/>
                  </a:xfrm>
                  <a:prstGeom prst="rect">
                    <a:avLst/>
                  </a:prstGeom>
                </p:spPr>
              </p:pic>
              <p:grpSp>
                <p:nvGrpSpPr>
                  <p:cNvPr id="6" name="Group 68"/>
                  <p:cNvGrpSpPr/>
                  <p:nvPr/>
                </p:nvGrpSpPr>
                <p:grpSpPr>
                  <a:xfrm>
                    <a:off x="3962401" y="2971800"/>
                    <a:ext cx="1721136" cy="1138891"/>
                    <a:chOff x="3733800" y="1364542"/>
                    <a:chExt cx="2083480" cy="1378659"/>
                  </a:xfrm>
                </p:grpSpPr>
                <p:pic>
                  <p:nvPicPr>
                    <p:cNvPr id="70" name="Picture 69" descr="server2.jp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3733800" y="1408177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4980130" y="1364542"/>
                      <a:ext cx="837150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/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Calibri"/>
                        </a:rPr>
                        <a:t>MLA</a:t>
                      </a:r>
                    </a:p>
                  </p:txBody>
                </p:sp>
              </p:grpSp>
            </p:grpSp>
            <p:grpSp>
              <p:nvGrpSpPr>
                <p:cNvPr id="7" name="Group 93"/>
                <p:cNvGrpSpPr/>
                <p:nvPr/>
              </p:nvGrpSpPr>
              <p:grpSpPr>
                <a:xfrm>
                  <a:off x="3669537" y="3998446"/>
                  <a:ext cx="1740663" cy="1294485"/>
                  <a:chOff x="838200" y="4169885"/>
                  <a:chExt cx="1740663" cy="1294485"/>
                </a:xfrm>
              </p:grpSpPr>
              <p:cxnSp>
                <p:nvCxnSpPr>
                  <p:cNvPr id="95" name="Straight Connector 94"/>
                  <p:cNvCxnSpPr/>
                  <p:nvPr/>
                </p:nvCxnSpPr>
                <p:spPr>
                  <a:xfrm rot="5400000">
                    <a:off x="590319" y="4423275"/>
                    <a:ext cx="1288976" cy="79321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5400000">
                    <a:off x="1096415" y="4805871"/>
                    <a:ext cx="1273365" cy="139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rot="16200000" flipH="1">
                    <a:off x="1559806" y="4434291"/>
                    <a:ext cx="1277953" cy="760161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oup 97"/>
                <p:cNvGrpSpPr/>
                <p:nvPr/>
              </p:nvGrpSpPr>
              <p:grpSpPr>
                <a:xfrm>
                  <a:off x="6565137" y="3998446"/>
                  <a:ext cx="1740663" cy="1294485"/>
                  <a:chOff x="838200" y="4169885"/>
                  <a:chExt cx="1740663" cy="1294485"/>
                </a:xfrm>
              </p:grpSpPr>
              <p:cxnSp>
                <p:nvCxnSpPr>
                  <p:cNvPr id="99" name="Straight Connector 98"/>
                  <p:cNvCxnSpPr/>
                  <p:nvPr/>
                </p:nvCxnSpPr>
                <p:spPr>
                  <a:xfrm rot="5400000">
                    <a:off x="590319" y="4423275"/>
                    <a:ext cx="1288976" cy="79321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1096415" y="4805871"/>
                    <a:ext cx="1273365" cy="139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16200000" flipH="1">
                    <a:off x="1559806" y="4434291"/>
                    <a:ext cx="1277953" cy="760161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5" name="Straight Connector 64"/>
              <p:cNvCxnSpPr/>
              <p:nvPr/>
            </p:nvCxnSpPr>
            <p:spPr>
              <a:xfrm rot="16200000" flipH="1">
                <a:off x="5961043" y="2116156"/>
                <a:ext cx="1092506" cy="82259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4803357" y="2014252"/>
                <a:ext cx="1112702" cy="104659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TextBox 105"/>
            <p:cNvSpPr txBox="1"/>
            <p:nvPr/>
          </p:nvSpPr>
          <p:spPr>
            <a:xfrm>
              <a:off x="5067300" y="6248400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BD0811"/>
                  </a:solidFill>
                  <a:latin typeface="Calibri"/>
                </a:rPr>
                <a:t>Worker Nodes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585704" y="28956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b="1" dirty="0">
                  <a:solidFill>
                    <a:srgbClr val="BD0811"/>
                  </a:solidFill>
                  <a:latin typeface="Calibri"/>
                </a:rPr>
                <a:t>………</a:t>
              </a:r>
              <a:endParaRPr lang="en-US" b="1" dirty="0">
                <a:solidFill>
                  <a:srgbClr val="BD0811"/>
                </a:solidFill>
                <a:latin typeface="Calibri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0917" y="-314741"/>
            <a:ext cx="7772400" cy="1470025"/>
          </a:xfrm>
        </p:spPr>
        <p:txBody>
          <a:bodyPr wrap="square">
            <a:normAutofit/>
          </a:bodyPr>
          <a:lstStyle/>
          <a:p>
            <a:r>
              <a:rPr lang="en-US" sz="4000" dirty="0" smtClean="0"/>
              <a:t>Example: Web Search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ct val="25000"/>
              </a:spcBef>
              <a:buClr>
                <a:srgbClr val="000000"/>
              </a:buClr>
              <a:buNone/>
            </a:pPr>
            <a:endParaRPr lang="en-US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grpSp>
        <p:nvGrpSpPr>
          <p:cNvPr id="9" name="Group 121"/>
          <p:cNvGrpSpPr/>
          <p:nvPr/>
        </p:nvGrpSpPr>
        <p:grpSpPr>
          <a:xfrm>
            <a:off x="29701" y="946021"/>
            <a:ext cx="2070848" cy="1828800"/>
            <a:chOff x="138952" y="609600"/>
            <a:chExt cx="2070848" cy="1828800"/>
          </a:xfrm>
        </p:grpSpPr>
        <p:pic>
          <p:nvPicPr>
            <p:cNvPr id="123" name="Picture 122" descr="Computergirl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952" y="609600"/>
              <a:ext cx="2070848" cy="1828800"/>
            </a:xfrm>
            <a:prstGeom prst="rect">
              <a:avLst/>
            </a:prstGeom>
          </p:spPr>
        </p:pic>
        <p:sp>
          <p:nvSpPr>
            <p:cNvPr id="124" name="Rounded Rectangle 123"/>
            <p:cNvSpPr/>
            <p:nvPr/>
          </p:nvSpPr>
          <p:spPr>
            <a:xfrm>
              <a:off x="1295400" y="838200"/>
              <a:ext cx="280012" cy="340605"/>
            </a:xfrm>
            <a:prstGeom prst="roundRect">
              <a:avLst/>
            </a:prstGeom>
            <a:solidFill>
              <a:srgbClr val="B5D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5" name="Picture 124" descr="bingLogo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5400" y="886814"/>
              <a:ext cx="256032" cy="106013"/>
            </a:xfrm>
            <a:prstGeom prst="rect">
              <a:avLst/>
            </a:prstGeom>
          </p:spPr>
        </p:pic>
        <p:pic>
          <p:nvPicPr>
            <p:cNvPr id="126" name="Picture 125" descr="microsoft-bing2-1.jp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5400" y="992827"/>
              <a:ext cx="256032" cy="117122"/>
            </a:xfrm>
            <a:prstGeom prst="rect">
              <a:avLst/>
            </a:prstGeom>
          </p:spPr>
        </p:pic>
      </p:grpSp>
      <p:pic>
        <p:nvPicPr>
          <p:cNvPr id="110" name="Picture 109" descr="cloud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84078" y="804168"/>
            <a:ext cx="2668922" cy="1405632"/>
          </a:xfrm>
          <a:prstGeom prst="rect">
            <a:avLst/>
          </a:prstGeom>
        </p:spPr>
      </p:pic>
      <p:grpSp>
        <p:nvGrpSpPr>
          <p:cNvPr id="10" name="Group 126"/>
          <p:cNvGrpSpPr/>
          <p:nvPr/>
        </p:nvGrpSpPr>
        <p:grpSpPr>
          <a:xfrm>
            <a:off x="1209040" y="762387"/>
            <a:ext cx="1457960" cy="1457960"/>
            <a:chOff x="533400" y="3571240"/>
            <a:chExt cx="1762760" cy="1762760"/>
          </a:xfrm>
        </p:grpSpPr>
        <p:pic>
          <p:nvPicPr>
            <p:cNvPr id="128" name="Picture 127" descr="mail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3400" y="3571240"/>
              <a:ext cx="1762760" cy="1762760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860839" y="4094423"/>
              <a:ext cx="1066800" cy="37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b="1" dirty="0">
                  <a:solidFill>
                    <a:prstClr val="black"/>
                  </a:solidFill>
                  <a:latin typeface="Calibri"/>
                </a:rPr>
                <a:t>Picasso</a:t>
              </a:r>
            </a:p>
          </p:txBody>
        </p:sp>
      </p:grpSp>
      <p:sp>
        <p:nvSpPr>
          <p:cNvPr id="134" name="Rectangle 169"/>
          <p:cNvSpPr>
            <a:spLocks noChangeArrowheads="1"/>
          </p:cNvSpPr>
          <p:nvPr/>
        </p:nvSpPr>
        <p:spPr bwMode="auto">
          <a:xfrm rot="2565780">
            <a:off x="5584215" y="1879040"/>
            <a:ext cx="23547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135" name="Rectangle 169"/>
          <p:cNvSpPr>
            <a:spLocks noChangeAspect="1" noChangeArrowheads="1"/>
          </p:cNvSpPr>
          <p:nvPr/>
        </p:nvSpPr>
        <p:spPr bwMode="auto">
          <a:xfrm rot="19365942">
            <a:off x="5982423" y="1882435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145" name="Rectangle 169"/>
          <p:cNvSpPr>
            <a:spLocks noChangeAspect="1" noChangeArrowheads="1"/>
          </p:cNvSpPr>
          <p:nvPr/>
        </p:nvSpPr>
        <p:spPr bwMode="auto">
          <a:xfrm rot="1907847">
            <a:off x="4163901" y="3912490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147" name="Rectangle 169"/>
          <p:cNvSpPr>
            <a:spLocks noChangeAspect="1" noChangeArrowheads="1"/>
          </p:cNvSpPr>
          <p:nvPr/>
        </p:nvSpPr>
        <p:spPr bwMode="auto">
          <a:xfrm rot="19720810">
            <a:off x="4546026" y="3912304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149" name="Rectangle 169"/>
          <p:cNvSpPr>
            <a:spLocks noChangeAspect="1" noChangeArrowheads="1"/>
          </p:cNvSpPr>
          <p:nvPr/>
        </p:nvSpPr>
        <p:spPr bwMode="auto">
          <a:xfrm>
            <a:off x="4365434" y="3927392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152" name="Rectangle 169"/>
          <p:cNvSpPr>
            <a:spLocks noChangeAspect="1" noChangeArrowheads="1"/>
          </p:cNvSpPr>
          <p:nvPr/>
        </p:nvSpPr>
        <p:spPr bwMode="auto">
          <a:xfrm rot="1907847">
            <a:off x="7059501" y="3936482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153" name="Rectangle 169"/>
          <p:cNvSpPr>
            <a:spLocks noChangeAspect="1" noChangeArrowheads="1"/>
          </p:cNvSpPr>
          <p:nvPr/>
        </p:nvSpPr>
        <p:spPr bwMode="auto">
          <a:xfrm rot="19720810">
            <a:off x="7441626" y="3936296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154" name="Rectangle 169"/>
          <p:cNvSpPr>
            <a:spLocks noChangeAspect="1" noChangeArrowheads="1"/>
          </p:cNvSpPr>
          <p:nvPr/>
        </p:nvSpPr>
        <p:spPr bwMode="auto">
          <a:xfrm>
            <a:off x="7261034" y="3951384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Arial" pitchFamily="-109" charset="0"/>
            </a:endParaRPr>
          </a:p>
        </p:txBody>
      </p:sp>
      <p:pic>
        <p:nvPicPr>
          <p:cNvPr id="199" name="Picture 198" descr="picasso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038600" y="5184648"/>
            <a:ext cx="1123067" cy="1371600"/>
          </a:xfrm>
          <a:prstGeom prst="rect">
            <a:avLst/>
          </a:prstGeom>
        </p:spPr>
      </p:pic>
      <p:pic>
        <p:nvPicPr>
          <p:cNvPr id="201" name="Picture 200" descr="picasso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96871" y="5184648"/>
            <a:ext cx="1008529" cy="1371600"/>
          </a:xfrm>
          <a:prstGeom prst="rect">
            <a:avLst/>
          </a:prstGeom>
        </p:spPr>
      </p:pic>
      <p:pic>
        <p:nvPicPr>
          <p:cNvPr id="206" name="Picture 205" descr="picasso1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81400" y="5184648"/>
            <a:ext cx="1811655" cy="1371600"/>
          </a:xfrm>
          <a:prstGeom prst="rect">
            <a:avLst/>
          </a:prstGeom>
        </p:spPr>
      </p:pic>
      <p:pic>
        <p:nvPicPr>
          <p:cNvPr id="202" name="Picture 201" descr="picasso4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657600" y="5184648"/>
            <a:ext cx="1624263" cy="1371600"/>
          </a:xfrm>
          <a:prstGeom prst="rect">
            <a:avLst/>
          </a:prstGeom>
        </p:spPr>
      </p:pic>
      <p:pic>
        <p:nvPicPr>
          <p:cNvPr id="203" name="Picture 202" descr="picasso5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962400" y="5184648"/>
            <a:ext cx="1028700" cy="1371600"/>
          </a:xfrm>
          <a:prstGeom prst="rect">
            <a:avLst/>
          </a:prstGeom>
        </p:spPr>
      </p:pic>
      <p:pic>
        <p:nvPicPr>
          <p:cNvPr id="200" name="Picture 199" descr="picasso2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59352" y="5184648"/>
            <a:ext cx="1069848" cy="1371600"/>
          </a:xfrm>
          <a:prstGeom prst="rect">
            <a:avLst/>
          </a:prstGeom>
        </p:spPr>
      </p:pic>
      <p:pic>
        <p:nvPicPr>
          <p:cNvPr id="204" name="Picture 203" descr="picasso8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781178" y="5184648"/>
            <a:ext cx="1324222" cy="1371600"/>
          </a:xfrm>
          <a:prstGeom prst="rect">
            <a:avLst/>
          </a:prstGeom>
        </p:spPr>
      </p:pic>
      <p:pic>
        <p:nvPicPr>
          <p:cNvPr id="207" name="Picture 206" descr="picasso1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581400" y="5184648"/>
            <a:ext cx="1771754" cy="1371600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5794022" y="5410200"/>
            <a:ext cx="3273778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“Everything you can imagine is real.”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791200" y="5486400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“Bad artists copy. </a:t>
            </a:r>
          </a:p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Good artists steal.”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5794022" y="5435025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“It is your work in life that is the ultimate seduction.“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5791200" y="5511225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“The chief enemy of creativity is good sense.“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5794248" y="5511225"/>
            <a:ext cx="3273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“Inspiration does exist, </a:t>
            </a:r>
          </a:p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but it must find you working.”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5791200" y="5486400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“I'd like to live as a poor man </a:t>
            </a:r>
          </a:p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with lots of money.“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5794022" y="5486400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“Art is a lie that makes us</a:t>
            </a:r>
          </a:p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 realize the truth.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5791200" y="5435025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“Computers are useless. </a:t>
            </a:r>
          </a:p>
          <a:p>
            <a:pPr algn="ctr" defTabSz="914400"/>
            <a:r>
              <a:rPr lang="en-US" sz="1600" b="1" dirty="0">
                <a:solidFill>
                  <a:srgbClr val="0000CC"/>
                </a:solidFill>
                <a:latin typeface="Calibri"/>
              </a:rPr>
              <a:t>They can only give you answers.”</a:t>
            </a:r>
          </a:p>
        </p:txBody>
      </p:sp>
      <p:sp>
        <p:nvSpPr>
          <p:cNvPr id="220" name="Rectangle 167"/>
          <p:cNvSpPr>
            <a:spLocks noChangeAspect="1" noChangeArrowheads="1"/>
          </p:cNvSpPr>
          <p:nvPr/>
        </p:nvSpPr>
        <p:spPr bwMode="auto">
          <a:xfrm rot="1979433">
            <a:off x="3611244" y="4851422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221" name="Rectangle 167"/>
          <p:cNvSpPr>
            <a:spLocks noChangeAspect="1" noChangeArrowheads="1"/>
          </p:cNvSpPr>
          <p:nvPr/>
        </p:nvSpPr>
        <p:spPr bwMode="auto">
          <a:xfrm rot="19624742">
            <a:off x="5109580" y="4851387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222" name="Rectangle 167"/>
          <p:cNvSpPr>
            <a:spLocks noChangeAspect="1" noChangeArrowheads="1"/>
          </p:cNvSpPr>
          <p:nvPr/>
        </p:nvSpPr>
        <p:spPr bwMode="auto">
          <a:xfrm>
            <a:off x="4374444" y="4854222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223" name="Rectangle 167"/>
          <p:cNvSpPr>
            <a:spLocks noChangeAspect="1" noChangeArrowheads="1"/>
          </p:cNvSpPr>
          <p:nvPr/>
        </p:nvSpPr>
        <p:spPr bwMode="auto">
          <a:xfrm rot="1979433">
            <a:off x="6506844" y="4851422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224" name="Rectangle 167"/>
          <p:cNvSpPr>
            <a:spLocks noChangeAspect="1" noChangeArrowheads="1"/>
          </p:cNvSpPr>
          <p:nvPr/>
        </p:nvSpPr>
        <p:spPr bwMode="auto">
          <a:xfrm rot="19624742">
            <a:off x="8005180" y="4851387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225" name="Rectangle 167"/>
          <p:cNvSpPr>
            <a:spLocks noChangeAspect="1" noChangeArrowheads="1"/>
          </p:cNvSpPr>
          <p:nvPr/>
        </p:nvSpPr>
        <p:spPr bwMode="auto">
          <a:xfrm>
            <a:off x="7270044" y="4854222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grpSp>
        <p:nvGrpSpPr>
          <p:cNvPr id="11" name="Group 243"/>
          <p:cNvGrpSpPr/>
          <p:nvPr/>
        </p:nvGrpSpPr>
        <p:grpSpPr>
          <a:xfrm>
            <a:off x="2895600" y="2963686"/>
            <a:ext cx="6400800" cy="1455914"/>
            <a:chOff x="2971800" y="2963686"/>
            <a:chExt cx="6400800" cy="1455914"/>
          </a:xfrm>
        </p:grpSpPr>
        <p:grpSp>
          <p:nvGrpSpPr>
            <p:cNvPr id="12" name="Group 234"/>
            <p:cNvGrpSpPr/>
            <p:nvPr/>
          </p:nvGrpSpPr>
          <p:grpSpPr>
            <a:xfrm>
              <a:off x="2971800" y="2963686"/>
              <a:ext cx="838200" cy="1455914"/>
              <a:chOff x="2133600" y="3039886"/>
              <a:chExt cx="838200" cy="1455914"/>
            </a:xfrm>
          </p:grpSpPr>
          <p:grpSp>
            <p:nvGrpSpPr>
              <p:cNvPr id="13" name="Group 233"/>
              <p:cNvGrpSpPr/>
              <p:nvPr/>
            </p:nvGrpSpPr>
            <p:grpSpPr>
              <a:xfrm>
                <a:off x="2133600" y="3039886"/>
                <a:ext cx="762000" cy="1379714"/>
                <a:chOff x="2133600" y="3039886"/>
                <a:chExt cx="762000" cy="1379714"/>
              </a:xfrm>
            </p:grpSpPr>
            <p:sp>
              <p:nvSpPr>
                <p:cNvPr id="226" name="TextBox 225"/>
                <p:cNvSpPr txBox="1"/>
                <p:nvPr/>
              </p:nvSpPr>
              <p:spPr>
                <a:xfrm>
                  <a:off x="2133600" y="3124200"/>
                  <a:ext cx="609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600" b="1" dirty="0">
                      <a:solidFill>
                        <a:prstClr val="black"/>
                      </a:solidFill>
                      <a:latin typeface="Calibri"/>
                    </a:rPr>
                    <a:t>1.</a:t>
                  </a:r>
                </a:p>
              </p:txBody>
            </p:sp>
            <p:pic>
              <p:nvPicPr>
                <p:cNvPr id="228" name="Picture 227" descr="picasso1.jpg"/>
                <p:cNvPicPr>
                  <a:picLocks noChangeAspect="1"/>
                </p:cNvPicPr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2514600" y="3573286"/>
                  <a:ext cx="381000" cy="465314"/>
                </a:xfrm>
                <a:prstGeom prst="rect">
                  <a:avLst/>
                </a:prstGeom>
              </p:spPr>
            </p:pic>
            <p:sp>
              <p:nvSpPr>
                <p:cNvPr id="229" name="TextBox 228"/>
                <p:cNvSpPr txBox="1"/>
                <p:nvPr/>
              </p:nvSpPr>
              <p:spPr>
                <a:xfrm>
                  <a:off x="2133600" y="3623846"/>
                  <a:ext cx="609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600" b="1" dirty="0">
                      <a:solidFill>
                        <a:prstClr val="black"/>
                      </a:solidFill>
                      <a:latin typeface="Calibri"/>
                    </a:rPr>
                    <a:t>2.</a:t>
                  </a:r>
                </a:p>
              </p:txBody>
            </p:sp>
            <p:pic>
              <p:nvPicPr>
                <p:cNvPr id="230" name="Picture 229" descr="picasso1.jpg"/>
                <p:cNvPicPr>
                  <a:picLocks noChangeAspect="1"/>
                </p:cNvPicPr>
                <p:nvPr/>
              </p:nvPicPr>
              <p:blipFill>
                <a:blip r:embed="rId23" cstate="print"/>
                <a:stretch>
                  <a:fillRect/>
                </a:stretch>
              </p:blipFill>
              <p:spPr>
                <a:xfrm>
                  <a:off x="2534029" y="3039886"/>
                  <a:ext cx="342142" cy="465314"/>
                </a:xfrm>
                <a:prstGeom prst="rect">
                  <a:avLst/>
                </a:prstGeom>
              </p:spPr>
            </p:pic>
            <p:sp>
              <p:nvSpPr>
                <p:cNvPr id="231" name="TextBox 230"/>
                <p:cNvSpPr txBox="1"/>
                <p:nvPr/>
              </p:nvSpPr>
              <p:spPr>
                <a:xfrm>
                  <a:off x="2133600" y="4081046"/>
                  <a:ext cx="609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600" b="1" dirty="0">
                      <a:solidFill>
                        <a:prstClr val="black"/>
                      </a:solidFill>
                      <a:latin typeface="Calibri"/>
                    </a:rPr>
                    <a:t>3.     </a:t>
                  </a:r>
                </a:p>
              </p:txBody>
            </p:sp>
          </p:grpSp>
          <p:sp>
            <p:nvSpPr>
              <p:cNvPr id="232" name="TextBox 231"/>
              <p:cNvSpPr txBox="1"/>
              <p:nvPr/>
            </p:nvSpPr>
            <p:spPr>
              <a:xfrm rot="5400000">
                <a:off x="2505045" y="4029045"/>
                <a:ext cx="533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000" b="1" dirty="0">
                    <a:solidFill>
                      <a:prstClr val="black"/>
                    </a:solidFill>
                    <a:latin typeface="Calibri"/>
                  </a:rPr>
                  <a:t>…..</a:t>
                </a:r>
                <a:endParaRPr lang="en-US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Group 235"/>
            <p:cNvGrpSpPr/>
            <p:nvPr/>
          </p:nvGrpSpPr>
          <p:grpSpPr>
            <a:xfrm>
              <a:off x="7924800" y="2971800"/>
              <a:ext cx="1447800" cy="1371600"/>
              <a:chOff x="2057400" y="3048000"/>
              <a:chExt cx="1447800" cy="1371600"/>
            </a:xfrm>
          </p:grpSpPr>
          <p:grpSp>
            <p:nvGrpSpPr>
              <p:cNvPr id="15" name="Group 233"/>
              <p:cNvGrpSpPr/>
              <p:nvPr/>
            </p:nvGrpSpPr>
            <p:grpSpPr>
              <a:xfrm>
                <a:off x="2057400" y="3048000"/>
                <a:ext cx="1447800" cy="1295400"/>
                <a:chOff x="2057400" y="3048000"/>
                <a:chExt cx="1447800" cy="1295400"/>
              </a:xfrm>
            </p:grpSpPr>
            <p:sp>
              <p:nvSpPr>
                <p:cNvPr id="239" name="TextBox 238"/>
                <p:cNvSpPr txBox="1"/>
                <p:nvPr/>
              </p:nvSpPr>
              <p:spPr>
                <a:xfrm>
                  <a:off x="2057400" y="3048000"/>
                  <a:ext cx="1371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600" b="1" dirty="0">
                      <a:solidFill>
                        <a:prstClr val="black"/>
                      </a:solidFill>
                      <a:latin typeface="Calibri"/>
                    </a:rPr>
                    <a:t>1. Art is a lie…</a:t>
                  </a:r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2057400" y="3547646"/>
                  <a:ext cx="1447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600" b="1" dirty="0">
                      <a:solidFill>
                        <a:prstClr val="black"/>
                      </a:solidFill>
                      <a:latin typeface="Calibri"/>
                    </a:rPr>
                    <a:t>2. The chief… </a:t>
                  </a:r>
                </a:p>
              </p:txBody>
            </p:sp>
            <p:sp>
              <p:nvSpPr>
                <p:cNvPr id="243" name="TextBox 242"/>
                <p:cNvSpPr txBox="1"/>
                <p:nvPr/>
              </p:nvSpPr>
              <p:spPr>
                <a:xfrm>
                  <a:off x="2057400" y="4004846"/>
                  <a:ext cx="609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600" b="1" dirty="0">
                      <a:solidFill>
                        <a:prstClr val="black"/>
                      </a:solidFill>
                      <a:latin typeface="Calibri"/>
                    </a:rPr>
                    <a:t>3.     </a:t>
                  </a:r>
                </a:p>
              </p:txBody>
            </p:sp>
          </p:grpSp>
          <p:sp>
            <p:nvSpPr>
              <p:cNvPr id="238" name="TextBox 237"/>
              <p:cNvSpPr txBox="1"/>
              <p:nvPr/>
            </p:nvSpPr>
            <p:spPr>
              <a:xfrm rot="5400000">
                <a:off x="2352645" y="3952845"/>
                <a:ext cx="533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000" b="1" dirty="0">
                    <a:solidFill>
                      <a:prstClr val="black"/>
                    </a:solidFill>
                    <a:latin typeface="Calibri"/>
                  </a:rPr>
                  <a:t>…..</a:t>
                </a:r>
                <a:endParaRPr lang="en-US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45" name="Rectangle 167"/>
          <p:cNvSpPr>
            <a:spLocks noChangeAspect="1" noChangeArrowheads="1"/>
          </p:cNvSpPr>
          <p:nvPr/>
        </p:nvSpPr>
        <p:spPr bwMode="auto">
          <a:xfrm rot="2584639">
            <a:off x="4849719" y="2726757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246" name="Rectangle 167"/>
          <p:cNvSpPr>
            <a:spLocks noChangeAspect="1" noChangeArrowheads="1"/>
          </p:cNvSpPr>
          <p:nvPr/>
        </p:nvSpPr>
        <p:spPr bwMode="auto">
          <a:xfrm rot="19296511">
            <a:off x="6616293" y="2688756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-109" charset="0"/>
            </a:endParaRPr>
          </a:p>
        </p:txBody>
      </p:sp>
      <p:grpSp>
        <p:nvGrpSpPr>
          <p:cNvPr id="16" name="Group 234"/>
          <p:cNvGrpSpPr/>
          <p:nvPr/>
        </p:nvGrpSpPr>
        <p:grpSpPr>
          <a:xfrm>
            <a:off x="6781800" y="762000"/>
            <a:ext cx="1524000" cy="1447800"/>
            <a:chOff x="2133600" y="3048000"/>
            <a:chExt cx="1524000" cy="1447800"/>
          </a:xfrm>
        </p:grpSpPr>
        <p:grpSp>
          <p:nvGrpSpPr>
            <p:cNvPr id="19" name="Group 233"/>
            <p:cNvGrpSpPr/>
            <p:nvPr/>
          </p:nvGrpSpPr>
          <p:grpSpPr>
            <a:xfrm>
              <a:off x="2133600" y="3048000"/>
              <a:ext cx="1524000" cy="1371600"/>
              <a:chOff x="2133600" y="3048000"/>
              <a:chExt cx="1524000" cy="1371600"/>
            </a:xfrm>
          </p:grpSpPr>
          <p:sp>
            <p:nvSpPr>
              <p:cNvPr id="257" name="TextBox 256"/>
              <p:cNvSpPr txBox="1"/>
              <p:nvPr/>
            </p:nvSpPr>
            <p:spPr>
              <a:xfrm>
                <a:off x="2133600" y="3124200"/>
                <a:ext cx="609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1.</a:t>
                </a: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2133600" y="3623846"/>
                <a:ext cx="152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2. Art is a lie… </a:t>
                </a:r>
              </a:p>
              <a:p>
                <a:pPr defTabSz="914400"/>
                <a:endParaRPr lang="en-US" sz="16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260" name="Picture 259" descr="picasso1.jpg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2438400" y="3048000"/>
                <a:ext cx="342142" cy="465314"/>
              </a:xfrm>
              <a:prstGeom prst="rect">
                <a:avLst/>
              </a:prstGeom>
            </p:spPr>
          </p:pic>
          <p:sp>
            <p:nvSpPr>
              <p:cNvPr id="261" name="TextBox 260"/>
              <p:cNvSpPr txBox="1"/>
              <p:nvPr/>
            </p:nvSpPr>
            <p:spPr>
              <a:xfrm>
                <a:off x="2133600" y="4081046"/>
                <a:ext cx="609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3.     </a:t>
                </a:r>
              </a:p>
            </p:txBody>
          </p:sp>
        </p:grpSp>
        <p:sp>
          <p:nvSpPr>
            <p:cNvPr id="256" name="TextBox 255"/>
            <p:cNvSpPr txBox="1"/>
            <p:nvPr/>
          </p:nvSpPr>
          <p:spPr>
            <a:xfrm rot="5400000">
              <a:off x="2505045" y="4029045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…..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81"/>
          <p:cNvGrpSpPr/>
          <p:nvPr/>
        </p:nvGrpSpPr>
        <p:grpSpPr>
          <a:xfrm>
            <a:off x="4038600" y="696347"/>
            <a:ext cx="1600200" cy="1453896"/>
            <a:chOff x="990600" y="3200400"/>
            <a:chExt cx="1600200" cy="1453896"/>
          </a:xfrm>
        </p:grpSpPr>
        <p:pic>
          <p:nvPicPr>
            <p:cNvPr id="277" name="Picture 276" descr="opened-letter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flipH="1">
              <a:off x="990600" y="3200400"/>
              <a:ext cx="1453896" cy="1453896"/>
            </a:xfrm>
            <a:prstGeom prst="rect">
              <a:avLst/>
            </a:prstGeom>
          </p:spPr>
        </p:pic>
        <p:pic>
          <p:nvPicPr>
            <p:cNvPr id="278" name="Picture 277" descr="picasso1.jp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22518" y="3581400"/>
              <a:ext cx="174054" cy="236714"/>
            </a:xfrm>
            <a:prstGeom prst="rect">
              <a:avLst/>
            </a:prstGeom>
          </p:spPr>
        </p:pic>
        <p:sp>
          <p:nvSpPr>
            <p:cNvPr id="281" name="TextBox 280"/>
            <p:cNvSpPr txBox="1"/>
            <p:nvPr/>
          </p:nvSpPr>
          <p:spPr>
            <a:xfrm>
              <a:off x="1447800" y="3776990"/>
              <a:ext cx="1143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Art is…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92024" y="2012821"/>
            <a:ext cx="3084576" cy="775097"/>
            <a:chOff x="192024" y="1981200"/>
            <a:chExt cx="3084576" cy="775097"/>
          </a:xfrm>
        </p:grpSpPr>
        <p:pic>
          <p:nvPicPr>
            <p:cNvPr id="104" name="Picture 103" descr="microsoft-bing2.jp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2024" y="2451497"/>
              <a:ext cx="3084576" cy="304800"/>
            </a:xfrm>
            <a:prstGeom prst="rect">
              <a:avLst/>
            </a:prstGeom>
          </p:spPr>
        </p:pic>
        <p:pic>
          <p:nvPicPr>
            <p:cNvPr id="105" name="Picture 104" descr="bingLogo.jp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32956" y="1981200"/>
              <a:ext cx="1135811" cy="470297"/>
            </a:xfrm>
            <a:prstGeom prst="rect">
              <a:avLst/>
            </a:prstGeom>
          </p:spPr>
        </p:pic>
      </p:grpSp>
      <p:pic>
        <p:nvPicPr>
          <p:cNvPr id="108" name="Picture 107" descr="mail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3104" y="772547"/>
            <a:ext cx="1453896" cy="1453896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1447800" y="24500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Picasso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28600" y="27432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Strict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deadlines</a:t>
            </a:r>
          </a:p>
          <a:p>
            <a:pPr defTabSz="914400">
              <a:buFont typeface="Arial" pitchFamily="34" charset="0"/>
              <a:buChar char="•"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Tail Latency Matters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  <a:p>
            <a:pPr lvl="1" defTabSz="914400"/>
            <a:endParaRPr lang="en-US" sz="2400" b="1" dirty="0">
              <a:solidFill>
                <a:srgbClr val="0000CC"/>
              </a:solidFill>
              <a:latin typeface="Calibri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4724400" y="1295400"/>
            <a:ext cx="3810000" cy="4648200"/>
            <a:chOff x="4800600" y="1295400"/>
            <a:chExt cx="3810000" cy="4648200"/>
          </a:xfrm>
        </p:grpSpPr>
        <p:sp>
          <p:nvSpPr>
            <p:cNvPr id="131" name="TextBox 130"/>
            <p:cNvSpPr txBox="1"/>
            <p:nvPr/>
          </p:nvSpPr>
          <p:spPr>
            <a:xfrm>
              <a:off x="6400800" y="1295400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 dirty="0">
                  <a:solidFill>
                    <a:srgbClr val="0000CC"/>
                  </a:solidFill>
                  <a:latin typeface="Calibri"/>
                </a:rPr>
                <a:t>Deadline = 250ms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800600" y="3288268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 dirty="0">
                  <a:solidFill>
                    <a:srgbClr val="0000CC"/>
                  </a:solidFill>
                  <a:latin typeface="Calibri"/>
                </a:rPr>
                <a:t>Deadline = 50ms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76800" y="5574268"/>
              <a:ext cx="2209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 dirty="0">
                  <a:solidFill>
                    <a:srgbClr val="0000CC"/>
                  </a:solidFill>
                  <a:latin typeface="Calibri"/>
                </a:rPr>
                <a:t>Deadline = 10ms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67907" y="1119176"/>
            <a:ext cx="36576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3200" dirty="0">
                <a:solidFill>
                  <a:prstClr val="black"/>
                </a:solidFill>
                <a:latin typeface="Calibri"/>
              </a:rPr>
              <a:t>Partition/Aggregate App Structure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725970"/>
      </p:ext>
    </p:extLst>
  </p:cSld>
  <p:clrMapOvr>
    <a:masterClrMapping/>
  </p:clrMapOvr>
  <p:transition xmlns:p14="http://schemas.microsoft.com/office/powerpoint/2010/main" spd="slow" advTm="1257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365 0.00486 L 0.00399 -0.17415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" presetClass="emph" presetSubtype="1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28" dur="7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9" dur="7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0" dur="7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mph" presetSubtype="2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0.76" calcmode="lin" valueType="num">
                                      <p:cBhvr override="childStyle">
                                        <p:cTn id="32" dur="7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6.45385E-7 L 0.31718 0.0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33865E-6 L -0.08194 0.1193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6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0303E-7 L 0.06667 0.1189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1057E-6 L -0.0665 0.1420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7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99E-6 L 0.00174 0.13486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6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1057E-6 L 0.06284 0.13902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6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1057E-6 L -0.0665 0.14203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7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99E-6 L 0.00174 0.13486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6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1057E-6 L 0.06284 0.13902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decel="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decel="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decel="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900" decel="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900" decel="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579 L -0.0618 -0.13483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70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878 L 0.06753 -0.14062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75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24 L 0.00139 -0.12673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579 L -0.0618 -0.13483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7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878 L 0.06753 -0.14062 " pathEditMode="relative" rAng="0" ptsTypes="AA">
                                      <p:cBhvr>
                                        <p:cTn id="27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75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24 L 0.00139 -0.12673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323 L -0.06736 -0.11564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-59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3737E-6 L 0.08333 -0.12211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064 L -0.32083 0.0046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  <p:bldP spid="145" grpId="0" animBg="1"/>
      <p:bldP spid="145" grpId="1" animBg="1"/>
      <p:bldP spid="145" grpId="2" animBg="1"/>
      <p:bldP spid="147" grpId="0" animBg="1"/>
      <p:bldP spid="147" grpId="1" animBg="1"/>
      <p:bldP spid="147" grpId="2" animBg="1"/>
      <p:bldP spid="149" grpId="0" animBg="1"/>
      <p:bldP spid="149" grpId="1" animBg="1"/>
      <p:bldP spid="149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208" grpId="0" animBg="1"/>
      <p:bldP spid="208" grpId="1" animBg="1"/>
      <p:bldP spid="218" grpId="0" animBg="1"/>
      <p:bldP spid="218" grpId="1" animBg="1"/>
      <p:bldP spid="210" grpId="0" animBg="1"/>
      <p:bldP spid="210" grpId="1" animBg="1"/>
      <p:bldP spid="217" grpId="0" animBg="1"/>
      <p:bldP spid="217" grpId="1" animBg="1"/>
      <p:bldP spid="209" grpId="0" animBg="1"/>
      <p:bldP spid="209" grpId="1" animBg="1"/>
      <p:bldP spid="216" grpId="0" animBg="1"/>
      <p:bldP spid="216" grpId="1" animBg="1"/>
      <p:bldP spid="213" grpId="0" animBg="1"/>
      <p:bldP spid="213" grpId="1" animBg="1"/>
      <p:bldP spid="214" grpId="0" animBg="1"/>
      <p:bldP spid="214" grpId="1" animBg="1"/>
      <p:bldP spid="220" grpId="0" animBg="1"/>
      <p:bldP spid="220" grpId="1" animBg="1"/>
      <p:bldP spid="220" grpId="2" animBg="1"/>
      <p:bldP spid="221" grpId="0" animBg="1"/>
      <p:bldP spid="221" grpId="1" animBg="1"/>
      <p:bldP spid="221" grpId="2" animBg="1"/>
      <p:bldP spid="222" grpId="0" animBg="1"/>
      <p:bldP spid="222" grpId="1" animBg="1"/>
      <p:bldP spid="222" grpId="2" animBg="1"/>
      <p:bldP spid="223" grpId="0" animBg="1"/>
      <p:bldP spid="223" grpId="1" animBg="1"/>
      <p:bldP spid="223" grpId="2" animBg="1"/>
      <p:bldP spid="224" grpId="0" animBg="1"/>
      <p:bldP spid="224" grpId="1" animBg="1"/>
      <p:bldP spid="224" grpId="2" animBg="1"/>
      <p:bldP spid="225" grpId="0" animBg="1"/>
      <p:bldP spid="225" grpId="1" animBg="1"/>
      <p:bldP spid="225" grpId="2" animBg="1"/>
      <p:bldP spid="245" grpId="0" animBg="1"/>
      <p:bldP spid="245" grpId="1" animBg="1"/>
      <p:bldP spid="245" grpId="2" animBg="1"/>
      <p:bldP spid="246" grpId="0" animBg="1"/>
      <p:bldP spid="246" grpId="1" animBg="1"/>
      <p:bldP spid="246" grpId="2" animBg="1"/>
      <p:bldP spid="107" grpId="0" build="allAtOnce"/>
      <p:bldP spid="107" grpId="1" build="allAtOnce"/>
      <p:bldP spid="107" grpId="2" build="allAtOnce"/>
      <p:bldP spid="107" grpId="3" build="allAtOnce"/>
      <p:bldP spid="107" grpId="4" build="allAtOnce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Center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858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D49E1"/>
                </a:solidFill>
              </a:rPr>
              <a:t>Massive bisection bandwidth 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Topologies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Load balancing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Optics </a:t>
            </a:r>
            <a:endParaRPr lang="en-US" sz="2800" dirty="0">
              <a:solidFill>
                <a:prstClr val="black"/>
              </a:solidFill>
            </a:endParaRPr>
          </a:p>
          <a:p>
            <a:endParaRPr lang="en-US" sz="400" dirty="0" smtClean="0"/>
          </a:p>
          <a:p>
            <a:endParaRPr lang="en-US" sz="400" dirty="0"/>
          </a:p>
          <a:p>
            <a:endParaRPr lang="en-US" sz="400" dirty="0" smtClean="0"/>
          </a:p>
          <a:p>
            <a:r>
              <a:rPr lang="en-US" dirty="0" smtClean="0">
                <a:solidFill>
                  <a:srgbClr val="0D49E1"/>
                </a:solidFill>
              </a:rPr>
              <a:t>Ultra-Low latency (&lt;10 microseconds)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Rate-control or packet scheduling?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Centralized or distributed?</a:t>
            </a:r>
            <a:endParaRPr lang="en-US" dirty="0" smtClean="0"/>
          </a:p>
          <a:p>
            <a:endParaRPr lang="en-US" sz="400" dirty="0" smtClean="0"/>
          </a:p>
          <a:p>
            <a:endParaRPr lang="en-US" sz="1800" dirty="0" smtClean="0"/>
          </a:p>
          <a:p>
            <a:r>
              <a:rPr lang="en-US" dirty="0" smtClean="0">
                <a:solidFill>
                  <a:srgbClr val="0D49E1"/>
                </a:solidFill>
              </a:rPr>
              <a:t>Managing resources across network &amp; servers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Multi-tenant performance isolation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App-</a:t>
            </a:r>
            <a:r>
              <a:rPr lang="en-US" sz="2800" dirty="0">
                <a:solidFill>
                  <a:prstClr val="black"/>
                </a:solidFill>
              </a:rPr>
              <a:t>a</a:t>
            </a:r>
            <a:r>
              <a:rPr lang="en-US" sz="2800" dirty="0" smtClean="0">
                <a:solidFill>
                  <a:prstClr val="black"/>
                </a:solidFill>
              </a:rPr>
              <a:t>ware network scheduling (e.g. for big data)</a:t>
            </a:r>
            <a:endParaRPr lang="en-US" dirty="0" smtClean="0"/>
          </a:p>
          <a:p>
            <a:endParaRPr lang="en-US" sz="1500" dirty="0" smtClean="0"/>
          </a:p>
          <a:p>
            <a:endParaRPr lang="en-US" sz="400" dirty="0" smtClean="0"/>
          </a:p>
          <a:p>
            <a:r>
              <a:rPr lang="en-US" dirty="0" smtClean="0">
                <a:solidFill>
                  <a:srgbClr val="0D49E1"/>
                </a:solidFill>
              </a:rPr>
              <a:t>Next-generation hardware </a:t>
            </a:r>
          </a:p>
          <a:p>
            <a:pPr lvl="1"/>
            <a:r>
              <a:rPr lang="en-US" sz="2800" dirty="0" smtClean="0"/>
              <a:t>RDMA, Rack-Scale Computing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/>
          <p:cNvSpPr>
            <a:spLocks noGrp="1"/>
          </p:cNvSpPr>
          <p:nvPr>
            <p:ph type="ctrTitle"/>
          </p:nvPr>
        </p:nvSpPr>
        <p:spPr>
          <a:xfrm>
            <a:off x="287130" y="3686713"/>
            <a:ext cx="8746434" cy="1889401"/>
          </a:xfrm>
        </p:spPr>
        <p:txBody>
          <a:bodyPr>
            <a:normAutofit/>
          </a:bodyPr>
          <a:lstStyle/>
          <a:p>
            <a:pPr marL="0" indent="39688" eaLnBrk="1" hangingPunct="1"/>
            <a:r>
              <a:rPr lang="en-US" sz="4800" dirty="0" smtClean="0">
                <a:latin typeface="Arial" charset="0"/>
                <a:ea typeface="Heiti SC Light" charset="0"/>
                <a:cs typeface="Heiti SC Light" charset="0"/>
              </a:rPr>
              <a:t>Software Defined Networking</a:t>
            </a:r>
            <a:endParaRPr lang="en-US" sz="4800" dirty="0">
              <a:latin typeface="Arial" charset="0"/>
              <a:ea typeface="Heiti SC Light" charset="0"/>
              <a:cs typeface="Heiti SC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1610"/>
            <a:ext cx="9144000" cy="29591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31"/>
          <p:cNvSpPr>
            <a:spLocks noGrp="1"/>
          </p:cNvSpPr>
          <p:nvPr>
            <p:ph type="title"/>
          </p:nvPr>
        </p:nvSpPr>
        <p:spPr>
          <a:xfrm>
            <a:off x="457200" y="-153988"/>
            <a:ext cx="8229600" cy="1143001"/>
          </a:xfrm>
        </p:spPr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>
            <a:stCxn id="34" idx="0"/>
            <a:endCxn id="51" idx="3"/>
          </p:cNvCxnSpPr>
          <p:nvPr/>
        </p:nvCxnSpPr>
        <p:spPr bwMode="auto">
          <a:xfrm flipV="1">
            <a:off x="1871663" y="4437063"/>
            <a:ext cx="1700212" cy="145573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4014788" y="4554538"/>
            <a:ext cx="1106487" cy="73818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4102100" y="5792788"/>
            <a:ext cx="1285875" cy="74295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1749425" y="6003925"/>
            <a:ext cx="1566863" cy="53181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5759450" y="5048250"/>
            <a:ext cx="1198563" cy="49688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1296988" y="5600700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1435" tIns="45718" rIns="91435" bIns="45718" anchor="ctr"/>
          <a:lstStyle/>
          <a:p>
            <a:pPr algn="ctr">
              <a:defRPr/>
            </a:pPr>
            <a:r>
              <a:rPr lang="en-US" sz="17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17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17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3127375" y="6103938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1435" tIns="45718" rIns="91435" bIns="45718" anchor="ctr"/>
          <a:lstStyle/>
          <a:p>
            <a:pPr algn="ctr">
              <a:defRPr/>
            </a:pPr>
            <a:r>
              <a:rPr lang="en-US" sz="17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17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17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998788" y="41687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1435" tIns="45718" rIns="91435" bIns="45718" anchor="ctr"/>
          <a:lstStyle/>
          <a:p>
            <a:pPr algn="ctr">
              <a:defRPr/>
            </a:pPr>
            <a:r>
              <a:rPr lang="en-US" sz="17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17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17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814888" y="5265738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1435" tIns="45718" rIns="91435" bIns="45718" anchor="ctr"/>
          <a:lstStyle/>
          <a:p>
            <a:pPr algn="ctr">
              <a:defRPr/>
            </a:pPr>
            <a:r>
              <a:rPr lang="en-US" sz="17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17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17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6472238" y="4503738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1435" tIns="45718" rIns="91435" bIns="45718" anchor="ctr"/>
          <a:lstStyle/>
          <a:p>
            <a:pPr algn="ctr">
              <a:defRPr/>
            </a:pPr>
            <a:r>
              <a:rPr lang="en-US" sz="17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17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1700">
              <a:solidFill>
                <a:schemeClr val="bg1"/>
              </a:solidFill>
              <a:ea typeface="+mn-ea"/>
              <a:cs typeface="+mn-cs"/>
            </a:endParaRP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96988" y="3767138"/>
            <a:ext cx="6323012" cy="2605087"/>
            <a:chOff x="2073951" y="4520139"/>
            <a:chExt cx="10116819" cy="3126104"/>
          </a:xfrm>
        </p:grpSpPr>
        <p:sp>
          <p:nvSpPr>
            <p:cNvPr id="45" name="AutoShape 7"/>
            <p:cNvSpPr>
              <a:spLocks noChangeArrowheads="1"/>
            </p:cNvSpPr>
            <p:nvPr/>
          </p:nvSpPr>
          <p:spPr bwMode="auto">
            <a:xfrm>
              <a:off x="2073951" y="6238449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r>
                <a:rPr lang="en-US" sz="1700" dirty="0"/>
                <a:t>Control</a:t>
              </a: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auto">
            <a:xfrm>
              <a:off x="5002570" y="6842333"/>
              <a:ext cx="1836421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17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17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1700" dirty="0">
                <a:ea typeface="+mn-ea"/>
                <a:cs typeface="+mn-cs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>
              <a:off x="4796831" y="4520139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17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17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1700" dirty="0">
                <a:ea typeface="+mn-ea"/>
                <a:cs typeface="+mn-cs"/>
              </a:endParaRPr>
            </a:p>
          </p:txBody>
        </p:sp>
        <p:sp>
          <p:nvSpPr>
            <p:cNvPr id="53" name="AutoShape 7"/>
            <p:cNvSpPr>
              <a:spLocks noChangeArrowheads="1"/>
            </p:cNvSpPr>
            <p:nvPr/>
          </p:nvSpPr>
          <p:spPr bwMode="auto">
            <a:xfrm>
              <a:off x="7702591" y="5836493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17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17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1700" dirty="0">
                <a:ea typeface="+mn-ea"/>
                <a:cs typeface="+mn-cs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10354351" y="4922093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17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17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1700" dirty="0"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66800" y="742950"/>
            <a:ext cx="6662738" cy="2833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12" name="TextBox 44"/>
          <p:cNvSpPr txBox="1">
            <a:spLocks noChangeArrowheads="1"/>
          </p:cNvSpPr>
          <p:nvPr/>
        </p:nvSpPr>
        <p:spPr bwMode="auto">
          <a:xfrm>
            <a:off x="3376613" y="2513013"/>
            <a:ext cx="227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Global Network Map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66800" y="2959538"/>
            <a:ext cx="6663266" cy="437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Control Plane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5791200" y="2426138"/>
            <a:ext cx="1158240" cy="547255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219200" y="1606550"/>
            <a:ext cx="6154738" cy="717550"/>
            <a:chOff x="1950720" y="1927080"/>
            <a:chExt cx="9847286" cy="862730"/>
          </a:xfrm>
        </p:grpSpPr>
        <p:sp>
          <p:nvSpPr>
            <p:cNvPr id="81" name="Rounded Rectangle 80"/>
            <p:cNvSpPr/>
            <p:nvPr/>
          </p:nvSpPr>
          <p:spPr bwMode="auto">
            <a:xfrm>
              <a:off x="1950720" y="2002936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2012" name="TextBox 23"/>
            <p:cNvSpPr txBox="1">
              <a:spLocks noChangeArrowheads="1"/>
            </p:cNvSpPr>
            <p:nvPr/>
          </p:nvSpPr>
          <p:spPr bwMode="auto">
            <a:xfrm>
              <a:off x="2496973" y="1927080"/>
              <a:ext cx="1711659" cy="77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Control</a:t>
              </a:r>
            </a:p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Program</a:t>
              </a:r>
            </a:p>
          </p:txBody>
        </p:sp>
        <p:sp>
          <p:nvSpPr>
            <p:cNvPr id="73" name="Rounded Rectangle 72"/>
            <p:cNvSpPr/>
            <p:nvPr/>
          </p:nvSpPr>
          <p:spPr bwMode="auto">
            <a:xfrm>
              <a:off x="5472283" y="2009793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2016" name="TextBox 23"/>
            <p:cNvSpPr txBox="1">
              <a:spLocks noChangeArrowheads="1"/>
            </p:cNvSpPr>
            <p:nvPr/>
          </p:nvSpPr>
          <p:spPr bwMode="auto">
            <a:xfrm>
              <a:off x="6018536" y="1933937"/>
              <a:ext cx="1711659" cy="77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Control</a:t>
              </a:r>
            </a:p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Program</a:t>
              </a:r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8993846" y="2016650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2020" name="TextBox 23"/>
            <p:cNvSpPr txBox="1">
              <a:spLocks noChangeArrowheads="1"/>
            </p:cNvSpPr>
            <p:nvPr/>
          </p:nvSpPr>
          <p:spPr bwMode="auto">
            <a:xfrm>
              <a:off x="9540099" y="1940794"/>
              <a:ext cx="1711659" cy="77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Control</a:t>
              </a:r>
            </a:p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Program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828800" y="3397250"/>
            <a:ext cx="5257800" cy="2305050"/>
            <a:chOff x="2926080" y="4076510"/>
            <a:chExt cx="8412480" cy="2765823"/>
          </a:xfrm>
        </p:grpSpPr>
        <p:cxnSp>
          <p:nvCxnSpPr>
            <p:cNvPr id="70" name="Straight Connector 69"/>
            <p:cNvCxnSpPr/>
            <p:nvPr/>
          </p:nvCxnSpPr>
          <p:spPr bwMode="auto">
            <a:xfrm>
              <a:off x="2926080" y="4076510"/>
              <a:ext cx="0" cy="276582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 bwMode="auto">
            <a:xfrm flipH="1">
              <a:off x="5715000" y="4076510"/>
              <a:ext cx="15240" cy="1106711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>
              <a:off x="8620760" y="4076510"/>
              <a:ext cx="35560" cy="2274375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>
              <a:off x="11338560" y="4076510"/>
              <a:ext cx="0" cy="1474344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5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178E-7 -3.73434E-6 L -6.12178E-7 -0.42664 " pathEditMode="relative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Software Defined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dirty="0"/>
              <a:t>A network in which the control plane is </a:t>
            </a:r>
            <a:br>
              <a:rPr lang="en-US" dirty="0"/>
            </a:br>
            <a:r>
              <a:rPr lang="en-US" dirty="0"/>
              <a:t>physically separate from the forwarding plane</a:t>
            </a:r>
            <a:r>
              <a:rPr lang="en-US" dirty="0" smtClean="0"/>
              <a:t>.</a:t>
            </a:r>
          </a:p>
          <a:p>
            <a:pPr marL="0" indent="0" algn="ctr">
              <a:lnSpc>
                <a:spcPct val="70000"/>
              </a:lnSpc>
              <a:buFontTx/>
              <a:buNone/>
              <a:defRPr/>
            </a:pPr>
            <a:endParaRPr lang="en-US" dirty="0"/>
          </a:p>
          <a:p>
            <a:pPr marL="0" indent="0" algn="ctr">
              <a:buFontTx/>
              <a:buNone/>
              <a:defRPr/>
            </a:pPr>
            <a:r>
              <a:rPr lang="en-US" i="1" dirty="0"/>
              <a:t>and</a:t>
            </a:r>
          </a:p>
          <a:p>
            <a:pPr marL="0" indent="0" algn="ctr">
              <a:lnSpc>
                <a:spcPct val="70000"/>
              </a:lnSpc>
              <a:buFontTx/>
              <a:buNone/>
              <a:defRPr/>
            </a:pPr>
            <a:endParaRPr lang="en-US" dirty="0"/>
          </a:p>
          <a:p>
            <a:pPr marL="0" indent="0" algn="ctr">
              <a:buFontTx/>
              <a:buNone/>
              <a:defRPr/>
            </a:pPr>
            <a:r>
              <a:rPr lang="en-US" dirty="0"/>
              <a:t>A single control plane controls </a:t>
            </a:r>
            <a:br>
              <a:rPr lang="en-US" dirty="0"/>
            </a:br>
            <a:r>
              <a:rPr lang="en-US" dirty="0"/>
              <a:t>several forwarding devices</a:t>
            </a:r>
            <a:r>
              <a:rPr lang="en-US" dirty="0" smtClean="0"/>
              <a:t>.</a:t>
            </a:r>
            <a:endParaRPr lang="en-US" dirty="0"/>
          </a:p>
          <a:p>
            <a:pPr marL="0" indent="0" algn="ctr">
              <a:buFontTx/>
              <a:buNone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(That’s it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2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4"/>
          <p:cNvGrpSpPr>
            <a:grpSpLocks/>
          </p:cNvGrpSpPr>
          <p:nvPr/>
        </p:nvGrpSpPr>
        <p:grpSpPr bwMode="auto">
          <a:xfrm>
            <a:off x="2813050" y="312738"/>
            <a:ext cx="5565775" cy="2673350"/>
            <a:chOff x="1484372" y="625224"/>
            <a:chExt cx="11770921" cy="4305395"/>
          </a:xfrm>
        </p:grpSpPr>
        <p:cxnSp>
          <p:nvCxnSpPr>
            <p:cNvPr id="46" name="Straight Connector 45"/>
            <p:cNvCxnSpPr>
              <a:stCxn id="57" idx="6"/>
            </p:cNvCxnSpPr>
            <p:nvPr/>
          </p:nvCxnSpPr>
          <p:spPr>
            <a:xfrm>
              <a:off x="2014836" y="3353166"/>
              <a:ext cx="1299301" cy="17897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626865" y="2982453"/>
              <a:ext cx="2561670" cy="306798"/>
            </a:xfrm>
            <a:prstGeom prst="line">
              <a:avLst/>
            </a:prstGeom>
            <a:ln w="571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250841" y="3521905"/>
              <a:ext cx="1866695" cy="1014990"/>
            </a:xfrm>
            <a:prstGeom prst="line">
              <a:avLst/>
            </a:prstGeom>
            <a:ln w="571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262893" y="2982453"/>
              <a:ext cx="2135284" cy="843694"/>
            </a:xfrm>
            <a:prstGeom prst="line">
              <a:avLst/>
            </a:prstGeom>
            <a:ln w="571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7188536" y="3964206"/>
              <a:ext cx="2732895" cy="572689"/>
            </a:xfrm>
            <a:prstGeom prst="line">
              <a:avLst/>
            </a:prstGeom>
            <a:ln w="571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6" idx="2"/>
            </p:cNvCxnSpPr>
            <p:nvPr/>
          </p:nvCxnSpPr>
          <p:spPr>
            <a:xfrm flipH="1" flipV="1">
              <a:off x="11237518" y="3826147"/>
              <a:ext cx="1487312" cy="7669"/>
            </a:xfrm>
            <a:prstGeom prst="line">
              <a:avLst/>
            </a:prstGeom>
            <a:ln w="571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724829" y="3585822"/>
              <a:ext cx="530464" cy="49599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7F7F7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484372" y="3105172"/>
              <a:ext cx="530464" cy="498546"/>
            </a:xfrm>
            <a:prstGeom prst="ellips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srgbClr val="7F7F7F"/>
                </a:solidFill>
              </a:endParaRPr>
            </a:p>
          </p:txBody>
        </p:sp>
        <p:sp>
          <p:nvSpPr>
            <p:cNvPr id="82" name="Can 81"/>
            <p:cNvSpPr/>
            <p:nvPr/>
          </p:nvSpPr>
          <p:spPr>
            <a:xfrm>
              <a:off x="3354039" y="291514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rgbClr val="17375E"/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7F7F7F"/>
                  </a:solidFill>
                </a:rPr>
                <a:t> Forwarding </a:t>
              </a:r>
            </a:p>
          </p:txBody>
        </p:sp>
        <p:sp>
          <p:nvSpPr>
            <p:cNvPr id="37" name="Can 36"/>
            <p:cNvSpPr/>
            <p:nvPr/>
          </p:nvSpPr>
          <p:spPr>
            <a:xfrm>
              <a:off x="5511015" y="408151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rgbClr val="17375E"/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rgbClr val="7F7F7F"/>
                  </a:solidFill>
                </a:rPr>
                <a:t> </a:t>
              </a:r>
              <a:r>
                <a:rPr lang="en-US" sz="900" dirty="0">
                  <a:solidFill>
                    <a:srgbClr val="7F7F7F"/>
                  </a:solidFill>
                </a:rPr>
                <a:t>Forwarding</a:t>
              </a:r>
              <a:endParaRPr lang="en-US" sz="1000" dirty="0">
                <a:solidFill>
                  <a:srgbClr val="7F7F7F"/>
                </a:solidFill>
              </a:endParaRPr>
            </a:p>
          </p:txBody>
        </p:sp>
        <p:sp>
          <p:nvSpPr>
            <p:cNvPr id="39" name="Can 38"/>
            <p:cNvSpPr/>
            <p:nvPr/>
          </p:nvSpPr>
          <p:spPr>
            <a:xfrm>
              <a:off x="7021389" y="254283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rgbClr val="17375E"/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7F7F7F"/>
                  </a:solidFill>
                </a:rPr>
                <a:t> Forwarding</a:t>
              </a:r>
            </a:p>
          </p:txBody>
        </p:sp>
        <p:sp>
          <p:nvSpPr>
            <p:cNvPr id="41" name="Can 40"/>
            <p:cNvSpPr/>
            <p:nvPr/>
          </p:nvSpPr>
          <p:spPr>
            <a:xfrm>
              <a:off x="9698721" y="339806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rgbClr val="17375E"/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>
                <a:defRPr/>
              </a:pPr>
              <a:r>
                <a:rPr lang="en-US" sz="900" dirty="0">
                  <a:solidFill>
                    <a:srgbClr val="7F7F7F"/>
                  </a:solidFill>
                </a:rPr>
                <a:t> Forwarding</a:t>
              </a:r>
            </a:p>
          </p:txBody>
        </p:sp>
        <p:grpSp>
          <p:nvGrpSpPr>
            <p:cNvPr id="45072" name="Group 10"/>
            <p:cNvGrpSpPr>
              <a:grpSpLocks/>
            </p:cNvGrpSpPr>
            <p:nvPr/>
          </p:nvGrpSpPr>
          <p:grpSpPr bwMode="auto">
            <a:xfrm>
              <a:off x="4193078" y="1165653"/>
              <a:ext cx="6391139" cy="3006167"/>
              <a:chOff x="4193078" y="1810341"/>
              <a:chExt cx="6391139" cy="3006167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4193767" y="2116161"/>
                <a:ext cx="0" cy="1549329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7910369" y="1809363"/>
                <a:ext cx="0" cy="1551886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10582832" y="1921856"/>
                <a:ext cx="0" cy="22319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6372696" y="1921856"/>
                <a:ext cx="0" cy="289412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ounded Rectangle 2"/>
            <p:cNvSpPr/>
            <p:nvPr/>
          </p:nvSpPr>
          <p:spPr>
            <a:xfrm>
              <a:off x="3314137" y="625224"/>
              <a:ext cx="8061032" cy="912722"/>
            </a:xfrm>
            <a:prstGeom prst="roundRect">
              <a:avLst/>
            </a:prstGeom>
            <a:solidFill>
              <a:srgbClr val="FF0000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Software Control Plane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9388" y="3429000"/>
            <a:ext cx="8067675" cy="2341563"/>
          </a:xfrm>
          <a:prstGeom prst="rect">
            <a:avLst/>
          </a:prstGeom>
          <a:noFill/>
        </p:spPr>
        <p:txBody>
          <a:bodyPr wrap="none" lIns="64008" tIns="32004" rIns="64008" bIns="32004">
            <a:spAutoFit/>
          </a:bodyPr>
          <a:lstStyle/>
          <a:p>
            <a:pPr>
              <a:defRPr/>
            </a:pPr>
            <a:r>
              <a:rPr lang="en-US" sz="2800" dirty="0"/>
              <a:t>Intended consequences...</a:t>
            </a:r>
          </a:p>
          <a:p>
            <a:pPr marL="360045" indent="-360045">
              <a:buFont typeface="+mj-lt"/>
              <a:buAutoNum type="arabicPeriod"/>
              <a:defRPr/>
            </a:pPr>
            <a:r>
              <a:rPr lang="en-US" sz="2400" dirty="0"/>
              <a:t>Put network owners and operators in control.</a:t>
            </a:r>
          </a:p>
          <a:p>
            <a:pPr marL="360045" indent="-360045">
              <a:buFont typeface="+mj-lt"/>
              <a:buAutoNum type="arabicPeriod"/>
              <a:defRPr/>
            </a:pPr>
            <a:r>
              <a:rPr lang="en-US" sz="2400" dirty="0"/>
              <a:t>Networks that are more reliable and more secure.</a:t>
            </a:r>
          </a:p>
          <a:p>
            <a:pPr marL="360045" indent="-360045">
              <a:buFont typeface="+mj-lt"/>
              <a:buAutoNum type="arabicPeriod"/>
              <a:defRPr/>
            </a:pPr>
            <a:r>
              <a:rPr lang="en-US" sz="2400" dirty="0"/>
              <a:t>Networks that cost less: simpler, streamlined hardware.</a:t>
            </a:r>
          </a:p>
          <a:p>
            <a:pPr marL="360045" indent="-360045">
              <a:buFont typeface="+mj-lt"/>
              <a:buAutoNum type="arabicPeriod"/>
              <a:defRPr/>
            </a:pPr>
            <a:r>
              <a:rPr lang="en-US" sz="2400" dirty="0"/>
              <a:t>Networks that cost less to operate (fewer features).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45059" name="TextBox 8"/>
          <p:cNvSpPr txBox="1">
            <a:spLocks noChangeArrowheads="1"/>
          </p:cNvSpPr>
          <p:nvPr/>
        </p:nvSpPr>
        <p:spPr bwMode="auto">
          <a:xfrm>
            <a:off x="449263" y="1339850"/>
            <a:ext cx="13747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600"/>
              <a:t>SDN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14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200">
                <a:latin typeface="Arial" charset="0"/>
                <a:ea typeface="ＭＳ Ｐゴシック" charset="0"/>
                <a:cs typeface="ＭＳ Ｐゴシック" charset="0"/>
              </a:rPr>
              <a:t>An example</a:t>
            </a:r>
            <a:br>
              <a:rPr lang="en-US" sz="4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400">
                <a:latin typeface="Arial" charset="0"/>
                <a:ea typeface="ＭＳ Ｐゴシック" charset="0"/>
                <a:cs typeface="ＭＳ Ｐゴシック" charset="0"/>
              </a:rPr>
              <a:t>Routing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0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685800"/>
            <a:ext cx="5410200" cy="5422900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marL="0" indent="0"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function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Dijkstra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(Graph, source):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for each vertex v in Graph:                                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[v]  := infinity ; 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	previous[v]  := undefined;</a:t>
            </a:r>
          </a:p>
          <a:p>
            <a:pPr marL="0" indent="0">
              <a:buFontTx/>
              <a:buNone/>
            </a:pP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[source]  := 0 ;                                        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Q := the set of all nodes in Graph ;                       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while Q is not empty:                                      // The main loop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u := vertex in Q with smallest distance in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[] ;    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remove u from Q ;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if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[u] = infinity: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	break ; 	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       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for each neighbor v of u: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	alt :=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[u] +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dist_between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(u, v) ;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	if alt &lt;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[v]: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		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[v]  := alt ;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		previous[v]  := u ;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			decrease-key v in Q; 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return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[], previous[];</a:t>
            </a:r>
          </a:p>
          <a:p>
            <a:pPr marL="0" indent="0">
              <a:buFontTx/>
              <a:buNone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end function</a:t>
            </a:r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371600"/>
            <a:ext cx="28638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336550" y="5184775"/>
            <a:ext cx="1606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700"/>
              <a:t>Edsger Dikjstra  </a:t>
            </a:r>
          </a:p>
          <a:p>
            <a:pPr algn="ctr" eaLnBrk="1" hangingPunct="1"/>
            <a:r>
              <a:rPr lang="en-US" sz="1800"/>
              <a:t>1930-2002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425" y="6438900"/>
            <a:ext cx="2746375" cy="341313"/>
          </a:xfrm>
          <a:prstGeom prst="rect">
            <a:avLst/>
          </a:prstGeom>
          <a:noFill/>
        </p:spPr>
        <p:txBody>
          <a:bodyPr wrap="none" lIns="64008" tIns="32004" rIns="64008" bIns="32004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Photo: Hamilton Richards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7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4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2384425"/>
          </a:xfrm>
        </p:spPr>
        <p:txBody>
          <a:bodyPr/>
          <a:lstStyle/>
          <a:p>
            <a:pPr marL="0" indent="39688" eaLnBrk="1" hangingPunct="1"/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But what </a:t>
            </a:r>
            <a:r>
              <a:rPr lang="en-US" i="1" dirty="0">
                <a:latin typeface="Arial" charset="0"/>
                <a:ea typeface="Heiti SC Light" charset="0"/>
                <a:cs typeface="Heiti SC Light" charset="0"/>
              </a:rPr>
              <a:t>is </a:t>
            </a:r>
            <a:r>
              <a:rPr lang="en-US" dirty="0">
                <a:latin typeface="Arial" charset="0"/>
                <a:ea typeface="Heiti SC Light" charset="0"/>
                <a:cs typeface="Heiti SC Light" charset="0"/>
              </a:rPr>
              <a:t>networking?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8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6489700" y="1752600"/>
            <a:ext cx="714375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/>
          </a:p>
        </p:txBody>
      </p:sp>
      <p:sp>
        <p:nvSpPr>
          <p:cNvPr id="112656" name="Freeform 16"/>
          <p:cNvSpPr>
            <a:spLocks/>
          </p:cNvSpPr>
          <p:nvPr/>
        </p:nvSpPr>
        <p:spPr bwMode="auto">
          <a:xfrm>
            <a:off x="6467475" y="4059238"/>
            <a:ext cx="703263" cy="1895475"/>
          </a:xfrm>
          <a:custGeom>
            <a:avLst/>
            <a:gdLst>
              <a:gd name="T0" fmla="*/ 28 w 443"/>
              <a:gd name="T1" fmla="*/ 1194 h 1194"/>
              <a:gd name="T2" fmla="*/ 443 w 443"/>
              <a:gd name="T3" fmla="*/ 1194 h 1194"/>
              <a:gd name="T4" fmla="*/ 436 w 443"/>
              <a:gd name="T5" fmla="*/ 0 h 1194"/>
              <a:gd name="T6" fmla="*/ 246 w 443"/>
              <a:gd name="T7" fmla="*/ 112 h 1194"/>
              <a:gd name="T8" fmla="*/ 218 w 443"/>
              <a:gd name="T9" fmla="*/ 471 h 1194"/>
              <a:gd name="T10" fmla="*/ 120 w 443"/>
              <a:gd name="T11" fmla="*/ 478 h 1194"/>
              <a:gd name="T12" fmla="*/ 0 w 443"/>
              <a:gd name="T13" fmla="*/ 737 h 1194"/>
              <a:gd name="T14" fmla="*/ 28 w 443"/>
              <a:gd name="T15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3" h="1194">
                <a:moveTo>
                  <a:pt x="28" y="1194"/>
                </a:moveTo>
                <a:lnTo>
                  <a:pt x="443" y="1194"/>
                </a:lnTo>
                <a:lnTo>
                  <a:pt x="436" y="0"/>
                </a:lnTo>
                <a:lnTo>
                  <a:pt x="246" y="112"/>
                </a:lnTo>
                <a:lnTo>
                  <a:pt x="218" y="471"/>
                </a:lnTo>
                <a:lnTo>
                  <a:pt x="120" y="478"/>
                </a:lnTo>
                <a:lnTo>
                  <a:pt x="0" y="737"/>
                </a:lnTo>
                <a:lnTo>
                  <a:pt x="28" y="1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008" tIns="32004" rIns="64008" bIns="32004"/>
          <a:lstStyle/>
          <a:p>
            <a:pPr>
              <a:defRPr/>
            </a:pPr>
            <a:endParaRPr lang="en-US"/>
          </a:p>
        </p:txBody>
      </p:sp>
      <p:pic>
        <p:nvPicPr>
          <p:cNvPr id="52227" name="Picture 2" descr="optge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726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1013" y="6589713"/>
            <a:ext cx="1873250" cy="341312"/>
          </a:xfrm>
          <a:prstGeom prst="rect">
            <a:avLst/>
          </a:prstGeom>
          <a:noFill/>
        </p:spPr>
        <p:txBody>
          <a:bodyPr wrap="none" lIns="64008" tIns="32004" rIns="64008" bIns="32004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The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+mj-lt"/>
              </a:rPr>
              <a:t>Opte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 Project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7938" y="1368425"/>
            <a:ext cx="8634413" cy="1017588"/>
            <a:chOff x="-12843" y="1641455"/>
            <a:chExt cx="13813977" cy="1222640"/>
          </a:xfrm>
        </p:grpSpPr>
        <p:sp>
          <p:nvSpPr>
            <p:cNvPr id="6" name="Oval 5"/>
            <p:cNvSpPr/>
            <p:nvPr/>
          </p:nvSpPr>
          <p:spPr>
            <a:xfrm>
              <a:off x="756717" y="2051545"/>
              <a:ext cx="149849" cy="186925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12843" y="1641455"/>
              <a:ext cx="849464" cy="8125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38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2935063" y="2444468"/>
              <a:ext cx="149847" cy="185017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42593" y="2051565"/>
              <a:ext cx="858541" cy="8125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38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2" name="Freeform 1"/>
          <p:cNvSpPr/>
          <p:nvPr/>
        </p:nvSpPr>
        <p:spPr>
          <a:xfrm>
            <a:off x="560388" y="1668463"/>
            <a:ext cx="7532687" cy="885825"/>
          </a:xfrm>
          <a:custGeom>
            <a:avLst/>
            <a:gdLst>
              <a:gd name="connsiteX0" fmla="*/ 0 w 12050798"/>
              <a:gd name="connsiteY0" fmla="*/ 179467 h 1062997"/>
              <a:gd name="connsiteX1" fmla="*/ 179451 w 12050798"/>
              <a:gd name="connsiteY1" fmla="*/ 248493 h 1062997"/>
              <a:gd name="connsiteX2" fmla="*/ 441725 w 12050798"/>
              <a:gd name="connsiteY2" fmla="*/ 124246 h 1062997"/>
              <a:gd name="connsiteX3" fmla="*/ 593567 w 12050798"/>
              <a:gd name="connsiteY3" fmla="*/ 179467 h 1062997"/>
              <a:gd name="connsiteX4" fmla="*/ 773018 w 12050798"/>
              <a:gd name="connsiteY4" fmla="*/ 124246 h 1062997"/>
              <a:gd name="connsiteX5" fmla="*/ 966272 w 12050798"/>
              <a:gd name="connsiteY5" fmla="*/ 138052 h 1062997"/>
              <a:gd name="connsiteX6" fmla="*/ 1463213 w 12050798"/>
              <a:gd name="connsiteY6" fmla="*/ 193272 h 1062997"/>
              <a:gd name="connsiteX7" fmla="*/ 1615055 w 12050798"/>
              <a:gd name="connsiteY7" fmla="*/ 138052 h 1062997"/>
              <a:gd name="connsiteX8" fmla="*/ 1932545 w 12050798"/>
              <a:gd name="connsiteY8" fmla="*/ 662648 h 1062997"/>
              <a:gd name="connsiteX9" fmla="*/ 2236230 w 12050798"/>
              <a:gd name="connsiteY9" fmla="*/ 745479 h 1062997"/>
              <a:gd name="connsiteX10" fmla="*/ 2415681 w 12050798"/>
              <a:gd name="connsiteY10" fmla="*/ 897335 h 1062997"/>
              <a:gd name="connsiteX11" fmla="*/ 2774582 w 12050798"/>
              <a:gd name="connsiteY11" fmla="*/ 731673 h 1062997"/>
              <a:gd name="connsiteX12" fmla="*/ 3340542 w 12050798"/>
              <a:gd name="connsiteY12" fmla="*/ 786894 h 1062997"/>
              <a:gd name="connsiteX13" fmla="*/ 3478581 w 12050798"/>
              <a:gd name="connsiteY13" fmla="*/ 869725 h 1062997"/>
              <a:gd name="connsiteX14" fmla="*/ 3561404 w 12050798"/>
              <a:gd name="connsiteY14" fmla="*/ 1062997 h 1062997"/>
              <a:gd name="connsiteX15" fmla="*/ 4293010 w 12050798"/>
              <a:gd name="connsiteY15" fmla="*/ 814504 h 1062997"/>
              <a:gd name="connsiteX16" fmla="*/ 4610500 w 12050798"/>
              <a:gd name="connsiteY16" fmla="*/ 621232 h 1062997"/>
              <a:gd name="connsiteX17" fmla="*/ 5052224 w 12050798"/>
              <a:gd name="connsiteY17" fmla="*/ 427960 h 1062997"/>
              <a:gd name="connsiteX18" fmla="*/ 5493949 w 12050798"/>
              <a:gd name="connsiteY18" fmla="*/ 414155 h 1062997"/>
              <a:gd name="connsiteX19" fmla="*/ 6625868 w 12050798"/>
              <a:gd name="connsiteY19" fmla="*/ 331324 h 1062997"/>
              <a:gd name="connsiteX20" fmla="*/ 8751667 w 12050798"/>
              <a:gd name="connsiteY20" fmla="*/ 248493 h 1062997"/>
              <a:gd name="connsiteX21" fmla="*/ 8862099 w 12050798"/>
              <a:gd name="connsiteY21" fmla="*/ 414155 h 1062997"/>
              <a:gd name="connsiteX22" fmla="*/ 9013941 w 12050798"/>
              <a:gd name="connsiteY22" fmla="*/ 414155 h 1062997"/>
              <a:gd name="connsiteX23" fmla="*/ 9110569 w 12050798"/>
              <a:gd name="connsiteY23" fmla="*/ 303713 h 1062997"/>
              <a:gd name="connsiteX24" fmla="*/ 9317627 w 12050798"/>
              <a:gd name="connsiteY24" fmla="*/ 110441 h 1062997"/>
              <a:gd name="connsiteX25" fmla="*/ 9648920 w 12050798"/>
              <a:gd name="connsiteY25" fmla="*/ 41415 h 1062997"/>
              <a:gd name="connsiteX26" fmla="*/ 9938802 w 12050798"/>
              <a:gd name="connsiteY26" fmla="*/ 138052 h 1062997"/>
              <a:gd name="connsiteX27" fmla="*/ 10201076 w 12050798"/>
              <a:gd name="connsiteY27" fmla="*/ 220882 h 1062997"/>
              <a:gd name="connsiteX28" fmla="*/ 10449546 w 12050798"/>
              <a:gd name="connsiteY28" fmla="*/ 0 h 1062997"/>
              <a:gd name="connsiteX29" fmla="*/ 10822251 w 12050798"/>
              <a:gd name="connsiteY29" fmla="*/ 41415 h 1062997"/>
              <a:gd name="connsiteX30" fmla="*/ 11029310 w 12050798"/>
              <a:gd name="connsiteY30" fmla="*/ 138052 h 1062997"/>
              <a:gd name="connsiteX31" fmla="*/ 10960290 w 12050798"/>
              <a:gd name="connsiteY31" fmla="*/ 345129 h 1062997"/>
              <a:gd name="connsiteX32" fmla="*/ 11374407 w 12050798"/>
              <a:gd name="connsiteY32" fmla="*/ 414155 h 1062997"/>
              <a:gd name="connsiteX33" fmla="*/ 11374407 w 12050798"/>
              <a:gd name="connsiteY33" fmla="*/ 414155 h 1062997"/>
              <a:gd name="connsiteX34" fmla="*/ 11250172 w 12050798"/>
              <a:gd name="connsiteY34" fmla="*/ 607427 h 1062997"/>
              <a:gd name="connsiteX35" fmla="*/ 12050798 w 12050798"/>
              <a:gd name="connsiteY35" fmla="*/ 552206 h 106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050798" h="1062997">
                <a:moveTo>
                  <a:pt x="0" y="179467"/>
                </a:moveTo>
                <a:lnTo>
                  <a:pt x="179451" y="248493"/>
                </a:lnTo>
                <a:lnTo>
                  <a:pt x="441725" y="124246"/>
                </a:lnTo>
                <a:lnTo>
                  <a:pt x="593567" y="179467"/>
                </a:lnTo>
                <a:lnTo>
                  <a:pt x="773018" y="124246"/>
                </a:lnTo>
                <a:lnTo>
                  <a:pt x="966272" y="138052"/>
                </a:lnTo>
                <a:lnTo>
                  <a:pt x="1463213" y="193272"/>
                </a:lnTo>
                <a:lnTo>
                  <a:pt x="1615055" y="138052"/>
                </a:lnTo>
                <a:lnTo>
                  <a:pt x="1932545" y="662648"/>
                </a:lnTo>
                <a:lnTo>
                  <a:pt x="2236230" y="745479"/>
                </a:lnTo>
                <a:lnTo>
                  <a:pt x="2415681" y="897335"/>
                </a:lnTo>
                <a:lnTo>
                  <a:pt x="2774582" y="731673"/>
                </a:lnTo>
                <a:lnTo>
                  <a:pt x="3340542" y="786894"/>
                </a:lnTo>
                <a:lnTo>
                  <a:pt x="3478581" y="869725"/>
                </a:lnTo>
                <a:lnTo>
                  <a:pt x="3561404" y="1062997"/>
                </a:lnTo>
                <a:lnTo>
                  <a:pt x="4293010" y="814504"/>
                </a:lnTo>
                <a:lnTo>
                  <a:pt x="4610500" y="621232"/>
                </a:lnTo>
                <a:lnTo>
                  <a:pt x="5052224" y="427960"/>
                </a:lnTo>
                <a:lnTo>
                  <a:pt x="5493949" y="414155"/>
                </a:lnTo>
                <a:lnTo>
                  <a:pt x="6625868" y="331324"/>
                </a:lnTo>
                <a:lnTo>
                  <a:pt x="8751667" y="248493"/>
                </a:lnTo>
                <a:lnTo>
                  <a:pt x="8862099" y="414155"/>
                </a:lnTo>
                <a:lnTo>
                  <a:pt x="9013941" y="414155"/>
                </a:lnTo>
                <a:lnTo>
                  <a:pt x="9110569" y="303713"/>
                </a:lnTo>
                <a:lnTo>
                  <a:pt x="9317627" y="110441"/>
                </a:lnTo>
                <a:lnTo>
                  <a:pt x="9648920" y="41415"/>
                </a:lnTo>
                <a:lnTo>
                  <a:pt x="9938802" y="138052"/>
                </a:lnTo>
                <a:lnTo>
                  <a:pt x="10201076" y="220882"/>
                </a:lnTo>
                <a:lnTo>
                  <a:pt x="10449546" y="0"/>
                </a:lnTo>
                <a:lnTo>
                  <a:pt x="10822251" y="41415"/>
                </a:lnTo>
                <a:lnTo>
                  <a:pt x="11029310" y="138052"/>
                </a:lnTo>
                <a:lnTo>
                  <a:pt x="10960290" y="345129"/>
                </a:lnTo>
                <a:lnTo>
                  <a:pt x="11374407" y="414155"/>
                </a:lnTo>
                <a:lnTo>
                  <a:pt x="11374407" y="414155"/>
                </a:lnTo>
                <a:lnTo>
                  <a:pt x="11250172" y="607427"/>
                </a:lnTo>
                <a:lnTo>
                  <a:pt x="12050798" y="552206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6462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1258888" y="3332163"/>
            <a:ext cx="812800" cy="14287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892425" y="3022600"/>
            <a:ext cx="1600200" cy="25558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655888" y="3473450"/>
            <a:ext cx="1166812" cy="84296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164138" y="3022600"/>
            <a:ext cx="1335087" cy="70326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492625" y="3841750"/>
            <a:ext cx="1709738" cy="47466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7023100" y="3725863"/>
            <a:ext cx="930275" cy="6350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953375" y="3524250"/>
            <a:ext cx="331788" cy="41433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27100" y="3125788"/>
            <a:ext cx="331788" cy="412750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4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Can 81"/>
          <p:cNvSpPr/>
          <p:nvPr/>
        </p:nvSpPr>
        <p:spPr>
          <a:xfrm>
            <a:off x="2096274" y="296653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3444384" y="393850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4388368" y="2656266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6061701" y="336896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grpSp>
        <p:nvGrpSpPr>
          <p:cNvPr id="54286" name="Group 6"/>
          <p:cNvGrpSpPr>
            <a:grpSpLocks/>
          </p:cNvGrpSpPr>
          <p:nvPr/>
        </p:nvGrpSpPr>
        <p:grpSpPr bwMode="auto">
          <a:xfrm>
            <a:off x="2095500" y="2093913"/>
            <a:ext cx="5014913" cy="1989137"/>
            <a:chOff x="3354039" y="2512071"/>
            <a:chExt cx="8022760" cy="2387788"/>
          </a:xfrm>
        </p:grpSpPr>
        <p:sp>
          <p:nvSpPr>
            <p:cNvPr id="83" name="Can 82"/>
            <p:cNvSpPr/>
            <p:nvPr/>
          </p:nvSpPr>
          <p:spPr>
            <a:xfrm>
              <a:off x="3354039" y="288438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 Software 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992115" y="2837938"/>
              <a:ext cx="2029181" cy="272510"/>
            </a:xfrm>
            <a:prstGeom prst="line">
              <a:avLst/>
            </a:prstGeom>
            <a:ln w="57150" cmpd="sng"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00006" y="2837938"/>
              <a:ext cx="1460299" cy="596471"/>
            </a:xfrm>
            <a:prstGeom prst="line">
              <a:avLst/>
            </a:prstGeom>
            <a:ln w="57150" cmpd="sng"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50537" y="3434409"/>
              <a:ext cx="1274905" cy="848017"/>
            </a:xfrm>
            <a:prstGeom prst="line">
              <a:avLst/>
            </a:prstGeom>
            <a:ln w="57150" cmpd="sng"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37"/>
            <p:cNvSpPr/>
            <p:nvPr/>
          </p:nvSpPr>
          <p:spPr>
            <a:xfrm>
              <a:off x="7021389" y="251207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 Software </a:t>
              </a:r>
            </a:p>
          </p:txBody>
        </p:sp>
        <p:sp>
          <p:nvSpPr>
            <p:cNvPr id="40" name="Can 39"/>
            <p:cNvSpPr/>
            <p:nvPr/>
          </p:nvSpPr>
          <p:spPr>
            <a:xfrm>
              <a:off x="9698721" y="336730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 Software </a:t>
              </a:r>
            </a:p>
          </p:txBody>
        </p:sp>
        <p:sp>
          <p:nvSpPr>
            <p:cNvPr id="36" name="Can 35"/>
            <p:cNvSpPr/>
            <p:nvPr/>
          </p:nvSpPr>
          <p:spPr>
            <a:xfrm>
              <a:off x="5511015" y="405075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 Software 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7204151" y="3926069"/>
              <a:ext cx="2493938" cy="388754"/>
            </a:xfrm>
            <a:prstGeom prst="line">
              <a:avLst/>
            </a:prstGeom>
            <a:ln w="57150" cmpd="sng"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5365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1258888" y="3332163"/>
            <a:ext cx="812800" cy="1428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892425" y="3022600"/>
            <a:ext cx="1600200" cy="25558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655888" y="3473450"/>
            <a:ext cx="1166812" cy="84296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164138" y="3022600"/>
            <a:ext cx="1335087" cy="70326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492625" y="3841750"/>
            <a:ext cx="1709738" cy="47466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7023100" y="3725863"/>
            <a:ext cx="930275" cy="635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953375" y="3524250"/>
            <a:ext cx="331788" cy="41433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27100" y="3125788"/>
            <a:ext cx="331788" cy="412750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2096274" y="296653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3444384" y="393850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4388368" y="2656266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6061701" y="336896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20963" y="2516188"/>
            <a:ext cx="0" cy="546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51288" y="3632200"/>
            <a:ext cx="0" cy="4016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919663" y="2354263"/>
            <a:ext cx="0" cy="403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575425" y="3078163"/>
            <a:ext cx="0" cy="401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7" name="TextBox 12"/>
          <p:cNvSpPr txBox="1">
            <a:spLocks noChangeArrowheads="1"/>
          </p:cNvSpPr>
          <p:nvPr/>
        </p:nvSpPr>
        <p:spPr bwMode="auto">
          <a:xfrm>
            <a:off x="1876425" y="3051175"/>
            <a:ext cx="2571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56338" name="TextBox 63"/>
          <p:cNvSpPr txBox="1">
            <a:spLocks noChangeArrowheads="1"/>
          </p:cNvSpPr>
          <p:nvPr/>
        </p:nvSpPr>
        <p:spPr bwMode="auto">
          <a:xfrm>
            <a:off x="3117850" y="2928938"/>
            <a:ext cx="2587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</a:t>
            </a:r>
          </a:p>
        </p:txBody>
      </p:sp>
      <p:sp>
        <p:nvSpPr>
          <p:cNvPr id="56339" name="TextBox 64"/>
          <p:cNvSpPr txBox="1">
            <a:spLocks noChangeArrowheads="1"/>
          </p:cNvSpPr>
          <p:nvPr/>
        </p:nvSpPr>
        <p:spPr bwMode="auto">
          <a:xfrm>
            <a:off x="2789238" y="3606800"/>
            <a:ext cx="257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318618" y="3363803"/>
            <a:ext cx="207661" cy="541687"/>
          </a:xfrm>
          <a:prstGeom prst="rect">
            <a:avLst/>
          </a:prstGeom>
          <a:noFill/>
        </p:spPr>
        <p:txBody>
          <a:bodyPr lIns="64008" tIns="32004" rIns="64008" bIns="3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055813" y="3113088"/>
            <a:ext cx="1677987" cy="400050"/>
            <a:chOff x="3236355" y="3765374"/>
            <a:chExt cx="2686717" cy="390346"/>
          </a:xfrm>
        </p:grpSpPr>
        <p:sp>
          <p:nvSpPr>
            <p:cNvPr id="56365" name="TextBox 71"/>
            <p:cNvSpPr txBox="1">
              <a:spLocks noChangeArrowheads="1"/>
            </p:cNvSpPr>
            <p:nvPr/>
          </p:nvSpPr>
          <p:spPr bwMode="auto">
            <a:xfrm>
              <a:off x="3236355" y="3817633"/>
              <a:ext cx="2686717" cy="3303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“If     , send to 3”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08646" y="3765374"/>
              <a:ext cx="332257" cy="3903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2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87" name="Can 86"/>
          <p:cNvSpPr/>
          <p:nvPr/>
        </p:nvSpPr>
        <p:spPr>
          <a:xfrm>
            <a:off x="4388368" y="2093393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Software </a:t>
            </a:r>
          </a:p>
        </p:txBody>
      </p:sp>
      <p:sp>
        <p:nvSpPr>
          <p:cNvPr id="88" name="Can 87"/>
          <p:cNvSpPr/>
          <p:nvPr/>
        </p:nvSpPr>
        <p:spPr>
          <a:xfrm>
            <a:off x="6061701" y="2806088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Software </a:t>
            </a:r>
          </a:p>
        </p:txBody>
      </p:sp>
      <p:sp>
        <p:nvSpPr>
          <p:cNvPr id="89" name="Can 88"/>
          <p:cNvSpPr/>
          <p:nvPr/>
        </p:nvSpPr>
        <p:spPr>
          <a:xfrm>
            <a:off x="3444384" y="3375627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Software </a:t>
            </a:r>
          </a:p>
        </p:txBody>
      </p:sp>
      <p:sp>
        <p:nvSpPr>
          <p:cNvPr id="92" name="Can 91"/>
          <p:cNvSpPr/>
          <p:nvPr/>
        </p:nvSpPr>
        <p:spPr>
          <a:xfrm>
            <a:off x="2096274" y="2403657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Software 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445623" y="2823646"/>
            <a:ext cx="884103" cy="368955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4" name="Rectangle 73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Data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2200" b="1" dirty="0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838200" y="190500"/>
            <a:ext cx="2884488" cy="1450975"/>
            <a:chOff x="2141214" y="228908"/>
            <a:chExt cx="4614686" cy="1741791"/>
          </a:xfrm>
        </p:grpSpPr>
        <p:sp>
          <p:nvSpPr>
            <p:cNvPr id="11" name="Cloud Callout 10"/>
            <p:cNvSpPr/>
            <p:nvPr/>
          </p:nvSpPr>
          <p:spPr>
            <a:xfrm>
              <a:off x="2141214" y="228908"/>
              <a:ext cx="4614686" cy="1741791"/>
            </a:xfrm>
            <a:prstGeom prst="cloudCallout">
              <a:avLst>
                <a:gd name="adj1" fmla="val -4513"/>
                <a:gd name="adj2" fmla="val 79034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Can 41"/>
            <p:cNvSpPr/>
            <p:nvPr/>
          </p:nvSpPr>
          <p:spPr>
            <a:xfrm>
              <a:off x="4231411" y="592893"/>
              <a:ext cx="474928" cy="181039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3" name="Straight Connector 42"/>
            <p:cNvCxnSpPr>
              <a:stCxn id="61" idx="6"/>
              <a:endCxn id="45" idx="2"/>
            </p:cNvCxnSpPr>
            <p:nvPr/>
          </p:nvCxnSpPr>
          <p:spPr>
            <a:xfrm>
              <a:off x="2816782" y="836820"/>
              <a:ext cx="368261" cy="3811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558382" y="718668"/>
              <a:ext cx="723823" cy="97189"/>
            </a:xfrm>
            <a:prstGeom prst="line">
              <a:avLst/>
            </a:prstGeom>
            <a:ln w="190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3185043" y="751064"/>
              <a:ext cx="474928" cy="18104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449175" y="890179"/>
              <a:ext cx="530802" cy="322059"/>
            </a:xfrm>
            <a:prstGeom prst="line">
              <a:avLst/>
            </a:prstGeom>
            <a:ln w="190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2" idx="0"/>
            </p:cNvCxnSpPr>
            <p:nvPr/>
          </p:nvCxnSpPr>
          <p:spPr>
            <a:xfrm>
              <a:off x="4586973" y="718668"/>
              <a:ext cx="604455" cy="266795"/>
            </a:xfrm>
            <a:prstGeom prst="line">
              <a:avLst/>
            </a:prstGeom>
            <a:ln w="190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4952693" y="893991"/>
              <a:ext cx="474928" cy="18294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4" name="Straight Connector 53"/>
            <p:cNvCxnSpPr>
              <a:stCxn id="58" idx="4"/>
            </p:cNvCxnSpPr>
            <p:nvPr/>
          </p:nvCxnSpPr>
          <p:spPr>
            <a:xfrm flipV="1">
              <a:off x="4282205" y="1029293"/>
              <a:ext cx="774616" cy="182945"/>
            </a:xfrm>
            <a:prstGeom prst="line">
              <a:avLst/>
            </a:prstGeom>
            <a:ln w="190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n 57"/>
            <p:cNvSpPr/>
            <p:nvPr/>
          </p:nvSpPr>
          <p:spPr>
            <a:xfrm>
              <a:off x="3807275" y="1120766"/>
              <a:ext cx="474930" cy="18104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9" name="Straight Connector 58"/>
            <p:cNvCxnSpPr>
              <a:stCxn id="60" idx="2"/>
              <a:endCxn id="52" idx="4"/>
            </p:cNvCxnSpPr>
            <p:nvPr/>
          </p:nvCxnSpPr>
          <p:spPr>
            <a:xfrm flipH="1" flipV="1">
              <a:off x="5427622" y="985463"/>
              <a:ext cx="421595" cy="1905"/>
            </a:xfrm>
            <a:prstGeom prst="line">
              <a:avLst/>
            </a:prstGeom>
            <a:ln w="19050" cap="rnd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849216" y="909236"/>
              <a:ext cx="149845" cy="15817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666938" y="756782"/>
              <a:ext cx="149843" cy="158171"/>
            </a:xfrm>
            <a:prstGeom prst="ellips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388221" y="827291"/>
              <a:ext cx="2613379" cy="398288"/>
            </a:xfrm>
            <a:custGeom>
              <a:avLst/>
              <a:gdLst>
                <a:gd name="connsiteX0" fmla="*/ 0 w 2613758"/>
                <a:gd name="connsiteY0" fmla="*/ 0 h 398742"/>
                <a:gd name="connsiteX1" fmla="*/ 634981 w 2613758"/>
                <a:gd name="connsiteY1" fmla="*/ 398742 h 398742"/>
                <a:gd name="connsiteX2" fmla="*/ 1808957 w 2613758"/>
                <a:gd name="connsiteY2" fmla="*/ 155066 h 398742"/>
                <a:gd name="connsiteX3" fmla="*/ 2613758 w 2613758"/>
                <a:gd name="connsiteY3" fmla="*/ 155066 h 39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3758" h="398742">
                  <a:moveTo>
                    <a:pt x="0" y="0"/>
                  </a:moveTo>
                  <a:lnTo>
                    <a:pt x="634981" y="398742"/>
                  </a:lnTo>
                  <a:lnTo>
                    <a:pt x="1808957" y="155066"/>
                  </a:lnTo>
                  <a:lnTo>
                    <a:pt x="2613758" y="155066"/>
                  </a:lnTo>
                </a:path>
              </a:pathLst>
            </a:custGeom>
            <a:ln w="38100" cmpd="sng">
              <a:solidFill>
                <a:srgbClr val="FF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002774" y="673249"/>
              <a:ext cx="332258" cy="51706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2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27213" y="1668463"/>
            <a:ext cx="2670175" cy="617537"/>
          </a:xfrm>
          <a:prstGeom prst="rect">
            <a:avLst/>
          </a:prstGeom>
          <a:solidFill>
            <a:schemeClr val="bg1"/>
          </a:solidFill>
          <a:ln w="9525">
            <a:solidFill>
              <a:srgbClr val="BFBFBF"/>
            </a:solidFill>
            <a:miter lim="800000"/>
            <a:headEnd/>
            <a:tailEnd/>
          </a:ln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“If a packet is going to B, </a:t>
            </a:r>
            <a:br>
              <a:rPr lang="en-US" sz="1800"/>
            </a:br>
            <a:r>
              <a:rPr lang="en-US" sz="1800"/>
              <a:t>then send it to output 3”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3797300" y="317500"/>
            <a:ext cx="5219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marL="358775" indent="-35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en-US" sz="1800"/>
              <a:t>Figure out which routers and links are present.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1800"/>
              <a:t>Run Dijkstra’s algorithm to find shortest paths.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893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95E-6 4.55843E-6 L -0.00055 -0.07617 " pathEditMode="relative" ptsTypes="AA">
                                      <p:cBhvr>
                                        <p:cTn id="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1982 " pathEditMode="relative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503E-6 -6.96105E-6 L 0.12514 -6.96105E-6 " pathEditMode="relative" ptsTypes="AA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05 0.00115 L 0.33612 0.20478 L 0.62177 0.10258 L 0.79943 0.10431 " pathEditMode="relative" ptsTypes="AAAA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0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1"/>
          <p:cNvSpPr txBox="1">
            <a:spLocks noChangeArrowheads="1"/>
          </p:cNvSpPr>
          <p:nvPr/>
        </p:nvSpPr>
        <p:spPr bwMode="auto">
          <a:xfrm>
            <a:off x="4048125" y="-112713"/>
            <a:ext cx="9810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100">
                <a:solidFill>
                  <a:srgbClr val="000000"/>
                </a:solidFill>
              </a:rPr>
              <a:t>95%</a:t>
            </a:r>
          </a:p>
        </p:txBody>
      </p:sp>
      <p:sp>
        <p:nvSpPr>
          <p:cNvPr id="58370" name="TextBox 65"/>
          <p:cNvSpPr txBox="1">
            <a:spLocks noChangeArrowheads="1"/>
          </p:cNvSpPr>
          <p:nvPr/>
        </p:nvSpPr>
        <p:spPr bwMode="auto">
          <a:xfrm>
            <a:off x="4114800" y="801688"/>
            <a:ext cx="7588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100">
                <a:solidFill>
                  <a:srgbClr val="000000"/>
                </a:solidFill>
              </a:rPr>
              <a:t>5%</a:t>
            </a:r>
          </a:p>
        </p:txBody>
      </p:sp>
      <p:cxnSp>
        <p:nvCxnSpPr>
          <p:cNvPr id="36" name="Straight Connector 35"/>
          <p:cNvCxnSpPr>
            <a:stCxn id="47" idx="6"/>
          </p:cNvCxnSpPr>
          <p:nvPr/>
        </p:nvCxnSpPr>
        <p:spPr>
          <a:xfrm>
            <a:off x="1258888" y="3332163"/>
            <a:ext cx="812800" cy="1428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892425" y="3022600"/>
            <a:ext cx="1600200" cy="25558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655888" y="3473450"/>
            <a:ext cx="1166812" cy="84296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164138" y="3022600"/>
            <a:ext cx="1335087" cy="70326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492625" y="3841750"/>
            <a:ext cx="1709738" cy="47466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5" idx="2"/>
          </p:cNvCxnSpPr>
          <p:nvPr/>
        </p:nvCxnSpPr>
        <p:spPr>
          <a:xfrm flipH="1" flipV="1">
            <a:off x="7023100" y="3725863"/>
            <a:ext cx="930275" cy="635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7953375" y="3524250"/>
            <a:ext cx="331788" cy="41433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927100" y="3125788"/>
            <a:ext cx="331788" cy="412750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9" name="Can 48"/>
          <p:cNvSpPr/>
          <p:nvPr/>
        </p:nvSpPr>
        <p:spPr>
          <a:xfrm>
            <a:off x="2096274" y="296653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52" name="Can 51"/>
          <p:cNvSpPr/>
          <p:nvPr/>
        </p:nvSpPr>
        <p:spPr>
          <a:xfrm>
            <a:off x="3444384" y="393850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sp>
        <p:nvSpPr>
          <p:cNvPr id="54" name="Can 53"/>
          <p:cNvSpPr/>
          <p:nvPr/>
        </p:nvSpPr>
        <p:spPr>
          <a:xfrm>
            <a:off x="4388368" y="2656266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sp>
        <p:nvSpPr>
          <p:cNvPr id="58" name="Can 57"/>
          <p:cNvSpPr/>
          <p:nvPr/>
        </p:nvSpPr>
        <p:spPr>
          <a:xfrm>
            <a:off x="6061701" y="336896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Hardware 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620963" y="2516188"/>
            <a:ext cx="0" cy="546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951288" y="3632200"/>
            <a:ext cx="0" cy="4016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919663" y="2354263"/>
            <a:ext cx="0" cy="403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575425" y="3078163"/>
            <a:ext cx="0" cy="401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8318618" y="3363803"/>
            <a:ext cx="207661" cy="541687"/>
          </a:xfrm>
          <a:prstGeom prst="rect">
            <a:avLst/>
          </a:prstGeom>
          <a:noFill/>
        </p:spPr>
        <p:txBody>
          <a:bodyPr lIns="64008" tIns="32004" rIns="64008" bIns="3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sp>
        <p:nvSpPr>
          <p:cNvPr id="72" name="Can 71"/>
          <p:cNvSpPr/>
          <p:nvPr/>
        </p:nvSpPr>
        <p:spPr>
          <a:xfrm>
            <a:off x="4388368" y="2093393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Software </a:t>
            </a:r>
          </a:p>
        </p:txBody>
      </p:sp>
      <p:sp>
        <p:nvSpPr>
          <p:cNvPr id="73" name="Can 72"/>
          <p:cNvSpPr/>
          <p:nvPr/>
        </p:nvSpPr>
        <p:spPr>
          <a:xfrm>
            <a:off x="6061701" y="2806088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Software </a:t>
            </a:r>
          </a:p>
        </p:txBody>
      </p:sp>
      <p:sp>
        <p:nvSpPr>
          <p:cNvPr id="74" name="Can 73"/>
          <p:cNvSpPr/>
          <p:nvPr/>
        </p:nvSpPr>
        <p:spPr>
          <a:xfrm>
            <a:off x="3444384" y="3375627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Software </a:t>
            </a:r>
          </a:p>
        </p:txBody>
      </p:sp>
      <p:sp>
        <p:nvSpPr>
          <p:cNvPr id="75" name="Can 74"/>
          <p:cNvSpPr/>
          <p:nvPr/>
        </p:nvSpPr>
        <p:spPr>
          <a:xfrm>
            <a:off x="2096274" y="2403657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Software </a:t>
            </a:r>
          </a:p>
        </p:txBody>
      </p:sp>
      <p:pic>
        <p:nvPicPr>
          <p:cNvPr id="3" name="Picture 2" descr="Screen Shot 2014-04-27 at 11.13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446713" cy="567531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35150" y="1697038"/>
            <a:ext cx="6037263" cy="1033462"/>
            <a:chOff x="1835150" y="1697038"/>
            <a:chExt cx="6037263" cy="1033462"/>
          </a:xfrm>
        </p:grpSpPr>
        <p:sp>
          <p:nvSpPr>
            <p:cNvPr id="58395" name="TextBox 4"/>
            <p:cNvSpPr txBox="1">
              <a:spLocks noChangeArrowheads="1"/>
            </p:cNvSpPr>
            <p:nvPr/>
          </p:nvSpPr>
          <p:spPr bwMode="auto">
            <a:xfrm>
              <a:off x="1835150" y="1990725"/>
              <a:ext cx="2081213" cy="32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008" tIns="32004" rIns="64008" bIns="320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700"/>
                <a:t>50,000 lines of code</a:t>
              </a:r>
            </a:p>
          </p:txBody>
        </p:sp>
        <p:sp>
          <p:nvSpPr>
            <p:cNvPr id="58396" name="TextBox 37"/>
            <p:cNvSpPr txBox="1">
              <a:spLocks noChangeArrowheads="1"/>
            </p:cNvSpPr>
            <p:nvPr/>
          </p:nvSpPr>
          <p:spPr bwMode="auto">
            <a:xfrm>
              <a:off x="4111625" y="1697038"/>
              <a:ext cx="2079625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008" tIns="32004" rIns="64008" bIns="320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700"/>
                <a:t>50,000 lines of code</a:t>
              </a:r>
            </a:p>
          </p:txBody>
        </p:sp>
        <p:sp>
          <p:nvSpPr>
            <p:cNvPr id="58397" name="TextBox 39"/>
            <p:cNvSpPr txBox="1">
              <a:spLocks noChangeArrowheads="1"/>
            </p:cNvSpPr>
            <p:nvPr/>
          </p:nvSpPr>
          <p:spPr bwMode="auto">
            <a:xfrm>
              <a:off x="5792788" y="2403475"/>
              <a:ext cx="2079625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008" tIns="32004" rIns="64008" bIns="320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700"/>
                <a:t>50,000 lines of code</a:t>
              </a:r>
            </a:p>
          </p:txBody>
        </p:sp>
      </p:grpSp>
      <p:sp>
        <p:nvSpPr>
          <p:cNvPr id="58394" name="TextBox 84"/>
          <p:cNvSpPr txBox="1">
            <a:spLocks noChangeArrowheads="1"/>
          </p:cNvSpPr>
          <p:nvPr/>
        </p:nvSpPr>
        <p:spPr bwMode="auto">
          <a:xfrm>
            <a:off x="3797300" y="317500"/>
            <a:ext cx="5219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marL="358775" indent="-35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en-US" sz="1800"/>
              <a:t>Figure out which routers and links are present.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1800"/>
              <a:t>Run Dijkstra’s algorithm to find shortest paths.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785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1258888" y="3332163"/>
            <a:ext cx="812800" cy="14287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892425" y="3022600"/>
            <a:ext cx="1600200" cy="25558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655888" y="3473450"/>
            <a:ext cx="1166812" cy="84296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164138" y="3022600"/>
            <a:ext cx="1335087" cy="70326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492625" y="3841750"/>
            <a:ext cx="1709738" cy="47466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7023100" y="3725863"/>
            <a:ext cx="930275" cy="6350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953375" y="3524250"/>
            <a:ext cx="331788" cy="41433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27100" y="3125788"/>
            <a:ext cx="331788" cy="412750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2096274" y="296653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 Forwarding</a:t>
            </a:r>
          </a:p>
        </p:txBody>
      </p:sp>
      <p:sp>
        <p:nvSpPr>
          <p:cNvPr id="37" name="Can 36"/>
          <p:cNvSpPr/>
          <p:nvPr/>
        </p:nvSpPr>
        <p:spPr>
          <a:xfrm>
            <a:off x="3444384" y="393850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Forwarding</a:t>
            </a:r>
          </a:p>
        </p:txBody>
      </p:sp>
      <p:sp>
        <p:nvSpPr>
          <p:cNvPr id="39" name="Can 38"/>
          <p:cNvSpPr/>
          <p:nvPr/>
        </p:nvSpPr>
        <p:spPr>
          <a:xfrm>
            <a:off x="4388368" y="2656266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Forwarding</a:t>
            </a:r>
          </a:p>
        </p:txBody>
      </p:sp>
      <p:sp>
        <p:nvSpPr>
          <p:cNvPr id="41" name="Can 40"/>
          <p:cNvSpPr/>
          <p:nvPr/>
        </p:nvSpPr>
        <p:spPr>
          <a:xfrm>
            <a:off x="6061701" y="3368961"/>
            <a:ext cx="1048799" cy="707589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>
              <a:defRPr/>
            </a:pPr>
            <a:r>
              <a:rPr lang="en-US" sz="1000" dirty="0">
                <a:solidFill>
                  <a:srgbClr val="000000"/>
                </a:solidFill>
              </a:rPr>
              <a:t> Forwarding</a:t>
            </a:r>
          </a:p>
        </p:txBody>
      </p:sp>
      <p:grpSp>
        <p:nvGrpSpPr>
          <p:cNvPr id="60429" name="Group 44"/>
          <p:cNvGrpSpPr>
            <a:grpSpLocks/>
          </p:cNvGrpSpPr>
          <p:nvPr/>
        </p:nvGrpSpPr>
        <p:grpSpPr bwMode="auto">
          <a:xfrm>
            <a:off x="2620963" y="1601788"/>
            <a:ext cx="3994150" cy="2411412"/>
            <a:chOff x="4193078" y="1921741"/>
            <a:chExt cx="6391139" cy="2894767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4193078" y="2116123"/>
              <a:ext cx="0" cy="15512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7909387" y="1990346"/>
              <a:ext cx="0" cy="13702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0584217" y="1921741"/>
              <a:ext cx="0" cy="22315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372568" y="1921741"/>
              <a:ext cx="0" cy="28947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1654175" y="260350"/>
            <a:ext cx="1371600" cy="760413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r>
              <a:rPr lang="en-US" sz="2000" dirty="0" err="1">
                <a:solidFill>
                  <a:srgbClr val="000000"/>
                </a:solidFill>
              </a:rPr>
              <a:t>Dijkstra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809750" y="1601788"/>
            <a:ext cx="5883275" cy="66675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r>
              <a:rPr lang="en-US" sz="3100" dirty="0">
                <a:solidFill>
                  <a:srgbClr val="000000"/>
                </a:solidFill>
              </a:rPr>
              <a:t>Network OS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165475" y="260350"/>
            <a:ext cx="938213" cy="760413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IS-IS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4243388" y="260350"/>
            <a:ext cx="906462" cy="760413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BGP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89550" y="260350"/>
            <a:ext cx="984250" cy="760413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MPLS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411913" y="260350"/>
            <a:ext cx="1595437" cy="760413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Firewall…</a:t>
            </a:r>
          </a:p>
        </p:txBody>
      </p:sp>
      <p:grpSp>
        <p:nvGrpSpPr>
          <p:cNvPr id="60436" name="Group 28"/>
          <p:cNvGrpSpPr>
            <a:grpSpLocks/>
          </p:cNvGrpSpPr>
          <p:nvPr/>
        </p:nvGrpSpPr>
        <p:grpSpPr bwMode="auto">
          <a:xfrm>
            <a:off x="3403600" y="1111250"/>
            <a:ext cx="1158875" cy="547688"/>
            <a:chOff x="12092952" y="1849660"/>
            <a:chExt cx="1853184" cy="656706"/>
          </a:xfrm>
        </p:grpSpPr>
        <p:cxnSp>
          <p:nvCxnSpPr>
            <p:cNvPr id="31" name="Straight Connector 30"/>
            <p:cNvCxnSpPr>
              <a:stCxn id="36" idx="7"/>
              <a:endCxn id="38" idx="3"/>
            </p:cNvCxnSpPr>
            <p:nvPr/>
          </p:nvCxnSpPr>
          <p:spPr>
            <a:xfrm flipV="1">
              <a:off x="12321427" y="2019072"/>
              <a:ext cx="299556" cy="133245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3333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3" idx="2"/>
              <a:endCxn id="36" idx="5"/>
            </p:cNvCxnSpPr>
            <p:nvPr/>
          </p:nvCxnSpPr>
          <p:spPr>
            <a:xfrm flipH="1" flipV="1">
              <a:off x="12321427" y="2295078"/>
              <a:ext cx="380791" cy="11230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3333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0" idx="1"/>
              <a:endCxn id="38" idx="5"/>
            </p:cNvCxnSpPr>
            <p:nvPr/>
          </p:nvCxnSpPr>
          <p:spPr>
            <a:xfrm flipH="1" flipV="1">
              <a:off x="12808840" y="2019072"/>
              <a:ext cx="421409" cy="133245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3333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43" idx="6"/>
              <a:endCxn id="40" idx="3"/>
            </p:cNvCxnSpPr>
            <p:nvPr/>
          </p:nvCxnSpPr>
          <p:spPr>
            <a:xfrm flipV="1">
              <a:off x="12971310" y="2295078"/>
              <a:ext cx="258938" cy="11230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3333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40" idx="6"/>
              <a:endCxn id="42" idx="3"/>
            </p:cNvCxnSpPr>
            <p:nvPr/>
          </p:nvCxnSpPr>
          <p:spPr>
            <a:xfrm flipV="1">
              <a:off x="13458723" y="2110439"/>
              <a:ext cx="258938" cy="11421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3333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2092952" y="2123763"/>
              <a:ext cx="269092" cy="1998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38" name="Oval 37"/>
            <p:cNvSpPr/>
            <p:nvPr/>
          </p:nvSpPr>
          <p:spPr>
            <a:xfrm>
              <a:off x="12580365" y="1849660"/>
              <a:ext cx="269092" cy="1998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0" name="Oval 39"/>
            <p:cNvSpPr/>
            <p:nvPr/>
          </p:nvSpPr>
          <p:spPr>
            <a:xfrm>
              <a:off x="13189631" y="2123763"/>
              <a:ext cx="269092" cy="1998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2" name="Oval 41"/>
            <p:cNvSpPr/>
            <p:nvPr/>
          </p:nvSpPr>
          <p:spPr>
            <a:xfrm>
              <a:off x="13677044" y="1941028"/>
              <a:ext cx="269092" cy="1998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3" name="Oval 42"/>
            <p:cNvSpPr/>
            <p:nvPr/>
          </p:nvSpPr>
          <p:spPr>
            <a:xfrm>
              <a:off x="12702218" y="2306499"/>
              <a:ext cx="269092" cy="1998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</p:grpSp>
      <p:sp>
        <p:nvSpPr>
          <p:cNvPr id="60437" name="TextBox 44"/>
          <p:cNvSpPr txBox="1">
            <a:spLocks noChangeArrowheads="1"/>
          </p:cNvSpPr>
          <p:nvPr/>
        </p:nvSpPr>
        <p:spPr bwMode="auto">
          <a:xfrm>
            <a:off x="4748213" y="1095375"/>
            <a:ext cx="22748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Global Network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704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  <p:bldP spid="60" grpId="0" animBg="1"/>
      <p:bldP spid="61" grpId="0" animBg="1"/>
      <p:bldP spid="62" grpId="0" animBg="1"/>
      <p:bldP spid="6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38" y="1009650"/>
            <a:ext cx="502443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838200" y="3901556"/>
            <a:ext cx="1905000" cy="670444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Hardware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3299296"/>
            <a:ext cx="1905000" cy="5523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mtClean="0">
                <a:solidFill>
                  <a:srgbClr val="FFFFFF"/>
                </a:solidFill>
                <a:latin typeface="Calibri" charset="0"/>
              </a:rPr>
              <a:t>OS</a:t>
            </a:r>
            <a:endParaRPr lang="en-US" sz="1600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962355" y="1067036"/>
            <a:ext cx="1681740" cy="21763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Calibri" charset="0"/>
              </a:rPr>
              <a:t>OSPF</a:t>
            </a:r>
          </a:p>
          <a:p>
            <a:pPr algn="ctr" eaLnBrk="1" hangingPunct="1">
              <a:defRPr/>
            </a:pPr>
            <a:endParaRPr lang="en-US" sz="2800" b="1" dirty="0" smtClean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>
              <a:defRPr/>
            </a:pPr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>
              <a:defRPr/>
            </a:pPr>
            <a:endParaRPr lang="en-US" sz="2000" dirty="0" smtClean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>
              <a:defRPr/>
            </a:pPr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>
              <a:defRPr/>
            </a:pPr>
            <a:endParaRPr lang="en-US" sz="2000" dirty="0" smtClean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988319" y="1405373"/>
            <a:ext cx="1114119" cy="4079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Dijkstra</a:t>
            </a:r>
            <a:endParaRPr lang="en-US" dirty="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988318" y="1813362"/>
            <a:ext cx="1114120" cy="142997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Network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Map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65380" y="2255938"/>
            <a:ext cx="63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95%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3751" y="1425011"/>
            <a:ext cx="501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419600" y="706941"/>
            <a:ext cx="1417483" cy="83444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OSPF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+mj-lt"/>
              </a:rPr>
              <a:t>Dijkstra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764115" y="1541383"/>
            <a:ext cx="5143023" cy="4740381"/>
            <a:chOff x="3764115" y="1541383"/>
            <a:chExt cx="5143023" cy="4740381"/>
          </a:xfrm>
        </p:grpSpPr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3488531" y="3842571"/>
              <a:ext cx="2776537" cy="0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5830888" y="3270277"/>
              <a:ext cx="1444625" cy="3175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7096125" y="3841777"/>
              <a:ext cx="2268537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 bwMode="auto">
            <a:xfrm>
              <a:off x="4419600" y="2134073"/>
              <a:ext cx="4487538" cy="546644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smtClean="0">
                  <a:solidFill>
                    <a:srgbClr val="FFFFFF"/>
                  </a:solidFill>
                  <a:latin typeface="+mj-lt"/>
                </a:rPr>
                <a:t>Network </a:t>
              </a:r>
              <a:r>
                <a:rPr lang="en-US" sz="2400" dirty="0">
                  <a:solidFill>
                    <a:srgbClr val="FFFFFF"/>
                  </a:solidFill>
                  <a:latin typeface="+mj-lt"/>
                </a:rPr>
                <a:t>OS</a:t>
              </a:r>
            </a:p>
          </p:txBody>
        </p: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4419600" y="4025926"/>
              <a:ext cx="4418012" cy="2255838"/>
              <a:chOff x="611188" y="3635375"/>
              <a:chExt cx="5578475" cy="2963863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V="1">
                <a:off x="1982254" y="4206874"/>
                <a:ext cx="1667730" cy="127648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860455" y="4075471"/>
                <a:ext cx="1322959" cy="8384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964688" y="5483358"/>
                <a:ext cx="1537438" cy="8447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350843" y="6025655"/>
                <a:ext cx="1675748" cy="3024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AutoShape 7"/>
              <p:cNvSpPr>
                <a:spLocks noChangeArrowheads="1"/>
              </p:cNvSpPr>
              <p:nvPr/>
            </p:nvSpPr>
            <p:spPr bwMode="auto">
              <a:xfrm>
                <a:off x="611188" y="5264353"/>
                <a:ext cx="1371066" cy="761302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600">
                    <a:solidFill>
                      <a:schemeClr val="bg1"/>
                    </a:solidFill>
                    <a:latin typeface="Calibri" charset="0"/>
                  </a:rPr>
                  <a:t>Packet</a:t>
                </a:r>
              </a:p>
              <a:p>
                <a:pPr algn="ctr">
                  <a:defRPr/>
                </a:pPr>
                <a:r>
                  <a:rPr lang="en-US" sz="1600">
                    <a:solidFill>
                      <a:schemeClr val="bg1"/>
                    </a:solidFill>
                    <a:latin typeface="Calibri" charset="0"/>
                  </a:rPr>
                  <a:t>Forwarding </a:t>
                </a:r>
              </a:p>
              <a:p>
                <a:pPr algn="ctr">
                  <a:defRPr/>
                </a:pPr>
                <a:endParaRPr lang="en-US" sz="160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48" name="AutoShape 7"/>
              <p:cNvSpPr>
                <a:spLocks noChangeArrowheads="1"/>
              </p:cNvSpPr>
              <p:nvPr/>
            </p:nvSpPr>
            <p:spPr bwMode="auto">
              <a:xfrm>
                <a:off x="2800083" y="5837937"/>
                <a:ext cx="1371066" cy="761301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600">
                    <a:solidFill>
                      <a:schemeClr val="bg1"/>
                    </a:solidFill>
                    <a:latin typeface="Calibri" charset="0"/>
                  </a:rPr>
                  <a:t>Packet</a:t>
                </a:r>
              </a:p>
              <a:p>
                <a:pPr algn="ctr">
                  <a:defRPr/>
                </a:pPr>
                <a:r>
                  <a:rPr lang="en-US" sz="1600">
                    <a:solidFill>
                      <a:schemeClr val="bg1"/>
                    </a:solidFill>
                    <a:latin typeface="Calibri" charset="0"/>
                  </a:rPr>
                  <a:t>Forwarding </a:t>
                </a:r>
              </a:p>
              <a:p>
                <a:pPr algn="ctr">
                  <a:defRPr/>
                </a:pPr>
                <a:endParaRPr lang="en-US" sz="160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49" name="AutoShape 7"/>
              <p:cNvSpPr>
                <a:spLocks noChangeArrowheads="1"/>
              </p:cNvSpPr>
              <p:nvPr/>
            </p:nvSpPr>
            <p:spPr bwMode="auto">
              <a:xfrm>
                <a:off x="2645739" y="3635376"/>
                <a:ext cx="1373070" cy="761301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600">
                    <a:solidFill>
                      <a:schemeClr val="bg1"/>
                    </a:solidFill>
                    <a:latin typeface="Calibri" charset="0"/>
                  </a:rPr>
                  <a:t>Packet</a:t>
                </a:r>
              </a:p>
              <a:p>
                <a:pPr algn="ctr">
                  <a:defRPr/>
                </a:pPr>
                <a:r>
                  <a:rPr lang="en-US" sz="1600">
                    <a:solidFill>
                      <a:schemeClr val="bg1"/>
                    </a:solidFill>
                    <a:latin typeface="Calibri" charset="0"/>
                  </a:rPr>
                  <a:t>Forwarding </a:t>
                </a:r>
              </a:p>
              <a:p>
                <a:pPr algn="ctr">
                  <a:defRPr/>
                </a:pPr>
                <a:endParaRPr lang="en-US" sz="160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50" name="AutoShape 7"/>
              <p:cNvSpPr>
                <a:spLocks noChangeArrowheads="1"/>
              </p:cNvSpPr>
              <p:nvPr/>
            </p:nvSpPr>
            <p:spPr bwMode="auto">
              <a:xfrm>
                <a:off x="4818598" y="4882660"/>
                <a:ext cx="1371066" cy="763387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600">
                    <a:solidFill>
                      <a:schemeClr val="bg1"/>
                    </a:solidFill>
                    <a:latin typeface="Calibri" charset="0"/>
                  </a:rPr>
                  <a:t>Packet</a:t>
                </a:r>
              </a:p>
              <a:p>
                <a:pPr algn="ctr">
                  <a:defRPr/>
                </a:pPr>
                <a:r>
                  <a:rPr lang="en-US" sz="1600">
                    <a:solidFill>
                      <a:schemeClr val="bg1"/>
                    </a:solidFill>
                    <a:latin typeface="Calibri" charset="0"/>
                  </a:rPr>
                  <a:t>Forwarding </a:t>
                </a:r>
              </a:p>
              <a:p>
                <a:pPr algn="ctr">
                  <a:defRPr/>
                </a:pPr>
                <a:endParaRPr lang="en-US" sz="1600">
                  <a:solidFill>
                    <a:schemeClr val="bg1"/>
                  </a:solidFill>
                  <a:latin typeface="Calibri" charset="0"/>
                </a:endParaRPr>
              </a:p>
            </p:txBody>
          </p:sp>
        </p:grpSp>
        <p:sp>
          <p:nvSpPr>
            <p:cNvPr id="51" name="Right Arrow 50"/>
            <p:cNvSpPr/>
            <p:nvPr/>
          </p:nvSpPr>
          <p:spPr>
            <a:xfrm>
              <a:off x="3764115" y="3309964"/>
              <a:ext cx="925871" cy="762000"/>
            </a:xfrm>
            <a:prstGeom prst="rightArrow">
              <a:avLst>
                <a:gd name="adj1" fmla="val 50000"/>
                <a:gd name="adj2" fmla="val 68658"/>
              </a:avLst>
            </a:prstGeom>
            <a:solidFill>
              <a:srgbClr val="FF66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TextBox 44"/>
            <p:cNvSpPr txBox="1">
              <a:spLocks noChangeArrowheads="1"/>
            </p:cNvSpPr>
            <p:nvPr/>
          </p:nvSpPr>
          <p:spPr bwMode="auto">
            <a:xfrm>
              <a:off x="5143507" y="1628696"/>
              <a:ext cx="22757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 smtClean="0">
                  <a:latin typeface="Arial" charset="0"/>
                </a:rPr>
                <a:t>Global </a:t>
              </a:r>
              <a:r>
                <a:rPr lang="en-US" sz="1800" dirty="0">
                  <a:latin typeface="Arial" charset="0"/>
                </a:rPr>
                <a:t>Network </a:t>
              </a:r>
              <a:r>
                <a:rPr lang="en-US" sz="1800" dirty="0" smtClean="0">
                  <a:latin typeface="Arial" charset="0"/>
                </a:rPr>
                <a:t>Map</a:t>
              </a:r>
              <a:endParaRPr lang="en-US" sz="1800" dirty="0">
                <a:latin typeface="Arial" charset="0"/>
              </a:endParaRPr>
            </a:p>
          </p:txBody>
        </p:sp>
        <p:grpSp>
          <p:nvGrpSpPr>
            <p:cNvPr id="53" name="Group 1"/>
            <p:cNvGrpSpPr/>
            <p:nvPr/>
          </p:nvGrpSpPr>
          <p:grpSpPr>
            <a:xfrm>
              <a:off x="7558094" y="1541383"/>
              <a:ext cx="1158240" cy="547255"/>
              <a:chOff x="5257800" y="3124200"/>
              <a:chExt cx="1158240" cy="547255"/>
            </a:xfrm>
            <a:effectLst>
              <a:outerShdw blurRad="50800" dist="50800" dir="10260000" algn="tl" rotWithShape="0">
                <a:srgbClr val="000000">
                  <a:alpha val="54000"/>
                </a:srgbClr>
              </a:outerShdw>
            </a:effectLst>
          </p:grpSpPr>
          <p:sp>
            <p:nvSpPr>
              <p:cNvPr id="54" name="Oval 53"/>
              <p:cNvSpPr/>
              <p:nvPr/>
            </p:nvSpPr>
            <p:spPr>
              <a:xfrm>
                <a:off x="5257800" y="3352800"/>
                <a:ext cx="167640" cy="16625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562600" y="3124200"/>
                <a:ext cx="167640" cy="16625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943600" y="3352800"/>
                <a:ext cx="167640" cy="16625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248400" y="3200400"/>
                <a:ext cx="167640" cy="16625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638800" y="3505200"/>
                <a:ext cx="167640" cy="16625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59" name="Straight Connector 58"/>
              <p:cNvCxnSpPr>
                <a:stCxn id="54" idx="7"/>
                <a:endCxn id="55" idx="3"/>
              </p:cNvCxnSpPr>
              <p:nvPr/>
            </p:nvCxnSpPr>
            <p:spPr>
              <a:xfrm flipV="1">
                <a:off x="5400890" y="3266108"/>
                <a:ext cx="186260" cy="111039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58" idx="2"/>
                <a:endCxn id="54" idx="5"/>
              </p:cNvCxnSpPr>
              <p:nvPr/>
            </p:nvCxnSpPr>
            <p:spPr>
              <a:xfrm flipH="1" flipV="1">
                <a:off x="5400890" y="3494708"/>
                <a:ext cx="237910" cy="93620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56" idx="1"/>
                <a:endCxn id="55" idx="5"/>
              </p:cNvCxnSpPr>
              <p:nvPr/>
            </p:nvCxnSpPr>
            <p:spPr>
              <a:xfrm flipH="1" flipV="1">
                <a:off x="5705690" y="3266108"/>
                <a:ext cx="262460" cy="111039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58" idx="6"/>
                <a:endCxn id="56" idx="3"/>
              </p:cNvCxnSpPr>
              <p:nvPr/>
            </p:nvCxnSpPr>
            <p:spPr>
              <a:xfrm flipV="1">
                <a:off x="5806440" y="3494708"/>
                <a:ext cx="161710" cy="93620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56" idx="6"/>
                <a:endCxn id="57" idx="3"/>
              </p:cNvCxnSpPr>
              <p:nvPr/>
            </p:nvCxnSpPr>
            <p:spPr>
              <a:xfrm flipV="1">
                <a:off x="6111240" y="3342308"/>
                <a:ext cx="161710" cy="93620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8" grpId="0"/>
      <p:bldP spid="19" grpId="0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84"/>
          <a:stretch/>
        </p:blipFill>
        <p:spPr>
          <a:xfrm>
            <a:off x="1957672" y="1767845"/>
            <a:ext cx="1531679" cy="4600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4450" y="3858990"/>
            <a:ext cx="4190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Tens of millions of lines of code.</a:t>
            </a:r>
          </a:p>
          <a:p>
            <a:r>
              <a:rPr lang="en-US" sz="2400" dirty="0" smtClean="0"/>
              <a:t>Closed, proprietary, outdated.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957672" y="3779077"/>
            <a:ext cx="1531679" cy="965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smtClean="0">
                <a:solidFill>
                  <a:schemeClr val="bg1"/>
                </a:solidFill>
              </a:rPr>
              <a:t>Control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smtClean="0">
                <a:solidFill>
                  <a:schemeClr val="bg1"/>
                </a:solidFill>
              </a:rPr>
              <a:t>Plane</a:t>
            </a:r>
            <a:endParaRPr lang="en-US" sz="1600" smtClean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957672" y="4820477"/>
            <a:ext cx="1531679" cy="838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smtClean="0">
                <a:solidFill>
                  <a:schemeClr val="bg1"/>
                </a:solidFill>
              </a:rPr>
              <a:t>Hardware</a:t>
            </a:r>
            <a:endParaRPr lang="en-US" sz="1600" smtClean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957672" y="2940877"/>
            <a:ext cx="1531679" cy="7366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smtClean="0">
                <a:solidFill>
                  <a:schemeClr val="bg1"/>
                </a:solidFill>
              </a:rPr>
              <a:t>Features</a:t>
            </a:r>
            <a:endParaRPr lang="en-US" sz="160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450" y="2893880"/>
            <a:ext cx="2979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Hundreds of protocols</a:t>
            </a:r>
          </a:p>
          <a:p>
            <a:r>
              <a:rPr lang="en-US" sz="2400" dirty="0" smtClean="0"/>
              <a:t>6,500 RFCs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5914" y="4842387"/>
            <a:ext cx="358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Billions of gates.</a:t>
            </a:r>
          </a:p>
          <a:p>
            <a:r>
              <a:rPr lang="en-US" sz="2400" dirty="0" smtClean="0"/>
              <a:t>Power hungry and bloated.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4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1000" y="5211763"/>
            <a:ext cx="2895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</a:rPr>
              <a:t>Vertically integrated</a:t>
            </a:r>
          </a:p>
          <a:p>
            <a:pPr algn="ctr" eaLnBrk="1" hangingPunct="1"/>
            <a:r>
              <a:rPr lang="en-US">
                <a:latin typeface="Arial" charset="0"/>
              </a:rPr>
              <a:t>Closed, proprietary</a:t>
            </a:r>
          </a:p>
          <a:p>
            <a:pPr algn="ctr" eaLnBrk="1" hangingPunct="1"/>
            <a:r>
              <a:rPr lang="en-US">
                <a:latin typeface="Arial" charset="0"/>
              </a:rPr>
              <a:t>Slow innovation</a:t>
            </a:r>
          </a:p>
          <a:p>
            <a:pPr algn="ctr" eaLnBrk="1" hangingPunct="1"/>
            <a:r>
              <a:rPr lang="en-US">
                <a:latin typeface="Arial" charset="0"/>
              </a:rPr>
              <a:t>Small industry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152400" y="457200"/>
            <a:ext cx="335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09600" y="2438400"/>
            <a:ext cx="1905000" cy="965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Operating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System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9600" y="3479800"/>
            <a:ext cx="1905000" cy="838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Hardware</a:t>
            </a:r>
            <a:endParaRPr lang="en-US" sz="1800" smtClean="0">
              <a:solidFill>
                <a:schemeClr val="bg1"/>
              </a:solidFill>
            </a:endParaRP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334000" y="914400"/>
            <a:ext cx="3657600" cy="685800"/>
            <a:chOff x="5334000" y="1371600"/>
            <a:chExt cx="3657600" cy="685800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App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09600" y="1600200"/>
            <a:ext cx="1905000" cy="7366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Applications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10200" y="5181600"/>
            <a:ext cx="320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</a:rPr>
              <a:t>Horizontal</a:t>
            </a:r>
          </a:p>
          <a:p>
            <a:pPr algn="ctr" eaLnBrk="1" hangingPunct="1"/>
            <a:r>
              <a:rPr lang="en-US">
                <a:latin typeface="Arial" charset="0"/>
              </a:rPr>
              <a:t>Open interfaces</a:t>
            </a:r>
          </a:p>
          <a:p>
            <a:pPr algn="ctr" eaLnBrk="1" hangingPunct="1"/>
            <a:r>
              <a:rPr lang="en-US">
                <a:latin typeface="Arial" charset="0"/>
              </a:rPr>
              <a:t>Rapid innovation</a:t>
            </a:r>
          </a:p>
          <a:p>
            <a:pPr algn="ctr" eaLnBrk="1" hangingPunct="1"/>
            <a:r>
              <a:rPr lang="en-US">
                <a:latin typeface="Arial" charset="0"/>
              </a:rPr>
              <a:t>Huge industry</a:t>
            </a:r>
          </a:p>
        </p:txBody>
      </p:sp>
      <p:sp>
        <p:nvSpPr>
          <p:cNvPr id="47" name="Right Arrow 46"/>
          <p:cNvSpPr/>
          <p:nvPr/>
        </p:nvSpPr>
        <p:spPr>
          <a:xfrm>
            <a:off x="3733800" y="26670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5105400" y="3211513"/>
            <a:ext cx="3429000" cy="1817687"/>
            <a:chOff x="5105400" y="3212068"/>
            <a:chExt cx="3429000" cy="1817132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6096000" y="3733800"/>
              <a:ext cx="2286000" cy="838200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smtClean="0">
                  <a:solidFill>
                    <a:schemeClr val="bg1"/>
                  </a:solidFill>
                </a:rPr>
                <a:t>Microprocessor</a:t>
              </a:r>
              <a:endParaRPr lang="en-US" sz="1800" smtClean="0">
                <a:solidFill>
                  <a:schemeClr val="bg1"/>
                </a:solidFill>
              </a:endParaRPr>
            </a:p>
          </p:txBody>
        </p:sp>
        <p:pic>
          <p:nvPicPr>
            <p:cNvPr id="16420" name="Picture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951732"/>
              <a:ext cx="1202196" cy="1077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21" name="Group 51"/>
            <p:cNvGrpSpPr>
              <a:grpSpLocks/>
            </p:cNvGrpSpPr>
            <p:nvPr/>
          </p:nvGrpSpPr>
          <p:grpSpPr bwMode="auto">
            <a:xfrm>
              <a:off x="5943600" y="3212068"/>
              <a:ext cx="2590800" cy="369332"/>
              <a:chOff x="6019800" y="3200400"/>
              <a:chExt cx="2590800" cy="36933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6019800" y="3427343"/>
                <a:ext cx="2590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23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Arial" charset="0"/>
                  </a:rPr>
                  <a:t>Open Interface</a:t>
                </a:r>
              </a:p>
            </p:txBody>
          </p:sp>
        </p:grpSp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5334000" y="1828800"/>
            <a:ext cx="3505200" cy="1295400"/>
            <a:chOff x="5334000" y="1828800"/>
            <a:chExt cx="3505200" cy="12954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934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Linux</a:t>
              </a: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8077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Mac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OS</a:t>
              </a: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334000" y="2286000"/>
              <a:ext cx="12192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Windows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(OS)</a:t>
              </a:r>
            </a:p>
          </p:txBody>
        </p:sp>
        <p:sp>
          <p:nvSpPr>
            <p:cNvPr id="16412" name="TextBox 23"/>
            <p:cNvSpPr txBox="1">
              <a:spLocks noChangeArrowheads="1"/>
            </p:cNvSpPr>
            <p:nvPr/>
          </p:nvSpPr>
          <p:spPr bwMode="auto">
            <a:xfrm>
              <a:off x="6553200" y="2526268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sp>
          <p:nvSpPr>
            <p:cNvPr id="16413" name="TextBox 24"/>
            <p:cNvSpPr txBox="1">
              <a:spLocks noChangeArrowheads="1"/>
            </p:cNvSpPr>
            <p:nvPr/>
          </p:nvSpPr>
          <p:spPr bwMode="auto">
            <a:xfrm>
              <a:off x="7696200" y="2514600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grpSp>
          <p:nvGrpSpPr>
            <p:cNvPr id="16414" name="Group 52"/>
            <p:cNvGrpSpPr>
              <a:grpSpLocks/>
            </p:cNvGrpSpPr>
            <p:nvPr/>
          </p:nvGrpSpPr>
          <p:grpSpPr bwMode="auto">
            <a:xfrm>
              <a:off x="5943600" y="1828800"/>
              <a:ext cx="2590800" cy="369332"/>
              <a:chOff x="6019800" y="3200400"/>
              <a:chExt cx="2590800" cy="36933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16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Arial" charset="0"/>
                  </a:rPr>
                  <a:t>Open Interface</a:t>
                </a:r>
              </a:p>
            </p:txBody>
          </p:sp>
        </p:grpSp>
      </p:grpSp>
      <p:sp>
        <p:nvSpPr>
          <p:cNvPr id="56" name="Right Arrow 55"/>
          <p:cNvSpPr/>
          <p:nvPr/>
        </p:nvSpPr>
        <p:spPr>
          <a:xfrm>
            <a:off x="3733800" y="55626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402" name="TextBox 47"/>
          <p:cNvSpPr txBox="1">
            <a:spLocks noChangeArrowheads="1"/>
          </p:cNvSpPr>
          <p:nvPr/>
        </p:nvSpPr>
        <p:spPr bwMode="auto">
          <a:xfrm>
            <a:off x="-231775" y="12969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1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47" grpId="0" animBg="1"/>
      <p:bldP spid="5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1000" y="5211763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</a:rPr>
              <a:t>Vertically integrated</a:t>
            </a:r>
          </a:p>
          <a:p>
            <a:pPr algn="ctr" eaLnBrk="1" hangingPunct="1"/>
            <a:r>
              <a:rPr lang="en-US">
                <a:latin typeface="Arial" charset="0"/>
              </a:rPr>
              <a:t>Closed, proprietary</a:t>
            </a:r>
          </a:p>
          <a:p>
            <a:pPr algn="ctr" eaLnBrk="1" hangingPunct="1"/>
            <a:r>
              <a:rPr lang="en-US">
                <a:latin typeface="Arial" charset="0"/>
              </a:rPr>
              <a:t>Slow innovation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257800" y="914400"/>
            <a:ext cx="3657600" cy="685800"/>
            <a:chOff x="5334000" y="1371600"/>
            <a:chExt cx="3657600" cy="685800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App</a:t>
              </a: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10200" y="5181600"/>
            <a:ext cx="320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</a:rPr>
              <a:t>Horizontal</a:t>
            </a:r>
          </a:p>
          <a:p>
            <a:pPr algn="ctr" eaLnBrk="1" hangingPunct="1"/>
            <a:r>
              <a:rPr lang="en-US">
                <a:latin typeface="Arial" charset="0"/>
              </a:rPr>
              <a:t>Open interfaces</a:t>
            </a:r>
          </a:p>
          <a:p>
            <a:pPr algn="ctr" eaLnBrk="1" hangingPunct="1"/>
            <a:r>
              <a:rPr lang="en-US">
                <a:latin typeface="Arial" charset="0"/>
              </a:rPr>
              <a:t>Rapid innovation</a:t>
            </a:r>
          </a:p>
        </p:txBody>
      </p:sp>
      <p:sp>
        <p:nvSpPr>
          <p:cNvPr id="47" name="Right Arrow 46"/>
          <p:cNvSpPr/>
          <p:nvPr/>
        </p:nvSpPr>
        <p:spPr>
          <a:xfrm>
            <a:off x="3733800" y="26670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5105400" y="1828800"/>
            <a:ext cx="3962400" cy="1295400"/>
            <a:chOff x="5105400" y="1828800"/>
            <a:chExt cx="3962400" cy="12954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553200" y="2286000"/>
              <a:ext cx="10668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Control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Plane</a:t>
              </a: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8001000" y="2286000"/>
              <a:ext cx="10668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Control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Plane</a:t>
              </a: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105400" y="2286000"/>
              <a:ext cx="10668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Control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Plane</a:t>
              </a:r>
            </a:p>
          </p:txBody>
        </p:sp>
        <p:sp>
          <p:nvSpPr>
            <p:cNvPr id="18466" name="TextBox 23"/>
            <p:cNvSpPr txBox="1">
              <a:spLocks noChangeArrowheads="1"/>
            </p:cNvSpPr>
            <p:nvPr/>
          </p:nvSpPr>
          <p:spPr bwMode="auto">
            <a:xfrm>
              <a:off x="6163287" y="2526268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sp>
          <p:nvSpPr>
            <p:cNvPr id="18467" name="TextBox 24"/>
            <p:cNvSpPr txBox="1">
              <a:spLocks noChangeArrowheads="1"/>
            </p:cNvSpPr>
            <p:nvPr/>
          </p:nvSpPr>
          <p:spPr bwMode="auto">
            <a:xfrm>
              <a:off x="7611087" y="2514600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grpSp>
          <p:nvGrpSpPr>
            <p:cNvPr id="18468" name="Group 52"/>
            <p:cNvGrpSpPr>
              <a:grpSpLocks/>
            </p:cNvGrpSpPr>
            <p:nvPr/>
          </p:nvGrpSpPr>
          <p:grpSpPr bwMode="auto">
            <a:xfrm>
              <a:off x="5867400" y="1828800"/>
              <a:ext cx="2590800" cy="369332"/>
              <a:chOff x="6019800" y="3200400"/>
              <a:chExt cx="2590800" cy="36933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70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Arial" charset="0"/>
                  </a:rPr>
                  <a:t>Open Interface</a:t>
                </a:r>
              </a:p>
            </p:txBody>
          </p:sp>
        </p:grpSp>
      </p:grpSp>
      <p:sp>
        <p:nvSpPr>
          <p:cNvPr id="56" name="Right Arrow 55"/>
          <p:cNvSpPr/>
          <p:nvPr/>
        </p:nvSpPr>
        <p:spPr>
          <a:xfrm>
            <a:off x="3733800" y="55626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38" y="1009650"/>
            <a:ext cx="502443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838200" y="2692400"/>
            <a:ext cx="1905000" cy="965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Control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Plane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838200" y="3733800"/>
            <a:ext cx="1905000" cy="838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Hardware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838200" y="1854200"/>
            <a:ext cx="1905000" cy="7366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Features</a:t>
            </a:r>
            <a:endParaRPr lang="en-US" sz="1800" smtClean="0">
              <a:solidFill>
                <a:schemeClr val="bg1"/>
              </a:solidFill>
            </a:endParaRP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5865813" y="3211513"/>
            <a:ext cx="2744787" cy="1817687"/>
            <a:chOff x="5865350" y="3212068"/>
            <a:chExt cx="2745250" cy="1817099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6096000" y="3733800"/>
              <a:ext cx="2286000" cy="838200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smtClean="0">
                  <a:solidFill>
                    <a:schemeClr val="bg1"/>
                  </a:solidFill>
                </a:rPr>
                <a:t>Merchant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smtClean="0">
                  <a:solidFill>
                    <a:schemeClr val="bg1"/>
                  </a:solidFill>
                </a:rPr>
                <a:t>Switching Chips</a:t>
              </a:r>
              <a:endParaRPr lang="en-US" sz="1800" smtClean="0">
                <a:solidFill>
                  <a:schemeClr val="bg1"/>
                </a:solidFill>
              </a:endParaRPr>
            </a:p>
          </p:txBody>
        </p:sp>
        <p:grpSp>
          <p:nvGrpSpPr>
            <p:cNvPr id="18453" name="Group 51"/>
            <p:cNvGrpSpPr>
              <a:grpSpLocks/>
            </p:cNvGrpSpPr>
            <p:nvPr/>
          </p:nvGrpSpPr>
          <p:grpSpPr bwMode="auto">
            <a:xfrm>
              <a:off x="5867400" y="3212068"/>
              <a:ext cx="2590800" cy="369332"/>
              <a:chOff x="6019800" y="3200400"/>
              <a:chExt cx="2590800" cy="36933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6019337" y="3427338"/>
                <a:ext cx="2591237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56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Arial" charset="0"/>
                  </a:rPr>
                  <a:t>Open Interface</a:t>
                </a:r>
              </a:p>
            </p:txBody>
          </p:sp>
        </p:grpSp>
        <p:pic>
          <p:nvPicPr>
            <p:cNvPr id="18454" name="Picture 6" descr="48HD10Gb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350" y="4443379"/>
              <a:ext cx="27452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4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47" grpId="0" animBg="1"/>
      <p:bldP spid="5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37262"/>
            <a:ext cx="3771900" cy="17716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41743" y="3265300"/>
            <a:ext cx="47086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Entire backbone </a:t>
            </a: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               runs on SDN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/>
          <a:lstStyle/>
          <a:p>
            <a:r>
              <a:rPr lang="en-US" dirty="0" smtClean="0"/>
              <a:t>A Major Trend in Networking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37864"/>
            <a:ext cx="4333440" cy="2334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27" y="3432785"/>
            <a:ext cx="3650347" cy="1250244"/>
          </a:xfrm>
          <a:prstGeom prst="rect">
            <a:avLst/>
          </a:prstGeom>
        </p:spPr>
      </p:pic>
      <p:pic>
        <p:nvPicPr>
          <p:cNvPr id="10" name="Picture 9" descr="Nicira_logo_cro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9" y="4868309"/>
            <a:ext cx="2427111" cy="18203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04853" y="5407708"/>
            <a:ext cx="47086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Bought for </a:t>
            </a:r>
            <a:r>
              <a:rPr lang="en-US" sz="3200" b="1" dirty="0" smtClean="0"/>
              <a:t>$1.2 billion </a:t>
            </a:r>
          </a:p>
          <a:p>
            <a:pPr algn="ctr"/>
            <a:r>
              <a:rPr lang="en-US" sz="3200" dirty="0" smtClean="0"/>
              <a:t>(mostly cash)</a:t>
            </a:r>
            <a:endParaRPr lang="en-US" sz="3200" dirty="0"/>
          </a:p>
        </p:txBody>
      </p:sp>
      <p:pic>
        <p:nvPicPr>
          <p:cNvPr id="13" name="Picture 12" descr="onf-board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984466"/>
            <a:ext cx="4368800" cy="210077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004853" y="5336416"/>
            <a:ext cx="5040369" cy="0"/>
          </a:xfrm>
          <a:prstGeom prst="line">
            <a:avLst/>
          </a:prstGeom>
          <a:ln w="635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4084" y="3213797"/>
            <a:ext cx="8575916" cy="0"/>
          </a:xfrm>
          <a:prstGeom prst="line">
            <a:avLst/>
          </a:prstGeom>
          <a:ln w="635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8226" y="4741310"/>
            <a:ext cx="3856627" cy="0"/>
          </a:xfrm>
          <a:prstGeom prst="line">
            <a:avLst/>
          </a:prstGeom>
          <a:ln w="635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04853" y="4713111"/>
            <a:ext cx="0" cy="651528"/>
          </a:xfrm>
          <a:prstGeom prst="line">
            <a:avLst/>
          </a:prstGeom>
          <a:ln w="635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5"/>
    </mc:Choice>
    <mc:Fallback xmlns="">
      <p:transition xmlns:p14="http://schemas.microsoft.com/office/powerpoint/2010/main" spd="slow" advTm="312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0" y="90488"/>
            <a:ext cx="9144000" cy="1509712"/>
          </a:xfrm>
        </p:spPr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A Plethora of Protocol Acronyms?</a:t>
            </a:r>
          </a:p>
        </p:txBody>
      </p:sp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2770188" y="3257550"/>
            <a:ext cx="739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BGP</a:t>
            </a: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5410200" y="3638550"/>
            <a:ext cx="725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CC00"/>
                </a:solidFill>
              </a:rPr>
              <a:t>ARP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4114800" y="3409950"/>
            <a:ext cx="85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HTTP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1371600" y="5772150"/>
            <a:ext cx="725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DNS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5105400" y="1885950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PPP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565150" y="272415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OSPF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934200" y="5924550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CC00"/>
                </a:solidFill>
              </a:rPr>
              <a:t>DHCP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6235700" y="4095750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9900"/>
                </a:solidFill>
              </a:rPr>
              <a:t>TCP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3309938" y="226695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9900"/>
                </a:solidFill>
              </a:rPr>
              <a:t>UDP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2133600" y="4552950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SMTP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1966913" y="2038350"/>
            <a:ext cx="66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FTP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3810000" y="5695950"/>
            <a:ext cx="712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SSH</a:t>
            </a:r>
          </a:p>
        </p:txBody>
      </p:sp>
      <p:sp>
        <p:nvSpPr>
          <p:cNvPr id="19470" name="TextBox 17"/>
          <p:cNvSpPr txBox="1">
            <a:spLocks noChangeArrowheads="1"/>
          </p:cNvSpPr>
          <p:nvPr/>
        </p:nvSpPr>
        <p:spPr bwMode="auto">
          <a:xfrm>
            <a:off x="7391400" y="1885950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CC00"/>
                </a:solidFill>
              </a:rPr>
              <a:t>MAC</a:t>
            </a:r>
          </a:p>
        </p:txBody>
      </p:sp>
      <p:sp>
        <p:nvSpPr>
          <p:cNvPr id="19471" name="TextBox 18"/>
          <p:cNvSpPr txBox="1">
            <a:spLocks noChangeArrowheads="1"/>
          </p:cNvSpPr>
          <p:nvPr/>
        </p:nvSpPr>
        <p:spPr bwMode="auto">
          <a:xfrm>
            <a:off x="3657600" y="4019550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IP</a:t>
            </a:r>
          </a:p>
        </p:txBody>
      </p:sp>
      <p:sp>
        <p:nvSpPr>
          <p:cNvPr id="19472" name="TextBox 19"/>
          <p:cNvSpPr txBox="1">
            <a:spLocks noChangeArrowheads="1"/>
          </p:cNvSpPr>
          <p:nvPr/>
        </p:nvSpPr>
        <p:spPr bwMode="auto">
          <a:xfrm>
            <a:off x="700088" y="4171950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RIP</a:t>
            </a:r>
          </a:p>
        </p:txBody>
      </p:sp>
      <p:sp>
        <p:nvSpPr>
          <p:cNvPr id="19473" name="TextBox 21"/>
          <p:cNvSpPr txBox="1">
            <a:spLocks noChangeArrowheads="1"/>
          </p:cNvSpPr>
          <p:nvPr/>
        </p:nvSpPr>
        <p:spPr bwMode="auto">
          <a:xfrm>
            <a:off x="5791200" y="5314950"/>
            <a:ext cx="692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CC00"/>
                </a:solidFill>
              </a:rPr>
              <a:t>NAT</a:t>
            </a:r>
          </a:p>
        </p:txBody>
      </p:sp>
      <p:sp>
        <p:nvSpPr>
          <p:cNvPr id="19474" name="TextBox 22"/>
          <p:cNvSpPr txBox="1">
            <a:spLocks noChangeArrowheads="1"/>
          </p:cNvSpPr>
          <p:nvPr/>
        </p:nvSpPr>
        <p:spPr bwMode="auto">
          <a:xfrm>
            <a:off x="6858000" y="4705350"/>
            <a:ext cx="81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CIDR</a:t>
            </a:r>
          </a:p>
        </p:txBody>
      </p:sp>
      <p:sp>
        <p:nvSpPr>
          <p:cNvPr id="19475" name="TextBox 23"/>
          <p:cNvSpPr txBox="1">
            <a:spLocks noChangeArrowheads="1"/>
          </p:cNvSpPr>
          <p:nvPr/>
        </p:nvSpPr>
        <p:spPr bwMode="auto">
          <a:xfrm>
            <a:off x="2438400" y="622935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CC00"/>
                </a:solidFill>
              </a:rPr>
              <a:t>VLAN</a:t>
            </a:r>
          </a:p>
        </p:txBody>
      </p:sp>
      <p:sp>
        <p:nvSpPr>
          <p:cNvPr id="19476" name="TextBox 24"/>
          <p:cNvSpPr txBox="1">
            <a:spLocks noChangeArrowheads="1"/>
          </p:cNvSpPr>
          <p:nvPr/>
        </p:nvSpPr>
        <p:spPr bwMode="auto">
          <a:xfrm>
            <a:off x="4953000" y="6153150"/>
            <a:ext cx="68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CC00"/>
                </a:solidFill>
              </a:rPr>
              <a:t>VTP</a:t>
            </a:r>
          </a:p>
        </p:txBody>
      </p:sp>
      <p:sp>
        <p:nvSpPr>
          <p:cNvPr id="19477" name="TextBox 25"/>
          <p:cNvSpPr txBox="1">
            <a:spLocks noChangeArrowheads="1"/>
          </p:cNvSpPr>
          <p:nvPr/>
        </p:nvSpPr>
        <p:spPr bwMode="auto">
          <a:xfrm>
            <a:off x="685800" y="508635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NNTP</a:t>
            </a:r>
          </a:p>
        </p:txBody>
      </p:sp>
      <p:sp>
        <p:nvSpPr>
          <p:cNvPr id="19478" name="TextBox 26"/>
          <p:cNvSpPr txBox="1">
            <a:spLocks noChangeArrowheads="1"/>
          </p:cNvSpPr>
          <p:nvPr/>
        </p:nvSpPr>
        <p:spPr bwMode="auto">
          <a:xfrm>
            <a:off x="685800" y="638175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POP</a:t>
            </a:r>
          </a:p>
        </p:txBody>
      </p:sp>
      <p:sp>
        <p:nvSpPr>
          <p:cNvPr id="19479" name="TextBox 27"/>
          <p:cNvSpPr txBox="1">
            <a:spLocks noChangeArrowheads="1"/>
          </p:cNvSpPr>
          <p:nvPr/>
        </p:nvSpPr>
        <p:spPr bwMode="auto">
          <a:xfrm>
            <a:off x="5715000" y="2724150"/>
            <a:ext cx="825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IMAP</a:t>
            </a:r>
          </a:p>
        </p:txBody>
      </p:sp>
      <p:sp>
        <p:nvSpPr>
          <p:cNvPr id="19480" name="TextBox 28"/>
          <p:cNvSpPr txBox="1">
            <a:spLocks noChangeArrowheads="1"/>
          </p:cNvSpPr>
          <p:nvPr/>
        </p:nvSpPr>
        <p:spPr bwMode="auto">
          <a:xfrm>
            <a:off x="1752600" y="3638550"/>
            <a:ext cx="725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RED</a:t>
            </a:r>
          </a:p>
        </p:txBody>
      </p:sp>
      <p:sp>
        <p:nvSpPr>
          <p:cNvPr id="19481" name="TextBox 29"/>
          <p:cNvSpPr txBox="1">
            <a:spLocks noChangeArrowheads="1"/>
          </p:cNvSpPr>
          <p:nvPr/>
        </p:nvSpPr>
        <p:spPr bwMode="auto">
          <a:xfrm>
            <a:off x="7315200" y="3409950"/>
            <a:ext cx="725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ECN</a:t>
            </a:r>
          </a:p>
        </p:txBody>
      </p:sp>
      <p:sp>
        <p:nvSpPr>
          <p:cNvPr id="19482" name="TextBox 30"/>
          <p:cNvSpPr txBox="1">
            <a:spLocks noChangeArrowheads="1"/>
          </p:cNvSpPr>
          <p:nvPr/>
        </p:nvSpPr>
        <p:spPr bwMode="auto">
          <a:xfrm>
            <a:off x="2286000" y="5391150"/>
            <a:ext cx="915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SACK</a:t>
            </a:r>
          </a:p>
        </p:txBody>
      </p:sp>
      <p:sp>
        <p:nvSpPr>
          <p:cNvPr id="19483" name="TextBox 31"/>
          <p:cNvSpPr txBox="1">
            <a:spLocks noChangeArrowheads="1"/>
          </p:cNvSpPr>
          <p:nvPr/>
        </p:nvSpPr>
        <p:spPr bwMode="auto">
          <a:xfrm>
            <a:off x="990600" y="1581150"/>
            <a:ext cx="925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SNMP</a:t>
            </a:r>
          </a:p>
        </p:txBody>
      </p:sp>
      <p:sp>
        <p:nvSpPr>
          <p:cNvPr id="19484" name="TextBox 32"/>
          <p:cNvSpPr txBox="1">
            <a:spLocks noChangeArrowheads="1"/>
          </p:cNvSpPr>
          <p:nvPr/>
        </p:nvSpPr>
        <p:spPr bwMode="auto">
          <a:xfrm>
            <a:off x="5943600" y="6381750"/>
            <a:ext cx="825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TFTP</a:t>
            </a:r>
          </a:p>
        </p:txBody>
      </p:sp>
      <p:sp>
        <p:nvSpPr>
          <p:cNvPr id="19485" name="TextBox 33"/>
          <p:cNvSpPr txBox="1">
            <a:spLocks noChangeArrowheads="1"/>
          </p:cNvSpPr>
          <p:nvPr/>
        </p:nvSpPr>
        <p:spPr bwMode="auto">
          <a:xfrm>
            <a:off x="4725988" y="5238750"/>
            <a:ext cx="66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TLS</a:t>
            </a:r>
          </a:p>
        </p:txBody>
      </p:sp>
      <p:sp>
        <p:nvSpPr>
          <p:cNvPr id="19486" name="TextBox 34"/>
          <p:cNvSpPr txBox="1">
            <a:spLocks noChangeArrowheads="1"/>
          </p:cNvSpPr>
          <p:nvPr/>
        </p:nvSpPr>
        <p:spPr bwMode="auto">
          <a:xfrm>
            <a:off x="2743200" y="1504950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WAP</a:t>
            </a:r>
          </a:p>
        </p:txBody>
      </p:sp>
      <p:sp>
        <p:nvSpPr>
          <p:cNvPr id="19487" name="TextBox 35"/>
          <p:cNvSpPr txBox="1">
            <a:spLocks noChangeArrowheads="1"/>
          </p:cNvSpPr>
          <p:nvPr/>
        </p:nvSpPr>
        <p:spPr bwMode="auto">
          <a:xfrm>
            <a:off x="4038600" y="1733550"/>
            <a:ext cx="598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SIP</a:t>
            </a:r>
          </a:p>
        </p:txBody>
      </p:sp>
      <p:sp>
        <p:nvSpPr>
          <p:cNvPr id="19488" name="TextBox 36"/>
          <p:cNvSpPr txBox="1">
            <a:spLocks noChangeArrowheads="1"/>
          </p:cNvSpPr>
          <p:nvPr/>
        </p:nvSpPr>
        <p:spPr bwMode="auto">
          <a:xfrm>
            <a:off x="6324600" y="1657350"/>
            <a:ext cx="620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IPX</a:t>
            </a:r>
          </a:p>
        </p:txBody>
      </p:sp>
      <p:sp>
        <p:nvSpPr>
          <p:cNvPr id="19489" name="TextBox 37"/>
          <p:cNvSpPr txBox="1">
            <a:spLocks noChangeArrowheads="1"/>
          </p:cNvSpPr>
          <p:nvPr/>
        </p:nvSpPr>
        <p:spPr bwMode="auto">
          <a:xfrm>
            <a:off x="7848600" y="546735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CC00"/>
                </a:solidFill>
              </a:rPr>
              <a:t>STUN</a:t>
            </a:r>
          </a:p>
        </p:txBody>
      </p:sp>
      <p:sp>
        <p:nvSpPr>
          <p:cNvPr id="19490" name="TextBox 38"/>
          <p:cNvSpPr txBox="1">
            <a:spLocks noChangeArrowheads="1"/>
          </p:cNvSpPr>
          <p:nvPr/>
        </p:nvSpPr>
        <p:spPr bwMode="auto">
          <a:xfrm>
            <a:off x="1905000" y="2724150"/>
            <a:ext cx="69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RTP</a:t>
            </a:r>
          </a:p>
        </p:txBody>
      </p:sp>
      <p:sp>
        <p:nvSpPr>
          <p:cNvPr id="19491" name="TextBox 39"/>
          <p:cNvSpPr txBox="1">
            <a:spLocks noChangeArrowheads="1"/>
          </p:cNvSpPr>
          <p:nvPr/>
        </p:nvSpPr>
        <p:spPr bwMode="auto">
          <a:xfrm>
            <a:off x="3505200" y="4781550"/>
            <a:ext cx="868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RTSP</a:t>
            </a:r>
          </a:p>
        </p:txBody>
      </p:sp>
      <p:sp>
        <p:nvSpPr>
          <p:cNvPr id="19492" name="TextBox 41"/>
          <p:cNvSpPr txBox="1">
            <a:spLocks noChangeArrowheads="1"/>
          </p:cNvSpPr>
          <p:nvPr/>
        </p:nvSpPr>
        <p:spPr bwMode="auto">
          <a:xfrm>
            <a:off x="7696200" y="424815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RTCP</a:t>
            </a:r>
          </a:p>
        </p:txBody>
      </p:sp>
      <p:sp>
        <p:nvSpPr>
          <p:cNvPr id="19493" name="TextBox 42"/>
          <p:cNvSpPr txBox="1">
            <a:spLocks noChangeArrowheads="1"/>
          </p:cNvSpPr>
          <p:nvPr/>
        </p:nvSpPr>
        <p:spPr bwMode="auto">
          <a:xfrm>
            <a:off x="533400" y="3486150"/>
            <a:ext cx="641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PIM</a:t>
            </a:r>
          </a:p>
        </p:txBody>
      </p:sp>
      <p:sp>
        <p:nvSpPr>
          <p:cNvPr id="19494" name="TextBox 43"/>
          <p:cNvSpPr txBox="1">
            <a:spLocks noChangeArrowheads="1"/>
          </p:cNvSpPr>
          <p:nvPr/>
        </p:nvSpPr>
        <p:spPr bwMode="auto">
          <a:xfrm>
            <a:off x="6835775" y="2800350"/>
            <a:ext cx="83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IGMP</a:t>
            </a:r>
          </a:p>
        </p:txBody>
      </p:sp>
      <p:sp>
        <p:nvSpPr>
          <p:cNvPr id="19495" name="TextBox 40"/>
          <p:cNvSpPr txBox="1">
            <a:spLocks noChangeArrowheads="1"/>
          </p:cNvSpPr>
          <p:nvPr/>
        </p:nvSpPr>
        <p:spPr bwMode="auto">
          <a:xfrm>
            <a:off x="4419600" y="2647950"/>
            <a:ext cx="825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ICMP</a:t>
            </a:r>
          </a:p>
        </p:txBody>
      </p:sp>
      <p:sp>
        <p:nvSpPr>
          <p:cNvPr id="19496" name="TextBox 41"/>
          <p:cNvSpPr txBox="1">
            <a:spLocks noChangeArrowheads="1"/>
          </p:cNvSpPr>
          <p:nvPr/>
        </p:nvSpPr>
        <p:spPr bwMode="auto">
          <a:xfrm>
            <a:off x="4648200" y="4248150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MPLS</a:t>
            </a:r>
          </a:p>
        </p:txBody>
      </p:sp>
      <p:sp>
        <p:nvSpPr>
          <p:cNvPr id="19497" name="TextBox 29"/>
          <p:cNvSpPr txBox="1">
            <a:spLocks noChangeArrowheads="1"/>
          </p:cNvSpPr>
          <p:nvPr/>
        </p:nvSpPr>
        <p:spPr bwMode="auto">
          <a:xfrm>
            <a:off x="7862888" y="6305550"/>
            <a:ext cx="69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LDP</a:t>
            </a:r>
          </a:p>
        </p:txBody>
      </p:sp>
      <p:sp>
        <p:nvSpPr>
          <p:cNvPr id="19498" name="TextBox 43"/>
          <p:cNvSpPr txBox="1">
            <a:spLocks noChangeArrowheads="1"/>
          </p:cNvSpPr>
          <p:nvPr/>
        </p:nvSpPr>
        <p:spPr bwMode="auto">
          <a:xfrm>
            <a:off x="8077200" y="2571750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HIP</a:t>
            </a:r>
          </a:p>
        </p:txBody>
      </p:sp>
      <p:sp>
        <p:nvSpPr>
          <p:cNvPr id="19499" name="TextBox 44"/>
          <p:cNvSpPr txBox="1">
            <a:spLocks noChangeArrowheads="1"/>
          </p:cNvSpPr>
          <p:nvPr/>
        </p:nvSpPr>
        <p:spPr bwMode="auto">
          <a:xfrm>
            <a:off x="4038600" y="6381750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LISP</a:t>
            </a:r>
          </a:p>
        </p:txBody>
      </p:sp>
      <p:sp>
        <p:nvSpPr>
          <p:cNvPr id="19500" name="TextBox 45"/>
          <p:cNvSpPr txBox="1">
            <a:spLocks noChangeArrowheads="1"/>
          </p:cNvSpPr>
          <p:nvPr/>
        </p:nvSpPr>
        <p:spPr bwMode="auto">
          <a:xfrm>
            <a:off x="609600" y="2114550"/>
            <a:ext cx="85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LLDP</a:t>
            </a:r>
          </a:p>
        </p:txBody>
      </p:sp>
      <p:sp>
        <p:nvSpPr>
          <p:cNvPr id="19501" name="TextBox 46"/>
          <p:cNvSpPr txBox="1">
            <a:spLocks noChangeArrowheads="1"/>
          </p:cNvSpPr>
          <p:nvPr/>
        </p:nvSpPr>
        <p:spPr bwMode="auto">
          <a:xfrm>
            <a:off x="5562600" y="4705350"/>
            <a:ext cx="71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BFD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8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An Opportunity to Rethink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should future networks be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esigned</a:t>
            </a:r>
          </a:p>
          <a:p>
            <a:pPr lvl="1"/>
            <a:r>
              <a:rPr lang="en-US" dirty="0" smtClean="0"/>
              <a:t>Managed</a:t>
            </a:r>
          </a:p>
          <a:p>
            <a:pPr lvl="1"/>
            <a:r>
              <a:rPr lang="en-US" dirty="0" smtClean="0"/>
              <a:t>Programmed</a:t>
            </a:r>
          </a:p>
          <a:p>
            <a:endParaRPr lang="en-US" dirty="0" smtClean="0"/>
          </a:p>
          <a:p>
            <a:r>
              <a:rPr lang="en-US" dirty="0" smtClean="0"/>
              <a:t>What are the right abstractions</a:t>
            </a:r>
          </a:p>
          <a:p>
            <a:pPr lvl="1"/>
            <a:r>
              <a:rPr lang="en-US" dirty="0" smtClean="0"/>
              <a:t>Simple</a:t>
            </a:r>
          </a:p>
          <a:p>
            <a:pPr lvl="1"/>
            <a:r>
              <a:rPr lang="en-US" dirty="0" smtClean="0"/>
              <a:t>Powerful </a:t>
            </a:r>
          </a:p>
          <a:p>
            <a:pPr lvl="1"/>
            <a:r>
              <a:rPr lang="en-US" dirty="0" smtClean="0"/>
              <a:t>Reusable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next time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 descr="Screen Shot 2016-02-02 at 10.44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923">
            <a:off x="1060174" y="1779230"/>
            <a:ext cx="6914848" cy="5572554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54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6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A Heap of Header Formats?</a:t>
            </a: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0386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9624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39179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9227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TCP/IP Header Formats in Lego</a:t>
            </a:r>
          </a:p>
        </p:txBody>
      </p:sp>
      <p:pic>
        <p:nvPicPr>
          <p:cNvPr id="2355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6200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7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A Big Bunch of Boxes?</a:t>
            </a: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838200" y="1676400"/>
            <a:ext cx="110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Router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7239000" y="1600200"/>
            <a:ext cx="1090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Switch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1981200" y="4495800"/>
            <a:ext cx="124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Firewall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990600" y="4800600"/>
            <a:ext cx="774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NAT</a:t>
            </a:r>
          </a:p>
        </p:txBody>
      </p:sp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4114800" y="1447800"/>
            <a:ext cx="1365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Load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balancer</a:t>
            </a:r>
          </a:p>
        </p:txBody>
      </p:sp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4876800" y="4038600"/>
            <a:ext cx="105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DHCP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server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2743200" y="5638800"/>
            <a:ext cx="1044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DNS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server</a:t>
            </a:r>
          </a:p>
        </p:txBody>
      </p:sp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5029200" y="2895600"/>
            <a:ext cx="107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Bridge</a:t>
            </a:r>
          </a:p>
        </p:txBody>
      </p:sp>
      <p:sp>
        <p:nvSpPr>
          <p:cNvPr id="24586" name="TextBox 12"/>
          <p:cNvSpPr txBox="1">
            <a:spLocks noChangeArrowheads="1"/>
          </p:cNvSpPr>
          <p:nvPr/>
        </p:nvSpPr>
        <p:spPr bwMode="auto">
          <a:xfrm>
            <a:off x="3657600" y="4800600"/>
            <a:ext cx="749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Hub</a:t>
            </a:r>
          </a:p>
        </p:txBody>
      </p:sp>
      <p:sp>
        <p:nvSpPr>
          <p:cNvPr id="24587" name="TextBox 13"/>
          <p:cNvSpPr txBox="1">
            <a:spLocks noChangeArrowheads="1"/>
          </p:cNvSpPr>
          <p:nvPr/>
        </p:nvSpPr>
        <p:spPr bwMode="auto">
          <a:xfrm>
            <a:off x="7315200" y="2438400"/>
            <a:ext cx="145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Repeater</a:t>
            </a:r>
          </a:p>
        </p:txBody>
      </p:sp>
      <p:sp>
        <p:nvSpPr>
          <p:cNvPr id="24588" name="TextBox 14"/>
          <p:cNvSpPr txBox="1">
            <a:spLocks noChangeArrowheads="1"/>
          </p:cNvSpPr>
          <p:nvPr/>
        </p:nvSpPr>
        <p:spPr bwMode="auto">
          <a:xfrm>
            <a:off x="4343400" y="5791200"/>
            <a:ext cx="109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Base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station</a:t>
            </a:r>
          </a:p>
        </p:txBody>
      </p:sp>
      <p:sp>
        <p:nvSpPr>
          <p:cNvPr id="24589" name="TextBox 15"/>
          <p:cNvSpPr txBox="1">
            <a:spLocks noChangeArrowheads="1"/>
          </p:cNvSpPr>
          <p:nvPr/>
        </p:nvSpPr>
        <p:spPr bwMode="auto">
          <a:xfrm>
            <a:off x="6934200" y="5791200"/>
            <a:ext cx="97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Proxy</a:t>
            </a:r>
          </a:p>
        </p:txBody>
      </p:sp>
      <p:sp>
        <p:nvSpPr>
          <p:cNvPr id="24590" name="TextBox 16"/>
          <p:cNvSpPr txBox="1">
            <a:spLocks noChangeArrowheads="1"/>
          </p:cNvSpPr>
          <p:nvPr/>
        </p:nvSpPr>
        <p:spPr bwMode="auto">
          <a:xfrm>
            <a:off x="533400" y="5715000"/>
            <a:ext cx="1711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WAN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accelerator</a:t>
            </a:r>
          </a:p>
        </p:txBody>
      </p:sp>
      <p:sp>
        <p:nvSpPr>
          <p:cNvPr id="24591" name="TextBox 17"/>
          <p:cNvSpPr txBox="1">
            <a:spLocks noChangeArrowheads="1"/>
          </p:cNvSpPr>
          <p:nvPr/>
        </p:nvSpPr>
        <p:spPr bwMode="auto">
          <a:xfrm>
            <a:off x="1295400" y="2743200"/>
            <a:ext cx="139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Gateway</a:t>
            </a:r>
          </a:p>
        </p:txBody>
      </p:sp>
      <p:sp>
        <p:nvSpPr>
          <p:cNvPr id="24592" name="TextBox 18"/>
          <p:cNvSpPr txBox="1">
            <a:spLocks noChangeArrowheads="1"/>
          </p:cNvSpPr>
          <p:nvPr/>
        </p:nvSpPr>
        <p:spPr bwMode="auto">
          <a:xfrm>
            <a:off x="3048000" y="2971800"/>
            <a:ext cx="1484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Intrusion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Detection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System</a:t>
            </a:r>
          </a:p>
        </p:txBody>
      </p:sp>
      <p:sp>
        <p:nvSpPr>
          <p:cNvPr id="24593" name="TextBox 19"/>
          <p:cNvSpPr txBox="1">
            <a:spLocks noChangeArrowheads="1"/>
          </p:cNvSpPr>
          <p:nvPr/>
        </p:nvSpPr>
        <p:spPr bwMode="auto">
          <a:xfrm>
            <a:off x="6897688" y="4343400"/>
            <a:ext cx="1133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Packet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shaper</a:t>
            </a:r>
          </a:p>
        </p:txBody>
      </p:sp>
      <p:sp>
        <p:nvSpPr>
          <p:cNvPr id="24594" name="TextBox 20"/>
          <p:cNvSpPr txBox="1">
            <a:spLocks noChangeArrowheads="1"/>
          </p:cNvSpPr>
          <p:nvPr/>
        </p:nvSpPr>
        <p:spPr bwMode="auto">
          <a:xfrm>
            <a:off x="6324600" y="3048000"/>
            <a:ext cx="1416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Route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Reflector</a:t>
            </a:r>
          </a:p>
        </p:txBody>
      </p:sp>
      <p:sp>
        <p:nvSpPr>
          <p:cNvPr id="24595" name="TextBox 21"/>
          <p:cNvSpPr txBox="1">
            <a:spLocks noChangeArrowheads="1"/>
          </p:cNvSpPr>
          <p:nvPr/>
        </p:nvSpPr>
        <p:spPr bwMode="auto">
          <a:xfrm>
            <a:off x="2286000" y="1524000"/>
            <a:ext cx="1433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Label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Switched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Router</a:t>
            </a:r>
          </a:p>
        </p:txBody>
      </p:sp>
      <p:sp>
        <p:nvSpPr>
          <p:cNvPr id="24596" name="TextBox 22"/>
          <p:cNvSpPr txBox="1">
            <a:spLocks noChangeArrowheads="1"/>
          </p:cNvSpPr>
          <p:nvPr/>
        </p:nvSpPr>
        <p:spPr bwMode="auto">
          <a:xfrm>
            <a:off x="5410200" y="2209800"/>
            <a:ext cx="1433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Scrubber</a:t>
            </a:r>
          </a:p>
        </p:txBody>
      </p:sp>
      <p:sp>
        <p:nvSpPr>
          <p:cNvPr id="24597" name="TextBox 23"/>
          <p:cNvSpPr txBox="1">
            <a:spLocks noChangeArrowheads="1"/>
          </p:cNvSpPr>
          <p:nvPr/>
        </p:nvSpPr>
        <p:spPr bwMode="auto">
          <a:xfrm>
            <a:off x="5486400" y="5181600"/>
            <a:ext cx="1133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Packet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sniffer</a:t>
            </a:r>
          </a:p>
        </p:txBody>
      </p:sp>
      <p:sp>
        <p:nvSpPr>
          <p:cNvPr id="24598" name="TextBox 24"/>
          <p:cNvSpPr txBox="1">
            <a:spLocks noChangeArrowheads="1"/>
          </p:cNvSpPr>
          <p:nvPr/>
        </p:nvSpPr>
        <p:spPr bwMode="auto">
          <a:xfrm>
            <a:off x="457200" y="3276600"/>
            <a:ext cx="1587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Deep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Packet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Inspection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39688" eaLnBrk="1" hangingPunct="1"/>
            <a:r>
              <a:rPr lang="en-US">
                <a:latin typeface="Arial" charset="0"/>
                <a:ea typeface="Heiti SC Light" charset="0"/>
                <a:cs typeface="Heiti SC Light" charset="0"/>
              </a:rPr>
              <a:t>An Application Domain?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2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0.1|15.5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0.8|4.4|10.8|2.7|3.2|9.2|2.9|2.2|1.3|1.9|23.5|2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3150</TotalTime>
  <Words>2433</Words>
  <Application>Microsoft Macintosh PowerPoint</Application>
  <PresentationFormat>On-screen Show (4:3)</PresentationFormat>
  <Paragraphs>732</Paragraphs>
  <Slides>52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6.888 Advanced Topics in Networking</vt:lpstr>
      <vt:lpstr>The Internet: An Exciting Time</vt:lpstr>
      <vt:lpstr>Transforming Everything</vt:lpstr>
      <vt:lpstr>But what is networking?</vt:lpstr>
      <vt:lpstr>A Plethora of Protocol Acronyms?</vt:lpstr>
      <vt:lpstr>A Heap of Header Formats?</vt:lpstr>
      <vt:lpstr>TCP/IP Header Formats in Lego</vt:lpstr>
      <vt:lpstr>A Big Bunch of Boxes?</vt:lpstr>
      <vt:lpstr>An Application Domain?</vt:lpstr>
      <vt:lpstr>A place to apply theory?</vt:lpstr>
      <vt:lpstr>A place to build systems?</vt:lpstr>
      <vt:lpstr>So, Why is Networking Cool?</vt:lpstr>
      <vt:lpstr>So, Why is Networking Cool?</vt:lpstr>
      <vt:lpstr>This course</vt:lpstr>
      <vt:lpstr>We’ll focus mostly on…</vt:lpstr>
      <vt:lpstr>DCN/SDN Papers at SIGCOMM</vt:lpstr>
      <vt:lpstr>Readings &amp; Presentations</vt:lpstr>
      <vt:lpstr>Projects</vt:lpstr>
      <vt:lpstr>Project Timeline</vt:lpstr>
      <vt:lpstr>Grading</vt:lpstr>
      <vt:lpstr>Other Logistics</vt:lpstr>
      <vt:lpstr>Data Center Networking</vt:lpstr>
      <vt:lpstr>What are Data Centers?</vt:lpstr>
      <vt:lpstr>Types of Data Centers</vt:lpstr>
      <vt:lpstr>Cloud Computing</vt:lpstr>
      <vt:lpstr>Data Centers with 100,000+ Servers</vt:lpstr>
      <vt:lpstr>PowerPoint Presentation</vt:lpstr>
      <vt:lpstr>These things are really big</vt:lpstr>
      <vt:lpstr>Datacenter Traffic Growth</vt:lpstr>
      <vt:lpstr>PowerPoint Presentation</vt:lpstr>
      <vt:lpstr>What’s Different about DCNs?</vt:lpstr>
      <vt:lpstr>Example: Web Search</vt:lpstr>
      <vt:lpstr>Data Center Challenges</vt:lpstr>
      <vt:lpstr>Software Defined Networking</vt:lpstr>
      <vt:lpstr>Software Defined Network (SDN)</vt:lpstr>
      <vt:lpstr>Software Defined Network</vt:lpstr>
      <vt:lpstr>PowerPoint Presentation</vt:lpstr>
      <vt:lpstr>An example Routing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Major Trend in Networking</vt:lpstr>
      <vt:lpstr>An Opportunity to Rethink</vt:lpstr>
      <vt:lpstr>For next time…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Alizadeh</dc:creator>
  <cp:lastModifiedBy>Mohammad Alizadeh</cp:lastModifiedBy>
  <cp:revision>512</cp:revision>
  <dcterms:created xsi:type="dcterms:W3CDTF">2016-02-01T15:45:25Z</dcterms:created>
  <dcterms:modified xsi:type="dcterms:W3CDTF">2016-04-04T22:34:36Z</dcterms:modified>
</cp:coreProperties>
</file>