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emf" ContentType="image/x-emf"/>
  <Default Extension="rels" ContentType="application/vnd.openxmlformats-package.relationships+xml"/>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694" r:id="rId3"/>
    <p:sldMasterId id="2147483710" r:id="rId4"/>
    <p:sldMasterId id="2147483724" r:id="rId5"/>
    <p:sldMasterId id="2147483732" r:id="rId6"/>
    <p:sldMasterId id="2147483744" r:id="rId7"/>
    <p:sldMasterId id="2147483752" r:id="rId8"/>
  </p:sldMasterIdLst>
  <p:notesMasterIdLst>
    <p:notesMasterId r:id="rId59"/>
  </p:notesMasterIdLst>
  <p:handoutMasterIdLst>
    <p:handoutMasterId r:id="rId60"/>
  </p:handoutMasterIdLst>
  <p:sldIdLst>
    <p:sldId id="256" r:id="rId9"/>
    <p:sldId id="411" r:id="rId10"/>
    <p:sldId id="508" r:id="rId11"/>
    <p:sldId id="436" r:id="rId12"/>
    <p:sldId id="435" r:id="rId13"/>
    <p:sldId id="539" r:id="rId14"/>
    <p:sldId id="451" r:id="rId15"/>
    <p:sldId id="437" r:id="rId16"/>
    <p:sldId id="438" r:id="rId17"/>
    <p:sldId id="439" r:id="rId18"/>
    <p:sldId id="453" r:id="rId19"/>
    <p:sldId id="458" r:id="rId20"/>
    <p:sldId id="459" r:id="rId21"/>
    <p:sldId id="517" r:id="rId22"/>
    <p:sldId id="447" r:id="rId23"/>
    <p:sldId id="468" r:id="rId24"/>
    <p:sldId id="470" r:id="rId25"/>
    <p:sldId id="473" r:id="rId26"/>
    <p:sldId id="474" r:id="rId27"/>
    <p:sldId id="475" r:id="rId28"/>
    <p:sldId id="476" r:id="rId29"/>
    <p:sldId id="477" r:id="rId30"/>
    <p:sldId id="493" r:id="rId31"/>
    <p:sldId id="494" r:id="rId32"/>
    <p:sldId id="496" r:id="rId33"/>
    <p:sldId id="506" r:id="rId34"/>
    <p:sldId id="498" r:id="rId35"/>
    <p:sldId id="500" r:id="rId36"/>
    <p:sldId id="519" r:id="rId37"/>
    <p:sldId id="520" r:id="rId38"/>
    <p:sldId id="540" r:id="rId39"/>
    <p:sldId id="541" r:id="rId40"/>
    <p:sldId id="514" r:id="rId41"/>
    <p:sldId id="510" r:id="rId42"/>
    <p:sldId id="502" r:id="rId43"/>
    <p:sldId id="504" r:id="rId44"/>
    <p:sldId id="505" r:id="rId45"/>
    <p:sldId id="536" r:id="rId46"/>
    <p:sldId id="509" r:id="rId47"/>
    <p:sldId id="511" r:id="rId48"/>
    <p:sldId id="512" r:id="rId49"/>
    <p:sldId id="513" r:id="rId50"/>
    <p:sldId id="412" r:id="rId51"/>
    <p:sldId id="522" r:id="rId52"/>
    <p:sldId id="543" r:id="rId53"/>
    <p:sldId id="544" r:id="rId54"/>
    <p:sldId id="542" r:id="rId55"/>
    <p:sldId id="537" r:id="rId56"/>
    <p:sldId id="410" r:id="rId57"/>
    <p:sldId id="35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Zats" initials="" lastIdx="12" clrIdx="0"/>
  <p:cmAuthor id="1" name="Radhika Mittal" initials="" lastIdx="11" clrIdx="1"/>
  <p:cmAuthor id="2" name="Emily Blem"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40E"/>
    <a:srgbClr val="183769"/>
    <a:srgbClr val="0D49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40" autoAdjust="0"/>
  </p:normalViewPr>
  <p:slideViewPr>
    <p:cSldViewPr snapToGrid="0" snapToObjects="1">
      <p:cViewPr>
        <p:scale>
          <a:sx n="115" d="100"/>
          <a:sy n="115" d="100"/>
        </p:scale>
        <p:origin x="-135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notesMaster" Target="notesMasters/notesMaster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65D0C2-6457-0346-AFF0-D2875978021B}" type="datetimeFigureOut">
              <a:rPr lang="en-US" smtClean="0"/>
              <a:t>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222C87-F641-F240-B96E-8748DA1233F4}" type="slidenum">
              <a:rPr lang="en-US" smtClean="0"/>
              <a:t>‹#›</a:t>
            </a:fld>
            <a:endParaRPr lang="en-US"/>
          </a:p>
        </p:txBody>
      </p:sp>
    </p:spTree>
    <p:extLst>
      <p:ext uri="{BB962C8B-B14F-4D97-AF65-F5344CB8AC3E}">
        <p14:creationId xmlns:p14="http://schemas.microsoft.com/office/powerpoint/2010/main" val="41713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B130-F56A-354B-8CEF-901263E7AAAC}" type="datetimeFigureOut">
              <a:rPr lang="en-US" smtClean="0"/>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1691A-0BE3-AD47-9744-C0A743F7AFBB}" type="slidenum">
              <a:rPr lang="en-US" smtClean="0"/>
              <a:t>‹#›</a:t>
            </a:fld>
            <a:endParaRPr lang="en-US"/>
          </a:p>
        </p:txBody>
      </p:sp>
    </p:spTree>
    <p:extLst>
      <p:ext uri="{BB962C8B-B14F-4D97-AF65-F5344CB8AC3E}">
        <p14:creationId xmlns:p14="http://schemas.microsoft.com/office/powerpoint/2010/main" val="5395717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p:cNvSpPr>
          <p:nvPr>
            <p:ph type="sldImg"/>
          </p:nvPr>
        </p:nvSpPr>
        <p:spPr>
          <a:ln/>
        </p:spPr>
      </p:sp>
      <p:sp>
        <p:nvSpPr>
          <p:cNvPr id="430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dirty="0" smtClean="0">
                <a:latin typeface="Arial" charset="0"/>
                <a:ea typeface="ＭＳ Ｐゴシック" charset="0"/>
                <a:cs typeface="ＭＳ Ｐゴシック" charset="0"/>
              </a:rPr>
              <a:t>Talk about forwarding &amp; control planes</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17DE25-3DBD-9C4C-B6EE-B086DD316DA9}" type="slidenum">
              <a:rPr lang="en-US" sz="1200"/>
              <a:pPr eaLnBrk="1" hangingPunct="1"/>
              <a:t>38</a:t>
            </a:fld>
            <a:endParaRPr lang="en-US" sz="1200"/>
          </a:p>
        </p:txBody>
      </p:sp>
      <p:sp>
        <p:nvSpPr>
          <p:cNvPr id="66563" name="Rectangle 7"/>
          <p:cNvSpPr txBox="1">
            <a:spLocks noGrp="1"/>
          </p:cNvSpPr>
          <p:nvPr/>
        </p:nvSpPr>
        <p:spPr bwMode="auto">
          <a:xfrm>
            <a:off x="3885460" y="8686722"/>
            <a:ext cx="2972541" cy="4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AAC56F6-D2B1-9D4F-B2C1-165A71166825}" type="slidenum">
              <a:rPr lang="en-US" sz="1200">
                <a:solidFill>
                  <a:srgbClr val="000000"/>
                </a:solidFill>
                <a:ea typeface="ヒラギノ角ゴ ProN W3" charset="0"/>
                <a:cs typeface="ヒラギノ角ゴ ProN W3" charset="0"/>
                <a:sym typeface="Arial" charset="0"/>
              </a:rPr>
              <a:pPr algn="r" eaLnBrk="1" hangingPunct="1"/>
              <a:t>38</a:t>
            </a:fld>
            <a:endParaRPr lang="en-US" sz="1200">
              <a:solidFill>
                <a:srgbClr val="000000"/>
              </a:solidFill>
              <a:ea typeface="ヒラギノ角ゴ ProN W3" charset="0"/>
              <a:cs typeface="ヒラギノ角ゴ ProN W3" charset="0"/>
              <a:sym typeface="Arial" charset="0"/>
            </a:endParaRPr>
          </a:p>
        </p:txBody>
      </p:sp>
      <p:sp>
        <p:nvSpPr>
          <p:cNvPr id="66564" name="Rectangle 2"/>
          <p:cNvSpPr>
            <a:spLocks noGrp="1" noRot="1" noChangeAspect="1" noChangeArrowheads="1" noTextEdit="1"/>
          </p:cNvSpPr>
          <p:nvPr>
            <p:ph type="sldImg"/>
          </p:nvPr>
        </p:nvSpPr>
        <p:spPr>
          <a:solidFill>
            <a:srgbClr val="FFFFFF"/>
          </a:solidFill>
          <a:ln/>
        </p:spPr>
      </p:sp>
      <p:sp>
        <p:nvSpPr>
          <p:cNvPr id="66565" name="Rectangle 3"/>
          <p:cNvSpPr>
            <a:spLocks noGrp="1"/>
          </p:cNvSpPr>
          <p:nvPr>
            <p:ph type="body" idx="1"/>
          </p:nvPr>
        </p:nvSpPr>
        <p:spPr>
          <a:xfrm>
            <a:off x="914507" y="4344134"/>
            <a:ext cx="5028988" cy="411395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6913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1691A-0BE3-AD47-9744-C0A743F7AFBB}" type="slidenum">
              <a:rPr lang="en-US" smtClean="0"/>
              <a:t>49</a:t>
            </a:fld>
            <a:endParaRPr lang="en-US"/>
          </a:p>
        </p:txBody>
      </p:sp>
    </p:spTree>
    <p:extLst>
      <p:ext uri="{BB962C8B-B14F-4D97-AF65-F5344CB8AC3E}">
        <p14:creationId xmlns:p14="http://schemas.microsoft.com/office/powerpoint/2010/main" val="5514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7</a:t>
            </a:fld>
            <a:endParaRPr lang="en-US" dirty="0"/>
          </a:p>
        </p:txBody>
      </p:sp>
    </p:spTree>
    <p:extLst>
      <p:ext uri="{BB962C8B-B14F-4D97-AF65-F5344CB8AC3E}">
        <p14:creationId xmlns:p14="http://schemas.microsoft.com/office/powerpoint/2010/main" val="389302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14027F-081C-EE4A-8462-8B883F3E3DBB}" type="slidenum">
              <a:rPr lang="en-US" sz="1200"/>
              <a:pPr eaLnBrk="1" hangingPunct="1"/>
              <a:t>13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B53816-CF89-B64C-AA66-D05AABE23E8F}" type="slidenum">
              <a:rPr lang="en-US" sz="1200"/>
              <a:pPr eaLnBrk="1" hangingPunct="1"/>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55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p:cNvSpPr>
          <p:nvPr>
            <p:ph type="sldImg"/>
          </p:nvPr>
        </p:nvSpPr>
        <p:spPr>
          <a:ln/>
        </p:spPr>
      </p:sp>
      <p:sp>
        <p:nvSpPr>
          <p:cNvPr id="43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lnSpc>
                <a:spcPct val="80000"/>
              </a:lnSpc>
            </a:pPr>
            <a:endParaRPr lang="it-IT" sz="600">
              <a:latin typeface="Calibri" charset="0"/>
            </a:endParaRPr>
          </a:p>
        </p:txBody>
      </p:sp>
      <p:sp>
        <p:nvSpPr>
          <p:cNvPr id="57348" name="Slide Number Placeholder 3"/>
          <p:cNvSpPr txBox="1">
            <a:spLocks noGrp="1"/>
          </p:cNvSpPr>
          <p:nvPr/>
        </p:nvSpPr>
        <p:spPr bwMode="auto">
          <a:xfrm>
            <a:off x="3883293" y="8684144"/>
            <a:ext cx="2973644" cy="4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defTabSz="990600" eaLnBrk="0" hangingPunct="0">
              <a:defRPr>
                <a:solidFill>
                  <a:schemeClr val="tx2"/>
                </a:solidFill>
                <a:latin typeface="Arial" charset="0"/>
                <a:ea typeface="ＭＳ Ｐゴシック" charset="0"/>
                <a:cs typeface="Arial" charset="0"/>
              </a:defRPr>
            </a:lvl1pPr>
            <a:lvl2pPr marL="742950" indent="-285750" defTabSz="990600" eaLnBrk="0" hangingPunct="0">
              <a:defRPr>
                <a:solidFill>
                  <a:schemeClr val="tx2"/>
                </a:solidFill>
                <a:latin typeface="Arial" charset="0"/>
                <a:ea typeface="Arial" charset="0"/>
                <a:cs typeface="Arial" charset="0"/>
              </a:defRPr>
            </a:lvl2pPr>
            <a:lvl3pPr marL="1143000" indent="-228600" defTabSz="990600" eaLnBrk="0" hangingPunct="0">
              <a:defRPr>
                <a:solidFill>
                  <a:schemeClr val="tx2"/>
                </a:solidFill>
                <a:latin typeface="Arial" charset="0"/>
                <a:ea typeface="Arial" charset="0"/>
                <a:cs typeface="Arial" charset="0"/>
              </a:defRPr>
            </a:lvl3pPr>
            <a:lvl4pPr marL="1600200" indent="-228600" defTabSz="990600" eaLnBrk="0" hangingPunct="0">
              <a:defRPr>
                <a:solidFill>
                  <a:schemeClr val="tx2"/>
                </a:solidFill>
                <a:latin typeface="Arial" charset="0"/>
                <a:ea typeface="Arial" charset="0"/>
                <a:cs typeface="Arial" charset="0"/>
              </a:defRPr>
            </a:lvl4pPr>
            <a:lvl5pPr marL="2057400" indent="-228600" defTabSz="990600" eaLnBrk="0" hangingPunct="0">
              <a:defRPr>
                <a:solidFill>
                  <a:schemeClr val="tx2"/>
                </a:solidFill>
                <a:latin typeface="Arial" charset="0"/>
                <a:ea typeface="Arial" charset="0"/>
                <a:cs typeface="Arial" charset="0"/>
              </a:defRPr>
            </a:lvl5pPr>
            <a:lvl6pPr marL="2514600" indent="-228600" defTabSz="990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defTabSz="990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defTabSz="990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defTabSz="990600" eaLnBrk="0" fontAlgn="base" hangingPunct="0">
              <a:spcBef>
                <a:spcPct val="0"/>
              </a:spcBef>
              <a:spcAft>
                <a:spcPct val="0"/>
              </a:spcAft>
              <a:defRPr>
                <a:solidFill>
                  <a:schemeClr val="tx2"/>
                </a:solidFill>
                <a:latin typeface="Arial" charset="0"/>
                <a:ea typeface="Arial" charset="0"/>
                <a:cs typeface="Arial" charset="0"/>
              </a:defRPr>
            </a:lvl9pPr>
          </a:lstStyle>
          <a:p>
            <a:pPr algn="r" eaLnBrk="1" hangingPunct="1"/>
            <a:fld id="{D692609F-BE2B-C346-AF46-C157082194E3}" type="slidenum">
              <a:rPr lang="en-US" sz="1300">
                <a:solidFill>
                  <a:srgbClr val="000000"/>
                </a:solidFill>
                <a:cs typeface="ＭＳ Ｐゴシック" charset="0"/>
              </a:rPr>
              <a:pPr algn="r" eaLnBrk="1" hangingPunct="1"/>
              <a:t>35</a:t>
            </a:fld>
            <a:endParaRPr lang="en-US" sz="1300">
              <a:solidFill>
                <a:srgbClr val="000000"/>
              </a:solidFill>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AEBA0-E3E8-B94D-B240-BC4F6E204D06}"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858569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D4CCD-CCAB-3B47-B91B-1EC94B0C0EB5}"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6491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38B28-D319-C44C-9ADF-2D24CCF1335B}"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3501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91165774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85" y="487683"/>
            <a:ext cx="1064823" cy="1419764"/>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49360754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16995"/>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226714664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7"/>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 HP Confidential.</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549600502"/>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91290500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40549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val="293071211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313422"/>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246295"/>
            <a:ext cx="4030662" cy="463169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246293"/>
            <a:ext cx="3878264" cy="4631691"/>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57439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1FAEED-8950-2249-85D5-D5E7EA0ACEF3}"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47027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6" y="313421"/>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584964"/>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6"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0575394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32" y="1581399"/>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6"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91313473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7"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9"/>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6"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6946930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9" y="1001869"/>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Display Beta Regular"/>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9" y="313417"/>
            <a:ext cx="4116705" cy="1149032"/>
          </a:xfrm>
        </p:spPr>
        <p:txBody>
          <a:bodyPr/>
          <a:lstStyle>
            <a:lvl1pPr>
              <a:defRPr b="0" i="0">
                <a:latin typeface="HP Display Beta Bold"/>
                <a:cs typeface="HP Display Beta Bold"/>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6280300"/>
            <a:ext cx="182186" cy="143629"/>
          </a:xfrm>
          <a:prstGeom prst="rect">
            <a:avLst/>
          </a:prstGeom>
        </p:spPr>
        <p:txBody>
          <a:bodyPr/>
          <a:lstStyle/>
          <a:p>
            <a:fld id="{33088DE5-1DDF-C242-AF39-BA25983D68D6}" type="slidenum">
              <a:rPr lang="en-US" smtClean="0">
                <a:solidFill>
                  <a:prstClr val="black"/>
                </a:solidFill>
                <a:latin typeface="HP Simplified"/>
              </a:rPr>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3" y="1944000"/>
            <a:ext cx="4116975" cy="3718664"/>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433319" y="6477304"/>
            <a:ext cx="902811" cy="215444"/>
          </a:xfrm>
          <a:prstGeom prst="rect">
            <a:avLst/>
          </a:prstGeom>
        </p:spPr>
        <p:txBody>
          <a:bodyPr wrap="none">
            <a:spAutoFit/>
          </a:bodyPr>
          <a:lstStyle/>
          <a:p>
            <a:pPr>
              <a:defRPr/>
            </a:pPr>
            <a:r>
              <a:rPr lang="en-US" sz="800" dirty="0" smtClean="0">
                <a:solidFill>
                  <a:prstClr val="white">
                    <a:lumMod val="65000"/>
                  </a:prstClr>
                </a:solidFill>
                <a:latin typeface="HP Text Beta Regular"/>
                <a:cs typeface="HP Text Beta Regular"/>
              </a:rPr>
              <a:t>HP Confidential</a:t>
            </a:r>
          </a:p>
        </p:txBody>
      </p:sp>
    </p:spTree>
    <p:extLst>
      <p:ext uri="{BB962C8B-B14F-4D97-AF65-F5344CB8AC3E}">
        <p14:creationId xmlns:p14="http://schemas.microsoft.com/office/powerpoint/2010/main" val="45976924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2337584995"/>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83" y="487682"/>
            <a:ext cx="1064823" cy="1419764"/>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93535955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16994"/>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299371414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7"/>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 HP Confidential.</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2451201"/>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30919931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255678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9E34-C26B-3841-9409-7BFCD1BDDA78}"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1209762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val="238302134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4" y="313419"/>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584962"/>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4"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622748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30" y="1581398"/>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4"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095907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5"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8"/>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4"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8610278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9" y="1001867"/>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Display Beta Regular"/>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9" y="313417"/>
            <a:ext cx="4116705" cy="1149032"/>
          </a:xfrm>
        </p:spPr>
        <p:txBody>
          <a:bodyPr/>
          <a:lstStyle>
            <a:lvl1pPr>
              <a:defRPr b="0" i="0">
                <a:latin typeface="HP Display Beta Bold"/>
                <a:cs typeface="HP Display Beta Bold"/>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6280299"/>
            <a:ext cx="182186" cy="143629"/>
          </a:xfrm>
          <a:prstGeom prst="rect">
            <a:avLst/>
          </a:prstGeom>
        </p:spPr>
        <p:txBody>
          <a:bodyPr/>
          <a:lstStyle/>
          <a:p>
            <a:fld id="{33088DE5-1DDF-C242-AF39-BA25983D68D6}" type="slidenum">
              <a:rPr lang="en-US" smtClean="0">
                <a:solidFill>
                  <a:prstClr val="black"/>
                </a:solidFill>
                <a:latin typeface="HP Simplified"/>
              </a:rPr>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3" y="1944000"/>
            <a:ext cx="4116975" cy="3718664"/>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433317" y="6477304"/>
            <a:ext cx="902811" cy="215444"/>
          </a:xfrm>
          <a:prstGeom prst="rect">
            <a:avLst/>
          </a:prstGeom>
        </p:spPr>
        <p:txBody>
          <a:bodyPr wrap="none">
            <a:spAutoFit/>
          </a:bodyPr>
          <a:lstStyle/>
          <a:p>
            <a:pPr>
              <a:defRPr/>
            </a:pPr>
            <a:r>
              <a:rPr lang="en-US" sz="800" dirty="0" smtClean="0">
                <a:solidFill>
                  <a:prstClr val="white">
                    <a:lumMod val="65000"/>
                  </a:prstClr>
                </a:solidFill>
                <a:latin typeface="HP Text Beta Regular"/>
                <a:cs typeface="HP Text Beta Regular"/>
              </a:rPr>
              <a:t>HP Confidential</a:t>
            </a:r>
          </a:p>
        </p:txBody>
      </p:sp>
    </p:spTree>
    <p:extLst>
      <p:ext uri="{BB962C8B-B14F-4D97-AF65-F5344CB8AC3E}">
        <p14:creationId xmlns:p14="http://schemas.microsoft.com/office/powerpoint/2010/main" val="3824670685"/>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3556038592"/>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81" y="487681"/>
            <a:ext cx="1064823" cy="1419764"/>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5342357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385324248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6"/>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 HP Confidential.</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71293439"/>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7711859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FC9615-56AA-6343-986F-63DC82F9FA12}" type="datetime1">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093931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489437"/>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val="2284409808"/>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313419"/>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246294"/>
            <a:ext cx="4030662" cy="463169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246293"/>
            <a:ext cx="3878264" cy="4631691"/>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8701940"/>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584961"/>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62199960"/>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1397"/>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62283802"/>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3"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6"/>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74369407"/>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9" y="1001866"/>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Display Beta Regular"/>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9" y="313417"/>
            <a:ext cx="4116705" cy="1149032"/>
          </a:xfrm>
        </p:spPr>
        <p:txBody>
          <a:bodyPr/>
          <a:lstStyle>
            <a:lvl1pPr>
              <a:defRPr b="0" i="0">
                <a:latin typeface="HP Display Beta Bold"/>
                <a:cs typeface="HP Display Beta Bold"/>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6280298"/>
            <a:ext cx="182186" cy="143629"/>
          </a:xfrm>
          <a:prstGeom prst="rect">
            <a:avLst/>
          </a:prstGeom>
        </p:spPr>
        <p:txBody>
          <a:bodyPr/>
          <a:lstStyle/>
          <a:p>
            <a:fld id="{33088DE5-1DDF-C242-AF39-BA25983D68D6}" type="slidenum">
              <a:rPr lang="en-US" smtClean="0">
                <a:solidFill>
                  <a:prstClr val="black"/>
                </a:solidFill>
                <a:latin typeface="HP Simplified"/>
              </a:rPr>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3" y="1944000"/>
            <a:ext cx="4116975" cy="3718664"/>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433315" y="6477304"/>
            <a:ext cx="902811" cy="215444"/>
          </a:xfrm>
          <a:prstGeom prst="rect">
            <a:avLst/>
          </a:prstGeom>
        </p:spPr>
        <p:txBody>
          <a:bodyPr wrap="none">
            <a:spAutoFit/>
          </a:bodyPr>
          <a:lstStyle/>
          <a:p>
            <a:pPr>
              <a:defRPr/>
            </a:pPr>
            <a:r>
              <a:rPr lang="en-US" sz="800" dirty="0" smtClean="0">
                <a:solidFill>
                  <a:prstClr val="white">
                    <a:lumMod val="65000"/>
                  </a:prstClr>
                </a:solidFill>
                <a:latin typeface="HP Text Beta Regular"/>
                <a:cs typeface="HP Text Beta Regular"/>
              </a:rPr>
              <a:t>HP Confidential</a:t>
            </a:r>
          </a:p>
        </p:txBody>
      </p:sp>
    </p:spTree>
    <p:extLst>
      <p:ext uri="{BB962C8B-B14F-4D97-AF65-F5344CB8AC3E}">
        <p14:creationId xmlns:p14="http://schemas.microsoft.com/office/powerpoint/2010/main" val="3670544722"/>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lang="en-US"/>
          </a:p>
        </p:txBody>
      </p:sp>
      <p:sp>
        <p:nvSpPr>
          <p:cNvPr id="5" name="Holder 5"/>
          <p:cNvSpPr>
            <a:spLocks noGrp="1"/>
          </p:cNvSpPr>
          <p:nvPr>
            <p:ph type="dt" sz="half" idx="11"/>
          </p:nvPr>
        </p:nvSpPr>
        <p:spPr/>
        <p:txBody>
          <a:bodyPr/>
          <a:lstStyle>
            <a:lvl1pPr>
              <a:defRPr/>
            </a:lvl1pPr>
          </a:lstStyle>
          <a:p>
            <a:fld id="{5E606343-26C7-C949-817D-44B604B95DB8}" type="datetime1">
              <a:rPr lang="en-US" smtClean="0"/>
              <a:t>4/20/16</a:t>
            </a:fld>
            <a:endParaRPr lang="en-US"/>
          </a:p>
        </p:txBody>
      </p:sp>
      <p:sp>
        <p:nvSpPr>
          <p:cNvPr id="6"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682987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a:solidFill>
                  <a:srgbClr val="104FFB"/>
                </a:solidFill>
                <a:latin typeface="Arial"/>
                <a:cs typeface="Arial"/>
              </a:defRPr>
            </a:lvl1pPr>
          </a:lstStyle>
          <a:p>
            <a:endParaRPr/>
          </a:p>
        </p:txBody>
      </p:sp>
      <p:sp>
        <p:nvSpPr>
          <p:cNvPr id="3" name="Holder 3"/>
          <p:cNvSpPr>
            <a:spLocks noGrp="1"/>
          </p:cNvSpPr>
          <p:nvPr>
            <p:ph type="body" idx="1"/>
          </p:nvPr>
        </p:nvSpPr>
        <p:spPr/>
        <p:txBody>
          <a:bodyPr/>
          <a:lstStyle>
            <a:lvl1pPr>
              <a:defRPr sz="2800">
                <a:latin typeface="Arial"/>
                <a:cs typeface="Arial"/>
              </a:defRPr>
            </a:lvl1pPr>
          </a:lstStyle>
          <a:p>
            <a:endParaRPr/>
          </a:p>
        </p:txBody>
      </p:sp>
      <p:sp>
        <p:nvSpPr>
          <p:cNvPr id="4" name="Holder 4"/>
          <p:cNvSpPr>
            <a:spLocks noGrp="1"/>
          </p:cNvSpPr>
          <p:nvPr>
            <p:ph type="ftr" sz="quarter" idx="10"/>
          </p:nvPr>
        </p:nvSpPr>
        <p:spPr/>
        <p:txBody>
          <a:bodyPr/>
          <a:lstStyle>
            <a:lvl1pPr>
              <a:defRPr/>
            </a:lvl1pPr>
          </a:lstStyle>
          <a:p>
            <a:pPr>
              <a:defRPr/>
            </a:pPr>
            <a:endParaRPr lang="en-US"/>
          </a:p>
        </p:txBody>
      </p:sp>
      <p:sp>
        <p:nvSpPr>
          <p:cNvPr id="5" name="Holder 5"/>
          <p:cNvSpPr>
            <a:spLocks noGrp="1"/>
          </p:cNvSpPr>
          <p:nvPr>
            <p:ph type="dt" sz="half" idx="11"/>
          </p:nvPr>
        </p:nvSpPr>
        <p:spPr/>
        <p:txBody>
          <a:bodyPr/>
          <a:lstStyle>
            <a:lvl1pPr>
              <a:defRPr/>
            </a:lvl1pPr>
          </a:lstStyle>
          <a:p>
            <a:fld id="{583A2F8D-7BFE-7B47-8E2D-AD82AD68F463}" type="datetime1">
              <a:rPr lang="en-US" smtClean="0"/>
              <a:t>4/20/16</a:t>
            </a:fld>
            <a:endParaRPr lang="en-US"/>
          </a:p>
        </p:txBody>
      </p:sp>
      <p:sp>
        <p:nvSpPr>
          <p:cNvPr id="6"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31065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a:solidFill>
                  <a:srgbClr val="104FF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lang="en-US"/>
          </a:p>
        </p:txBody>
      </p:sp>
      <p:sp>
        <p:nvSpPr>
          <p:cNvPr id="6" name="Holder 5"/>
          <p:cNvSpPr>
            <a:spLocks noGrp="1"/>
          </p:cNvSpPr>
          <p:nvPr>
            <p:ph type="dt" sz="half" idx="11"/>
          </p:nvPr>
        </p:nvSpPr>
        <p:spPr/>
        <p:txBody>
          <a:bodyPr/>
          <a:lstStyle>
            <a:lvl1pPr>
              <a:defRPr/>
            </a:lvl1pPr>
          </a:lstStyle>
          <a:p>
            <a:fld id="{EF6A1750-9253-ED4F-AA88-863F5535E581}" type="datetime1">
              <a:rPr lang="en-US" smtClean="0"/>
              <a:t>4/20/16</a:t>
            </a:fld>
            <a:endParaRPr lang="en-US"/>
          </a:p>
        </p:txBody>
      </p:sp>
      <p:sp>
        <p:nvSpPr>
          <p:cNvPr id="7"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55541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20E8D-FDB3-3B44-AF76-19DF58B4A600}" type="datetime1">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25313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a:solidFill>
                  <a:srgbClr val="104FFB"/>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endParaRPr lang="en-US"/>
          </a:p>
        </p:txBody>
      </p:sp>
      <p:sp>
        <p:nvSpPr>
          <p:cNvPr id="4" name="Holder 5"/>
          <p:cNvSpPr>
            <a:spLocks noGrp="1"/>
          </p:cNvSpPr>
          <p:nvPr>
            <p:ph type="dt" sz="half" idx="11"/>
          </p:nvPr>
        </p:nvSpPr>
        <p:spPr/>
        <p:txBody>
          <a:bodyPr/>
          <a:lstStyle>
            <a:lvl1pPr>
              <a:defRPr/>
            </a:lvl1pPr>
          </a:lstStyle>
          <a:p>
            <a:fld id="{8575D114-AF44-F34C-9F63-434697DF3BCE}" type="datetime1">
              <a:rPr lang="en-US" smtClean="0"/>
              <a:t>4/20/16</a:t>
            </a:fld>
            <a:endParaRPr lang="en-US"/>
          </a:p>
        </p:txBody>
      </p:sp>
      <p:sp>
        <p:nvSpPr>
          <p:cNvPr id="5"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94134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lang="en-US"/>
          </a:p>
        </p:txBody>
      </p:sp>
      <p:sp>
        <p:nvSpPr>
          <p:cNvPr id="3" name="Holder 5"/>
          <p:cNvSpPr>
            <a:spLocks noGrp="1"/>
          </p:cNvSpPr>
          <p:nvPr>
            <p:ph type="dt" sz="half" idx="11"/>
          </p:nvPr>
        </p:nvSpPr>
        <p:spPr/>
        <p:txBody>
          <a:bodyPr/>
          <a:lstStyle>
            <a:lvl1pPr>
              <a:defRPr/>
            </a:lvl1pPr>
          </a:lstStyle>
          <a:p>
            <a:fld id="{82126EAB-9F86-3E47-A648-DB77DA3E9C0D}" type="datetime1">
              <a:rPr lang="en-US" smtClean="0"/>
              <a:t>4/20/16</a:t>
            </a:fld>
            <a:endParaRPr lang="en-US"/>
          </a:p>
        </p:txBody>
      </p:sp>
      <p:sp>
        <p:nvSpPr>
          <p:cNvPr id="4"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171595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lang="en-US"/>
          </a:p>
        </p:txBody>
      </p:sp>
      <p:sp>
        <p:nvSpPr>
          <p:cNvPr id="3" name="Holder 5"/>
          <p:cNvSpPr>
            <a:spLocks noGrp="1"/>
          </p:cNvSpPr>
          <p:nvPr>
            <p:ph type="dt" sz="half" idx="11"/>
          </p:nvPr>
        </p:nvSpPr>
        <p:spPr/>
        <p:txBody>
          <a:bodyPr/>
          <a:lstStyle>
            <a:lvl1pPr>
              <a:defRPr/>
            </a:lvl1pPr>
          </a:lstStyle>
          <a:p>
            <a:fld id="{A753C2F8-EC2C-204A-8354-283A303D843B}" type="datetime1">
              <a:rPr lang="en-US" smtClean="0"/>
              <a:t>4/20/16</a:t>
            </a:fld>
            <a:endParaRPr lang="en-US"/>
          </a:p>
        </p:txBody>
      </p:sp>
      <p:sp>
        <p:nvSpPr>
          <p:cNvPr id="4"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48128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2746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6388" y="1084263"/>
            <a:ext cx="4189412" cy="386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4263"/>
            <a:ext cx="4189413" cy="386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Holder 4"/>
          <p:cNvSpPr>
            <a:spLocks noGrp="1"/>
          </p:cNvSpPr>
          <p:nvPr>
            <p:ph type="ftr" sz="quarter" idx="10"/>
          </p:nvPr>
        </p:nvSpPr>
        <p:spPr/>
        <p:txBody>
          <a:bodyPr/>
          <a:lstStyle>
            <a:lvl1pPr>
              <a:defRPr/>
            </a:lvl1pPr>
          </a:lstStyle>
          <a:p>
            <a:pPr>
              <a:defRPr/>
            </a:pPr>
            <a:endParaRPr lang="en-US"/>
          </a:p>
        </p:txBody>
      </p:sp>
      <p:sp>
        <p:nvSpPr>
          <p:cNvPr id="6" name="Holder 5"/>
          <p:cNvSpPr>
            <a:spLocks noGrp="1"/>
          </p:cNvSpPr>
          <p:nvPr>
            <p:ph type="dt" sz="half" idx="11"/>
          </p:nvPr>
        </p:nvSpPr>
        <p:spPr/>
        <p:txBody>
          <a:bodyPr/>
          <a:lstStyle>
            <a:lvl1pPr>
              <a:defRPr/>
            </a:lvl1pPr>
          </a:lstStyle>
          <a:p>
            <a:fld id="{DB7F353B-37E8-0E41-BA55-42027D4B43A8}" type="datetime1">
              <a:rPr lang="en-US" smtClean="0"/>
              <a:t>4/20/16</a:t>
            </a:fld>
            <a:endParaRPr lang="en-US"/>
          </a:p>
        </p:txBody>
      </p:sp>
      <p:sp>
        <p:nvSpPr>
          <p:cNvPr id="7"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600840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8DDE3-C41A-A546-A04C-DB089F8D8966}" type="datetime1">
              <a:rPr lang="en-US" smtClean="0">
                <a:solidFill>
                  <a:prstClr val="black">
                    <a:tint val="75000"/>
                  </a:prstClr>
                </a:solidFill>
              </a:r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78156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1899C1-CD30-7843-BBE2-7AAA2B7A0E65}" type="datetime1">
              <a:rPr lang="en-US" smtClean="0">
                <a:solidFill>
                  <a:prstClr val="black">
                    <a:tint val="75000"/>
                  </a:prstClr>
                </a:solidFill>
              </a:r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012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58501-63BC-2A4F-9C46-CDED1ADB69BF}" type="datetime1">
              <a:rPr lang="en-US" smtClean="0">
                <a:solidFill>
                  <a:prstClr val="black">
                    <a:tint val="75000"/>
                  </a:prstClr>
                </a:solidFill>
              </a:r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834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1986C-8AC4-E74A-8DB9-14C55264A02F}" type="datetime1">
              <a:rPr lang="en-US" smtClean="0">
                <a:solidFill>
                  <a:prstClr val="black">
                    <a:tint val="75000"/>
                  </a:prstClr>
                </a:solidFill>
              </a:rPr>
              <a:t>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9E229-7633-0741-9B6D-B710E1C50685}" type="datetime1">
              <a:rPr lang="en-US" smtClean="0">
                <a:solidFill>
                  <a:prstClr val="black">
                    <a:tint val="75000"/>
                  </a:prstClr>
                </a:solidFill>
              </a:rPr>
              <a:t>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567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F04E6-44BE-0B4A-8A17-9CEA6629DDEC}" type="datetime1">
              <a:rPr lang="en-US" smtClean="0">
                <a:solidFill>
                  <a:prstClr val="black">
                    <a:tint val="75000"/>
                  </a:prstClr>
                </a:solidFill>
              </a:rPr>
              <a:t>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25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BD29E-5D68-9341-94FA-70AB236C23D4}" type="datetime1">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262098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C57CE-B13D-7F4F-AB75-1FDE2409716B}" type="datetime1">
              <a:rPr lang="en-US" smtClean="0">
                <a:solidFill>
                  <a:prstClr val="black">
                    <a:tint val="75000"/>
                  </a:prstClr>
                </a:solidFill>
              </a:rPr>
              <a:t>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89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F2AD8-26AC-844C-8B49-D87B9B65646B}" type="datetime1">
              <a:rPr lang="en-US" smtClean="0">
                <a:solidFill>
                  <a:prstClr val="black">
                    <a:tint val="75000"/>
                  </a:prstClr>
                </a:solidFill>
              </a:rPr>
              <a:t>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059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B211C-5639-1249-8992-676FF4B26C81}" type="datetime1">
              <a:rPr lang="en-US" smtClean="0">
                <a:solidFill>
                  <a:prstClr val="black">
                    <a:tint val="75000"/>
                  </a:prstClr>
                </a:solidFill>
              </a:rPr>
              <a:t>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60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06EDF-8EC2-524B-A0DA-31F753E377E6}" type="datetime1">
              <a:rPr lang="en-US" smtClean="0">
                <a:solidFill>
                  <a:prstClr val="black">
                    <a:tint val="75000"/>
                  </a:prstClr>
                </a:solidFill>
              </a:r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101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BC3A1-853F-7E4C-B89C-1F135CD9909B}" type="datetime1">
              <a:rPr lang="en-US" smtClean="0">
                <a:solidFill>
                  <a:prstClr val="black">
                    <a:tint val="75000"/>
                  </a:prstClr>
                </a:solidFill>
              </a:r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210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lang="en-US"/>
          </a:p>
        </p:txBody>
      </p:sp>
      <p:sp>
        <p:nvSpPr>
          <p:cNvPr id="5" name="Holder 5"/>
          <p:cNvSpPr>
            <a:spLocks noGrp="1"/>
          </p:cNvSpPr>
          <p:nvPr>
            <p:ph type="dt" sz="half" idx="11"/>
          </p:nvPr>
        </p:nvSpPr>
        <p:spPr/>
        <p:txBody>
          <a:bodyPr/>
          <a:lstStyle>
            <a:lvl1pPr>
              <a:defRPr/>
            </a:lvl1pPr>
          </a:lstStyle>
          <a:p>
            <a:fld id="{F11C3A34-A84D-9943-AF7D-FBCA0C87AD3E}" type="datetime1">
              <a:rPr lang="en-US"/>
              <a:pPr/>
              <a:t>4/20/16</a:t>
            </a:fld>
            <a:endParaRPr lang="en-US"/>
          </a:p>
        </p:txBody>
      </p:sp>
      <p:sp>
        <p:nvSpPr>
          <p:cNvPr id="6"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2362363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a:solidFill>
                  <a:srgbClr val="104FFB"/>
                </a:solidFill>
                <a:latin typeface="Arial"/>
                <a:cs typeface="Arial"/>
              </a:defRPr>
            </a:lvl1pPr>
          </a:lstStyle>
          <a:p>
            <a:endParaRPr/>
          </a:p>
        </p:txBody>
      </p:sp>
      <p:sp>
        <p:nvSpPr>
          <p:cNvPr id="3" name="Holder 3"/>
          <p:cNvSpPr>
            <a:spLocks noGrp="1"/>
          </p:cNvSpPr>
          <p:nvPr>
            <p:ph type="body" idx="1"/>
          </p:nvPr>
        </p:nvSpPr>
        <p:spPr/>
        <p:txBody>
          <a:bodyPr/>
          <a:lstStyle>
            <a:lvl1pPr>
              <a:defRPr sz="2800">
                <a:latin typeface="Arial"/>
                <a:cs typeface="Arial"/>
              </a:defRPr>
            </a:lvl1pPr>
          </a:lstStyle>
          <a:p>
            <a:endParaRPr/>
          </a:p>
        </p:txBody>
      </p:sp>
      <p:sp>
        <p:nvSpPr>
          <p:cNvPr id="4" name="Holder 4"/>
          <p:cNvSpPr>
            <a:spLocks noGrp="1"/>
          </p:cNvSpPr>
          <p:nvPr>
            <p:ph type="ftr" sz="quarter" idx="10"/>
          </p:nvPr>
        </p:nvSpPr>
        <p:spPr/>
        <p:txBody>
          <a:bodyPr/>
          <a:lstStyle>
            <a:lvl1pPr>
              <a:defRPr/>
            </a:lvl1pPr>
          </a:lstStyle>
          <a:p>
            <a:pPr>
              <a:defRPr/>
            </a:pPr>
            <a:endParaRPr lang="en-US"/>
          </a:p>
        </p:txBody>
      </p:sp>
      <p:sp>
        <p:nvSpPr>
          <p:cNvPr id="5" name="Holder 5"/>
          <p:cNvSpPr>
            <a:spLocks noGrp="1"/>
          </p:cNvSpPr>
          <p:nvPr>
            <p:ph type="dt" sz="half" idx="11"/>
          </p:nvPr>
        </p:nvSpPr>
        <p:spPr/>
        <p:txBody>
          <a:bodyPr/>
          <a:lstStyle>
            <a:lvl1pPr>
              <a:defRPr/>
            </a:lvl1pPr>
          </a:lstStyle>
          <a:p>
            <a:fld id="{A9D0D324-A375-E748-B64B-3767914EFFD3}" type="datetime1">
              <a:rPr lang="en-US"/>
              <a:pPr/>
              <a:t>4/20/16</a:t>
            </a:fld>
            <a:endParaRPr lang="en-US"/>
          </a:p>
        </p:txBody>
      </p:sp>
      <p:sp>
        <p:nvSpPr>
          <p:cNvPr id="6"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357992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a:solidFill>
                  <a:srgbClr val="104FF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lang="en-US"/>
          </a:p>
        </p:txBody>
      </p:sp>
      <p:sp>
        <p:nvSpPr>
          <p:cNvPr id="6" name="Holder 5"/>
          <p:cNvSpPr>
            <a:spLocks noGrp="1"/>
          </p:cNvSpPr>
          <p:nvPr>
            <p:ph type="dt" sz="half" idx="11"/>
          </p:nvPr>
        </p:nvSpPr>
        <p:spPr/>
        <p:txBody>
          <a:bodyPr/>
          <a:lstStyle>
            <a:lvl1pPr>
              <a:defRPr/>
            </a:lvl1pPr>
          </a:lstStyle>
          <a:p>
            <a:fld id="{5E75FF5A-F7A0-F24B-AE8D-11C903CB3595}" type="datetime1">
              <a:rPr lang="en-US"/>
              <a:pPr/>
              <a:t>4/20/16</a:t>
            </a:fld>
            <a:endParaRPr lang="en-US"/>
          </a:p>
        </p:txBody>
      </p:sp>
      <p:sp>
        <p:nvSpPr>
          <p:cNvPr id="7"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119118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a:solidFill>
                  <a:srgbClr val="104FFB"/>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endParaRPr lang="en-US"/>
          </a:p>
        </p:txBody>
      </p:sp>
      <p:sp>
        <p:nvSpPr>
          <p:cNvPr id="4" name="Holder 5"/>
          <p:cNvSpPr>
            <a:spLocks noGrp="1"/>
          </p:cNvSpPr>
          <p:nvPr>
            <p:ph type="dt" sz="half" idx="11"/>
          </p:nvPr>
        </p:nvSpPr>
        <p:spPr/>
        <p:txBody>
          <a:bodyPr/>
          <a:lstStyle>
            <a:lvl1pPr>
              <a:defRPr/>
            </a:lvl1pPr>
          </a:lstStyle>
          <a:p>
            <a:fld id="{C7218E53-69EB-AA40-B38B-633BBDEEA85F}" type="datetime1">
              <a:rPr lang="en-US"/>
              <a:pPr/>
              <a:t>4/20/16</a:t>
            </a:fld>
            <a:endParaRPr lang="en-US"/>
          </a:p>
        </p:txBody>
      </p:sp>
      <p:sp>
        <p:nvSpPr>
          <p:cNvPr id="5"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440350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lang="en-US"/>
          </a:p>
        </p:txBody>
      </p:sp>
      <p:sp>
        <p:nvSpPr>
          <p:cNvPr id="3" name="Holder 5"/>
          <p:cNvSpPr>
            <a:spLocks noGrp="1"/>
          </p:cNvSpPr>
          <p:nvPr>
            <p:ph type="dt" sz="half" idx="11"/>
          </p:nvPr>
        </p:nvSpPr>
        <p:spPr/>
        <p:txBody>
          <a:bodyPr/>
          <a:lstStyle>
            <a:lvl1pPr>
              <a:defRPr/>
            </a:lvl1pPr>
          </a:lstStyle>
          <a:p>
            <a:fld id="{5ABCCCD3-A717-074B-9823-99FFD8F0DA88}" type="datetime1">
              <a:rPr lang="en-US"/>
              <a:pPr/>
              <a:t>4/20/16</a:t>
            </a:fld>
            <a:endParaRPr lang="en-US"/>
          </a:p>
        </p:txBody>
      </p:sp>
      <p:sp>
        <p:nvSpPr>
          <p:cNvPr id="4"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84967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E4CA5-3647-A746-9779-838ABA54EC9B}" type="datetime1">
              <a:rPr lang="en-US" smtClean="0"/>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858869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lang="en-US"/>
          </a:p>
        </p:txBody>
      </p:sp>
      <p:sp>
        <p:nvSpPr>
          <p:cNvPr id="3" name="Holder 5"/>
          <p:cNvSpPr>
            <a:spLocks noGrp="1"/>
          </p:cNvSpPr>
          <p:nvPr>
            <p:ph type="dt" sz="half" idx="11"/>
          </p:nvPr>
        </p:nvSpPr>
        <p:spPr/>
        <p:txBody>
          <a:bodyPr/>
          <a:lstStyle>
            <a:lvl1pPr>
              <a:defRPr/>
            </a:lvl1pPr>
          </a:lstStyle>
          <a:p>
            <a:fld id="{479B0B27-D65D-6440-9D68-D216BD55D4E6}" type="datetime1">
              <a:rPr lang="en-US"/>
              <a:pPr/>
              <a:t>4/20/16</a:t>
            </a:fld>
            <a:endParaRPr lang="en-US"/>
          </a:p>
        </p:txBody>
      </p:sp>
      <p:sp>
        <p:nvSpPr>
          <p:cNvPr id="4"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851740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2746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6388" y="1084263"/>
            <a:ext cx="4189412" cy="386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4263"/>
            <a:ext cx="4189413" cy="386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Holder 4"/>
          <p:cNvSpPr>
            <a:spLocks noGrp="1"/>
          </p:cNvSpPr>
          <p:nvPr>
            <p:ph type="ftr" sz="quarter" idx="10"/>
          </p:nvPr>
        </p:nvSpPr>
        <p:spPr/>
        <p:txBody>
          <a:bodyPr/>
          <a:lstStyle>
            <a:lvl1pPr>
              <a:defRPr/>
            </a:lvl1pPr>
          </a:lstStyle>
          <a:p>
            <a:pPr>
              <a:defRPr/>
            </a:pPr>
            <a:endParaRPr lang="en-US"/>
          </a:p>
        </p:txBody>
      </p:sp>
      <p:sp>
        <p:nvSpPr>
          <p:cNvPr id="6" name="Holder 5"/>
          <p:cNvSpPr>
            <a:spLocks noGrp="1"/>
          </p:cNvSpPr>
          <p:nvPr>
            <p:ph type="dt" sz="half" idx="11"/>
          </p:nvPr>
        </p:nvSpPr>
        <p:spPr/>
        <p:txBody>
          <a:bodyPr/>
          <a:lstStyle>
            <a:lvl1pPr>
              <a:defRPr/>
            </a:lvl1pPr>
          </a:lstStyle>
          <a:p>
            <a:fld id="{FB7A894B-5FA1-0D41-8821-40AF506E68DA}" type="datetime1">
              <a:rPr lang="en-US"/>
              <a:pPr/>
              <a:t>4/20/16</a:t>
            </a:fld>
            <a:endParaRPr lang="en-US"/>
          </a:p>
        </p:txBody>
      </p:sp>
      <p:sp>
        <p:nvSpPr>
          <p:cNvPr id="7" name="Holder 6"/>
          <p:cNvSpPr>
            <a:spLocks noGrp="1"/>
          </p:cNvSpPr>
          <p:nvPr>
            <p:ph type="sldNum"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2402477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AEBA0-E3E8-B94D-B240-BC4F6E204D06}" type="datetime1">
              <a:rPr lang="en-US" smtClean="0">
                <a:solidFill>
                  <a:prstClr val="black">
                    <a:tint val="75000"/>
                  </a:prstClr>
                </a:solidFill>
              </a:rPr>
              <a:p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20959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1FAEED-8950-2249-85D5-D5E7EA0ACEF3}" type="datetime1">
              <a:rPr lang="en-US" smtClean="0">
                <a:solidFill>
                  <a:prstClr val="black">
                    <a:tint val="75000"/>
                  </a:prstClr>
                </a:solidFill>
              </a:rPr>
              <a:p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9436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9E34-C26B-3841-9409-7BFCD1BDDA78}" type="datetime1">
              <a:rPr lang="en-US" smtClean="0">
                <a:solidFill>
                  <a:prstClr val="black">
                    <a:tint val="75000"/>
                  </a:prstClr>
                </a:solidFill>
              </a:rPr>
              <a:p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878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FC9615-56AA-6343-986F-63DC82F9FA12}" type="datetime1">
              <a:rPr lang="en-US" smtClean="0">
                <a:solidFill>
                  <a:prstClr val="black">
                    <a:tint val="75000"/>
                  </a:prstClr>
                </a:solidFill>
              </a:rPr>
              <a:pPr/>
              <a:t>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2965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20E8D-FDB3-3B44-AF76-19DF58B4A600}" type="datetime1">
              <a:rPr lang="en-US" smtClean="0">
                <a:solidFill>
                  <a:prstClr val="black">
                    <a:tint val="75000"/>
                  </a:prstClr>
                </a:solidFill>
              </a:rPr>
              <a:pPr/>
              <a:t>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015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BD29E-5D68-9341-94FA-70AB236C23D4}" type="datetime1">
              <a:rPr lang="en-US" smtClean="0">
                <a:solidFill>
                  <a:prstClr val="black">
                    <a:tint val="75000"/>
                  </a:prstClr>
                </a:solidFill>
              </a:rPr>
              <a:pPr/>
              <a:t>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62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E4CA5-3647-A746-9779-838ABA54EC9B}" type="datetime1">
              <a:rPr lang="en-US" smtClean="0">
                <a:solidFill>
                  <a:prstClr val="black">
                    <a:tint val="75000"/>
                  </a:prstClr>
                </a:solidFill>
              </a:rPr>
              <a:pPr/>
              <a:t>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414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5F712-7C68-C948-9828-081FD87F5A85}" type="datetime1">
              <a:rPr lang="en-US" smtClean="0">
                <a:solidFill>
                  <a:prstClr val="black">
                    <a:tint val="75000"/>
                  </a:prstClr>
                </a:solidFill>
              </a:rPr>
              <a:pPr/>
              <a:t>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82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5F712-7C68-C948-9828-081FD87F5A85}" type="datetime1">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6272692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D52B6-3E50-F84F-BD01-BAD9027C7F3D}" type="datetime1">
              <a:rPr lang="en-US" smtClean="0">
                <a:solidFill>
                  <a:prstClr val="black">
                    <a:tint val="75000"/>
                  </a:prstClr>
                </a:solidFill>
              </a:rPr>
              <a:pPr/>
              <a:t>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0285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D4CCD-CCAB-3B47-B91B-1EC94B0C0EB5}" type="datetime1">
              <a:rPr lang="en-US" smtClean="0">
                <a:solidFill>
                  <a:prstClr val="black">
                    <a:tint val="75000"/>
                  </a:prstClr>
                </a:solidFill>
              </a:rPr>
              <a:p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574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38B28-D319-C44C-9ADF-2D24CCF1335B}" type="datetime1">
              <a:rPr lang="en-US" smtClean="0">
                <a:solidFill>
                  <a:prstClr val="black">
                    <a:tint val="75000"/>
                  </a:prstClr>
                </a:solidFill>
              </a:rPr>
              <a:pPr/>
              <a:t>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92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D52B6-3E50-F84F-BD01-BAD9027C7F3D}" type="datetime1">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10016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6.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theme" Target="../theme/theme7.xml"/><Relationship Id="rId1" Type="http://schemas.openxmlformats.org/officeDocument/2006/relationships/slideLayout" Target="../slideLayouts/slideLayout65.xml"/><Relationship Id="rId2"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8.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B62C6ECB-82DD-8E4C-97E5-4A48E48295F1}" type="datetime1">
              <a:rPr lang="en-US" smtClean="0"/>
              <a:t>4/20/16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C913800-9833-F549-80FC-C3497A40B0B4}" type="slidenum">
              <a:rPr lang="en-US" smtClean="0"/>
              <a:pPr/>
              <a:t>‹#›</a:t>
            </a:fld>
            <a:endParaRPr lang="en-US"/>
          </a:p>
        </p:txBody>
      </p:sp>
    </p:spTree>
    <p:extLst>
      <p:ext uri="{BB962C8B-B14F-4D97-AF65-F5344CB8AC3E}">
        <p14:creationId xmlns:p14="http://schemas.microsoft.com/office/powerpoint/2010/main" val="141608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rgbClr val="0D49E1"/>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6" y="6345071"/>
            <a:ext cx="8012545" cy="304800"/>
          </a:xfrm>
          <a:prstGeom prst="rect">
            <a:avLst/>
          </a:prstGeom>
          <a:noFill/>
        </p:spPr>
        <p:txBody>
          <a:bodyPr wrap="square"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9" y="6384648"/>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latin typeface="HP Simplified"/>
                <a:cs typeface="HP Simplified"/>
              </a:rPr>
              <a:pPr defTabSz="914400"/>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404271977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4" y="6345071"/>
            <a:ext cx="8012545" cy="304800"/>
          </a:xfrm>
          <a:prstGeom prst="rect">
            <a:avLst/>
          </a:prstGeom>
          <a:noFill/>
        </p:spPr>
        <p:txBody>
          <a:bodyPr wrap="square"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7" y="6384648"/>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latin typeface="HP Simplified"/>
                <a:cs typeface="HP Simplified"/>
              </a:rPr>
              <a:pPr defTabSz="914400"/>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7064212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2"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2" y="6345071"/>
            <a:ext cx="8012545" cy="304800"/>
          </a:xfrm>
          <a:prstGeom prst="rect">
            <a:avLst/>
          </a:prstGeom>
          <a:noFill/>
        </p:spPr>
        <p:txBody>
          <a:bodyPr wrap="square"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5" y="6384647"/>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latin typeface="HP Simplified"/>
                <a:cs typeface="HP Simplified"/>
              </a:rPr>
              <a:pPr defTabSz="914400"/>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94246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228600" y="381000"/>
            <a:ext cx="845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endParaRPr lang="it-IT"/>
          </a:p>
        </p:txBody>
      </p:sp>
      <p:sp>
        <p:nvSpPr>
          <p:cNvPr id="1027" name="Holder 3"/>
          <p:cNvSpPr>
            <a:spLocks noGrp="1"/>
          </p:cNvSpPr>
          <p:nvPr>
            <p:ph type="body" idx="1"/>
          </p:nvPr>
        </p:nvSpPr>
        <p:spPr bwMode="auto">
          <a:xfrm>
            <a:off x="306388" y="1084263"/>
            <a:ext cx="85312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endParaRPr lang="it-IT"/>
          </a:p>
        </p:txBody>
      </p:sp>
      <p:sp>
        <p:nvSpPr>
          <p:cNvPr id="4" name="Holder 4"/>
          <p:cNvSpPr>
            <a:spLocks noGrp="1"/>
          </p:cNvSpPr>
          <p:nvPr>
            <p:ph type="ftr" sz="quarter" idx="5"/>
          </p:nvPr>
        </p:nvSpPr>
        <p:spPr>
          <a:xfrm>
            <a:off x="3108325" y="6378575"/>
            <a:ext cx="2927350" cy="274638"/>
          </a:xfrm>
          <a:prstGeom prst="rect">
            <a:avLst/>
          </a:prstGeom>
        </p:spPr>
        <p:txBody>
          <a:bodyPr vert="horz" wrap="square" lIns="0" tIns="0" rIns="0" bIns="0" numCol="1" anchor="t" anchorCtr="0" compatLnSpc="1">
            <a:prstTxWarp prst="textNoShape">
              <a:avLst/>
            </a:prstTxWarp>
            <a:spAutoFit/>
          </a:bodyPr>
          <a:lstStyle>
            <a:lvl1pPr algn="ctr">
              <a:defRPr>
                <a:solidFill>
                  <a:srgbClr val="898989"/>
                </a:solidFill>
                <a:latin typeface="Calibri" pitchFamily="34" charset="0"/>
                <a:ea typeface="+mn-ea"/>
                <a:cs typeface="Arial" pitchFamily="34" charset="0"/>
              </a:defRPr>
            </a:lvl1pPr>
          </a:lstStyle>
          <a:p>
            <a:pPr defTabSz="914400" fontAlgn="base">
              <a:spcBef>
                <a:spcPct val="0"/>
              </a:spcBef>
              <a:spcAft>
                <a:spcPct val="0"/>
              </a:spcAft>
              <a:defRPr/>
            </a:pPr>
            <a:endParaRPr lang="en-US"/>
          </a:p>
        </p:txBody>
      </p:sp>
      <p:sp>
        <p:nvSpPr>
          <p:cNvPr id="5" name="Holder 5"/>
          <p:cNvSpPr>
            <a:spLocks noGrp="1"/>
          </p:cNvSpPr>
          <p:nvPr>
            <p:ph type="dt" sz="half" idx="6"/>
          </p:nvPr>
        </p:nvSpPr>
        <p:spPr>
          <a:xfrm>
            <a:off x="457200" y="6378575"/>
            <a:ext cx="2103438" cy="274638"/>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latin typeface="Calibri" charset="0"/>
              </a:defRPr>
            </a:lvl1pPr>
          </a:lstStyle>
          <a:p>
            <a:pPr defTabSz="914400" fontAlgn="base">
              <a:spcBef>
                <a:spcPct val="0"/>
              </a:spcBef>
              <a:spcAft>
                <a:spcPct val="0"/>
              </a:spcAft>
            </a:pPr>
            <a:fld id="{B2314C24-446B-C14E-BA81-A27047800345}" type="datetime1">
              <a:rPr lang="en-US" smtClean="0">
                <a:ea typeface="ＭＳ Ｐゴシック" charset="0"/>
                <a:cs typeface="Arial" charset="0"/>
              </a:rPr>
              <a:t>4/20/16</a:t>
            </a:fld>
            <a:endParaRPr lang="en-US" smtClean="0">
              <a:ea typeface="ＭＳ Ｐゴシック" charset="0"/>
              <a:cs typeface="Arial" charset="0"/>
            </a:endParaRPr>
          </a:p>
        </p:txBody>
      </p:sp>
      <p:sp>
        <p:nvSpPr>
          <p:cNvPr id="6" name="Holder 6"/>
          <p:cNvSpPr>
            <a:spLocks noGrp="1"/>
          </p:cNvSpPr>
          <p:nvPr>
            <p:ph type="sldNum" sz="quarter" idx="7"/>
          </p:nvPr>
        </p:nvSpPr>
        <p:spPr>
          <a:xfrm>
            <a:off x="7988300" y="6400800"/>
            <a:ext cx="850900" cy="823913"/>
          </a:xfrm>
          <a:prstGeom prst="rect">
            <a:avLst/>
          </a:prstGeom>
        </p:spPr>
        <p:txBody>
          <a:bodyPr vert="horz" wrap="square" lIns="0" tIns="0" rIns="0" bIns="0" numCol="1" anchor="t" anchorCtr="0" compatLnSpc="1">
            <a:prstTxWarp prst="textNoShape">
              <a:avLst/>
            </a:prstTxWarp>
            <a:spAutoFit/>
          </a:bodyPr>
          <a:lstStyle>
            <a:lvl1pPr algn="r">
              <a:defRPr>
                <a:solidFill>
                  <a:schemeClr val="tx1"/>
                </a:solidFill>
                <a:latin typeface="Arial" pitchFamily="34" charset="0"/>
                <a:ea typeface="+mn-ea"/>
                <a:cs typeface="Arial" pitchFamily="34" charset="0"/>
              </a:defRPr>
            </a:lvl1pPr>
          </a:lstStyle>
          <a:p>
            <a:pPr defTabSz="914400"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27866640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Arial"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45720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9144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371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18288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C4BFA6E1-A428-A142-88E2-ADF0EA3A8057}" type="datetime1">
              <a:rPr lang="en-US" smtClean="0">
                <a:solidFill>
                  <a:prstClr val="black">
                    <a:tint val="75000"/>
                  </a:prstClr>
                </a:solidFill>
              </a:rPr>
              <a:t>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4833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rgbClr val="0D49E1"/>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228600" y="381000"/>
            <a:ext cx="845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endParaRPr lang="it-IT"/>
          </a:p>
        </p:txBody>
      </p:sp>
      <p:sp>
        <p:nvSpPr>
          <p:cNvPr id="1027" name="Holder 3"/>
          <p:cNvSpPr>
            <a:spLocks noGrp="1"/>
          </p:cNvSpPr>
          <p:nvPr>
            <p:ph type="body" idx="1"/>
          </p:nvPr>
        </p:nvSpPr>
        <p:spPr bwMode="auto">
          <a:xfrm>
            <a:off x="306388" y="1084263"/>
            <a:ext cx="85312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endParaRPr lang="it-IT"/>
          </a:p>
        </p:txBody>
      </p:sp>
      <p:sp>
        <p:nvSpPr>
          <p:cNvPr id="4" name="Holder 4"/>
          <p:cNvSpPr>
            <a:spLocks noGrp="1"/>
          </p:cNvSpPr>
          <p:nvPr>
            <p:ph type="ftr" sz="quarter" idx="5"/>
          </p:nvPr>
        </p:nvSpPr>
        <p:spPr>
          <a:xfrm>
            <a:off x="3108325" y="6378575"/>
            <a:ext cx="2927350" cy="274638"/>
          </a:xfrm>
          <a:prstGeom prst="rect">
            <a:avLst/>
          </a:prstGeom>
        </p:spPr>
        <p:txBody>
          <a:bodyPr vert="horz" wrap="square" lIns="0" tIns="0" rIns="0" bIns="0" numCol="1" anchor="t" anchorCtr="0" compatLnSpc="1">
            <a:prstTxWarp prst="textNoShape">
              <a:avLst/>
            </a:prstTxWarp>
            <a:spAutoFit/>
          </a:bodyPr>
          <a:lstStyle>
            <a:lvl1pPr algn="ctr">
              <a:defRPr>
                <a:solidFill>
                  <a:srgbClr val="898989"/>
                </a:solidFill>
                <a:latin typeface="Calibri" pitchFamily="34" charset="0"/>
                <a:ea typeface="+mn-ea"/>
                <a:cs typeface="Arial" pitchFamily="34" charset="0"/>
              </a:defRPr>
            </a:lvl1pPr>
          </a:lstStyle>
          <a:p>
            <a:pPr defTabSz="914400" fontAlgn="base">
              <a:spcBef>
                <a:spcPct val="0"/>
              </a:spcBef>
              <a:spcAft>
                <a:spcPct val="0"/>
              </a:spcAft>
              <a:defRPr/>
            </a:pPr>
            <a:endParaRPr lang="en-US"/>
          </a:p>
        </p:txBody>
      </p:sp>
      <p:sp>
        <p:nvSpPr>
          <p:cNvPr id="5" name="Holder 5"/>
          <p:cNvSpPr>
            <a:spLocks noGrp="1"/>
          </p:cNvSpPr>
          <p:nvPr>
            <p:ph type="dt" sz="half" idx="6"/>
          </p:nvPr>
        </p:nvSpPr>
        <p:spPr>
          <a:xfrm>
            <a:off x="457200" y="6378575"/>
            <a:ext cx="2103438" cy="274638"/>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latin typeface="Calibri" charset="0"/>
              </a:defRPr>
            </a:lvl1pPr>
          </a:lstStyle>
          <a:p>
            <a:pPr defTabSz="914400" fontAlgn="base">
              <a:spcBef>
                <a:spcPct val="0"/>
              </a:spcBef>
              <a:spcAft>
                <a:spcPct val="0"/>
              </a:spcAft>
            </a:pPr>
            <a:fld id="{DD347D9A-A8B0-E34D-B040-0D2565B2A48A}" type="datetime1">
              <a:rPr lang="en-US" smtClean="0">
                <a:ea typeface="ＭＳ Ｐゴシック" charset="0"/>
                <a:cs typeface="Arial" charset="0"/>
              </a:rPr>
              <a:pPr defTabSz="914400" fontAlgn="base">
                <a:spcBef>
                  <a:spcPct val="0"/>
                </a:spcBef>
                <a:spcAft>
                  <a:spcPct val="0"/>
                </a:spcAft>
              </a:pPr>
              <a:t>4/20/16</a:t>
            </a:fld>
            <a:endParaRPr lang="en-US" smtClean="0">
              <a:ea typeface="ＭＳ Ｐゴシック" charset="0"/>
              <a:cs typeface="Arial" charset="0"/>
            </a:endParaRPr>
          </a:p>
        </p:txBody>
      </p:sp>
      <p:sp>
        <p:nvSpPr>
          <p:cNvPr id="6" name="Holder 6"/>
          <p:cNvSpPr>
            <a:spLocks noGrp="1"/>
          </p:cNvSpPr>
          <p:nvPr>
            <p:ph type="sldNum" sz="quarter" idx="7"/>
          </p:nvPr>
        </p:nvSpPr>
        <p:spPr>
          <a:xfrm>
            <a:off x="7988300" y="6400800"/>
            <a:ext cx="850900" cy="823913"/>
          </a:xfrm>
          <a:prstGeom prst="rect">
            <a:avLst/>
          </a:prstGeom>
        </p:spPr>
        <p:txBody>
          <a:bodyPr vert="horz" wrap="square" lIns="0" tIns="0" rIns="0" bIns="0" numCol="1" anchor="t" anchorCtr="0" compatLnSpc="1">
            <a:prstTxWarp prst="textNoShape">
              <a:avLst/>
            </a:prstTxWarp>
            <a:spAutoFit/>
          </a:bodyPr>
          <a:lstStyle>
            <a:lvl1pPr algn="r">
              <a:defRPr>
                <a:solidFill>
                  <a:schemeClr val="tx1"/>
                </a:solidFill>
                <a:latin typeface="Arial" pitchFamily="34" charset="0"/>
                <a:ea typeface="+mn-ea"/>
                <a:cs typeface="Arial" pitchFamily="34" charset="0"/>
              </a:defRPr>
            </a:lvl1pPr>
          </a:lstStyle>
          <a:p>
            <a:pPr defTabSz="914400"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4287075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45720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9144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371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18288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B62C6ECB-82DD-8E4C-97E5-4A48E48295F1}" type="datetime1">
              <a:rPr lang="en-US" smtClean="0">
                <a:solidFill>
                  <a:prstClr val="black">
                    <a:tint val="75000"/>
                  </a:prstClr>
                </a:solidFill>
              </a:rPr>
              <a:pPr/>
              <a:t>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C913800-9833-F549-80FC-C3497A40B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44634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457200" rtl="0" eaLnBrk="1" latinLnBrk="0" hangingPunct="1">
        <a:spcBef>
          <a:spcPct val="0"/>
        </a:spcBef>
        <a:buNone/>
        <a:defRPr sz="4400" kern="1200">
          <a:solidFill>
            <a:srgbClr val="0D49E1"/>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9" Type="http://schemas.openxmlformats.org/officeDocument/2006/relationships/image" Target="../media/image35.png"/><Relationship Id="rId20" Type="http://schemas.openxmlformats.org/officeDocument/2006/relationships/image" Target="../media/image46.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 Id="rId25" Type="http://schemas.openxmlformats.org/officeDocument/2006/relationships/image" Target="../media/image51.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image" Target="../media/image43.png"/><Relationship Id="rId18" Type="http://schemas.openxmlformats.org/officeDocument/2006/relationships/image" Target="../media/image44.png"/><Relationship Id="rId19" Type="http://schemas.openxmlformats.org/officeDocument/2006/relationships/image" Target="../media/image45.png"/><Relationship Id="rId1" Type="http://schemas.openxmlformats.org/officeDocument/2006/relationships/slideLayout" Target="../slideLayouts/slideLayout70.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09" y="1273941"/>
            <a:ext cx="9011478" cy="2580233"/>
          </a:xfrm>
        </p:spPr>
        <p:txBody>
          <a:bodyPr>
            <a:normAutofit/>
          </a:bodyPr>
          <a:lstStyle/>
          <a:p>
            <a:pPr algn="ctr"/>
            <a:r>
              <a:rPr lang="en-US" dirty="0" smtClean="0"/>
              <a:t>6.888</a:t>
            </a:r>
            <a:br>
              <a:rPr lang="en-US" dirty="0" smtClean="0"/>
            </a:br>
            <a:r>
              <a:rPr lang="en-US" dirty="0" smtClean="0"/>
              <a:t> Lecture 14:</a:t>
            </a:r>
            <a:br>
              <a:rPr lang="en-US" dirty="0" smtClean="0"/>
            </a:br>
            <a:r>
              <a:rPr lang="en-US" dirty="0" smtClean="0"/>
              <a:t>Software Defined Networking</a:t>
            </a:r>
            <a:endParaRPr lang="en-US" dirty="0"/>
          </a:p>
        </p:txBody>
      </p:sp>
      <p:sp>
        <p:nvSpPr>
          <p:cNvPr id="4" name="Subtitle 3"/>
          <p:cNvSpPr>
            <a:spLocks noGrp="1"/>
          </p:cNvSpPr>
          <p:nvPr>
            <p:ph type="subTitle" idx="1"/>
          </p:nvPr>
        </p:nvSpPr>
        <p:spPr>
          <a:xfrm>
            <a:off x="1371600" y="3114273"/>
            <a:ext cx="6400800" cy="3489727"/>
          </a:xfrm>
        </p:spPr>
        <p:txBody>
          <a:bodyPr>
            <a:normAutofit fontScale="77500" lnSpcReduction="20000"/>
          </a:bodyPr>
          <a:lstStyle/>
          <a:p>
            <a:endParaRPr lang="en-US" sz="1000" dirty="0" smtClean="0"/>
          </a:p>
          <a:p>
            <a:endParaRPr lang="en-US" dirty="0"/>
          </a:p>
          <a:p>
            <a:endParaRPr lang="en-US" sz="2800" dirty="0" smtClean="0"/>
          </a:p>
          <a:p>
            <a:r>
              <a:rPr lang="en-US" sz="2800" dirty="0" smtClean="0"/>
              <a:t>Mohammad Alizadeh</a:t>
            </a:r>
          </a:p>
          <a:p>
            <a:endParaRPr lang="en-US" sz="2400" dirty="0" smtClean="0"/>
          </a:p>
          <a:p>
            <a:endParaRPr lang="en-US" sz="2400" dirty="0" smtClean="0"/>
          </a:p>
          <a:p>
            <a:endParaRPr lang="en-US" sz="2400" dirty="0"/>
          </a:p>
          <a:p>
            <a:endParaRPr lang="en-US" sz="2400" dirty="0"/>
          </a:p>
          <a:p>
            <a:endParaRPr lang="en-US" sz="2400" dirty="0" smtClean="0"/>
          </a:p>
          <a:p>
            <a:endParaRPr lang="en-US" sz="2600" dirty="0" smtClean="0"/>
          </a:p>
          <a:p>
            <a:r>
              <a:rPr lang="en-US" sz="2600" dirty="0" smtClean="0"/>
              <a:t>Spring 2016</a:t>
            </a:r>
            <a:endParaRPr lang="en-US" sz="2600" dirty="0"/>
          </a:p>
        </p:txBody>
      </p:sp>
      <p:pic>
        <p:nvPicPr>
          <p:cNvPr id="5" name="Picture 4"/>
          <p:cNvPicPr>
            <a:picLocks noChangeAspect="1"/>
          </p:cNvPicPr>
          <p:nvPr/>
        </p:nvPicPr>
        <p:blipFill>
          <a:blip r:embed="rId2"/>
          <a:stretch>
            <a:fillRect/>
          </a:stretch>
        </p:blipFill>
        <p:spPr>
          <a:xfrm>
            <a:off x="403595" y="402834"/>
            <a:ext cx="1149121" cy="594095"/>
          </a:xfrm>
          <a:prstGeom prst="rect">
            <a:avLst/>
          </a:prstGeom>
        </p:spPr>
      </p:pic>
      <p:sp>
        <p:nvSpPr>
          <p:cNvPr id="7" name="TextBox 6"/>
          <p:cNvSpPr txBox="1"/>
          <p:nvPr/>
        </p:nvSpPr>
        <p:spPr>
          <a:xfrm>
            <a:off x="154610" y="4956007"/>
            <a:ext cx="8757478" cy="1015663"/>
          </a:xfrm>
          <a:prstGeom prst="rect">
            <a:avLst/>
          </a:prstGeom>
          <a:noFill/>
        </p:spPr>
        <p:txBody>
          <a:bodyPr wrap="square" rtlCol="0">
            <a:spAutoFit/>
          </a:bodyPr>
          <a:lstStyle/>
          <a:p>
            <a:pPr marL="342900" indent="-342900">
              <a:buFont typeface="Wingdings" charset="2"/>
              <a:buChar char="²"/>
            </a:pPr>
            <a:r>
              <a:rPr lang="en-US" sz="2000" dirty="0" smtClean="0">
                <a:solidFill>
                  <a:schemeClr val="bg1">
                    <a:lumMod val="50000"/>
                  </a:schemeClr>
                </a:solidFill>
              </a:rPr>
              <a:t>Many thanks to Nick </a:t>
            </a:r>
            <a:r>
              <a:rPr lang="en-US" sz="2000" dirty="0" err="1" smtClean="0">
                <a:solidFill>
                  <a:schemeClr val="bg1">
                    <a:lumMod val="50000"/>
                  </a:schemeClr>
                </a:solidFill>
              </a:rPr>
              <a:t>McKeown</a:t>
            </a:r>
            <a:r>
              <a:rPr lang="en-US" sz="2000" dirty="0" smtClean="0">
                <a:solidFill>
                  <a:schemeClr val="bg1">
                    <a:lumMod val="50000"/>
                  </a:schemeClr>
                </a:solidFill>
              </a:rPr>
              <a:t> (Stanford), Jennifer Rexford (Princeton), Scott </a:t>
            </a:r>
            <a:r>
              <a:rPr lang="en-US" sz="2000" dirty="0" err="1" smtClean="0">
                <a:solidFill>
                  <a:schemeClr val="bg1">
                    <a:lumMod val="50000"/>
                  </a:schemeClr>
                </a:solidFill>
              </a:rPr>
              <a:t>Shenker</a:t>
            </a:r>
            <a:r>
              <a:rPr lang="en-US" sz="2000" dirty="0" smtClean="0">
                <a:solidFill>
                  <a:schemeClr val="bg1">
                    <a:lumMod val="50000"/>
                  </a:schemeClr>
                </a:solidFill>
              </a:rPr>
              <a:t> (Berkeley), Nick </a:t>
            </a:r>
            <a:r>
              <a:rPr lang="en-US" sz="2000" dirty="0" err="1" smtClean="0">
                <a:solidFill>
                  <a:schemeClr val="bg1">
                    <a:lumMod val="50000"/>
                  </a:schemeClr>
                </a:solidFill>
              </a:rPr>
              <a:t>Feamster</a:t>
            </a:r>
            <a:r>
              <a:rPr lang="en-US" sz="2000" dirty="0" smtClean="0">
                <a:solidFill>
                  <a:schemeClr val="bg1">
                    <a:lumMod val="50000"/>
                  </a:schemeClr>
                </a:solidFill>
              </a:rPr>
              <a:t> (Princeton), Li </a:t>
            </a:r>
            <a:r>
              <a:rPr lang="en-US" sz="2000" dirty="0" err="1" smtClean="0">
                <a:solidFill>
                  <a:schemeClr val="bg1">
                    <a:lumMod val="50000"/>
                  </a:schemeClr>
                </a:solidFill>
              </a:rPr>
              <a:t>Erran</a:t>
            </a:r>
            <a:r>
              <a:rPr lang="en-US" sz="2000" dirty="0" smtClean="0">
                <a:solidFill>
                  <a:schemeClr val="bg1">
                    <a:lumMod val="50000"/>
                  </a:schemeClr>
                </a:solidFill>
              </a:rPr>
              <a:t> Li (Columbia), </a:t>
            </a:r>
            <a:r>
              <a:rPr lang="en-US" sz="2000" dirty="0" err="1" smtClean="0">
                <a:solidFill>
                  <a:schemeClr val="bg1">
                    <a:lumMod val="50000"/>
                  </a:schemeClr>
                </a:solidFill>
              </a:rPr>
              <a:t>Yashar</a:t>
            </a:r>
            <a:r>
              <a:rPr lang="en-US" sz="2000" dirty="0" smtClean="0">
                <a:solidFill>
                  <a:schemeClr val="bg1">
                    <a:lumMod val="50000"/>
                  </a:schemeClr>
                </a:solidFill>
              </a:rPr>
              <a:t> </a:t>
            </a:r>
            <a:r>
              <a:rPr lang="en-US" sz="2000" dirty="0" err="1" smtClean="0">
                <a:solidFill>
                  <a:schemeClr val="bg1">
                    <a:lumMod val="50000"/>
                  </a:schemeClr>
                </a:solidFill>
              </a:rPr>
              <a:t>Ganjali</a:t>
            </a:r>
            <a:r>
              <a:rPr lang="en-US" sz="2000" dirty="0" smtClean="0">
                <a:solidFill>
                  <a:schemeClr val="bg1">
                    <a:lumMod val="50000"/>
                  </a:schemeClr>
                </a:solidFill>
              </a:rPr>
              <a:t> (Toronto)</a:t>
            </a:r>
            <a:endParaRPr lang="en-US" sz="2000"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t>1</a:t>
            </a:fld>
            <a:endParaRPr lang="en-US"/>
          </a:p>
        </p:txBody>
      </p:sp>
    </p:spTree>
    <p:extLst>
      <p:ext uri="{BB962C8B-B14F-4D97-AF65-F5344CB8AC3E}">
        <p14:creationId xmlns:p14="http://schemas.microsoft.com/office/powerpoint/2010/main" val="1720281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Control Planes</a:t>
            </a:r>
            <a:endParaRPr lang="en-US" dirty="0"/>
          </a:p>
        </p:txBody>
      </p:sp>
      <p:sp>
        <p:nvSpPr>
          <p:cNvPr id="5" name="Rectangle 3"/>
          <p:cNvSpPr>
            <a:spLocks noChangeArrowheads="1"/>
          </p:cNvSpPr>
          <p:nvPr/>
        </p:nvSpPr>
        <p:spPr bwMode="auto">
          <a:xfrm>
            <a:off x="3514725" y="3370438"/>
            <a:ext cx="2085975" cy="2914650"/>
          </a:xfrm>
          <a:prstGeom prst="rect">
            <a:avLst/>
          </a:prstGeom>
          <a:solidFill>
            <a:srgbClr val="800080"/>
          </a:solidFill>
          <a:ln w="9525">
            <a:solidFill>
              <a:schemeClr val="tx1"/>
            </a:solidFill>
            <a:miter lim="800000"/>
            <a:headEnd/>
            <a:tailEnd/>
          </a:ln>
        </p:spPr>
        <p:txBody>
          <a:bodyPr wrap="none" anchor="ctr"/>
          <a:lstStyle/>
          <a:p>
            <a:pPr algn="ctr" eaLnBrk="0" hangingPunct="0"/>
            <a:r>
              <a:rPr lang="en-US" sz="2400" dirty="0">
                <a:solidFill>
                  <a:schemeClr val="bg1"/>
                </a:solidFill>
                <a:latin typeface="Times New Roman" charset="0"/>
              </a:rPr>
              <a:t>Switching</a:t>
            </a:r>
          </a:p>
          <a:p>
            <a:pPr algn="ctr" eaLnBrk="0" hangingPunct="0"/>
            <a:r>
              <a:rPr lang="en-US" sz="2400" dirty="0">
                <a:solidFill>
                  <a:schemeClr val="bg1"/>
                </a:solidFill>
                <a:latin typeface="Times New Roman" charset="0"/>
              </a:rPr>
              <a:t>Fabric</a:t>
            </a:r>
          </a:p>
        </p:txBody>
      </p:sp>
      <p:sp>
        <p:nvSpPr>
          <p:cNvPr id="6" name="Rectangle 4"/>
          <p:cNvSpPr>
            <a:spLocks noChangeArrowheads="1"/>
          </p:cNvSpPr>
          <p:nvPr/>
        </p:nvSpPr>
        <p:spPr bwMode="auto">
          <a:xfrm>
            <a:off x="3541713" y="1727376"/>
            <a:ext cx="2085975" cy="1300162"/>
          </a:xfrm>
          <a:prstGeom prst="rect">
            <a:avLst/>
          </a:prstGeom>
          <a:solidFill>
            <a:srgbClr val="006600"/>
          </a:solidFill>
          <a:ln w="9525">
            <a:solidFill>
              <a:schemeClr val="tx1"/>
            </a:solidFill>
            <a:miter lim="800000"/>
            <a:headEnd/>
            <a:tailEnd/>
          </a:ln>
        </p:spPr>
        <p:txBody>
          <a:bodyPr wrap="none" anchor="ctr"/>
          <a:lstStyle/>
          <a:p>
            <a:pPr algn="ctr" eaLnBrk="0" hangingPunct="0"/>
            <a:r>
              <a:rPr lang="en-US" sz="2400" dirty="0">
                <a:solidFill>
                  <a:schemeClr val="bg1"/>
                </a:solidFill>
                <a:latin typeface="Times New Roman" charset="0"/>
              </a:rPr>
              <a:t>Processor</a:t>
            </a:r>
          </a:p>
        </p:txBody>
      </p:sp>
      <p:sp>
        <p:nvSpPr>
          <p:cNvPr id="7" name="Rectangle 5"/>
          <p:cNvSpPr>
            <a:spLocks noChangeArrowheads="1"/>
          </p:cNvSpPr>
          <p:nvPr/>
        </p:nvSpPr>
        <p:spPr bwMode="auto">
          <a:xfrm>
            <a:off x="4357688" y="3027538"/>
            <a:ext cx="328612" cy="3429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8" name="Rectangle 6"/>
          <p:cNvSpPr>
            <a:spLocks noChangeArrowheads="1"/>
          </p:cNvSpPr>
          <p:nvPr/>
        </p:nvSpPr>
        <p:spPr bwMode="auto">
          <a:xfrm>
            <a:off x="1628775" y="3584751"/>
            <a:ext cx="1528763" cy="5429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9" name="Rectangle 7"/>
          <p:cNvSpPr>
            <a:spLocks noChangeArrowheads="1"/>
          </p:cNvSpPr>
          <p:nvPr/>
        </p:nvSpPr>
        <p:spPr bwMode="auto">
          <a:xfrm>
            <a:off x="3157538" y="3727626"/>
            <a:ext cx="357187" cy="2286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10" name="Text Box 8"/>
          <p:cNvSpPr txBox="1">
            <a:spLocks noChangeArrowheads="1"/>
          </p:cNvSpPr>
          <p:nvPr/>
        </p:nvSpPr>
        <p:spPr bwMode="auto">
          <a:xfrm>
            <a:off x="1836738" y="3684763"/>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r>
              <a:rPr lang="en-US" sz="1600">
                <a:solidFill>
                  <a:schemeClr val="bg1"/>
                </a:solidFill>
                <a:latin typeface="Times New Roman" charset="0"/>
              </a:rPr>
              <a:t>Line card</a:t>
            </a:r>
          </a:p>
        </p:txBody>
      </p:sp>
      <p:sp>
        <p:nvSpPr>
          <p:cNvPr id="11" name="Line 9"/>
          <p:cNvSpPr>
            <a:spLocks noChangeShapeType="1"/>
          </p:cNvSpPr>
          <p:nvPr/>
        </p:nvSpPr>
        <p:spPr bwMode="auto">
          <a:xfrm flipH="1">
            <a:off x="342900" y="3856213"/>
            <a:ext cx="1285875"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 name="Rectangle 10"/>
          <p:cNvSpPr>
            <a:spLocks noChangeArrowheads="1"/>
          </p:cNvSpPr>
          <p:nvPr/>
        </p:nvSpPr>
        <p:spPr bwMode="auto">
          <a:xfrm>
            <a:off x="1624013" y="4565826"/>
            <a:ext cx="1528762" cy="5429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13" name="Rectangle 11"/>
          <p:cNvSpPr>
            <a:spLocks noChangeArrowheads="1"/>
          </p:cNvSpPr>
          <p:nvPr/>
        </p:nvSpPr>
        <p:spPr bwMode="auto">
          <a:xfrm>
            <a:off x="3152775" y="4722988"/>
            <a:ext cx="357188" cy="2286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14" name="Text Box 12"/>
          <p:cNvSpPr txBox="1">
            <a:spLocks noChangeArrowheads="1"/>
          </p:cNvSpPr>
          <p:nvPr/>
        </p:nvSpPr>
        <p:spPr bwMode="auto">
          <a:xfrm>
            <a:off x="1846263" y="4665838"/>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r>
              <a:rPr lang="en-US" sz="1600">
                <a:solidFill>
                  <a:schemeClr val="bg1"/>
                </a:solidFill>
                <a:latin typeface="Times New Roman" charset="0"/>
              </a:rPr>
              <a:t>Line card</a:t>
            </a:r>
          </a:p>
        </p:txBody>
      </p:sp>
      <p:sp>
        <p:nvSpPr>
          <p:cNvPr id="15" name="Line 13"/>
          <p:cNvSpPr>
            <a:spLocks noChangeShapeType="1"/>
          </p:cNvSpPr>
          <p:nvPr/>
        </p:nvSpPr>
        <p:spPr bwMode="auto">
          <a:xfrm flipH="1">
            <a:off x="352425" y="4837288"/>
            <a:ext cx="1285875"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 name="Rectangle 14"/>
          <p:cNvSpPr>
            <a:spLocks noChangeArrowheads="1"/>
          </p:cNvSpPr>
          <p:nvPr/>
        </p:nvSpPr>
        <p:spPr bwMode="auto">
          <a:xfrm>
            <a:off x="1633538" y="5561188"/>
            <a:ext cx="1528762" cy="5429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17" name="Rectangle 15"/>
          <p:cNvSpPr>
            <a:spLocks noChangeArrowheads="1"/>
          </p:cNvSpPr>
          <p:nvPr/>
        </p:nvSpPr>
        <p:spPr bwMode="auto">
          <a:xfrm>
            <a:off x="3162300" y="5718351"/>
            <a:ext cx="357188" cy="2286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18" name="Text Box 16"/>
          <p:cNvSpPr txBox="1">
            <a:spLocks noChangeArrowheads="1"/>
          </p:cNvSpPr>
          <p:nvPr/>
        </p:nvSpPr>
        <p:spPr bwMode="auto">
          <a:xfrm>
            <a:off x="1855788" y="5661201"/>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r>
              <a:rPr lang="en-US" sz="1600">
                <a:solidFill>
                  <a:schemeClr val="bg1"/>
                </a:solidFill>
                <a:latin typeface="Times New Roman" charset="0"/>
              </a:rPr>
              <a:t>Line card</a:t>
            </a:r>
          </a:p>
        </p:txBody>
      </p:sp>
      <p:sp>
        <p:nvSpPr>
          <p:cNvPr id="19" name="Line 17"/>
          <p:cNvSpPr>
            <a:spLocks noChangeShapeType="1"/>
          </p:cNvSpPr>
          <p:nvPr/>
        </p:nvSpPr>
        <p:spPr bwMode="auto">
          <a:xfrm flipH="1">
            <a:off x="361950" y="5832651"/>
            <a:ext cx="1285875"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 name="Rectangle 18"/>
          <p:cNvSpPr>
            <a:spLocks noChangeArrowheads="1"/>
          </p:cNvSpPr>
          <p:nvPr/>
        </p:nvSpPr>
        <p:spPr bwMode="auto">
          <a:xfrm flipH="1">
            <a:off x="5943600" y="3594276"/>
            <a:ext cx="1528763" cy="5429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21" name="Rectangle 19"/>
          <p:cNvSpPr>
            <a:spLocks noChangeArrowheads="1"/>
          </p:cNvSpPr>
          <p:nvPr/>
        </p:nvSpPr>
        <p:spPr bwMode="auto">
          <a:xfrm flipH="1">
            <a:off x="5586413" y="3751438"/>
            <a:ext cx="357187" cy="2286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22" name="Text Box 20"/>
          <p:cNvSpPr txBox="1">
            <a:spLocks noChangeArrowheads="1"/>
          </p:cNvSpPr>
          <p:nvPr/>
        </p:nvSpPr>
        <p:spPr bwMode="auto">
          <a:xfrm flipH="1">
            <a:off x="6210300" y="3708576"/>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r>
              <a:rPr lang="en-US" sz="1600">
                <a:solidFill>
                  <a:schemeClr val="bg1"/>
                </a:solidFill>
                <a:latin typeface="Times New Roman" charset="0"/>
              </a:rPr>
              <a:t>Line card</a:t>
            </a:r>
          </a:p>
        </p:txBody>
      </p:sp>
      <p:sp>
        <p:nvSpPr>
          <p:cNvPr id="23" name="Line 21"/>
          <p:cNvSpPr>
            <a:spLocks noChangeShapeType="1"/>
          </p:cNvSpPr>
          <p:nvPr/>
        </p:nvSpPr>
        <p:spPr bwMode="auto">
          <a:xfrm>
            <a:off x="7486650" y="3865738"/>
            <a:ext cx="1285875"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 name="Rectangle 22"/>
          <p:cNvSpPr>
            <a:spLocks noChangeArrowheads="1"/>
          </p:cNvSpPr>
          <p:nvPr/>
        </p:nvSpPr>
        <p:spPr bwMode="auto">
          <a:xfrm flipH="1">
            <a:off x="5962650" y="4575351"/>
            <a:ext cx="1528763" cy="5429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25" name="Rectangle 23"/>
          <p:cNvSpPr>
            <a:spLocks noChangeArrowheads="1"/>
          </p:cNvSpPr>
          <p:nvPr/>
        </p:nvSpPr>
        <p:spPr bwMode="auto">
          <a:xfrm flipH="1">
            <a:off x="5605463" y="4732513"/>
            <a:ext cx="357187" cy="2286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26" name="Text Box 24"/>
          <p:cNvSpPr txBox="1">
            <a:spLocks noChangeArrowheads="1"/>
          </p:cNvSpPr>
          <p:nvPr/>
        </p:nvSpPr>
        <p:spPr bwMode="auto">
          <a:xfrm flipH="1">
            <a:off x="6243638" y="4675363"/>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r>
              <a:rPr lang="en-US" sz="1600">
                <a:solidFill>
                  <a:schemeClr val="bg1"/>
                </a:solidFill>
                <a:latin typeface="Times New Roman" charset="0"/>
              </a:rPr>
              <a:t>Line card</a:t>
            </a:r>
          </a:p>
        </p:txBody>
      </p:sp>
      <p:sp>
        <p:nvSpPr>
          <p:cNvPr id="27" name="Line 25"/>
          <p:cNvSpPr>
            <a:spLocks noChangeShapeType="1"/>
          </p:cNvSpPr>
          <p:nvPr/>
        </p:nvSpPr>
        <p:spPr bwMode="auto">
          <a:xfrm>
            <a:off x="7477125" y="4846813"/>
            <a:ext cx="1285875"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 name="Rectangle 26"/>
          <p:cNvSpPr>
            <a:spLocks noChangeArrowheads="1"/>
          </p:cNvSpPr>
          <p:nvPr/>
        </p:nvSpPr>
        <p:spPr bwMode="auto">
          <a:xfrm flipH="1">
            <a:off x="5953125" y="5570713"/>
            <a:ext cx="1528763" cy="5429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29" name="Rectangle 27"/>
          <p:cNvSpPr>
            <a:spLocks noChangeArrowheads="1"/>
          </p:cNvSpPr>
          <p:nvPr/>
        </p:nvSpPr>
        <p:spPr bwMode="auto">
          <a:xfrm flipH="1">
            <a:off x="5595938" y="5727876"/>
            <a:ext cx="357187" cy="2286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30" name="Text Box 28"/>
          <p:cNvSpPr txBox="1">
            <a:spLocks noChangeArrowheads="1"/>
          </p:cNvSpPr>
          <p:nvPr/>
        </p:nvSpPr>
        <p:spPr bwMode="auto">
          <a:xfrm flipH="1">
            <a:off x="6234113" y="5670726"/>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r>
              <a:rPr lang="en-US" sz="1600">
                <a:solidFill>
                  <a:schemeClr val="bg1"/>
                </a:solidFill>
                <a:latin typeface="Times New Roman" charset="0"/>
              </a:rPr>
              <a:t>Line card</a:t>
            </a:r>
          </a:p>
        </p:txBody>
      </p:sp>
      <p:sp>
        <p:nvSpPr>
          <p:cNvPr id="31" name="Line 29"/>
          <p:cNvSpPr>
            <a:spLocks noChangeShapeType="1"/>
          </p:cNvSpPr>
          <p:nvPr/>
        </p:nvSpPr>
        <p:spPr bwMode="auto">
          <a:xfrm>
            <a:off x="7467600" y="5842176"/>
            <a:ext cx="1285875"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 name="Rectangle 30"/>
          <p:cNvSpPr>
            <a:spLocks noChangeArrowheads="1"/>
          </p:cNvSpPr>
          <p:nvPr/>
        </p:nvSpPr>
        <p:spPr bwMode="auto">
          <a:xfrm>
            <a:off x="1114425" y="1498776"/>
            <a:ext cx="6900863" cy="5072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31"/>
          <p:cNvSpPr>
            <a:spLocks/>
          </p:cNvSpPr>
          <p:nvPr/>
        </p:nvSpPr>
        <p:spPr bwMode="auto">
          <a:xfrm>
            <a:off x="1960563" y="2735438"/>
            <a:ext cx="806450" cy="730250"/>
          </a:xfrm>
          <a:custGeom>
            <a:avLst/>
            <a:gdLst>
              <a:gd name="T0" fmla="*/ 0 w 508"/>
              <a:gd name="T1" fmla="*/ 0 h 460"/>
              <a:gd name="T2" fmla="*/ 576263 w 508"/>
              <a:gd name="T3" fmla="*/ 230188 h 460"/>
              <a:gd name="T4" fmla="*/ 806450 w 508"/>
              <a:gd name="T5" fmla="*/ 730250 h 460"/>
              <a:gd name="T6" fmla="*/ 0 60000 65536"/>
              <a:gd name="T7" fmla="*/ 0 60000 65536"/>
              <a:gd name="T8" fmla="*/ 0 60000 65536"/>
              <a:gd name="T9" fmla="*/ 0 w 508"/>
              <a:gd name="T10" fmla="*/ 0 h 460"/>
              <a:gd name="T11" fmla="*/ 508 w 508"/>
              <a:gd name="T12" fmla="*/ 460 h 460"/>
            </a:gdLst>
            <a:ahLst/>
            <a:cxnLst>
              <a:cxn ang="T6">
                <a:pos x="T0" y="T1"/>
              </a:cxn>
              <a:cxn ang="T7">
                <a:pos x="T2" y="T3"/>
              </a:cxn>
              <a:cxn ang="T8">
                <a:pos x="T4" y="T5"/>
              </a:cxn>
            </a:cxnLst>
            <a:rect l="T9" t="T10" r="T11" b="T12"/>
            <a:pathLst>
              <a:path w="508" h="460">
                <a:moveTo>
                  <a:pt x="0" y="0"/>
                </a:moveTo>
                <a:cubicBezTo>
                  <a:pt x="139" y="34"/>
                  <a:pt x="278" y="68"/>
                  <a:pt x="363" y="145"/>
                </a:cubicBezTo>
                <a:cubicBezTo>
                  <a:pt x="448" y="222"/>
                  <a:pt x="478" y="341"/>
                  <a:pt x="508" y="460"/>
                </a:cubicBezTo>
              </a:path>
            </a:pathLst>
          </a:custGeom>
          <a:noFill/>
          <a:ln w="38100">
            <a:solidFill>
              <a:srgbClr val="0000FF"/>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Text Box 32"/>
          <p:cNvSpPr txBox="1">
            <a:spLocks noChangeArrowheads="1"/>
          </p:cNvSpPr>
          <p:nvPr/>
        </p:nvSpPr>
        <p:spPr bwMode="auto">
          <a:xfrm>
            <a:off x="1308100" y="2313163"/>
            <a:ext cx="1439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solidFill>
                  <a:srgbClr val="0000FF"/>
                </a:solidFill>
              </a:rPr>
              <a:t>data plane</a:t>
            </a:r>
          </a:p>
        </p:txBody>
      </p:sp>
      <p:sp>
        <p:nvSpPr>
          <p:cNvPr id="35" name="Freeform 33"/>
          <p:cNvSpPr>
            <a:spLocks/>
          </p:cNvSpPr>
          <p:nvPr/>
        </p:nvSpPr>
        <p:spPr bwMode="auto">
          <a:xfrm>
            <a:off x="5686425" y="2275063"/>
            <a:ext cx="652463" cy="319088"/>
          </a:xfrm>
          <a:custGeom>
            <a:avLst/>
            <a:gdLst>
              <a:gd name="T0" fmla="*/ 652463 w 411"/>
              <a:gd name="T1" fmla="*/ 0 h 201"/>
              <a:gd name="T2" fmla="*/ 384175 w 411"/>
              <a:gd name="T3" fmla="*/ 268288 h 201"/>
              <a:gd name="T4" fmla="*/ 0 w 411"/>
              <a:gd name="T5" fmla="*/ 306388 h 201"/>
              <a:gd name="T6" fmla="*/ 0 60000 65536"/>
              <a:gd name="T7" fmla="*/ 0 60000 65536"/>
              <a:gd name="T8" fmla="*/ 0 60000 65536"/>
              <a:gd name="T9" fmla="*/ 0 w 411"/>
              <a:gd name="T10" fmla="*/ 0 h 201"/>
              <a:gd name="T11" fmla="*/ 411 w 411"/>
              <a:gd name="T12" fmla="*/ 201 h 201"/>
            </a:gdLst>
            <a:ahLst/>
            <a:cxnLst>
              <a:cxn ang="T6">
                <a:pos x="T0" y="T1"/>
              </a:cxn>
              <a:cxn ang="T7">
                <a:pos x="T2" y="T3"/>
              </a:cxn>
              <a:cxn ang="T8">
                <a:pos x="T4" y="T5"/>
              </a:cxn>
            </a:cxnLst>
            <a:rect l="T9" t="T10" r="T11" b="T12"/>
            <a:pathLst>
              <a:path w="411" h="201">
                <a:moveTo>
                  <a:pt x="411" y="0"/>
                </a:moveTo>
                <a:cubicBezTo>
                  <a:pt x="360" y="68"/>
                  <a:pt x="310" y="137"/>
                  <a:pt x="242" y="169"/>
                </a:cubicBezTo>
                <a:cubicBezTo>
                  <a:pt x="174" y="201"/>
                  <a:pt x="87" y="197"/>
                  <a:pt x="0" y="193"/>
                </a:cubicBezTo>
              </a:path>
            </a:pathLst>
          </a:custGeom>
          <a:noFill/>
          <a:ln w="38100">
            <a:solidFill>
              <a:srgbClr val="0000FF"/>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Text Box 34"/>
          <p:cNvSpPr txBox="1">
            <a:spLocks noChangeArrowheads="1"/>
          </p:cNvSpPr>
          <p:nvPr/>
        </p:nvSpPr>
        <p:spPr bwMode="auto">
          <a:xfrm>
            <a:off x="5786438" y="1838501"/>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solidFill>
                  <a:srgbClr val="0000FF"/>
                </a:solidFill>
              </a:rPr>
              <a:t>control plane</a:t>
            </a:r>
          </a:p>
        </p:txBody>
      </p:sp>
      <p:sp>
        <p:nvSpPr>
          <p:cNvPr id="4" name="Slide Number Placeholder 3"/>
          <p:cNvSpPr>
            <a:spLocks noGrp="1"/>
          </p:cNvSpPr>
          <p:nvPr>
            <p:ph type="sldNum" sz="quarter" idx="12"/>
          </p:nvPr>
        </p:nvSpPr>
        <p:spPr/>
        <p:txBody>
          <a:bodyPr/>
          <a:lstStyle/>
          <a:p>
            <a:fld id="{AC913800-9833-F549-80FC-C3497A40B0B4}" type="slidenum">
              <a:rPr lang="en-US" smtClean="0"/>
              <a:t>10</a:t>
            </a:fld>
            <a:endParaRPr lang="en-US"/>
          </a:p>
        </p:txBody>
      </p:sp>
    </p:spTree>
    <p:extLst>
      <p:ext uri="{BB962C8B-B14F-4D97-AF65-F5344CB8AC3E}">
        <p14:creationId xmlns:p14="http://schemas.microsoft.com/office/powerpoint/2010/main" val="33720118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09"/>
            <a:ext cx="8229600" cy="1143000"/>
          </a:xfrm>
        </p:spPr>
        <p:txBody>
          <a:bodyPr/>
          <a:lstStyle/>
          <a:p>
            <a:r>
              <a:rPr lang="en-US" dirty="0" smtClean="0"/>
              <a:t>Data Plane</a:t>
            </a:r>
            <a:endParaRPr lang="en-US" dirty="0"/>
          </a:p>
        </p:txBody>
      </p:sp>
      <p:sp>
        <p:nvSpPr>
          <p:cNvPr id="3" name="Content Placeholder 2"/>
          <p:cNvSpPr>
            <a:spLocks noGrp="1"/>
          </p:cNvSpPr>
          <p:nvPr>
            <p:ph idx="1"/>
          </p:nvPr>
        </p:nvSpPr>
        <p:spPr>
          <a:xfrm>
            <a:off x="457200" y="1180566"/>
            <a:ext cx="8229600" cy="4756150"/>
          </a:xfrm>
        </p:spPr>
        <p:txBody>
          <a:bodyPr>
            <a:normAutofit/>
          </a:bodyPr>
          <a:lstStyle/>
          <a:p>
            <a:r>
              <a:rPr lang="en-US" dirty="0">
                <a:latin typeface="Arial" charset="0"/>
                <a:cs typeface="Arial" charset="0"/>
              </a:rPr>
              <a:t>Streaming algorithms </a:t>
            </a:r>
            <a:r>
              <a:rPr lang="en-US" dirty="0" smtClean="0">
                <a:latin typeface="Arial" charset="0"/>
                <a:cs typeface="Arial" charset="0"/>
              </a:rPr>
              <a:t>on </a:t>
            </a:r>
            <a:r>
              <a:rPr lang="en-US" dirty="0">
                <a:latin typeface="Arial" charset="0"/>
                <a:cs typeface="Arial" charset="0"/>
              </a:rPr>
              <a:t>packets</a:t>
            </a:r>
          </a:p>
          <a:p>
            <a:pPr lvl="1"/>
            <a:r>
              <a:rPr lang="en-US" dirty="0">
                <a:latin typeface="Arial" charset="0"/>
                <a:ea typeface="Arial" charset="0"/>
                <a:cs typeface="Arial" charset="0"/>
              </a:rPr>
              <a:t>Matching </a:t>
            </a:r>
            <a:r>
              <a:rPr lang="en-US" dirty="0" smtClean="0">
                <a:latin typeface="Arial" charset="0"/>
                <a:ea typeface="Arial" charset="0"/>
                <a:cs typeface="Arial" charset="0"/>
              </a:rPr>
              <a:t>on some header bits </a:t>
            </a:r>
          </a:p>
          <a:p>
            <a:pPr lvl="1"/>
            <a:r>
              <a:rPr lang="en-US" dirty="0" smtClean="0">
                <a:latin typeface="Arial" charset="0"/>
                <a:ea typeface="Arial" charset="0"/>
                <a:cs typeface="Arial" charset="0"/>
              </a:rPr>
              <a:t>Perform some actions</a:t>
            </a:r>
            <a:endParaRPr lang="en-US" dirty="0">
              <a:latin typeface="Arial" charset="0"/>
              <a:ea typeface="Arial" charset="0"/>
              <a:cs typeface="Arial" charset="0"/>
            </a:endParaRPr>
          </a:p>
          <a:p>
            <a:endParaRPr lang="en-US" sz="1200" dirty="0" smtClean="0">
              <a:latin typeface="Arial" charset="0"/>
              <a:cs typeface="Arial" charset="0"/>
            </a:endParaRPr>
          </a:p>
          <a:p>
            <a:r>
              <a:rPr lang="en-US" dirty="0" smtClean="0">
                <a:latin typeface="Arial" charset="0"/>
                <a:cs typeface="Arial" charset="0"/>
              </a:rPr>
              <a:t>Example: </a:t>
            </a:r>
            <a:r>
              <a:rPr lang="en-US" dirty="0" smtClean="0">
                <a:solidFill>
                  <a:srgbClr val="D1140E"/>
                </a:solidFill>
                <a:latin typeface="Arial" charset="0"/>
                <a:cs typeface="Arial" charset="0"/>
              </a:rPr>
              <a:t>IP Forwarding</a:t>
            </a:r>
            <a:endParaRPr lang="en-US" dirty="0">
              <a:solidFill>
                <a:srgbClr val="D1140E"/>
              </a:solidFill>
              <a:latin typeface="Arial" charset="0"/>
              <a:cs typeface="Arial" charset="0"/>
            </a:endParaRPr>
          </a:p>
          <a:p>
            <a:endParaRPr lang="en-US" dirty="0"/>
          </a:p>
        </p:txBody>
      </p:sp>
      <p:sp>
        <p:nvSpPr>
          <p:cNvPr id="33" name="Line 4"/>
          <p:cNvSpPr>
            <a:spLocks noChangeShapeType="1"/>
          </p:cNvSpPr>
          <p:nvPr/>
        </p:nvSpPr>
        <p:spPr bwMode="auto">
          <a:xfrm>
            <a:off x="996950" y="4595459"/>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5"/>
          <p:cNvSpPr>
            <a:spLocks noChangeShapeType="1"/>
          </p:cNvSpPr>
          <p:nvPr/>
        </p:nvSpPr>
        <p:spPr bwMode="auto">
          <a:xfrm>
            <a:off x="1301750" y="42906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6"/>
          <p:cNvSpPr>
            <a:spLocks noChangeShapeType="1"/>
          </p:cNvSpPr>
          <p:nvPr/>
        </p:nvSpPr>
        <p:spPr bwMode="auto">
          <a:xfrm>
            <a:off x="2216150" y="42906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
          <p:cNvSpPr>
            <a:spLocks noChangeShapeType="1"/>
          </p:cNvSpPr>
          <p:nvPr/>
        </p:nvSpPr>
        <p:spPr bwMode="auto">
          <a:xfrm>
            <a:off x="3282950" y="42906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Rectangle 36"/>
          <p:cNvSpPr>
            <a:spLocks noChangeArrowheads="1"/>
          </p:cNvSpPr>
          <p:nvPr/>
        </p:nvSpPr>
        <p:spPr bwMode="auto">
          <a:xfrm>
            <a:off x="993775" y="4004909"/>
            <a:ext cx="625475" cy="349250"/>
          </a:xfrm>
          <a:prstGeom prst="rect">
            <a:avLst/>
          </a:prstGeom>
          <a:solidFill>
            <a:srgbClr val="CCFFFF"/>
          </a:solidFill>
          <a:ln w="12700">
            <a:solidFill>
              <a:schemeClr val="tx1"/>
            </a:solidFill>
            <a:miter lim="800000"/>
            <a:headEnd/>
            <a:tailEnd/>
          </a:ln>
        </p:spPr>
        <p:txBody>
          <a:bodyPr wrap="none" anchor="ctr">
            <a:spAutoFit/>
          </a:bodyPr>
          <a:lstStyle/>
          <a:p>
            <a:pPr eaLnBrk="0" hangingPunct="0"/>
            <a:r>
              <a:rPr lang="en-US" sz="1600"/>
              <a:t>host</a:t>
            </a:r>
          </a:p>
        </p:txBody>
      </p:sp>
      <p:sp>
        <p:nvSpPr>
          <p:cNvPr id="38" name="Rectangle 37"/>
          <p:cNvSpPr>
            <a:spLocks noChangeArrowheads="1"/>
          </p:cNvSpPr>
          <p:nvPr/>
        </p:nvSpPr>
        <p:spPr bwMode="auto">
          <a:xfrm>
            <a:off x="1889125" y="3985859"/>
            <a:ext cx="625475" cy="349250"/>
          </a:xfrm>
          <a:prstGeom prst="rect">
            <a:avLst/>
          </a:prstGeom>
          <a:solidFill>
            <a:srgbClr val="CCFFFF"/>
          </a:solidFill>
          <a:ln w="12700">
            <a:solidFill>
              <a:schemeClr val="tx1"/>
            </a:solidFill>
            <a:miter lim="800000"/>
            <a:headEnd/>
            <a:tailEnd/>
          </a:ln>
        </p:spPr>
        <p:txBody>
          <a:bodyPr wrap="none" anchor="ctr">
            <a:spAutoFit/>
          </a:bodyPr>
          <a:lstStyle/>
          <a:p>
            <a:pPr eaLnBrk="0" hangingPunct="0"/>
            <a:r>
              <a:rPr lang="en-US" sz="1600"/>
              <a:t>host</a:t>
            </a:r>
          </a:p>
        </p:txBody>
      </p:sp>
      <p:sp>
        <p:nvSpPr>
          <p:cNvPr id="39" name="Rectangle 38"/>
          <p:cNvSpPr>
            <a:spLocks noChangeArrowheads="1"/>
          </p:cNvSpPr>
          <p:nvPr/>
        </p:nvSpPr>
        <p:spPr bwMode="auto">
          <a:xfrm>
            <a:off x="2955925" y="3985859"/>
            <a:ext cx="625475" cy="349250"/>
          </a:xfrm>
          <a:prstGeom prst="rect">
            <a:avLst/>
          </a:prstGeom>
          <a:solidFill>
            <a:srgbClr val="CCFFFF"/>
          </a:solidFill>
          <a:ln w="12700">
            <a:solidFill>
              <a:schemeClr val="tx1"/>
            </a:solidFill>
            <a:miter lim="800000"/>
            <a:headEnd/>
            <a:tailEnd/>
          </a:ln>
        </p:spPr>
        <p:txBody>
          <a:bodyPr wrap="none" anchor="ctr">
            <a:spAutoFit/>
          </a:bodyPr>
          <a:lstStyle/>
          <a:p>
            <a:pPr eaLnBrk="0" hangingPunct="0"/>
            <a:r>
              <a:rPr lang="en-US" sz="1600"/>
              <a:t>host</a:t>
            </a:r>
          </a:p>
        </p:txBody>
      </p:sp>
      <p:sp>
        <p:nvSpPr>
          <p:cNvPr id="40" name="Text Box 11"/>
          <p:cNvSpPr txBox="1">
            <a:spLocks noChangeArrowheads="1"/>
          </p:cNvSpPr>
          <p:nvPr/>
        </p:nvSpPr>
        <p:spPr bwMode="auto">
          <a:xfrm>
            <a:off x="1125538" y="4609746"/>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r>
              <a:rPr lang="en-US" sz="1600"/>
              <a:t>LAN 1</a:t>
            </a:r>
          </a:p>
        </p:txBody>
      </p:sp>
      <p:sp>
        <p:nvSpPr>
          <p:cNvPr id="41" name="Text Box 12"/>
          <p:cNvSpPr txBox="1">
            <a:spLocks noChangeArrowheads="1"/>
          </p:cNvSpPr>
          <p:nvPr/>
        </p:nvSpPr>
        <p:spPr bwMode="auto">
          <a:xfrm>
            <a:off x="2520950" y="3909659"/>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r>
              <a:rPr lang="en-US" sz="1600"/>
              <a:t>...</a:t>
            </a:r>
          </a:p>
        </p:txBody>
      </p:sp>
      <p:sp>
        <p:nvSpPr>
          <p:cNvPr id="42" name="Line 13"/>
          <p:cNvSpPr>
            <a:spLocks noChangeShapeType="1"/>
          </p:cNvSpPr>
          <p:nvPr/>
        </p:nvSpPr>
        <p:spPr bwMode="auto">
          <a:xfrm>
            <a:off x="5645150" y="4595459"/>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4"/>
          <p:cNvSpPr>
            <a:spLocks noChangeShapeType="1"/>
          </p:cNvSpPr>
          <p:nvPr/>
        </p:nvSpPr>
        <p:spPr bwMode="auto">
          <a:xfrm>
            <a:off x="5949950" y="42906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5"/>
          <p:cNvSpPr>
            <a:spLocks noChangeShapeType="1"/>
          </p:cNvSpPr>
          <p:nvPr/>
        </p:nvSpPr>
        <p:spPr bwMode="auto">
          <a:xfrm>
            <a:off x="6864350" y="42906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6"/>
          <p:cNvSpPr>
            <a:spLocks noChangeShapeType="1"/>
          </p:cNvSpPr>
          <p:nvPr/>
        </p:nvSpPr>
        <p:spPr bwMode="auto">
          <a:xfrm>
            <a:off x="7931150" y="42906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Rectangle 45"/>
          <p:cNvSpPr>
            <a:spLocks noChangeArrowheads="1"/>
          </p:cNvSpPr>
          <p:nvPr/>
        </p:nvSpPr>
        <p:spPr bwMode="auto">
          <a:xfrm>
            <a:off x="5641975" y="4004909"/>
            <a:ext cx="625475" cy="349250"/>
          </a:xfrm>
          <a:prstGeom prst="rect">
            <a:avLst/>
          </a:prstGeom>
          <a:solidFill>
            <a:srgbClr val="CCFFFF"/>
          </a:solidFill>
          <a:ln w="12700">
            <a:solidFill>
              <a:schemeClr val="tx1"/>
            </a:solidFill>
            <a:miter lim="800000"/>
            <a:headEnd/>
            <a:tailEnd/>
          </a:ln>
        </p:spPr>
        <p:txBody>
          <a:bodyPr wrap="none" anchor="ctr">
            <a:spAutoFit/>
          </a:bodyPr>
          <a:lstStyle/>
          <a:p>
            <a:pPr eaLnBrk="0" hangingPunct="0"/>
            <a:r>
              <a:rPr lang="en-US" sz="1600"/>
              <a:t>host</a:t>
            </a:r>
          </a:p>
        </p:txBody>
      </p:sp>
      <p:sp>
        <p:nvSpPr>
          <p:cNvPr id="47" name="Rectangle 46"/>
          <p:cNvSpPr>
            <a:spLocks noChangeArrowheads="1"/>
          </p:cNvSpPr>
          <p:nvPr/>
        </p:nvSpPr>
        <p:spPr bwMode="auto">
          <a:xfrm>
            <a:off x="6537325" y="3985859"/>
            <a:ext cx="625475" cy="349250"/>
          </a:xfrm>
          <a:prstGeom prst="rect">
            <a:avLst/>
          </a:prstGeom>
          <a:solidFill>
            <a:srgbClr val="CCFFFF"/>
          </a:solidFill>
          <a:ln w="12700">
            <a:solidFill>
              <a:schemeClr val="tx1"/>
            </a:solidFill>
            <a:miter lim="800000"/>
            <a:headEnd/>
            <a:tailEnd/>
          </a:ln>
        </p:spPr>
        <p:txBody>
          <a:bodyPr wrap="none" anchor="ctr">
            <a:spAutoFit/>
          </a:bodyPr>
          <a:lstStyle/>
          <a:p>
            <a:pPr eaLnBrk="0" hangingPunct="0"/>
            <a:r>
              <a:rPr lang="en-US" sz="1600"/>
              <a:t>host</a:t>
            </a:r>
          </a:p>
        </p:txBody>
      </p:sp>
      <p:sp>
        <p:nvSpPr>
          <p:cNvPr id="48" name="Rectangle 47"/>
          <p:cNvSpPr>
            <a:spLocks noChangeArrowheads="1"/>
          </p:cNvSpPr>
          <p:nvPr/>
        </p:nvSpPr>
        <p:spPr bwMode="auto">
          <a:xfrm>
            <a:off x="7604125" y="3985859"/>
            <a:ext cx="625475" cy="349250"/>
          </a:xfrm>
          <a:prstGeom prst="rect">
            <a:avLst/>
          </a:prstGeom>
          <a:solidFill>
            <a:srgbClr val="CCFFFF"/>
          </a:solidFill>
          <a:ln w="12700">
            <a:solidFill>
              <a:schemeClr val="tx1"/>
            </a:solidFill>
            <a:miter lim="800000"/>
            <a:headEnd/>
            <a:tailEnd/>
          </a:ln>
        </p:spPr>
        <p:txBody>
          <a:bodyPr wrap="none" anchor="ctr">
            <a:spAutoFit/>
          </a:bodyPr>
          <a:lstStyle/>
          <a:p>
            <a:pPr eaLnBrk="0" hangingPunct="0"/>
            <a:r>
              <a:rPr lang="en-US" sz="1600"/>
              <a:t>host</a:t>
            </a:r>
          </a:p>
        </p:txBody>
      </p:sp>
      <p:sp>
        <p:nvSpPr>
          <p:cNvPr id="49" name="Text Box 20"/>
          <p:cNvSpPr txBox="1">
            <a:spLocks noChangeArrowheads="1"/>
          </p:cNvSpPr>
          <p:nvPr/>
        </p:nvSpPr>
        <p:spPr bwMode="auto">
          <a:xfrm>
            <a:off x="7069138" y="4595459"/>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r>
              <a:rPr lang="en-US" sz="1600"/>
              <a:t>LAN 2</a:t>
            </a:r>
          </a:p>
        </p:txBody>
      </p:sp>
      <p:sp>
        <p:nvSpPr>
          <p:cNvPr id="50" name="Text Box 21"/>
          <p:cNvSpPr txBox="1">
            <a:spLocks noChangeArrowheads="1"/>
          </p:cNvSpPr>
          <p:nvPr/>
        </p:nvSpPr>
        <p:spPr bwMode="auto">
          <a:xfrm>
            <a:off x="7169150" y="3909659"/>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r>
              <a:rPr lang="en-US" sz="1600"/>
              <a:t>...</a:t>
            </a:r>
          </a:p>
        </p:txBody>
      </p:sp>
      <p:sp>
        <p:nvSpPr>
          <p:cNvPr id="51" name="AutoShape 22"/>
          <p:cNvSpPr>
            <a:spLocks noChangeArrowheads="1"/>
          </p:cNvSpPr>
          <p:nvPr/>
        </p:nvSpPr>
        <p:spPr bwMode="auto">
          <a:xfrm>
            <a:off x="2520950" y="4900259"/>
            <a:ext cx="609600" cy="381000"/>
          </a:xfrm>
          <a:prstGeom prst="roundRect">
            <a:avLst>
              <a:gd name="adj" fmla="val 16667"/>
            </a:avLst>
          </a:prstGeom>
          <a:solidFill>
            <a:srgbClr val="FF99CC"/>
          </a:solidFill>
          <a:ln w="38100">
            <a:solidFill>
              <a:schemeClr val="tx1"/>
            </a:solidFill>
            <a:round/>
            <a:headEnd/>
            <a:tailEnd/>
          </a:ln>
        </p:spPr>
        <p:txBody>
          <a:bodyPr wrap="none" anchor="ctr"/>
          <a:lstStyle/>
          <a:p>
            <a:pPr eaLnBrk="0" hangingPunct="0"/>
            <a:r>
              <a:rPr lang="en-US" sz="1600"/>
              <a:t>router</a:t>
            </a:r>
          </a:p>
        </p:txBody>
      </p:sp>
      <p:sp>
        <p:nvSpPr>
          <p:cNvPr id="52" name="AutoShape 23"/>
          <p:cNvSpPr>
            <a:spLocks noChangeArrowheads="1"/>
          </p:cNvSpPr>
          <p:nvPr/>
        </p:nvSpPr>
        <p:spPr bwMode="auto">
          <a:xfrm>
            <a:off x="4349750" y="4900259"/>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eaLnBrk="0" hangingPunct="0"/>
            <a:r>
              <a:rPr lang="en-US" sz="1600"/>
              <a:t>router</a:t>
            </a:r>
          </a:p>
        </p:txBody>
      </p:sp>
      <p:sp>
        <p:nvSpPr>
          <p:cNvPr id="53" name="Line 24"/>
          <p:cNvSpPr>
            <a:spLocks noChangeShapeType="1"/>
          </p:cNvSpPr>
          <p:nvPr/>
        </p:nvSpPr>
        <p:spPr bwMode="auto">
          <a:xfrm>
            <a:off x="2825750" y="45954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AutoShape 25"/>
          <p:cNvSpPr>
            <a:spLocks noChangeArrowheads="1"/>
          </p:cNvSpPr>
          <p:nvPr/>
        </p:nvSpPr>
        <p:spPr bwMode="auto">
          <a:xfrm>
            <a:off x="6178550" y="4900259"/>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eaLnBrk="0" hangingPunct="0"/>
            <a:r>
              <a:rPr lang="en-US" sz="1600"/>
              <a:t>router</a:t>
            </a:r>
          </a:p>
        </p:txBody>
      </p:sp>
      <p:sp>
        <p:nvSpPr>
          <p:cNvPr id="55" name="Line 26"/>
          <p:cNvSpPr>
            <a:spLocks noChangeShapeType="1"/>
          </p:cNvSpPr>
          <p:nvPr/>
        </p:nvSpPr>
        <p:spPr bwMode="auto">
          <a:xfrm>
            <a:off x="6483350" y="4595459"/>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27"/>
          <p:cNvSpPr>
            <a:spLocks noChangeShapeType="1"/>
          </p:cNvSpPr>
          <p:nvPr/>
        </p:nvSpPr>
        <p:spPr bwMode="auto">
          <a:xfrm>
            <a:off x="3130550" y="5052659"/>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8"/>
          <p:cNvSpPr>
            <a:spLocks noChangeShapeType="1"/>
          </p:cNvSpPr>
          <p:nvPr/>
        </p:nvSpPr>
        <p:spPr bwMode="auto">
          <a:xfrm>
            <a:off x="4959350" y="5052659"/>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Text Box 29"/>
          <p:cNvSpPr txBox="1">
            <a:spLocks noChangeArrowheads="1"/>
          </p:cNvSpPr>
          <p:nvPr/>
        </p:nvSpPr>
        <p:spPr bwMode="auto">
          <a:xfrm>
            <a:off x="3408363" y="5052659"/>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r>
              <a:rPr lang="en-US" sz="1600"/>
              <a:t>WAN</a:t>
            </a:r>
          </a:p>
        </p:txBody>
      </p:sp>
      <p:sp>
        <p:nvSpPr>
          <p:cNvPr id="59" name="Text Box 30"/>
          <p:cNvSpPr txBox="1">
            <a:spLocks noChangeArrowheads="1"/>
          </p:cNvSpPr>
          <p:nvPr/>
        </p:nvSpPr>
        <p:spPr bwMode="auto">
          <a:xfrm>
            <a:off x="5235575" y="5052659"/>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r>
              <a:rPr lang="en-US" sz="1600"/>
              <a:t>WAN</a:t>
            </a:r>
          </a:p>
        </p:txBody>
      </p:sp>
      <p:sp>
        <p:nvSpPr>
          <p:cNvPr id="60" name="Text Box 31"/>
          <p:cNvSpPr txBox="1">
            <a:spLocks noChangeArrowheads="1"/>
          </p:cNvSpPr>
          <p:nvPr/>
        </p:nvSpPr>
        <p:spPr bwMode="auto">
          <a:xfrm>
            <a:off x="765175" y="3584221"/>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0000FF"/>
                </a:solidFill>
              </a:rPr>
              <a:t>1.2.3.4</a:t>
            </a:r>
          </a:p>
        </p:txBody>
      </p:sp>
      <p:sp>
        <p:nvSpPr>
          <p:cNvPr id="61" name="Text Box 32"/>
          <p:cNvSpPr txBox="1">
            <a:spLocks noChangeArrowheads="1"/>
          </p:cNvSpPr>
          <p:nvPr/>
        </p:nvSpPr>
        <p:spPr bwMode="auto">
          <a:xfrm>
            <a:off x="1679575" y="3584221"/>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0000FF"/>
                </a:solidFill>
              </a:rPr>
              <a:t>1.2.3.7</a:t>
            </a:r>
          </a:p>
        </p:txBody>
      </p:sp>
      <p:sp>
        <p:nvSpPr>
          <p:cNvPr id="62" name="Text Box 33"/>
          <p:cNvSpPr txBox="1">
            <a:spLocks noChangeArrowheads="1"/>
          </p:cNvSpPr>
          <p:nvPr/>
        </p:nvSpPr>
        <p:spPr bwMode="auto">
          <a:xfrm>
            <a:off x="2590800" y="3584221"/>
            <a:ext cx="141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0000FF"/>
                </a:solidFill>
              </a:rPr>
              <a:t>1.2.3.156</a:t>
            </a:r>
          </a:p>
        </p:txBody>
      </p:sp>
      <p:sp>
        <p:nvSpPr>
          <p:cNvPr id="63" name="Text Box 34"/>
          <p:cNvSpPr txBox="1">
            <a:spLocks noChangeArrowheads="1"/>
          </p:cNvSpPr>
          <p:nvPr/>
        </p:nvSpPr>
        <p:spPr bwMode="auto">
          <a:xfrm>
            <a:off x="5413375" y="3584221"/>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FF3300"/>
                </a:solidFill>
              </a:rPr>
              <a:t>5.6.7.8</a:t>
            </a:r>
          </a:p>
        </p:txBody>
      </p:sp>
      <p:sp>
        <p:nvSpPr>
          <p:cNvPr id="64" name="Text Box 35"/>
          <p:cNvSpPr txBox="1">
            <a:spLocks noChangeArrowheads="1"/>
          </p:cNvSpPr>
          <p:nvPr/>
        </p:nvSpPr>
        <p:spPr bwMode="auto">
          <a:xfrm>
            <a:off x="6261100" y="3584221"/>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FF3300"/>
                </a:solidFill>
              </a:rPr>
              <a:t>5.6.7.9</a:t>
            </a:r>
          </a:p>
        </p:txBody>
      </p:sp>
      <p:sp>
        <p:nvSpPr>
          <p:cNvPr id="65" name="Text Box 37"/>
          <p:cNvSpPr txBox="1">
            <a:spLocks noChangeArrowheads="1"/>
          </p:cNvSpPr>
          <p:nvPr/>
        </p:nvSpPr>
        <p:spPr bwMode="auto">
          <a:xfrm>
            <a:off x="1512888" y="5600346"/>
            <a:ext cx="154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0000FF"/>
                </a:solidFill>
              </a:rPr>
              <a:t>1.2.3.0/24</a:t>
            </a:r>
          </a:p>
        </p:txBody>
      </p:sp>
      <p:sp>
        <p:nvSpPr>
          <p:cNvPr id="66" name="Text Box 38"/>
          <p:cNvSpPr txBox="1">
            <a:spLocks noChangeArrowheads="1"/>
          </p:cNvSpPr>
          <p:nvPr/>
        </p:nvSpPr>
        <p:spPr bwMode="auto">
          <a:xfrm>
            <a:off x="1525588" y="5984521"/>
            <a:ext cx="154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1800">
                <a:solidFill>
                  <a:srgbClr val="FF3300"/>
                </a:solidFill>
              </a:rPr>
              <a:t>5.6.7.0/24</a:t>
            </a:r>
          </a:p>
        </p:txBody>
      </p:sp>
      <p:sp>
        <p:nvSpPr>
          <p:cNvPr id="67" name="AutoShape 39"/>
          <p:cNvSpPr>
            <a:spLocks noChangeArrowheads="1"/>
          </p:cNvSpPr>
          <p:nvPr/>
        </p:nvSpPr>
        <p:spPr bwMode="auto">
          <a:xfrm>
            <a:off x="3228975" y="6006746"/>
            <a:ext cx="728663" cy="230188"/>
          </a:xfrm>
          <a:prstGeom prst="rightArrow">
            <a:avLst>
              <a:gd name="adj1" fmla="val 50000"/>
              <a:gd name="adj2" fmla="val 79138"/>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8" name="AutoShape 40"/>
          <p:cNvSpPr>
            <a:spLocks noChangeArrowheads="1"/>
          </p:cNvSpPr>
          <p:nvPr/>
        </p:nvSpPr>
        <p:spPr bwMode="auto">
          <a:xfrm flipH="1">
            <a:off x="3227388" y="5660671"/>
            <a:ext cx="728662" cy="230188"/>
          </a:xfrm>
          <a:prstGeom prst="rightArrow">
            <a:avLst>
              <a:gd name="adj1" fmla="val 50000"/>
              <a:gd name="adj2" fmla="val 79138"/>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 name="Rectangle 46"/>
          <p:cNvSpPr>
            <a:spLocks noChangeArrowheads="1"/>
          </p:cNvSpPr>
          <p:nvPr/>
        </p:nvSpPr>
        <p:spPr bwMode="auto">
          <a:xfrm>
            <a:off x="1538288" y="5544784"/>
            <a:ext cx="2573337"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 name="Line 47"/>
          <p:cNvSpPr>
            <a:spLocks noChangeShapeType="1"/>
          </p:cNvSpPr>
          <p:nvPr/>
        </p:nvSpPr>
        <p:spPr bwMode="auto">
          <a:xfrm>
            <a:off x="3074988" y="5544784"/>
            <a:ext cx="0" cy="808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48"/>
          <p:cNvSpPr>
            <a:spLocks noChangeShapeType="1"/>
          </p:cNvSpPr>
          <p:nvPr/>
        </p:nvSpPr>
        <p:spPr bwMode="auto">
          <a:xfrm flipV="1">
            <a:off x="1538288" y="5967059"/>
            <a:ext cx="257333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Text Box 50"/>
          <p:cNvSpPr txBox="1">
            <a:spLocks noChangeArrowheads="1"/>
          </p:cNvSpPr>
          <p:nvPr/>
        </p:nvSpPr>
        <p:spPr bwMode="auto">
          <a:xfrm>
            <a:off x="1692275" y="6427434"/>
            <a:ext cx="215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t>forwarding table</a:t>
            </a:r>
          </a:p>
        </p:txBody>
      </p:sp>
      <p:sp>
        <p:nvSpPr>
          <p:cNvPr id="5" name="Slide Number Placeholder 4"/>
          <p:cNvSpPr>
            <a:spLocks noGrp="1"/>
          </p:cNvSpPr>
          <p:nvPr>
            <p:ph type="sldNum" sz="quarter" idx="12"/>
          </p:nvPr>
        </p:nvSpPr>
        <p:spPr/>
        <p:txBody>
          <a:bodyPr/>
          <a:lstStyle/>
          <a:p>
            <a:fld id="{AC913800-9833-F549-80FC-C3497A40B0B4}" type="slidenum">
              <a:rPr lang="en-US" smtClean="0"/>
              <a:t>11</a:t>
            </a:fld>
            <a:endParaRPr lang="en-US"/>
          </a:p>
        </p:txBody>
      </p:sp>
    </p:spTree>
    <p:extLst>
      <p:ext uri="{BB962C8B-B14F-4D97-AF65-F5344CB8AC3E}">
        <p14:creationId xmlns:p14="http://schemas.microsoft.com/office/powerpoint/2010/main" val="37056696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a:t>
            </a:r>
            <a:endParaRPr lang="en-US" dirty="0"/>
          </a:p>
        </p:txBody>
      </p:sp>
      <p:sp>
        <p:nvSpPr>
          <p:cNvPr id="3" name="Content Placeholder 2"/>
          <p:cNvSpPr>
            <a:spLocks noGrp="1"/>
          </p:cNvSpPr>
          <p:nvPr>
            <p:ph idx="1"/>
          </p:nvPr>
        </p:nvSpPr>
        <p:spPr/>
        <p:txBody>
          <a:bodyPr/>
          <a:lstStyle/>
          <a:p>
            <a:r>
              <a:rPr lang="en-US" dirty="0" smtClean="0"/>
              <a:t>Compute paths the packets will follow</a:t>
            </a:r>
          </a:p>
          <a:p>
            <a:pPr lvl="1"/>
            <a:r>
              <a:rPr lang="en-US" dirty="0" smtClean="0">
                <a:solidFill>
                  <a:prstClr val="black"/>
                </a:solidFill>
                <a:latin typeface="Arial" charset="0"/>
                <a:ea typeface="Arial" charset="0"/>
                <a:cs typeface="Arial" charset="0"/>
              </a:rPr>
              <a:t>Populate forwarding tables</a:t>
            </a:r>
          </a:p>
          <a:p>
            <a:pPr lvl="1"/>
            <a:r>
              <a:rPr lang="en-US" dirty="0" smtClean="0">
                <a:solidFill>
                  <a:prstClr val="black"/>
                </a:solidFill>
                <a:latin typeface="Arial" charset="0"/>
                <a:ea typeface="Arial" charset="0"/>
                <a:cs typeface="Arial" charset="0"/>
              </a:rPr>
              <a:t>Traditionally, a distributed protocol</a:t>
            </a:r>
          </a:p>
          <a:p>
            <a:endParaRPr lang="en-US" sz="400" dirty="0" smtClean="0">
              <a:solidFill>
                <a:prstClr val="black"/>
              </a:solidFill>
              <a:latin typeface="Arial" charset="0"/>
              <a:ea typeface="Arial" charset="0"/>
              <a:cs typeface="Arial" charset="0"/>
            </a:endParaRPr>
          </a:p>
          <a:p>
            <a:endParaRPr lang="en-US" sz="400" dirty="0" smtClean="0">
              <a:solidFill>
                <a:prstClr val="black"/>
              </a:solidFill>
              <a:latin typeface="Arial" charset="0"/>
              <a:ea typeface="Arial" charset="0"/>
              <a:cs typeface="Arial" charset="0"/>
            </a:endParaRPr>
          </a:p>
          <a:p>
            <a:endParaRPr lang="en-US" sz="400" dirty="0">
              <a:solidFill>
                <a:prstClr val="black"/>
              </a:solidFill>
              <a:latin typeface="Arial" charset="0"/>
              <a:ea typeface="Arial" charset="0"/>
              <a:cs typeface="Arial" charset="0"/>
            </a:endParaRPr>
          </a:p>
          <a:p>
            <a:endParaRPr lang="en-US" sz="400" dirty="0" smtClean="0">
              <a:solidFill>
                <a:prstClr val="black"/>
              </a:solidFill>
              <a:latin typeface="Arial" charset="0"/>
              <a:ea typeface="Arial" charset="0"/>
              <a:cs typeface="Arial" charset="0"/>
            </a:endParaRPr>
          </a:p>
          <a:p>
            <a:endParaRPr lang="en-US" sz="400" dirty="0">
              <a:solidFill>
                <a:prstClr val="black"/>
              </a:solidFill>
              <a:latin typeface="Arial" charset="0"/>
              <a:ea typeface="Arial" charset="0"/>
              <a:cs typeface="Arial" charset="0"/>
            </a:endParaRPr>
          </a:p>
          <a:p>
            <a:endParaRPr lang="en-US" sz="400" dirty="0" smtClean="0">
              <a:solidFill>
                <a:prstClr val="black"/>
              </a:solidFill>
              <a:latin typeface="Arial" charset="0"/>
              <a:ea typeface="Arial" charset="0"/>
              <a:cs typeface="Arial" charset="0"/>
            </a:endParaRPr>
          </a:p>
          <a:p>
            <a:endParaRPr lang="en-US" sz="400" dirty="0">
              <a:solidFill>
                <a:prstClr val="black"/>
              </a:solidFill>
              <a:latin typeface="Arial" charset="0"/>
              <a:ea typeface="Arial" charset="0"/>
              <a:cs typeface="Arial" charset="0"/>
            </a:endParaRPr>
          </a:p>
          <a:p>
            <a:endParaRPr lang="en-US" sz="400" dirty="0">
              <a:solidFill>
                <a:prstClr val="black"/>
              </a:solidFill>
              <a:latin typeface="Arial" charset="0"/>
              <a:ea typeface="Arial" charset="0"/>
              <a:cs typeface="Arial" charset="0"/>
            </a:endParaRPr>
          </a:p>
          <a:p>
            <a:r>
              <a:rPr lang="en-US" dirty="0" smtClean="0"/>
              <a:t>Example: </a:t>
            </a:r>
            <a:r>
              <a:rPr lang="en-US" dirty="0">
                <a:solidFill>
                  <a:srgbClr val="D1140E"/>
                </a:solidFill>
              </a:rPr>
              <a:t>Link-state </a:t>
            </a:r>
            <a:r>
              <a:rPr lang="en-US" dirty="0" smtClean="0">
                <a:solidFill>
                  <a:srgbClr val="D1140E"/>
                </a:solidFill>
              </a:rPr>
              <a:t>routing (OSPF</a:t>
            </a:r>
            <a:r>
              <a:rPr lang="en-US" dirty="0">
                <a:solidFill>
                  <a:srgbClr val="D1140E"/>
                </a:solidFill>
              </a:rPr>
              <a:t>, IS-</a:t>
            </a:r>
            <a:r>
              <a:rPr lang="en-US" dirty="0" smtClean="0">
                <a:solidFill>
                  <a:srgbClr val="D1140E"/>
                </a:solidFill>
              </a:rPr>
              <a:t>IS)</a:t>
            </a:r>
            <a:endParaRPr lang="en-US" dirty="0">
              <a:solidFill>
                <a:srgbClr val="D1140E"/>
              </a:solidFill>
            </a:endParaRPr>
          </a:p>
          <a:p>
            <a:pPr lvl="1"/>
            <a:r>
              <a:rPr lang="en-US" dirty="0"/>
              <a:t>Flood the entire topology to all nodes</a:t>
            </a:r>
          </a:p>
          <a:p>
            <a:pPr lvl="1"/>
            <a:r>
              <a:rPr lang="en-US" dirty="0"/>
              <a:t>Each </a:t>
            </a:r>
            <a:r>
              <a:rPr lang="en-US" dirty="0" smtClean="0"/>
              <a:t>node computes shortest paths </a:t>
            </a:r>
          </a:p>
          <a:p>
            <a:pPr lvl="1"/>
            <a:r>
              <a:rPr lang="en-US" dirty="0" err="1" smtClean="0"/>
              <a:t>Dijkstra’s</a:t>
            </a:r>
            <a:r>
              <a:rPr lang="en-US" dirty="0" smtClean="0"/>
              <a:t> algorithm</a:t>
            </a:r>
            <a:endParaRPr lang="en-US" dirty="0" smtClean="0">
              <a:solidFill>
                <a:prstClr val="black"/>
              </a:solidFill>
              <a:latin typeface="Arial" charset="0"/>
              <a:ea typeface="Arial" charset="0"/>
              <a:cs typeface="Arial" charset="0"/>
            </a:endParaRPr>
          </a:p>
          <a:p>
            <a:pPr marL="457200" lvl="1" indent="0">
              <a:buNone/>
            </a:pPr>
            <a:endParaRPr lang="en-US" dirty="0">
              <a:solidFill>
                <a:prstClr val="black"/>
              </a:solidFill>
              <a:latin typeface="Arial" charset="0"/>
              <a:ea typeface="Arial" charset="0"/>
              <a:cs typeface="Arial" charset="0"/>
            </a:endParaRPr>
          </a:p>
          <a:p>
            <a:endParaRPr lang="en-US" dirty="0"/>
          </a:p>
        </p:txBody>
      </p:sp>
      <p:sp>
        <p:nvSpPr>
          <p:cNvPr id="5" name="Slide Number Placeholder 4"/>
          <p:cNvSpPr>
            <a:spLocks noGrp="1"/>
          </p:cNvSpPr>
          <p:nvPr>
            <p:ph type="sldNum" sz="quarter" idx="12"/>
          </p:nvPr>
        </p:nvSpPr>
        <p:spPr/>
        <p:txBody>
          <a:bodyPr/>
          <a:lstStyle/>
          <a:p>
            <a:fld id="{AC913800-9833-F549-80FC-C3497A40B0B4}" type="slidenum">
              <a:rPr lang="en-US" smtClean="0"/>
              <a:t>12</a:t>
            </a:fld>
            <a:endParaRPr lang="en-US"/>
          </a:p>
        </p:txBody>
      </p:sp>
    </p:spTree>
    <p:extLst>
      <p:ext uri="{BB962C8B-B14F-4D97-AF65-F5344CB8AC3E}">
        <p14:creationId xmlns:p14="http://schemas.microsoft.com/office/powerpoint/2010/main" val="36009891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a:stCxn id="57" idx="6"/>
          </p:cNvCxnSpPr>
          <p:nvPr/>
        </p:nvCxnSpPr>
        <p:spPr>
          <a:xfrm>
            <a:off x="1258888" y="3332163"/>
            <a:ext cx="812800" cy="14287"/>
          </a:xfrm>
          <a:prstGeom prst="line">
            <a:avLst/>
          </a:prstGeom>
          <a:ln w="57150" cmpd="sng">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892425" y="3022600"/>
            <a:ext cx="1600200" cy="255588"/>
          </a:xfrm>
          <a:prstGeom prst="line">
            <a:avLst/>
          </a:prstGeom>
          <a:ln w="57150" cap="rnd" cmpd="sng">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655888" y="3473450"/>
            <a:ext cx="1166812" cy="842963"/>
          </a:xfrm>
          <a:prstGeom prst="line">
            <a:avLst/>
          </a:prstGeom>
          <a:ln w="57150" cap="rnd" cmpd="sng">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164138" y="3022600"/>
            <a:ext cx="1335087" cy="703263"/>
          </a:xfrm>
          <a:prstGeom prst="line">
            <a:avLst/>
          </a:prstGeom>
          <a:ln w="57150" cap="rnd" cmpd="sng">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4492625" y="3841750"/>
            <a:ext cx="1709738" cy="474663"/>
          </a:xfrm>
          <a:prstGeom prst="line">
            <a:avLst/>
          </a:prstGeom>
          <a:ln w="57150" cap="rnd" cmpd="sng">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6" idx="2"/>
          </p:cNvCxnSpPr>
          <p:nvPr/>
        </p:nvCxnSpPr>
        <p:spPr>
          <a:xfrm flipH="1" flipV="1">
            <a:off x="7023100" y="3725863"/>
            <a:ext cx="930275" cy="6350"/>
          </a:xfrm>
          <a:prstGeom prst="line">
            <a:avLst/>
          </a:prstGeom>
          <a:ln w="57150" cap="rnd" cmpd="sng">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953375" y="3524250"/>
            <a:ext cx="331788" cy="414338"/>
          </a:xfrm>
          <a:prstGeom prst="ellipse">
            <a:avLst/>
          </a:prstGeom>
          <a:solidFill>
            <a:schemeClr val="bg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lstStyle/>
          <a:p>
            <a:pPr algn="ctr">
              <a:defRPr/>
            </a:pPr>
            <a:endParaRPr lang="en-US"/>
          </a:p>
        </p:txBody>
      </p:sp>
      <p:sp>
        <p:nvSpPr>
          <p:cNvPr id="57" name="Oval 56"/>
          <p:cNvSpPr/>
          <p:nvPr/>
        </p:nvSpPr>
        <p:spPr>
          <a:xfrm>
            <a:off x="927100" y="3125788"/>
            <a:ext cx="331788" cy="412750"/>
          </a:xfrm>
          <a:prstGeom prst="ellipse">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lstStyle/>
          <a:p>
            <a:pPr algn="ctr">
              <a:defRPr/>
            </a:pPr>
            <a:endParaRPr lang="en-US" sz="2000" dirty="0">
              <a:solidFill>
                <a:srgbClr val="FFFFFF"/>
              </a:solidFill>
            </a:endParaRPr>
          </a:p>
        </p:txBody>
      </p:sp>
      <p:sp>
        <p:nvSpPr>
          <p:cNvPr id="54281"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82" name="Can 81"/>
          <p:cNvSpPr/>
          <p:nvPr/>
        </p:nvSpPr>
        <p:spPr>
          <a:xfrm>
            <a:off x="2096274" y="2966531"/>
            <a:ext cx="1048799" cy="707589"/>
          </a:xfrm>
          <a:prstGeom prst="can">
            <a:avLst>
              <a:gd name="adj" fmla="val 34162"/>
            </a:avLst>
          </a:prstGeom>
          <a:solidFill>
            <a:schemeClr val="bg1"/>
          </a:solidFill>
          <a:ln w="28575" cmpd="sng">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chemeClr val="tx1">
                    <a:lumMod val="65000"/>
                  </a:schemeClr>
                </a:solidFill>
              </a:rPr>
              <a:t> Hardware </a:t>
            </a:r>
          </a:p>
        </p:txBody>
      </p:sp>
      <p:sp>
        <p:nvSpPr>
          <p:cNvPr id="37" name="Can 36"/>
          <p:cNvSpPr/>
          <p:nvPr/>
        </p:nvSpPr>
        <p:spPr>
          <a:xfrm>
            <a:off x="3444384" y="3938501"/>
            <a:ext cx="1048799" cy="707589"/>
          </a:xfrm>
          <a:prstGeom prst="can">
            <a:avLst>
              <a:gd name="adj" fmla="val 34162"/>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Hardware </a:t>
            </a:r>
          </a:p>
        </p:txBody>
      </p:sp>
      <p:sp>
        <p:nvSpPr>
          <p:cNvPr id="39" name="Can 38"/>
          <p:cNvSpPr/>
          <p:nvPr/>
        </p:nvSpPr>
        <p:spPr>
          <a:xfrm>
            <a:off x="4388368" y="2656266"/>
            <a:ext cx="1048799" cy="707589"/>
          </a:xfrm>
          <a:prstGeom prst="can">
            <a:avLst>
              <a:gd name="adj" fmla="val 34162"/>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Hardware </a:t>
            </a:r>
          </a:p>
        </p:txBody>
      </p:sp>
      <p:sp>
        <p:nvSpPr>
          <p:cNvPr id="41" name="Can 40"/>
          <p:cNvSpPr/>
          <p:nvPr/>
        </p:nvSpPr>
        <p:spPr>
          <a:xfrm>
            <a:off x="6061701" y="3368961"/>
            <a:ext cx="1048799" cy="707589"/>
          </a:xfrm>
          <a:prstGeom prst="can">
            <a:avLst>
              <a:gd name="adj" fmla="val 34162"/>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Hardware </a:t>
            </a:r>
          </a:p>
        </p:txBody>
      </p:sp>
      <p:grpSp>
        <p:nvGrpSpPr>
          <p:cNvPr id="54286" name="Group 6"/>
          <p:cNvGrpSpPr>
            <a:grpSpLocks/>
          </p:cNvGrpSpPr>
          <p:nvPr/>
        </p:nvGrpSpPr>
        <p:grpSpPr bwMode="auto">
          <a:xfrm>
            <a:off x="2095500" y="2093913"/>
            <a:ext cx="5014913" cy="1989137"/>
            <a:chOff x="3354039" y="2512071"/>
            <a:chExt cx="8022760" cy="2387788"/>
          </a:xfrm>
        </p:grpSpPr>
        <p:sp>
          <p:nvSpPr>
            <p:cNvPr id="83" name="Can 82"/>
            <p:cNvSpPr/>
            <p:nvPr/>
          </p:nvSpPr>
          <p:spPr>
            <a:xfrm>
              <a:off x="3354039" y="2884388"/>
              <a:ext cx="1678078" cy="849107"/>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ChevronInverted">
                <a:avLst>
                  <a:gd name="adj" fmla="val 80149"/>
                </a:avLst>
              </a:prstTxWarp>
            </a:bodyPr>
            <a:lstStyle/>
            <a:p>
              <a:pPr algn="ctr">
                <a:defRPr/>
              </a:pPr>
              <a:r>
                <a:rPr lang="en-US" sz="1000" dirty="0">
                  <a:solidFill>
                    <a:schemeClr val="tx1"/>
                  </a:solidFill>
                </a:rPr>
                <a:t> Software </a:t>
              </a:r>
            </a:p>
          </p:txBody>
        </p:sp>
        <p:cxnSp>
          <p:nvCxnSpPr>
            <p:cNvPr id="26" name="Straight Connector 25"/>
            <p:cNvCxnSpPr/>
            <p:nvPr/>
          </p:nvCxnSpPr>
          <p:spPr>
            <a:xfrm flipV="1">
              <a:off x="4992115" y="2837938"/>
              <a:ext cx="2029181" cy="272510"/>
            </a:xfrm>
            <a:prstGeom prst="line">
              <a:avLst/>
            </a:prstGeom>
            <a:ln w="57150" cmpd="sng">
              <a:solidFill>
                <a:srgbClr val="FF0000"/>
              </a:solidFill>
              <a:prstDash val="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700006" y="2837938"/>
              <a:ext cx="1460299" cy="596471"/>
            </a:xfrm>
            <a:prstGeom prst="line">
              <a:avLst/>
            </a:prstGeom>
            <a:ln w="57150" cmpd="sng">
              <a:solidFill>
                <a:srgbClr val="FF0000"/>
              </a:solidFill>
              <a:prstDash val="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250537" y="3434409"/>
              <a:ext cx="1274905" cy="848017"/>
            </a:xfrm>
            <a:prstGeom prst="line">
              <a:avLst/>
            </a:prstGeom>
            <a:ln w="57150" cmpd="sng">
              <a:solidFill>
                <a:srgbClr val="FF0000"/>
              </a:solidFill>
              <a:prstDash val="dot"/>
            </a:ln>
          </p:spPr>
          <p:style>
            <a:lnRef idx="2">
              <a:schemeClr val="accent1"/>
            </a:lnRef>
            <a:fillRef idx="0">
              <a:schemeClr val="accent1"/>
            </a:fillRef>
            <a:effectRef idx="1">
              <a:schemeClr val="accent1"/>
            </a:effectRef>
            <a:fontRef idx="minor">
              <a:schemeClr val="tx1"/>
            </a:fontRef>
          </p:style>
        </p:cxnSp>
        <p:sp>
          <p:nvSpPr>
            <p:cNvPr id="38" name="Can 37"/>
            <p:cNvSpPr/>
            <p:nvPr/>
          </p:nvSpPr>
          <p:spPr>
            <a:xfrm>
              <a:off x="7021389" y="2512071"/>
              <a:ext cx="1678078" cy="849107"/>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ChevronInverted">
                <a:avLst>
                  <a:gd name="adj" fmla="val 80149"/>
                </a:avLst>
              </a:prstTxWarp>
            </a:bodyPr>
            <a:lstStyle/>
            <a:p>
              <a:pPr algn="ctr">
                <a:defRPr/>
              </a:pPr>
              <a:r>
                <a:rPr lang="en-US" sz="1000" dirty="0">
                  <a:solidFill>
                    <a:schemeClr val="tx1"/>
                  </a:solidFill>
                </a:rPr>
                <a:t> Software </a:t>
              </a:r>
            </a:p>
          </p:txBody>
        </p:sp>
        <p:sp>
          <p:nvSpPr>
            <p:cNvPr id="40" name="Can 39"/>
            <p:cNvSpPr/>
            <p:nvPr/>
          </p:nvSpPr>
          <p:spPr>
            <a:xfrm>
              <a:off x="9698721" y="3367305"/>
              <a:ext cx="1678078" cy="849107"/>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ChevronInverted">
                <a:avLst>
                  <a:gd name="adj" fmla="val 80149"/>
                </a:avLst>
              </a:prstTxWarp>
            </a:bodyPr>
            <a:lstStyle/>
            <a:p>
              <a:pPr algn="ctr">
                <a:defRPr/>
              </a:pPr>
              <a:r>
                <a:rPr lang="en-US" sz="1000" dirty="0">
                  <a:solidFill>
                    <a:schemeClr val="tx1"/>
                  </a:solidFill>
                </a:rPr>
                <a:t> Software </a:t>
              </a:r>
            </a:p>
          </p:txBody>
        </p:sp>
        <p:sp>
          <p:nvSpPr>
            <p:cNvPr id="36" name="Can 35"/>
            <p:cNvSpPr/>
            <p:nvPr/>
          </p:nvSpPr>
          <p:spPr>
            <a:xfrm>
              <a:off x="5511015" y="4050752"/>
              <a:ext cx="1678078" cy="849107"/>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ChevronInverted">
                <a:avLst>
                  <a:gd name="adj" fmla="val 80149"/>
                </a:avLst>
              </a:prstTxWarp>
            </a:bodyPr>
            <a:lstStyle/>
            <a:p>
              <a:pPr algn="ctr">
                <a:defRPr/>
              </a:pPr>
              <a:r>
                <a:rPr lang="en-US" sz="1000" dirty="0">
                  <a:solidFill>
                    <a:schemeClr val="tx1"/>
                  </a:solidFill>
                </a:rPr>
                <a:t> Software </a:t>
              </a:r>
            </a:p>
          </p:txBody>
        </p:sp>
        <p:cxnSp>
          <p:nvCxnSpPr>
            <p:cNvPr id="33" name="Straight Connector 32"/>
            <p:cNvCxnSpPr/>
            <p:nvPr/>
          </p:nvCxnSpPr>
          <p:spPr>
            <a:xfrm flipV="1">
              <a:off x="7204151" y="3926069"/>
              <a:ext cx="2493938" cy="388754"/>
            </a:xfrm>
            <a:prstGeom prst="line">
              <a:avLst/>
            </a:prstGeom>
            <a:ln w="57150" cmpd="sng">
              <a:solidFill>
                <a:srgbClr val="FF0000"/>
              </a:solidFill>
              <a:prstDash val="dot"/>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AC913800-9833-F549-80FC-C3497A40B0B4}" type="slidenum">
              <a:rPr lang="en-US" smtClean="0"/>
              <a:t>13</a:t>
            </a:fld>
            <a:endParaRPr lang="en-US"/>
          </a:p>
        </p:txBody>
      </p:sp>
    </p:spTree>
    <p:extLst>
      <p:ext uri="{BB962C8B-B14F-4D97-AF65-F5344CB8AC3E}">
        <p14:creationId xmlns:p14="http://schemas.microsoft.com/office/powerpoint/2010/main" val="29332206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a:stCxn id="57" idx="6"/>
          </p:cNvCxnSpPr>
          <p:nvPr/>
        </p:nvCxnSpPr>
        <p:spPr>
          <a:xfrm>
            <a:off x="1258888" y="3332163"/>
            <a:ext cx="812800" cy="14287"/>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892425" y="3022600"/>
            <a:ext cx="1600200" cy="255588"/>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655888" y="3473450"/>
            <a:ext cx="1166812" cy="842963"/>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164138" y="3022600"/>
            <a:ext cx="1335087" cy="703263"/>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4492625" y="3841750"/>
            <a:ext cx="1709738" cy="474663"/>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6" idx="2"/>
          </p:cNvCxnSpPr>
          <p:nvPr/>
        </p:nvCxnSpPr>
        <p:spPr>
          <a:xfrm flipH="1" flipV="1">
            <a:off x="7023100" y="3725863"/>
            <a:ext cx="930275" cy="6350"/>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953375" y="3524250"/>
            <a:ext cx="331788" cy="414338"/>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lstStyle/>
          <a:p>
            <a:pPr algn="ctr">
              <a:defRPr/>
            </a:pPr>
            <a:endParaRPr lang="en-US"/>
          </a:p>
        </p:txBody>
      </p:sp>
      <p:sp>
        <p:nvSpPr>
          <p:cNvPr id="57" name="Oval 56"/>
          <p:cNvSpPr/>
          <p:nvPr/>
        </p:nvSpPr>
        <p:spPr>
          <a:xfrm>
            <a:off x="927100" y="3125788"/>
            <a:ext cx="331788" cy="412750"/>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lstStyle/>
          <a:p>
            <a:pPr algn="ctr">
              <a:defRPr/>
            </a:pPr>
            <a:endParaRPr lang="en-US" sz="2000" dirty="0">
              <a:solidFill>
                <a:srgbClr val="FFFFFF"/>
              </a:solidFill>
            </a:endParaRPr>
          </a:p>
        </p:txBody>
      </p:sp>
      <p:sp>
        <p:nvSpPr>
          <p:cNvPr id="82" name="Can 81"/>
          <p:cNvSpPr/>
          <p:nvPr/>
        </p:nvSpPr>
        <p:spPr>
          <a:xfrm>
            <a:off x="2096274" y="2966531"/>
            <a:ext cx="1048799" cy="707589"/>
          </a:xfrm>
          <a:prstGeom prst="can">
            <a:avLst>
              <a:gd name="adj" fmla="val 34162"/>
            </a:avLst>
          </a:prstGeom>
          <a:solidFill>
            <a:schemeClr val="bg1"/>
          </a:solidFill>
          <a:ln w="28575" cmpd="sng">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chemeClr val="tx1">
                    <a:lumMod val="65000"/>
                  </a:schemeClr>
                </a:solidFill>
              </a:rPr>
              <a:t> Hardware </a:t>
            </a:r>
          </a:p>
        </p:txBody>
      </p:sp>
      <p:sp>
        <p:nvSpPr>
          <p:cNvPr id="37" name="Can 36"/>
          <p:cNvSpPr/>
          <p:nvPr/>
        </p:nvSpPr>
        <p:spPr>
          <a:xfrm>
            <a:off x="3444384" y="3938501"/>
            <a:ext cx="1048799" cy="707589"/>
          </a:xfrm>
          <a:prstGeom prst="can">
            <a:avLst>
              <a:gd name="adj" fmla="val 34162"/>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Hardware </a:t>
            </a:r>
          </a:p>
        </p:txBody>
      </p:sp>
      <p:sp>
        <p:nvSpPr>
          <p:cNvPr id="39" name="Can 38"/>
          <p:cNvSpPr/>
          <p:nvPr/>
        </p:nvSpPr>
        <p:spPr>
          <a:xfrm>
            <a:off x="4388368" y="2656266"/>
            <a:ext cx="1048799" cy="707589"/>
          </a:xfrm>
          <a:prstGeom prst="can">
            <a:avLst>
              <a:gd name="adj" fmla="val 34162"/>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Hardware </a:t>
            </a:r>
          </a:p>
        </p:txBody>
      </p:sp>
      <p:sp>
        <p:nvSpPr>
          <p:cNvPr id="41" name="Can 40"/>
          <p:cNvSpPr/>
          <p:nvPr/>
        </p:nvSpPr>
        <p:spPr>
          <a:xfrm>
            <a:off x="6061701" y="3368961"/>
            <a:ext cx="1048799" cy="707589"/>
          </a:xfrm>
          <a:prstGeom prst="can">
            <a:avLst>
              <a:gd name="adj" fmla="val 34162"/>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Hardware </a:t>
            </a:r>
          </a:p>
        </p:txBody>
      </p:sp>
      <p:cxnSp>
        <p:nvCxnSpPr>
          <p:cNvPr id="6" name="Straight Arrow Connector 5"/>
          <p:cNvCxnSpPr/>
          <p:nvPr/>
        </p:nvCxnSpPr>
        <p:spPr>
          <a:xfrm>
            <a:off x="2620963" y="2516188"/>
            <a:ext cx="0" cy="5461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951288" y="3632200"/>
            <a:ext cx="0" cy="401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919663" y="2354263"/>
            <a:ext cx="0" cy="4032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575425" y="3078163"/>
            <a:ext cx="0" cy="4016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6337" name="TextBox 12"/>
          <p:cNvSpPr txBox="1">
            <a:spLocks noChangeArrowheads="1"/>
          </p:cNvSpPr>
          <p:nvPr/>
        </p:nvSpPr>
        <p:spPr bwMode="auto">
          <a:xfrm>
            <a:off x="1876425" y="3051175"/>
            <a:ext cx="2571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a:t>
            </a:r>
          </a:p>
        </p:txBody>
      </p:sp>
      <p:sp>
        <p:nvSpPr>
          <p:cNvPr id="56338" name="TextBox 63"/>
          <p:cNvSpPr txBox="1">
            <a:spLocks noChangeArrowheads="1"/>
          </p:cNvSpPr>
          <p:nvPr/>
        </p:nvSpPr>
        <p:spPr bwMode="auto">
          <a:xfrm>
            <a:off x="3117850" y="2928938"/>
            <a:ext cx="258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a:t>
            </a:r>
          </a:p>
        </p:txBody>
      </p:sp>
      <p:sp>
        <p:nvSpPr>
          <p:cNvPr id="56339" name="TextBox 64"/>
          <p:cNvSpPr txBox="1">
            <a:spLocks noChangeArrowheads="1"/>
          </p:cNvSpPr>
          <p:nvPr/>
        </p:nvSpPr>
        <p:spPr bwMode="auto">
          <a:xfrm>
            <a:off x="2789238" y="3606800"/>
            <a:ext cx="257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68" name="Rectangle 67"/>
          <p:cNvSpPr/>
          <p:nvPr/>
        </p:nvSpPr>
        <p:spPr>
          <a:xfrm>
            <a:off x="8318618" y="3363803"/>
            <a:ext cx="207661" cy="541687"/>
          </a:xfrm>
          <a:prstGeom prst="rect">
            <a:avLst/>
          </a:prstGeom>
          <a:noFill/>
        </p:spPr>
        <p:txBody>
          <a:bodyPr lIns="64008" tIns="32004" rIns="64008" bIns="3200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grpSp>
        <p:nvGrpSpPr>
          <p:cNvPr id="15" name="Group 14"/>
          <p:cNvGrpSpPr>
            <a:grpSpLocks/>
          </p:cNvGrpSpPr>
          <p:nvPr/>
        </p:nvGrpSpPr>
        <p:grpSpPr bwMode="auto">
          <a:xfrm>
            <a:off x="2055813" y="3113088"/>
            <a:ext cx="1677987" cy="400050"/>
            <a:chOff x="3236355" y="3765374"/>
            <a:chExt cx="2686717" cy="390346"/>
          </a:xfrm>
        </p:grpSpPr>
        <p:sp>
          <p:nvSpPr>
            <p:cNvPr id="56365" name="TextBox 71"/>
            <p:cNvSpPr txBox="1">
              <a:spLocks noChangeArrowheads="1"/>
            </p:cNvSpPr>
            <p:nvPr/>
          </p:nvSpPr>
          <p:spPr bwMode="auto">
            <a:xfrm>
              <a:off x="3236355" y="3817633"/>
              <a:ext cx="2686717" cy="330342"/>
            </a:xfrm>
            <a:prstGeom prst="rect">
              <a:avLst/>
            </a:prstGeom>
            <a:solidFill>
              <a:schemeClr val="bg1"/>
            </a:solidFill>
            <a:ln w="9525">
              <a:solidFill>
                <a:srgbClr val="000000"/>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“If     , send to 3”</a:t>
              </a:r>
            </a:p>
          </p:txBody>
        </p:sp>
        <p:sp>
          <p:nvSpPr>
            <p:cNvPr id="79" name="Rectangle 78"/>
            <p:cNvSpPr/>
            <p:nvPr/>
          </p:nvSpPr>
          <p:spPr>
            <a:xfrm>
              <a:off x="3608646" y="3765374"/>
              <a:ext cx="332257" cy="390346"/>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grpSp>
      <p:sp>
        <p:nvSpPr>
          <p:cNvPr id="87" name="Can 86"/>
          <p:cNvSpPr/>
          <p:nvPr/>
        </p:nvSpPr>
        <p:spPr>
          <a:xfrm>
            <a:off x="4388368" y="2093393"/>
            <a:ext cx="1048799" cy="707589"/>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Software </a:t>
            </a:r>
          </a:p>
        </p:txBody>
      </p:sp>
      <p:sp>
        <p:nvSpPr>
          <p:cNvPr id="88" name="Can 87"/>
          <p:cNvSpPr/>
          <p:nvPr/>
        </p:nvSpPr>
        <p:spPr>
          <a:xfrm>
            <a:off x="6061701" y="2806088"/>
            <a:ext cx="1048799" cy="707589"/>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Software </a:t>
            </a:r>
          </a:p>
        </p:txBody>
      </p:sp>
      <p:sp>
        <p:nvSpPr>
          <p:cNvPr id="89" name="Can 88"/>
          <p:cNvSpPr/>
          <p:nvPr/>
        </p:nvSpPr>
        <p:spPr>
          <a:xfrm>
            <a:off x="3444384" y="3375627"/>
            <a:ext cx="1048799" cy="707589"/>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Software </a:t>
            </a:r>
          </a:p>
        </p:txBody>
      </p:sp>
      <p:sp>
        <p:nvSpPr>
          <p:cNvPr id="92" name="Can 91"/>
          <p:cNvSpPr/>
          <p:nvPr/>
        </p:nvSpPr>
        <p:spPr>
          <a:xfrm>
            <a:off x="2096274" y="2403657"/>
            <a:ext cx="1048799" cy="707589"/>
          </a:xfrm>
          <a:prstGeom prst="can">
            <a:avLst>
              <a:gd name="adj" fmla="val 34162"/>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prstTxWarp prst="textChevronInverted">
              <a:avLst>
                <a:gd name="adj" fmla="val 80149"/>
              </a:avLst>
            </a:prstTxWarp>
          </a:bodyPr>
          <a:lstStyle/>
          <a:p>
            <a:pPr algn="ctr">
              <a:defRPr/>
            </a:pPr>
            <a:r>
              <a:rPr lang="en-US" sz="1000" dirty="0">
                <a:solidFill>
                  <a:srgbClr val="000000"/>
                </a:solidFill>
              </a:rPr>
              <a:t> Software </a:t>
            </a:r>
          </a:p>
        </p:txBody>
      </p:sp>
      <p:grpSp>
        <p:nvGrpSpPr>
          <p:cNvPr id="73" name="Group 72"/>
          <p:cNvGrpSpPr/>
          <p:nvPr/>
        </p:nvGrpSpPr>
        <p:grpSpPr>
          <a:xfrm>
            <a:off x="445623" y="2823646"/>
            <a:ext cx="884103" cy="368955"/>
            <a:chOff x="57238" y="3156576"/>
            <a:chExt cx="2393750" cy="421005"/>
          </a:xfrm>
          <a:solidFill>
            <a:schemeClr val="bg1"/>
          </a:solidFill>
          <a:effectLst/>
        </p:grpSpPr>
        <p:sp>
          <p:nvSpPr>
            <p:cNvPr id="74" name="Rectangle 73"/>
            <p:cNvSpPr/>
            <p:nvPr/>
          </p:nvSpPr>
          <p:spPr>
            <a:xfrm>
              <a:off x="57238" y="3156576"/>
              <a:ext cx="1626675" cy="421005"/>
            </a:xfrm>
            <a:prstGeom prst="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rPr>
                <a:t>Data</a:t>
              </a:r>
            </a:p>
          </p:txBody>
        </p:sp>
        <p:sp>
          <p:nvSpPr>
            <p:cNvPr id="75" name="Rectangle 74"/>
            <p:cNvSpPr/>
            <p:nvPr/>
          </p:nvSpPr>
          <p:spPr>
            <a:xfrm>
              <a:off x="1683914" y="3156576"/>
              <a:ext cx="767074" cy="421005"/>
            </a:xfrm>
            <a:prstGeom prst="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200" b="1" dirty="0">
                  <a:ln w="11430"/>
                  <a:solidFill>
                    <a:srgbClr val="000000"/>
                  </a:solidFill>
                  <a:effectLst>
                    <a:outerShdw blurRad="50800" dist="39000" dir="5460000" algn="tl">
                      <a:srgbClr val="000000">
                        <a:alpha val="38000"/>
                      </a:srgbClr>
                    </a:outerShdw>
                  </a:effectLst>
                </a:rPr>
                <a:t>B</a:t>
              </a:r>
            </a:p>
          </p:txBody>
        </p:sp>
      </p:grpSp>
      <p:grpSp>
        <p:nvGrpSpPr>
          <p:cNvPr id="17" name="Group 16"/>
          <p:cNvGrpSpPr>
            <a:grpSpLocks/>
          </p:cNvGrpSpPr>
          <p:nvPr/>
        </p:nvGrpSpPr>
        <p:grpSpPr bwMode="auto">
          <a:xfrm>
            <a:off x="838200" y="190500"/>
            <a:ext cx="2884488" cy="1450975"/>
            <a:chOff x="2141214" y="228908"/>
            <a:chExt cx="4614686" cy="1741791"/>
          </a:xfrm>
        </p:grpSpPr>
        <p:sp>
          <p:nvSpPr>
            <p:cNvPr id="11" name="Cloud Callout 10"/>
            <p:cNvSpPr/>
            <p:nvPr/>
          </p:nvSpPr>
          <p:spPr>
            <a:xfrm>
              <a:off x="2141214" y="228908"/>
              <a:ext cx="4614686" cy="1741791"/>
            </a:xfrm>
            <a:prstGeom prst="cloudCallout">
              <a:avLst>
                <a:gd name="adj1" fmla="val -4513"/>
                <a:gd name="adj2" fmla="val 79034"/>
              </a:avLst>
            </a:prstGeom>
            <a:solidFill>
              <a:schemeClr val="bg1">
                <a:lumMod val="75000"/>
                <a:lumOff val="2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Can 41"/>
            <p:cNvSpPr/>
            <p:nvPr/>
          </p:nvSpPr>
          <p:spPr>
            <a:xfrm>
              <a:off x="4231411" y="592893"/>
              <a:ext cx="474928" cy="181039"/>
            </a:xfrm>
            <a:prstGeom prst="can">
              <a:avLst>
                <a:gd name="adj" fmla="val 50000"/>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3" name="Straight Connector 42"/>
            <p:cNvCxnSpPr>
              <a:stCxn id="61" idx="6"/>
              <a:endCxn id="45" idx="2"/>
            </p:cNvCxnSpPr>
            <p:nvPr/>
          </p:nvCxnSpPr>
          <p:spPr>
            <a:xfrm>
              <a:off x="2816782" y="836820"/>
              <a:ext cx="368261" cy="3811"/>
            </a:xfrm>
            <a:prstGeom prst="line">
              <a:avLst/>
            </a:prstGeom>
            <a:ln w="190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3558382" y="718668"/>
              <a:ext cx="723823" cy="97189"/>
            </a:xfrm>
            <a:prstGeom prst="line">
              <a:avLst/>
            </a:prstGeom>
            <a:ln w="19050" cap="rnd"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5" name="Can 44"/>
            <p:cNvSpPr/>
            <p:nvPr/>
          </p:nvSpPr>
          <p:spPr>
            <a:xfrm>
              <a:off x="3185043" y="751064"/>
              <a:ext cx="474928" cy="181040"/>
            </a:xfrm>
            <a:prstGeom prst="can">
              <a:avLst>
                <a:gd name="adj" fmla="val 50000"/>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 name="Straight Connector 46"/>
            <p:cNvCxnSpPr/>
            <p:nvPr/>
          </p:nvCxnSpPr>
          <p:spPr>
            <a:xfrm>
              <a:off x="3449175" y="890179"/>
              <a:ext cx="530802" cy="322059"/>
            </a:xfrm>
            <a:prstGeom prst="line">
              <a:avLst/>
            </a:prstGeom>
            <a:ln w="19050" cap="rnd"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endCxn id="52" idx="0"/>
            </p:cNvCxnSpPr>
            <p:nvPr/>
          </p:nvCxnSpPr>
          <p:spPr>
            <a:xfrm>
              <a:off x="4586973" y="718668"/>
              <a:ext cx="604455" cy="266795"/>
            </a:xfrm>
            <a:prstGeom prst="line">
              <a:avLst/>
            </a:prstGeom>
            <a:ln w="19050" cap="rnd"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2" name="Can 51"/>
            <p:cNvSpPr/>
            <p:nvPr/>
          </p:nvSpPr>
          <p:spPr>
            <a:xfrm>
              <a:off x="4952693" y="893991"/>
              <a:ext cx="474928" cy="182945"/>
            </a:xfrm>
            <a:prstGeom prst="can">
              <a:avLst>
                <a:gd name="adj" fmla="val 50000"/>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4" name="Straight Connector 53"/>
            <p:cNvCxnSpPr>
              <a:stCxn id="58" idx="4"/>
            </p:cNvCxnSpPr>
            <p:nvPr/>
          </p:nvCxnSpPr>
          <p:spPr>
            <a:xfrm flipV="1">
              <a:off x="4282205" y="1029293"/>
              <a:ext cx="774616" cy="182945"/>
            </a:xfrm>
            <a:prstGeom prst="line">
              <a:avLst/>
            </a:prstGeom>
            <a:ln w="19050" cap="rnd"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8" name="Can 57"/>
            <p:cNvSpPr/>
            <p:nvPr/>
          </p:nvSpPr>
          <p:spPr>
            <a:xfrm>
              <a:off x="3807275" y="1120766"/>
              <a:ext cx="474930" cy="181040"/>
            </a:xfrm>
            <a:prstGeom prst="can">
              <a:avLst>
                <a:gd name="adj" fmla="val 50000"/>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9" name="Straight Connector 58"/>
            <p:cNvCxnSpPr>
              <a:stCxn id="60" idx="2"/>
              <a:endCxn id="52" idx="4"/>
            </p:cNvCxnSpPr>
            <p:nvPr/>
          </p:nvCxnSpPr>
          <p:spPr>
            <a:xfrm flipH="1" flipV="1">
              <a:off x="5427622" y="985463"/>
              <a:ext cx="421595" cy="1905"/>
            </a:xfrm>
            <a:prstGeom prst="line">
              <a:avLst/>
            </a:prstGeom>
            <a:ln w="19050" cap="rnd"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5849216" y="909236"/>
              <a:ext cx="149845" cy="158171"/>
            </a:xfrm>
            <a:prstGeom prst="ellipse">
              <a:avLst/>
            </a:prstGeom>
            <a:solidFill>
              <a:schemeClr val="bg1"/>
            </a:solidFill>
            <a:ln w="381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p:cNvSpPr/>
            <p:nvPr/>
          </p:nvSpPr>
          <p:spPr>
            <a:xfrm>
              <a:off x="2666938" y="756782"/>
              <a:ext cx="149843" cy="158171"/>
            </a:xfrm>
            <a:prstGeom prst="ellipse">
              <a:avLst/>
            </a:prstGeom>
            <a:noFill/>
            <a:ln w="381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ndParaRPr>
            </a:p>
          </p:txBody>
        </p:sp>
        <p:sp>
          <p:nvSpPr>
            <p:cNvPr id="9" name="Freeform 8"/>
            <p:cNvSpPr/>
            <p:nvPr/>
          </p:nvSpPr>
          <p:spPr>
            <a:xfrm>
              <a:off x="3388221" y="827291"/>
              <a:ext cx="2613379" cy="398288"/>
            </a:xfrm>
            <a:custGeom>
              <a:avLst/>
              <a:gdLst>
                <a:gd name="connsiteX0" fmla="*/ 0 w 2613758"/>
                <a:gd name="connsiteY0" fmla="*/ 0 h 398742"/>
                <a:gd name="connsiteX1" fmla="*/ 634981 w 2613758"/>
                <a:gd name="connsiteY1" fmla="*/ 398742 h 398742"/>
                <a:gd name="connsiteX2" fmla="*/ 1808957 w 2613758"/>
                <a:gd name="connsiteY2" fmla="*/ 155066 h 398742"/>
                <a:gd name="connsiteX3" fmla="*/ 2613758 w 2613758"/>
                <a:gd name="connsiteY3" fmla="*/ 155066 h 398742"/>
              </a:gdLst>
              <a:ahLst/>
              <a:cxnLst>
                <a:cxn ang="0">
                  <a:pos x="connsiteX0" y="connsiteY0"/>
                </a:cxn>
                <a:cxn ang="0">
                  <a:pos x="connsiteX1" y="connsiteY1"/>
                </a:cxn>
                <a:cxn ang="0">
                  <a:pos x="connsiteX2" y="connsiteY2"/>
                </a:cxn>
                <a:cxn ang="0">
                  <a:pos x="connsiteX3" y="connsiteY3"/>
                </a:cxn>
              </a:cxnLst>
              <a:rect l="l" t="t" r="r" b="b"/>
              <a:pathLst>
                <a:path w="2613758" h="398742">
                  <a:moveTo>
                    <a:pt x="0" y="0"/>
                  </a:moveTo>
                  <a:lnTo>
                    <a:pt x="634981" y="398742"/>
                  </a:lnTo>
                  <a:lnTo>
                    <a:pt x="1808957" y="155066"/>
                  </a:lnTo>
                  <a:lnTo>
                    <a:pt x="2613758" y="155066"/>
                  </a:lnTo>
                </a:path>
              </a:pathLst>
            </a:custGeom>
            <a:ln w="38100" cmpd="sng">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2" name="Rectangle 61"/>
            <p:cNvSpPr/>
            <p:nvPr/>
          </p:nvSpPr>
          <p:spPr>
            <a:xfrm>
              <a:off x="6002774" y="673249"/>
              <a:ext cx="332258" cy="517064"/>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grpSp>
      <p:sp>
        <p:nvSpPr>
          <p:cNvPr id="14" name="TextBox 13"/>
          <p:cNvSpPr txBox="1">
            <a:spLocks noChangeArrowheads="1"/>
          </p:cNvSpPr>
          <p:nvPr/>
        </p:nvSpPr>
        <p:spPr bwMode="auto">
          <a:xfrm>
            <a:off x="1827213" y="1668463"/>
            <a:ext cx="2670175" cy="617537"/>
          </a:xfrm>
          <a:prstGeom prst="rect">
            <a:avLst/>
          </a:prstGeom>
          <a:solidFill>
            <a:schemeClr val="bg1"/>
          </a:solidFill>
          <a:ln w="9525">
            <a:solidFill>
              <a:srgbClr val="BFBFBF"/>
            </a:solidFill>
            <a:miter lim="800000"/>
            <a:headEnd/>
            <a:tailEnd/>
          </a:ln>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“If a packet is going to B, </a:t>
            </a:r>
            <a:br>
              <a:rPr lang="en-US" sz="1800"/>
            </a:br>
            <a:r>
              <a:rPr lang="en-US" sz="1800"/>
              <a:t>then send it to output 3”</a:t>
            </a:r>
          </a:p>
        </p:txBody>
      </p:sp>
      <p:sp>
        <p:nvSpPr>
          <p:cNvPr id="101" name="TextBox 100"/>
          <p:cNvSpPr txBox="1">
            <a:spLocks noChangeArrowheads="1"/>
          </p:cNvSpPr>
          <p:nvPr/>
        </p:nvSpPr>
        <p:spPr bwMode="auto">
          <a:xfrm>
            <a:off x="3797300" y="317500"/>
            <a:ext cx="5219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08" tIns="32004" rIns="64008" bIns="32004">
            <a:spAutoFit/>
          </a:bodyPr>
          <a:lstStyle>
            <a:lvl1pPr marL="358775" indent="-3587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pPr>
            <a:r>
              <a:rPr lang="en-US" sz="1800"/>
              <a:t>Figure out which routers and links are present.</a:t>
            </a:r>
          </a:p>
          <a:p>
            <a:pPr eaLnBrk="1" hangingPunct="1">
              <a:buFont typeface="Arial" charset="0"/>
              <a:buAutoNum type="arabicPeriod"/>
            </a:pPr>
            <a:r>
              <a:rPr lang="en-US" sz="1800"/>
              <a:t>Run Dijkstra’s algorithm to find shortest paths. </a:t>
            </a:r>
          </a:p>
        </p:txBody>
      </p:sp>
      <p:sp>
        <p:nvSpPr>
          <p:cNvPr id="4" name="Slide Number Placeholder 3"/>
          <p:cNvSpPr>
            <a:spLocks noGrp="1"/>
          </p:cNvSpPr>
          <p:nvPr>
            <p:ph type="sldNum" sz="quarter" idx="12"/>
          </p:nvPr>
        </p:nvSpPr>
        <p:spPr/>
        <p:txBody>
          <a:bodyPr/>
          <a:lstStyle/>
          <a:p>
            <a:fld id="{AC913800-9833-F549-80FC-C3497A40B0B4}" type="slidenum">
              <a:rPr lang="en-US" smtClean="0"/>
              <a:t>14</a:t>
            </a:fld>
            <a:endParaRPr lang="en-US"/>
          </a:p>
        </p:txBody>
      </p:sp>
    </p:spTree>
    <p:extLst>
      <p:ext uri="{BB962C8B-B14F-4D97-AF65-F5344CB8AC3E}">
        <p14:creationId xmlns:p14="http://schemas.microsoft.com/office/powerpoint/2010/main" val="12556288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4695E-6 4.55843E-6 L -0.00055 -0.07617 " pathEditMode="relative" ptsTypes="AA">
                                      <p:cBhvr>
                                        <p:cTn id="6" dur="1000" fill="hold"/>
                                        <p:tgtEl>
                                          <p:spTgt spid="9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nodeType="afterGroup">
                            <p:stCondLst>
                              <p:cond delay="500"/>
                            </p:stCondLst>
                            <p:childTnLst>
                              <p:par>
                                <p:cTn id="25" presetID="0" presetClass="path" presetSubtype="0" accel="50000" decel="50000" fill="hold" grpId="1" nodeType="afterEffect">
                                  <p:stCondLst>
                                    <p:cond delay="0"/>
                                  </p:stCondLst>
                                  <p:childTnLst>
                                    <p:animMotion origin="layout" path="M 0 0 L 0 0.21982 " pathEditMode="relative" ptsTypes="AA">
                                      <p:cBhvr>
                                        <p:cTn id="26" dur="1000" fill="hold"/>
                                        <p:tgtEl>
                                          <p:spTgt spid="14"/>
                                        </p:tgtEl>
                                        <p:attrNameLst>
                                          <p:attrName>ppt_x</p:attrName>
                                          <p:attrName>ppt_y</p:attrName>
                                        </p:attrNameLst>
                                      </p:cBhvr>
                                    </p:animMotion>
                                  </p:childTnLst>
                                  <p:subTnLst>
                                    <p:set>
                                      <p:cBhvr override="childStyle">
                                        <p:cTn dur="1" fill="hold" display="0" masterRel="sameClick" afterEffect="1">
                                          <p:stCondLst>
                                            <p:cond evt="end" delay="0">
                                              <p:tn val="25"/>
                                            </p:cond>
                                          </p:stCondLst>
                                        </p:cTn>
                                        <p:tgtEl>
                                          <p:spTgt spid="14"/>
                                        </p:tgtEl>
                                        <p:attrNameLst>
                                          <p:attrName>style.visibility</p:attrName>
                                        </p:attrNameLst>
                                      </p:cBhvr>
                                      <p:to>
                                        <p:strVal val="hidden"/>
                                      </p:to>
                                    </p:set>
                                  </p:subTnLst>
                                </p:cTn>
                              </p:par>
                            </p:childTnLst>
                          </p:cTn>
                        </p:par>
                        <p:par>
                          <p:cTn id="27" fill="hold" nodeType="afterGroup">
                            <p:stCondLst>
                              <p:cond delay="1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4.69503E-6 -6.96105E-6 L 0.12514 -6.96105E-6 " pathEditMode="relative" ptsTypes="AA">
                                      <p:cBhvr>
                                        <p:cTn id="38" dur="1000" fill="hold"/>
                                        <p:tgtEl>
                                          <p:spTgt spid="73"/>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0.12405 0.00115 L 0.33612 0.20478 L 0.62177 0.10258 L 0.79943 0.10431 " pathEditMode="relative" ptsTypes="AAAA">
                                      <p:cBhvr>
                                        <p:cTn id="42" dur="1000" fill="hold"/>
                                        <p:tgtEl>
                                          <p:spTgt spid="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Plane</a:t>
            </a:r>
            <a:endParaRPr lang="en-US" dirty="0"/>
          </a:p>
        </p:txBody>
      </p:sp>
      <p:sp>
        <p:nvSpPr>
          <p:cNvPr id="3" name="Content Placeholder 2"/>
          <p:cNvSpPr>
            <a:spLocks noGrp="1"/>
          </p:cNvSpPr>
          <p:nvPr>
            <p:ph idx="1"/>
          </p:nvPr>
        </p:nvSpPr>
        <p:spPr>
          <a:xfrm>
            <a:off x="457200" y="1600201"/>
            <a:ext cx="8229600" cy="2336800"/>
          </a:xfrm>
        </p:spPr>
        <p:txBody>
          <a:bodyPr/>
          <a:lstStyle/>
          <a:p>
            <a:r>
              <a:rPr lang="en-US" dirty="0" smtClean="0">
                <a:solidFill>
                  <a:srgbClr val="D1140E"/>
                </a:solidFill>
                <a:latin typeface="Arial" charset="0"/>
                <a:cs typeface="Arial" charset="0"/>
              </a:rPr>
              <a:t>Traffic Engineering: </a:t>
            </a:r>
            <a:r>
              <a:rPr lang="en-US" dirty="0" smtClean="0">
                <a:latin typeface="Arial" charset="0"/>
                <a:cs typeface="Arial" charset="0"/>
              </a:rPr>
              <a:t>setting the weights</a:t>
            </a:r>
            <a:endParaRPr lang="en-US" dirty="0">
              <a:latin typeface="Arial" charset="0"/>
              <a:cs typeface="Arial" charset="0"/>
            </a:endParaRPr>
          </a:p>
          <a:p>
            <a:pPr lvl="1"/>
            <a:r>
              <a:rPr lang="en-US" dirty="0">
                <a:latin typeface="Arial" charset="0"/>
                <a:ea typeface="Arial" charset="0"/>
                <a:cs typeface="Arial" charset="0"/>
              </a:rPr>
              <a:t>Inversely proportional to link capacity?</a:t>
            </a:r>
          </a:p>
          <a:p>
            <a:pPr lvl="1"/>
            <a:r>
              <a:rPr lang="en-US" dirty="0">
                <a:latin typeface="Arial" charset="0"/>
                <a:ea typeface="Arial" charset="0"/>
                <a:cs typeface="Arial" charset="0"/>
              </a:rPr>
              <a:t>Proportional to propagation delay?</a:t>
            </a:r>
          </a:p>
          <a:p>
            <a:pPr lvl="1"/>
            <a:r>
              <a:rPr lang="en-US" dirty="0">
                <a:latin typeface="Arial" charset="0"/>
                <a:ea typeface="Arial" charset="0"/>
                <a:cs typeface="Arial" charset="0"/>
              </a:rPr>
              <a:t>Network-wide optimization based on traffic?</a:t>
            </a:r>
          </a:p>
          <a:p>
            <a:pPr marL="0" indent="0">
              <a:buNone/>
            </a:pPr>
            <a:endParaRPr lang="en-US" dirty="0"/>
          </a:p>
        </p:txBody>
      </p:sp>
      <p:sp>
        <p:nvSpPr>
          <p:cNvPr id="5" name="Oval 4"/>
          <p:cNvSpPr>
            <a:spLocks noChangeArrowheads="1"/>
          </p:cNvSpPr>
          <p:nvPr/>
        </p:nvSpPr>
        <p:spPr bwMode="auto">
          <a:xfrm>
            <a:off x="2633663" y="5084408"/>
            <a:ext cx="287337" cy="252412"/>
          </a:xfrm>
          <a:prstGeom prst="ellipse">
            <a:avLst/>
          </a:prstGeom>
          <a:solidFill>
            <a:srgbClr val="0000FF"/>
          </a:solidFill>
          <a:ln w="9525">
            <a:solidFill>
              <a:srgbClr val="0000FF"/>
            </a:solidFill>
            <a:round/>
            <a:headEnd/>
            <a:tailEnd/>
          </a:ln>
        </p:spPr>
        <p:txBody>
          <a:bodyPr wrap="none" anchor="ctr"/>
          <a:lstStyle/>
          <a:p>
            <a:endParaRPr lang="en-US"/>
          </a:p>
        </p:txBody>
      </p:sp>
      <p:sp>
        <p:nvSpPr>
          <p:cNvPr id="6" name="Oval 5"/>
          <p:cNvSpPr>
            <a:spLocks noChangeArrowheads="1"/>
          </p:cNvSpPr>
          <p:nvPr/>
        </p:nvSpPr>
        <p:spPr bwMode="auto">
          <a:xfrm>
            <a:off x="3495675" y="5755920"/>
            <a:ext cx="287338" cy="252413"/>
          </a:xfrm>
          <a:prstGeom prst="ellipse">
            <a:avLst/>
          </a:prstGeom>
          <a:solidFill>
            <a:srgbClr val="0000FF"/>
          </a:solidFill>
          <a:ln w="9525">
            <a:solidFill>
              <a:srgbClr val="0000FF"/>
            </a:solidFill>
            <a:round/>
            <a:headEnd/>
            <a:tailEnd/>
          </a:ln>
        </p:spPr>
        <p:txBody>
          <a:bodyPr wrap="none" anchor="ctr"/>
          <a:lstStyle/>
          <a:p>
            <a:endParaRPr lang="en-US"/>
          </a:p>
        </p:txBody>
      </p:sp>
      <p:sp>
        <p:nvSpPr>
          <p:cNvPr id="7" name="Oval 6"/>
          <p:cNvSpPr>
            <a:spLocks noChangeArrowheads="1"/>
          </p:cNvSpPr>
          <p:nvPr/>
        </p:nvSpPr>
        <p:spPr bwMode="auto">
          <a:xfrm>
            <a:off x="3590925" y="4497033"/>
            <a:ext cx="287338" cy="250825"/>
          </a:xfrm>
          <a:prstGeom prst="ellipse">
            <a:avLst/>
          </a:prstGeom>
          <a:solidFill>
            <a:srgbClr val="0000FF"/>
          </a:solidFill>
          <a:ln w="9525">
            <a:solidFill>
              <a:srgbClr val="0000FF"/>
            </a:solidFill>
            <a:round/>
            <a:headEnd/>
            <a:tailEnd/>
          </a:ln>
        </p:spPr>
        <p:txBody>
          <a:bodyPr wrap="none" anchor="ctr"/>
          <a:lstStyle/>
          <a:p>
            <a:endParaRPr lang="en-US"/>
          </a:p>
        </p:txBody>
      </p:sp>
      <p:sp>
        <p:nvSpPr>
          <p:cNvPr id="8" name="Oval 7"/>
          <p:cNvSpPr>
            <a:spLocks noChangeArrowheads="1"/>
          </p:cNvSpPr>
          <p:nvPr/>
        </p:nvSpPr>
        <p:spPr bwMode="auto">
          <a:xfrm>
            <a:off x="4357688" y="5168545"/>
            <a:ext cx="287337" cy="252413"/>
          </a:xfrm>
          <a:prstGeom prst="ellipse">
            <a:avLst/>
          </a:prstGeom>
          <a:solidFill>
            <a:srgbClr val="0000FF"/>
          </a:solidFill>
          <a:ln w="9525">
            <a:solidFill>
              <a:srgbClr val="0000FF"/>
            </a:solidFill>
            <a:round/>
            <a:headEnd/>
            <a:tailEnd/>
          </a:ln>
        </p:spPr>
        <p:txBody>
          <a:bodyPr wrap="none" anchor="ctr"/>
          <a:lstStyle/>
          <a:p>
            <a:endParaRPr lang="en-US"/>
          </a:p>
        </p:txBody>
      </p:sp>
      <p:sp>
        <p:nvSpPr>
          <p:cNvPr id="9" name="Oval 8"/>
          <p:cNvSpPr>
            <a:spLocks noChangeArrowheads="1"/>
          </p:cNvSpPr>
          <p:nvPr/>
        </p:nvSpPr>
        <p:spPr bwMode="auto">
          <a:xfrm>
            <a:off x="5219700" y="5755920"/>
            <a:ext cx="287338" cy="252413"/>
          </a:xfrm>
          <a:prstGeom prst="ellipse">
            <a:avLst/>
          </a:prstGeom>
          <a:solidFill>
            <a:srgbClr val="3333FF"/>
          </a:solidFill>
          <a:ln w="9525">
            <a:solidFill>
              <a:srgbClr val="0000FF"/>
            </a:solidFill>
            <a:round/>
            <a:headEnd/>
            <a:tailEnd/>
          </a:ln>
        </p:spPr>
        <p:txBody>
          <a:bodyPr wrap="none" anchor="ctr"/>
          <a:lstStyle/>
          <a:p>
            <a:endParaRPr lang="en-US"/>
          </a:p>
        </p:txBody>
      </p:sp>
      <p:sp>
        <p:nvSpPr>
          <p:cNvPr id="10" name="Oval 9"/>
          <p:cNvSpPr>
            <a:spLocks noChangeArrowheads="1"/>
          </p:cNvSpPr>
          <p:nvPr/>
        </p:nvSpPr>
        <p:spPr bwMode="auto">
          <a:xfrm>
            <a:off x="5219700" y="4497033"/>
            <a:ext cx="287338" cy="250825"/>
          </a:xfrm>
          <a:prstGeom prst="ellipse">
            <a:avLst/>
          </a:prstGeom>
          <a:solidFill>
            <a:srgbClr val="0000FF"/>
          </a:solidFill>
          <a:ln w="9525">
            <a:solidFill>
              <a:srgbClr val="0000FF"/>
            </a:solidFill>
            <a:round/>
            <a:headEnd/>
            <a:tailEnd/>
          </a:ln>
        </p:spPr>
        <p:txBody>
          <a:bodyPr wrap="none" anchor="ctr"/>
          <a:lstStyle/>
          <a:p>
            <a:endParaRPr lang="en-US"/>
          </a:p>
        </p:txBody>
      </p:sp>
      <p:sp>
        <p:nvSpPr>
          <p:cNvPr id="11" name="Oval 10"/>
          <p:cNvSpPr>
            <a:spLocks noChangeArrowheads="1"/>
          </p:cNvSpPr>
          <p:nvPr/>
        </p:nvSpPr>
        <p:spPr bwMode="auto">
          <a:xfrm>
            <a:off x="4452938" y="6260745"/>
            <a:ext cx="287337" cy="252413"/>
          </a:xfrm>
          <a:prstGeom prst="ellipse">
            <a:avLst/>
          </a:prstGeom>
          <a:solidFill>
            <a:srgbClr val="0000FF"/>
          </a:solidFill>
          <a:ln w="9525">
            <a:solidFill>
              <a:srgbClr val="0000FF"/>
            </a:solidFill>
            <a:round/>
            <a:headEnd/>
            <a:tailEnd/>
          </a:ln>
        </p:spPr>
        <p:txBody>
          <a:bodyPr wrap="none" anchor="ctr"/>
          <a:lstStyle/>
          <a:p>
            <a:endParaRPr lang="en-US"/>
          </a:p>
        </p:txBody>
      </p:sp>
      <p:sp>
        <p:nvSpPr>
          <p:cNvPr id="12" name="Oval 11"/>
          <p:cNvSpPr>
            <a:spLocks noChangeArrowheads="1"/>
          </p:cNvSpPr>
          <p:nvPr/>
        </p:nvSpPr>
        <p:spPr bwMode="auto">
          <a:xfrm>
            <a:off x="6176963" y="5084408"/>
            <a:ext cx="287337" cy="252412"/>
          </a:xfrm>
          <a:prstGeom prst="ellipse">
            <a:avLst/>
          </a:prstGeom>
          <a:solidFill>
            <a:srgbClr val="0000FF"/>
          </a:solidFill>
          <a:ln w="9525">
            <a:solidFill>
              <a:srgbClr val="0000FF"/>
            </a:solidFill>
            <a:round/>
            <a:headEnd/>
            <a:tailEnd/>
          </a:ln>
        </p:spPr>
        <p:txBody>
          <a:bodyPr wrap="none" anchor="ctr"/>
          <a:lstStyle/>
          <a:p>
            <a:endParaRPr lang="en-US"/>
          </a:p>
        </p:txBody>
      </p:sp>
      <p:sp>
        <p:nvSpPr>
          <p:cNvPr id="13" name="Line 12"/>
          <p:cNvSpPr>
            <a:spLocks noChangeShapeType="1"/>
          </p:cNvSpPr>
          <p:nvPr/>
        </p:nvSpPr>
        <p:spPr bwMode="auto">
          <a:xfrm flipV="1">
            <a:off x="2921000" y="4663720"/>
            <a:ext cx="669925" cy="504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
          <p:cNvSpPr>
            <a:spLocks noChangeShapeType="1"/>
          </p:cNvSpPr>
          <p:nvPr/>
        </p:nvSpPr>
        <p:spPr bwMode="auto">
          <a:xfrm>
            <a:off x="2871788" y="5308245"/>
            <a:ext cx="623887" cy="531813"/>
          </a:xfrm>
          <a:prstGeom prst="line">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3830638" y="4678008"/>
            <a:ext cx="574675" cy="531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5"/>
          <p:cNvSpPr>
            <a:spLocks noChangeShapeType="1"/>
          </p:cNvSpPr>
          <p:nvPr/>
        </p:nvSpPr>
        <p:spPr bwMode="auto">
          <a:xfrm>
            <a:off x="3735388" y="5924195"/>
            <a:ext cx="717550" cy="420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6"/>
          <p:cNvSpPr>
            <a:spLocks noChangeShapeType="1"/>
          </p:cNvSpPr>
          <p:nvPr/>
        </p:nvSpPr>
        <p:spPr bwMode="auto">
          <a:xfrm flipV="1">
            <a:off x="3767138" y="5378095"/>
            <a:ext cx="638175" cy="420688"/>
          </a:xfrm>
          <a:prstGeom prst="line">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p:cNvSpPr>
            <a:spLocks noChangeShapeType="1"/>
          </p:cNvSpPr>
          <p:nvPr/>
        </p:nvSpPr>
        <p:spPr bwMode="auto">
          <a:xfrm>
            <a:off x="4597400" y="5392383"/>
            <a:ext cx="654050" cy="392112"/>
          </a:xfrm>
          <a:prstGeom prst="line">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p:cNvSpPr>
            <a:spLocks noChangeShapeType="1"/>
          </p:cNvSpPr>
          <p:nvPr/>
        </p:nvSpPr>
        <p:spPr bwMode="auto">
          <a:xfrm flipV="1">
            <a:off x="4692650" y="5967058"/>
            <a:ext cx="590550" cy="3349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p:cNvSpPr>
            <a:spLocks noChangeShapeType="1"/>
          </p:cNvSpPr>
          <p:nvPr/>
        </p:nvSpPr>
        <p:spPr bwMode="auto">
          <a:xfrm flipV="1">
            <a:off x="4645025" y="5209820"/>
            <a:ext cx="1531938" cy="984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p:cNvSpPr>
            <a:spLocks noChangeShapeType="1"/>
          </p:cNvSpPr>
          <p:nvPr/>
        </p:nvSpPr>
        <p:spPr bwMode="auto">
          <a:xfrm>
            <a:off x="3846513" y="4608158"/>
            <a:ext cx="1373187" cy="14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p:cNvSpPr>
            <a:spLocks noChangeShapeType="1"/>
          </p:cNvSpPr>
          <p:nvPr/>
        </p:nvSpPr>
        <p:spPr bwMode="auto">
          <a:xfrm>
            <a:off x="5491163" y="4706583"/>
            <a:ext cx="766762" cy="419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22"/>
          <p:cNvSpPr txBox="1">
            <a:spLocks noChangeArrowheads="1"/>
          </p:cNvSpPr>
          <p:nvPr/>
        </p:nvSpPr>
        <p:spPr bwMode="auto">
          <a:xfrm>
            <a:off x="2963863" y="444305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3</a:t>
            </a:r>
          </a:p>
        </p:txBody>
      </p:sp>
      <p:sp>
        <p:nvSpPr>
          <p:cNvPr id="24" name="Text Box 23"/>
          <p:cNvSpPr txBox="1">
            <a:spLocks noChangeArrowheads="1"/>
          </p:cNvSpPr>
          <p:nvPr/>
        </p:nvSpPr>
        <p:spPr bwMode="auto">
          <a:xfrm>
            <a:off x="4321175" y="4093808"/>
            <a:ext cx="33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2</a:t>
            </a:r>
          </a:p>
        </p:txBody>
      </p:sp>
      <p:sp>
        <p:nvSpPr>
          <p:cNvPr id="25" name="Text Box 24"/>
          <p:cNvSpPr txBox="1">
            <a:spLocks noChangeArrowheads="1"/>
          </p:cNvSpPr>
          <p:nvPr/>
        </p:nvSpPr>
        <p:spPr bwMode="auto">
          <a:xfrm>
            <a:off x="3076575" y="511615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2</a:t>
            </a:r>
          </a:p>
        </p:txBody>
      </p:sp>
      <p:sp>
        <p:nvSpPr>
          <p:cNvPr id="26" name="Text Box 25"/>
          <p:cNvSpPr txBox="1">
            <a:spLocks noChangeArrowheads="1"/>
          </p:cNvSpPr>
          <p:nvPr/>
        </p:nvSpPr>
        <p:spPr bwMode="auto">
          <a:xfrm>
            <a:off x="4081463" y="454148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1</a:t>
            </a:r>
          </a:p>
        </p:txBody>
      </p:sp>
      <p:sp>
        <p:nvSpPr>
          <p:cNvPr id="27" name="Text Box 26"/>
          <p:cNvSpPr txBox="1">
            <a:spLocks noChangeArrowheads="1"/>
          </p:cNvSpPr>
          <p:nvPr/>
        </p:nvSpPr>
        <p:spPr bwMode="auto">
          <a:xfrm>
            <a:off x="3711575" y="5157433"/>
            <a:ext cx="33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1</a:t>
            </a:r>
          </a:p>
        </p:txBody>
      </p:sp>
      <p:sp>
        <p:nvSpPr>
          <p:cNvPr id="28" name="Text Box 27"/>
          <p:cNvSpPr txBox="1">
            <a:spLocks noChangeArrowheads="1"/>
          </p:cNvSpPr>
          <p:nvPr/>
        </p:nvSpPr>
        <p:spPr bwMode="auto">
          <a:xfrm>
            <a:off x="5056188" y="477960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3</a:t>
            </a:r>
          </a:p>
        </p:txBody>
      </p:sp>
      <p:sp>
        <p:nvSpPr>
          <p:cNvPr id="29" name="Text Box 28"/>
          <p:cNvSpPr txBox="1">
            <a:spLocks noChangeArrowheads="1"/>
          </p:cNvSpPr>
          <p:nvPr/>
        </p:nvSpPr>
        <p:spPr bwMode="auto">
          <a:xfrm>
            <a:off x="5757863" y="437320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1</a:t>
            </a:r>
          </a:p>
        </p:txBody>
      </p:sp>
      <p:sp>
        <p:nvSpPr>
          <p:cNvPr id="30" name="Text Box 29"/>
          <p:cNvSpPr txBox="1">
            <a:spLocks noChangeArrowheads="1"/>
          </p:cNvSpPr>
          <p:nvPr/>
        </p:nvSpPr>
        <p:spPr bwMode="auto">
          <a:xfrm>
            <a:off x="3730625" y="5998808"/>
            <a:ext cx="33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4</a:t>
            </a:r>
          </a:p>
        </p:txBody>
      </p:sp>
      <p:sp>
        <p:nvSpPr>
          <p:cNvPr id="31" name="Text Box 30"/>
          <p:cNvSpPr txBox="1">
            <a:spLocks noChangeArrowheads="1"/>
          </p:cNvSpPr>
          <p:nvPr/>
        </p:nvSpPr>
        <p:spPr bwMode="auto">
          <a:xfrm>
            <a:off x="4911725" y="521458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5</a:t>
            </a:r>
          </a:p>
        </p:txBody>
      </p:sp>
      <p:sp>
        <p:nvSpPr>
          <p:cNvPr id="32" name="Text Box 31"/>
          <p:cNvSpPr txBox="1">
            <a:spLocks noChangeArrowheads="1"/>
          </p:cNvSpPr>
          <p:nvPr/>
        </p:nvSpPr>
        <p:spPr bwMode="auto">
          <a:xfrm>
            <a:off x="4976813" y="602579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t>3</a:t>
            </a:r>
          </a:p>
        </p:txBody>
      </p:sp>
      <p:sp>
        <p:nvSpPr>
          <p:cNvPr id="33" name="Oval 32"/>
          <p:cNvSpPr>
            <a:spLocks noChangeArrowheads="1"/>
          </p:cNvSpPr>
          <p:nvPr/>
        </p:nvSpPr>
        <p:spPr bwMode="auto">
          <a:xfrm>
            <a:off x="2281238" y="4047770"/>
            <a:ext cx="4598987" cy="26749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Line 33"/>
          <p:cNvSpPr>
            <a:spLocks noChangeShapeType="1"/>
          </p:cNvSpPr>
          <p:nvPr/>
        </p:nvSpPr>
        <p:spPr bwMode="auto">
          <a:xfrm flipH="1" flipV="1">
            <a:off x="1674813" y="4889145"/>
            <a:ext cx="958850" cy="293688"/>
          </a:xfrm>
          <a:prstGeom prst="line">
            <a:avLst/>
          </a:prstGeom>
          <a:noFill/>
          <a:ln w="57150">
            <a:solidFill>
              <a:schemeClr val="accent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4"/>
          <p:cNvSpPr>
            <a:spLocks noChangeShapeType="1"/>
          </p:cNvSpPr>
          <p:nvPr/>
        </p:nvSpPr>
        <p:spPr bwMode="auto">
          <a:xfrm flipH="1">
            <a:off x="1643063" y="5293958"/>
            <a:ext cx="1006475"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5"/>
          <p:cNvSpPr>
            <a:spLocks noChangeShapeType="1"/>
          </p:cNvSpPr>
          <p:nvPr/>
        </p:nvSpPr>
        <p:spPr bwMode="auto">
          <a:xfrm>
            <a:off x="5507038" y="5882920"/>
            <a:ext cx="1612900" cy="69850"/>
          </a:xfrm>
          <a:prstGeom prst="line">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6"/>
          <p:cNvSpPr>
            <a:spLocks noChangeShapeType="1"/>
          </p:cNvSpPr>
          <p:nvPr/>
        </p:nvSpPr>
        <p:spPr bwMode="auto">
          <a:xfrm>
            <a:off x="5459413" y="5981345"/>
            <a:ext cx="1117600" cy="474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7"/>
          <p:cNvSpPr>
            <a:spLocks noChangeShapeType="1"/>
          </p:cNvSpPr>
          <p:nvPr/>
        </p:nvSpPr>
        <p:spPr bwMode="auto">
          <a:xfrm flipH="1">
            <a:off x="6432550" y="4943120"/>
            <a:ext cx="1006475"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8"/>
          <p:cNvSpPr>
            <a:spLocks noChangeShapeType="1"/>
          </p:cNvSpPr>
          <p:nvPr/>
        </p:nvSpPr>
        <p:spPr bwMode="auto">
          <a:xfrm>
            <a:off x="3122613" y="3787420"/>
            <a:ext cx="574675" cy="71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9"/>
          <p:cNvSpPr>
            <a:spLocks noChangeShapeType="1"/>
          </p:cNvSpPr>
          <p:nvPr/>
        </p:nvSpPr>
        <p:spPr bwMode="auto">
          <a:xfrm flipH="1">
            <a:off x="2606675" y="5935308"/>
            <a:ext cx="915988" cy="511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Text Box 46"/>
          <p:cNvSpPr txBox="1">
            <a:spLocks noChangeArrowheads="1"/>
          </p:cNvSpPr>
          <p:nvPr/>
        </p:nvSpPr>
        <p:spPr bwMode="auto">
          <a:xfrm>
            <a:off x="3703638" y="5116158"/>
            <a:ext cx="3365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sz="2400">
                <a:solidFill>
                  <a:srgbClr val="FF9900"/>
                </a:solidFill>
              </a:rPr>
              <a:t>3</a:t>
            </a:r>
          </a:p>
        </p:txBody>
      </p:sp>
      <p:sp>
        <p:nvSpPr>
          <p:cNvPr id="42" name="Oval 45"/>
          <p:cNvSpPr>
            <a:spLocks noChangeArrowheads="1"/>
          </p:cNvSpPr>
          <p:nvPr/>
        </p:nvSpPr>
        <p:spPr bwMode="auto">
          <a:xfrm>
            <a:off x="3590925" y="5173308"/>
            <a:ext cx="554038"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48"/>
          <p:cNvSpPr>
            <a:spLocks/>
          </p:cNvSpPr>
          <p:nvPr/>
        </p:nvSpPr>
        <p:spPr bwMode="auto">
          <a:xfrm>
            <a:off x="1612900" y="5130445"/>
            <a:ext cx="5281613" cy="1552575"/>
          </a:xfrm>
          <a:custGeom>
            <a:avLst/>
            <a:gdLst>
              <a:gd name="T0" fmla="*/ 0 w 3327"/>
              <a:gd name="T1" fmla="*/ 0 h 978"/>
              <a:gd name="T2" fmla="*/ 206375 w 3327"/>
              <a:gd name="T3" fmla="*/ 50800 h 978"/>
              <a:gd name="T4" fmla="*/ 996950 w 3327"/>
              <a:gd name="T5" fmla="*/ 277813 h 978"/>
              <a:gd name="T6" fmla="*/ 1725613 w 3327"/>
              <a:gd name="T7" fmla="*/ 841375 h 978"/>
              <a:gd name="T8" fmla="*/ 2867025 w 3327"/>
              <a:gd name="T9" fmla="*/ 1520825 h 978"/>
              <a:gd name="T10" fmla="*/ 4048125 w 3327"/>
              <a:gd name="T11" fmla="*/ 1036638 h 978"/>
              <a:gd name="T12" fmla="*/ 5281613 w 3327"/>
              <a:gd name="T13" fmla="*/ 1139825 h 978"/>
              <a:gd name="T14" fmla="*/ 0 60000 65536"/>
              <a:gd name="T15" fmla="*/ 0 60000 65536"/>
              <a:gd name="T16" fmla="*/ 0 60000 65536"/>
              <a:gd name="T17" fmla="*/ 0 60000 65536"/>
              <a:gd name="T18" fmla="*/ 0 60000 65536"/>
              <a:gd name="T19" fmla="*/ 0 60000 65536"/>
              <a:gd name="T20" fmla="*/ 0 60000 65536"/>
              <a:gd name="T21" fmla="*/ 0 w 3327"/>
              <a:gd name="T22" fmla="*/ 0 h 978"/>
              <a:gd name="T23" fmla="*/ 3327 w 3327"/>
              <a:gd name="T24" fmla="*/ 978 h 9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7" h="978">
                <a:moveTo>
                  <a:pt x="0" y="0"/>
                </a:moveTo>
                <a:cubicBezTo>
                  <a:pt x="12" y="1"/>
                  <a:pt x="25" y="3"/>
                  <a:pt x="130" y="32"/>
                </a:cubicBezTo>
                <a:cubicBezTo>
                  <a:pt x="235" y="61"/>
                  <a:pt x="469" y="92"/>
                  <a:pt x="628" y="175"/>
                </a:cubicBezTo>
                <a:cubicBezTo>
                  <a:pt x="787" y="258"/>
                  <a:pt x="891" y="400"/>
                  <a:pt x="1087" y="530"/>
                </a:cubicBezTo>
                <a:cubicBezTo>
                  <a:pt x="1283" y="660"/>
                  <a:pt x="1562" y="938"/>
                  <a:pt x="1806" y="958"/>
                </a:cubicBezTo>
                <a:cubicBezTo>
                  <a:pt x="2050" y="978"/>
                  <a:pt x="2297" y="693"/>
                  <a:pt x="2550" y="653"/>
                </a:cubicBezTo>
                <a:cubicBezTo>
                  <a:pt x="2803" y="613"/>
                  <a:pt x="3065" y="665"/>
                  <a:pt x="3327" y="718"/>
                </a:cubicBezTo>
              </a:path>
            </a:pathLst>
          </a:custGeom>
          <a:noFill/>
          <a:ln w="50800">
            <a:solidFill>
              <a:srgbClr val="FF99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Slide Number Placeholder 43"/>
          <p:cNvSpPr>
            <a:spLocks noGrp="1"/>
          </p:cNvSpPr>
          <p:nvPr>
            <p:ph type="sldNum" sz="quarter" idx="12"/>
          </p:nvPr>
        </p:nvSpPr>
        <p:spPr/>
        <p:txBody>
          <a:bodyPr/>
          <a:lstStyle/>
          <a:p>
            <a:fld id="{AC913800-9833-F549-80FC-C3497A40B0B4}" type="slidenum">
              <a:rPr lang="en-US" smtClean="0"/>
              <a:t>15</a:t>
            </a:fld>
            <a:endParaRPr lang="en-US"/>
          </a:p>
        </p:txBody>
      </p:sp>
    </p:spTree>
    <p:extLst>
      <p:ext uri="{BB962C8B-B14F-4D97-AF65-F5344CB8AC3E}">
        <p14:creationId xmlns:p14="http://schemas.microsoft.com/office/powerpoint/2010/main" val="2133604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sp>
        <p:nvSpPr>
          <p:cNvPr id="5" name="Content Placeholder 2"/>
          <p:cNvSpPr txBox="1">
            <a:spLocks/>
          </p:cNvSpPr>
          <p:nvPr/>
        </p:nvSpPr>
        <p:spPr>
          <a:xfrm>
            <a:off x="457200" y="1600200"/>
            <a:ext cx="8229600" cy="4933244"/>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(Too) many task-specific control mechanisms</a:t>
            </a:r>
            <a:endParaRPr lang="en-US" dirty="0"/>
          </a:p>
          <a:p>
            <a:pPr lvl="1"/>
            <a:r>
              <a:rPr lang="en-US" dirty="0" smtClean="0"/>
              <a:t>No modularity, limited functionality</a:t>
            </a:r>
          </a:p>
          <a:p>
            <a:pPr marL="457200" lvl="1" indent="0">
              <a:buNone/>
            </a:pPr>
            <a:endParaRPr lang="en-US" dirty="0" smtClean="0"/>
          </a:p>
          <a:p>
            <a:r>
              <a:rPr lang="en-US" dirty="0" smtClean="0"/>
              <a:t>Indirect control</a:t>
            </a:r>
          </a:p>
          <a:p>
            <a:pPr lvl="1"/>
            <a:r>
              <a:rPr lang="en-US" dirty="0" smtClean="0"/>
              <a:t>Must invert </a:t>
            </a:r>
            <a:r>
              <a:rPr lang="en-US" dirty="0"/>
              <a:t>protocol behavior, “coax” it </a:t>
            </a:r>
            <a:r>
              <a:rPr lang="en-US" dirty="0" smtClean="0"/>
              <a:t>to do what you want</a:t>
            </a:r>
          </a:p>
          <a:p>
            <a:pPr lvl="1"/>
            <a:r>
              <a:rPr lang="en-US" dirty="0" smtClean="0"/>
              <a:t>Ex. Changing weights instead of paths for TE</a:t>
            </a:r>
          </a:p>
          <a:p>
            <a:pPr marL="457200" lvl="1" indent="0">
              <a:buNone/>
            </a:pPr>
            <a:endParaRPr lang="en-US" dirty="0" smtClean="0"/>
          </a:p>
          <a:p>
            <a:r>
              <a:rPr lang="en-US" dirty="0" smtClean="0"/>
              <a:t>Uncoordinated control</a:t>
            </a:r>
          </a:p>
          <a:p>
            <a:pPr lvl="1"/>
            <a:r>
              <a:rPr lang="en-US" dirty="0" smtClean="0"/>
              <a:t>Cannot control which router updates first</a:t>
            </a:r>
          </a:p>
          <a:p>
            <a:pPr lvl="1"/>
            <a:endParaRPr lang="en-US" dirty="0" smtClean="0"/>
          </a:p>
          <a:p>
            <a:r>
              <a:rPr lang="en-US" dirty="0" smtClean="0"/>
              <a:t>Interacting protocols and mechanisms</a:t>
            </a:r>
          </a:p>
          <a:p>
            <a:pPr lvl="1"/>
            <a:r>
              <a:rPr lang="en-US" dirty="0" smtClean="0"/>
              <a:t>Routing, addressing, access control, </a:t>
            </a:r>
            <a:r>
              <a:rPr lang="en-US" dirty="0" err="1" smtClean="0"/>
              <a:t>QoS</a:t>
            </a:r>
            <a:endParaRPr lang="en-US" dirty="0" smtClean="0"/>
          </a:p>
        </p:txBody>
      </p:sp>
      <p:sp>
        <p:nvSpPr>
          <p:cNvPr id="6" name="Rectangle 5"/>
          <p:cNvSpPr/>
          <p:nvPr/>
        </p:nvSpPr>
        <p:spPr>
          <a:xfrm>
            <a:off x="1711752" y="2627252"/>
            <a:ext cx="5919305" cy="27553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smtClean="0">
                <a:latin typeface="Arial"/>
                <a:cs typeface="Arial"/>
              </a:rPr>
              <a:t> The network is</a:t>
            </a:r>
            <a:endParaRPr lang="is-IS" sz="3600" dirty="0" smtClean="0">
              <a:latin typeface="Arial"/>
              <a:cs typeface="Arial"/>
            </a:endParaRPr>
          </a:p>
          <a:p>
            <a:pPr marL="742950" lvl="1" indent="-285750">
              <a:buFont typeface="Arial"/>
              <a:buChar char="•"/>
            </a:pPr>
            <a:r>
              <a:rPr lang="is-IS" sz="3600" dirty="0" smtClean="0">
                <a:latin typeface="Arial"/>
                <a:cs typeface="Arial"/>
              </a:rPr>
              <a:t>Hard to reason about</a:t>
            </a:r>
          </a:p>
          <a:p>
            <a:pPr marL="742950" lvl="1" indent="-285750">
              <a:buFont typeface="Arial"/>
              <a:buChar char="•"/>
            </a:pPr>
            <a:r>
              <a:rPr lang="is-IS" sz="3600" dirty="0" smtClean="0">
                <a:latin typeface="Arial"/>
                <a:cs typeface="Arial"/>
              </a:rPr>
              <a:t>Hard to evolve</a:t>
            </a:r>
          </a:p>
          <a:p>
            <a:pPr marL="742950" lvl="1" indent="-285750">
              <a:buFont typeface="Arial"/>
              <a:buChar char="•"/>
            </a:pPr>
            <a:r>
              <a:rPr lang="is-IS" sz="3600" dirty="0" smtClean="0">
                <a:latin typeface="Arial"/>
                <a:cs typeface="Arial"/>
              </a:rPr>
              <a:t>Expensive</a:t>
            </a:r>
            <a:endParaRPr lang="en-US" sz="3600" dirty="0">
              <a:latin typeface="Arial"/>
              <a:cs typeface="Arial"/>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t>16</a:t>
            </a:fld>
            <a:endParaRPr lang="en-US"/>
          </a:p>
        </p:txBody>
      </p:sp>
    </p:spTree>
    <p:extLst>
      <p:ext uri="{BB962C8B-B14F-4D97-AF65-F5344CB8AC3E}">
        <p14:creationId xmlns:p14="http://schemas.microsoft.com/office/powerpoint/2010/main" val="3942324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 Inter-domain Routing</a:t>
            </a:r>
            <a:endParaRPr lang="en-US" dirty="0"/>
          </a:p>
        </p:txBody>
      </p:sp>
      <p:sp>
        <p:nvSpPr>
          <p:cNvPr id="3" name="Content Placeholder 2"/>
          <p:cNvSpPr>
            <a:spLocks noGrp="1"/>
          </p:cNvSpPr>
          <p:nvPr>
            <p:ph idx="1"/>
          </p:nvPr>
        </p:nvSpPr>
        <p:spPr>
          <a:xfrm>
            <a:off x="457200" y="1600201"/>
            <a:ext cx="8229600" cy="4959625"/>
          </a:xfrm>
        </p:spPr>
        <p:txBody>
          <a:bodyPr>
            <a:normAutofit fontScale="92500" lnSpcReduction="10000"/>
          </a:bodyPr>
          <a:lstStyle/>
          <a:p>
            <a:r>
              <a:rPr lang="en-US" dirty="0" smtClean="0"/>
              <a:t>Today’s inter-domain routing protocol, BGP, artificially constrains routes</a:t>
            </a:r>
          </a:p>
          <a:p>
            <a:pPr lvl="1">
              <a:spcBef>
                <a:spcPts val="588"/>
              </a:spcBef>
              <a:buClr>
                <a:srgbClr val="8A0E09"/>
              </a:buClr>
              <a:buFont typeface="Arial" charset="0"/>
              <a:buChar char="-"/>
            </a:pPr>
            <a:r>
              <a:rPr lang="en-US" dirty="0" smtClean="0">
                <a:solidFill>
                  <a:srgbClr val="800000"/>
                </a:solidFill>
                <a:ea typeface="ＭＳ Ｐゴシック" charset="0"/>
              </a:rPr>
              <a:t>Routing only on </a:t>
            </a:r>
            <a:r>
              <a:rPr lang="en-US" b="1" dirty="0" smtClean="0">
                <a:solidFill>
                  <a:srgbClr val="800000"/>
                </a:solidFill>
                <a:ea typeface="ＭＳ Ｐゴシック" charset="0"/>
              </a:rPr>
              <a:t>destination IP address blocks</a:t>
            </a:r>
            <a:endParaRPr lang="en-US" dirty="0" smtClean="0">
              <a:solidFill>
                <a:srgbClr val="800000"/>
              </a:solidFill>
              <a:ea typeface="ＭＳ Ｐゴシック" charset="0"/>
            </a:endParaRPr>
          </a:p>
          <a:p>
            <a:pPr lvl="1">
              <a:spcBef>
                <a:spcPts val="588"/>
              </a:spcBef>
              <a:buClr>
                <a:srgbClr val="8A0E09"/>
              </a:buClr>
              <a:buFont typeface="Arial" charset="0"/>
              <a:buChar char="-"/>
            </a:pPr>
            <a:r>
              <a:rPr lang="en-US" dirty="0" smtClean="0">
                <a:solidFill>
                  <a:srgbClr val="800000"/>
                </a:solidFill>
                <a:ea typeface="ＭＳ Ｐゴシック" charset="0"/>
              </a:rPr>
              <a:t>Can only influence </a:t>
            </a:r>
            <a:r>
              <a:rPr lang="en-US" b="1" dirty="0" smtClean="0">
                <a:solidFill>
                  <a:srgbClr val="800000"/>
                </a:solidFill>
                <a:ea typeface="ＭＳ Ｐゴシック" charset="0"/>
              </a:rPr>
              <a:t>immediate neighbors</a:t>
            </a:r>
            <a:endParaRPr lang="en-US" dirty="0" smtClean="0">
              <a:solidFill>
                <a:srgbClr val="800000"/>
              </a:solidFill>
              <a:ea typeface="ＭＳ Ｐゴシック" charset="0"/>
            </a:endParaRPr>
          </a:p>
          <a:p>
            <a:pPr lvl="1">
              <a:spcBef>
                <a:spcPts val="588"/>
              </a:spcBef>
              <a:buClr>
                <a:srgbClr val="8A0E09"/>
              </a:buClr>
              <a:buFont typeface="Arial" charset="0"/>
              <a:buChar char="-"/>
            </a:pPr>
            <a:r>
              <a:rPr lang="en-US" dirty="0" smtClean="0">
                <a:solidFill>
                  <a:srgbClr val="800000"/>
                </a:solidFill>
                <a:ea typeface="ＭＳ Ｐゴシック" charset="0"/>
              </a:rPr>
              <a:t>Very </a:t>
            </a:r>
            <a:r>
              <a:rPr lang="en-US" dirty="0">
                <a:solidFill>
                  <a:srgbClr val="800000"/>
                </a:solidFill>
                <a:ea typeface="ＭＳ Ｐゴシック" charset="0"/>
              </a:rPr>
              <a:t>difficult to incorporate other </a:t>
            </a:r>
            <a:r>
              <a:rPr lang="en-US" dirty="0" smtClean="0">
                <a:solidFill>
                  <a:srgbClr val="800000"/>
                </a:solidFill>
                <a:ea typeface="ＭＳ Ｐゴシック" charset="0"/>
              </a:rPr>
              <a:t>information</a:t>
            </a:r>
          </a:p>
          <a:p>
            <a:endParaRPr lang="en-US" dirty="0">
              <a:solidFill>
                <a:srgbClr val="000090"/>
              </a:solidFill>
            </a:endParaRPr>
          </a:p>
          <a:p>
            <a:r>
              <a:rPr lang="en-US" dirty="0" smtClean="0"/>
              <a:t>Application</a:t>
            </a:r>
            <a:r>
              <a:rPr lang="en-US" dirty="0"/>
              <a:t>-specific peering</a:t>
            </a:r>
          </a:p>
          <a:p>
            <a:pPr lvl="1"/>
            <a:r>
              <a:rPr lang="en-US" dirty="0">
                <a:solidFill>
                  <a:srgbClr val="800000"/>
                </a:solidFill>
              </a:rPr>
              <a:t>Route video traffic one way, and non-video another</a:t>
            </a:r>
          </a:p>
          <a:p>
            <a:r>
              <a:rPr lang="en-US" dirty="0">
                <a:solidFill>
                  <a:srgbClr val="000000"/>
                </a:solidFill>
              </a:rPr>
              <a:t>Blocking denial-of-service traffic</a:t>
            </a:r>
          </a:p>
          <a:p>
            <a:pPr lvl="1"/>
            <a:r>
              <a:rPr lang="en-US" dirty="0">
                <a:solidFill>
                  <a:srgbClr val="800000"/>
                </a:solidFill>
              </a:rPr>
              <a:t>Dropping unwanted traffic further upstream</a:t>
            </a:r>
          </a:p>
          <a:p>
            <a:r>
              <a:rPr lang="en-US" dirty="0" smtClean="0">
                <a:solidFill>
                  <a:srgbClr val="000000"/>
                </a:solidFill>
              </a:rPr>
              <a:t>Inbound </a:t>
            </a:r>
            <a:r>
              <a:rPr lang="en-US" dirty="0">
                <a:solidFill>
                  <a:srgbClr val="000000"/>
                </a:solidFill>
              </a:rPr>
              <a:t>traffic engineering</a:t>
            </a:r>
          </a:p>
          <a:p>
            <a:pPr lvl="1"/>
            <a:r>
              <a:rPr lang="en-US" dirty="0">
                <a:solidFill>
                  <a:srgbClr val="800000"/>
                </a:solidFill>
              </a:rPr>
              <a:t>Splitting incoming traffic over multiple peering links</a:t>
            </a:r>
          </a:p>
          <a:p>
            <a:pPr>
              <a:spcBef>
                <a:spcPts val="588"/>
              </a:spcBef>
              <a:buClr>
                <a:srgbClr val="8A0E09"/>
              </a:buClr>
            </a:pPr>
            <a:endParaRPr lang="en-US" dirty="0" smtClean="0">
              <a:solidFill>
                <a:prstClr val="black"/>
              </a:solidFill>
              <a:ea typeface="ＭＳ Ｐゴシック" charset="0"/>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t>17</a:t>
            </a:fld>
            <a:endParaRPr lang="en-US"/>
          </a:p>
        </p:txBody>
      </p:sp>
    </p:spTree>
    <p:extLst>
      <p:ext uri="{BB962C8B-B14F-4D97-AF65-F5344CB8AC3E}">
        <p14:creationId xmlns:p14="http://schemas.microsoft.com/office/powerpoint/2010/main" val="1418345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331913" y="5013325"/>
            <a:ext cx="6192837" cy="1223963"/>
          </a:xfrm>
        </p:spPr>
        <p:txBody>
          <a:bodyPr>
            <a:normAutofit fontScale="92500" lnSpcReduction="10000"/>
          </a:bodyPr>
          <a:lstStyle/>
          <a:p>
            <a:pPr>
              <a:lnSpc>
                <a:spcPct val="90000"/>
              </a:lnSpc>
            </a:pPr>
            <a:r>
              <a:rPr lang="en-US" altLang="zh-CN">
                <a:ea typeface="宋体" charset="0"/>
                <a:cs typeface="宋体" charset="0"/>
              </a:rPr>
              <a:t>Two locations, each with data center &amp; front office</a:t>
            </a:r>
          </a:p>
          <a:p>
            <a:pPr>
              <a:lnSpc>
                <a:spcPct val="90000"/>
              </a:lnSpc>
            </a:pPr>
            <a:r>
              <a:rPr lang="en-US" altLang="zh-CN">
                <a:ea typeface="宋体" charset="0"/>
                <a:cs typeface="宋体" charset="0"/>
              </a:rPr>
              <a:t>All routers exchange routes over all links</a:t>
            </a:r>
          </a:p>
        </p:txBody>
      </p:sp>
      <p:pic>
        <p:nvPicPr>
          <p:cNvPr id="4915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57" name="Text Box 5"/>
          <p:cNvSpPr txBox="1">
            <a:spLocks noChangeArrowheads="1"/>
          </p:cNvSpPr>
          <p:nvPr/>
        </p:nvSpPr>
        <p:spPr bwMode="auto">
          <a:xfrm>
            <a:off x="24384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R1</a:t>
            </a:r>
          </a:p>
        </p:txBody>
      </p:sp>
      <p:pic>
        <p:nvPicPr>
          <p:cNvPr id="49158"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59" name="Text Box 7"/>
          <p:cNvSpPr txBox="1">
            <a:spLocks noChangeArrowheads="1"/>
          </p:cNvSpPr>
          <p:nvPr/>
        </p:nvSpPr>
        <p:spPr bwMode="auto">
          <a:xfrm>
            <a:off x="63246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R2</a:t>
            </a:r>
          </a:p>
        </p:txBody>
      </p:sp>
      <p:pic>
        <p:nvPicPr>
          <p:cNvPr id="49160"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61" name="Text Box 9"/>
          <p:cNvSpPr txBox="1">
            <a:spLocks noChangeArrowheads="1"/>
          </p:cNvSpPr>
          <p:nvPr/>
        </p:nvSpPr>
        <p:spPr bwMode="auto">
          <a:xfrm>
            <a:off x="6324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R5</a:t>
            </a:r>
          </a:p>
        </p:txBody>
      </p:sp>
      <p:pic>
        <p:nvPicPr>
          <p:cNvPr id="49162"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63" name="Text Box 11"/>
          <p:cNvSpPr txBox="1">
            <a:spLocks noChangeArrowheads="1"/>
          </p:cNvSpPr>
          <p:nvPr/>
        </p:nvSpPr>
        <p:spPr bwMode="auto">
          <a:xfrm>
            <a:off x="63246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R4</a:t>
            </a:r>
          </a:p>
        </p:txBody>
      </p:sp>
      <p:pic>
        <p:nvPicPr>
          <p:cNvPr id="49164"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65" name="Text Box 13"/>
          <p:cNvSpPr txBox="1">
            <a:spLocks noChangeArrowheads="1"/>
          </p:cNvSpPr>
          <p:nvPr/>
        </p:nvSpPr>
        <p:spPr bwMode="auto">
          <a:xfrm>
            <a:off x="24384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R3</a:t>
            </a:r>
          </a:p>
        </p:txBody>
      </p:sp>
      <p:sp>
        <p:nvSpPr>
          <p:cNvPr id="49166" name="Line 14"/>
          <p:cNvSpPr>
            <a:spLocks noChangeShapeType="1"/>
          </p:cNvSpPr>
          <p:nvPr/>
        </p:nvSpPr>
        <p:spPr bwMode="auto">
          <a:xfrm>
            <a:off x="2743200" y="16002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67" name="Line 15"/>
          <p:cNvSpPr>
            <a:spLocks noChangeShapeType="1"/>
          </p:cNvSpPr>
          <p:nvPr/>
        </p:nvSpPr>
        <p:spPr bwMode="auto">
          <a:xfrm>
            <a:off x="2743200" y="39624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68" name="Line 16"/>
          <p:cNvSpPr>
            <a:spLocks noChangeShapeType="1"/>
          </p:cNvSpPr>
          <p:nvPr/>
        </p:nvSpPr>
        <p:spPr bwMode="auto">
          <a:xfrm>
            <a:off x="6324600" y="28956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69" name="Line 17"/>
          <p:cNvSpPr>
            <a:spLocks noChangeShapeType="1"/>
          </p:cNvSpPr>
          <p:nvPr/>
        </p:nvSpPr>
        <p:spPr bwMode="auto">
          <a:xfrm>
            <a:off x="1447800" y="2362200"/>
            <a:ext cx="5943600" cy="0"/>
          </a:xfrm>
          <a:prstGeom prst="line">
            <a:avLst/>
          </a:prstGeom>
          <a:noFill/>
          <a:ln w="158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70" name="Text Box 18"/>
          <p:cNvSpPr txBox="1">
            <a:spLocks noChangeArrowheads="1"/>
          </p:cNvSpPr>
          <p:nvPr/>
        </p:nvSpPr>
        <p:spPr bwMode="auto">
          <a:xfrm>
            <a:off x="3352800" y="1828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Chicago (chi)</a:t>
            </a:r>
          </a:p>
        </p:txBody>
      </p:sp>
      <p:sp>
        <p:nvSpPr>
          <p:cNvPr id="49171" name="Text Box 19"/>
          <p:cNvSpPr txBox="1">
            <a:spLocks noChangeArrowheads="1"/>
          </p:cNvSpPr>
          <p:nvPr/>
        </p:nvSpPr>
        <p:spPr bwMode="auto">
          <a:xfrm>
            <a:off x="3352800" y="243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New York (nyc)</a:t>
            </a:r>
          </a:p>
        </p:txBody>
      </p:sp>
      <p:pic>
        <p:nvPicPr>
          <p:cNvPr id="49172" name="Picture 20"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10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49173" name="Picture 21"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858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49174" name="Picture 22"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814388" cy="1023938"/>
          </a:xfrm>
          <a:prstGeom prst="rect">
            <a:avLst/>
          </a:prstGeom>
          <a:noFill/>
          <a:extLst>
            <a:ext uri="{909E8E84-426E-40dd-AFC4-6F175D3DCCD1}">
              <a14:hiddenFill xmlns:a14="http://schemas.microsoft.com/office/drawing/2010/main">
                <a:solidFill>
                  <a:srgbClr val="FFFFFF"/>
                </a:solidFill>
              </a14:hiddenFill>
            </a:ext>
          </a:extLst>
        </p:spPr>
      </p:pic>
      <p:pic>
        <p:nvPicPr>
          <p:cNvPr id="49175" name="Picture 23"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814388" cy="1023938"/>
          </a:xfrm>
          <a:prstGeom prst="rect">
            <a:avLst/>
          </a:prstGeom>
          <a:noFill/>
          <a:extLst>
            <a:ext uri="{909E8E84-426E-40dd-AFC4-6F175D3DCCD1}">
              <a14:hiddenFill xmlns:a14="http://schemas.microsoft.com/office/drawing/2010/main">
                <a:solidFill>
                  <a:srgbClr val="FFFFFF"/>
                </a:solidFill>
              </a14:hiddenFill>
            </a:ext>
          </a:extLst>
        </p:spPr>
      </p:pic>
      <p:sp>
        <p:nvSpPr>
          <p:cNvPr id="49176" name="Line 24"/>
          <p:cNvSpPr>
            <a:spLocks noChangeShapeType="1"/>
          </p:cNvSpPr>
          <p:nvPr/>
        </p:nvSpPr>
        <p:spPr bwMode="auto">
          <a:xfrm>
            <a:off x="6324600" y="18288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77" name="Line 25"/>
          <p:cNvSpPr>
            <a:spLocks noChangeShapeType="1"/>
          </p:cNvSpPr>
          <p:nvPr/>
        </p:nvSpPr>
        <p:spPr bwMode="auto">
          <a:xfrm flipV="1">
            <a:off x="1676400" y="16002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78" name="Line 26"/>
          <p:cNvSpPr>
            <a:spLocks noChangeShapeType="1"/>
          </p:cNvSpPr>
          <p:nvPr/>
        </p:nvSpPr>
        <p:spPr bwMode="auto">
          <a:xfrm flipV="1">
            <a:off x="1676400" y="40386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79" name="Line 27"/>
          <p:cNvSpPr>
            <a:spLocks noChangeShapeType="1"/>
          </p:cNvSpPr>
          <p:nvPr/>
        </p:nvSpPr>
        <p:spPr bwMode="auto">
          <a:xfrm>
            <a:off x="1752600" y="3810000"/>
            <a:ext cx="3810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80" name="Line 28"/>
          <p:cNvSpPr>
            <a:spLocks noChangeShapeType="1"/>
          </p:cNvSpPr>
          <p:nvPr/>
        </p:nvSpPr>
        <p:spPr bwMode="auto">
          <a:xfrm>
            <a:off x="1752600" y="1295400"/>
            <a:ext cx="3810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81" name="Text Box 29"/>
          <p:cNvSpPr txBox="1">
            <a:spLocks noChangeArrowheads="1"/>
          </p:cNvSpPr>
          <p:nvPr/>
        </p:nvSpPr>
        <p:spPr bwMode="auto">
          <a:xfrm>
            <a:off x="76200" y="2514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Data Center</a:t>
            </a:r>
          </a:p>
        </p:txBody>
      </p:sp>
      <p:sp>
        <p:nvSpPr>
          <p:cNvPr id="49182" name="Text Box 30"/>
          <p:cNvSpPr txBox="1">
            <a:spLocks noChangeArrowheads="1"/>
          </p:cNvSpPr>
          <p:nvPr/>
        </p:nvSpPr>
        <p:spPr bwMode="auto">
          <a:xfrm>
            <a:off x="7086600" y="2514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Front Office</a:t>
            </a:r>
          </a:p>
        </p:txBody>
      </p:sp>
      <p:pic>
        <p:nvPicPr>
          <p:cNvPr id="49183" name="Picture 31"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914400"/>
            <a:ext cx="831850" cy="1158875"/>
          </a:xfrm>
          <a:prstGeom prst="rect">
            <a:avLst/>
          </a:prstGeom>
          <a:noFill/>
          <a:extLst>
            <a:ext uri="{909E8E84-426E-40dd-AFC4-6F175D3DCCD1}">
              <a14:hiddenFill xmlns:a14="http://schemas.microsoft.com/office/drawing/2010/main">
                <a:solidFill>
                  <a:srgbClr val="FFFFFF"/>
                </a:solidFill>
              </a14:hiddenFill>
            </a:ext>
          </a:extLst>
        </p:spPr>
      </p:pic>
      <p:grpSp>
        <p:nvGrpSpPr>
          <p:cNvPr id="49184" name="Group 32"/>
          <p:cNvGrpSpPr>
            <a:grpSpLocks/>
          </p:cNvGrpSpPr>
          <p:nvPr/>
        </p:nvGrpSpPr>
        <p:grpSpPr bwMode="auto">
          <a:xfrm>
            <a:off x="7934325" y="1241425"/>
            <a:ext cx="436563" cy="371475"/>
            <a:chOff x="4998" y="782"/>
            <a:chExt cx="275" cy="234"/>
          </a:xfrm>
        </p:grpSpPr>
        <p:sp>
          <p:nvSpPr>
            <p:cNvPr id="49185" name="Arc 33"/>
            <p:cNvSpPr>
              <a:spLocks/>
            </p:cNvSpPr>
            <p:nvPr/>
          </p:nvSpPr>
          <p:spPr bwMode="auto">
            <a:xfrm>
              <a:off x="5187" y="952"/>
              <a:ext cx="54" cy="39"/>
            </a:xfrm>
            <a:custGeom>
              <a:avLst/>
              <a:gdLst>
                <a:gd name="G0" fmla="+- 16811 0 0"/>
                <a:gd name="G1" fmla="+- 21600 0 0"/>
                <a:gd name="G2" fmla="+- 21600 0 0"/>
                <a:gd name="T0" fmla="*/ 0 w 38411"/>
                <a:gd name="T1" fmla="*/ 8037 h 34932"/>
                <a:gd name="T2" fmla="*/ 33806 w 38411"/>
                <a:gd name="T3" fmla="*/ 34932 h 34932"/>
                <a:gd name="T4" fmla="*/ 16811 w 38411"/>
                <a:gd name="T5" fmla="*/ 21600 h 34932"/>
              </a:gdLst>
              <a:ahLst/>
              <a:cxnLst>
                <a:cxn ang="0">
                  <a:pos x="T0" y="T1"/>
                </a:cxn>
                <a:cxn ang="0">
                  <a:pos x="T2" y="T3"/>
                </a:cxn>
                <a:cxn ang="0">
                  <a:pos x="T4" y="T5"/>
                </a:cxn>
              </a:cxnLst>
              <a:rect l="0" t="0" r="r" b="b"/>
              <a:pathLst>
                <a:path w="38411" h="34932" fill="none" extrusionOk="0">
                  <a:moveTo>
                    <a:pt x="0" y="8037"/>
                  </a:moveTo>
                  <a:cubicBezTo>
                    <a:pt x="4100" y="2954"/>
                    <a:pt x="10280" y="-1"/>
                    <a:pt x="16811" y="-1"/>
                  </a:cubicBezTo>
                  <a:cubicBezTo>
                    <a:pt x="28740" y="0"/>
                    <a:pt x="38411" y="9670"/>
                    <a:pt x="38411" y="21600"/>
                  </a:cubicBezTo>
                  <a:cubicBezTo>
                    <a:pt x="38411" y="26434"/>
                    <a:pt x="36789" y="31128"/>
                    <a:pt x="33805" y="34931"/>
                  </a:cubicBezTo>
                </a:path>
                <a:path w="38411" h="34932" stroke="0" extrusionOk="0">
                  <a:moveTo>
                    <a:pt x="0" y="8037"/>
                  </a:moveTo>
                  <a:cubicBezTo>
                    <a:pt x="4100" y="2954"/>
                    <a:pt x="10280" y="-1"/>
                    <a:pt x="16811" y="-1"/>
                  </a:cubicBezTo>
                  <a:cubicBezTo>
                    <a:pt x="28740" y="0"/>
                    <a:pt x="38411" y="9670"/>
                    <a:pt x="38411" y="21600"/>
                  </a:cubicBezTo>
                  <a:cubicBezTo>
                    <a:pt x="38411" y="26434"/>
                    <a:pt x="36789" y="31128"/>
                    <a:pt x="33805" y="34931"/>
                  </a:cubicBezTo>
                  <a:lnTo>
                    <a:pt x="16811"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6" name="Arc 34"/>
            <p:cNvSpPr>
              <a:spLocks/>
            </p:cNvSpPr>
            <p:nvPr/>
          </p:nvSpPr>
          <p:spPr bwMode="auto">
            <a:xfrm>
              <a:off x="5187" y="952"/>
              <a:ext cx="54" cy="36"/>
            </a:xfrm>
            <a:custGeom>
              <a:avLst/>
              <a:gdLst>
                <a:gd name="G0" fmla="+- 16693 0 0"/>
                <a:gd name="G1" fmla="+- 21600 0 0"/>
                <a:gd name="G2" fmla="+- 21600 0 0"/>
                <a:gd name="T0" fmla="*/ 0 w 38293"/>
                <a:gd name="T1" fmla="*/ 7892 h 34776"/>
                <a:gd name="T2" fmla="*/ 33809 w 38293"/>
                <a:gd name="T3" fmla="*/ 34776 h 34776"/>
                <a:gd name="T4" fmla="*/ 16693 w 38293"/>
                <a:gd name="T5" fmla="*/ 21600 h 34776"/>
              </a:gdLst>
              <a:ahLst/>
              <a:cxnLst>
                <a:cxn ang="0">
                  <a:pos x="T0" y="T1"/>
                </a:cxn>
                <a:cxn ang="0">
                  <a:pos x="T2" y="T3"/>
                </a:cxn>
                <a:cxn ang="0">
                  <a:pos x="T4" y="T5"/>
                </a:cxn>
              </a:cxnLst>
              <a:rect l="0" t="0" r="r" b="b"/>
              <a:pathLst>
                <a:path w="38293" h="34776" fill="none" extrusionOk="0">
                  <a:moveTo>
                    <a:pt x="0" y="7892"/>
                  </a:moveTo>
                  <a:cubicBezTo>
                    <a:pt x="4102" y="2895"/>
                    <a:pt x="10228" y="-1"/>
                    <a:pt x="16693" y="-1"/>
                  </a:cubicBezTo>
                  <a:cubicBezTo>
                    <a:pt x="28622" y="0"/>
                    <a:pt x="38293" y="9670"/>
                    <a:pt x="38293" y="21600"/>
                  </a:cubicBezTo>
                  <a:cubicBezTo>
                    <a:pt x="38293" y="26366"/>
                    <a:pt x="36716" y="30999"/>
                    <a:pt x="33808" y="34775"/>
                  </a:cubicBezTo>
                </a:path>
                <a:path w="38293" h="34776" stroke="0" extrusionOk="0">
                  <a:moveTo>
                    <a:pt x="0" y="7892"/>
                  </a:moveTo>
                  <a:cubicBezTo>
                    <a:pt x="4102" y="2895"/>
                    <a:pt x="10228" y="-1"/>
                    <a:pt x="16693" y="-1"/>
                  </a:cubicBezTo>
                  <a:cubicBezTo>
                    <a:pt x="28622" y="0"/>
                    <a:pt x="38293" y="9670"/>
                    <a:pt x="38293" y="21600"/>
                  </a:cubicBezTo>
                  <a:cubicBezTo>
                    <a:pt x="38293" y="26366"/>
                    <a:pt x="36716" y="30999"/>
                    <a:pt x="33808" y="34775"/>
                  </a:cubicBezTo>
                  <a:lnTo>
                    <a:pt x="16693"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9187" name="Group 35"/>
            <p:cNvGrpSpPr>
              <a:grpSpLocks/>
            </p:cNvGrpSpPr>
            <p:nvPr/>
          </p:nvGrpSpPr>
          <p:grpSpPr bwMode="auto">
            <a:xfrm>
              <a:off x="5232" y="985"/>
              <a:ext cx="41" cy="28"/>
              <a:chOff x="5232" y="985"/>
              <a:chExt cx="41" cy="28"/>
            </a:xfrm>
          </p:grpSpPr>
          <p:sp>
            <p:nvSpPr>
              <p:cNvPr id="49188" name="Freeform 36"/>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9" name="Freeform 37"/>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w="4763">
                <a:solidFill>
                  <a:srgbClr val="494936"/>
                </a:solidFill>
                <a:prstDash val="solid"/>
                <a:round/>
                <a:headEnd/>
                <a:tailEnd/>
              </a:ln>
            </p:spPr>
            <p:txBody>
              <a:bodyPr/>
              <a:lstStyle/>
              <a:p>
                <a:endParaRPr lang="en-US"/>
              </a:p>
            </p:txBody>
          </p:sp>
          <p:sp>
            <p:nvSpPr>
              <p:cNvPr id="49190" name="Freeform 38"/>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1" name="Freeform 39"/>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w="4763">
                <a:solidFill>
                  <a:srgbClr val="494936"/>
                </a:solidFill>
                <a:prstDash val="solid"/>
                <a:round/>
                <a:headEnd/>
                <a:tailEnd/>
              </a:ln>
            </p:spPr>
            <p:txBody>
              <a:bodyPr/>
              <a:lstStyle/>
              <a:p>
                <a:endParaRPr lang="en-US"/>
              </a:p>
            </p:txBody>
          </p:sp>
          <p:sp>
            <p:nvSpPr>
              <p:cNvPr id="49192" name="Rectangle 40"/>
              <p:cNvSpPr>
                <a:spLocks noChangeArrowheads="1"/>
              </p:cNvSpPr>
              <p:nvPr/>
            </p:nvSpPr>
            <p:spPr bwMode="auto">
              <a:xfrm>
                <a:off x="5248" y="1007"/>
                <a:ext cx="2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93" name="Rectangle 41"/>
              <p:cNvSpPr>
                <a:spLocks noChangeArrowheads="1"/>
              </p:cNvSpPr>
              <p:nvPr/>
            </p:nvSpPr>
            <p:spPr bwMode="auto">
              <a:xfrm>
                <a:off x="5249" y="1008"/>
                <a:ext cx="23" cy="4"/>
              </a:xfrm>
              <a:prstGeom prst="rect">
                <a:avLst/>
              </a:prstGeom>
              <a:solidFill>
                <a:srgbClr val="B7B79D"/>
              </a:solidFill>
              <a:ln w="4763">
                <a:solidFill>
                  <a:srgbClr val="494936"/>
                </a:solidFill>
                <a:miter lim="800000"/>
                <a:headEnd/>
                <a:tailEnd/>
              </a:ln>
            </p:spPr>
            <p:txBody>
              <a:bodyPr/>
              <a:lstStyle/>
              <a:p>
                <a:endParaRPr lang="en-US"/>
              </a:p>
            </p:txBody>
          </p:sp>
        </p:grpSp>
        <p:sp>
          <p:nvSpPr>
            <p:cNvPr id="49194" name="Freeform 42"/>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5" name="Freeform 43"/>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w="4763">
              <a:solidFill>
                <a:srgbClr val="494936"/>
              </a:solidFill>
              <a:prstDash val="solid"/>
              <a:round/>
              <a:headEnd/>
              <a:tailEnd/>
            </a:ln>
          </p:spPr>
          <p:txBody>
            <a:bodyPr/>
            <a:lstStyle/>
            <a:p>
              <a:endParaRPr lang="en-US"/>
            </a:p>
          </p:txBody>
        </p:sp>
        <p:sp>
          <p:nvSpPr>
            <p:cNvPr id="49196" name="Freeform 44"/>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7" name="Freeform 45"/>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w="4763">
              <a:solidFill>
                <a:srgbClr val="494936"/>
              </a:solidFill>
              <a:prstDash val="solid"/>
              <a:round/>
              <a:headEnd/>
              <a:tailEnd/>
            </a:ln>
          </p:spPr>
          <p:txBody>
            <a:bodyPr/>
            <a:lstStyle/>
            <a:p>
              <a:endParaRPr lang="en-US"/>
            </a:p>
          </p:txBody>
        </p:sp>
        <p:sp>
          <p:nvSpPr>
            <p:cNvPr id="49198" name="Rectangle 46"/>
            <p:cNvSpPr>
              <a:spLocks noChangeArrowheads="1"/>
            </p:cNvSpPr>
            <p:nvPr/>
          </p:nvSpPr>
          <p:spPr bwMode="auto">
            <a:xfrm>
              <a:off x="5020" y="951"/>
              <a:ext cx="178"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99" name="Rectangle 47"/>
            <p:cNvSpPr>
              <a:spLocks noChangeArrowheads="1"/>
            </p:cNvSpPr>
            <p:nvPr/>
          </p:nvSpPr>
          <p:spPr bwMode="auto">
            <a:xfrm>
              <a:off x="5021" y="952"/>
              <a:ext cx="176" cy="29"/>
            </a:xfrm>
            <a:prstGeom prst="rect">
              <a:avLst/>
            </a:prstGeom>
            <a:solidFill>
              <a:srgbClr val="B7B79D"/>
            </a:solidFill>
            <a:ln w="4763">
              <a:solidFill>
                <a:srgbClr val="494936"/>
              </a:solidFill>
              <a:miter lim="800000"/>
              <a:headEnd/>
              <a:tailEnd/>
            </a:ln>
          </p:spPr>
          <p:txBody>
            <a:bodyPr/>
            <a:lstStyle/>
            <a:p>
              <a:endParaRPr lang="en-US"/>
            </a:p>
          </p:txBody>
        </p:sp>
        <p:sp>
          <p:nvSpPr>
            <p:cNvPr id="49200" name="Freeform 48"/>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1" name="Freeform 49"/>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w="4763">
              <a:solidFill>
                <a:srgbClr val="494936"/>
              </a:solidFill>
              <a:prstDash val="solid"/>
              <a:round/>
              <a:headEnd/>
              <a:tailEnd/>
            </a:ln>
          </p:spPr>
          <p:txBody>
            <a:bodyPr/>
            <a:lstStyle/>
            <a:p>
              <a:endParaRPr lang="en-US"/>
            </a:p>
          </p:txBody>
        </p:sp>
        <p:sp>
          <p:nvSpPr>
            <p:cNvPr id="49202" name="Freeform 50"/>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3" name="Freeform 51"/>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w="4763">
              <a:solidFill>
                <a:srgbClr val="000000"/>
              </a:solidFill>
              <a:prstDash val="solid"/>
              <a:round/>
              <a:headEnd/>
              <a:tailEnd/>
            </a:ln>
          </p:spPr>
          <p:txBody>
            <a:bodyPr/>
            <a:lstStyle/>
            <a:p>
              <a:endParaRPr lang="en-US"/>
            </a:p>
          </p:txBody>
        </p:sp>
        <p:sp>
          <p:nvSpPr>
            <p:cNvPr id="49204" name="Freeform 52"/>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5" name="Freeform 53"/>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w="4763">
              <a:solidFill>
                <a:srgbClr val="494936"/>
              </a:solidFill>
              <a:prstDash val="solid"/>
              <a:round/>
              <a:headEnd/>
              <a:tailEnd/>
            </a:ln>
          </p:spPr>
          <p:txBody>
            <a:bodyPr/>
            <a:lstStyle/>
            <a:p>
              <a:endParaRPr lang="en-US"/>
            </a:p>
          </p:txBody>
        </p:sp>
        <p:sp>
          <p:nvSpPr>
            <p:cNvPr id="49206" name="Rectangle 54"/>
            <p:cNvSpPr>
              <a:spLocks noChangeArrowheads="1"/>
            </p:cNvSpPr>
            <p:nvPr/>
          </p:nvSpPr>
          <p:spPr bwMode="auto">
            <a:xfrm>
              <a:off x="5021" y="802"/>
              <a:ext cx="179" cy="138"/>
            </a:xfrm>
            <a:prstGeom prst="rect">
              <a:avLst/>
            </a:prstGeom>
            <a:solidFill>
              <a:srgbClr val="B7B79D"/>
            </a:solidFill>
            <a:ln w="4763">
              <a:solidFill>
                <a:srgbClr val="494936"/>
              </a:solidFill>
              <a:miter lim="800000"/>
              <a:headEnd/>
              <a:tailEnd/>
            </a:ln>
          </p:spPr>
          <p:txBody>
            <a:bodyPr/>
            <a:lstStyle/>
            <a:p>
              <a:endParaRPr lang="en-US"/>
            </a:p>
          </p:txBody>
        </p:sp>
        <p:sp>
          <p:nvSpPr>
            <p:cNvPr id="49207" name="Rectangle 55"/>
            <p:cNvSpPr>
              <a:spLocks noChangeArrowheads="1"/>
            </p:cNvSpPr>
            <p:nvPr/>
          </p:nvSpPr>
          <p:spPr bwMode="auto">
            <a:xfrm>
              <a:off x="5037" y="821"/>
              <a:ext cx="147" cy="107"/>
            </a:xfrm>
            <a:prstGeom prst="rect">
              <a:avLst/>
            </a:prstGeom>
            <a:solidFill>
              <a:srgbClr val="000000"/>
            </a:solidFill>
            <a:ln w="4763">
              <a:solidFill>
                <a:srgbClr val="494936"/>
              </a:solidFill>
              <a:miter lim="800000"/>
              <a:headEnd/>
              <a:tailEnd/>
            </a:ln>
          </p:spPr>
          <p:txBody>
            <a:bodyPr/>
            <a:lstStyle/>
            <a:p>
              <a:endParaRPr lang="en-US"/>
            </a:p>
          </p:txBody>
        </p:sp>
        <p:sp>
          <p:nvSpPr>
            <p:cNvPr id="49208" name="Freeform 56"/>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9" name="Freeform 57"/>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w="4763">
              <a:solidFill>
                <a:srgbClr val="494936"/>
              </a:solidFill>
              <a:prstDash val="solid"/>
              <a:round/>
              <a:headEnd/>
              <a:tailEnd/>
            </a:ln>
          </p:spPr>
          <p:txBody>
            <a:bodyPr/>
            <a:lstStyle/>
            <a:p>
              <a:endParaRPr lang="en-US"/>
            </a:p>
          </p:txBody>
        </p:sp>
        <p:sp>
          <p:nvSpPr>
            <p:cNvPr id="49210" name="Freeform 58"/>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1" name="Freeform 59"/>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w="4763">
              <a:solidFill>
                <a:srgbClr val="494936"/>
              </a:solidFill>
              <a:prstDash val="solid"/>
              <a:round/>
              <a:headEnd/>
              <a:tailEnd/>
            </a:ln>
          </p:spPr>
          <p:txBody>
            <a:bodyPr/>
            <a:lstStyle/>
            <a:p>
              <a:endParaRPr lang="en-US"/>
            </a:p>
          </p:txBody>
        </p:sp>
        <p:sp>
          <p:nvSpPr>
            <p:cNvPr id="49212" name="Rectangle 60"/>
            <p:cNvSpPr>
              <a:spLocks noChangeArrowheads="1"/>
            </p:cNvSpPr>
            <p:nvPr/>
          </p:nvSpPr>
          <p:spPr bwMode="auto">
            <a:xfrm>
              <a:off x="5039" y="1010"/>
              <a:ext cx="196"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213" name="Rectangle 61"/>
            <p:cNvSpPr>
              <a:spLocks noChangeArrowheads="1"/>
            </p:cNvSpPr>
            <p:nvPr/>
          </p:nvSpPr>
          <p:spPr bwMode="auto">
            <a:xfrm>
              <a:off x="5040" y="1011"/>
              <a:ext cx="194" cy="4"/>
            </a:xfrm>
            <a:prstGeom prst="rect">
              <a:avLst/>
            </a:prstGeom>
            <a:solidFill>
              <a:srgbClr val="B7B79D"/>
            </a:solidFill>
            <a:ln w="4763">
              <a:solidFill>
                <a:srgbClr val="494936"/>
              </a:solidFill>
              <a:miter lim="800000"/>
              <a:headEnd/>
              <a:tailEnd/>
            </a:ln>
          </p:spPr>
          <p:txBody>
            <a:bodyPr/>
            <a:lstStyle/>
            <a:p>
              <a:endParaRPr lang="en-US"/>
            </a:p>
          </p:txBody>
        </p:sp>
        <p:grpSp>
          <p:nvGrpSpPr>
            <p:cNvPr id="49214" name="Group 62"/>
            <p:cNvGrpSpPr>
              <a:grpSpLocks/>
            </p:cNvGrpSpPr>
            <p:nvPr/>
          </p:nvGrpSpPr>
          <p:grpSpPr bwMode="auto">
            <a:xfrm>
              <a:off x="5042" y="876"/>
              <a:ext cx="134" cy="1"/>
              <a:chOff x="5042" y="876"/>
              <a:chExt cx="134" cy="1"/>
            </a:xfrm>
          </p:grpSpPr>
          <p:sp>
            <p:nvSpPr>
              <p:cNvPr id="49215" name="Line 63"/>
              <p:cNvSpPr>
                <a:spLocks noChangeShapeType="1"/>
              </p:cNvSpPr>
              <p:nvPr/>
            </p:nvSpPr>
            <p:spPr bwMode="auto">
              <a:xfrm>
                <a:off x="5042"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6" name="Line 64"/>
              <p:cNvSpPr>
                <a:spLocks noChangeShapeType="1"/>
              </p:cNvSpPr>
              <p:nvPr/>
            </p:nvSpPr>
            <p:spPr bwMode="auto">
              <a:xfrm>
                <a:off x="505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7" name="Line 65"/>
              <p:cNvSpPr>
                <a:spLocks noChangeShapeType="1"/>
              </p:cNvSpPr>
              <p:nvPr/>
            </p:nvSpPr>
            <p:spPr bwMode="auto">
              <a:xfrm>
                <a:off x="5064"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8" name="Line 66"/>
              <p:cNvSpPr>
                <a:spLocks noChangeShapeType="1"/>
              </p:cNvSpPr>
              <p:nvPr/>
            </p:nvSpPr>
            <p:spPr bwMode="auto">
              <a:xfrm>
                <a:off x="5076"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9" name="Line 67"/>
              <p:cNvSpPr>
                <a:spLocks noChangeShapeType="1"/>
              </p:cNvSpPr>
              <p:nvPr/>
            </p:nvSpPr>
            <p:spPr bwMode="auto">
              <a:xfrm>
                <a:off x="5086"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0" name="Line 68"/>
              <p:cNvSpPr>
                <a:spLocks noChangeShapeType="1"/>
              </p:cNvSpPr>
              <p:nvPr/>
            </p:nvSpPr>
            <p:spPr bwMode="auto">
              <a:xfrm>
                <a:off x="5098"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1" name="Line 69"/>
              <p:cNvSpPr>
                <a:spLocks noChangeShapeType="1"/>
              </p:cNvSpPr>
              <p:nvPr/>
            </p:nvSpPr>
            <p:spPr bwMode="auto">
              <a:xfrm>
                <a:off x="5107" y="876"/>
                <a:ext cx="4"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2" name="Line 70"/>
              <p:cNvSpPr>
                <a:spLocks noChangeShapeType="1"/>
              </p:cNvSpPr>
              <p:nvPr/>
            </p:nvSpPr>
            <p:spPr bwMode="auto">
              <a:xfrm>
                <a:off x="5120"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Line 71"/>
              <p:cNvSpPr>
                <a:spLocks noChangeShapeType="1"/>
              </p:cNvSpPr>
              <p:nvPr/>
            </p:nvSpPr>
            <p:spPr bwMode="auto">
              <a:xfrm>
                <a:off x="5129"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4" name="Line 72"/>
              <p:cNvSpPr>
                <a:spLocks noChangeShapeType="1"/>
              </p:cNvSpPr>
              <p:nvPr/>
            </p:nvSpPr>
            <p:spPr bwMode="auto">
              <a:xfrm>
                <a:off x="5142"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5" name="Line 73"/>
              <p:cNvSpPr>
                <a:spLocks noChangeShapeType="1"/>
              </p:cNvSpPr>
              <p:nvPr/>
            </p:nvSpPr>
            <p:spPr bwMode="auto">
              <a:xfrm>
                <a:off x="5151"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6" name="Line 74"/>
              <p:cNvSpPr>
                <a:spLocks noChangeShapeType="1"/>
              </p:cNvSpPr>
              <p:nvPr/>
            </p:nvSpPr>
            <p:spPr bwMode="auto">
              <a:xfrm>
                <a:off x="516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7" name="Line 75"/>
              <p:cNvSpPr>
                <a:spLocks noChangeShapeType="1"/>
              </p:cNvSpPr>
              <p:nvPr/>
            </p:nvSpPr>
            <p:spPr bwMode="auto">
              <a:xfrm>
                <a:off x="5173"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28" name="Group 76"/>
          <p:cNvGrpSpPr>
            <a:grpSpLocks/>
          </p:cNvGrpSpPr>
          <p:nvPr/>
        </p:nvGrpSpPr>
        <p:grpSpPr bwMode="auto">
          <a:xfrm>
            <a:off x="8018463" y="1147763"/>
            <a:ext cx="728662" cy="1149350"/>
            <a:chOff x="5051" y="723"/>
            <a:chExt cx="459" cy="724"/>
          </a:xfrm>
        </p:grpSpPr>
        <p:sp>
          <p:nvSpPr>
            <p:cNvPr id="49229" name="Freeform 77"/>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0" name="Freeform 78"/>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w="4763">
              <a:solidFill>
                <a:srgbClr val="000000"/>
              </a:solidFill>
              <a:prstDash val="solid"/>
              <a:round/>
              <a:headEnd/>
              <a:tailEnd/>
            </a:ln>
          </p:spPr>
          <p:txBody>
            <a:bodyPr/>
            <a:lstStyle/>
            <a:p>
              <a:endParaRPr lang="en-US"/>
            </a:p>
          </p:txBody>
        </p:sp>
        <p:sp>
          <p:nvSpPr>
            <p:cNvPr id="49231" name="Freeform 79"/>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2" name="Freeform 80"/>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w="4763">
              <a:solidFill>
                <a:srgbClr val="000000"/>
              </a:solidFill>
              <a:prstDash val="solid"/>
              <a:round/>
              <a:headEnd/>
              <a:tailEnd/>
            </a:ln>
          </p:spPr>
          <p:txBody>
            <a:bodyPr/>
            <a:lstStyle/>
            <a:p>
              <a:endParaRPr lang="en-US"/>
            </a:p>
          </p:txBody>
        </p:sp>
        <p:sp>
          <p:nvSpPr>
            <p:cNvPr id="49233" name="Freeform 81"/>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4" name="Freeform 82"/>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w="4763">
              <a:solidFill>
                <a:srgbClr val="000000"/>
              </a:solidFill>
              <a:prstDash val="solid"/>
              <a:round/>
              <a:headEnd/>
              <a:tailEnd/>
            </a:ln>
          </p:spPr>
          <p:txBody>
            <a:bodyPr/>
            <a:lstStyle/>
            <a:p>
              <a:endParaRPr lang="en-US"/>
            </a:p>
          </p:txBody>
        </p:sp>
        <p:sp>
          <p:nvSpPr>
            <p:cNvPr id="49235" name="Freeform 83"/>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6" name="Freeform 84"/>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w="4763">
              <a:solidFill>
                <a:srgbClr val="000000"/>
              </a:solidFill>
              <a:prstDash val="solid"/>
              <a:round/>
              <a:headEnd/>
              <a:tailEnd/>
            </a:ln>
          </p:spPr>
          <p:txBody>
            <a:bodyPr/>
            <a:lstStyle/>
            <a:p>
              <a:endParaRPr lang="en-US"/>
            </a:p>
          </p:txBody>
        </p:sp>
        <p:sp>
          <p:nvSpPr>
            <p:cNvPr id="49237" name="Freeform 85"/>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8" name="Freeform 86"/>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w="4763">
              <a:solidFill>
                <a:srgbClr val="000000"/>
              </a:solidFill>
              <a:prstDash val="solid"/>
              <a:round/>
              <a:headEnd/>
              <a:tailEnd/>
            </a:ln>
          </p:spPr>
          <p:txBody>
            <a:bodyPr/>
            <a:lstStyle/>
            <a:p>
              <a:endParaRPr lang="en-US"/>
            </a:p>
          </p:txBody>
        </p:sp>
        <p:sp>
          <p:nvSpPr>
            <p:cNvPr id="49239" name="Freeform 87"/>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6 h 78"/>
                <a:gd name="T8" fmla="*/ 0 w 165"/>
                <a:gd name="T9" fmla="*/ 6 h 78"/>
                <a:gd name="T10" fmla="*/ 0 w 165"/>
                <a:gd name="T11" fmla="*/ 15 h 78"/>
                <a:gd name="T12" fmla="*/ 0 w 165"/>
                <a:gd name="T13" fmla="*/ 15 h 78"/>
                <a:gd name="T14" fmla="*/ 3 w 165"/>
                <a:gd name="T15" fmla="*/ 22 h 78"/>
                <a:gd name="T16" fmla="*/ 159 w 165"/>
                <a:gd name="T17" fmla="*/ 78 h 78"/>
                <a:gd name="T18" fmla="*/ 165 w 165"/>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8">
                  <a:moveTo>
                    <a:pt x="165" y="56"/>
                  </a:moveTo>
                  <a:lnTo>
                    <a:pt x="3" y="0"/>
                  </a:lnTo>
                  <a:lnTo>
                    <a:pt x="0" y="6"/>
                  </a:lnTo>
                  <a:lnTo>
                    <a:pt x="0" y="6"/>
                  </a:lnTo>
                  <a:lnTo>
                    <a:pt x="0" y="6"/>
                  </a:lnTo>
                  <a:lnTo>
                    <a:pt x="0" y="15"/>
                  </a:lnTo>
                  <a:lnTo>
                    <a:pt x="0" y="15"/>
                  </a:lnTo>
                  <a:lnTo>
                    <a:pt x="3" y="22"/>
                  </a:lnTo>
                  <a:lnTo>
                    <a:pt x="159" y="78"/>
                  </a:lnTo>
                  <a:lnTo>
                    <a:pt x="165" y="56"/>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0" name="Freeform 88"/>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15 h 78"/>
                <a:gd name="T8" fmla="*/ 3 w 165"/>
                <a:gd name="T9" fmla="*/ 22 h 78"/>
                <a:gd name="T10" fmla="*/ 159 w 165"/>
                <a:gd name="T11" fmla="*/ 78 h 78"/>
                <a:gd name="T12" fmla="*/ 165 w 165"/>
                <a:gd name="T13" fmla="*/ 56 h 78"/>
              </a:gdLst>
              <a:ahLst/>
              <a:cxnLst>
                <a:cxn ang="0">
                  <a:pos x="T0" y="T1"/>
                </a:cxn>
                <a:cxn ang="0">
                  <a:pos x="T2" y="T3"/>
                </a:cxn>
                <a:cxn ang="0">
                  <a:pos x="T4" y="T5"/>
                </a:cxn>
                <a:cxn ang="0">
                  <a:pos x="T6" y="T7"/>
                </a:cxn>
                <a:cxn ang="0">
                  <a:pos x="T8" y="T9"/>
                </a:cxn>
                <a:cxn ang="0">
                  <a:pos x="T10" y="T11"/>
                </a:cxn>
                <a:cxn ang="0">
                  <a:pos x="T12" y="T13"/>
                </a:cxn>
              </a:cxnLst>
              <a:rect l="0" t="0" r="r" b="b"/>
              <a:pathLst>
                <a:path w="165" h="78">
                  <a:moveTo>
                    <a:pt x="165" y="56"/>
                  </a:moveTo>
                  <a:lnTo>
                    <a:pt x="3" y="0"/>
                  </a:lnTo>
                  <a:lnTo>
                    <a:pt x="0" y="6"/>
                  </a:lnTo>
                  <a:lnTo>
                    <a:pt x="0" y="15"/>
                  </a:lnTo>
                  <a:lnTo>
                    <a:pt x="3" y="22"/>
                  </a:lnTo>
                  <a:lnTo>
                    <a:pt x="159" y="78"/>
                  </a:lnTo>
                  <a:lnTo>
                    <a:pt x="165" y="56"/>
                  </a:lnTo>
                  <a:close/>
                </a:path>
              </a:pathLst>
            </a:custGeom>
            <a:solidFill>
              <a:srgbClr val="008077"/>
            </a:solidFill>
            <a:ln w="4763">
              <a:solidFill>
                <a:srgbClr val="000000"/>
              </a:solidFill>
              <a:prstDash val="solid"/>
              <a:round/>
              <a:headEnd/>
              <a:tailEnd/>
            </a:ln>
          </p:spPr>
          <p:txBody>
            <a:bodyPr/>
            <a:lstStyle/>
            <a:p>
              <a:endParaRPr lang="en-US"/>
            </a:p>
          </p:txBody>
        </p:sp>
        <p:sp>
          <p:nvSpPr>
            <p:cNvPr id="49241" name="Freeform 89"/>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2" name="Freeform 90"/>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w="4763">
              <a:solidFill>
                <a:srgbClr val="000000"/>
              </a:solidFill>
              <a:prstDash val="solid"/>
              <a:round/>
              <a:headEnd/>
              <a:tailEnd/>
            </a:ln>
          </p:spPr>
          <p:txBody>
            <a:bodyPr/>
            <a:lstStyle/>
            <a:p>
              <a:endParaRPr lang="en-US"/>
            </a:p>
          </p:txBody>
        </p:sp>
        <p:sp>
          <p:nvSpPr>
            <p:cNvPr id="49243" name="Freeform 91"/>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4" name="Freeform 92"/>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w="4763">
              <a:solidFill>
                <a:srgbClr val="000000"/>
              </a:solidFill>
              <a:prstDash val="solid"/>
              <a:round/>
              <a:headEnd/>
              <a:tailEnd/>
            </a:ln>
          </p:spPr>
          <p:txBody>
            <a:bodyPr/>
            <a:lstStyle/>
            <a:p>
              <a:endParaRPr lang="en-US"/>
            </a:p>
          </p:txBody>
        </p:sp>
        <p:sp>
          <p:nvSpPr>
            <p:cNvPr id="49245" name="Freeform 93"/>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3 w 109"/>
                <a:gd name="T19" fmla="*/ 90 h 147"/>
                <a:gd name="T20" fmla="*/ 16 w 109"/>
                <a:gd name="T21" fmla="*/ 103 h 147"/>
                <a:gd name="T22" fmla="*/ 19 w 109"/>
                <a:gd name="T23" fmla="*/ 112 h 147"/>
                <a:gd name="T24" fmla="*/ 25 w 109"/>
                <a:gd name="T25" fmla="*/ 115 h 147"/>
                <a:gd name="T26" fmla="*/ 35 w 109"/>
                <a:gd name="T27" fmla="*/ 115 h 147"/>
                <a:gd name="T28" fmla="*/ 47 w 109"/>
                <a:gd name="T29" fmla="*/ 125 h 147"/>
                <a:gd name="T30" fmla="*/ 60 w 109"/>
                <a:gd name="T31" fmla="*/ 147 h 147"/>
                <a:gd name="T32" fmla="*/ 109 w 109"/>
                <a:gd name="T33" fmla="*/ 103 h 147"/>
                <a:gd name="T34" fmla="*/ 84 w 109"/>
                <a:gd name="T35" fmla="*/ 0 h 147"/>
                <a:gd name="T36" fmla="*/ 10 w 109"/>
                <a:gd name="T37"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6" name="Freeform 94"/>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6 w 109"/>
                <a:gd name="T19" fmla="*/ 103 h 147"/>
                <a:gd name="T20" fmla="*/ 19 w 109"/>
                <a:gd name="T21" fmla="*/ 112 h 147"/>
                <a:gd name="T22" fmla="*/ 25 w 109"/>
                <a:gd name="T23" fmla="*/ 115 h 147"/>
                <a:gd name="T24" fmla="*/ 35 w 109"/>
                <a:gd name="T25" fmla="*/ 115 h 147"/>
                <a:gd name="T26" fmla="*/ 47 w 109"/>
                <a:gd name="T27" fmla="*/ 125 h 147"/>
                <a:gd name="T28" fmla="*/ 60 w 109"/>
                <a:gd name="T29" fmla="*/ 147 h 147"/>
                <a:gd name="T30" fmla="*/ 109 w 109"/>
                <a:gd name="T31" fmla="*/ 103 h 147"/>
                <a:gd name="T32" fmla="*/ 84 w 109"/>
                <a:gd name="T33" fmla="*/ 0 h 147"/>
                <a:gd name="T34" fmla="*/ 10 w 109"/>
                <a:gd name="T35"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w="4763">
              <a:solidFill>
                <a:srgbClr val="000000"/>
              </a:solidFill>
              <a:prstDash val="solid"/>
              <a:round/>
              <a:headEnd/>
              <a:tailEnd/>
            </a:ln>
          </p:spPr>
          <p:txBody>
            <a:bodyPr/>
            <a:lstStyle/>
            <a:p>
              <a:endParaRPr lang="en-US"/>
            </a:p>
          </p:txBody>
        </p:sp>
        <p:sp>
          <p:nvSpPr>
            <p:cNvPr id="49247" name="Freeform 95"/>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8" name="Freeform 96"/>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w="4763">
              <a:solidFill>
                <a:srgbClr val="B7B79D"/>
              </a:solidFill>
              <a:prstDash val="solid"/>
              <a:round/>
              <a:headEnd/>
              <a:tailEnd/>
            </a:ln>
          </p:spPr>
          <p:txBody>
            <a:bodyPr/>
            <a:lstStyle/>
            <a:p>
              <a:endParaRPr lang="en-US"/>
            </a:p>
          </p:txBody>
        </p:sp>
        <p:sp>
          <p:nvSpPr>
            <p:cNvPr id="49249" name="Freeform 97"/>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0" name="Freeform 98"/>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1" name="Freeform 99"/>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52" name="Freeform 100"/>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3" name="Freeform 101"/>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w="4763">
              <a:solidFill>
                <a:srgbClr val="000000"/>
              </a:solidFill>
              <a:prstDash val="solid"/>
              <a:round/>
              <a:headEnd/>
              <a:tailEnd/>
            </a:ln>
          </p:spPr>
          <p:txBody>
            <a:bodyPr/>
            <a:lstStyle/>
            <a:p>
              <a:endParaRPr lang="en-US"/>
            </a:p>
          </p:txBody>
        </p:sp>
        <p:sp>
          <p:nvSpPr>
            <p:cNvPr id="49254" name="Freeform 102"/>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5" name="Freeform 103"/>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w="4763">
              <a:solidFill>
                <a:srgbClr val="000000"/>
              </a:solidFill>
              <a:prstDash val="solid"/>
              <a:round/>
              <a:headEnd/>
              <a:tailEnd/>
            </a:ln>
          </p:spPr>
          <p:txBody>
            <a:bodyPr/>
            <a:lstStyle/>
            <a:p>
              <a:endParaRPr lang="en-US"/>
            </a:p>
          </p:txBody>
        </p:sp>
        <p:sp>
          <p:nvSpPr>
            <p:cNvPr id="49256" name="Freeform 104"/>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7" name="Freeform 105"/>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w="4763">
              <a:solidFill>
                <a:srgbClr val="000000"/>
              </a:solidFill>
              <a:prstDash val="solid"/>
              <a:round/>
              <a:headEnd/>
              <a:tailEnd/>
            </a:ln>
          </p:spPr>
          <p:txBody>
            <a:bodyPr/>
            <a:lstStyle/>
            <a:p>
              <a:endParaRPr lang="en-US"/>
            </a:p>
          </p:txBody>
        </p:sp>
        <p:sp>
          <p:nvSpPr>
            <p:cNvPr id="49258" name="Freeform 106"/>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9" name="Freeform 107"/>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w="4763">
              <a:solidFill>
                <a:srgbClr val="000000"/>
              </a:solidFill>
              <a:prstDash val="solid"/>
              <a:round/>
              <a:headEnd/>
              <a:tailEnd/>
            </a:ln>
          </p:spPr>
          <p:txBody>
            <a:bodyPr/>
            <a:lstStyle/>
            <a:p>
              <a:endParaRPr lang="en-US"/>
            </a:p>
          </p:txBody>
        </p:sp>
      </p:grpSp>
      <p:sp>
        <p:nvSpPr>
          <p:cNvPr id="49260" name="Line 108"/>
          <p:cNvSpPr>
            <a:spLocks noChangeShapeType="1"/>
          </p:cNvSpPr>
          <p:nvPr/>
        </p:nvSpPr>
        <p:spPr bwMode="auto">
          <a:xfrm flipV="1">
            <a:off x="6629400" y="1143000"/>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261" name="Line 109"/>
          <p:cNvSpPr>
            <a:spLocks noChangeShapeType="1"/>
          </p:cNvSpPr>
          <p:nvPr/>
        </p:nvSpPr>
        <p:spPr bwMode="auto">
          <a:xfrm flipV="1">
            <a:off x="6629400" y="1447800"/>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9262" name="Picture 110"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36925"/>
            <a:ext cx="83185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49263" name="Picture 111"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65525"/>
            <a:ext cx="831850" cy="1158875"/>
          </a:xfrm>
          <a:prstGeom prst="rect">
            <a:avLst/>
          </a:prstGeom>
          <a:noFill/>
          <a:extLst>
            <a:ext uri="{909E8E84-426E-40dd-AFC4-6F175D3DCCD1}">
              <a14:hiddenFill xmlns:a14="http://schemas.microsoft.com/office/drawing/2010/main">
                <a:solidFill>
                  <a:srgbClr val="FFFFFF"/>
                </a:solidFill>
              </a14:hiddenFill>
            </a:ext>
          </a:extLst>
        </p:spPr>
      </p:pic>
      <p:sp>
        <p:nvSpPr>
          <p:cNvPr id="49264" name="Line 112"/>
          <p:cNvSpPr>
            <a:spLocks noChangeShapeType="1"/>
          </p:cNvSpPr>
          <p:nvPr/>
        </p:nvSpPr>
        <p:spPr bwMode="auto">
          <a:xfrm flipV="1">
            <a:off x="6629400" y="3565525"/>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265" name="Line 113"/>
          <p:cNvSpPr>
            <a:spLocks noChangeShapeType="1"/>
          </p:cNvSpPr>
          <p:nvPr/>
        </p:nvSpPr>
        <p:spPr bwMode="auto">
          <a:xfrm flipV="1">
            <a:off x="6629400" y="3870325"/>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 name="Rectangle 2"/>
          <p:cNvSpPr>
            <a:spLocks noGrp="1" noChangeArrowheads="1"/>
          </p:cNvSpPr>
          <p:nvPr>
            <p:ph type="title"/>
          </p:nvPr>
        </p:nvSpPr>
        <p:spPr/>
        <p:txBody>
          <a:bodyPr/>
          <a:lstStyle/>
          <a:p>
            <a:r>
              <a:rPr lang="en-US" altLang="zh-CN" sz="3200" dirty="0" smtClean="0">
                <a:ea typeface="宋体" charset="0"/>
                <a:cs typeface="宋体" charset="0"/>
              </a:rPr>
              <a:t>Example 2: Access Control</a:t>
            </a:r>
            <a:endParaRPr lang="en-US" altLang="zh-CN" sz="3200" dirty="0">
              <a:ea typeface="宋体" charset="0"/>
              <a:cs typeface="宋体" charset="0"/>
            </a:endParaRPr>
          </a:p>
        </p:txBody>
      </p:sp>
      <p:sp>
        <p:nvSpPr>
          <p:cNvPr id="2" name="Slide Number Placeholder 1"/>
          <p:cNvSpPr>
            <a:spLocks noGrp="1"/>
          </p:cNvSpPr>
          <p:nvPr>
            <p:ph type="sldNum" sz="quarter" idx="12"/>
          </p:nvPr>
        </p:nvSpPr>
        <p:spPr/>
        <p:txBody>
          <a:bodyPr/>
          <a:lstStyle/>
          <a:p>
            <a:fld id="{AC913800-9833-F549-80FC-C3497A40B0B4}" type="slidenum">
              <a:rPr lang="en-US" smtClean="0"/>
              <a:t>18</a:t>
            </a:fld>
            <a:endParaRPr lang="en-US"/>
          </a:p>
        </p:txBody>
      </p:sp>
    </p:spTree>
    <p:extLst>
      <p:ext uri="{BB962C8B-B14F-4D97-AF65-F5344CB8AC3E}">
        <p14:creationId xmlns:p14="http://schemas.microsoft.com/office/powerpoint/2010/main" val="27456028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1" name="Text Box 5"/>
          <p:cNvSpPr txBox="1">
            <a:spLocks noChangeArrowheads="1"/>
          </p:cNvSpPr>
          <p:nvPr/>
        </p:nvSpPr>
        <p:spPr bwMode="auto">
          <a:xfrm>
            <a:off x="24384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R1</a:t>
            </a:r>
          </a:p>
        </p:txBody>
      </p:sp>
      <p:pic>
        <p:nvPicPr>
          <p:cNvPr id="50182"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3" name="Text Box 7"/>
          <p:cNvSpPr txBox="1">
            <a:spLocks noChangeArrowheads="1"/>
          </p:cNvSpPr>
          <p:nvPr/>
        </p:nvSpPr>
        <p:spPr bwMode="auto">
          <a:xfrm>
            <a:off x="63246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R2</a:t>
            </a:r>
          </a:p>
        </p:txBody>
      </p:sp>
      <p:pic>
        <p:nvPicPr>
          <p:cNvPr id="50184"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5" name="Text Box 9"/>
          <p:cNvSpPr txBox="1">
            <a:spLocks noChangeArrowheads="1"/>
          </p:cNvSpPr>
          <p:nvPr/>
        </p:nvSpPr>
        <p:spPr bwMode="auto">
          <a:xfrm>
            <a:off x="6324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R5</a:t>
            </a:r>
          </a:p>
        </p:txBody>
      </p:sp>
      <p:pic>
        <p:nvPicPr>
          <p:cNvPr id="50186"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7" name="Text Box 11"/>
          <p:cNvSpPr txBox="1">
            <a:spLocks noChangeArrowheads="1"/>
          </p:cNvSpPr>
          <p:nvPr/>
        </p:nvSpPr>
        <p:spPr bwMode="auto">
          <a:xfrm>
            <a:off x="63246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R4</a:t>
            </a:r>
          </a:p>
        </p:txBody>
      </p:sp>
      <p:pic>
        <p:nvPicPr>
          <p:cNvPr id="50188"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9" name="Text Box 13"/>
          <p:cNvSpPr txBox="1">
            <a:spLocks noChangeArrowheads="1"/>
          </p:cNvSpPr>
          <p:nvPr/>
        </p:nvSpPr>
        <p:spPr bwMode="auto">
          <a:xfrm>
            <a:off x="24384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R3</a:t>
            </a:r>
          </a:p>
        </p:txBody>
      </p:sp>
      <p:sp>
        <p:nvSpPr>
          <p:cNvPr id="50190" name="Line 14"/>
          <p:cNvSpPr>
            <a:spLocks noChangeShapeType="1"/>
          </p:cNvSpPr>
          <p:nvPr/>
        </p:nvSpPr>
        <p:spPr bwMode="auto">
          <a:xfrm>
            <a:off x="2743200" y="16002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1" name="Line 15"/>
          <p:cNvSpPr>
            <a:spLocks noChangeShapeType="1"/>
          </p:cNvSpPr>
          <p:nvPr/>
        </p:nvSpPr>
        <p:spPr bwMode="auto">
          <a:xfrm>
            <a:off x="2743200" y="39624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2" name="Line 16"/>
          <p:cNvSpPr>
            <a:spLocks noChangeShapeType="1"/>
          </p:cNvSpPr>
          <p:nvPr/>
        </p:nvSpPr>
        <p:spPr bwMode="auto">
          <a:xfrm>
            <a:off x="6324600" y="28956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3" name="Line 17"/>
          <p:cNvSpPr>
            <a:spLocks noChangeShapeType="1"/>
          </p:cNvSpPr>
          <p:nvPr/>
        </p:nvSpPr>
        <p:spPr bwMode="auto">
          <a:xfrm>
            <a:off x="1447800" y="2362200"/>
            <a:ext cx="5943600" cy="0"/>
          </a:xfrm>
          <a:prstGeom prst="line">
            <a:avLst/>
          </a:prstGeom>
          <a:noFill/>
          <a:ln w="158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4" name="Text Box 18"/>
          <p:cNvSpPr txBox="1">
            <a:spLocks noChangeArrowheads="1"/>
          </p:cNvSpPr>
          <p:nvPr/>
        </p:nvSpPr>
        <p:spPr bwMode="auto">
          <a:xfrm>
            <a:off x="3352800" y="1828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Chicago (chi)</a:t>
            </a:r>
          </a:p>
        </p:txBody>
      </p:sp>
      <p:sp>
        <p:nvSpPr>
          <p:cNvPr id="50195" name="Text Box 19"/>
          <p:cNvSpPr txBox="1">
            <a:spLocks noChangeArrowheads="1"/>
          </p:cNvSpPr>
          <p:nvPr/>
        </p:nvSpPr>
        <p:spPr bwMode="auto">
          <a:xfrm>
            <a:off x="3352800" y="243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New York (nyc)</a:t>
            </a:r>
          </a:p>
        </p:txBody>
      </p:sp>
      <p:pic>
        <p:nvPicPr>
          <p:cNvPr id="50196" name="Picture 20"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10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0197" name="Picture 21"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858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0198" name="Picture 22"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814388" cy="1023938"/>
          </a:xfrm>
          <a:prstGeom prst="rect">
            <a:avLst/>
          </a:prstGeom>
          <a:noFill/>
          <a:extLst>
            <a:ext uri="{909E8E84-426E-40dd-AFC4-6F175D3DCCD1}">
              <a14:hiddenFill xmlns:a14="http://schemas.microsoft.com/office/drawing/2010/main">
                <a:solidFill>
                  <a:srgbClr val="FFFFFF"/>
                </a:solidFill>
              </a14:hiddenFill>
            </a:ext>
          </a:extLst>
        </p:spPr>
      </p:pic>
      <p:pic>
        <p:nvPicPr>
          <p:cNvPr id="50199" name="Picture 23"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814388" cy="1023938"/>
          </a:xfrm>
          <a:prstGeom prst="rect">
            <a:avLst/>
          </a:prstGeom>
          <a:noFill/>
          <a:extLst>
            <a:ext uri="{909E8E84-426E-40dd-AFC4-6F175D3DCCD1}">
              <a14:hiddenFill xmlns:a14="http://schemas.microsoft.com/office/drawing/2010/main">
                <a:solidFill>
                  <a:srgbClr val="FFFFFF"/>
                </a:solidFill>
              </a14:hiddenFill>
            </a:ext>
          </a:extLst>
        </p:spPr>
      </p:pic>
      <p:sp>
        <p:nvSpPr>
          <p:cNvPr id="50200" name="Line 24"/>
          <p:cNvSpPr>
            <a:spLocks noChangeShapeType="1"/>
          </p:cNvSpPr>
          <p:nvPr/>
        </p:nvSpPr>
        <p:spPr bwMode="auto">
          <a:xfrm>
            <a:off x="6324600" y="18288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01" name="Line 25"/>
          <p:cNvSpPr>
            <a:spLocks noChangeShapeType="1"/>
          </p:cNvSpPr>
          <p:nvPr/>
        </p:nvSpPr>
        <p:spPr bwMode="auto">
          <a:xfrm flipV="1">
            <a:off x="1676400" y="16002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02" name="Line 26"/>
          <p:cNvSpPr>
            <a:spLocks noChangeShapeType="1"/>
          </p:cNvSpPr>
          <p:nvPr/>
        </p:nvSpPr>
        <p:spPr bwMode="auto">
          <a:xfrm flipV="1">
            <a:off x="1676400" y="40386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03" name="Line 27"/>
          <p:cNvSpPr>
            <a:spLocks noChangeShapeType="1"/>
          </p:cNvSpPr>
          <p:nvPr/>
        </p:nvSpPr>
        <p:spPr bwMode="auto">
          <a:xfrm>
            <a:off x="1752600" y="3810000"/>
            <a:ext cx="3810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04" name="Line 28"/>
          <p:cNvSpPr>
            <a:spLocks noChangeShapeType="1"/>
          </p:cNvSpPr>
          <p:nvPr/>
        </p:nvSpPr>
        <p:spPr bwMode="auto">
          <a:xfrm>
            <a:off x="1752600" y="1295400"/>
            <a:ext cx="3810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05" name="Text Box 29"/>
          <p:cNvSpPr txBox="1">
            <a:spLocks noChangeArrowheads="1"/>
          </p:cNvSpPr>
          <p:nvPr/>
        </p:nvSpPr>
        <p:spPr bwMode="auto">
          <a:xfrm>
            <a:off x="76200" y="2514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Data Center</a:t>
            </a:r>
          </a:p>
        </p:txBody>
      </p:sp>
      <p:pic>
        <p:nvPicPr>
          <p:cNvPr id="50206" name="Picture 30"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914400"/>
            <a:ext cx="831850" cy="1158875"/>
          </a:xfrm>
          <a:prstGeom prst="rect">
            <a:avLst/>
          </a:prstGeom>
          <a:noFill/>
          <a:extLst>
            <a:ext uri="{909E8E84-426E-40dd-AFC4-6F175D3DCCD1}">
              <a14:hiddenFill xmlns:a14="http://schemas.microsoft.com/office/drawing/2010/main">
                <a:solidFill>
                  <a:srgbClr val="FFFFFF"/>
                </a:solidFill>
              </a14:hiddenFill>
            </a:ext>
          </a:extLst>
        </p:spPr>
      </p:pic>
      <p:grpSp>
        <p:nvGrpSpPr>
          <p:cNvPr id="50207" name="Group 31"/>
          <p:cNvGrpSpPr>
            <a:grpSpLocks/>
          </p:cNvGrpSpPr>
          <p:nvPr/>
        </p:nvGrpSpPr>
        <p:grpSpPr bwMode="auto">
          <a:xfrm>
            <a:off x="7934325" y="1241425"/>
            <a:ext cx="436563" cy="371475"/>
            <a:chOff x="4998" y="782"/>
            <a:chExt cx="275" cy="234"/>
          </a:xfrm>
        </p:grpSpPr>
        <p:sp>
          <p:nvSpPr>
            <p:cNvPr id="50208" name="Arc 32"/>
            <p:cNvSpPr>
              <a:spLocks/>
            </p:cNvSpPr>
            <p:nvPr/>
          </p:nvSpPr>
          <p:spPr bwMode="auto">
            <a:xfrm>
              <a:off x="5187" y="952"/>
              <a:ext cx="54" cy="39"/>
            </a:xfrm>
            <a:custGeom>
              <a:avLst/>
              <a:gdLst>
                <a:gd name="G0" fmla="+- 16811 0 0"/>
                <a:gd name="G1" fmla="+- 21600 0 0"/>
                <a:gd name="G2" fmla="+- 21600 0 0"/>
                <a:gd name="T0" fmla="*/ 0 w 38411"/>
                <a:gd name="T1" fmla="*/ 8037 h 34932"/>
                <a:gd name="T2" fmla="*/ 33806 w 38411"/>
                <a:gd name="T3" fmla="*/ 34932 h 34932"/>
                <a:gd name="T4" fmla="*/ 16811 w 38411"/>
                <a:gd name="T5" fmla="*/ 21600 h 34932"/>
              </a:gdLst>
              <a:ahLst/>
              <a:cxnLst>
                <a:cxn ang="0">
                  <a:pos x="T0" y="T1"/>
                </a:cxn>
                <a:cxn ang="0">
                  <a:pos x="T2" y="T3"/>
                </a:cxn>
                <a:cxn ang="0">
                  <a:pos x="T4" y="T5"/>
                </a:cxn>
              </a:cxnLst>
              <a:rect l="0" t="0" r="r" b="b"/>
              <a:pathLst>
                <a:path w="38411" h="34932" fill="none" extrusionOk="0">
                  <a:moveTo>
                    <a:pt x="0" y="8037"/>
                  </a:moveTo>
                  <a:cubicBezTo>
                    <a:pt x="4100" y="2954"/>
                    <a:pt x="10280" y="-1"/>
                    <a:pt x="16811" y="-1"/>
                  </a:cubicBezTo>
                  <a:cubicBezTo>
                    <a:pt x="28740" y="0"/>
                    <a:pt x="38411" y="9670"/>
                    <a:pt x="38411" y="21600"/>
                  </a:cubicBezTo>
                  <a:cubicBezTo>
                    <a:pt x="38411" y="26434"/>
                    <a:pt x="36789" y="31128"/>
                    <a:pt x="33805" y="34931"/>
                  </a:cubicBezTo>
                </a:path>
                <a:path w="38411" h="34932" stroke="0" extrusionOk="0">
                  <a:moveTo>
                    <a:pt x="0" y="8037"/>
                  </a:moveTo>
                  <a:cubicBezTo>
                    <a:pt x="4100" y="2954"/>
                    <a:pt x="10280" y="-1"/>
                    <a:pt x="16811" y="-1"/>
                  </a:cubicBezTo>
                  <a:cubicBezTo>
                    <a:pt x="28740" y="0"/>
                    <a:pt x="38411" y="9670"/>
                    <a:pt x="38411" y="21600"/>
                  </a:cubicBezTo>
                  <a:cubicBezTo>
                    <a:pt x="38411" y="26434"/>
                    <a:pt x="36789" y="31128"/>
                    <a:pt x="33805" y="34931"/>
                  </a:cubicBezTo>
                  <a:lnTo>
                    <a:pt x="16811"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9" name="Arc 33"/>
            <p:cNvSpPr>
              <a:spLocks/>
            </p:cNvSpPr>
            <p:nvPr/>
          </p:nvSpPr>
          <p:spPr bwMode="auto">
            <a:xfrm>
              <a:off x="5187" y="952"/>
              <a:ext cx="54" cy="36"/>
            </a:xfrm>
            <a:custGeom>
              <a:avLst/>
              <a:gdLst>
                <a:gd name="G0" fmla="+- 16693 0 0"/>
                <a:gd name="G1" fmla="+- 21600 0 0"/>
                <a:gd name="G2" fmla="+- 21600 0 0"/>
                <a:gd name="T0" fmla="*/ 0 w 38293"/>
                <a:gd name="T1" fmla="*/ 7892 h 34776"/>
                <a:gd name="T2" fmla="*/ 33809 w 38293"/>
                <a:gd name="T3" fmla="*/ 34776 h 34776"/>
                <a:gd name="T4" fmla="*/ 16693 w 38293"/>
                <a:gd name="T5" fmla="*/ 21600 h 34776"/>
              </a:gdLst>
              <a:ahLst/>
              <a:cxnLst>
                <a:cxn ang="0">
                  <a:pos x="T0" y="T1"/>
                </a:cxn>
                <a:cxn ang="0">
                  <a:pos x="T2" y="T3"/>
                </a:cxn>
                <a:cxn ang="0">
                  <a:pos x="T4" y="T5"/>
                </a:cxn>
              </a:cxnLst>
              <a:rect l="0" t="0" r="r" b="b"/>
              <a:pathLst>
                <a:path w="38293" h="34776" fill="none" extrusionOk="0">
                  <a:moveTo>
                    <a:pt x="0" y="7892"/>
                  </a:moveTo>
                  <a:cubicBezTo>
                    <a:pt x="4102" y="2895"/>
                    <a:pt x="10228" y="-1"/>
                    <a:pt x="16693" y="-1"/>
                  </a:cubicBezTo>
                  <a:cubicBezTo>
                    <a:pt x="28622" y="0"/>
                    <a:pt x="38293" y="9670"/>
                    <a:pt x="38293" y="21600"/>
                  </a:cubicBezTo>
                  <a:cubicBezTo>
                    <a:pt x="38293" y="26366"/>
                    <a:pt x="36716" y="30999"/>
                    <a:pt x="33808" y="34775"/>
                  </a:cubicBezTo>
                </a:path>
                <a:path w="38293" h="34776" stroke="0" extrusionOk="0">
                  <a:moveTo>
                    <a:pt x="0" y="7892"/>
                  </a:moveTo>
                  <a:cubicBezTo>
                    <a:pt x="4102" y="2895"/>
                    <a:pt x="10228" y="-1"/>
                    <a:pt x="16693" y="-1"/>
                  </a:cubicBezTo>
                  <a:cubicBezTo>
                    <a:pt x="28622" y="0"/>
                    <a:pt x="38293" y="9670"/>
                    <a:pt x="38293" y="21600"/>
                  </a:cubicBezTo>
                  <a:cubicBezTo>
                    <a:pt x="38293" y="26366"/>
                    <a:pt x="36716" y="30999"/>
                    <a:pt x="33808" y="34775"/>
                  </a:cubicBezTo>
                  <a:lnTo>
                    <a:pt x="16693"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0210" name="Group 34"/>
            <p:cNvGrpSpPr>
              <a:grpSpLocks/>
            </p:cNvGrpSpPr>
            <p:nvPr/>
          </p:nvGrpSpPr>
          <p:grpSpPr bwMode="auto">
            <a:xfrm>
              <a:off x="5232" y="985"/>
              <a:ext cx="41" cy="28"/>
              <a:chOff x="5232" y="985"/>
              <a:chExt cx="41" cy="28"/>
            </a:xfrm>
          </p:grpSpPr>
          <p:sp>
            <p:nvSpPr>
              <p:cNvPr id="50211" name="Freeform 35"/>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2" name="Freeform 36"/>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w="4763">
                <a:solidFill>
                  <a:srgbClr val="494936"/>
                </a:solidFill>
                <a:prstDash val="solid"/>
                <a:round/>
                <a:headEnd/>
                <a:tailEnd/>
              </a:ln>
            </p:spPr>
            <p:txBody>
              <a:bodyPr/>
              <a:lstStyle/>
              <a:p>
                <a:endParaRPr lang="en-US"/>
              </a:p>
            </p:txBody>
          </p:sp>
          <p:sp>
            <p:nvSpPr>
              <p:cNvPr id="50213" name="Freeform 37"/>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4" name="Freeform 38"/>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w="4763">
                <a:solidFill>
                  <a:srgbClr val="494936"/>
                </a:solidFill>
                <a:prstDash val="solid"/>
                <a:round/>
                <a:headEnd/>
                <a:tailEnd/>
              </a:ln>
            </p:spPr>
            <p:txBody>
              <a:bodyPr/>
              <a:lstStyle/>
              <a:p>
                <a:endParaRPr lang="en-US"/>
              </a:p>
            </p:txBody>
          </p:sp>
          <p:sp>
            <p:nvSpPr>
              <p:cNvPr id="50215" name="Rectangle 39"/>
              <p:cNvSpPr>
                <a:spLocks noChangeArrowheads="1"/>
              </p:cNvSpPr>
              <p:nvPr/>
            </p:nvSpPr>
            <p:spPr bwMode="auto">
              <a:xfrm>
                <a:off x="5248" y="1007"/>
                <a:ext cx="2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216" name="Rectangle 40"/>
              <p:cNvSpPr>
                <a:spLocks noChangeArrowheads="1"/>
              </p:cNvSpPr>
              <p:nvPr/>
            </p:nvSpPr>
            <p:spPr bwMode="auto">
              <a:xfrm>
                <a:off x="5249" y="1008"/>
                <a:ext cx="23" cy="4"/>
              </a:xfrm>
              <a:prstGeom prst="rect">
                <a:avLst/>
              </a:prstGeom>
              <a:solidFill>
                <a:srgbClr val="B7B79D"/>
              </a:solidFill>
              <a:ln w="4763">
                <a:solidFill>
                  <a:srgbClr val="494936"/>
                </a:solidFill>
                <a:miter lim="800000"/>
                <a:headEnd/>
                <a:tailEnd/>
              </a:ln>
            </p:spPr>
            <p:txBody>
              <a:bodyPr/>
              <a:lstStyle/>
              <a:p>
                <a:endParaRPr lang="en-US"/>
              </a:p>
            </p:txBody>
          </p:sp>
        </p:grpSp>
        <p:sp>
          <p:nvSpPr>
            <p:cNvPr id="50217" name="Freeform 41"/>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8" name="Freeform 42"/>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w="4763">
              <a:solidFill>
                <a:srgbClr val="494936"/>
              </a:solidFill>
              <a:prstDash val="solid"/>
              <a:round/>
              <a:headEnd/>
              <a:tailEnd/>
            </a:ln>
          </p:spPr>
          <p:txBody>
            <a:bodyPr/>
            <a:lstStyle/>
            <a:p>
              <a:endParaRPr lang="en-US"/>
            </a:p>
          </p:txBody>
        </p:sp>
        <p:sp>
          <p:nvSpPr>
            <p:cNvPr id="50219" name="Freeform 43"/>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20" name="Freeform 44"/>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w="4763">
              <a:solidFill>
                <a:srgbClr val="494936"/>
              </a:solidFill>
              <a:prstDash val="solid"/>
              <a:round/>
              <a:headEnd/>
              <a:tailEnd/>
            </a:ln>
          </p:spPr>
          <p:txBody>
            <a:bodyPr/>
            <a:lstStyle/>
            <a:p>
              <a:endParaRPr lang="en-US"/>
            </a:p>
          </p:txBody>
        </p:sp>
        <p:sp>
          <p:nvSpPr>
            <p:cNvPr id="50221" name="Rectangle 45"/>
            <p:cNvSpPr>
              <a:spLocks noChangeArrowheads="1"/>
            </p:cNvSpPr>
            <p:nvPr/>
          </p:nvSpPr>
          <p:spPr bwMode="auto">
            <a:xfrm>
              <a:off x="5020" y="951"/>
              <a:ext cx="178"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222" name="Rectangle 46"/>
            <p:cNvSpPr>
              <a:spLocks noChangeArrowheads="1"/>
            </p:cNvSpPr>
            <p:nvPr/>
          </p:nvSpPr>
          <p:spPr bwMode="auto">
            <a:xfrm>
              <a:off x="5021" y="952"/>
              <a:ext cx="176" cy="29"/>
            </a:xfrm>
            <a:prstGeom prst="rect">
              <a:avLst/>
            </a:prstGeom>
            <a:solidFill>
              <a:srgbClr val="B7B79D"/>
            </a:solidFill>
            <a:ln w="4763">
              <a:solidFill>
                <a:srgbClr val="494936"/>
              </a:solidFill>
              <a:miter lim="800000"/>
              <a:headEnd/>
              <a:tailEnd/>
            </a:ln>
          </p:spPr>
          <p:txBody>
            <a:bodyPr/>
            <a:lstStyle/>
            <a:p>
              <a:endParaRPr lang="en-US"/>
            </a:p>
          </p:txBody>
        </p:sp>
        <p:sp>
          <p:nvSpPr>
            <p:cNvPr id="50223" name="Freeform 47"/>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24" name="Freeform 48"/>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w="4763">
              <a:solidFill>
                <a:srgbClr val="494936"/>
              </a:solidFill>
              <a:prstDash val="solid"/>
              <a:round/>
              <a:headEnd/>
              <a:tailEnd/>
            </a:ln>
          </p:spPr>
          <p:txBody>
            <a:bodyPr/>
            <a:lstStyle/>
            <a:p>
              <a:endParaRPr lang="en-US"/>
            </a:p>
          </p:txBody>
        </p:sp>
        <p:sp>
          <p:nvSpPr>
            <p:cNvPr id="50225" name="Freeform 49"/>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26" name="Freeform 50"/>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w="4763">
              <a:solidFill>
                <a:srgbClr val="000000"/>
              </a:solidFill>
              <a:prstDash val="solid"/>
              <a:round/>
              <a:headEnd/>
              <a:tailEnd/>
            </a:ln>
          </p:spPr>
          <p:txBody>
            <a:bodyPr/>
            <a:lstStyle/>
            <a:p>
              <a:endParaRPr lang="en-US"/>
            </a:p>
          </p:txBody>
        </p:sp>
        <p:sp>
          <p:nvSpPr>
            <p:cNvPr id="50227" name="Freeform 51"/>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28" name="Freeform 52"/>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w="4763">
              <a:solidFill>
                <a:srgbClr val="494936"/>
              </a:solidFill>
              <a:prstDash val="solid"/>
              <a:round/>
              <a:headEnd/>
              <a:tailEnd/>
            </a:ln>
          </p:spPr>
          <p:txBody>
            <a:bodyPr/>
            <a:lstStyle/>
            <a:p>
              <a:endParaRPr lang="en-US"/>
            </a:p>
          </p:txBody>
        </p:sp>
        <p:sp>
          <p:nvSpPr>
            <p:cNvPr id="50229" name="Rectangle 53"/>
            <p:cNvSpPr>
              <a:spLocks noChangeArrowheads="1"/>
            </p:cNvSpPr>
            <p:nvPr/>
          </p:nvSpPr>
          <p:spPr bwMode="auto">
            <a:xfrm>
              <a:off x="5021" y="802"/>
              <a:ext cx="179" cy="138"/>
            </a:xfrm>
            <a:prstGeom prst="rect">
              <a:avLst/>
            </a:prstGeom>
            <a:solidFill>
              <a:srgbClr val="B7B79D"/>
            </a:solidFill>
            <a:ln w="4763">
              <a:solidFill>
                <a:srgbClr val="494936"/>
              </a:solidFill>
              <a:miter lim="800000"/>
              <a:headEnd/>
              <a:tailEnd/>
            </a:ln>
          </p:spPr>
          <p:txBody>
            <a:bodyPr/>
            <a:lstStyle/>
            <a:p>
              <a:endParaRPr lang="en-US"/>
            </a:p>
          </p:txBody>
        </p:sp>
        <p:sp>
          <p:nvSpPr>
            <p:cNvPr id="50230" name="Rectangle 54"/>
            <p:cNvSpPr>
              <a:spLocks noChangeArrowheads="1"/>
            </p:cNvSpPr>
            <p:nvPr/>
          </p:nvSpPr>
          <p:spPr bwMode="auto">
            <a:xfrm>
              <a:off x="5037" y="821"/>
              <a:ext cx="147" cy="107"/>
            </a:xfrm>
            <a:prstGeom prst="rect">
              <a:avLst/>
            </a:prstGeom>
            <a:solidFill>
              <a:srgbClr val="000000"/>
            </a:solidFill>
            <a:ln w="4763">
              <a:solidFill>
                <a:srgbClr val="494936"/>
              </a:solidFill>
              <a:miter lim="800000"/>
              <a:headEnd/>
              <a:tailEnd/>
            </a:ln>
          </p:spPr>
          <p:txBody>
            <a:bodyPr/>
            <a:lstStyle/>
            <a:p>
              <a:endParaRPr lang="en-US"/>
            </a:p>
          </p:txBody>
        </p:sp>
        <p:sp>
          <p:nvSpPr>
            <p:cNvPr id="50231" name="Freeform 55"/>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32" name="Freeform 56"/>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w="4763">
              <a:solidFill>
                <a:srgbClr val="494936"/>
              </a:solidFill>
              <a:prstDash val="solid"/>
              <a:round/>
              <a:headEnd/>
              <a:tailEnd/>
            </a:ln>
          </p:spPr>
          <p:txBody>
            <a:bodyPr/>
            <a:lstStyle/>
            <a:p>
              <a:endParaRPr lang="en-US"/>
            </a:p>
          </p:txBody>
        </p:sp>
        <p:sp>
          <p:nvSpPr>
            <p:cNvPr id="50233" name="Freeform 57"/>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34" name="Freeform 58"/>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w="4763">
              <a:solidFill>
                <a:srgbClr val="494936"/>
              </a:solidFill>
              <a:prstDash val="solid"/>
              <a:round/>
              <a:headEnd/>
              <a:tailEnd/>
            </a:ln>
          </p:spPr>
          <p:txBody>
            <a:bodyPr/>
            <a:lstStyle/>
            <a:p>
              <a:endParaRPr lang="en-US"/>
            </a:p>
          </p:txBody>
        </p:sp>
        <p:sp>
          <p:nvSpPr>
            <p:cNvPr id="50235" name="Rectangle 59"/>
            <p:cNvSpPr>
              <a:spLocks noChangeArrowheads="1"/>
            </p:cNvSpPr>
            <p:nvPr/>
          </p:nvSpPr>
          <p:spPr bwMode="auto">
            <a:xfrm>
              <a:off x="5039" y="1010"/>
              <a:ext cx="196"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236" name="Rectangle 60"/>
            <p:cNvSpPr>
              <a:spLocks noChangeArrowheads="1"/>
            </p:cNvSpPr>
            <p:nvPr/>
          </p:nvSpPr>
          <p:spPr bwMode="auto">
            <a:xfrm>
              <a:off x="5040" y="1011"/>
              <a:ext cx="194" cy="4"/>
            </a:xfrm>
            <a:prstGeom prst="rect">
              <a:avLst/>
            </a:prstGeom>
            <a:solidFill>
              <a:srgbClr val="B7B79D"/>
            </a:solidFill>
            <a:ln w="4763">
              <a:solidFill>
                <a:srgbClr val="494936"/>
              </a:solidFill>
              <a:miter lim="800000"/>
              <a:headEnd/>
              <a:tailEnd/>
            </a:ln>
          </p:spPr>
          <p:txBody>
            <a:bodyPr/>
            <a:lstStyle/>
            <a:p>
              <a:endParaRPr lang="en-US"/>
            </a:p>
          </p:txBody>
        </p:sp>
        <p:grpSp>
          <p:nvGrpSpPr>
            <p:cNvPr id="50237" name="Group 61"/>
            <p:cNvGrpSpPr>
              <a:grpSpLocks/>
            </p:cNvGrpSpPr>
            <p:nvPr/>
          </p:nvGrpSpPr>
          <p:grpSpPr bwMode="auto">
            <a:xfrm>
              <a:off x="5042" y="876"/>
              <a:ext cx="134" cy="1"/>
              <a:chOff x="5042" y="876"/>
              <a:chExt cx="134" cy="1"/>
            </a:xfrm>
          </p:grpSpPr>
          <p:sp>
            <p:nvSpPr>
              <p:cNvPr id="50238" name="Line 62"/>
              <p:cNvSpPr>
                <a:spLocks noChangeShapeType="1"/>
              </p:cNvSpPr>
              <p:nvPr/>
            </p:nvSpPr>
            <p:spPr bwMode="auto">
              <a:xfrm>
                <a:off x="5042"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9" name="Line 63"/>
              <p:cNvSpPr>
                <a:spLocks noChangeShapeType="1"/>
              </p:cNvSpPr>
              <p:nvPr/>
            </p:nvSpPr>
            <p:spPr bwMode="auto">
              <a:xfrm>
                <a:off x="505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0" name="Line 64"/>
              <p:cNvSpPr>
                <a:spLocks noChangeShapeType="1"/>
              </p:cNvSpPr>
              <p:nvPr/>
            </p:nvSpPr>
            <p:spPr bwMode="auto">
              <a:xfrm>
                <a:off x="5064"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1" name="Line 65"/>
              <p:cNvSpPr>
                <a:spLocks noChangeShapeType="1"/>
              </p:cNvSpPr>
              <p:nvPr/>
            </p:nvSpPr>
            <p:spPr bwMode="auto">
              <a:xfrm>
                <a:off x="5076"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2" name="Line 66"/>
              <p:cNvSpPr>
                <a:spLocks noChangeShapeType="1"/>
              </p:cNvSpPr>
              <p:nvPr/>
            </p:nvSpPr>
            <p:spPr bwMode="auto">
              <a:xfrm>
                <a:off x="5086"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3" name="Line 67"/>
              <p:cNvSpPr>
                <a:spLocks noChangeShapeType="1"/>
              </p:cNvSpPr>
              <p:nvPr/>
            </p:nvSpPr>
            <p:spPr bwMode="auto">
              <a:xfrm>
                <a:off x="5098"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4" name="Line 68"/>
              <p:cNvSpPr>
                <a:spLocks noChangeShapeType="1"/>
              </p:cNvSpPr>
              <p:nvPr/>
            </p:nvSpPr>
            <p:spPr bwMode="auto">
              <a:xfrm>
                <a:off x="5107" y="876"/>
                <a:ext cx="4"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5" name="Line 69"/>
              <p:cNvSpPr>
                <a:spLocks noChangeShapeType="1"/>
              </p:cNvSpPr>
              <p:nvPr/>
            </p:nvSpPr>
            <p:spPr bwMode="auto">
              <a:xfrm>
                <a:off x="5120"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6" name="Line 70"/>
              <p:cNvSpPr>
                <a:spLocks noChangeShapeType="1"/>
              </p:cNvSpPr>
              <p:nvPr/>
            </p:nvSpPr>
            <p:spPr bwMode="auto">
              <a:xfrm>
                <a:off x="5129"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7" name="Line 71"/>
              <p:cNvSpPr>
                <a:spLocks noChangeShapeType="1"/>
              </p:cNvSpPr>
              <p:nvPr/>
            </p:nvSpPr>
            <p:spPr bwMode="auto">
              <a:xfrm>
                <a:off x="5142"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8" name="Line 72"/>
              <p:cNvSpPr>
                <a:spLocks noChangeShapeType="1"/>
              </p:cNvSpPr>
              <p:nvPr/>
            </p:nvSpPr>
            <p:spPr bwMode="auto">
              <a:xfrm>
                <a:off x="5151"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9" name="Line 73"/>
              <p:cNvSpPr>
                <a:spLocks noChangeShapeType="1"/>
              </p:cNvSpPr>
              <p:nvPr/>
            </p:nvSpPr>
            <p:spPr bwMode="auto">
              <a:xfrm>
                <a:off x="516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0" name="Line 74"/>
              <p:cNvSpPr>
                <a:spLocks noChangeShapeType="1"/>
              </p:cNvSpPr>
              <p:nvPr/>
            </p:nvSpPr>
            <p:spPr bwMode="auto">
              <a:xfrm>
                <a:off x="5173"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0251" name="Group 75"/>
          <p:cNvGrpSpPr>
            <a:grpSpLocks/>
          </p:cNvGrpSpPr>
          <p:nvPr/>
        </p:nvGrpSpPr>
        <p:grpSpPr bwMode="auto">
          <a:xfrm>
            <a:off x="8018463" y="1147763"/>
            <a:ext cx="728662" cy="1149350"/>
            <a:chOff x="5051" y="723"/>
            <a:chExt cx="459" cy="724"/>
          </a:xfrm>
        </p:grpSpPr>
        <p:sp>
          <p:nvSpPr>
            <p:cNvPr id="50252" name="Freeform 76"/>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53" name="Freeform 77"/>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w="4763">
              <a:solidFill>
                <a:srgbClr val="000000"/>
              </a:solidFill>
              <a:prstDash val="solid"/>
              <a:round/>
              <a:headEnd/>
              <a:tailEnd/>
            </a:ln>
          </p:spPr>
          <p:txBody>
            <a:bodyPr/>
            <a:lstStyle/>
            <a:p>
              <a:endParaRPr lang="en-US"/>
            </a:p>
          </p:txBody>
        </p:sp>
        <p:sp>
          <p:nvSpPr>
            <p:cNvPr id="50254" name="Freeform 78"/>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55" name="Freeform 79"/>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w="4763">
              <a:solidFill>
                <a:srgbClr val="000000"/>
              </a:solidFill>
              <a:prstDash val="solid"/>
              <a:round/>
              <a:headEnd/>
              <a:tailEnd/>
            </a:ln>
          </p:spPr>
          <p:txBody>
            <a:bodyPr/>
            <a:lstStyle/>
            <a:p>
              <a:endParaRPr lang="en-US"/>
            </a:p>
          </p:txBody>
        </p:sp>
        <p:sp>
          <p:nvSpPr>
            <p:cNvPr id="50256" name="Freeform 80"/>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57" name="Freeform 81"/>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w="4763">
              <a:solidFill>
                <a:srgbClr val="000000"/>
              </a:solidFill>
              <a:prstDash val="solid"/>
              <a:round/>
              <a:headEnd/>
              <a:tailEnd/>
            </a:ln>
          </p:spPr>
          <p:txBody>
            <a:bodyPr/>
            <a:lstStyle/>
            <a:p>
              <a:endParaRPr lang="en-US"/>
            </a:p>
          </p:txBody>
        </p:sp>
        <p:sp>
          <p:nvSpPr>
            <p:cNvPr id="50258" name="Freeform 82"/>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59" name="Freeform 83"/>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w="4763">
              <a:solidFill>
                <a:srgbClr val="000000"/>
              </a:solidFill>
              <a:prstDash val="solid"/>
              <a:round/>
              <a:headEnd/>
              <a:tailEnd/>
            </a:ln>
          </p:spPr>
          <p:txBody>
            <a:bodyPr/>
            <a:lstStyle/>
            <a:p>
              <a:endParaRPr lang="en-US"/>
            </a:p>
          </p:txBody>
        </p:sp>
        <p:sp>
          <p:nvSpPr>
            <p:cNvPr id="50260" name="Freeform 84"/>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61" name="Freeform 85"/>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w="4763">
              <a:solidFill>
                <a:srgbClr val="000000"/>
              </a:solidFill>
              <a:prstDash val="solid"/>
              <a:round/>
              <a:headEnd/>
              <a:tailEnd/>
            </a:ln>
          </p:spPr>
          <p:txBody>
            <a:bodyPr/>
            <a:lstStyle/>
            <a:p>
              <a:endParaRPr lang="en-US"/>
            </a:p>
          </p:txBody>
        </p:sp>
        <p:sp>
          <p:nvSpPr>
            <p:cNvPr id="50262" name="Freeform 86"/>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6 h 78"/>
                <a:gd name="T8" fmla="*/ 0 w 165"/>
                <a:gd name="T9" fmla="*/ 6 h 78"/>
                <a:gd name="T10" fmla="*/ 0 w 165"/>
                <a:gd name="T11" fmla="*/ 15 h 78"/>
                <a:gd name="T12" fmla="*/ 0 w 165"/>
                <a:gd name="T13" fmla="*/ 15 h 78"/>
                <a:gd name="T14" fmla="*/ 3 w 165"/>
                <a:gd name="T15" fmla="*/ 22 h 78"/>
                <a:gd name="T16" fmla="*/ 159 w 165"/>
                <a:gd name="T17" fmla="*/ 78 h 78"/>
                <a:gd name="T18" fmla="*/ 165 w 165"/>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8">
                  <a:moveTo>
                    <a:pt x="165" y="56"/>
                  </a:moveTo>
                  <a:lnTo>
                    <a:pt x="3" y="0"/>
                  </a:lnTo>
                  <a:lnTo>
                    <a:pt x="0" y="6"/>
                  </a:lnTo>
                  <a:lnTo>
                    <a:pt x="0" y="6"/>
                  </a:lnTo>
                  <a:lnTo>
                    <a:pt x="0" y="6"/>
                  </a:lnTo>
                  <a:lnTo>
                    <a:pt x="0" y="15"/>
                  </a:lnTo>
                  <a:lnTo>
                    <a:pt x="0" y="15"/>
                  </a:lnTo>
                  <a:lnTo>
                    <a:pt x="3" y="22"/>
                  </a:lnTo>
                  <a:lnTo>
                    <a:pt x="159" y="78"/>
                  </a:lnTo>
                  <a:lnTo>
                    <a:pt x="165" y="56"/>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63" name="Freeform 87"/>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15 h 78"/>
                <a:gd name="T8" fmla="*/ 3 w 165"/>
                <a:gd name="T9" fmla="*/ 22 h 78"/>
                <a:gd name="T10" fmla="*/ 159 w 165"/>
                <a:gd name="T11" fmla="*/ 78 h 78"/>
                <a:gd name="T12" fmla="*/ 165 w 165"/>
                <a:gd name="T13" fmla="*/ 56 h 78"/>
              </a:gdLst>
              <a:ahLst/>
              <a:cxnLst>
                <a:cxn ang="0">
                  <a:pos x="T0" y="T1"/>
                </a:cxn>
                <a:cxn ang="0">
                  <a:pos x="T2" y="T3"/>
                </a:cxn>
                <a:cxn ang="0">
                  <a:pos x="T4" y="T5"/>
                </a:cxn>
                <a:cxn ang="0">
                  <a:pos x="T6" y="T7"/>
                </a:cxn>
                <a:cxn ang="0">
                  <a:pos x="T8" y="T9"/>
                </a:cxn>
                <a:cxn ang="0">
                  <a:pos x="T10" y="T11"/>
                </a:cxn>
                <a:cxn ang="0">
                  <a:pos x="T12" y="T13"/>
                </a:cxn>
              </a:cxnLst>
              <a:rect l="0" t="0" r="r" b="b"/>
              <a:pathLst>
                <a:path w="165" h="78">
                  <a:moveTo>
                    <a:pt x="165" y="56"/>
                  </a:moveTo>
                  <a:lnTo>
                    <a:pt x="3" y="0"/>
                  </a:lnTo>
                  <a:lnTo>
                    <a:pt x="0" y="6"/>
                  </a:lnTo>
                  <a:lnTo>
                    <a:pt x="0" y="15"/>
                  </a:lnTo>
                  <a:lnTo>
                    <a:pt x="3" y="22"/>
                  </a:lnTo>
                  <a:lnTo>
                    <a:pt x="159" y="78"/>
                  </a:lnTo>
                  <a:lnTo>
                    <a:pt x="165" y="56"/>
                  </a:lnTo>
                  <a:close/>
                </a:path>
              </a:pathLst>
            </a:custGeom>
            <a:solidFill>
              <a:srgbClr val="008077"/>
            </a:solidFill>
            <a:ln w="4763">
              <a:solidFill>
                <a:srgbClr val="000000"/>
              </a:solidFill>
              <a:prstDash val="solid"/>
              <a:round/>
              <a:headEnd/>
              <a:tailEnd/>
            </a:ln>
          </p:spPr>
          <p:txBody>
            <a:bodyPr/>
            <a:lstStyle/>
            <a:p>
              <a:endParaRPr lang="en-US"/>
            </a:p>
          </p:txBody>
        </p:sp>
        <p:sp>
          <p:nvSpPr>
            <p:cNvPr id="50264" name="Freeform 88"/>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65" name="Freeform 89"/>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w="4763">
              <a:solidFill>
                <a:srgbClr val="000000"/>
              </a:solidFill>
              <a:prstDash val="solid"/>
              <a:round/>
              <a:headEnd/>
              <a:tailEnd/>
            </a:ln>
          </p:spPr>
          <p:txBody>
            <a:bodyPr/>
            <a:lstStyle/>
            <a:p>
              <a:endParaRPr lang="en-US"/>
            </a:p>
          </p:txBody>
        </p:sp>
        <p:sp>
          <p:nvSpPr>
            <p:cNvPr id="50266" name="Freeform 90"/>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67" name="Freeform 91"/>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w="4763">
              <a:solidFill>
                <a:srgbClr val="000000"/>
              </a:solidFill>
              <a:prstDash val="solid"/>
              <a:round/>
              <a:headEnd/>
              <a:tailEnd/>
            </a:ln>
          </p:spPr>
          <p:txBody>
            <a:bodyPr/>
            <a:lstStyle/>
            <a:p>
              <a:endParaRPr lang="en-US"/>
            </a:p>
          </p:txBody>
        </p:sp>
        <p:sp>
          <p:nvSpPr>
            <p:cNvPr id="50268" name="Freeform 92"/>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3 w 109"/>
                <a:gd name="T19" fmla="*/ 90 h 147"/>
                <a:gd name="T20" fmla="*/ 16 w 109"/>
                <a:gd name="T21" fmla="*/ 103 h 147"/>
                <a:gd name="T22" fmla="*/ 19 w 109"/>
                <a:gd name="T23" fmla="*/ 112 h 147"/>
                <a:gd name="T24" fmla="*/ 25 w 109"/>
                <a:gd name="T25" fmla="*/ 115 h 147"/>
                <a:gd name="T26" fmla="*/ 35 w 109"/>
                <a:gd name="T27" fmla="*/ 115 h 147"/>
                <a:gd name="T28" fmla="*/ 47 w 109"/>
                <a:gd name="T29" fmla="*/ 125 h 147"/>
                <a:gd name="T30" fmla="*/ 60 w 109"/>
                <a:gd name="T31" fmla="*/ 147 h 147"/>
                <a:gd name="T32" fmla="*/ 109 w 109"/>
                <a:gd name="T33" fmla="*/ 103 h 147"/>
                <a:gd name="T34" fmla="*/ 84 w 109"/>
                <a:gd name="T35" fmla="*/ 0 h 147"/>
                <a:gd name="T36" fmla="*/ 10 w 109"/>
                <a:gd name="T37"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69" name="Freeform 93"/>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6 w 109"/>
                <a:gd name="T19" fmla="*/ 103 h 147"/>
                <a:gd name="T20" fmla="*/ 19 w 109"/>
                <a:gd name="T21" fmla="*/ 112 h 147"/>
                <a:gd name="T22" fmla="*/ 25 w 109"/>
                <a:gd name="T23" fmla="*/ 115 h 147"/>
                <a:gd name="T24" fmla="*/ 35 w 109"/>
                <a:gd name="T25" fmla="*/ 115 h 147"/>
                <a:gd name="T26" fmla="*/ 47 w 109"/>
                <a:gd name="T27" fmla="*/ 125 h 147"/>
                <a:gd name="T28" fmla="*/ 60 w 109"/>
                <a:gd name="T29" fmla="*/ 147 h 147"/>
                <a:gd name="T30" fmla="*/ 109 w 109"/>
                <a:gd name="T31" fmla="*/ 103 h 147"/>
                <a:gd name="T32" fmla="*/ 84 w 109"/>
                <a:gd name="T33" fmla="*/ 0 h 147"/>
                <a:gd name="T34" fmla="*/ 10 w 109"/>
                <a:gd name="T35"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w="4763">
              <a:solidFill>
                <a:srgbClr val="000000"/>
              </a:solidFill>
              <a:prstDash val="solid"/>
              <a:round/>
              <a:headEnd/>
              <a:tailEnd/>
            </a:ln>
          </p:spPr>
          <p:txBody>
            <a:bodyPr/>
            <a:lstStyle/>
            <a:p>
              <a:endParaRPr lang="en-US"/>
            </a:p>
          </p:txBody>
        </p:sp>
        <p:sp>
          <p:nvSpPr>
            <p:cNvPr id="50270" name="Freeform 94"/>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1" name="Freeform 95"/>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w="4763">
              <a:solidFill>
                <a:srgbClr val="B7B79D"/>
              </a:solidFill>
              <a:prstDash val="solid"/>
              <a:round/>
              <a:headEnd/>
              <a:tailEnd/>
            </a:ln>
          </p:spPr>
          <p:txBody>
            <a:bodyPr/>
            <a:lstStyle/>
            <a:p>
              <a:endParaRPr lang="en-US"/>
            </a:p>
          </p:txBody>
        </p:sp>
        <p:sp>
          <p:nvSpPr>
            <p:cNvPr id="50272" name="Freeform 96"/>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3" name="Freeform 97"/>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4" name="Freeform 98"/>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5" name="Freeform 99"/>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6" name="Freeform 100"/>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w="4763">
              <a:solidFill>
                <a:srgbClr val="000000"/>
              </a:solidFill>
              <a:prstDash val="solid"/>
              <a:round/>
              <a:headEnd/>
              <a:tailEnd/>
            </a:ln>
          </p:spPr>
          <p:txBody>
            <a:bodyPr/>
            <a:lstStyle/>
            <a:p>
              <a:endParaRPr lang="en-US"/>
            </a:p>
          </p:txBody>
        </p:sp>
        <p:sp>
          <p:nvSpPr>
            <p:cNvPr id="50277" name="Freeform 101"/>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8" name="Freeform 102"/>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w="4763">
              <a:solidFill>
                <a:srgbClr val="000000"/>
              </a:solidFill>
              <a:prstDash val="solid"/>
              <a:round/>
              <a:headEnd/>
              <a:tailEnd/>
            </a:ln>
          </p:spPr>
          <p:txBody>
            <a:bodyPr/>
            <a:lstStyle/>
            <a:p>
              <a:endParaRPr lang="en-US"/>
            </a:p>
          </p:txBody>
        </p:sp>
        <p:sp>
          <p:nvSpPr>
            <p:cNvPr id="50279" name="Freeform 103"/>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80" name="Freeform 104"/>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w="4763">
              <a:solidFill>
                <a:srgbClr val="000000"/>
              </a:solidFill>
              <a:prstDash val="solid"/>
              <a:round/>
              <a:headEnd/>
              <a:tailEnd/>
            </a:ln>
          </p:spPr>
          <p:txBody>
            <a:bodyPr/>
            <a:lstStyle/>
            <a:p>
              <a:endParaRPr lang="en-US"/>
            </a:p>
          </p:txBody>
        </p:sp>
        <p:sp>
          <p:nvSpPr>
            <p:cNvPr id="50281" name="Freeform 105"/>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82" name="Freeform 106"/>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w="4763">
              <a:solidFill>
                <a:srgbClr val="000000"/>
              </a:solidFill>
              <a:prstDash val="solid"/>
              <a:round/>
              <a:headEnd/>
              <a:tailEnd/>
            </a:ln>
          </p:spPr>
          <p:txBody>
            <a:bodyPr/>
            <a:lstStyle/>
            <a:p>
              <a:endParaRPr lang="en-US"/>
            </a:p>
          </p:txBody>
        </p:sp>
      </p:grpSp>
      <p:sp>
        <p:nvSpPr>
          <p:cNvPr id="50283" name="Line 107"/>
          <p:cNvSpPr>
            <a:spLocks noChangeShapeType="1"/>
          </p:cNvSpPr>
          <p:nvPr/>
        </p:nvSpPr>
        <p:spPr bwMode="auto">
          <a:xfrm flipV="1">
            <a:off x="6629400" y="1143000"/>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84" name="Line 108"/>
          <p:cNvSpPr>
            <a:spLocks noChangeShapeType="1"/>
          </p:cNvSpPr>
          <p:nvPr/>
        </p:nvSpPr>
        <p:spPr bwMode="auto">
          <a:xfrm flipV="1">
            <a:off x="6629400" y="1447800"/>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0285" name="Picture 109"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36925"/>
            <a:ext cx="83185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50286" name="Picture 110"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65525"/>
            <a:ext cx="831850" cy="1158875"/>
          </a:xfrm>
          <a:prstGeom prst="rect">
            <a:avLst/>
          </a:prstGeom>
          <a:noFill/>
          <a:extLst>
            <a:ext uri="{909E8E84-426E-40dd-AFC4-6F175D3DCCD1}">
              <a14:hiddenFill xmlns:a14="http://schemas.microsoft.com/office/drawing/2010/main">
                <a:solidFill>
                  <a:srgbClr val="FFFFFF"/>
                </a:solidFill>
              </a14:hiddenFill>
            </a:ext>
          </a:extLst>
        </p:spPr>
      </p:pic>
      <p:sp>
        <p:nvSpPr>
          <p:cNvPr id="50287" name="Line 111"/>
          <p:cNvSpPr>
            <a:spLocks noChangeShapeType="1"/>
          </p:cNvSpPr>
          <p:nvPr/>
        </p:nvSpPr>
        <p:spPr bwMode="auto">
          <a:xfrm flipV="1">
            <a:off x="6629400" y="3565525"/>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88" name="Line 112"/>
          <p:cNvSpPr>
            <a:spLocks noChangeShapeType="1"/>
          </p:cNvSpPr>
          <p:nvPr/>
        </p:nvSpPr>
        <p:spPr bwMode="auto">
          <a:xfrm flipV="1">
            <a:off x="6629400" y="3870325"/>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89" name="AutoShape 113"/>
          <p:cNvSpPr>
            <a:spLocks noChangeArrowheads="1"/>
          </p:cNvSpPr>
          <p:nvPr/>
        </p:nvSpPr>
        <p:spPr bwMode="auto">
          <a:xfrm>
            <a:off x="4038600" y="609600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290" name="Line 114"/>
          <p:cNvSpPr>
            <a:spLocks noChangeShapeType="1"/>
          </p:cNvSpPr>
          <p:nvPr/>
        </p:nvSpPr>
        <p:spPr bwMode="auto">
          <a:xfrm>
            <a:off x="3962400"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91" name="Line 115"/>
          <p:cNvSpPr>
            <a:spLocks noChangeShapeType="1"/>
          </p:cNvSpPr>
          <p:nvPr/>
        </p:nvSpPr>
        <p:spPr bwMode="auto">
          <a:xfrm>
            <a:off x="4343400"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92" name="Line 116"/>
          <p:cNvSpPr>
            <a:spLocks noChangeShapeType="1"/>
          </p:cNvSpPr>
          <p:nvPr/>
        </p:nvSpPr>
        <p:spPr bwMode="auto">
          <a:xfrm>
            <a:off x="3962400" y="4876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93" name="Line 117"/>
          <p:cNvSpPr>
            <a:spLocks noChangeShapeType="1"/>
          </p:cNvSpPr>
          <p:nvPr/>
        </p:nvSpPr>
        <p:spPr bwMode="auto">
          <a:xfrm>
            <a:off x="3962400" y="5257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94" name="Line 118"/>
          <p:cNvSpPr>
            <a:spLocks noChangeShapeType="1"/>
          </p:cNvSpPr>
          <p:nvPr/>
        </p:nvSpPr>
        <p:spPr bwMode="auto">
          <a:xfrm>
            <a:off x="3962400" y="5638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295" name="Text Box 119"/>
          <p:cNvSpPr txBox="1">
            <a:spLocks noChangeArrowheads="1"/>
          </p:cNvSpPr>
          <p:nvPr/>
        </p:nvSpPr>
        <p:spPr bwMode="auto">
          <a:xfrm>
            <a:off x="2590800" y="48768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chi-DC</a:t>
            </a:r>
          </a:p>
        </p:txBody>
      </p:sp>
      <p:sp>
        <p:nvSpPr>
          <p:cNvPr id="50296" name="Oval 120"/>
          <p:cNvSpPr>
            <a:spLocks noChangeArrowheads="1"/>
          </p:cNvSpPr>
          <p:nvPr/>
        </p:nvSpPr>
        <p:spPr bwMode="auto">
          <a:xfrm>
            <a:off x="5257800" y="57150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297" name="Oval 121"/>
          <p:cNvSpPr>
            <a:spLocks noChangeArrowheads="1"/>
          </p:cNvSpPr>
          <p:nvPr/>
        </p:nvSpPr>
        <p:spPr bwMode="auto">
          <a:xfrm>
            <a:off x="5257800" y="53340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298" name="AutoShape 122"/>
          <p:cNvSpPr>
            <a:spLocks noChangeArrowheads="1"/>
          </p:cNvSpPr>
          <p:nvPr/>
        </p:nvSpPr>
        <p:spPr bwMode="auto">
          <a:xfrm>
            <a:off x="4800600" y="533400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299" name="Line 123"/>
          <p:cNvSpPr>
            <a:spLocks noChangeShapeType="1"/>
          </p:cNvSpPr>
          <p:nvPr/>
        </p:nvSpPr>
        <p:spPr bwMode="auto">
          <a:xfrm>
            <a:off x="4724400"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00" name="Oval 124"/>
          <p:cNvSpPr>
            <a:spLocks noChangeArrowheads="1"/>
          </p:cNvSpPr>
          <p:nvPr/>
        </p:nvSpPr>
        <p:spPr bwMode="auto">
          <a:xfrm>
            <a:off x="4419600" y="5029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01" name="Oval 125"/>
          <p:cNvSpPr>
            <a:spLocks noChangeArrowheads="1"/>
          </p:cNvSpPr>
          <p:nvPr/>
        </p:nvSpPr>
        <p:spPr bwMode="auto">
          <a:xfrm>
            <a:off x="4876800" y="5029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02" name="Text Box 126"/>
          <p:cNvSpPr txBox="1">
            <a:spLocks noChangeArrowheads="1"/>
          </p:cNvSpPr>
          <p:nvPr/>
        </p:nvSpPr>
        <p:spPr bwMode="auto">
          <a:xfrm>
            <a:off x="2590800" y="52419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chi-FO</a:t>
            </a:r>
          </a:p>
        </p:txBody>
      </p:sp>
      <p:sp>
        <p:nvSpPr>
          <p:cNvPr id="50303" name="Text Box 127"/>
          <p:cNvSpPr txBox="1">
            <a:spLocks noChangeArrowheads="1"/>
          </p:cNvSpPr>
          <p:nvPr/>
        </p:nvSpPr>
        <p:spPr bwMode="auto">
          <a:xfrm>
            <a:off x="2590800" y="56070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nyc-DC</a:t>
            </a:r>
          </a:p>
        </p:txBody>
      </p:sp>
      <p:sp>
        <p:nvSpPr>
          <p:cNvPr id="50304" name="Text Box 128"/>
          <p:cNvSpPr txBox="1">
            <a:spLocks noChangeArrowheads="1"/>
          </p:cNvSpPr>
          <p:nvPr/>
        </p:nvSpPr>
        <p:spPr bwMode="auto">
          <a:xfrm>
            <a:off x="2590800" y="59721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nyc-FO</a:t>
            </a:r>
          </a:p>
        </p:txBody>
      </p:sp>
      <p:sp>
        <p:nvSpPr>
          <p:cNvPr id="50305" name="Line 129"/>
          <p:cNvSpPr>
            <a:spLocks noChangeShapeType="1"/>
          </p:cNvSpPr>
          <p:nvPr/>
        </p:nvSpPr>
        <p:spPr bwMode="auto">
          <a:xfrm>
            <a:off x="3962400" y="60198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06" name="Line 130"/>
          <p:cNvSpPr>
            <a:spLocks noChangeShapeType="1"/>
          </p:cNvSpPr>
          <p:nvPr/>
        </p:nvSpPr>
        <p:spPr bwMode="auto">
          <a:xfrm>
            <a:off x="3962400" y="6019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07" name="Line 131"/>
          <p:cNvSpPr>
            <a:spLocks noChangeShapeType="1"/>
          </p:cNvSpPr>
          <p:nvPr/>
        </p:nvSpPr>
        <p:spPr bwMode="auto">
          <a:xfrm>
            <a:off x="3962400" y="6400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08" name="Text Box 132"/>
          <p:cNvSpPr txBox="1">
            <a:spLocks noChangeArrowheads="1"/>
          </p:cNvSpPr>
          <p:nvPr/>
        </p:nvSpPr>
        <p:spPr bwMode="auto">
          <a:xfrm rot="-2319675">
            <a:off x="3886200" y="4191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chi-DC</a:t>
            </a:r>
          </a:p>
        </p:txBody>
      </p:sp>
      <p:sp>
        <p:nvSpPr>
          <p:cNvPr id="50309" name="Text Box 133"/>
          <p:cNvSpPr txBox="1">
            <a:spLocks noChangeArrowheads="1"/>
          </p:cNvSpPr>
          <p:nvPr/>
        </p:nvSpPr>
        <p:spPr bwMode="auto">
          <a:xfrm rot="-2319675">
            <a:off x="4267200" y="4191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chi-FO</a:t>
            </a:r>
          </a:p>
        </p:txBody>
      </p:sp>
      <p:sp>
        <p:nvSpPr>
          <p:cNvPr id="50310" name="Text Box 134"/>
          <p:cNvSpPr txBox="1">
            <a:spLocks noChangeArrowheads="1"/>
          </p:cNvSpPr>
          <p:nvPr/>
        </p:nvSpPr>
        <p:spPr bwMode="auto">
          <a:xfrm rot="-2319675">
            <a:off x="4648200" y="4191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nyc-DC</a:t>
            </a:r>
          </a:p>
        </p:txBody>
      </p:sp>
      <p:sp>
        <p:nvSpPr>
          <p:cNvPr id="50311" name="Text Box 135"/>
          <p:cNvSpPr txBox="1">
            <a:spLocks noChangeArrowheads="1"/>
          </p:cNvSpPr>
          <p:nvPr/>
        </p:nvSpPr>
        <p:spPr bwMode="auto">
          <a:xfrm rot="-2319675">
            <a:off x="5029200" y="4191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nyc-FO</a:t>
            </a:r>
          </a:p>
        </p:txBody>
      </p:sp>
      <p:sp>
        <p:nvSpPr>
          <p:cNvPr id="50312" name="Line 136"/>
          <p:cNvSpPr>
            <a:spLocks noChangeShapeType="1"/>
          </p:cNvSpPr>
          <p:nvPr/>
        </p:nvSpPr>
        <p:spPr bwMode="auto">
          <a:xfrm>
            <a:off x="4724400"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13" name="Line 137"/>
          <p:cNvSpPr>
            <a:spLocks noChangeShapeType="1"/>
          </p:cNvSpPr>
          <p:nvPr/>
        </p:nvSpPr>
        <p:spPr bwMode="auto">
          <a:xfrm>
            <a:off x="5105400"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14" name="Line 138"/>
          <p:cNvSpPr>
            <a:spLocks noChangeShapeType="1"/>
          </p:cNvSpPr>
          <p:nvPr/>
        </p:nvSpPr>
        <p:spPr bwMode="auto">
          <a:xfrm>
            <a:off x="5486400"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315" name="AutoShape 139"/>
          <p:cNvSpPr>
            <a:spLocks noChangeArrowheads="1"/>
          </p:cNvSpPr>
          <p:nvPr/>
        </p:nvSpPr>
        <p:spPr bwMode="auto">
          <a:xfrm>
            <a:off x="4419600" y="571500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16" name="AutoShape 140"/>
          <p:cNvSpPr>
            <a:spLocks noChangeArrowheads="1"/>
          </p:cNvSpPr>
          <p:nvPr/>
        </p:nvSpPr>
        <p:spPr bwMode="auto">
          <a:xfrm>
            <a:off x="5181600" y="4953000"/>
            <a:ext cx="228600" cy="228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17" name="Oval 141"/>
          <p:cNvSpPr>
            <a:spLocks noChangeArrowheads="1"/>
          </p:cNvSpPr>
          <p:nvPr/>
        </p:nvSpPr>
        <p:spPr bwMode="auto">
          <a:xfrm>
            <a:off x="4876800" y="6172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18" name="Oval 142"/>
          <p:cNvSpPr>
            <a:spLocks noChangeArrowheads="1"/>
          </p:cNvSpPr>
          <p:nvPr/>
        </p:nvSpPr>
        <p:spPr bwMode="auto">
          <a:xfrm>
            <a:off x="4495800" y="6172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19" name="Oval 143"/>
          <p:cNvSpPr>
            <a:spLocks noChangeArrowheads="1"/>
          </p:cNvSpPr>
          <p:nvPr/>
        </p:nvSpPr>
        <p:spPr bwMode="auto">
          <a:xfrm>
            <a:off x="4114800" y="5791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20" name="Oval 144"/>
          <p:cNvSpPr>
            <a:spLocks noChangeArrowheads="1"/>
          </p:cNvSpPr>
          <p:nvPr/>
        </p:nvSpPr>
        <p:spPr bwMode="auto">
          <a:xfrm>
            <a:off x="4114800" y="53340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321" name="Text Box 145"/>
          <p:cNvSpPr txBox="1">
            <a:spLocks noChangeArrowheads="1"/>
          </p:cNvSpPr>
          <p:nvPr/>
        </p:nvSpPr>
        <p:spPr bwMode="auto">
          <a:xfrm>
            <a:off x="7086600" y="2514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Front Office</a:t>
            </a:r>
          </a:p>
        </p:txBody>
      </p:sp>
      <p:sp>
        <p:nvSpPr>
          <p:cNvPr id="148" name="Rectangle 2"/>
          <p:cNvSpPr>
            <a:spLocks noGrp="1" noChangeArrowheads="1"/>
          </p:cNvSpPr>
          <p:nvPr>
            <p:ph type="title"/>
          </p:nvPr>
        </p:nvSpPr>
        <p:spPr/>
        <p:txBody>
          <a:bodyPr/>
          <a:lstStyle/>
          <a:p>
            <a:r>
              <a:rPr lang="en-US" altLang="zh-CN" sz="3200" dirty="0">
                <a:ea typeface="宋体" charset="0"/>
                <a:cs typeface="宋体" charset="0"/>
              </a:rPr>
              <a:t>Example 2: Access Control</a:t>
            </a:r>
          </a:p>
        </p:txBody>
      </p:sp>
      <p:sp>
        <p:nvSpPr>
          <p:cNvPr id="2" name="Slide Number Placeholder 1"/>
          <p:cNvSpPr>
            <a:spLocks noGrp="1"/>
          </p:cNvSpPr>
          <p:nvPr>
            <p:ph type="sldNum" sz="quarter" idx="12"/>
          </p:nvPr>
        </p:nvSpPr>
        <p:spPr/>
        <p:txBody>
          <a:bodyPr/>
          <a:lstStyle/>
          <a:p>
            <a:fld id="{AC913800-9833-F549-80FC-C3497A40B0B4}" type="slidenum">
              <a:rPr lang="en-US" smtClean="0"/>
              <a:t>19</a:t>
            </a:fld>
            <a:endParaRPr lang="en-US"/>
          </a:p>
        </p:txBody>
      </p:sp>
    </p:spTree>
    <p:extLst>
      <p:ext uri="{BB962C8B-B14F-4D97-AF65-F5344CB8AC3E}">
        <p14:creationId xmlns:p14="http://schemas.microsoft.com/office/powerpoint/2010/main" val="6042628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SDN? </a:t>
            </a:r>
          </a:p>
          <a:p>
            <a:endParaRPr lang="en-US" dirty="0"/>
          </a:p>
          <a:p>
            <a:r>
              <a:rPr lang="en-US" dirty="0" err="1"/>
              <a:t>OpenFlow</a:t>
            </a:r>
            <a:r>
              <a:rPr lang="en-US" dirty="0"/>
              <a:t> basics</a:t>
            </a:r>
          </a:p>
          <a:p>
            <a:endParaRPr lang="en-US" dirty="0" smtClean="0"/>
          </a:p>
          <a:p>
            <a:r>
              <a:rPr lang="en-US" dirty="0" smtClean="0"/>
              <a:t>Why is SDN happening now? (a brief history)</a:t>
            </a:r>
          </a:p>
          <a:p>
            <a:endParaRPr lang="en-US" dirty="0"/>
          </a:p>
          <a:p>
            <a:r>
              <a:rPr lang="en-US" dirty="0" smtClean="0"/>
              <a:t>4D discussion</a:t>
            </a:r>
            <a:endParaRPr lang="en-US" dirty="0"/>
          </a:p>
        </p:txBody>
      </p:sp>
      <p:sp>
        <p:nvSpPr>
          <p:cNvPr id="5" name="Slide Number Placeholder 4"/>
          <p:cNvSpPr>
            <a:spLocks noGrp="1"/>
          </p:cNvSpPr>
          <p:nvPr>
            <p:ph type="sldNum" sz="quarter" idx="12"/>
          </p:nvPr>
        </p:nvSpPr>
        <p:spPr/>
        <p:txBody>
          <a:bodyPr/>
          <a:lstStyle/>
          <a:p>
            <a:fld id="{AC913800-9833-F549-80FC-C3497A40B0B4}" type="slidenum">
              <a:rPr lang="en-US" smtClean="0"/>
              <a:t>2</a:t>
            </a:fld>
            <a:endParaRPr lang="en-US"/>
          </a:p>
        </p:txBody>
      </p:sp>
    </p:spTree>
    <p:extLst>
      <p:ext uri="{BB962C8B-B14F-4D97-AF65-F5344CB8AC3E}">
        <p14:creationId xmlns:p14="http://schemas.microsoft.com/office/powerpoint/2010/main" val="40638995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05" name="Text Box 5"/>
          <p:cNvSpPr txBox="1">
            <a:spLocks noChangeArrowheads="1"/>
          </p:cNvSpPr>
          <p:nvPr/>
        </p:nvSpPr>
        <p:spPr bwMode="auto">
          <a:xfrm>
            <a:off x="24384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R1</a:t>
            </a:r>
          </a:p>
        </p:txBody>
      </p:sp>
      <p:pic>
        <p:nvPicPr>
          <p:cNvPr id="51206"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07" name="Text Box 7"/>
          <p:cNvSpPr txBox="1">
            <a:spLocks noChangeArrowheads="1"/>
          </p:cNvSpPr>
          <p:nvPr/>
        </p:nvSpPr>
        <p:spPr bwMode="auto">
          <a:xfrm>
            <a:off x="63246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R2</a:t>
            </a:r>
          </a:p>
        </p:txBody>
      </p:sp>
      <p:pic>
        <p:nvPicPr>
          <p:cNvPr id="51208"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09" name="Text Box 9"/>
          <p:cNvSpPr txBox="1">
            <a:spLocks noChangeArrowheads="1"/>
          </p:cNvSpPr>
          <p:nvPr/>
        </p:nvSpPr>
        <p:spPr bwMode="auto">
          <a:xfrm>
            <a:off x="6324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R5</a:t>
            </a:r>
          </a:p>
        </p:txBody>
      </p:sp>
      <p:pic>
        <p:nvPicPr>
          <p:cNvPr id="51210"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11" name="Text Box 11"/>
          <p:cNvSpPr txBox="1">
            <a:spLocks noChangeArrowheads="1"/>
          </p:cNvSpPr>
          <p:nvPr/>
        </p:nvSpPr>
        <p:spPr bwMode="auto">
          <a:xfrm>
            <a:off x="63246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R4</a:t>
            </a:r>
          </a:p>
        </p:txBody>
      </p:sp>
      <p:pic>
        <p:nvPicPr>
          <p:cNvPr id="51212"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13" name="Text Box 13"/>
          <p:cNvSpPr txBox="1">
            <a:spLocks noChangeArrowheads="1"/>
          </p:cNvSpPr>
          <p:nvPr/>
        </p:nvSpPr>
        <p:spPr bwMode="auto">
          <a:xfrm>
            <a:off x="24384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R3</a:t>
            </a:r>
          </a:p>
        </p:txBody>
      </p:sp>
      <p:sp>
        <p:nvSpPr>
          <p:cNvPr id="51214" name="Line 14"/>
          <p:cNvSpPr>
            <a:spLocks noChangeShapeType="1"/>
          </p:cNvSpPr>
          <p:nvPr/>
        </p:nvSpPr>
        <p:spPr bwMode="auto">
          <a:xfrm>
            <a:off x="2743200" y="16002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5" name="Line 15"/>
          <p:cNvSpPr>
            <a:spLocks noChangeShapeType="1"/>
          </p:cNvSpPr>
          <p:nvPr/>
        </p:nvSpPr>
        <p:spPr bwMode="auto">
          <a:xfrm>
            <a:off x="2743200" y="39624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6" name="Line 16"/>
          <p:cNvSpPr>
            <a:spLocks noChangeShapeType="1"/>
          </p:cNvSpPr>
          <p:nvPr/>
        </p:nvSpPr>
        <p:spPr bwMode="auto">
          <a:xfrm>
            <a:off x="6324600" y="28956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1217" name="Picture 17"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10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1218" name="Picture 18"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858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1219" name="Picture 19"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814388" cy="1023938"/>
          </a:xfrm>
          <a:prstGeom prst="rect">
            <a:avLst/>
          </a:prstGeom>
          <a:noFill/>
          <a:extLst>
            <a:ext uri="{909E8E84-426E-40dd-AFC4-6F175D3DCCD1}">
              <a14:hiddenFill xmlns:a14="http://schemas.microsoft.com/office/drawing/2010/main">
                <a:solidFill>
                  <a:srgbClr val="FFFFFF"/>
                </a:solidFill>
              </a14:hiddenFill>
            </a:ext>
          </a:extLst>
        </p:spPr>
      </p:pic>
      <p:pic>
        <p:nvPicPr>
          <p:cNvPr id="51220" name="Picture 20"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814388" cy="1023938"/>
          </a:xfrm>
          <a:prstGeom prst="rect">
            <a:avLst/>
          </a:prstGeom>
          <a:noFill/>
          <a:extLst>
            <a:ext uri="{909E8E84-426E-40dd-AFC4-6F175D3DCCD1}">
              <a14:hiddenFill xmlns:a14="http://schemas.microsoft.com/office/drawing/2010/main">
                <a:solidFill>
                  <a:srgbClr val="FFFFFF"/>
                </a:solidFill>
              </a14:hiddenFill>
            </a:ext>
          </a:extLst>
        </p:spPr>
      </p:pic>
      <p:sp>
        <p:nvSpPr>
          <p:cNvPr id="51221" name="Line 21"/>
          <p:cNvSpPr>
            <a:spLocks noChangeShapeType="1"/>
          </p:cNvSpPr>
          <p:nvPr/>
        </p:nvSpPr>
        <p:spPr bwMode="auto">
          <a:xfrm>
            <a:off x="6324600" y="18288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2" name="Line 22"/>
          <p:cNvSpPr>
            <a:spLocks noChangeShapeType="1"/>
          </p:cNvSpPr>
          <p:nvPr/>
        </p:nvSpPr>
        <p:spPr bwMode="auto">
          <a:xfrm flipV="1">
            <a:off x="1676400" y="16002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3" name="Line 23"/>
          <p:cNvSpPr>
            <a:spLocks noChangeShapeType="1"/>
          </p:cNvSpPr>
          <p:nvPr/>
        </p:nvSpPr>
        <p:spPr bwMode="auto">
          <a:xfrm flipV="1">
            <a:off x="1676400" y="40386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4" name="Line 24"/>
          <p:cNvSpPr>
            <a:spLocks noChangeShapeType="1"/>
          </p:cNvSpPr>
          <p:nvPr/>
        </p:nvSpPr>
        <p:spPr bwMode="auto">
          <a:xfrm>
            <a:off x="1752600" y="3810000"/>
            <a:ext cx="3810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5" name="Line 25"/>
          <p:cNvSpPr>
            <a:spLocks noChangeShapeType="1"/>
          </p:cNvSpPr>
          <p:nvPr/>
        </p:nvSpPr>
        <p:spPr bwMode="auto">
          <a:xfrm>
            <a:off x="1752600" y="1295400"/>
            <a:ext cx="3810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6" name="Text Box 26"/>
          <p:cNvSpPr txBox="1">
            <a:spLocks noChangeArrowheads="1"/>
          </p:cNvSpPr>
          <p:nvPr/>
        </p:nvSpPr>
        <p:spPr bwMode="auto">
          <a:xfrm>
            <a:off x="76200" y="2514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Data Center</a:t>
            </a:r>
          </a:p>
        </p:txBody>
      </p:sp>
      <p:pic>
        <p:nvPicPr>
          <p:cNvPr id="51227" name="Picture 27"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914400"/>
            <a:ext cx="831850" cy="1158875"/>
          </a:xfrm>
          <a:prstGeom prst="rect">
            <a:avLst/>
          </a:prstGeom>
          <a:noFill/>
          <a:extLst>
            <a:ext uri="{909E8E84-426E-40dd-AFC4-6F175D3DCCD1}">
              <a14:hiddenFill xmlns:a14="http://schemas.microsoft.com/office/drawing/2010/main">
                <a:solidFill>
                  <a:srgbClr val="FFFFFF"/>
                </a:solidFill>
              </a14:hiddenFill>
            </a:ext>
          </a:extLst>
        </p:spPr>
      </p:pic>
      <p:grpSp>
        <p:nvGrpSpPr>
          <p:cNvPr id="51228" name="Group 28"/>
          <p:cNvGrpSpPr>
            <a:grpSpLocks/>
          </p:cNvGrpSpPr>
          <p:nvPr/>
        </p:nvGrpSpPr>
        <p:grpSpPr bwMode="auto">
          <a:xfrm>
            <a:off x="7934325" y="1241425"/>
            <a:ext cx="436563" cy="371475"/>
            <a:chOff x="4998" y="782"/>
            <a:chExt cx="275" cy="234"/>
          </a:xfrm>
        </p:grpSpPr>
        <p:sp>
          <p:nvSpPr>
            <p:cNvPr id="51229" name="Arc 29"/>
            <p:cNvSpPr>
              <a:spLocks/>
            </p:cNvSpPr>
            <p:nvPr/>
          </p:nvSpPr>
          <p:spPr bwMode="auto">
            <a:xfrm>
              <a:off x="5187" y="952"/>
              <a:ext cx="54" cy="39"/>
            </a:xfrm>
            <a:custGeom>
              <a:avLst/>
              <a:gdLst>
                <a:gd name="G0" fmla="+- 16811 0 0"/>
                <a:gd name="G1" fmla="+- 21600 0 0"/>
                <a:gd name="G2" fmla="+- 21600 0 0"/>
                <a:gd name="T0" fmla="*/ 0 w 38411"/>
                <a:gd name="T1" fmla="*/ 8037 h 34932"/>
                <a:gd name="T2" fmla="*/ 33806 w 38411"/>
                <a:gd name="T3" fmla="*/ 34932 h 34932"/>
                <a:gd name="T4" fmla="*/ 16811 w 38411"/>
                <a:gd name="T5" fmla="*/ 21600 h 34932"/>
              </a:gdLst>
              <a:ahLst/>
              <a:cxnLst>
                <a:cxn ang="0">
                  <a:pos x="T0" y="T1"/>
                </a:cxn>
                <a:cxn ang="0">
                  <a:pos x="T2" y="T3"/>
                </a:cxn>
                <a:cxn ang="0">
                  <a:pos x="T4" y="T5"/>
                </a:cxn>
              </a:cxnLst>
              <a:rect l="0" t="0" r="r" b="b"/>
              <a:pathLst>
                <a:path w="38411" h="34932" fill="none" extrusionOk="0">
                  <a:moveTo>
                    <a:pt x="0" y="8037"/>
                  </a:moveTo>
                  <a:cubicBezTo>
                    <a:pt x="4100" y="2954"/>
                    <a:pt x="10280" y="-1"/>
                    <a:pt x="16811" y="-1"/>
                  </a:cubicBezTo>
                  <a:cubicBezTo>
                    <a:pt x="28740" y="0"/>
                    <a:pt x="38411" y="9670"/>
                    <a:pt x="38411" y="21600"/>
                  </a:cubicBezTo>
                  <a:cubicBezTo>
                    <a:pt x="38411" y="26434"/>
                    <a:pt x="36789" y="31128"/>
                    <a:pt x="33805" y="34931"/>
                  </a:cubicBezTo>
                </a:path>
                <a:path w="38411" h="34932" stroke="0" extrusionOk="0">
                  <a:moveTo>
                    <a:pt x="0" y="8037"/>
                  </a:moveTo>
                  <a:cubicBezTo>
                    <a:pt x="4100" y="2954"/>
                    <a:pt x="10280" y="-1"/>
                    <a:pt x="16811" y="-1"/>
                  </a:cubicBezTo>
                  <a:cubicBezTo>
                    <a:pt x="28740" y="0"/>
                    <a:pt x="38411" y="9670"/>
                    <a:pt x="38411" y="21600"/>
                  </a:cubicBezTo>
                  <a:cubicBezTo>
                    <a:pt x="38411" y="26434"/>
                    <a:pt x="36789" y="31128"/>
                    <a:pt x="33805" y="34931"/>
                  </a:cubicBezTo>
                  <a:lnTo>
                    <a:pt x="16811"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30" name="Arc 30"/>
            <p:cNvSpPr>
              <a:spLocks/>
            </p:cNvSpPr>
            <p:nvPr/>
          </p:nvSpPr>
          <p:spPr bwMode="auto">
            <a:xfrm>
              <a:off x="5187" y="952"/>
              <a:ext cx="54" cy="36"/>
            </a:xfrm>
            <a:custGeom>
              <a:avLst/>
              <a:gdLst>
                <a:gd name="G0" fmla="+- 16693 0 0"/>
                <a:gd name="G1" fmla="+- 21600 0 0"/>
                <a:gd name="G2" fmla="+- 21600 0 0"/>
                <a:gd name="T0" fmla="*/ 0 w 38293"/>
                <a:gd name="T1" fmla="*/ 7892 h 34776"/>
                <a:gd name="T2" fmla="*/ 33809 w 38293"/>
                <a:gd name="T3" fmla="*/ 34776 h 34776"/>
                <a:gd name="T4" fmla="*/ 16693 w 38293"/>
                <a:gd name="T5" fmla="*/ 21600 h 34776"/>
              </a:gdLst>
              <a:ahLst/>
              <a:cxnLst>
                <a:cxn ang="0">
                  <a:pos x="T0" y="T1"/>
                </a:cxn>
                <a:cxn ang="0">
                  <a:pos x="T2" y="T3"/>
                </a:cxn>
                <a:cxn ang="0">
                  <a:pos x="T4" y="T5"/>
                </a:cxn>
              </a:cxnLst>
              <a:rect l="0" t="0" r="r" b="b"/>
              <a:pathLst>
                <a:path w="38293" h="34776" fill="none" extrusionOk="0">
                  <a:moveTo>
                    <a:pt x="0" y="7892"/>
                  </a:moveTo>
                  <a:cubicBezTo>
                    <a:pt x="4102" y="2895"/>
                    <a:pt x="10228" y="-1"/>
                    <a:pt x="16693" y="-1"/>
                  </a:cubicBezTo>
                  <a:cubicBezTo>
                    <a:pt x="28622" y="0"/>
                    <a:pt x="38293" y="9670"/>
                    <a:pt x="38293" y="21600"/>
                  </a:cubicBezTo>
                  <a:cubicBezTo>
                    <a:pt x="38293" y="26366"/>
                    <a:pt x="36716" y="30999"/>
                    <a:pt x="33808" y="34775"/>
                  </a:cubicBezTo>
                </a:path>
                <a:path w="38293" h="34776" stroke="0" extrusionOk="0">
                  <a:moveTo>
                    <a:pt x="0" y="7892"/>
                  </a:moveTo>
                  <a:cubicBezTo>
                    <a:pt x="4102" y="2895"/>
                    <a:pt x="10228" y="-1"/>
                    <a:pt x="16693" y="-1"/>
                  </a:cubicBezTo>
                  <a:cubicBezTo>
                    <a:pt x="28622" y="0"/>
                    <a:pt x="38293" y="9670"/>
                    <a:pt x="38293" y="21600"/>
                  </a:cubicBezTo>
                  <a:cubicBezTo>
                    <a:pt x="38293" y="26366"/>
                    <a:pt x="36716" y="30999"/>
                    <a:pt x="33808" y="34775"/>
                  </a:cubicBezTo>
                  <a:lnTo>
                    <a:pt x="16693"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1231" name="Group 31"/>
            <p:cNvGrpSpPr>
              <a:grpSpLocks/>
            </p:cNvGrpSpPr>
            <p:nvPr/>
          </p:nvGrpSpPr>
          <p:grpSpPr bwMode="auto">
            <a:xfrm>
              <a:off x="5232" y="985"/>
              <a:ext cx="41" cy="28"/>
              <a:chOff x="5232" y="985"/>
              <a:chExt cx="41" cy="28"/>
            </a:xfrm>
          </p:grpSpPr>
          <p:sp>
            <p:nvSpPr>
              <p:cNvPr id="51232" name="Freeform 32"/>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3" name="Freeform 33"/>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w="4763">
                <a:solidFill>
                  <a:srgbClr val="494936"/>
                </a:solidFill>
                <a:prstDash val="solid"/>
                <a:round/>
                <a:headEnd/>
                <a:tailEnd/>
              </a:ln>
            </p:spPr>
            <p:txBody>
              <a:bodyPr/>
              <a:lstStyle/>
              <a:p>
                <a:endParaRPr lang="en-US"/>
              </a:p>
            </p:txBody>
          </p:sp>
          <p:sp>
            <p:nvSpPr>
              <p:cNvPr id="51234" name="Freeform 34"/>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5" name="Freeform 35"/>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w="4763">
                <a:solidFill>
                  <a:srgbClr val="494936"/>
                </a:solidFill>
                <a:prstDash val="solid"/>
                <a:round/>
                <a:headEnd/>
                <a:tailEnd/>
              </a:ln>
            </p:spPr>
            <p:txBody>
              <a:bodyPr/>
              <a:lstStyle/>
              <a:p>
                <a:endParaRPr lang="en-US"/>
              </a:p>
            </p:txBody>
          </p:sp>
          <p:sp>
            <p:nvSpPr>
              <p:cNvPr id="51236" name="Rectangle 36"/>
              <p:cNvSpPr>
                <a:spLocks noChangeArrowheads="1"/>
              </p:cNvSpPr>
              <p:nvPr/>
            </p:nvSpPr>
            <p:spPr bwMode="auto">
              <a:xfrm>
                <a:off x="5248" y="1007"/>
                <a:ext cx="2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37" name="Rectangle 37"/>
              <p:cNvSpPr>
                <a:spLocks noChangeArrowheads="1"/>
              </p:cNvSpPr>
              <p:nvPr/>
            </p:nvSpPr>
            <p:spPr bwMode="auto">
              <a:xfrm>
                <a:off x="5249" y="1008"/>
                <a:ext cx="23" cy="4"/>
              </a:xfrm>
              <a:prstGeom prst="rect">
                <a:avLst/>
              </a:prstGeom>
              <a:solidFill>
                <a:srgbClr val="B7B79D"/>
              </a:solidFill>
              <a:ln w="4763">
                <a:solidFill>
                  <a:srgbClr val="494936"/>
                </a:solidFill>
                <a:miter lim="800000"/>
                <a:headEnd/>
                <a:tailEnd/>
              </a:ln>
            </p:spPr>
            <p:txBody>
              <a:bodyPr/>
              <a:lstStyle/>
              <a:p>
                <a:endParaRPr lang="en-US"/>
              </a:p>
            </p:txBody>
          </p:sp>
        </p:grpSp>
        <p:sp>
          <p:nvSpPr>
            <p:cNvPr id="51238" name="Freeform 38"/>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9" name="Freeform 39"/>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w="4763">
              <a:solidFill>
                <a:srgbClr val="494936"/>
              </a:solidFill>
              <a:prstDash val="solid"/>
              <a:round/>
              <a:headEnd/>
              <a:tailEnd/>
            </a:ln>
          </p:spPr>
          <p:txBody>
            <a:bodyPr/>
            <a:lstStyle/>
            <a:p>
              <a:endParaRPr lang="en-US"/>
            </a:p>
          </p:txBody>
        </p:sp>
        <p:sp>
          <p:nvSpPr>
            <p:cNvPr id="51240" name="Freeform 40"/>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1" name="Freeform 41"/>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w="4763">
              <a:solidFill>
                <a:srgbClr val="494936"/>
              </a:solidFill>
              <a:prstDash val="solid"/>
              <a:round/>
              <a:headEnd/>
              <a:tailEnd/>
            </a:ln>
          </p:spPr>
          <p:txBody>
            <a:bodyPr/>
            <a:lstStyle/>
            <a:p>
              <a:endParaRPr lang="en-US"/>
            </a:p>
          </p:txBody>
        </p:sp>
        <p:sp>
          <p:nvSpPr>
            <p:cNvPr id="51242" name="Rectangle 42"/>
            <p:cNvSpPr>
              <a:spLocks noChangeArrowheads="1"/>
            </p:cNvSpPr>
            <p:nvPr/>
          </p:nvSpPr>
          <p:spPr bwMode="auto">
            <a:xfrm>
              <a:off x="5020" y="951"/>
              <a:ext cx="178"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43" name="Rectangle 43"/>
            <p:cNvSpPr>
              <a:spLocks noChangeArrowheads="1"/>
            </p:cNvSpPr>
            <p:nvPr/>
          </p:nvSpPr>
          <p:spPr bwMode="auto">
            <a:xfrm>
              <a:off x="5021" y="952"/>
              <a:ext cx="176" cy="29"/>
            </a:xfrm>
            <a:prstGeom prst="rect">
              <a:avLst/>
            </a:prstGeom>
            <a:solidFill>
              <a:srgbClr val="B7B79D"/>
            </a:solidFill>
            <a:ln w="4763">
              <a:solidFill>
                <a:srgbClr val="494936"/>
              </a:solidFill>
              <a:miter lim="800000"/>
              <a:headEnd/>
              <a:tailEnd/>
            </a:ln>
          </p:spPr>
          <p:txBody>
            <a:bodyPr/>
            <a:lstStyle/>
            <a:p>
              <a:endParaRPr lang="en-US"/>
            </a:p>
          </p:txBody>
        </p:sp>
        <p:sp>
          <p:nvSpPr>
            <p:cNvPr id="51244" name="Freeform 44"/>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5" name="Freeform 45"/>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w="4763">
              <a:solidFill>
                <a:srgbClr val="494936"/>
              </a:solidFill>
              <a:prstDash val="solid"/>
              <a:round/>
              <a:headEnd/>
              <a:tailEnd/>
            </a:ln>
          </p:spPr>
          <p:txBody>
            <a:bodyPr/>
            <a:lstStyle/>
            <a:p>
              <a:endParaRPr lang="en-US"/>
            </a:p>
          </p:txBody>
        </p:sp>
        <p:sp>
          <p:nvSpPr>
            <p:cNvPr id="51246" name="Freeform 46"/>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7" name="Freeform 47"/>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w="4763">
              <a:solidFill>
                <a:srgbClr val="000000"/>
              </a:solidFill>
              <a:prstDash val="solid"/>
              <a:round/>
              <a:headEnd/>
              <a:tailEnd/>
            </a:ln>
          </p:spPr>
          <p:txBody>
            <a:bodyPr/>
            <a:lstStyle/>
            <a:p>
              <a:endParaRPr lang="en-US"/>
            </a:p>
          </p:txBody>
        </p:sp>
        <p:sp>
          <p:nvSpPr>
            <p:cNvPr id="51248" name="Freeform 48"/>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9" name="Freeform 49"/>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w="4763">
              <a:solidFill>
                <a:srgbClr val="494936"/>
              </a:solidFill>
              <a:prstDash val="solid"/>
              <a:round/>
              <a:headEnd/>
              <a:tailEnd/>
            </a:ln>
          </p:spPr>
          <p:txBody>
            <a:bodyPr/>
            <a:lstStyle/>
            <a:p>
              <a:endParaRPr lang="en-US"/>
            </a:p>
          </p:txBody>
        </p:sp>
        <p:sp>
          <p:nvSpPr>
            <p:cNvPr id="51250" name="Rectangle 50"/>
            <p:cNvSpPr>
              <a:spLocks noChangeArrowheads="1"/>
            </p:cNvSpPr>
            <p:nvPr/>
          </p:nvSpPr>
          <p:spPr bwMode="auto">
            <a:xfrm>
              <a:off x="5021" y="802"/>
              <a:ext cx="179" cy="138"/>
            </a:xfrm>
            <a:prstGeom prst="rect">
              <a:avLst/>
            </a:prstGeom>
            <a:solidFill>
              <a:srgbClr val="B7B79D"/>
            </a:solidFill>
            <a:ln w="4763">
              <a:solidFill>
                <a:srgbClr val="494936"/>
              </a:solidFill>
              <a:miter lim="800000"/>
              <a:headEnd/>
              <a:tailEnd/>
            </a:ln>
          </p:spPr>
          <p:txBody>
            <a:bodyPr/>
            <a:lstStyle/>
            <a:p>
              <a:endParaRPr lang="en-US"/>
            </a:p>
          </p:txBody>
        </p:sp>
        <p:sp>
          <p:nvSpPr>
            <p:cNvPr id="51251" name="Rectangle 51"/>
            <p:cNvSpPr>
              <a:spLocks noChangeArrowheads="1"/>
            </p:cNvSpPr>
            <p:nvPr/>
          </p:nvSpPr>
          <p:spPr bwMode="auto">
            <a:xfrm>
              <a:off x="5037" y="821"/>
              <a:ext cx="147" cy="107"/>
            </a:xfrm>
            <a:prstGeom prst="rect">
              <a:avLst/>
            </a:prstGeom>
            <a:solidFill>
              <a:srgbClr val="000000"/>
            </a:solidFill>
            <a:ln w="4763">
              <a:solidFill>
                <a:srgbClr val="494936"/>
              </a:solidFill>
              <a:miter lim="800000"/>
              <a:headEnd/>
              <a:tailEnd/>
            </a:ln>
          </p:spPr>
          <p:txBody>
            <a:bodyPr/>
            <a:lstStyle/>
            <a:p>
              <a:endParaRPr lang="en-US"/>
            </a:p>
          </p:txBody>
        </p:sp>
        <p:sp>
          <p:nvSpPr>
            <p:cNvPr id="51252" name="Freeform 52"/>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3" name="Freeform 53"/>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w="4763">
              <a:solidFill>
                <a:srgbClr val="494936"/>
              </a:solidFill>
              <a:prstDash val="solid"/>
              <a:round/>
              <a:headEnd/>
              <a:tailEnd/>
            </a:ln>
          </p:spPr>
          <p:txBody>
            <a:bodyPr/>
            <a:lstStyle/>
            <a:p>
              <a:endParaRPr lang="en-US"/>
            </a:p>
          </p:txBody>
        </p:sp>
        <p:sp>
          <p:nvSpPr>
            <p:cNvPr id="51254" name="Freeform 54"/>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5" name="Freeform 55"/>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w="4763">
              <a:solidFill>
                <a:srgbClr val="494936"/>
              </a:solidFill>
              <a:prstDash val="solid"/>
              <a:round/>
              <a:headEnd/>
              <a:tailEnd/>
            </a:ln>
          </p:spPr>
          <p:txBody>
            <a:bodyPr/>
            <a:lstStyle/>
            <a:p>
              <a:endParaRPr lang="en-US"/>
            </a:p>
          </p:txBody>
        </p:sp>
        <p:sp>
          <p:nvSpPr>
            <p:cNvPr id="51256" name="Rectangle 56"/>
            <p:cNvSpPr>
              <a:spLocks noChangeArrowheads="1"/>
            </p:cNvSpPr>
            <p:nvPr/>
          </p:nvSpPr>
          <p:spPr bwMode="auto">
            <a:xfrm>
              <a:off x="5039" y="1010"/>
              <a:ext cx="196"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57" name="Rectangle 57"/>
            <p:cNvSpPr>
              <a:spLocks noChangeArrowheads="1"/>
            </p:cNvSpPr>
            <p:nvPr/>
          </p:nvSpPr>
          <p:spPr bwMode="auto">
            <a:xfrm>
              <a:off x="5040" y="1011"/>
              <a:ext cx="194" cy="4"/>
            </a:xfrm>
            <a:prstGeom prst="rect">
              <a:avLst/>
            </a:prstGeom>
            <a:solidFill>
              <a:srgbClr val="B7B79D"/>
            </a:solidFill>
            <a:ln w="4763">
              <a:solidFill>
                <a:srgbClr val="494936"/>
              </a:solidFill>
              <a:miter lim="800000"/>
              <a:headEnd/>
              <a:tailEnd/>
            </a:ln>
          </p:spPr>
          <p:txBody>
            <a:bodyPr/>
            <a:lstStyle/>
            <a:p>
              <a:endParaRPr lang="en-US"/>
            </a:p>
          </p:txBody>
        </p:sp>
        <p:grpSp>
          <p:nvGrpSpPr>
            <p:cNvPr id="51258" name="Group 58"/>
            <p:cNvGrpSpPr>
              <a:grpSpLocks/>
            </p:cNvGrpSpPr>
            <p:nvPr/>
          </p:nvGrpSpPr>
          <p:grpSpPr bwMode="auto">
            <a:xfrm>
              <a:off x="5042" y="876"/>
              <a:ext cx="134" cy="1"/>
              <a:chOff x="5042" y="876"/>
              <a:chExt cx="134" cy="1"/>
            </a:xfrm>
          </p:grpSpPr>
          <p:sp>
            <p:nvSpPr>
              <p:cNvPr id="51259" name="Line 59"/>
              <p:cNvSpPr>
                <a:spLocks noChangeShapeType="1"/>
              </p:cNvSpPr>
              <p:nvPr/>
            </p:nvSpPr>
            <p:spPr bwMode="auto">
              <a:xfrm>
                <a:off x="5042"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0" name="Line 60"/>
              <p:cNvSpPr>
                <a:spLocks noChangeShapeType="1"/>
              </p:cNvSpPr>
              <p:nvPr/>
            </p:nvSpPr>
            <p:spPr bwMode="auto">
              <a:xfrm>
                <a:off x="505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1" name="Line 61"/>
              <p:cNvSpPr>
                <a:spLocks noChangeShapeType="1"/>
              </p:cNvSpPr>
              <p:nvPr/>
            </p:nvSpPr>
            <p:spPr bwMode="auto">
              <a:xfrm>
                <a:off x="5064"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2" name="Line 62"/>
              <p:cNvSpPr>
                <a:spLocks noChangeShapeType="1"/>
              </p:cNvSpPr>
              <p:nvPr/>
            </p:nvSpPr>
            <p:spPr bwMode="auto">
              <a:xfrm>
                <a:off x="5076"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3" name="Line 63"/>
              <p:cNvSpPr>
                <a:spLocks noChangeShapeType="1"/>
              </p:cNvSpPr>
              <p:nvPr/>
            </p:nvSpPr>
            <p:spPr bwMode="auto">
              <a:xfrm>
                <a:off x="5086"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4" name="Line 64"/>
              <p:cNvSpPr>
                <a:spLocks noChangeShapeType="1"/>
              </p:cNvSpPr>
              <p:nvPr/>
            </p:nvSpPr>
            <p:spPr bwMode="auto">
              <a:xfrm>
                <a:off x="5098"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5" name="Line 65"/>
              <p:cNvSpPr>
                <a:spLocks noChangeShapeType="1"/>
              </p:cNvSpPr>
              <p:nvPr/>
            </p:nvSpPr>
            <p:spPr bwMode="auto">
              <a:xfrm>
                <a:off x="5107" y="876"/>
                <a:ext cx="4"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6" name="Line 66"/>
              <p:cNvSpPr>
                <a:spLocks noChangeShapeType="1"/>
              </p:cNvSpPr>
              <p:nvPr/>
            </p:nvSpPr>
            <p:spPr bwMode="auto">
              <a:xfrm>
                <a:off x="5120"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7" name="Line 67"/>
              <p:cNvSpPr>
                <a:spLocks noChangeShapeType="1"/>
              </p:cNvSpPr>
              <p:nvPr/>
            </p:nvSpPr>
            <p:spPr bwMode="auto">
              <a:xfrm>
                <a:off x="5129"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8" name="Line 68"/>
              <p:cNvSpPr>
                <a:spLocks noChangeShapeType="1"/>
              </p:cNvSpPr>
              <p:nvPr/>
            </p:nvSpPr>
            <p:spPr bwMode="auto">
              <a:xfrm>
                <a:off x="5142"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9" name="Line 69"/>
              <p:cNvSpPr>
                <a:spLocks noChangeShapeType="1"/>
              </p:cNvSpPr>
              <p:nvPr/>
            </p:nvSpPr>
            <p:spPr bwMode="auto">
              <a:xfrm>
                <a:off x="5151"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0" name="Line 70"/>
              <p:cNvSpPr>
                <a:spLocks noChangeShapeType="1"/>
              </p:cNvSpPr>
              <p:nvPr/>
            </p:nvSpPr>
            <p:spPr bwMode="auto">
              <a:xfrm>
                <a:off x="516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1" name="Line 71"/>
              <p:cNvSpPr>
                <a:spLocks noChangeShapeType="1"/>
              </p:cNvSpPr>
              <p:nvPr/>
            </p:nvSpPr>
            <p:spPr bwMode="auto">
              <a:xfrm>
                <a:off x="5173"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1272" name="Group 72"/>
          <p:cNvGrpSpPr>
            <a:grpSpLocks/>
          </p:cNvGrpSpPr>
          <p:nvPr/>
        </p:nvGrpSpPr>
        <p:grpSpPr bwMode="auto">
          <a:xfrm>
            <a:off x="8018463" y="1147763"/>
            <a:ext cx="728662" cy="1149350"/>
            <a:chOff x="5051" y="723"/>
            <a:chExt cx="459" cy="724"/>
          </a:xfrm>
        </p:grpSpPr>
        <p:sp>
          <p:nvSpPr>
            <p:cNvPr id="51273" name="Freeform 73"/>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4" name="Freeform 74"/>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w="4763">
              <a:solidFill>
                <a:srgbClr val="000000"/>
              </a:solidFill>
              <a:prstDash val="solid"/>
              <a:round/>
              <a:headEnd/>
              <a:tailEnd/>
            </a:ln>
          </p:spPr>
          <p:txBody>
            <a:bodyPr/>
            <a:lstStyle/>
            <a:p>
              <a:endParaRPr lang="en-US"/>
            </a:p>
          </p:txBody>
        </p:sp>
        <p:sp>
          <p:nvSpPr>
            <p:cNvPr id="51275" name="Freeform 75"/>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6" name="Freeform 76"/>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w="4763">
              <a:solidFill>
                <a:srgbClr val="000000"/>
              </a:solidFill>
              <a:prstDash val="solid"/>
              <a:round/>
              <a:headEnd/>
              <a:tailEnd/>
            </a:ln>
          </p:spPr>
          <p:txBody>
            <a:bodyPr/>
            <a:lstStyle/>
            <a:p>
              <a:endParaRPr lang="en-US"/>
            </a:p>
          </p:txBody>
        </p:sp>
        <p:sp>
          <p:nvSpPr>
            <p:cNvPr id="51277" name="Freeform 77"/>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8" name="Freeform 78"/>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w="4763">
              <a:solidFill>
                <a:srgbClr val="000000"/>
              </a:solidFill>
              <a:prstDash val="solid"/>
              <a:round/>
              <a:headEnd/>
              <a:tailEnd/>
            </a:ln>
          </p:spPr>
          <p:txBody>
            <a:bodyPr/>
            <a:lstStyle/>
            <a:p>
              <a:endParaRPr lang="en-US"/>
            </a:p>
          </p:txBody>
        </p:sp>
        <p:sp>
          <p:nvSpPr>
            <p:cNvPr id="51279" name="Freeform 79"/>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0" name="Freeform 80"/>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w="4763">
              <a:solidFill>
                <a:srgbClr val="000000"/>
              </a:solidFill>
              <a:prstDash val="solid"/>
              <a:round/>
              <a:headEnd/>
              <a:tailEnd/>
            </a:ln>
          </p:spPr>
          <p:txBody>
            <a:bodyPr/>
            <a:lstStyle/>
            <a:p>
              <a:endParaRPr lang="en-US"/>
            </a:p>
          </p:txBody>
        </p:sp>
        <p:sp>
          <p:nvSpPr>
            <p:cNvPr id="51281" name="Freeform 81"/>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2" name="Freeform 82"/>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w="4763">
              <a:solidFill>
                <a:srgbClr val="000000"/>
              </a:solidFill>
              <a:prstDash val="solid"/>
              <a:round/>
              <a:headEnd/>
              <a:tailEnd/>
            </a:ln>
          </p:spPr>
          <p:txBody>
            <a:bodyPr/>
            <a:lstStyle/>
            <a:p>
              <a:endParaRPr lang="en-US"/>
            </a:p>
          </p:txBody>
        </p:sp>
        <p:sp>
          <p:nvSpPr>
            <p:cNvPr id="51283" name="Freeform 83"/>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6 h 78"/>
                <a:gd name="T8" fmla="*/ 0 w 165"/>
                <a:gd name="T9" fmla="*/ 6 h 78"/>
                <a:gd name="T10" fmla="*/ 0 w 165"/>
                <a:gd name="T11" fmla="*/ 15 h 78"/>
                <a:gd name="T12" fmla="*/ 0 w 165"/>
                <a:gd name="T13" fmla="*/ 15 h 78"/>
                <a:gd name="T14" fmla="*/ 3 w 165"/>
                <a:gd name="T15" fmla="*/ 22 h 78"/>
                <a:gd name="T16" fmla="*/ 159 w 165"/>
                <a:gd name="T17" fmla="*/ 78 h 78"/>
                <a:gd name="T18" fmla="*/ 165 w 165"/>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8">
                  <a:moveTo>
                    <a:pt x="165" y="56"/>
                  </a:moveTo>
                  <a:lnTo>
                    <a:pt x="3" y="0"/>
                  </a:lnTo>
                  <a:lnTo>
                    <a:pt x="0" y="6"/>
                  </a:lnTo>
                  <a:lnTo>
                    <a:pt x="0" y="6"/>
                  </a:lnTo>
                  <a:lnTo>
                    <a:pt x="0" y="6"/>
                  </a:lnTo>
                  <a:lnTo>
                    <a:pt x="0" y="15"/>
                  </a:lnTo>
                  <a:lnTo>
                    <a:pt x="0" y="15"/>
                  </a:lnTo>
                  <a:lnTo>
                    <a:pt x="3" y="22"/>
                  </a:lnTo>
                  <a:lnTo>
                    <a:pt x="159" y="78"/>
                  </a:lnTo>
                  <a:lnTo>
                    <a:pt x="165" y="56"/>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4" name="Freeform 84"/>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15 h 78"/>
                <a:gd name="T8" fmla="*/ 3 w 165"/>
                <a:gd name="T9" fmla="*/ 22 h 78"/>
                <a:gd name="T10" fmla="*/ 159 w 165"/>
                <a:gd name="T11" fmla="*/ 78 h 78"/>
                <a:gd name="T12" fmla="*/ 165 w 165"/>
                <a:gd name="T13" fmla="*/ 56 h 78"/>
              </a:gdLst>
              <a:ahLst/>
              <a:cxnLst>
                <a:cxn ang="0">
                  <a:pos x="T0" y="T1"/>
                </a:cxn>
                <a:cxn ang="0">
                  <a:pos x="T2" y="T3"/>
                </a:cxn>
                <a:cxn ang="0">
                  <a:pos x="T4" y="T5"/>
                </a:cxn>
                <a:cxn ang="0">
                  <a:pos x="T6" y="T7"/>
                </a:cxn>
                <a:cxn ang="0">
                  <a:pos x="T8" y="T9"/>
                </a:cxn>
                <a:cxn ang="0">
                  <a:pos x="T10" y="T11"/>
                </a:cxn>
                <a:cxn ang="0">
                  <a:pos x="T12" y="T13"/>
                </a:cxn>
              </a:cxnLst>
              <a:rect l="0" t="0" r="r" b="b"/>
              <a:pathLst>
                <a:path w="165" h="78">
                  <a:moveTo>
                    <a:pt x="165" y="56"/>
                  </a:moveTo>
                  <a:lnTo>
                    <a:pt x="3" y="0"/>
                  </a:lnTo>
                  <a:lnTo>
                    <a:pt x="0" y="6"/>
                  </a:lnTo>
                  <a:lnTo>
                    <a:pt x="0" y="15"/>
                  </a:lnTo>
                  <a:lnTo>
                    <a:pt x="3" y="22"/>
                  </a:lnTo>
                  <a:lnTo>
                    <a:pt x="159" y="78"/>
                  </a:lnTo>
                  <a:lnTo>
                    <a:pt x="165" y="56"/>
                  </a:lnTo>
                  <a:close/>
                </a:path>
              </a:pathLst>
            </a:custGeom>
            <a:solidFill>
              <a:srgbClr val="008077"/>
            </a:solidFill>
            <a:ln w="4763">
              <a:solidFill>
                <a:srgbClr val="000000"/>
              </a:solidFill>
              <a:prstDash val="solid"/>
              <a:round/>
              <a:headEnd/>
              <a:tailEnd/>
            </a:ln>
          </p:spPr>
          <p:txBody>
            <a:bodyPr/>
            <a:lstStyle/>
            <a:p>
              <a:endParaRPr lang="en-US"/>
            </a:p>
          </p:txBody>
        </p:sp>
        <p:sp>
          <p:nvSpPr>
            <p:cNvPr id="51285" name="Freeform 85"/>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6" name="Freeform 86"/>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w="4763">
              <a:solidFill>
                <a:srgbClr val="000000"/>
              </a:solidFill>
              <a:prstDash val="solid"/>
              <a:round/>
              <a:headEnd/>
              <a:tailEnd/>
            </a:ln>
          </p:spPr>
          <p:txBody>
            <a:bodyPr/>
            <a:lstStyle/>
            <a:p>
              <a:endParaRPr lang="en-US"/>
            </a:p>
          </p:txBody>
        </p:sp>
        <p:sp>
          <p:nvSpPr>
            <p:cNvPr id="51287" name="Freeform 87"/>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8" name="Freeform 88"/>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w="4763">
              <a:solidFill>
                <a:srgbClr val="000000"/>
              </a:solidFill>
              <a:prstDash val="solid"/>
              <a:round/>
              <a:headEnd/>
              <a:tailEnd/>
            </a:ln>
          </p:spPr>
          <p:txBody>
            <a:bodyPr/>
            <a:lstStyle/>
            <a:p>
              <a:endParaRPr lang="en-US"/>
            </a:p>
          </p:txBody>
        </p:sp>
        <p:sp>
          <p:nvSpPr>
            <p:cNvPr id="51289" name="Freeform 89"/>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3 w 109"/>
                <a:gd name="T19" fmla="*/ 90 h 147"/>
                <a:gd name="T20" fmla="*/ 16 w 109"/>
                <a:gd name="T21" fmla="*/ 103 h 147"/>
                <a:gd name="T22" fmla="*/ 19 w 109"/>
                <a:gd name="T23" fmla="*/ 112 h 147"/>
                <a:gd name="T24" fmla="*/ 25 w 109"/>
                <a:gd name="T25" fmla="*/ 115 h 147"/>
                <a:gd name="T26" fmla="*/ 35 w 109"/>
                <a:gd name="T27" fmla="*/ 115 h 147"/>
                <a:gd name="T28" fmla="*/ 47 w 109"/>
                <a:gd name="T29" fmla="*/ 125 h 147"/>
                <a:gd name="T30" fmla="*/ 60 w 109"/>
                <a:gd name="T31" fmla="*/ 147 h 147"/>
                <a:gd name="T32" fmla="*/ 109 w 109"/>
                <a:gd name="T33" fmla="*/ 103 h 147"/>
                <a:gd name="T34" fmla="*/ 84 w 109"/>
                <a:gd name="T35" fmla="*/ 0 h 147"/>
                <a:gd name="T36" fmla="*/ 10 w 109"/>
                <a:gd name="T37"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0" name="Freeform 90"/>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6 w 109"/>
                <a:gd name="T19" fmla="*/ 103 h 147"/>
                <a:gd name="T20" fmla="*/ 19 w 109"/>
                <a:gd name="T21" fmla="*/ 112 h 147"/>
                <a:gd name="T22" fmla="*/ 25 w 109"/>
                <a:gd name="T23" fmla="*/ 115 h 147"/>
                <a:gd name="T24" fmla="*/ 35 w 109"/>
                <a:gd name="T25" fmla="*/ 115 h 147"/>
                <a:gd name="T26" fmla="*/ 47 w 109"/>
                <a:gd name="T27" fmla="*/ 125 h 147"/>
                <a:gd name="T28" fmla="*/ 60 w 109"/>
                <a:gd name="T29" fmla="*/ 147 h 147"/>
                <a:gd name="T30" fmla="*/ 109 w 109"/>
                <a:gd name="T31" fmla="*/ 103 h 147"/>
                <a:gd name="T32" fmla="*/ 84 w 109"/>
                <a:gd name="T33" fmla="*/ 0 h 147"/>
                <a:gd name="T34" fmla="*/ 10 w 109"/>
                <a:gd name="T35"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w="4763">
              <a:solidFill>
                <a:srgbClr val="000000"/>
              </a:solidFill>
              <a:prstDash val="solid"/>
              <a:round/>
              <a:headEnd/>
              <a:tailEnd/>
            </a:ln>
          </p:spPr>
          <p:txBody>
            <a:bodyPr/>
            <a:lstStyle/>
            <a:p>
              <a:endParaRPr lang="en-US"/>
            </a:p>
          </p:txBody>
        </p:sp>
        <p:sp>
          <p:nvSpPr>
            <p:cNvPr id="51291" name="Freeform 91"/>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2" name="Freeform 92"/>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w="4763">
              <a:solidFill>
                <a:srgbClr val="B7B79D"/>
              </a:solidFill>
              <a:prstDash val="solid"/>
              <a:round/>
              <a:headEnd/>
              <a:tailEnd/>
            </a:ln>
          </p:spPr>
          <p:txBody>
            <a:bodyPr/>
            <a:lstStyle/>
            <a:p>
              <a:endParaRPr lang="en-US"/>
            </a:p>
          </p:txBody>
        </p:sp>
        <p:sp>
          <p:nvSpPr>
            <p:cNvPr id="51293" name="Freeform 93"/>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4" name="Freeform 94"/>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5" name="Freeform 95"/>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96" name="Freeform 96"/>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7" name="Freeform 97"/>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w="4763">
              <a:solidFill>
                <a:srgbClr val="000000"/>
              </a:solidFill>
              <a:prstDash val="solid"/>
              <a:round/>
              <a:headEnd/>
              <a:tailEnd/>
            </a:ln>
          </p:spPr>
          <p:txBody>
            <a:bodyPr/>
            <a:lstStyle/>
            <a:p>
              <a:endParaRPr lang="en-US"/>
            </a:p>
          </p:txBody>
        </p:sp>
        <p:sp>
          <p:nvSpPr>
            <p:cNvPr id="51298" name="Freeform 98"/>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9" name="Freeform 99"/>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w="4763">
              <a:solidFill>
                <a:srgbClr val="000000"/>
              </a:solidFill>
              <a:prstDash val="solid"/>
              <a:round/>
              <a:headEnd/>
              <a:tailEnd/>
            </a:ln>
          </p:spPr>
          <p:txBody>
            <a:bodyPr/>
            <a:lstStyle/>
            <a:p>
              <a:endParaRPr lang="en-US"/>
            </a:p>
          </p:txBody>
        </p:sp>
        <p:sp>
          <p:nvSpPr>
            <p:cNvPr id="51300" name="Freeform 100"/>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1" name="Freeform 101"/>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w="4763">
              <a:solidFill>
                <a:srgbClr val="000000"/>
              </a:solidFill>
              <a:prstDash val="solid"/>
              <a:round/>
              <a:headEnd/>
              <a:tailEnd/>
            </a:ln>
          </p:spPr>
          <p:txBody>
            <a:bodyPr/>
            <a:lstStyle/>
            <a:p>
              <a:endParaRPr lang="en-US"/>
            </a:p>
          </p:txBody>
        </p:sp>
        <p:sp>
          <p:nvSpPr>
            <p:cNvPr id="51302" name="Freeform 102"/>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3" name="Freeform 103"/>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w="4763">
              <a:solidFill>
                <a:srgbClr val="000000"/>
              </a:solidFill>
              <a:prstDash val="solid"/>
              <a:round/>
              <a:headEnd/>
              <a:tailEnd/>
            </a:ln>
          </p:spPr>
          <p:txBody>
            <a:bodyPr/>
            <a:lstStyle/>
            <a:p>
              <a:endParaRPr lang="en-US"/>
            </a:p>
          </p:txBody>
        </p:sp>
      </p:grpSp>
      <p:sp>
        <p:nvSpPr>
          <p:cNvPr id="51304" name="Line 104"/>
          <p:cNvSpPr>
            <a:spLocks noChangeShapeType="1"/>
          </p:cNvSpPr>
          <p:nvPr/>
        </p:nvSpPr>
        <p:spPr bwMode="auto">
          <a:xfrm flipV="1">
            <a:off x="6629400" y="1143000"/>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05" name="Line 105"/>
          <p:cNvSpPr>
            <a:spLocks noChangeShapeType="1"/>
          </p:cNvSpPr>
          <p:nvPr/>
        </p:nvSpPr>
        <p:spPr bwMode="auto">
          <a:xfrm flipV="1">
            <a:off x="6629400" y="1447800"/>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1306" name="Picture 106"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36925"/>
            <a:ext cx="83185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51307" name="Picture 107"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65525"/>
            <a:ext cx="831850" cy="1158875"/>
          </a:xfrm>
          <a:prstGeom prst="rect">
            <a:avLst/>
          </a:prstGeom>
          <a:noFill/>
          <a:extLst>
            <a:ext uri="{909E8E84-426E-40dd-AFC4-6F175D3DCCD1}">
              <a14:hiddenFill xmlns:a14="http://schemas.microsoft.com/office/drawing/2010/main">
                <a:solidFill>
                  <a:srgbClr val="FFFFFF"/>
                </a:solidFill>
              </a14:hiddenFill>
            </a:ext>
          </a:extLst>
        </p:spPr>
      </p:pic>
      <p:sp>
        <p:nvSpPr>
          <p:cNvPr id="51308" name="Line 108"/>
          <p:cNvSpPr>
            <a:spLocks noChangeShapeType="1"/>
          </p:cNvSpPr>
          <p:nvPr/>
        </p:nvSpPr>
        <p:spPr bwMode="auto">
          <a:xfrm flipV="1">
            <a:off x="6629400" y="3565525"/>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09" name="Line 109"/>
          <p:cNvSpPr>
            <a:spLocks noChangeShapeType="1"/>
          </p:cNvSpPr>
          <p:nvPr/>
        </p:nvSpPr>
        <p:spPr bwMode="auto">
          <a:xfrm flipV="1">
            <a:off x="6629400" y="3870325"/>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1310" name="Group 110"/>
          <p:cNvGrpSpPr>
            <a:grpSpLocks/>
          </p:cNvGrpSpPr>
          <p:nvPr/>
        </p:nvGrpSpPr>
        <p:grpSpPr bwMode="auto">
          <a:xfrm>
            <a:off x="2590800" y="4191000"/>
            <a:ext cx="3733800" cy="2209800"/>
            <a:chOff x="1632" y="2640"/>
            <a:chExt cx="2352" cy="1392"/>
          </a:xfrm>
        </p:grpSpPr>
        <p:sp>
          <p:nvSpPr>
            <p:cNvPr id="51311" name="AutoShape 111"/>
            <p:cNvSpPr>
              <a:spLocks noChangeArrowheads="1"/>
            </p:cNvSpPr>
            <p:nvPr/>
          </p:nvSpPr>
          <p:spPr bwMode="auto">
            <a:xfrm>
              <a:off x="2544" y="3840"/>
              <a:ext cx="144" cy="144"/>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12" name="Line 112"/>
            <p:cNvSpPr>
              <a:spLocks noChangeShapeType="1"/>
            </p:cNvSpPr>
            <p:nvPr/>
          </p:nvSpPr>
          <p:spPr bwMode="auto">
            <a:xfrm>
              <a:off x="2496" y="307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13" name="Line 113"/>
            <p:cNvSpPr>
              <a:spLocks noChangeShapeType="1"/>
            </p:cNvSpPr>
            <p:nvPr/>
          </p:nvSpPr>
          <p:spPr bwMode="auto">
            <a:xfrm>
              <a:off x="2736" y="307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14" name="Line 114"/>
            <p:cNvSpPr>
              <a:spLocks noChangeShapeType="1"/>
            </p:cNvSpPr>
            <p:nvPr/>
          </p:nvSpPr>
          <p:spPr bwMode="auto">
            <a:xfrm>
              <a:off x="2496" y="307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15" name="Line 115"/>
            <p:cNvSpPr>
              <a:spLocks noChangeShapeType="1"/>
            </p:cNvSpPr>
            <p:nvPr/>
          </p:nvSpPr>
          <p:spPr bwMode="auto">
            <a:xfrm>
              <a:off x="2496" y="331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16" name="Line 116"/>
            <p:cNvSpPr>
              <a:spLocks noChangeShapeType="1"/>
            </p:cNvSpPr>
            <p:nvPr/>
          </p:nvSpPr>
          <p:spPr bwMode="auto">
            <a:xfrm>
              <a:off x="2496" y="355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17" name="Text Box 117"/>
            <p:cNvSpPr txBox="1">
              <a:spLocks noChangeArrowheads="1"/>
            </p:cNvSpPr>
            <p:nvPr/>
          </p:nvSpPr>
          <p:spPr bwMode="auto">
            <a:xfrm>
              <a:off x="1632" y="3072"/>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chi-DC</a:t>
              </a:r>
            </a:p>
          </p:txBody>
        </p:sp>
        <p:sp>
          <p:nvSpPr>
            <p:cNvPr id="51318" name="Oval 118"/>
            <p:cNvSpPr>
              <a:spLocks noChangeArrowheads="1"/>
            </p:cNvSpPr>
            <p:nvPr/>
          </p:nvSpPr>
          <p:spPr bwMode="auto">
            <a:xfrm>
              <a:off x="3312" y="3600"/>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19" name="Oval 119"/>
            <p:cNvSpPr>
              <a:spLocks noChangeArrowheads="1"/>
            </p:cNvSpPr>
            <p:nvPr/>
          </p:nvSpPr>
          <p:spPr bwMode="auto">
            <a:xfrm>
              <a:off x="3312" y="3360"/>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20" name="AutoShape 120"/>
            <p:cNvSpPr>
              <a:spLocks noChangeArrowheads="1"/>
            </p:cNvSpPr>
            <p:nvPr/>
          </p:nvSpPr>
          <p:spPr bwMode="auto">
            <a:xfrm>
              <a:off x="3024" y="3360"/>
              <a:ext cx="144" cy="144"/>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21" name="Line 121"/>
            <p:cNvSpPr>
              <a:spLocks noChangeShapeType="1"/>
            </p:cNvSpPr>
            <p:nvPr/>
          </p:nvSpPr>
          <p:spPr bwMode="auto">
            <a:xfrm>
              <a:off x="2976" y="307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22" name="Oval 122"/>
            <p:cNvSpPr>
              <a:spLocks noChangeArrowheads="1"/>
            </p:cNvSpPr>
            <p:nvPr/>
          </p:nvSpPr>
          <p:spPr bwMode="auto">
            <a:xfrm>
              <a:off x="2784" y="3168"/>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23" name="Oval 123"/>
            <p:cNvSpPr>
              <a:spLocks noChangeArrowheads="1"/>
            </p:cNvSpPr>
            <p:nvPr/>
          </p:nvSpPr>
          <p:spPr bwMode="auto">
            <a:xfrm>
              <a:off x="3072" y="3168"/>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24" name="Text Box 124"/>
            <p:cNvSpPr txBox="1">
              <a:spLocks noChangeArrowheads="1"/>
            </p:cNvSpPr>
            <p:nvPr/>
          </p:nvSpPr>
          <p:spPr bwMode="auto">
            <a:xfrm>
              <a:off x="1632" y="3302"/>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chi-FO</a:t>
              </a:r>
            </a:p>
          </p:txBody>
        </p:sp>
        <p:sp>
          <p:nvSpPr>
            <p:cNvPr id="51325" name="Text Box 125"/>
            <p:cNvSpPr txBox="1">
              <a:spLocks noChangeArrowheads="1"/>
            </p:cNvSpPr>
            <p:nvPr/>
          </p:nvSpPr>
          <p:spPr bwMode="auto">
            <a:xfrm>
              <a:off x="1632" y="3532"/>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nyc-DC</a:t>
              </a:r>
            </a:p>
          </p:txBody>
        </p:sp>
        <p:sp>
          <p:nvSpPr>
            <p:cNvPr id="51326" name="Text Box 126"/>
            <p:cNvSpPr txBox="1">
              <a:spLocks noChangeArrowheads="1"/>
            </p:cNvSpPr>
            <p:nvPr/>
          </p:nvSpPr>
          <p:spPr bwMode="auto">
            <a:xfrm>
              <a:off x="1632" y="3762"/>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zh-CN" sz="2000" b="1">
                  <a:ea typeface="宋体" charset="0"/>
                  <a:cs typeface="Arial" charset="0"/>
                </a:rPr>
                <a:t>nyc-FO</a:t>
              </a:r>
            </a:p>
          </p:txBody>
        </p:sp>
        <p:sp>
          <p:nvSpPr>
            <p:cNvPr id="51327" name="Line 127"/>
            <p:cNvSpPr>
              <a:spLocks noChangeShapeType="1"/>
            </p:cNvSpPr>
            <p:nvPr/>
          </p:nvSpPr>
          <p:spPr bwMode="auto">
            <a:xfrm>
              <a:off x="2496" y="379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28" name="Line 128"/>
            <p:cNvSpPr>
              <a:spLocks noChangeShapeType="1"/>
            </p:cNvSpPr>
            <p:nvPr/>
          </p:nvSpPr>
          <p:spPr bwMode="auto">
            <a:xfrm>
              <a:off x="2496" y="379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29" name="Line 129"/>
            <p:cNvSpPr>
              <a:spLocks noChangeShapeType="1"/>
            </p:cNvSpPr>
            <p:nvPr/>
          </p:nvSpPr>
          <p:spPr bwMode="auto">
            <a:xfrm>
              <a:off x="2496" y="403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30" name="Text Box 130"/>
            <p:cNvSpPr txBox="1">
              <a:spLocks noChangeArrowheads="1"/>
            </p:cNvSpPr>
            <p:nvPr/>
          </p:nvSpPr>
          <p:spPr bwMode="auto">
            <a:xfrm rot="-2319675">
              <a:off x="2448" y="2640"/>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chi-DC</a:t>
              </a:r>
            </a:p>
          </p:txBody>
        </p:sp>
        <p:sp>
          <p:nvSpPr>
            <p:cNvPr id="51331" name="Text Box 131"/>
            <p:cNvSpPr txBox="1">
              <a:spLocks noChangeArrowheads="1"/>
            </p:cNvSpPr>
            <p:nvPr/>
          </p:nvSpPr>
          <p:spPr bwMode="auto">
            <a:xfrm rot="-2319675">
              <a:off x="2688" y="2640"/>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chi-FO</a:t>
              </a:r>
            </a:p>
          </p:txBody>
        </p:sp>
        <p:sp>
          <p:nvSpPr>
            <p:cNvPr id="51332" name="Text Box 132"/>
            <p:cNvSpPr txBox="1">
              <a:spLocks noChangeArrowheads="1"/>
            </p:cNvSpPr>
            <p:nvPr/>
          </p:nvSpPr>
          <p:spPr bwMode="auto">
            <a:xfrm rot="-2319675">
              <a:off x="2928" y="2640"/>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nyc-DC</a:t>
              </a:r>
            </a:p>
          </p:txBody>
        </p:sp>
        <p:sp>
          <p:nvSpPr>
            <p:cNvPr id="51333" name="Text Box 133"/>
            <p:cNvSpPr txBox="1">
              <a:spLocks noChangeArrowheads="1"/>
            </p:cNvSpPr>
            <p:nvPr/>
          </p:nvSpPr>
          <p:spPr bwMode="auto">
            <a:xfrm rot="-2319675">
              <a:off x="3168" y="2640"/>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b="1">
                  <a:ea typeface="宋体" charset="0"/>
                  <a:cs typeface="Arial" charset="0"/>
                </a:rPr>
                <a:t>nyc-FO</a:t>
              </a:r>
            </a:p>
          </p:txBody>
        </p:sp>
        <p:sp>
          <p:nvSpPr>
            <p:cNvPr id="51334" name="Line 134"/>
            <p:cNvSpPr>
              <a:spLocks noChangeShapeType="1"/>
            </p:cNvSpPr>
            <p:nvPr/>
          </p:nvSpPr>
          <p:spPr bwMode="auto">
            <a:xfrm>
              <a:off x="2976" y="307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35" name="Line 135"/>
            <p:cNvSpPr>
              <a:spLocks noChangeShapeType="1"/>
            </p:cNvSpPr>
            <p:nvPr/>
          </p:nvSpPr>
          <p:spPr bwMode="auto">
            <a:xfrm>
              <a:off x="3216" y="307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36" name="Line 136"/>
            <p:cNvSpPr>
              <a:spLocks noChangeShapeType="1"/>
            </p:cNvSpPr>
            <p:nvPr/>
          </p:nvSpPr>
          <p:spPr bwMode="auto">
            <a:xfrm>
              <a:off x="3456" y="307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37" name="AutoShape 137"/>
            <p:cNvSpPr>
              <a:spLocks noChangeArrowheads="1"/>
            </p:cNvSpPr>
            <p:nvPr/>
          </p:nvSpPr>
          <p:spPr bwMode="auto">
            <a:xfrm>
              <a:off x="2784" y="3600"/>
              <a:ext cx="144" cy="144"/>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38" name="AutoShape 138"/>
            <p:cNvSpPr>
              <a:spLocks noChangeArrowheads="1"/>
            </p:cNvSpPr>
            <p:nvPr/>
          </p:nvSpPr>
          <p:spPr bwMode="auto">
            <a:xfrm>
              <a:off x="3264" y="3120"/>
              <a:ext cx="144" cy="144"/>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39" name="Oval 139"/>
            <p:cNvSpPr>
              <a:spLocks noChangeArrowheads="1"/>
            </p:cNvSpPr>
            <p:nvPr/>
          </p:nvSpPr>
          <p:spPr bwMode="auto">
            <a:xfrm>
              <a:off x="3072" y="3888"/>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40" name="Oval 140"/>
            <p:cNvSpPr>
              <a:spLocks noChangeArrowheads="1"/>
            </p:cNvSpPr>
            <p:nvPr/>
          </p:nvSpPr>
          <p:spPr bwMode="auto">
            <a:xfrm>
              <a:off x="2832" y="3888"/>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41" name="Oval 141"/>
            <p:cNvSpPr>
              <a:spLocks noChangeArrowheads="1"/>
            </p:cNvSpPr>
            <p:nvPr/>
          </p:nvSpPr>
          <p:spPr bwMode="auto">
            <a:xfrm>
              <a:off x="2592" y="3648"/>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42" name="Oval 142"/>
            <p:cNvSpPr>
              <a:spLocks noChangeArrowheads="1"/>
            </p:cNvSpPr>
            <p:nvPr/>
          </p:nvSpPr>
          <p:spPr bwMode="auto">
            <a:xfrm>
              <a:off x="2592" y="3360"/>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1343" name="Text Box 143"/>
          <p:cNvSpPr txBox="1">
            <a:spLocks noChangeArrowheads="1"/>
          </p:cNvSpPr>
          <p:nvPr/>
        </p:nvSpPr>
        <p:spPr bwMode="auto">
          <a:xfrm>
            <a:off x="3200400" y="1676400"/>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FF0000"/>
                </a:solidFill>
                <a:ea typeface="宋体" charset="0"/>
                <a:cs typeface="Arial" charset="0"/>
              </a:rPr>
              <a:t>Packet filter:</a:t>
            </a:r>
          </a:p>
          <a:p>
            <a:r>
              <a:rPr lang="en-US" altLang="zh-CN" sz="2000">
                <a:solidFill>
                  <a:srgbClr val="FF0000"/>
                </a:solidFill>
                <a:ea typeface="宋体" charset="0"/>
                <a:cs typeface="Arial" charset="0"/>
              </a:rPr>
              <a:t>Drop nyc-FO -&gt; *</a:t>
            </a:r>
          </a:p>
          <a:p>
            <a:r>
              <a:rPr lang="en-US" altLang="zh-CN" sz="2000">
                <a:solidFill>
                  <a:srgbClr val="FF0000"/>
                </a:solidFill>
                <a:ea typeface="宋体" charset="0"/>
                <a:cs typeface="Arial" charset="0"/>
              </a:rPr>
              <a:t>Permit *</a:t>
            </a:r>
          </a:p>
        </p:txBody>
      </p:sp>
      <p:sp>
        <p:nvSpPr>
          <p:cNvPr id="51344" name="Line 144"/>
          <p:cNvSpPr>
            <a:spLocks noChangeShapeType="1"/>
          </p:cNvSpPr>
          <p:nvPr/>
        </p:nvSpPr>
        <p:spPr bwMode="auto">
          <a:xfrm>
            <a:off x="3276600" y="1752600"/>
            <a:ext cx="0" cy="838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45" name="Line 145"/>
          <p:cNvSpPr>
            <a:spLocks noChangeShapeType="1"/>
          </p:cNvSpPr>
          <p:nvPr/>
        </p:nvSpPr>
        <p:spPr bwMode="auto">
          <a:xfrm flipH="1" flipV="1">
            <a:off x="2819400" y="1676400"/>
            <a:ext cx="45720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46" name="Text Box 146"/>
          <p:cNvSpPr txBox="1">
            <a:spLocks noChangeArrowheads="1"/>
          </p:cNvSpPr>
          <p:nvPr/>
        </p:nvSpPr>
        <p:spPr bwMode="auto">
          <a:xfrm>
            <a:off x="3200400" y="2803525"/>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FF0000"/>
                </a:solidFill>
                <a:ea typeface="宋体" charset="0"/>
                <a:cs typeface="Arial" charset="0"/>
              </a:rPr>
              <a:t>Packet filter:</a:t>
            </a:r>
          </a:p>
          <a:p>
            <a:r>
              <a:rPr lang="en-US" altLang="zh-CN" sz="2000">
                <a:solidFill>
                  <a:srgbClr val="FF0000"/>
                </a:solidFill>
                <a:ea typeface="宋体" charset="0"/>
                <a:cs typeface="Arial" charset="0"/>
              </a:rPr>
              <a:t>Drop chi-FO -&gt; *</a:t>
            </a:r>
          </a:p>
          <a:p>
            <a:r>
              <a:rPr lang="en-US" altLang="zh-CN" sz="2000">
                <a:solidFill>
                  <a:srgbClr val="FF0000"/>
                </a:solidFill>
                <a:ea typeface="宋体" charset="0"/>
                <a:cs typeface="Arial" charset="0"/>
              </a:rPr>
              <a:t>Permit *</a:t>
            </a:r>
          </a:p>
        </p:txBody>
      </p:sp>
      <p:sp>
        <p:nvSpPr>
          <p:cNvPr id="51347" name="Line 147"/>
          <p:cNvSpPr>
            <a:spLocks noChangeShapeType="1"/>
          </p:cNvSpPr>
          <p:nvPr/>
        </p:nvSpPr>
        <p:spPr bwMode="auto">
          <a:xfrm>
            <a:off x="3276600" y="2879725"/>
            <a:ext cx="0" cy="838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48" name="Line 148"/>
          <p:cNvSpPr>
            <a:spLocks noChangeShapeType="1"/>
          </p:cNvSpPr>
          <p:nvPr/>
        </p:nvSpPr>
        <p:spPr bwMode="auto">
          <a:xfrm flipH="1">
            <a:off x="2819400" y="3336925"/>
            <a:ext cx="457200" cy="5492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49" name="Text Box 149"/>
          <p:cNvSpPr txBox="1">
            <a:spLocks noChangeArrowheads="1"/>
          </p:cNvSpPr>
          <p:nvPr/>
        </p:nvSpPr>
        <p:spPr bwMode="auto">
          <a:xfrm>
            <a:off x="7086600" y="2514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Front Office</a:t>
            </a:r>
          </a:p>
        </p:txBody>
      </p:sp>
      <p:sp>
        <p:nvSpPr>
          <p:cNvPr id="51350" name="Text Box 150"/>
          <p:cNvSpPr txBox="1">
            <a:spLocks noChangeArrowheads="1"/>
          </p:cNvSpPr>
          <p:nvPr/>
        </p:nvSpPr>
        <p:spPr bwMode="auto">
          <a:xfrm>
            <a:off x="7239000" y="1981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chi</a:t>
            </a:r>
          </a:p>
        </p:txBody>
      </p:sp>
      <p:sp>
        <p:nvSpPr>
          <p:cNvPr id="51351" name="Text Box 151"/>
          <p:cNvSpPr txBox="1">
            <a:spLocks noChangeArrowheads="1"/>
          </p:cNvSpPr>
          <p:nvPr/>
        </p:nvSpPr>
        <p:spPr bwMode="auto">
          <a:xfrm>
            <a:off x="7239000" y="2971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nyc</a:t>
            </a:r>
          </a:p>
        </p:txBody>
      </p:sp>
      <p:sp>
        <p:nvSpPr>
          <p:cNvPr id="154" name="Rectangle 2"/>
          <p:cNvSpPr>
            <a:spLocks noGrp="1" noChangeArrowheads="1"/>
          </p:cNvSpPr>
          <p:nvPr>
            <p:ph type="title"/>
          </p:nvPr>
        </p:nvSpPr>
        <p:spPr/>
        <p:txBody>
          <a:bodyPr/>
          <a:lstStyle/>
          <a:p>
            <a:r>
              <a:rPr lang="en-US" altLang="zh-CN" sz="3200" dirty="0">
                <a:ea typeface="宋体" charset="0"/>
                <a:cs typeface="宋体" charset="0"/>
              </a:rPr>
              <a:t>Example 2: Access Control</a:t>
            </a:r>
          </a:p>
        </p:txBody>
      </p:sp>
      <p:sp>
        <p:nvSpPr>
          <p:cNvPr id="2" name="Slide Number Placeholder 1"/>
          <p:cNvSpPr>
            <a:spLocks noGrp="1"/>
          </p:cNvSpPr>
          <p:nvPr>
            <p:ph type="sldNum" sz="quarter" idx="12"/>
          </p:nvPr>
        </p:nvSpPr>
        <p:spPr/>
        <p:txBody>
          <a:bodyPr/>
          <a:lstStyle/>
          <a:p>
            <a:fld id="{AC913800-9833-F549-80FC-C3497A40B0B4}" type="slidenum">
              <a:rPr lang="en-US" smtClean="0"/>
              <a:t>20</a:t>
            </a:fld>
            <a:endParaRPr lang="en-US"/>
          </a:p>
        </p:txBody>
      </p:sp>
    </p:spTree>
    <p:extLst>
      <p:ext uri="{BB962C8B-B14F-4D97-AF65-F5344CB8AC3E}">
        <p14:creationId xmlns:p14="http://schemas.microsoft.com/office/powerpoint/2010/main" val="31720942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042988" y="5013325"/>
            <a:ext cx="7354887" cy="1143000"/>
          </a:xfrm>
        </p:spPr>
        <p:txBody>
          <a:bodyPr>
            <a:normAutofit fontScale="92500"/>
          </a:bodyPr>
          <a:lstStyle/>
          <a:p>
            <a:r>
              <a:rPr lang="en-US" altLang="zh-CN" dirty="0">
                <a:solidFill>
                  <a:srgbClr val="FF0000"/>
                </a:solidFill>
                <a:ea typeface="宋体" charset="0"/>
                <a:cs typeface="宋体" charset="0"/>
              </a:rPr>
              <a:t>A new short-cut link added between data centers</a:t>
            </a:r>
          </a:p>
          <a:p>
            <a:r>
              <a:rPr lang="en-US" altLang="zh-CN" dirty="0">
                <a:ea typeface="宋体" charset="0"/>
                <a:cs typeface="宋体" charset="0"/>
              </a:rPr>
              <a:t>Intended for backup traffic between centers</a:t>
            </a:r>
          </a:p>
        </p:txBody>
      </p:sp>
      <p:pic>
        <p:nvPicPr>
          <p:cNvPr id="5222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29" name="Text Box 5"/>
          <p:cNvSpPr txBox="1">
            <a:spLocks noChangeArrowheads="1"/>
          </p:cNvSpPr>
          <p:nvPr/>
        </p:nvSpPr>
        <p:spPr bwMode="auto">
          <a:xfrm>
            <a:off x="24384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R1</a:t>
            </a:r>
          </a:p>
        </p:txBody>
      </p:sp>
      <p:pic>
        <p:nvPicPr>
          <p:cNvPr id="52230"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1" name="Text Box 7"/>
          <p:cNvSpPr txBox="1">
            <a:spLocks noChangeArrowheads="1"/>
          </p:cNvSpPr>
          <p:nvPr/>
        </p:nvSpPr>
        <p:spPr bwMode="auto">
          <a:xfrm>
            <a:off x="63246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R2</a:t>
            </a:r>
          </a:p>
        </p:txBody>
      </p:sp>
      <p:pic>
        <p:nvPicPr>
          <p:cNvPr id="52232"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3" name="Text Box 9"/>
          <p:cNvSpPr txBox="1">
            <a:spLocks noChangeArrowheads="1"/>
          </p:cNvSpPr>
          <p:nvPr/>
        </p:nvSpPr>
        <p:spPr bwMode="auto">
          <a:xfrm>
            <a:off x="6324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R5</a:t>
            </a:r>
          </a:p>
        </p:txBody>
      </p:sp>
      <p:pic>
        <p:nvPicPr>
          <p:cNvPr id="52234"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5" name="Text Box 11"/>
          <p:cNvSpPr txBox="1">
            <a:spLocks noChangeArrowheads="1"/>
          </p:cNvSpPr>
          <p:nvPr/>
        </p:nvSpPr>
        <p:spPr bwMode="auto">
          <a:xfrm>
            <a:off x="63246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R4</a:t>
            </a:r>
          </a:p>
        </p:txBody>
      </p:sp>
      <p:pic>
        <p:nvPicPr>
          <p:cNvPr id="52236"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7" name="Text Box 13"/>
          <p:cNvSpPr txBox="1">
            <a:spLocks noChangeArrowheads="1"/>
          </p:cNvSpPr>
          <p:nvPr/>
        </p:nvSpPr>
        <p:spPr bwMode="auto">
          <a:xfrm>
            <a:off x="24384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R3</a:t>
            </a:r>
          </a:p>
        </p:txBody>
      </p:sp>
      <p:sp>
        <p:nvSpPr>
          <p:cNvPr id="52238" name="Line 14"/>
          <p:cNvSpPr>
            <a:spLocks noChangeShapeType="1"/>
          </p:cNvSpPr>
          <p:nvPr/>
        </p:nvSpPr>
        <p:spPr bwMode="auto">
          <a:xfrm>
            <a:off x="2743200" y="16002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39" name="Line 15"/>
          <p:cNvSpPr>
            <a:spLocks noChangeShapeType="1"/>
          </p:cNvSpPr>
          <p:nvPr/>
        </p:nvSpPr>
        <p:spPr bwMode="auto">
          <a:xfrm>
            <a:off x="2743200" y="39624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40" name="Line 16"/>
          <p:cNvSpPr>
            <a:spLocks noChangeShapeType="1"/>
          </p:cNvSpPr>
          <p:nvPr/>
        </p:nvSpPr>
        <p:spPr bwMode="auto">
          <a:xfrm>
            <a:off x="6324600" y="28956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2241" name="Picture 17"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10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2242" name="Picture 18"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858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2243" name="Picture 19"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814388" cy="1023938"/>
          </a:xfrm>
          <a:prstGeom prst="rect">
            <a:avLst/>
          </a:prstGeom>
          <a:noFill/>
          <a:extLst>
            <a:ext uri="{909E8E84-426E-40dd-AFC4-6F175D3DCCD1}">
              <a14:hiddenFill xmlns:a14="http://schemas.microsoft.com/office/drawing/2010/main">
                <a:solidFill>
                  <a:srgbClr val="FFFFFF"/>
                </a:solidFill>
              </a14:hiddenFill>
            </a:ext>
          </a:extLst>
        </p:spPr>
      </p:pic>
      <p:pic>
        <p:nvPicPr>
          <p:cNvPr id="52244" name="Picture 20"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814388" cy="1023938"/>
          </a:xfrm>
          <a:prstGeom prst="rect">
            <a:avLst/>
          </a:prstGeom>
          <a:noFill/>
          <a:extLst>
            <a:ext uri="{909E8E84-426E-40dd-AFC4-6F175D3DCCD1}">
              <a14:hiddenFill xmlns:a14="http://schemas.microsoft.com/office/drawing/2010/main">
                <a:solidFill>
                  <a:srgbClr val="FFFFFF"/>
                </a:solidFill>
              </a14:hiddenFill>
            </a:ext>
          </a:extLst>
        </p:spPr>
      </p:pic>
      <p:sp>
        <p:nvSpPr>
          <p:cNvPr id="52245" name="Line 21"/>
          <p:cNvSpPr>
            <a:spLocks noChangeShapeType="1"/>
          </p:cNvSpPr>
          <p:nvPr/>
        </p:nvSpPr>
        <p:spPr bwMode="auto">
          <a:xfrm>
            <a:off x="6324600" y="18288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46" name="Line 22"/>
          <p:cNvSpPr>
            <a:spLocks noChangeShapeType="1"/>
          </p:cNvSpPr>
          <p:nvPr/>
        </p:nvSpPr>
        <p:spPr bwMode="auto">
          <a:xfrm flipV="1">
            <a:off x="1676400" y="16002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47" name="Line 23"/>
          <p:cNvSpPr>
            <a:spLocks noChangeShapeType="1"/>
          </p:cNvSpPr>
          <p:nvPr/>
        </p:nvSpPr>
        <p:spPr bwMode="auto">
          <a:xfrm flipV="1">
            <a:off x="1676400" y="40386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48" name="Line 24"/>
          <p:cNvSpPr>
            <a:spLocks noChangeShapeType="1"/>
          </p:cNvSpPr>
          <p:nvPr/>
        </p:nvSpPr>
        <p:spPr bwMode="auto">
          <a:xfrm>
            <a:off x="1752600" y="3810000"/>
            <a:ext cx="3810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49" name="Line 25"/>
          <p:cNvSpPr>
            <a:spLocks noChangeShapeType="1"/>
          </p:cNvSpPr>
          <p:nvPr/>
        </p:nvSpPr>
        <p:spPr bwMode="auto">
          <a:xfrm>
            <a:off x="1752600" y="1295400"/>
            <a:ext cx="3810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50" name="Text Box 26"/>
          <p:cNvSpPr txBox="1">
            <a:spLocks noChangeArrowheads="1"/>
          </p:cNvSpPr>
          <p:nvPr/>
        </p:nvSpPr>
        <p:spPr bwMode="auto">
          <a:xfrm>
            <a:off x="76200" y="2514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Data Center</a:t>
            </a:r>
          </a:p>
        </p:txBody>
      </p:sp>
      <p:pic>
        <p:nvPicPr>
          <p:cNvPr id="52251" name="Picture 27"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914400"/>
            <a:ext cx="831850" cy="1158875"/>
          </a:xfrm>
          <a:prstGeom prst="rect">
            <a:avLst/>
          </a:prstGeom>
          <a:noFill/>
          <a:extLst>
            <a:ext uri="{909E8E84-426E-40dd-AFC4-6F175D3DCCD1}">
              <a14:hiddenFill xmlns:a14="http://schemas.microsoft.com/office/drawing/2010/main">
                <a:solidFill>
                  <a:srgbClr val="FFFFFF"/>
                </a:solidFill>
              </a14:hiddenFill>
            </a:ext>
          </a:extLst>
        </p:spPr>
      </p:pic>
      <p:grpSp>
        <p:nvGrpSpPr>
          <p:cNvPr id="52252" name="Group 28"/>
          <p:cNvGrpSpPr>
            <a:grpSpLocks/>
          </p:cNvGrpSpPr>
          <p:nvPr/>
        </p:nvGrpSpPr>
        <p:grpSpPr bwMode="auto">
          <a:xfrm>
            <a:off x="7934325" y="1241425"/>
            <a:ext cx="436563" cy="371475"/>
            <a:chOff x="4998" y="782"/>
            <a:chExt cx="275" cy="234"/>
          </a:xfrm>
        </p:grpSpPr>
        <p:sp>
          <p:nvSpPr>
            <p:cNvPr id="52253" name="Arc 29"/>
            <p:cNvSpPr>
              <a:spLocks/>
            </p:cNvSpPr>
            <p:nvPr/>
          </p:nvSpPr>
          <p:spPr bwMode="auto">
            <a:xfrm>
              <a:off x="5187" y="952"/>
              <a:ext cx="54" cy="39"/>
            </a:xfrm>
            <a:custGeom>
              <a:avLst/>
              <a:gdLst>
                <a:gd name="G0" fmla="+- 16811 0 0"/>
                <a:gd name="G1" fmla="+- 21600 0 0"/>
                <a:gd name="G2" fmla="+- 21600 0 0"/>
                <a:gd name="T0" fmla="*/ 0 w 38411"/>
                <a:gd name="T1" fmla="*/ 8037 h 34932"/>
                <a:gd name="T2" fmla="*/ 33806 w 38411"/>
                <a:gd name="T3" fmla="*/ 34932 h 34932"/>
                <a:gd name="T4" fmla="*/ 16811 w 38411"/>
                <a:gd name="T5" fmla="*/ 21600 h 34932"/>
              </a:gdLst>
              <a:ahLst/>
              <a:cxnLst>
                <a:cxn ang="0">
                  <a:pos x="T0" y="T1"/>
                </a:cxn>
                <a:cxn ang="0">
                  <a:pos x="T2" y="T3"/>
                </a:cxn>
                <a:cxn ang="0">
                  <a:pos x="T4" y="T5"/>
                </a:cxn>
              </a:cxnLst>
              <a:rect l="0" t="0" r="r" b="b"/>
              <a:pathLst>
                <a:path w="38411" h="34932" fill="none" extrusionOk="0">
                  <a:moveTo>
                    <a:pt x="0" y="8037"/>
                  </a:moveTo>
                  <a:cubicBezTo>
                    <a:pt x="4100" y="2954"/>
                    <a:pt x="10280" y="-1"/>
                    <a:pt x="16811" y="-1"/>
                  </a:cubicBezTo>
                  <a:cubicBezTo>
                    <a:pt x="28740" y="0"/>
                    <a:pt x="38411" y="9670"/>
                    <a:pt x="38411" y="21600"/>
                  </a:cubicBezTo>
                  <a:cubicBezTo>
                    <a:pt x="38411" y="26434"/>
                    <a:pt x="36789" y="31128"/>
                    <a:pt x="33805" y="34931"/>
                  </a:cubicBezTo>
                </a:path>
                <a:path w="38411" h="34932" stroke="0" extrusionOk="0">
                  <a:moveTo>
                    <a:pt x="0" y="8037"/>
                  </a:moveTo>
                  <a:cubicBezTo>
                    <a:pt x="4100" y="2954"/>
                    <a:pt x="10280" y="-1"/>
                    <a:pt x="16811" y="-1"/>
                  </a:cubicBezTo>
                  <a:cubicBezTo>
                    <a:pt x="28740" y="0"/>
                    <a:pt x="38411" y="9670"/>
                    <a:pt x="38411" y="21600"/>
                  </a:cubicBezTo>
                  <a:cubicBezTo>
                    <a:pt x="38411" y="26434"/>
                    <a:pt x="36789" y="31128"/>
                    <a:pt x="33805" y="34931"/>
                  </a:cubicBezTo>
                  <a:lnTo>
                    <a:pt x="16811"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4" name="Arc 30"/>
            <p:cNvSpPr>
              <a:spLocks/>
            </p:cNvSpPr>
            <p:nvPr/>
          </p:nvSpPr>
          <p:spPr bwMode="auto">
            <a:xfrm>
              <a:off x="5187" y="952"/>
              <a:ext cx="54" cy="36"/>
            </a:xfrm>
            <a:custGeom>
              <a:avLst/>
              <a:gdLst>
                <a:gd name="G0" fmla="+- 16693 0 0"/>
                <a:gd name="G1" fmla="+- 21600 0 0"/>
                <a:gd name="G2" fmla="+- 21600 0 0"/>
                <a:gd name="T0" fmla="*/ 0 w 38293"/>
                <a:gd name="T1" fmla="*/ 7892 h 34776"/>
                <a:gd name="T2" fmla="*/ 33809 w 38293"/>
                <a:gd name="T3" fmla="*/ 34776 h 34776"/>
                <a:gd name="T4" fmla="*/ 16693 w 38293"/>
                <a:gd name="T5" fmla="*/ 21600 h 34776"/>
              </a:gdLst>
              <a:ahLst/>
              <a:cxnLst>
                <a:cxn ang="0">
                  <a:pos x="T0" y="T1"/>
                </a:cxn>
                <a:cxn ang="0">
                  <a:pos x="T2" y="T3"/>
                </a:cxn>
                <a:cxn ang="0">
                  <a:pos x="T4" y="T5"/>
                </a:cxn>
              </a:cxnLst>
              <a:rect l="0" t="0" r="r" b="b"/>
              <a:pathLst>
                <a:path w="38293" h="34776" fill="none" extrusionOk="0">
                  <a:moveTo>
                    <a:pt x="0" y="7892"/>
                  </a:moveTo>
                  <a:cubicBezTo>
                    <a:pt x="4102" y="2895"/>
                    <a:pt x="10228" y="-1"/>
                    <a:pt x="16693" y="-1"/>
                  </a:cubicBezTo>
                  <a:cubicBezTo>
                    <a:pt x="28622" y="0"/>
                    <a:pt x="38293" y="9670"/>
                    <a:pt x="38293" y="21600"/>
                  </a:cubicBezTo>
                  <a:cubicBezTo>
                    <a:pt x="38293" y="26366"/>
                    <a:pt x="36716" y="30999"/>
                    <a:pt x="33808" y="34775"/>
                  </a:cubicBezTo>
                </a:path>
                <a:path w="38293" h="34776" stroke="0" extrusionOk="0">
                  <a:moveTo>
                    <a:pt x="0" y="7892"/>
                  </a:moveTo>
                  <a:cubicBezTo>
                    <a:pt x="4102" y="2895"/>
                    <a:pt x="10228" y="-1"/>
                    <a:pt x="16693" y="-1"/>
                  </a:cubicBezTo>
                  <a:cubicBezTo>
                    <a:pt x="28622" y="0"/>
                    <a:pt x="38293" y="9670"/>
                    <a:pt x="38293" y="21600"/>
                  </a:cubicBezTo>
                  <a:cubicBezTo>
                    <a:pt x="38293" y="26366"/>
                    <a:pt x="36716" y="30999"/>
                    <a:pt x="33808" y="34775"/>
                  </a:cubicBezTo>
                  <a:lnTo>
                    <a:pt x="16693"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2255" name="Group 31"/>
            <p:cNvGrpSpPr>
              <a:grpSpLocks/>
            </p:cNvGrpSpPr>
            <p:nvPr/>
          </p:nvGrpSpPr>
          <p:grpSpPr bwMode="auto">
            <a:xfrm>
              <a:off x="5232" y="985"/>
              <a:ext cx="41" cy="28"/>
              <a:chOff x="5232" y="985"/>
              <a:chExt cx="41" cy="28"/>
            </a:xfrm>
          </p:grpSpPr>
          <p:sp>
            <p:nvSpPr>
              <p:cNvPr id="52256" name="Freeform 32"/>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7" name="Freeform 33"/>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w="4763">
                <a:solidFill>
                  <a:srgbClr val="494936"/>
                </a:solidFill>
                <a:prstDash val="solid"/>
                <a:round/>
                <a:headEnd/>
                <a:tailEnd/>
              </a:ln>
            </p:spPr>
            <p:txBody>
              <a:bodyPr/>
              <a:lstStyle/>
              <a:p>
                <a:endParaRPr lang="en-US"/>
              </a:p>
            </p:txBody>
          </p:sp>
          <p:sp>
            <p:nvSpPr>
              <p:cNvPr id="52258" name="Freeform 34"/>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9" name="Freeform 35"/>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w="4763">
                <a:solidFill>
                  <a:srgbClr val="494936"/>
                </a:solidFill>
                <a:prstDash val="solid"/>
                <a:round/>
                <a:headEnd/>
                <a:tailEnd/>
              </a:ln>
            </p:spPr>
            <p:txBody>
              <a:bodyPr/>
              <a:lstStyle/>
              <a:p>
                <a:endParaRPr lang="en-US"/>
              </a:p>
            </p:txBody>
          </p:sp>
          <p:sp>
            <p:nvSpPr>
              <p:cNvPr id="52260" name="Rectangle 36"/>
              <p:cNvSpPr>
                <a:spLocks noChangeArrowheads="1"/>
              </p:cNvSpPr>
              <p:nvPr/>
            </p:nvSpPr>
            <p:spPr bwMode="auto">
              <a:xfrm>
                <a:off x="5248" y="1007"/>
                <a:ext cx="2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61" name="Rectangle 37"/>
              <p:cNvSpPr>
                <a:spLocks noChangeArrowheads="1"/>
              </p:cNvSpPr>
              <p:nvPr/>
            </p:nvSpPr>
            <p:spPr bwMode="auto">
              <a:xfrm>
                <a:off x="5249" y="1008"/>
                <a:ext cx="23" cy="4"/>
              </a:xfrm>
              <a:prstGeom prst="rect">
                <a:avLst/>
              </a:prstGeom>
              <a:solidFill>
                <a:srgbClr val="B7B79D"/>
              </a:solidFill>
              <a:ln w="4763">
                <a:solidFill>
                  <a:srgbClr val="494936"/>
                </a:solidFill>
                <a:miter lim="800000"/>
                <a:headEnd/>
                <a:tailEnd/>
              </a:ln>
            </p:spPr>
            <p:txBody>
              <a:bodyPr/>
              <a:lstStyle/>
              <a:p>
                <a:endParaRPr lang="en-US"/>
              </a:p>
            </p:txBody>
          </p:sp>
        </p:grpSp>
        <p:sp>
          <p:nvSpPr>
            <p:cNvPr id="52262" name="Freeform 38"/>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3" name="Freeform 39"/>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w="4763">
              <a:solidFill>
                <a:srgbClr val="494936"/>
              </a:solidFill>
              <a:prstDash val="solid"/>
              <a:round/>
              <a:headEnd/>
              <a:tailEnd/>
            </a:ln>
          </p:spPr>
          <p:txBody>
            <a:bodyPr/>
            <a:lstStyle/>
            <a:p>
              <a:endParaRPr lang="en-US"/>
            </a:p>
          </p:txBody>
        </p:sp>
        <p:sp>
          <p:nvSpPr>
            <p:cNvPr id="52264" name="Freeform 40"/>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5" name="Freeform 41"/>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w="4763">
              <a:solidFill>
                <a:srgbClr val="494936"/>
              </a:solidFill>
              <a:prstDash val="solid"/>
              <a:round/>
              <a:headEnd/>
              <a:tailEnd/>
            </a:ln>
          </p:spPr>
          <p:txBody>
            <a:bodyPr/>
            <a:lstStyle/>
            <a:p>
              <a:endParaRPr lang="en-US"/>
            </a:p>
          </p:txBody>
        </p:sp>
        <p:sp>
          <p:nvSpPr>
            <p:cNvPr id="52266" name="Rectangle 42"/>
            <p:cNvSpPr>
              <a:spLocks noChangeArrowheads="1"/>
            </p:cNvSpPr>
            <p:nvPr/>
          </p:nvSpPr>
          <p:spPr bwMode="auto">
            <a:xfrm>
              <a:off x="5020" y="951"/>
              <a:ext cx="178"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67" name="Rectangle 43"/>
            <p:cNvSpPr>
              <a:spLocks noChangeArrowheads="1"/>
            </p:cNvSpPr>
            <p:nvPr/>
          </p:nvSpPr>
          <p:spPr bwMode="auto">
            <a:xfrm>
              <a:off x="5021" y="952"/>
              <a:ext cx="176" cy="29"/>
            </a:xfrm>
            <a:prstGeom prst="rect">
              <a:avLst/>
            </a:prstGeom>
            <a:solidFill>
              <a:srgbClr val="B7B79D"/>
            </a:solidFill>
            <a:ln w="4763">
              <a:solidFill>
                <a:srgbClr val="494936"/>
              </a:solidFill>
              <a:miter lim="800000"/>
              <a:headEnd/>
              <a:tailEnd/>
            </a:ln>
          </p:spPr>
          <p:txBody>
            <a:bodyPr/>
            <a:lstStyle/>
            <a:p>
              <a:endParaRPr lang="en-US"/>
            </a:p>
          </p:txBody>
        </p:sp>
        <p:sp>
          <p:nvSpPr>
            <p:cNvPr id="52268" name="Freeform 44"/>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9" name="Freeform 45"/>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w="4763">
              <a:solidFill>
                <a:srgbClr val="494936"/>
              </a:solidFill>
              <a:prstDash val="solid"/>
              <a:round/>
              <a:headEnd/>
              <a:tailEnd/>
            </a:ln>
          </p:spPr>
          <p:txBody>
            <a:bodyPr/>
            <a:lstStyle/>
            <a:p>
              <a:endParaRPr lang="en-US"/>
            </a:p>
          </p:txBody>
        </p:sp>
        <p:sp>
          <p:nvSpPr>
            <p:cNvPr id="52270" name="Freeform 46"/>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1" name="Freeform 47"/>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w="4763">
              <a:solidFill>
                <a:srgbClr val="000000"/>
              </a:solidFill>
              <a:prstDash val="solid"/>
              <a:round/>
              <a:headEnd/>
              <a:tailEnd/>
            </a:ln>
          </p:spPr>
          <p:txBody>
            <a:bodyPr/>
            <a:lstStyle/>
            <a:p>
              <a:endParaRPr lang="en-US"/>
            </a:p>
          </p:txBody>
        </p:sp>
        <p:sp>
          <p:nvSpPr>
            <p:cNvPr id="52272" name="Freeform 48"/>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3" name="Freeform 49"/>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w="4763">
              <a:solidFill>
                <a:srgbClr val="494936"/>
              </a:solidFill>
              <a:prstDash val="solid"/>
              <a:round/>
              <a:headEnd/>
              <a:tailEnd/>
            </a:ln>
          </p:spPr>
          <p:txBody>
            <a:bodyPr/>
            <a:lstStyle/>
            <a:p>
              <a:endParaRPr lang="en-US"/>
            </a:p>
          </p:txBody>
        </p:sp>
        <p:sp>
          <p:nvSpPr>
            <p:cNvPr id="52274" name="Rectangle 50"/>
            <p:cNvSpPr>
              <a:spLocks noChangeArrowheads="1"/>
            </p:cNvSpPr>
            <p:nvPr/>
          </p:nvSpPr>
          <p:spPr bwMode="auto">
            <a:xfrm>
              <a:off x="5021" y="802"/>
              <a:ext cx="179" cy="138"/>
            </a:xfrm>
            <a:prstGeom prst="rect">
              <a:avLst/>
            </a:prstGeom>
            <a:solidFill>
              <a:srgbClr val="B7B79D"/>
            </a:solidFill>
            <a:ln w="4763">
              <a:solidFill>
                <a:srgbClr val="494936"/>
              </a:solidFill>
              <a:miter lim="800000"/>
              <a:headEnd/>
              <a:tailEnd/>
            </a:ln>
          </p:spPr>
          <p:txBody>
            <a:bodyPr/>
            <a:lstStyle/>
            <a:p>
              <a:endParaRPr lang="en-US"/>
            </a:p>
          </p:txBody>
        </p:sp>
        <p:sp>
          <p:nvSpPr>
            <p:cNvPr id="52275" name="Rectangle 51"/>
            <p:cNvSpPr>
              <a:spLocks noChangeArrowheads="1"/>
            </p:cNvSpPr>
            <p:nvPr/>
          </p:nvSpPr>
          <p:spPr bwMode="auto">
            <a:xfrm>
              <a:off x="5037" y="821"/>
              <a:ext cx="147" cy="107"/>
            </a:xfrm>
            <a:prstGeom prst="rect">
              <a:avLst/>
            </a:prstGeom>
            <a:solidFill>
              <a:srgbClr val="000000"/>
            </a:solidFill>
            <a:ln w="4763">
              <a:solidFill>
                <a:srgbClr val="494936"/>
              </a:solidFill>
              <a:miter lim="800000"/>
              <a:headEnd/>
              <a:tailEnd/>
            </a:ln>
          </p:spPr>
          <p:txBody>
            <a:bodyPr/>
            <a:lstStyle/>
            <a:p>
              <a:endParaRPr lang="en-US"/>
            </a:p>
          </p:txBody>
        </p:sp>
        <p:sp>
          <p:nvSpPr>
            <p:cNvPr id="52276" name="Freeform 52"/>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7" name="Freeform 53"/>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w="4763">
              <a:solidFill>
                <a:srgbClr val="494936"/>
              </a:solidFill>
              <a:prstDash val="solid"/>
              <a:round/>
              <a:headEnd/>
              <a:tailEnd/>
            </a:ln>
          </p:spPr>
          <p:txBody>
            <a:bodyPr/>
            <a:lstStyle/>
            <a:p>
              <a:endParaRPr lang="en-US"/>
            </a:p>
          </p:txBody>
        </p:sp>
        <p:sp>
          <p:nvSpPr>
            <p:cNvPr id="52278" name="Freeform 54"/>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9" name="Freeform 55"/>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w="4763">
              <a:solidFill>
                <a:srgbClr val="494936"/>
              </a:solidFill>
              <a:prstDash val="solid"/>
              <a:round/>
              <a:headEnd/>
              <a:tailEnd/>
            </a:ln>
          </p:spPr>
          <p:txBody>
            <a:bodyPr/>
            <a:lstStyle/>
            <a:p>
              <a:endParaRPr lang="en-US"/>
            </a:p>
          </p:txBody>
        </p:sp>
        <p:sp>
          <p:nvSpPr>
            <p:cNvPr id="52280" name="Rectangle 56"/>
            <p:cNvSpPr>
              <a:spLocks noChangeArrowheads="1"/>
            </p:cNvSpPr>
            <p:nvPr/>
          </p:nvSpPr>
          <p:spPr bwMode="auto">
            <a:xfrm>
              <a:off x="5039" y="1010"/>
              <a:ext cx="196"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81" name="Rectangle 57"/>
            <p:cNvSpPr>
              <a:spLocks noChangeArrowheads="1"/>
            </p:cNvSpPr>
            <p:nvPr/>
          </p:nvSpPr>
          <p:spPr bwMode="auto">
            <a:xfrm>
              <a:off x="5040" y="1011"/>
              <a:ext cx="194" cy="4"/>
            </a:xfrm>
            <a:prstGeom prst="rect">
              <a:avLst/>
            </a:prstGeom>
            <a:solidFill>
              <a:srgbClr val="B7B79D"/>
            </a:solidFill>
            <a:ln w="4763">
              <a:solidFill>
                <a:srgbClr val="494936"/>
              </a:solidFill>
              <a:miter lim="800000"/>
              <a:headEnd/>
              <a:tailEnd/>
            </a:ln>
          </p:spPr>
          <p:txBody>
            <a:bodyPr/>
            <a:lstStyle/>
            <a:p>
              <a:endParaRPr lang="en-US"/>
            </a:p>
          </p:txBody>
        </p:sp>
        <p:grpSp>
          <p:nvGrpSpPr>
            <p:cNvPr id="52282" name="Group 58"/>
            <p:cNvGrpSpPr>
              <a:grpSpLocks/>
            </p:cNvGrpSpPr>
            <p:nvPr/>
          </p:nvGrpSpPr>
          <p:grpSpPr bwMode="auto">
            <a:xfrm>
              <a:off x="5042" y="876"/>
              <a:ext cx="134" cy="1"/>
              <a:chOff x="5042" y="876"/>
              <a:chExt cx="134" cy="1"/>
            </a:xfrm>
          </p:grpSpPr>
          <p:sp>
            <p:nvSpPr>
              <p:cNvPr id="52283" name="Line 59"/>
              <p:cNvSpPr>
                <a:spLocks noChangeShapeType="1"/>
              </p:cNvSpPr>
              <p:nvPr/>
            </p:nvSpPr>
            <p:spPr bwMode="auto">
              <a:xfrm>
                <a:off x="5042"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4" name="Line 60"/>
              <p:cNvSpPr>
                <a:spLocks noChangeShapeType="1"/>
              </p:cNvSpPr>
              <p:nvPr/>
            </p:nvSpPr>
            <p:spPr bwMode="auto">
              <a:xfrm>
                <a:off x="505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5" name="Line 61"/>
              <p:cNvSpPr>
                <a:spLocks noChangeShapeType="1"/>
              </p:cNvSpPr>
              <p:nvPr/>
            </p:nvSpPr>
            <p:spPr bwMode="auto">
              <a:xfrm>
                <a:off x="5064"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6" name="Line 62"/>
              <p:cNvSpPr>
                <a:spLocks noChangeShapeType="1"/>
              </p:cNvSpPr>
              <p:nvPr/>
            </p:nvSpPr>
            <p:spPr bwMode="auto">
              <a:xfrm>
                <a:off x="5076"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7" name="Line 63"/>
              <p:cNvSpPr>
                <a:spLocks noChangeShapeType="1"/>
              </p:cNvSpPr>
              <p:nvPr/>
            </p:nvSpPr>
            <p:spPr bwMode="auto">
              <a:xfrm>
                <a:off x="5086"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8" name="Line 64"/>
              <p:cNvSpPr>
                <a:spLocks noChangeShapeType="1"/>
              </p:cNvSpPr>
              <p:nvPr/>
            </p:nvSpPr>
            <p:spPr bwMode="auto">
              <a:xfrm>
                <a:off x="5098"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9" name="Line 65"/>
              <p:cNvSpPr>
                <a:spLocks noChangeShapeType="1"/>
              </p:cNvSpPr>
              <p:nvPr/>
            </p:nvSpPr>
            <p:spPr bwMode="auto">
              <a:xfrm>
                <a:off x="5107" y="876"/>
                <a:ext cx="4"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0" name="Line 66"/>
              <p:cNvSpPr>
                <a:spLocks noChangeShapeType="1"/>
              </p:cNvSpPr>
              <p:nvPr/>
            </p:nvSpPr>
            <p:spPr bwMode="auto">
              <a:xfrm>
                <a:off x="5120"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1" name="Line 67"/>
              <p:cNvSpPr>
                <a:spLocks noChangeShapeType="1"/>
              </p:cNvSpPr>
              <p:nvPr/>
            </p:nvSpPr>
            <p:spPr bwMode="auto">
              <a:xfrm>
                <a:off x="5129"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2" name="Line 68"/>
              <p:cNvSpPr>
                <a:spLocks noChangeShapeType="1"/>
              </p:cNvSpPr>
              <p:nvPr/>
            </p:nvSpPr>
            <p:spPr bwMode="auto">
              <a:xfrm>
                <a:off x="5142"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3" name="Line 69"/>
              <p:cNvSpPr>
                <a:spLocks noChangeShapeType="1"/>
              </p:cNvSpPr>
              <p:nvPr/>
            </p:nvSpPr>
            <p:spPr bwMode="auto">
              <a:xfrm>
                <a:off x="5151"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4" name="Line 70"/>
              <p:cNvSpPr>
                <a:spLocks noChangeShapeType="1"/>
              </p:cNvSpPr>
              <p:nvPr/>
            </p:nvSpPr>
            <p:spPr bwMode="auto">
              <a:xfrm>
                <a:off x="516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5" name="Line 71"/>
              <p:cNvSpPr>
                <a:spLocks noChangeShapeType="1"/>
              </p:cNvSpPr>
              <p:nvPr/>
            </p:nvSpPr>
            <p:spPr bwMode="auto">
              <a:xfrm>
                <a:off x="5173"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2296" name="Group 72"/>
          <p:cNvGrpSpPr>
            <a:grpSpLocks/>
          </p:cNvGrpSpPr>
          <p:nvPr/>
        </p:nvGrpSpPr>
        <p:grpSpPr bwMode="auto">
          <a:xfrm>
            <a:off x="8018463" y="1147763"/>
            <a:ext cx="728662" cy="1149350"/>
            <a:chOff x="5051" y="723"/>
            <a:chExt cx="459" cy="724"/>
          </a:xfrm>
        </p:grpSpPr>
        <p:sp>
          <p:nvSpPr>
            <p:cNvPr id="52297" name="Freeform 73"/>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8" name="Freeform 74"/>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w="4763">
              <a:solidFill>
                <a:srgbClr val="000000"/>
              </a:solidFill>
              <a:prstDash val="solid"/>
              <a:round/>
              <a:headEnd/>
              <a:tailEnd/>
            </a:ln>
          </p:spPr>
          <p:txBody>
            <a:bodyPr/>
            <a:lstStyle/>
            <a:p>
              <a:endParaRPr lang="en-US"/>
            </a:p>
          </p:txBody>
        </p:sp>
        <p:sp>
          <p:nvSpPr>
            <p:cNvPr id="52299" name="Freeform 75"/>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0" name="Freeform 76"/>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w="4763">
              <a:solidFill>
                <a:srgbClr val="000000"/>
              </a:solidFill>
              <a:prstDash val="solid"/>
              <a:round/>
              <a:headEnd/>
              <a:tailEnd/>
            </a:ln>
          </p:spPr>
          <p:txBody>
            <a:bodyPr/>
            <a:lstStyle/>
            <a:p>
              <a:endParaRPr lang="en-US"/>
            </a:p>
          </p:txBody>
        </p:sp>
        <p:sp>
          <p:nvSpPr>
            <p:cNvPr id="52301" name="Freeform 77"/>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2" name="Freeform 78"/>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w="4763">
              <a:solidFill>
                <a:srgbClr val="000000"/>
              </a:solidFill>
              <a:prstDash val="solid"/>
              <a:round/>
              <a:headEnd/>
              <a:tailEnd/>
            </a:ln>
          </p:spPr>
          <p:txBody>
            <a:bodyPr/>
            <a:lstStyle/>
            <a:p>
              <a:endParaRPr lang="en-US"/>
            </a:p>
          </p:txBody>
        </p:sp>
        <p:sp>
          <p:nvSpPr>
            <p:cNvPr id="52303" name="Freeform 79"/>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4" name="Freeform 80"/>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w="4763">
              <a:solidFill>
                <a:srgbClr val="000000"/>
              </a:solidFill>
              <a:prstDash val="solid"/>
              <a:round/>
              <a:headEnd/>
              <a:tailEnd/>
            </a:ln>
          </p:spPr>
          <p:txBody>
            <a:bodyPr/>
            <a:lstStyle/>
            <a:p>
              <a:endParaRPr lang="en-US"/>
            </a:p>
          </p:txBody>
        </p:sp>
        <p:sp>
          <p:nvSpPr>
            <p:cNvPr id="52305" name="Freeform 81"/>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6" name="Freeform 82"/>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w="4763">
              <a:solidFill>
                <a:srgbClr val="000000"/>
              </a:solidFill>
              <a:prstDash val="solid"/>
              <a:round/>
              <a:headEnd/>
              <a:tailEnd/>
            </a:ln>
          </p:spPr>
          <p:txBody>
            <a:bodyPr/>
            <a:lstStyle/>
            <a:p>
              <a:endParaRPr lang="en-US"/>
            </a:p>
          </p:txBody>
        </p:sp>
        <p:sp>
          <p:nvSpPr>
            <p:cNvPr id="52307" name="Freeform 83"/>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6 h 78"/>
                <a:gd name="T8" fmla="*/ 0 w 165"/>
                <a:gd name="T9" fmla="*/ 6 h 78"/>
                <a:gd name="T10" fmla="*/ 0 w 165"/>
                <a:gd name="T11" fmla="*/ 15 h 78"/>
                <a:gd name="T12" fmla="*/ 0 w 165"/>
                <a:gd name="T13" fmla="*/ 15 h 78"/>
                <a:gd name="T14" fmla="*/ 3 w 165"/>
                <a:gd name="T15" fmla="*/ 22 h 78"/>
                <a:gd name="T16" fmla="*/ 159 w 165"/>
                <a:gd name="T17" fmla="*/ 78 h 78"/>
                <a:gd name="T18" fmla="*/ 165 w 165"/>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8">
                  <a:moveTo>
                    <a:pt x="165" y="56"/>
                  </a:moveTo>
                  <a:lnTo>
                    <a:pt x="3" y="0"/>
                  </a:lnTo>
                  <a:lnTo>
                    <a:pt x="0" y="6"/>
                  </a:lnTo>
                  <a:lnTo>
                    <a:pt x="0" y="6"/>
                  </a:lnTo>
                  <a:lnTo>
                    <a:pt x="0" y="6"/>
                  </a:lnTo>
                  <a:lnTo>
                    <a:pt x="0" y="15"/>
                  </a:lnTo>
                  <a:lnTo>
                    <a:pt x="0" y="15"/>
                  </a:lnTo>
                  <a:lnTo>
                    <a:pt x="3" y="22"/>
                  </a:lnTo>
                  <a:lnTo>
                    <a:pt x="159" y="78"/>
                  </a:lnTo>
                  <a:lnTo>
                    <a:pt x="165" y="56"/>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8" name="Freeform 84"/>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15 h 78"/>
                <a:gd name="T8" fmla="*/ 3 w 165"/>
                <a:gd name="T9" fmla="*/ 22 h 78"/>
                <a:gd name="T10" fmla="*/ 159 w 165"/>
                <a:gd name="T11" fmla="*/ 78 h 78"/>
                <a:gd name="T12" fmla="*/ 165 w 165"/>
                <a:gd name="T13" fmla="*/ 56 h 78"/>
              </a:gdLst>
              <a:ahLst/>
              <a:cxnLst>
                <a:cxn ang="0">
                  <a:pos x="T0" y="T1"/>
                </a:cxn>
                <a:cxn ang="0">
                  <a:pos x="T2" y="T3"/>
                </a:cxn>
                <a:cxn ang="0">
                  <a:pos x="T4" y="T5"/>
                </a:cxn>
                <a:cxn ang="0">
                  <a:pos x="T6" y="T7"/>
                </a:cxn>
                <a:cxn ang="0">
                  <a:pos x="T8" y="T9"/>
                </a:cxn>
                <a:cxn ang="0">
                  <a:pos x="T10" y="T11"/>
                </a:cxn>
                <a:cxn ang="0">
                  <a:pos x="T12" y="T13"/>
                </a:cxn>
              </a:cxnLst>
              <a:rect l="0" t="0" r="r" b="b"/>
              <a:pathLst>
                <a:path w="165" h="78">
                  <a:moveTo>
                    <a:pt x="165" y="56"/>
                  </a:moveTo>
                  <a:lnTo>
                    <a:pt x="3" y="0"/>
                  </a:lnTo>
                  <a:lnTo>
                    <a:pt x="0" y="6"/>
                  </a:lnTo>
                  <a:lnTo>
                    <a:pt x="0" y="15"/>
                  </a:lnTo>
                  <a:lnTo>
                    <a:pt x="3" y="22"/>
                  </a:lnTo>
                  <a:lnTo>
                    <a:pt x="159" y="78"/>
                  </a:lnTo>
                  <a:lnTo>
                    <a:pt x="165" y="56"/>
                  </a:lnTo>
                  <a:close/>
                </a:path>
              </a:pathLst>
            </a:custGeom>
            <a:solidFill>
              <a:srgbClr val="008077"/>
            </a:solidFill>
            <a:ln w="4763">
              <a:solidFill>
                <a:srgbClr val="000000"/>
              </a:solidFill>
              <a:prstDash val="solid"/>
              <a:round/>
              <a:headEnd/>
              <a:tailEnd/>
            </a:ln>
          </p:spPr>
          <p:txBody>
            <a:bodyPr/>
            <a:lstStyle/>
            <a:p>
              <a:endParaRPr lang="en-US"/>
            </a:p>
          </p:txBody>
        </p:sp>
        <p:sp>
          <p:nvSpPr>
            <p:cNvPr id="52309" name="Freeform 85"/>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0" name="Freeform 86"/>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w="4763">
              <a:solidFill>
                <a:srgbClr val="000000"/>
              </a:solidFill>
              <a:prstDash val="solid"/>
              <a:round/>
              <a:headEnd/>
              <a:tailEnd/>
            </a:ln>
          </p:spPr>
          <p:txBody>
            <a:bodyPr/>
            <a:lstStyle/>
            <a:p>
              <a:endParaRPr lang="en-US"/>
            </a:p>
          </p:txBody>
        </p:sp>
        <p:sp>
          <p:nvSpPr>
            <p:cNvPr id="52311" name="Freeform 87"/>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2" name="Freeform 88"/>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w="4763">
              <a:solidFill>
                <a:srgbClr val="000000"/>
              </a:solidFill>
              <a:prstDash val="solid"/>
              <a:round/>
              <a:headEnd/>
              <a:tailEnd/>
            </a:ln>
          </p:spPr>
          <p:txBody>
            <a:bodyPr/>
            <a:lstStyle/>
            <a:p>
              <a:endParaRPr lang="en-US"/>
            </a:p>
          </p:txBody>
        </p:sp>
        <p:sp>
          <p:nvSpPr>
            <p:cNvPr id="52313" name="Freeform 89"/>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3 w 109"/>
                <a:gd name="T19" fmla="*/ 90 h 147"/>
                <a:gd name="T20" fmla="*/ 16 w 109"/>
                <a:gd name="T21" fmla="*/ 103 h 147"/>
                <a:gd name="T22" fmla="*/ 19 w 109"/>
                <a:gd name="T23" fmla="*/ 112 h 147"/>
                <a:gd name="T24" fmla="*/ 25 w 109"/>
                <a:gd name="T25" fmla="*/ 115 h 147"/>
                <a:gd name="T26" fmla="*/ 35 w 109"/>
                <a:gd name="T27" fmla="*/ 115 h 147"/>
                <a:gd name="T28" fmla="*/ 47 w 109"/>
                <a:gd name="T29" fmla="*/ 125 h 147"/>
                <a:gd name="T30" fmla="*/ 60 w 109"/>
                <a:gd name="T31" fmla="*/ 147 h 147"/>
                <a:gd name="T32" fmla="*/ 109 w 109"/>
                <a:gd name="T33" fmla="*/ 103 h 147"/>
                <a:gd name="T34" fmla="*/ 84 w 109"/>
                <a:gd name="T35" fmla="*/ 0 h 147"/>
                <a:gd name="T36" fmla="*/ 10 w 109"/>
                <a:gd name="T37"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4" name="Freeform 90"/>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6 w 109"/>
                <a:gd name="T19" fmla="*/ 103 h 147"/>
                <a:gd name="T20" fmla="*/ 19 w 109"/>
                <a:gd name="T21" fmla="*/ 112 h 147"/>
                <a:gd name="T22" fmla="*/ 25 w 109"/>
                <a:gd name="T23" fmla="*/ 115 h 147"/>
                <a:gd name="T24" fmla="*/ 35 w 109"/>
                <a:gd name="T25" fmla="*/ 115 h 147"/>
                <a:gd name="T26" fmla="*/ 47 w 109"/>
                <a:gd name="T27" fmla="*/ 125 h 147"/>
                <a:gd name="T28" fmla="*/ 60 w 109"/>
                <a:gd name="T29" fmla="*/ 147 h 147"/>
                <a:gd name="T30" fmla="*/ 109 w 109"/>
                <a:gd name="T31" fmla="*/ 103 h 147"/>
                <a:gd name="T32" fmla="*/ 84 w 109"/>
                <a:gd name="T33" fmla="*/ 0 h 147"/>
                <a:gd name="T34" fmla="*/ 10 w 109"/>
                <a:gd name="T35"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w="4763">
              <a:solidFill>
                <a:srgbClr val="000000"/>
              </a:solidFill>
              <a:prstDash val="solid"/>
              <a:round/>
              <a:headEnd/>
              <a:tailEnd/>
            </a:ln>
          </p:spPr>
          <p:txBody>
            <a:bodyPr/>
            <a:lstStyle/>
            <a:p>
              <a:endParaRPr lang="en-US"/>
            </a:p>
          </p:txBody>
        </p:sp>
        <p:sp>
          <p:nvSpPr>
            <p:cNvPr id="52315" name="Freeform 91"/>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6" name="Freeform 92"/>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w="4763">
              <a:solidFill>
                <a:srgbClr val="B7B79D"/>
              </a:solidFill>
              <a:prstDash val="solid"/>
              <a:round/>
              <a:headEnd/>
              <a:tailEnd/>
            </a:ln>
          </p:spPr>
          <p:txBody>
            <a:bodyPr/>
            <a:lstStyle/>
            <a:p>
              <a:endParaRPr lang="en-US"/>
            </a:p>
          </p:txBody>
        </p:sp>
        <p:sp>
          <p:nvSpPr>
            <p:cNvPr id="52317" name="Freeform 93"/>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8" name="Freeform 94"/>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9" name="Freeform 95"/>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20" name="Freeform 96"/>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1" name="Freeform 97"/>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w="4763">
              <a:solidFill>
                <a:srgbClr val="000000"/>
              </a:solidFill>
              <a:prstDash val="solid"/>
              <a:round/>
              <a:headEnd/>
              <a:tailEnd/>
            </a:ln>
          </p:spPr>
          <p:txBody>
            <a:bodyPr/>
            <a:lstStyle/>
            <a:p>
              <a:endParaRPr lang="en-US"/>
            </a:p>
          </p:txBody>
        </p:sp>
        <p:sp>
          <p:nvSpPr>
            <p:cNvPr id="52322" name="Freeform 98"/>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3" name="Freeform 99"/>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w="4763">
              <a:solidFill>
                <a:srgbClr val="000000"/>
              </a:solidFill>
              <a:prstDash val="solid"/>
              <a:round/>
              <a:headEnd/>
              <a:tailEnd/>
            </a:ln>
          </p:spPr>
          <p:txBody>
            <a:bodyPr/>
            <a:lstStyle/>
            <a:p>
              <a:endParaRPr lang="en-US"/>
            </a:p>
          </p:txBody>
        </p:sp>
        <p:sp>
          <p:nvSpPr>
            <p:cNvPr id="52324" name="Freeform 100"/>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5" name="Freeform 101"/>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w="4763">
              <a:solidFill>
                <a:srgbClr val="000000"/>
              </a:solidFill>
              <a:prstDash val="solid"/>
              <a:round/>
              <a:headEnd/>
              <a:tailEnd/>
            </a:ln>
          </p:spPr>
          <p:txBody>
            <a:bodyPr/>
            <a:lstStyle/>
            <a:p>
              <a:endParaRPr lang="en-US"/>
            </a:p>
          </p:txBody>
        </p:sp>
        <p:sp>
          <p:nvSpPr>
            <p:cNvPr id="52326" name="Freeform 102"/>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7" name="Freeform 103"/>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w="4763">
              <a:solidFill>
                <a:srgbClr val="000000"/>
              </a:solidFill>
              <a:prstDash val="solid"/>
              <a:round/>
              <a:headEnd/>
              <a:tailEnd/>
            </a:ln>
          </p:spPr>
          <p:txBody>
            <a:bodyPr/>
            <a:lstStyle/>
            <a:p>
              <a:endParaRPr lang="en-US"/>
            </a:p>
          </p:txBody>
        </p:sp>
      </p:grpSp>
      <p:sp>
        <p:nvSpPr>
          <p:cNvPr id="52328" name="Line 104"/>
          <p:cNvSpPr>
            <a:spLocks noChangeShapeType="1"/>
          </p:cNvSpPr>
          <p:nvPr/>
        </p:nvSpPr>
        <p:spPr bwMode="auto">
          <a:xfrm flipV="1">
            <a:off x="6629400" y="1143000"/>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29" name="Line 105"/>
          <p:cNvSpPr>
            <a:spLocks noChangeShapeType="1"/>
          </p:cNvSpPr>
          <p:nvPr/>
        </p:nvSpPr>
        <p:spPr bwMode="auto">
          <a:xfrm flipV="1">
            <a:off x="6629400" y="1447800"/>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2330" name="Picture 106"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36925"/>
            <a:ext cx="83185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52331" name="Picture 107"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65525"/>
            <a:ext cx="831850" cy="1158875"/>
          </a:xfrm>
          <a:prstGeom prst="rect">
            <a:avLst/>
          </a:prstGeom>
          <a:noFill/>
          <a:extLst>
            <a:ext uri="{909E8E84-426E-40dd-AFC4-6F175D3DCCD1}">
              <a14:hiddenFill xmlns:a14="http://schemas.microsoft.com/office/drawing/2010/main">
                <a:solidFill>
                  <a:srgbClr val="FFFFFF"/>
                </a:solidFill>
              </a14:hiddenFill>
            </a:ext>
          </a:extLst>
        </p:spPr>
      </p:pic>
      <p:sp>
        <p:nvSpPr>
          <p:cNvPr id="52332" name="Line 108"/>
          <p:cNvSpPr>
            <a:spLocks noChangeShapeType="1"/>
          </p:cNvSpPr>
          <p:nvPr/>
        </p:nvSpPr>
        <p:spPr bwMode="auto">
          <a:xfrm flipV="1">
            <a:off x="6629400" y="3565525"/>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33" name="Line 109"/>
          <p:cNvSpPr>
            <a:spLocks noChangeShapeType="1"/>
          </p:cNvSpPr>
          <p:nvPr/>
        </p:nvSpPr>
        <p:spPr bwMode="auto">
          <a:xfrm flipV="1">
            <a:off x="6629400" y="3870325"/>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34" name="Text Box 110"/>
          <p:cNvSpPr txBox="1">
            <a:spLocks noChangeArrowheads="1"/>
          </p:cNvSpPr>
          <p:nvPr/>
        </p:nvSpPr>
        <p:spPr bwMode="auto">
          <a:xfrm>
            <a:off x="3200400" y="1676400"/>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FF0000"/>
                </a:solidFill>
                <a:ea typeface="宋体" charset="0"/>
                <a:cs typeface="Arial" charset="0"/>
              </a:rPr>
              <a:t>Packet filter:</a:t>
            </a:r>
          </a:p>
          <a:p>
            <a:r>
              <a:rPr lang="en-US" altLang="zh-CN" sz="2000">
                <a:solidFill>
                  <a:srgbClr val="FF0000"/>
                </a:solidFill>
                <a:ea typeface="宋体" charset="0"/>
                <a:cs typeface="Arial" charset="0"/>
              </a:rPr>
              <a:t>Drop nyc-FO -&gt; *</a:t>
            </a:r>
          </a:p>
          <a:p>
            <a:r>
              <a:rPr lang="en-US" altLang="zh-CN" sz="2000">
                <a:solidFill>
                  <a:srgbClr val="FF0000"/>
                </a:solidFill>
                <a:ea typeface="宋体" charset="0"/>
                <a:cs typeface="Arial" charset="0"/>
              </a:rPr>
              <a:t>Permit *</a:t>
            </a:r>
          </a:p>
        </p:txBody>
      </p:sp>
      <p:sp>
        <p:nvSpPr>
          <p:cNvPr id="52335" name="Line 111"/>
          <p:cNvSpPr>
            <a:spLocks noChangeShapeType="1"/>
          </p:cNvSpPr>
          <p:nvPr/>
        </p:nvSpPr>
        <p:spPr bwMode="auto">
          <a:xfrm>
            <a:off x="3276600" y="1752600"/>
            <a:ext cx="0" cy="838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36" name="Line 112"/>
          <p:cNvSpPr>
            <a:spLocks noChangeShapeType="1"/>
          </p:cNvSpPr>
          <p:nvPr/>
        </p:nvSpPr>
        <p:spPr bwMode="auto">
          <a:xfrm flipH="1" flipV="1">
            <a:off x="2819400" y="1676400"/>
            <a:ext cx="45720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37" name="Text Box 113"/>
          <p:cNvSpPr txBox="1">
            <a:spLocks noChangeArrowheads="1"/>
          </p:cNvSpPr>
          <p:nvPr/>
        </p:nvSpPr>
        <p:spPr bwMode="auto">
          <a:xfrm>
            <a:off x="3200400" y="2803525"/>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FF0000"/>
                </a:solidFill>
                <a:ea typeface="宋体" charset="0"/>
                <a:cs typeface="Arial" charset="0"/>
              </a:rPr>
              <a:t>Packet filter:</a:t>
            </a:r>
          </a:p>
          <a:p>
            <a:r>
              <a:rPr lang="en-US" altLang="zh-CN" sz="2000">
                <a:solidFill>
                  <a:srgbClr val="FF0000"/>
                </a:solidFill>
                <a:ea typeface="宋体" charset="0"/>
                <a:cs typeface="Arial" charset="0"/>
              </a:rPr>
              <a:t>Drop chi-FO -&gt; *</a:t>
            </a:r>
          </a:p>
          <a:p>
            <a:r>
              <a:rPr lang="en-US" altLang="zh-CN" sz="2000">
                <a:solidFill>
                  <a:srgbClr val="FF0000"/>
                </a:solidFill>
                <a:ea typeface="宋体" charset="0"/>
                <a:cs typeface="Arial" charset="0"/>
              </a:rPr>
              <a:t>Permit *</a:t>
            </a:r>
          </a:p>
        </p:txBody>
      </p:sp>
      <p:sp>
        <p:nvSpPr>
          <p:cNvPr id="52338" name="Line 114"/>
          <p:cNvSpPr>
            <a:spLocks noChangeShapeType="1"/>
          </p:cNvSpPr>
          <p:nvPr/>
        </p:nvSpPr>
        <p:spPr bwMode="auto">
          <a:xfrm>
            <a:off x="3276600" y="2879725"/>
            <a:ext cx="0" cy="838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39" name="Line 115"/>
          <p:cNvSpPr>
            <a:spLocks noChangeShapeType="1"/>
          </p:cNvSpPr>
          <p:nvPr/>
        </p:nvSpPr>
        <p:spPr bwMode="auto">
          <a:xfrm flipH="1">
            <a:off x="2819400" y="3336925"/>
            <a:ext cx="457200" cy="5492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40" name="Line 116"/>
          <p:cNvSpPr>
            <a:spLocks noChangeShapeType="1"/>
          </p:cNvSpPr>
          <p:nvPr/>
        </p:nvSpPr>
        <p:spPr bwMode="auto">
          <a:xfrm>
            <a:off x="2438400" y="1828800"/>
            <a:ext cx="0" cy="1905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341" name="Text Box 117"/>
          <p:cNvSpPr txBox="1">
            <a:spLocks noChangeArrowheads="1"/>
          </p:cNvSpPr>
          <p:nvPr/>
        </p:nvSpPr>
        <p:spPr bwMode="auto">
          <a:xfrm>
            <a:off x="7086600" y="2514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Front Office</a:t>
            </a:r>
          </a:p>
        </p:txBody>
      </p:sp>
      <p:sp>
        <p:nvSpPr>
          <p:cNvPr id="52342" name="Text Box 118"/>
          <p:cNvSpPr txBox="1">
            <a:spLocks noChangeArrowheads="1"/>
          </p:cNvSpPr>
          <p:nvPr/>
        </p:nvSpPr>
        <p:spPr bwMode="auto">
          <a:xfrm>
            <a:off x="7239000" y="1981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chi</a:t>
            </a:r>
          </a:p>
        </p:txBody>
      </p:sp>
      <p:sp>
        <p:nvSpPr>
          <p:cNvPr id="52343" name="Text Box 119"/>
          <p:cNvSpPr txBox="1">
            <a:spLocks noChangeArrowheads="1"/>
          </p:cNvSpPr>
          <p:nvPr/>
        </p:nvSpPr>
        <p:spPr bwMode="auto">
          <a:xfrm>
            <a:off x="7239000" y="2971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nyc</a:t>
            </a:r>
          </a:p>
        </p:txBody>
      </p:sp>
      <p:sp>
        <p:nvSpPr>
          <p:cNvPr id="123" name="Rectangle 2"/>
          <p:cNvSpPr>
            <a:spLocks noGrp="1" noChangeArrowheads="1"/>
          </p:cNvSpPr>
          <p:nvPr>
            <p:ph type="title"/>
          </p:nvPr>
        </p:nvSpPr>
        <p:spPr/>
        <p:txBody>
          <a:bodyPr/>
          <a:lstStyle/>
          <a:p>
            <a:r>
              <a:rPr lang="en-US" altLang="zh-CN" sz="3200" dirty="0">
                <a:ea typeface="宋体" charset="0"/>
                <a:cs typeface="宋体" charset="0"/>
              </a:rPr>
              <a:t>Example 2: Access Control</a:t>
            </a:r>
          </a:p>
        </p:txBody>
      </p:sp>
      <p:sp>
        <p:nvSpPr>
          <p:cNvPr id="2" name="Slide Number Placeholder 1"/>
          <p:cNvSpPr>
            <a:spLocks noGrp="1"/>
          </p:cNvSpPr>
          <p:nvPr>
            <p:ph type="sldNum" sz="quarter" idx="12"/>
          </p:nvPr>
        </p:nvSpPr>
        <p:spPr/>
        <p:txBody>
          <a:bodyPr/>
          <a:lstStyle/>
          <a:p>
            <a:fld id="{AC913800-9833-F549-80FC-C3497A40B0B4}" type="slidenum">
              <a:rPr lang="en-US" smtClean="0"/>
              <a:t>21</a:t>
            </a:fld>
            <a:endParaRPr lang="en-US"/>
          </a:p>
        </p:txBody>
      </p:sp>
    </p:spTree>
    <p:extLst>
      <p:ext uri="{BB962C8B-B14F-4D97-AF65-F5344CB8AC3E}">
        <p14:creationId xmlns:p14="http://schemas.microsoft.com/office/powerpoint/2010/main" val="21671713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258888" y="4941888"/>
            <a:ext cx="7210424" cy="1524000"/>
          </a:xfrm>
        </p:spPr>
        <p:txBody>
          <a:bodyPr/>
          <a:lstStyle/>
          <a:p>
            <a:r>
              <a:rPr lang="en-US" altLang="zh-CN" sz="2000" dirty="0">
                <a:solidFill>
                  <a:srgbClr val="FF0000"/>
                </a:solidFill>
                <a:ea typeface="宋体" charset="0"/>
                <a:cs typeface="宋体" charset="0"/>
              </a:rPr>
              <a:t>Oops – new link lets packets violate </a:t>
            </a:r>
            <a:r>
              <a:rPr lang="en-US" altLang="zh-CN" sz="2000" b="1" i="1" dirty="0" smtClean="0">
                <a:solidFill>
                  <a:srgbClr val="FF0000"/>
                </a:solidFill>
                <a:ea typeface="宋体" charset="0"/>
                <a:cs typeface="宋体" charset="0"/>
              </a:rPr>
              <a:t>access control policy</a:t>
            </a:r>
            <a:r>
              <a:rPr lang="en-US" altLang="zh-CN" sz="2000" dirty="0">
                <a:solidFill>
                  <a:srgbClr val="FF0000"/>
                </a:solidFill>
                <a:ea typeface="宋体" charset="0"/>
                <a:cs typeface="宋体" charset="0"/>
              </a:rPr>
              <a:t>!</a:t>
            </a:r>
          </a:p>
          <a:p>
            <a:r>
              <a:rPr lang="en-US" altLang="zh-CN" sz="2000" dirty="0">
                <a:ea typeface="宋体" charset="0"/>
                <a:cs typeface="宋体" charset="0"/>
              </a:rPr>
              <a:t>Routing changed, but</a:t>
            </a:r>
          </a:p>
          <a:p>
            <a:r>
              <a:rPr lang="en-US" altLang="zh-CN" sz="2000" dirty="0">
                <a:ea typeface="宋体" charset="0"/>
                <a:cs typeface="宋体" charset="0"/>
              </a:rPr>
              <a:t>Packet filters don’t update automatically</a:t>
            </a:r>
          </a:p>
        </p:txBody>
      </p:sp>
      <p:pic>
        <p:nvPicPr>
          <p:cNvPr id="532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3" name="Text Box 5"/>
          <p:cNvSpPr txBox="1">
            <a:spLocks noChangeArrowheads="1"/>
          </p:cNvSpPr>
          <p:nvPr/>
        </p:nvSpPr>
        <p:spPr bwMode="auto">
          <a:xfrm>
            <a:off x="24384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R1</a:t>
            </a:r>
          </a:p>
        </p:txBody>
      </p:sp>
      <p:pic>
        <p:nvPicPr>
          <p:cNvPr id="5325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5" name="Text Box 7"/>
          <p:cNvSpPr txBox="1">
            <a:spLocks noChangeArrowheads="1"/>
          </p:cNvSpPr>
          <p:nvPr/>
        </p:nvSpPr>
        <p:spPr bwMode="auto">
          <a:xfrm>
            <a:off x="6324600" y="175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R2</a:t>
            </a:r>
          </a:p>
        </p:txBody>
      </p:sp>
      <p:pic>
        <p:nvPicPr>
          <p:cNvPr id="53256"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7" name="Text Box 9"/>
          <p:cNvSpPr txBox="1">
            <a:spLocks noChangeArrowheads="1"/>
          </p:cNvSpPr>
          <p:nvPr/>
        </p:nvSpPr>
        <p:spPr bwMode="auto">
          <a:xfrm>
            <a:off x="6324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R5</a:t>
            </a:r>
          </a:p>
        </p:txBody>
      </p:sp>
      <p:pic>
        <p:nvPicPr>
          <p:cNvPr id="53258"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9" name="Text Box 11"/>
          <p:cNvSpPr txBox="1">
            <a:spLocks noChangeArrowheads="1"/>
          </p:cNvSpPr>
          <p:nvPr/>
        </p:nvSpPr>
        <p:spPr bwMode="auto">
          <a:xfrm>
            <a:off x="63246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R4</a:t>
            </a:r>
          </a:p>
        </p:txBody>
      </p:sp>
      <p:pic>
        <p:nvPicPr>
          <p:cNvPr id="53260"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609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61" name="Text Box 13"/>
          <p:cNvSpPr txBox="1">
            <a:spLocks noChangeArrowheads="1"/>
          </p:cNvSpPr>
          <p:nvPr/>
        </p:nvSpPr>
        <p:spPr bwMode="auto">
          <a:xfrm>
            <a:off x="2438400" y="411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400">
                <a:ea typeface="宋体" charset="0"/>
                <a:cs typeface="Arial" charset="0"/>
              </a:rPr>
              <a:t>R3</a:t>
            </a:r>
          </a:p>
        </p:txBody>
      </p:sp>
      <p:sp>
        <p:nvSpPr>
          <p:cNvPr id="53262" name="Line 14"/>
          <p:cNvSpPr>
            <a:spLocks noChangeShapeType="1"/>
          </p:cNvSpPr>
          <p:nvPr/>
        </p:nvSpPr>
        <p:spPr bwMode="auto">
          <a:xfrm>
            <a:off x="2743200" y="16002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63" name="Line 15"/>
          <p:cNvSpPr>
            <a:spLocks noChangeShapeType="1"/>
          </p:cNvSpPr>
          <p:nvPr/>
        </p:nvSpPr>
        <p:spPr bwMode="auto">
          <a:xfrm>
            <a:off x="2743200" y="39624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64" name="Line 16"/>
          <p:cNvSpPr>
            <a:spLocks noChangeShapeType="1"/>
          </p:cNvSpPr>
          <p:nvPr/>
        </p:nvSpPr>
        <p:spPr bwMode="auto">
          <a:xfrm>
            <a:off x="6324600" y="28956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3265" name="Picture 17"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10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3266" name="Picture 18"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85863"/>
            <a:ext cx="814388" cy="1023937"/>
          </a:xfrm>
          <a:prstGeom prst="rect">
            <a:avLst/>
          </a:prstGeom>
          <a:noFill/>
          <a:extLst>
            <a:ext uri="{909E8E84-426E-40dd-AFC4-6F175D3DCCD1}">
              <a14:hiddenFill xmlns:a14="http://schemas.microsoft.com/office/drawing/2010/main">
                <a:solidFill>
                  <a:srgbClr val="FFFFFF"/>
                </a:solidFill>
              </a14:hiddenFill>
            </a:ext>
          </a:extLst>
        </p:spPr>
      </p:pic>
      <p:pic>
        <p:nvPicPr>
          <p:cNvPr id="53267" name="Picture 19"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814388" cy="1023938"/>
          </a:xfrm>
          <a:prstGeom prst="rect">
            <a:avLst/>
          </a:prstGeom>
          <a:noFill/>
          <a:extLst>
            <a:ext uri="{909E8E84-426E-40dd-AFC4-6F175D3DCCD1}">
              <a14:hiddenFill xmlns:a14="http://schemas.microsoft.com/office/drawing/2010/main">
                <a:solidFill>
                  <a:srgbClr val="FFFFFF"/>
                </a:solidFill>
              </a14:hiddenFill>
            </a:ext>
          </a:extLst>
        </p:spPr>
      </p:pic>
      <p:pic>
        <p:nvPicPr>
          <p:cNvPr id="53268" name="Picture 20" descr="MainframeApr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814388" cy="1023938"/>
          </a:xfrm>
          <a:prstGeom prst="rect">
            <a:avLst/>
          </a:prstGeom>
          <a:noFill/>
          <a:extLst>
            <a:ext uri="{909E8E84-426E-40dd-AFC4-6F175D3DCCD1}">
              <a14:hiddenFill xmlns:a14="http://schemas.microsoft.com/office/drawing/2010/main">
                <a:solidFill>
                  <a:srgbClr val="FFFFFF"/>
                </a:solidFill>
              </a14:hiddenFill>
            </a:ext>
          </a:extLst>
        </p:spPr>
      </p:pic>
      <p:sp>
        <p:nvSpPr>
          <p:cNvPr id="53269" name="Line 21"/>
          <p:cNvSpPr>
            <a:spLocks noChangeShapeType="1"/>
          </p:cNvSpPr>
          <p:nvPr/>
        </p:nvSpPr>
        <p:spPr bwMode="auto">
          <a:xfrm>
            <a:off x="6324600" y="18288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70" name="Line 22"/>
          <p:cNvSpPr>
            <a:spLocks noChangeShapeType="1"/>
          </p:cNvSpPr>
          <p:nvPr/>
        </p:nvSpPr>
        <p:spPr bwMode="auto">
          <a:xfrm flipV="1">
            <a:off x="1676400" y="16002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71" name="Line 23"/>
          <p:cNvSpPr>
            <a:spLocks noChangeShapeType="1"/>
          </p:cNvSpPr>
          <p:nvPr/>
        </p:nvSpPr>
        <p:spPr bwMode="auto">
          <a:xfrm flipV="1">
            <a:off x="1676400" y="4038600"/>
            <a:ext cx="4572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72" name="Line 24"/>
          <p:cNvSpPr>
            <a:spLocks noChangeShapeType="1"/>
          </p:cNvSpPr>
          <p:nvPr/>
        </p:nvSpPr>
        <p:spPr bwMode="auto">
          <a:xfrm>
            <a:off x="1752600" y="3810000"/>
            <a:ext cx="3810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73" name="Line 25"/>
          <p:cNvSpPr>
            <a:spLocks noChangeShapeType="1"/>
          </p:cNvSpPr>
          <p:nvPr/>
        </p:nvSpPr>
        <p:spPr bwMode="auto">
          <a:xfrm>
            <a:off x="1752600" y="1295400"/>
            <a:ext cx="3810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74" name="Text Box 26"/>
          <p:cNvSpPr txBox="1">
            <a:spLocks noChangeArrowheads="1"/>
          </p:cNvSpPr>
          <p:nvPr/>
        </p:nvSpPr>
        <p:spPr bwMode="auto">
          <a:xfrm>
            <a:off x="76200" y="2514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Data Center</a:t>
            </a:r>
          </a:p>
        </p:txBody>
      </p:sp>
      <p:pic>
        <p:nvPicPr>
          <p:cNvPr id="53275" name="Picture 27"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914400"/>
            <a:ext cx="831850" cy="1158875"/>
          </a:xfrm>
          <a:prstGeom prst="rect">
            <a:avLst/>
          </a:prstGeom>
          <a:noFill/>
          <a:extLst>
            <a:ext uri="{909E8E84-426E-40dd-AFC4-6F175D3DCCD1}">
              <a14:hiddenFill xmlns:a14="http://schemas.microsoft.com/office/drawing/2010/main">
                <a:solidFill>
                  <a:srgbClr val="FFFFFF"/>
                </a:solidFill>
              </a14:hiddenFill>
            </a:ext>
          </a:extLst>
        </p:spPr>
      </p:pic>
      <p:grpSp>
        <p:nvGrpSpPr>
          <p:cNvPr id="53276" name="Group 28"/>
          <p:cNvGrpSpPr>
            <a:grpSpLocks/>
          </p:cNvGrpSpPr>
          <p:nvPr/>
        </p:nvGrpSpPr>
        <p:grpSpPr bwMode="auto">
          <a:xfrm>
            <a:off x="7934325" y="1241425"/>
            <a:ext cx="436563" cy="371475"/>
            <a:chOff x="4998" y="782"/>
            <a:chExt cx="275" cy="234"/>
          </a:xfrm>
        </p:grpSpPr>
        <p:sp>
          <p:nvSpPr>
            <p:cNvPr id="53277" name="Arc 29"/>
            <p:cNvSpPr>
              <a:spLocks/>
            </p:cNvSpPr>
            <p:nvPr/>
          </p:nvSpPr>
          <p:spPr bwMode="auto">
            <a:xfrm>
              <a:off x="5187" y="952"/>
              <a:ext cx="54" cy="39"/>
            </a:xfrm>
            <a:custGeom>
              <a:avLst/>
              <a:gdLst>
                <a:gd name="G0" fmla="+- 16811 0 0"/>
                <a:gd name="G1" fmla="+- 21600 0 0"/>
                <a:gd name="G2" fmla="+- 21600 0 0"/>
                <a:gd name="T0" fmla="*/ 0 w 38411"/>
                <a:gd name="T1" fmla="*/ 8037 h 34932"/>
                <a:gd name="T2" fmla="*/ 33806 w 38411"/>
                <a:gd name="T3" fmla="*/ 34932 h 34932"/>
                <a:gd name="T4" fmla="*/ 16811 w 38411"/>
                <a:gd name="T5" fmla="*/ 21600 h 34932"/>
              </a:gdLst>
              <a:ahLst/>
              <a:cxnLst>
                <a:cxn ang="0">
                  <a:pos x="T0" y="T1"/>
                </a:cxn>
                <a:cxn ang="0">
                  <a:pos x="T2" y="T3"/>
                </a:cxn>
                <a:cxn ang="0">
                  <a:pos x="T4" y="T5"/>
                </a:cxn>
              </a:cxnLst>
              <a:rect l="0" t="0" r="r" b="b"/>
              <a:pathLst>
                <a:path w="38411" h="34932" fill="none" extrusionOk="0">
                  <a:moveTo>
                    <a:pt x="0" y="8037"/>
                  </a:moveTo>
                  <a:cubicBezTo>
                    <a:pt x="4100" y="2954"/>
                    <a:pt x="10280" y="-1"/>
                    <a:pt x="16811" y="-1"/>
                  </a:cubicBezTo>
                  <a:cubicBezTo>
                    <a:pt x="28740" y="0"/>
                    <a:pt x="38411" y="9670"/>
                    <a:pt x="38411" y="21600"/>
                  </a:cubicBezTo>
                  <a:cubicBezTo>
                    <a:pt x="38411" y="26434"/>
                    <a:pt x="36789" y="31128"/>
                    <a:pt x="33805" y="34931"/>
                  </a:cubicBezTo>
                </a:path>
                <a:path w="38411" h="34932" stroke="0" extrusionOk="0">
                  <a:moveTo>
                    <a:pt x="0" y="8037"/>
                  </a:moveTo>
                  <a:cubicBezTo>
                    <a:pt x="4100" y="2954"/>
                    <a:pt x="10280" y="-1"/>
                    <a:pt x="16811" y="-1"/>
                  </a:cubicBezTo>
                  <a:cubicBezTo>
                    <a:pt x="28740" y="0"/>
                    <a:pt x="38411" y="9670"/>
                    <a:pt x="38411" y="21600"/>
                  </a:cubicBezTo>
                  <a:cubicBezTo>
                    <a:pt x="38411" y="26434"/>
                    <a:pt x="36789" y="31128"/>
                    <a:pt x="33805" y="34931"/>
                  </a:cubicBezTo>
                  <a:lnTo>
                    <a:pt x="16811"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8" name="Arc 30"/>
            <p:cNvSpPr>
              <a:spLocks/>
            </p:cNvSpPr>
            <p:nvPr/>
          </p:nvSpPr>
          <p:spPr bwMode="auto">
            <a:xfrm>
              <a:off x="5187" y="952"/>
              <a:ext cx="54" cy="36"/>
            </a:xfrm>
            <a:custGeom>
              <a:avLst/>
              <a:gdLst>
                <a:gd name="G0" fmla="+- 16693 0 0"/>
                <a:gd name="G1" fmla="+- 21600 0 0"/>
                <a:gd name="G2" fmla="+- 21600 0 0"/>
                <a:gd name="T0" fmla="*/ 0 w 38293"/>
                <a:gd name="T1" fmla="*/ 7892 h 34776"/>
                <a:gd name="T2" fmla="*/ 33809 w 38293"/>
                <a:gd name="T3" fmla="*/ 34776 h 34776"/>
                <a:gd name="T4" fmla="*/ 16693 w 38293"/>
                <a:gd name="T5" fmla="*/ 21600 h 34776"/>
              </a:gdLst>
              <a:ahLst/>
              <a:cxnLst>
                <a:cxn ang="0">
                  <a:pos x="T0" y="T1"/>
                </a:cxn>
                <a:cxn ang="0">
                  <a:pos x="T2" y="T3"/>
                </a:cxn>
                <a:cxn ang="0">
                  <a:pos x="T4" y="T5"/>
                </a:cxn>
              </a:cxnLst>
              <a:rect l="0" t="0" r="r" b="b"/>
              <a:pathLst>
                <a:path w="38293" h="34776" fill="none" extrusionOk="0">
                  <a:moveTo>
                    <a:pt x="0" y="7892"/>
                  </a:moveTo>
                  <a:cubicBezTo>
                    <a:pt x="4102" y="2895"/>
                    <a:pt x="10228" y="-1"/>
                    <a:pt x="16693" y="-1"/>
                  </a:cubicBezTo>
                  <a:cubicBezTo>
                    <a:pt x="28622" y="0"/>
                    <a:pt x="38293" y="9670"/>
                    <a:pt x="38293" y="21600"/>
                  </a:cubicBezTo>
                  <a:cubicBezTo>
                    <a:pt x="38293" y="26366"/>
                    <a:pt x="36716" y="30999"/>
                    <a:pt x="33808" y="34775"/>
                  </a:cubicBezTo>
                </a:path>
                <a:path w="38293" h="34776" stroke="0" extrusionOk="0">
                  <a:moveTo>
                    <a:pt x="0" y="7892"/>
                  </a:moveTo>
                  <a:cubicBezTo>
                    <a:pt x="4102" y="2895"/>
                    <a:pt x="10228" y="-1"/>
                    <a:pt x="16693" y="-1"/>
                  </a:cubicBezTo>
                  <a:cubicBezTo>
                    <a:pt x="28622" y="0"/>
                    <a:pt x="38293" y="9670"/>
                    <a:pt x="38293" y="21600"/>
                  </a:cubicBezTo>
                  <a:cubicBezTo>
                    <a:pt x="38293" y="26366"/>
                    <a:pt x="36716" y="30999"/>
                    <a:pt x="33808" y="34775"/>
                  </a:cubicBezTo>
                  <a:lnTo>
                    <a:pt x="16693"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3279" name="Group 31"/>
            <p:cNvGrpSpPr>
              <a:grpSpLocks/>
            </p:cNvGrpSpPr>
            <p:nvPr/>
          </p:nvGrpSpPr>
          <p:grpSpPr bwMode="auto">
            <a:xfrm>
              <a:off x="5232" y="985"/>
              <a:ext cx="41" cy="28"/>
              <a:chOff x="5232" y="985"/>
              <a:chExt cx="41" cy="28"/>
            </a:xfrm>
          </p:grpSpPr>
          <p:sp>
            <p:nvSpPr>
              <p:cNvPr id="53280" name="Freeform 32"/>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1" name="Freeform 33"/>
              <p:cNvSpPr>
                <a:spLocks/>
              </p:cNvSpPr>
              <p:nvPr/>
            </p:nvSpPr>
            <p:spPr bwMode="auto">
              <a:xfrm>
                <a:off x="5232" y="985"/>
                <a:ext cx="41" cy="22"/>
              </a:xfrm>
              <a:custGeom>
                <a:avLst/>
                <a:gdLst>
                  <a:gd name="T0" fmla="*/ 41 w 41"/>
                  <a:gd name="T1" fmla="*/ 22 h 22"/>
                  <a:gd name="T2" fmla="*/ 25 w 41"/>
                  <a:gd name="T3" fmla="*/ 0 h 22"/>
                  <a:gd name="T4" fmla="*/ 0 w 41"/>
                  <a:gd name="T5" fmla="*/ 0 h 22"/>
                  <a:gd name="T6" fmla="*/ 16 w 41"/>
                  <a:gd name="T7" fmla="*/ 22 h 22"/>
                  <a:gd name="T8" fmla="*/ 41 w 41"/>
                  <a:gd name="T9" fmla="*/ 22 h 22"/>
                </a:gdLst>
                <a:ahLst/>
                <a:cxnLst>
                  <a:cxn ang="0">
                    <a:pos x="T0" y="T1"/>
                  </a:cxn>
                  <a:cxn ang="0">
                    <a:pos x="T2" y="T3"/>
                  </a:cxn>
                  <a:cxn ang="0">
                    <a:pos x="T4" y="T5"/>
                  </a:cxn>
                  <a:cxn ang="0">
                    <a:pos x="T6" y="T7"/>
                  </a:cxn>
                  <a:cxn ang="0">
                    <a:pos x="T8" y="T9"/>
                  </a:cxn>
                </a:cxnLst>
                <a:rect l="0" t="0" r="r" b="b"/>
                <a:pathLst>
                  <a:path w="41" h="22">
                    <a:moveTo>
                      <a:pt x="41" y="22"/>
                    </a:moveTo>
                    <a:lnTo>
                      <a:pt x="25" y="0"/>
                    </a:lnTo>
                    <a:lnTo>
                      <a:pt x="0" y="0"/>
                    </a:lnTo>
                    <a:lnTo>
                      <a:pt x="16" y="22"/>
                    </a:lnTo>
                    <a:lnTo>
                      <a:pt x="41" y="22"/>
                    </a:lnTo>
                    <a:close/>
                  </a:path>
                </a:pathLst>
              </a:custGeom>
              <a:solidFill>
                <a:srgbClr val="C9C9B6"/>
              </a:solidFill>
              <a:ln w="4763">
                <a:solidFill>
                  <a:srgbClr val="494936"/>
                </a:solidFill>
                <a:prstDash val="solid"/>
                <a:round/>
                <a:headEnd/>
                <a:tailEnd/>
              </a:ln>
            </p:spPr>
            <p:txBody>
              <a:bodyPr/>
              <a:lstStyle/>
              <a:p>
                <a:endParaRPr lang="en-US"/>
              </a:p>
            </p:txBody>
          </p:sp>
          <p:sp>
            <p:nvSpPr>
              <p:cNvPr id="53282" name="Freeform 34"/>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3" name="Freeform 35"/>
              <p:cNvSpPr>
                <a:spLocks/>
              </p:cNvSpPr>
              <p:nvPr/>
            </p:nvSpPr>
            <p:spPr bwMode="auto">
              <a:xfrm>
                <a:off x="5232" y="985"/>
                <a:ext cx="16" cy="28"/>
              </a:xfrm>
              <a:custGeom>
                <a:avLst/>
                <a:gdLst>
                  <a:gd name="T0" fmla="*/ 16 w 16"/>
                  <a:gd name="T1" fmla="*/ 28 h 28"/>
                  <a:gd name="T2" fmla="*/ 0 w 16"/>
                  <a:gd name="T3" fmla="*/ 16 h 28"/>
                  <a:gd name="T4" fmla="*/ 0 w 16"/>
                  <a:gd name="T5" fmla="*/ 0 h 28"/>
                  <a:gd name="T6" fmla="*/ 16 w 16"/>
                  <a:gd name="T7" fmla="*/ 22 h 28"/>
                  <a:gd name="T8" fmla="*/ 16 w 16"/>
                  <a:gd name="T9" fmla="*/ 28 h 28"/>
                </a:gdLst>
                <a:ahLst/>
                <a:cxnLst>
                  <a:cxn ang="0">
                    <a:pos x="T0" y="T1"/>
                  </a:cxn>
                  <a:cxn ang="0">
                    <a:pos x="T2" y="T3"/>
                  </a:cxn>
                  <a:cxn ang="0">
                    <a:pos x="T4" y="T5"/>
                  </a:cxn>
                  <a:cxn ang="0">
                    <a:pos x="T6" y="T7"/>
                  </a:cxn>
                  <a:cxn ang="0">
                    <a:pos x="T8" y="T9"/>
                  </a:cxn>
                </a:cxnLst>
                <a:rect l="0" t="0" r="r" b="b"/>
                <a:pathLst>
                  <a:path w="16" h="28">
                    <a:moveTo>
                      <a:pt x="16" y="28"/>
                    </a:moveTo>
                    <a:lnTo>
                      <a:pt x="0" y="16"/>
                    </a:lnTo>
                    <a:lnTo>
                      <a:pt x="0" y="0"/>
                    </a:lnTo>
                    <a:lnTo>
                      <a:pt x="16" y="22"/>
                    </a:lnTo>
                    <a:lnTo>
                      <a:pt x="16" y="28"/>
                    </a:lnTo>
                    <a:close/>
                  </a:path>
                </a:pathLst>
              </a:custGeom>
              <a:solidFill>
                <a:srgbClr val="7A7A5A"/>
              </a:solidFill>
              <a:ln w="4763">
                <a:solidFill>
                  <a:srgbClr val="494936"/>
                </a:solidFill>
                <a:prstDash val="solid"/>
                <a:round/>
                <a:headEnd/>
                <a:tailEnd/>
              </a:ln>
            </p:spPr>
            <p:txBody>
              <a:bodyPr/>
              <a:lstStyle/>
              <a:p>
                <a:endParaRPr lang="en-US"/>
              </a:p>
            </p:txBody>
          </p:sp>
          <p:sp>
            <p:nvSpPr>
              <p:cNvPr id="53284" name="Rectangle 36"/>
              <p:cNvSpPr>
                <a:spLocks noChangeArrowheads="1"/>
              </p:cNvSpPr>
              <p:nvPr/>
            </p:nvSpPr>
            <p:spPr bwMode="auto">
              <a:xfrm>
                <a:off x="5248" y="1007"/>
                <a:ext cx="2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85" name="Rectangle 37"/>
              <p:cNvSpPr>
                <a:spLocks noChangeArrowheads="1"/>
              </p:cNvSpPr>
              <p:nvPr/>
            </p:nvSpPr>
            <p:spPr bwMode="auto">
              <a:xfrm>
                <a:off x="5249" y="1008"/>
                <a:ext cx="23" cy="4"/>
              </a:xfrm>
              <a:prstGeom prst="rect">
                <a:avLst/>
              </a:prstGeom>
              <a:solidFill>
                <a:srgbClr val="B7B79D"/>
              </a:solidFill>
              <a:ln w="4763">
                <a:solidFill>
                  <a:srgbClr val="494936"/>
                </a:solidFill>
                <a:miter lim="800000"/>
                <a:headEnd/>
                <a:tailEnd/>
              </a:ln>
            </p:spPr>
            <p:txBody>
              <a:bodyPr/>
              <a:lstStyle/>
              <a:p>
                <a:endParaRPr lang="en-US"/>
              </a:p>
            </p:txBody>
          </p:sp>
        </p:grpSp>
        <p:sp>
          <p:nvSpPr>
            <p:cNvPr id="53286" name="Freeform 38"/>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7" name="Freeform 39"/>
            <p:cNvSpPr>
              <a:spLocks/>
            </p:cNvSpPr>
            <p:nvPr/>
          </p:nvSpPr>
          <p:spPr bwMode="auto">
            <a:xfrm>
              <a:off x="5011" y="976"/>
              <a:ext cx="31" cy="40"/>
            </a:xfrm>
            <a:custGeom>
              <a:avLst/>
              <a:gdLst>
                <a:gd name="T0" fmla="*/ 31 w 31"/>
                <a:gd name="T1" fmla="*/ 40 h 40"/>
                <a:gd name="T2" fmla="*/ 0 w 31"/>
                <a:gd name="T3" fmla="*/ 12 h 40"/>
                <a:gd name="T4" fmla="*/ 0 w 31"/>
                <a:gd name="T5" fmla="*/ 0 h 40"/>
                <a:gd name="T6" fmla="*/ 31 w 31"/>
                <a:gd name="T7" fmla="*/ 34 h 40"/>
                <a:gd name="T8" fmla="*/ 31 w 31"/>
                <a:gd name="T9" fmla="*/ 40 h 40"/>
              </a:gdLst>
              <a:ahLst/>
              <a:cxnLst>
                <a:cxn ang="0">
                  <a:pos x="T0" y="T1"/>
                </a:cxn>
                <a:cxn ang="0">
                  <a:pos x="T2" y="T3"/>
                </a:cxn>
                <a:cxn ang="0">
                  <a:pos x="T4" y="T5"/>
                </a:cxn>
                <a:cxn ang="0">
                  <a:pos x="T6" y="T7"/>
                </a:cxn>
                <a:cxn ang="0">
                  <a:pos x="T8" y="T9"/>
                </a:cxn>
              </a:cxnLst>
              <a:rect l="0" t="0" r="r" b="b"/>
              <a:pathLst>
                <a:path w="31" h="40">
                  <a:moveTo>
                    <a:pt x="31" y="40"/>
                  </a:moveTo>
                  <a:lnTo>
                    <a:pt x="0" y="12"/>
                  </a:lnTo>
                  <a:lnTo>
                    <a:pt x="0" y="0"/>
                  </a:lnTo>
                  <a:lnTo>
                    <a:pt x="31" y="34"/>
                  </a:lnTo>
                  <a:lnTo>
                    <a:pt x="31" y="40"/>
                  </a:lnTo>
                  <a:close/>
                </a:path>
              </a:pathLst>
            </a:custGeom>
            <a:solidFill>
              <a:srgbClr val="DBDBCE"/>
            </a:solidFill>
            <a:ln w="4763">
              <a:solidFill>
                <a:srgbClr val="494936"/>
              </a:solidFill>
              <a:prstDash val="solid"/>
              <a:round/>
              <a:headEnd/>
              <a:tailEnd/>
            </a:ln>
          </p:spPr>
          <p:txBody>
            <a:bodyPr/>
            <a:lstStyle/>
            <a:p>
              <a:endParaRPr lang="en-US"/>
            </a:p>
          </p:txBody>
        </p:sp>
        <p:sp>
          <p:nvSpPr>
            <p:cNvPr id="53288" name="Freeform 40"/>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9" name="Freeform 41"/>
            <p:cNvSpPr>
              <a:spLocks/>
            </p:cNvSpPr>
            <p:nvPr/>
          </p:nvSpPr>
          <p:spPr bwMode="auto">
            <a:xfrm>
              <a:off x="4998" y="926"/>
              <a:ext cx="200" cy="25"/>
            </a:xfrm>
            <a:custGeom>
              <a:avLst/>
              <a:gdLst>
                <a:gd name="T0" fmla="*/ 200 w 200"/>
                <a:gd name="T1" fmla="*/ 25 h 25"/>
                <a:gd name="T2" fmla="*/ 178 w 200"/>
                <a:gd name="T3" fmla="*/ 0 h 25"/>
                <a:gd name="T4" fmla="*/ 0 w 200"/>
                <a:gd name="T5" fmla="*/ 0 h 25"/>
                <a:gd name="T6" fmla="*/ 22 w 200"/>
                <a:gd name="T7" fmla="*/ 25 h 25"/>
                <a:gd name="T8" fmla="*/ 200 w 200"/>
                <a:gd name="T9" fmla="*/ 25 h 25"/>
              </a:gdLst>
              <a:ahLst/>
              <a:cxnLst>
                <a:cxn ang="0">
                  <a:pos x="T0" y="T1"/>
                </a:cxn>
                <a:cxn ang="0">
                  <a:pos x="T2" y="T3"/>
                </a:cxn>
                <a:cxn ang="0">
                  <a:pos x="T4" y="T5"/>
                </a:cxn>
                <a:cxn ang="0">
                  <a:pos x="T6" y="T7"/>
                </a:cxn>
                <a:cxn ang="0">
                  <a:pos x="T8" y="T9"/>
                </a:cxn>
              </a:cxnLst>
              <a:rect l="0" t="0" r="r" b="b"/>
              <a:pathLst>
                <a:path w="200" h="25">
                  <a:moveTo>
                    <a:pt x="200" y="25"/>
                  </a:moveTo>
                  <a:lnTo>
                    <a:pt x="178" y="0"/>
                  </a:lnTo>
                  <a:lnTo>
                    <a:pt x="0" y="0"/>
                  </a:lnTo>
                  <a:lnTo>
                    <a:pt x="22" y="25"/>
                  </a:lnTo>
                  <a:lnTo>
                    <a:pt x="200" y="25"/>
                  </a:lnTo>
                  <a:close/>
                </a:path>
              </a:pathLst>
            </a:custGeom>
            <a:solidFill>
              <a:srgbClr val="C9C9B6"/>
            </a:solidFill>
            <a:ln w="4763">
              <a:solidFill>
                <a:srgbClr val="494936"/>
              </a:solidFill>
              <a:prstDash val="solid"/>
              <a:round/>
              <a:headEnd/>
              <a:tailEnd/>
            </a:ln>
          </p:spPr>
          <p:txBody>
            <a:bodyPr/>
            <a:lstStyle/>
            <a:p>
              <a:endParaRPr lang="en-US"/>
            </a:p>
          </p:txBody>
        </p:sp>
        <p:sp>
          <p:nvSpPr>
            <p:cNvPr id="53290" name="Rectangle 42"/>
            <p:cNvSpPr>
              <a:spLocks noChangeArrowheads="1"/>
            </p:cNvSpPr>
            <p:nvPr/>
          </p:nvSpPr>
          <p:spPr bwMode="auto">
            <a:xfrm>
              <a:off x="5020" y="951"/>
              <a:ext cx="178"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91" name="Rectangle 43"/>
            <p:cNvSpPr>
              <a:spLocks noChangeArrowheads="1"/>
            </p:cNvSpPr>
            <p:nvPr/>
          </p:nvSpPr>
          <p:spPr bwMode="auto">
            <a:xfrm>
              <a:off x="5021" y="952"/>
              <a:ext cx="176" cy="29"/>
            </a:xfrm>
            <a:prstGeom prst="rect">
              <a:avLst/>
            </a:prstGeom>
            <a:solidFill>
              <a:srgbClr val="B7B79D"/>
            </a:solidFill>
            <a:ln w="4763">
              <a:solidFill>
                <a:srgbClr val="494936"/>
              </a:solidFill>
              <a:miter lim="800000"/>
              <a:headEnd/>
              <a:tailEnd/>
            </a:ln>
          </p:spPr>
          <p:txBody>
            <a:bodyPr/>
            <a:lstStyle/>
            <a:p>
              <a:endParaRPr lang="en-US"/>
            </a:p>
          </p:txBody>
        </p:sp>
        <p:sp>
          <p:nvSpPr>
            <p:cNvPr id="53292" name="Freeform 44"/>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3" name="Freeform 45"/>
            <p:cNvSpPr>
              <a:spLocks/>
            </p:cNvSpPr>
            <p:nvPr/>
          </p:nvSpPr>
          <p:spPr bwMode="auto">
            <a:xfrm>
              <a:off x="4998" y="926"/>
              <a:ext cx="22" cy="56"/>
            </a:xfrm>
            <a:custGeom>
              <a:avLst/>
              <a:gdLst>
                <a:gd name="T0" fmla="*/ 22 w 22"/>
                <a:gd name="T1" fmla="*/ 56 h 56"/>
                <a:gd name="T2" fmla="*/ 0 w 22"/>
                <a:gd name="T3" fmla="*/ 34 h 56"/>
                <a:gd name="T4" fmla="*/ 0 w 22"/>
                <a:gd name="T5" fmla="*/ 0 h 56"/>
                <a:gd name="T6" fmla="*/ 22 w 22"/>
                <a:gd name="T7" fmla="*/ 25 h 56"/>
                <a:gd name="T8" fmla="*/ 22 w 22"/>
                <a:gd name="T9" fmla="*/ 56 h 56"/>
              </a:gdLst>
              <a:ahLst/>
              <a:cxnLst>
                <a:cxn ang="0">
                  <a:pos x="T0" y="T1"/>
                </a:cxn>
                <a:cxn ang="0">
                  <a:pos x="T2" y="T3"/>
                </a:cxn>
                <a:cxn ang="0">
                  <a:pos x="T4" y="T5"/>
                </a:cxn>
                <a:cxn ang="0">
                  <a:pos x="T6" y="T7"/>
                </a:cxn>
                <a:cxn ang="0">
                  <a:pos x="T8" y="T9"/>
                </a:cxn>
              </a:cxnLst>
              <a:rect l="0" t="0" r="r" b="b"/>
              <a:pathLst>
                <a:path w="22" h="56">
                  <a:moveTo>
                    <a:pt x="22" y="56"/>
                  </a:moveTo>
                  <a:lnTo>
                    <a:pt x="0" y="34"/>
                  </a:lnTo>
                  <a:lnTo>
                    <a:pt x="0" y="0"/>
                  </a:lnTo>
                  <a:lnTo>
                    <a:pt x="22" y="25"/>
                  </a:lnTo>
                  <a:lnTo>
                    <a:pt x="22" y="56"/>
                  </a:lnTo>
                  <a:close/>
                </a:path>
              </a:pathLst>
            </a:custGeom>
            <a:solidFill>
              <a:srgbClr val="DBDBCE"/>
            </a:solidFill>
            <a:ln w="4763">
              <a:solidFill>
                <a:srgbClr val="494936"/>
              </a:solidFill>
              <a:prstDash val="solid"/>
              <a:round/>
              <a:headEnd/>
              <a:tailEnd/>
            </a:ln>
          </p:spPr>
          <p:txBody>
            <a:bodyPr/>
            <a:lstStyle/>
            <a:p>
              <a:endParaRPr lang="en-US"/>
            </a:p>
          </p:txBody>
        </p:sp>
        <p:sp>
          <p:nvSpPr>
            <p:cNvPr id="53294" name="Freeform 46"/>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5" name="Freeform 47"/>
            <p:cNvSpPr>
              <a:spLocks/>
            </p:cNvSpPr>
            <p:nvPr/>
          </p:nvSpPr>
          <p:spPr bwMode="auto">
            <a:xfrm>
              <a:off x="5001" y="926"/>
              <a:ext cx="194" cy="19"/>
            </a:xfrm>
            <a:custGeom>
              <a:avLst/>
              <a:gdLst>
                <a:gd name="T0" fmla="*/ 194 w 194"/>
                <a:gd name="T1" fmla="*/ 19 h 19"/>
                <a:gd name="T2" fmla="*/ 175 w 194"/>
                <a:gd name="T3" fmla="*/ 0 h 19"/>
                <a:gd name="T4" fmla="*/ 0 w 194"/>
                <a:gd name="T5" fmla="*/ 0 h 19"/>
                <a:gd name="T6" fmla="*/ 19 w 194"/>
                <a:gd name="T7" fmla="*/ 19 h 19"/>
                <a:gd name="T8" fmla="*/ 194 w 194"/>
                <a:gd name="T9" fmla="*/ 19 h 19"/>
              </a:gdLst>
              <a:ahLst/>
              <a:cxnLst>
                <a:cxn ang="0">
                  <a:pos x="T0" y="T1"/>
                </a:cxn>
                <a:cxn ang="0">
                  <a:pos x="T2" y="T3"/>
                </a:cxn>
                <a:cxn ang="0">
                  <a:pos x="T4" y="T5"/>
                </a:cxn>
                <a:cxn ang="0">
                  <a:pos x="T6" y="T7"/>
                </a:cxn>
                <a:cxn ang="0">
                  <a:pos x="T8" y="T9"/>
                </a:cxn>
              </a:cxnLst>
              <a:rect l="0" t="0" r="r" b="b"/>
              <a:pathLst>
                <a:path w="194" h="19">
                  <a:moveTo>
                    <a:pt x="194" y="19"/>
                  </a:moveTo>
                  <a:lnTo>
                    <a:pt x="175" y="0"/>
                  </a:lnTo>
                  <a:lnTo>
                    <a:pt x="0" y="0"/>
                  </a:lnTo>
                  <a:lnTo>
                    <a:pt x="19" y="19"/>
                  </a:lnTo>
                  <a:lnTo>
                    <a:pt x="194" y="19"/>
                  </a:lnTo>
                  <a:close/>
                </a:path>
              </a:pathLst>
            </a:custGeom>
            <a:solidFill>
              <a:srgbClr val="000000"/>
            </a:solidFill>
            <a:ln w="4763">
              <a:solidFill>
                <a:srgbClr val="000000"/>
              </a:solidFill>
              <a:prstDash val="solid"/>
              <a:round/>
              <a:headEnd/>
              <a:tailEnd/>
            </a:ln>
          </p:spPr>
          <p:txBody>
            <a:bodyPr/>
            <a:lstStyle/>
            <a:p>
              <a:endParaRPr lang="en-US"/>
            </a:p>
          </p:txBody>
        </p:sp>
        <p:sp>
          <p:nvSpPr>
            <p:cNvPr id="53296" name="Freeform 48"/>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7" name="Freeform 49"/>
            <p:cNvSpPr>
              <a:spLocks/>
            </p:cNvSpPr>
            <p:nvPr/>
          </p:nvSpPr>
          <p:spPr bwMode="auto">
            <a:xfrm>
              <a:off x="5001" y="782"/>
              <a:ext cx="197" cy="19"/>
            </a:xfrm>
            <a:custGeom>
              <a:avLst/>
              <a:gdLst>
                <a:gd name="T0" fmla="*/ 197 w 197"/>
                <a:gd name="T1" fmla="*/ 19 h 19"/>
                <a:gd name="T2" fmla="*/ 178 w 197"/>
                <a:gd name="T3" fmla="*/ 0 h 19"/>
                <a:gd name="T4" fmla="*/ 0 w 197"/>
                <a:gd name="T5" fmla="*/ 0 h 19"/>
                <a:gd name="T6" fmla="*/ 19 w 197"/>
                <a:gd name="T7" fmla="*/ 19 h 19"/>
                <a:gd name="T8" fmla="*/ 197 w 197"/>
                <a:gd name="T9" fmla="*/ 19 h 19"/>
              </a:gdLst>
              <a:ahLst/>
              <a:cxnLst>
                <a:cxn ang="0">
                  <a:pos x="T0" y="T1"/>
                </a:cxn>
                <a:cxn ang="0">
                  <a:pos x="T2" y="T3"/>
                </a:cxn>
                <a:cxn ang="0">
                  <a:pos x="T4" y="T5"/>
                </a:cxn>
                <a:cxn ang="0">
                  <a:pos x="T6" y="T7"/>
                </a:cxn>
                <a:cxn ang="0">
                  <a:pos x="T8" y="T9"/>
                </a:cxn>
              </a:cxnLst>
              <a:rect l="0" t="0" r="r" b="b"/>
              <a:pathLst>
                <a:path w="197" h="19">
                  <a:moveTo>
                    <a:pt x="197" y="19"/>
                  </a:moveTo>
                  <a:lnTo>
                    <a:pt x="178" y="0"/>
                  </a:lnTo>
                  <a:lnTo>
                    <a:pt x="0" y="0"/>
                  </a:lnTo>
                  <a:lnTo>
                    <a:pt x="19" y="19"/>
                  </a:lnTo>
                  <a:lnTo>
                    <a:pt x="197" y="19"/>
                  </a:lnTo>
                  <a:close/>
                </a:path>
              </a:pathLst>
            </a:custGeom>
            <a:solidFill>
              <a:srgbClr val="C9C9B6"/>
            </a:solidFill>
            <a:ln w="4763">
              <a:solidFill>
                <a:srgbClr val="494936"/>
              </a:solidFill>
              <a:prstDash val="solid"/>
              <a:round/>
              <a:headEnd/>
              <a:tailEnd/>
            </a:ln>
          </p:spPr>
          <p:txBody>
            <a:bodyPr/>
            <a:lstStyle/>
            <a:p>
              <a:endParaRPr lang="en-US"/>
            </a:p>
          </p:txBody>
        </p:sp>
        <p:sp>
          <p:nvSpPr>
            <p:cNvPr id="53298" name="Rectangle 50"/>
            <p:cNvSpPr>
              <a:spLocks noChangeArrowheads="1"/>
            </p:cNvSpPr>
            <p:nvPr/>
          </p:nvSpPr>
          <p:spPr bwMode="auto">
            <a:xfrm>
              <a:off x="5021" y="802"/>
              <a:ext cx="179" cy="138"/>
            </a:xfrm>
            <a:prstGeom prst="rect">
              <a:avLst/>
            </a:prstGeom>
            <a:solidFill>
              <a:srgbClr val="B7B79D"/>
            </a:solidFill>
            <a:ln w="4763">
              <a:solidFill>
                <a:srgbClr val="494936"/>
              </a:solidFill>
              <a:miter lim="800000"/>
              <a:headEnd/>
              <a:tailEnd/>
            </a:ln>
          </p:spPr>
          <p:txBody>
            <a:bodyPr/>
            <a:lstStyle/>
            <a:p>
              <a:endParaRPr lang="en-US"/>
            </a:p>
          </p:txBody>
        </p:sp>
        <p:sp>
          <p:nvSpPr>
            <p:cNvPr id="53299" name="Rectangle 51"/>
            <p:cNvSpPr>
              <a:spLocks noChangeArrowheads="1"/>
            </p:cNvSpPr>
            <p:nvPr/>
          </p:nvSpPr>
          <p:spPr bwMode="auto">
            <a:xfrm>
              <a:off x="5037" y="821"/>
              <a:ext cx="147" cy="107"/>
            </a:xfrm>
            <a:prstGeom prst="rect">
              <a:avLst/>
            </a:prstGeom>
            <a:solidFill>
              <a:srgbClr val="000000"/>
            </a:solidFill>
            <a:ln w="4763">
              <a:solidFill>
                <a:srgbClr val="494936"/>
              </a:solidFill>
              <a:miter lim="800000"/>
              <a:headEnd/>
              <a:tailEnd/>
            </a:ln>
          </p:spPr>
          <p:txBody>
            <a:bodyPr/>
            <a:lstStyle/>
            <a:p>
              <a:endParaRPr lang="en-US"/>
            </a:p>
          </p:txBody>
        </p:sp>
        <p:sp>
          <p:nvSpPr>
            <p:cNvPr id="53300" name="Freeform 52"/>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01" name="Freeform 53"/>
            <p:cNvSpPr>
              <a:spLocks/>
            </p:cNvSpPr>
            <p:nvPr/>
          </p:nvSpPr>
          <p:spPr bwMode="auto">
            <a:xfrm>
              <a:off x="5001" y="782"/>
              <a:ext cx="19" cy="159"/>
            </a:xfrm>
            <a:custGeom>
              <a:avLst/>
              <a:gdLst>
                <a:gd name="T0" fmla="*/ 19 w 19"/>
                <a:gd name="T1" fmla="*/ 159 h 159"/>
                <a:gd name="T2" fmla="*/ 0 w 19"/>
                <a:gd name="T3" fmla="*/ 141 h 159"/>
                <a:gd name="T4" fmla="*/ 0 w 19"/>
                <a:gd name="T5" fmla="*/ 0 h 159"/>
                <a:gd name="T6" fmla="*/ 19 w 19"/>
                <a:gd name="T7" fmla="*/ 19 h 159"/>
                <a:gd name="T8" fmla="*/ 19 w 19"/>
                <a:gd name="T9" fmla="*/ 159 h 159"/>
              </a:gdLst>
              <a:ahLst/>
              <a:cxnLst>
                <a:cxn ang="0">
                  <a:pos x="T0" y="T1"/>
                </a:cxn>
                <a:cxn ang="0">
                  <a:pos x="T2" y="T3"/>
                </a:cxn>
                <a:cxn ang="0">
                  <a:pos x="T4" y="T5"/>
                </a:cxn>
                <a:cxn ang="0">
                  <a:pos x="T6" y="T7"/>
                </a:cxn>
                <a:cxn ang="0">
                  <a:pos x="T8" y="T9"/>
                </a:cxn>
              </a:cxnLst>
              <a:rect l="0" t="0" r="r" b="b"/>
              <a:pathLst>
                <a:path w="19" h="159">
                  <a:moveTo>
                    <a:pt x="19" y="159"/>
                  </a:moveTo>
                  <a:lnTo>
                    <a:pt x="0" y="141"/>
                  </a:lnTo>
                  <a:lnTo>
                    <a:pt x="0" y="0"/>
                  </a:lnTo>
                  <a:lnTo>
                    <a:pt x="19" y="19"/>
                  </a:lnTo>
                  <a:lnTo>
                    <a:pt x="19" y="159"/>
                  </a:lnTo>
                  <a:close/>
                </a:path>
              </a:pathLst>
            </a:custGeom>
            <a:solidFill>
              <a:srgbClr val="DBDBCE"/>
            </a:solidFill>
            <a:ln w="4763">
              <a:solidFill>
                <a:srgbClr val="494936"/>
              </a:solidFill>
              <a:prstDash val="solid"/>
              <a:round/>
              <a:headEnd/>
              <a:tailEnd/>
            </a:ln>
          </p:spPr>
          <p:txBody>
            <a:bodyPr/>
            <a:lstStyle/>
            <a:p>
              <a:endParaRPr lang="en-US"/>
            </a:p>
          </p:txBody>
        </p:sp>
        <p:sp>
          <p:nvSpPr>
            <p:cNvPr id="53302" name="Freeform 54"/>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03" name="Freeform 55"/>
            <p:cNvSpPr>
              <a:spLocks/>
            </p:cNvSpPr>
            <p:nvPr/>
          </p:nvSpPr>
          <p:spPr bwMode="auto">
            <a:xfrm>
              <a:off x="5011" y="976"/>
              <a:ext cx="224" cy="34"/>
            </a:xfrm>
            <a:custGeom>
              <a:avLst/>
              <a:gdLst>
                <a:gd name="T0" fmla="*/ 224 w 224"/>
                <a:gd name="T1" fmla="*/ 34 h 34"/>
                <a:gd name="T2" fmla="*/ 196 w 224"/>
                <a:gd name="T3" fmla="*/ 0 h 34"/>
                <a:gd name="T4" fmla="*/ 0 w 224"/>
                <a:gd name="T5" fmla="*/ 0 h 34"/>
                <a:gd name="T6" fmla="*/ 28 w 224"/>
                <a:gd name="T7" fmla="*/ 34 h 34"/>
                <a:gd name="T8" fmla="*/ 224 w 224"/>
                <a:gd name="T9" fmla="*/ 34 h 34"/>
              </a:gdLst>
              <a:ahLst/>
              <a:cxnLst>
                <a:cxn ang="0">
                  <a:pos x="T0" y="T1"/>
                </a:cxn>
                <a:cxn ang="0">
                  <a:pos x="T2" y="T3"/>
                </a:cxn>
                <a:cxn ang="0">
                  <a:pos x="T4" y="T5"/>
                </a:cxn>
                <a:cxn ang="0">
                  <a:pos x="T6" y="T7"/>
                </a:cxn>
                <a:cxn ang="0">
                  <a:pos x="T8" y="T9"/>
                </a:cxn>
              </a:cxnLst>
              <a:rect l="0" t="0" r="r" b="b"/>
              <a:pathLst>
                <a:path w="224" h="34">
                  <a:moveTo>
                    <a:pt x="224" y="34"/>
                  </a:moveTo>
                  <a:lnTo>
                    <a:pt x="196" y="0"/>
                  </a:lnTo>
                  <a:lnTo>
                    <a:pt x="0" y="0"/>
                  </a:lnTo>
                  <a:lnTo>
                    <a:pt x="28" y="34"/>
                  </a:lnTo>
                  <a:lnTo>
                    <a:pt x="224" y="34"/>
                  </a:lnTo>
                  <a:close/>
                </a:path>
              </a:pathLst>
            </a:custGeom>
            <a:solidFill>
              <a:srgbClr val="C9C9B6"/>
            </a:solidFill>
            <a:ln w="4763">
              <a:solidFill>
                <a:srgbClr val="494936"/>
              </a:solidFill>
              <a:prstDash val="solid"/>
              <a:round/>
              <a:headEnd/>
              <a:tailEnd/>
            </a:ln>
          </p:spPr>
          <p:txBody>
            <a:bodyPr/>
            <a:lstStyle/>
            <a:p>
              <a:endParaRPr lang="en-US"/>
            </a:p>
          </p:txBody>
        </p:sp>
        <p:sp>
          <p:nvSpPr>
            <p:cNvPr id="53304" name="Rectangle 56"/>
            <p:cNvSpPr>
              <a:spLocks noChangeArrowheads="1"/>
            </p:cNvSpPr>
            <p:nvPr/>
          </p:nvSpPr>
          <p:spPr bwMode="auto">
            <a:xfrm>
              <a:off x="5039" y="1010"/>
              <a:ext cx="196"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305" name="Rectangle 57"/>
            <p:cNvSpPr>
              <a:spLocks noChangeArrowheads="1"/>
            </p:cNvSpPr>
            <p:nvPr/>
          </p:nvSpPr>
          <p:spPr bwMode="auto">
            <a:xfrm>
              <a:off x="5040" y="1011"/>
              <a:ext cx="194" cy="4"/>
            </a:xfrm>
            <a:prstGeom prst="rect">
              <a:avLst/>
            </a:prstGeom>
            <a:solidFill>
              <a:srgbClr val="B7B79D"/>
            </a:solidFill>
            <a:ln w="4763">
              <a:solidFill>
                <a:srgbClr val="494936"/>
              </a:solidFill>
              <a:miter lim="800000"/>
              <a:headEnd/>
              <a:tailEnd/>
            </a:ln>
          </p:spPr>
          <p:txBody>
            <a:bodyPr/>
            <a:lstStyle/>
            <a:p>
              <a:endParaRPr lang="en-US"/>
            </a:p>
          </p:txBody>
        </p:sp>
        <p:grpSp>
          <p:nvGrpSpPr>
            <p:cNvPr id="53306" name="Group 58"/>
            <p:cNvGrpSpPr>
              <a:grpSpLocks/>
            </p:cNvGrpSpPr>
            <p:nvPr/>
          </p:nvGrpSpPr>
          <p:grpSpPr bwMode="auto">
            <a:xfrm>
              <a:off x="5042" y="876"/>
              <a:ext cx="134" cy="1"/>
              <a:chOff x="5042" y="876"/>
              <a:chExt cx="134" cy="1"/>
            </a:xfrm>
          </p:grpSpPr>
          <p:sp>
            <p:nvSpPr>
              <p:cNvPr id="53307" name="Line 59"/>
              <p:cNvSpPr>
                <a:spLocks noChangeShapeType="1"/>
              </p:cNvSpPr>
              <p:nvPr/>
            </p:nvSpPr>
            <p:spPr bwMode="auto">
              <a:xfrm>
                <a:off x="5042"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8" name="Line 60"/>
              <p:cNvSpPr>
                <a:spLocks noChangeShapeType="1"/>
              </p:cNvSpPr>
              <p:nvPr/>
            </p:nvSpPr>
            <p:spPr bwMode="auto">
              <a:xfrm>
                <a:off x="505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9" name="Line 61"/>
              <p:cNvSpPr>
                <a:spLocks noChangeShapeType="1"/>
              </p:cNvSpPr>
              <p:nvPr/>
            </p:nvSpPr>
            <p:spPr bwMode="auto">
              <a:xfrm>
                <a:off x="5064"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0" name="Line 62"/>
              <p:cNvSpPr>
                <a:spLocks noChangeShapeType="1"/>
              </p:cNvSpPr>
              <p:nvPr/>
            </p:nvSpPr>
            <p:spPr bwMode="auto">
              <a:xfrm>
                <a:off x="5076"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1" name="Line 63"/>
              <p:cNvSpPr>
                <a:spLocks noChangeShapeType="1"/>
              </p:cNvSpPr>
              <p:nvPr/>
            </p:nvSpPr>
            <p:spPr bwMode="auto">
              <a:xfrm>
                <a:off x="5086"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2" name="Line 64"/>
              <p:cNvSpPr>
                <a:spLocks noChangeShapeType="1"/>
              </p:cNvSpPr>
              <p:nvPr/>
            </p:nvSpPr>
            <p:spPr bwMode="auto">
              <a:xfrm>
                <a:off x="5098"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3" name="Line 65"/>
              <p:cNvSpPr>
                <a:spLocks noChangeShapeType="1"/>
              </p:cNvSpPr>
              <p:nvPr/>
            </p:nvSpPr>
            <p:spPr bwMode="auto">
              <a:xfrm>
                <a:off x="5107" y="876"/>
                <a:ext cx="4"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4" name="Line 66"/>
              <p:cNvSpPr>
                <a:spLocks noChangeShapeType="1"/>
              </p:cNvSpPr>
              <p:nvPr/>
            </p:nvSpPr>
            <p:spPr bwMode="auto">
              <a:xfrm>
                <a:off x="5120"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5" name="Line 67"/>
              <p:cNvSpPr>
                <a:spLocks noChangeShapeType="1"/>
              </p:cNvSpPr>
              <p:nvPr/>
            </p:nvSpPr>
            <p:spPr bwMode="auto">
              <a:xfrm>
                <a:off x="5129"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6" name="Line 68"/>
              <p:cNvSpPr>
                <a:spLocks noChangeShapeType="1"/>
              </p:cNvSpPr>
              <p:nvPr/>
            </p:nvSpPr>
            <p:spPr bwMode="auto">
              <a:xfrm>
                <a:off x="5142"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7" name="Line 69"/>
              <p:cNvSpPr>
                <a:spLocks noChangeShapeType="1"/>
              </p:cNvSpPr>
              <p:nvPr/>
            </p:nvSpPr>
            <p:spPr bwMode="auto">
              <a:xfrm>
                <a:off x="5151"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8" name="Line 70"/>
              <p:cNvSpPr>
                <a:spLocks noChangeShapeType="1"/>
              </p:cNvSpPr>
              <p:nvPr/>
            </p:nvSpPr>
            <p:spPr bwMode="auto">
              <a:xfrm>
                <a:off x="5164" y="876"/>
                <a:ext cx="1"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19" name="Line 71"/>
              <p:cNvSpPr>
                <a:spLocks noChangeShapeType="1"/>
              </p:cNvSpPr>
              <p:nvPr/>
            </p:nvSpPr>
            <p:spPr bwMode="auto">
              <a:xfrm>
                <a:off x="5173" y="876"/>
                <a:ext cx="3" cy="1"/>
              </a:xfrm>
              <a:prstGeom prst="line">
                <a:avLst/>
              </a:prstGeom>
              <a:noFill/>
              <a:ln w="9525">
                <a:solidFill>
                  <a:srgbClr val="4EFF2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3320" name="Group 72"/>
          <p:cNvGrpSpPr>
            <a:grpSpLocks/>
          </p:cNvGrpSpPr>
          <p:nvPr/>
        </p:nvGrpSpPr>
        <p:grpSpPr bwMode="auto">
          <a:xfrm>
            <a:off x="8018463" y="1147763"/>
            <a:ext cx="728662" cy="1149350"/>
            <a:chOff x="5051" y="723"/>
            <a:chExt cx="459" cy="724"/>
          </a:xfrm>
        </p:grpSpPr>
        <p:sp>
          <p:nvSpPr>
            <p:cNvPr id="53321" name="Freeform 73"/>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22" name="Freeform 74"/>
            <p:cNvSpPr>
              <a:spLocks/>
            </p:cNvSpPr>
            <p:nvPr/>
          </p:nvSpPr>
          <p:spPr bwMode="auto">
            <a:xfrm>
              <a:off x="5151" y="1204"/>
              <a:ext cx="78" cy="96"/>
            </a:xfrm>
            <a:custGeom>
              <a:avLst/>
              <a:gdLst>
                <a:gd name="T0" fmla="*/ 34 w 78"/>
                <a:gd name="T1" fmla="*/ 0 h 96"/>
                <a:gd name="T2" fmla="*/ 31 w 78"/>
                <a:gd name="T3" fmla="*/ 43 h 96"/>
                <a:gd name="T4" fmla="*/ 25 w 78"/>
                <a:gd name="T5" fmla="*/ 46 h 96"/>
                <a:gd name="T6" fmla="*/ 3 w 78"/>
                <a:gd name="T7" fmla="*/ 62 h 96"/>
                <a:gd name="T8" fmla="*/ 0 w 78"/>
                <a:gd name="T9" fmla="*/ 87 h 96"/>
                <a:gd name="T10" fmla="*/ 22 w 78"/>
                <a:gd name="T11" fmla="*/ 87 h 96"/>
                <a:gd name="T12" fmla="*/ 38 w 78"/>
                <a:gd name="T13" fmla="*/ 87 h 96"/>
                <a:gd name="T14" fmla="*/ 38 w 78"/>
                <a:gd name="T15" fmla="*/ 93 h 96"/>
                <a:gd name="T16" fmla="*/ 62 w 78"/>
                <a:gd name="T17" fmla="*/ 96 h 96"/>
                <a:gd name="T18" fmla="*/ 72 w 78"/>
                <a:gd name="T19" fmla="*/ 96 h 96"/>
                <a:gd name="T20" fmla="*/ 78 w 78"/>
                <a:gd name="T21" fmla="*/ 96 h 96"/>
                <a:gd name="T22" fmla="*/ 78 w 78"/>
                <a:gd name="T23" fmla="*/ 74 h 96"/>
                <a:gd name="T24" fmla="*/ 75 w 78"/>
                <a:gd name="T25" fmla="*/ 68 h 96"/>
                <a:gd name="T26" fmla="*/ 69 w 78"/>
                <a:gd name="T27" fmla="*/ 53 h 96"/>
                <a:gd name="T28" fmla="*/ 72 w 78"/>
                <a:gd name="T29" fmla="*/ 9 h 96"/>
                <a:gd name="T30" fmla="*/ 34 w 7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6">
                  <a:moveTo>
                    <a:pt x="34" y="0"/>
                  </a:moveTo>
                  <a:lnTo>
                    <a:pt x="31" y="43"/>
                  </a:lnTo>
                  <a:lnTo>
                    <a:pt x="25" y="46"/>
                  </a:lnTo>
                  <a:lnTo>
                    <a:pt x="3" y="62"/>
                  </a:lnTo>
                  <a:lnTo>
                    <a:pt x="0" y="87"/>
                  </a:lnTo>
                  <a:lnTo>
                    <a:pt x="22" y="87"/>
                  </a:lnTo>
                  <a:lnTo>
                    <a:pt x="38" y="87"/>
                  </a:lnTo>
                  <a:lnTo>
                    <a:pt x="38" y="93"/>
                  </a:lnTo>
                  <a:lnTo>
                    <a:pt x="62" y="96"/>
                  </a:lnTo>
                  <a:lnTo>
                    <a:pt x="72" y="96"/>
                  </a:lnTo>
                  <a:lnTo>
                    <a:pt x="78" y="96"/>
                  </a:lnTo>
                  <a:lnTo>
                    <a:pt x="78" y="74"/>
                  </a:lnTo>
                  <a:lnTo>
                    <a:pt x="75" y="68"/>
                  </a:lnTo>
                  <a:lnTo>
                    <a:pt x="69" y="53"/>
                  </a:lnTo>
                  <a:lnTo>
                    <a:pt x="72" y="9"/>
                  </a:lnTo>
                  <a:lnTo>
                    <a:pt x="34" y="0"/>
                  </a:lnTo>
                  <a:close/>
                </a:path>
              </a:pathLst>
            </a:custGeom>
            <a:solidFill>
              <a:srgbClr val="222222"/>
            </a:solidFill>
            <a:ln w="4763">
              <a:solidFill>
                <a:srgbClr val="000000"/>
              </a:solidFill>
              <a:prstDash val="solid"/>
              <a:round/>
              <a:headEnd/>
              <a:tailEnd/>
            </a:ln>
          </p:spPr>
          <p:txBody>
            <a:bodyPr/>
            <a:lstStyle/>
            <a:p>
              <a:endParaRPr lang="en-US"/>
            </a:p>
          </p:txBody>
        </p:sp>
        <p:sp>
          <p:nvSpPr>
            <p:cNvPr id="53323" name="Freeform 75"/>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24" name="Freeform 76"/>
            <p:cNvSpPr>
              <a:spLocks/>
            </p:cNvSpPr>
            <p:nvPr/>
          </p:nvSpPr>
          <p:spPr bwMode="auto">
            <a:xfrm>
              <a:off x="5167" y="1101"/>
              <a:ext cx="124" cy="156"/>
            </a:xfrm>
            <a:custGeom>
              <a:avLst/>
              <a:gdLst>
                <a:gd name="T0" fmla="*/ 124 w 124"/>
                <a:gd name="T1" fmla="*/ 0 h 156"/>
                <a:gd name="T2" fmla="*/ 43 w 124"/>
                <a:gd name="T3" fmla="*/ 3 h 156"/>
                <a:gd name="T4" fmla="*/ 22 w 124"/>
                <a:gd name="T5" fmla="*/ 0 h 156"/>
                <a:gd name="T6" fmla="*/ 9 w 124"/>
                <a:gd name="T7" fmla="*/ 6 h 156"/>
                <a:gd name="T8" fmla="*/ 6 w 124"/>
                <a:gd name="T9" fmla="*/ 18 h 156"/>
                <a:gd name="T10" fmla="*/ 0 w 124"/>
                <a:gd name="T11" fmla="*/ 134 h 156"/>
                <a:gd name="T12" fmla="*/ 9 w 124"/>
                <a:gd name="T13" fmla="*/ 152 h 156"/>
                <a:gd name="T14" fmla="*/ 28 w 124"/>
                <a:gd name="T15" fmla="*/ 156 h 156"/>
                <a:gd name="T16" fmla="*/ 56 w 124"/>
                <a:gd name="T17" fmla="*/ 152 h 156"/>
                <a:gd name="T18" fmla="*/ 65 w 124"/>
                <a:gd name="T19" fmla="*/ 71 h 156"/>
                <a:gd name="T20" fmla="*/ 124 w 12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6">
                  <a:moveTo>
                    <a:pt x="124" y="0"/>
                  </a:moveTo>
                  <a:lnTo>
                    <a:pt x="43" y="3"/>
                  </a:lnTo>
                  <a:lnTo>
                    <a:pt x="22" y="0"/>
                  </a:lnTo>
                  <a:lnTo>
                    <a:pt x="9" y="6"/>
                  </a:lnTo>
                  <a:lnTo>
                    <a:pt x="6" y="18"/>
                  </a:lnTo>
                  <a:lnTo>
                    <a:pt x="0" y="134"/>
                  </a:lnTo>
                  <a:lnTo>
                    <a:pt x="9" y="152"/>
                  </a:lnTo>
                  <a:lnTo>
                    <a:pt x="28" y="156"/>
                  </a:lnTo>
                  <a:lnTo>
                    <a:pt x="56" y="152"/>
                  </a:lnTo>
                  <a:lnTo>
                    <a:pt x="65" y="71"/>
                  </a:lnTo>
                  <a:lnTo>
                    <a:pt x="124" y="0"/>
                  </a:lnTo>
                  <a:close/>
                </a:path>
              </a:pathLst>
            </a:custGeom>
            <a:solidFill>
              <a:srgbClr val="A5A585"/>
            </a:solidFill>
            <a:ln w="4763">
              <a:solidFill>
                <a:srgbClr val="000000"/>
              </a:solidFill>
              <a:prstDash val="solid"/>
              <a:round/>
              <a:headEnd/>
              <a:tailEnd/>
            </a:ln>
          </p:spPr>
          <p:txBody>
            <a:bodyPr/>
            <a:lstStyle/>
            <a:p>
              <a:endParaRPr lang="en-US"/>
            </a:p>
          </p:txBody>
        </p:sp>
        <p:sp>
          <p:nvSpPr>
            <p:cNvPr id="53325" name="Freeform 77"/>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26" name="Freeform 78"/>
            <p:cNvSpPr>
              <a:spLocks/>
            </p:cNvSpPr>
            <p:nvPr/>
          </p:nvSpPr>
          <p:spPr bwMode="auto">
            <a:xfrm>
              <a:off x="5192" y="963"/>
              <a:ext cx="84" cy="35"/>
            </a:xfrm>
            <a:custGeom>
              <a:avLst/>
              <a:gdLst>
                <a:gd name="T0" fmla="*/ 84 w 84"/>
                <a:gd name="T1" fmla="*/ 13 h 35"/>
                <a:gd name="T2" fmla="*/ 59 w 84"/>
                <a:gd name="T3" fmla="*/ 13 h 35"/>
                <a:gd name="T4" fmla="*/ 37 w 84"/>
                <a:gd name="T5" fmla="*/ 0 h 35"/>
                <a:gd name="T6" fmla="*/ 12 w 84"/>
                <a:gd name="T7" fmla="*/ 7 h 35"/>
                <a:gd name="T8" fmla="*/ 6 w 84"/>
                <a:gd name="T9" fmla="*/ 10 h 35"/>
                <a:gd name="T10" fmla="*/ 0 w 84"/>
                <a:gd name="T11" fmla="*/ 16 h 35"/>
                <a:gd name="T12" fmla="*/ 3 w 84"/>
                <a:gd name="T13" fmla="*/ 32 h 35"/>
                <a:gd name="T14" fmla="*/ 6 w 84"/>
                <a:gd name="T15" fmla="*/ 32 h 35"/>
                <a:gd name="T16" fmla="*/ 9 w 84"/>
                <a:gd name="T17" fmla="*/ 22 h 35"/>
                <a:gd name="T18" fmla="*/ 12 w 84"/>
                <a:gd name="T19" fmla="*/ 16 h 35"/>
                <a:gd name="T20" fmla="*/ 28 w 84"/>
                <a:gd name="T21" fmla="*/ 22 h 35"/>
                <a:gd name="T22" fmla="*/ 15 w 84"/>
                <a:gd name="T23" fmla="*/ 25 h 35"/>
                <a:gd name="T24" fmla="*/ 12 w 84"/>
                <a:gd name="T25" fmla="*/ 25 h 35"/>
                <a:gd name="T26" fmla="*/ 12 w 84"/>
                <a:gd name="T27" fmla="*/ 32 h 35"/>
                <a:gd name="T28" fmla="*/ 40 w 84"/>
                <a:gd name="T29" fmla="*/ 35 h 35"/>
                <a:gd name="T30" fmla="*/ 62 w 84"/>
                <a:gd name="T31" fmla="*/ 32 h 35"/>
                <a:gd name="T32" fmla="*/ 78 w 84"/>
                <a:gd name="T33" fmla="*/ 32 h 35"/>
                <a:gd name="T34" fmla="*/ 84 w 84"/>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35">
                  <a:moveTo>
                    <a:pt x="84" y="13"/>
                  </a:moveTo>
                  <a:lnTo>
                    <a:pt x="59" y="13"/>
                  </a:lnTo>
                  <a:lnTo>
                    <a:pt x="37" y="0"/>
                  </a:lnTo>
                  <a:lnTo>
                    <a:pt x="12" y="7"/>
                  </a:lnTo>
                  <a:lnTo>
                    <a:pt x="6" y="10"/>
                  </a:lnTo>
                  <a:lnTo>
                    <a:pt x="0" y="16"/>
                  </a:lnTo>
                  <a:lnTo>
                    <a:pt x="3" y="32"/>
                  </a:lnTo>
                  <a:lnTo>
                    <a:pt x="6" y="32"/>
                  </a:lnTo>
                  <a:lnTo>
                    <a:pt x="9" y="22"/>
                  </a:lnTo>
                  <a:lnTo>
                    <a:pt x="12" y="16"/>
                  </a:lnTo>
                  <a:lnTo>
                    <a:pt x="28" y="22"/>
                  </a:lnTo>
                  <a:lnTo>
                    <a:pt x="15" y="25"/>
                  </a:lnTo>
                  <a:lnTo>
                    <a:pt x="12" y="25"/>
                  </a:lnTo>
                  <a:lnTo>
                    <a:pt x="12" y="32"/>
                  </a:lnTo>
                  <a:lnTo>
                    <a:pt x="40" y="35"/>
                  </a:lnTo>
                  <a:lnTo>
                    <a:pt x="62" y="32"/>
                  </a:lnTo>
                  <a:lnTo>
                    <a:pt x="78" y="32"/>
                  </a:lnTo>
                  <a:lnTo>
                    <a:pt x="84" y="13"/>
                  </a:lnTo>
                  <a:close/>
                </a:path>
              </a:pathLst>
            </a:custGeom>
            <a:solidFill>
              <a:srgbClr val="FFC2AA"/>
            </a:solidFill>
            <a:ln w="4763">
              <a:solidFill>
                <a:srgbClr val="000000"/>
              </a:solidFill>
              <a:prstDash val="solid"/>
              <a:round/>
              <a:headEnd/>
              <a:tailEnd/>
            </a:ln>
          </p:spPr>
          <p:txBody>
            <a:bodyPr/>
            <a:lstStyle/>
            <a:p>
              <a:endParaRPr lang="en-US"/>
            </a:p>
          </p:txBody>
        </p:sp>
        <p:sp>
          <p:nvSpPr>
            <p:cNvPr id="53327" name="Freeform 79"/>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28" name="Freeform 80"/>
            <p:cNvSpPr>
              <a:spLocks/>
            </p:cNvSpPr>
            <p:nvPr/>
          </p:nvSpPr>
          <p:spPr bwMode="auto">
            <a:xfrm>
              <a:off x="5251" y="970"/>
              <a:ext cx="109" cy="46"/>
            </a:xfrm>
            <a:custGeom>
              <a:avLst/>
              <a:gdLst>
                <a:gd name="T0" fmla="*/ 109 w 109"/>
                <a:gd name="T1" fmla="*/ 0 h 46"/>
                <a:gd name="T2" fmla="*/ 6 w 109"/>
                <a:gd name="T3" fmla="*/ 3 h 46"/>
                <a:gd name="T4" fmla="*/ 0 w 109"/>
                <a:gd name="T5" fmla="*/ 12 h 46"/>
                <a:gd name="T6" fmla="*/ 0 w 109"/>
                <a:gd name="T7" fmla="*/ 31 h 46"/>
                <a:gd name="T8" fmla="*/ 81 w 109"/>
                <a:gd name="T9" fmla="*/ 46 h 46"/>
                <a:gd name="T10" fmla="*/ 109 w 109"/>
                <a:gd name="T11" fmla="*/ 0 h 46"/>
              </a:gdLst>
              <a:ahLst/>
              <a:cxnLst>
                <a:cxn ang="0">
                  <a:pos x="T0" y="T1"/>
                </a:cxn>
                <a:cxn ang="0">
                  <a:pos x="T2" y="T3"/>
                </a:cxn>
                <a:cxn ang="0">
                  <a:pos x="T4" y="T5"/>
                </a:cxn>
                <a:cxn ang="0">
                  <a:pos x="T6" y="T7"/>
                </a:cxn>
                <a:cxn ang="0">
                  <a:pos x="T8" y="T9"/>
                </a:cxn>
                <a:cxn ang="0">
                  <a:pos x="T10" y="T11"/>
                </a:cxn>
              </a:cxnLst>
              <a:rect l="0" t="0" r="r" b="b"/>
              <a:pathLst>
                <a:path w="109" h="46">
                  <a:moveTo>
                    <a:pt x="109" y="0"/>
                  </a:moveTo>
                  <a:lnTo>
                    <a:pt x="6" y="3"/>
                  </a:lnTo>
                  <a:lnTo>
                    <a:pt x="0" y="12"/>
                  </a:lnTo>
                  <a:lnTo>
                    <a:pt x="0" y="31"/>
                  </a:lnTo>
                  <a:lnTo>
                    <a:pt x="81" y="46"/>
                  </a:lnTo>
                  <a:lnTo>
                    <a:pt x="109" y="0"/>
                  </a:lnTo>
                  <a:close/>
                </a:path>
              </a:pathLst>
            </a:custGeom>
            <a:solidFill>
              <a:srgbClr val="A5A585"/>
            </a:solidFill>
            <a:ln w="4763">
              <a:solidFill>
                <a:srgbClr val="000000"/>
              </a:solidFill>
              <a:prstDash val="solid"/>
              <a:round/>
              <a:headEnd/>
              <a:tailEnd/>
            </a:ln>
          </p:spPr>
          <p:txBody>
            <a:bodyPr/>
            <a:lstStyle/>
            <a:p>
              <a:endParaRPr lang="en-US"/>
            </a:p>
          </p:txBody>
        </p:sp>
        <p:sp>
          <p:nvSpPr>
            <p:cNvPr id="53329" name="Freeform 81"/>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0" name="Freeform 82"/>
            <p:cNvSpPr>
              <a:spLocks/>
            </p:cNvSpPr>
            <p:nvPr/>
          </p:nvSpPr>
          <p:spPr bwMode="auto">
            <a:xfrm>
              <a:off x="5051" y="1260"/>
              <a:ext cx="119" cy="96"/>
            </a:xfrm>
            <a:custGeom>
              <a:avLst/>
              <a:gdLst>
                <a:gd name="T0" fmla="*/ 60 w 119"/>
                <a:gd name="T1" fmla="*/ 0 h 96"/>
                <a:gd name="T2" fmla="*/ 66 w 119"/>
                <a:gd name="T3" fmla="*/ 31 h 96"/>
                <a:gd name="T4" fmla="*/ 56 w 119"/>
                <a:gd name="T5" fmla="*/ 31 h 96"/>
                <a:gd name="T6" fmla="*/ 38 w 119"/>
                <a:gd name="T7" fmla="*/ 43 h 96"/>
                <a:gd name="T8" fmla="*/ 13 w 119"/>
                <a:gd name="T9" fmla="*/ 43 h 96"/>
                <a:gd name="T10" fmla="*/ 3 w 119"/>
                <a:gd name="T11" fmla="*/ 46 h 96"/>
                <a:gd name="T12" fmla="*/ 0 w 119"/>
                <a:gd name="T13" fmla="*/ 56 h 96"/>
                <a:gd name="T14" fmla="*/ 3 w 119"/>
                <a:gd name="T15" fmla="*/ 65 h 96"/>
                <a:gd name="T16" fmla="*/ 28 w 119"/>
                <a:gd name="T17" fmla="*/ 81 h 96"/>
                <a:gd name="T18" fmla="*/ 38 w 119"/>
                <a:gd name="T19" fmla="*/ 84 h 96"/>
                <a:gd name="T20" fmla="*/ 53 w 119"/>
                <a:gd name="T21" fmla="*/ 84 h 96"/>
                <a:gd name="T22" fmla="*/ 78 w 119"/>
                <a:gd name="T23" fmla="*/ 87 h 96"/>
                <a:gd name="T24" fmla="*/ 78 w 119"/>
                <a:gd name="T25" fmla="*/ 96 h 96"/>
                <a:gd name="T26" fmla="*/ 88 w 119"/>
                <a:gd name="T27" fmla="*/ 96 h 96"/>
                <a:gd name="T28" fmla="*/ 100 w 119"/>
                <a:gd name="T29" fmla="*/ 96 h 96"/>
                <a:gd name="T30" fmla="*/ 109 w 119"/>
                <a:gd name="T31" fmla="*/ 93 h 96"/>
                <a:gd name="T32" fmla="*/ 119 w 119"/>
                <a:gd name="T33" fmla="*/ 87 h 96"/>
                <a:gd name="T34" fmla="*/ 119 w 119"/>
                <a:gd name="T35" fmla="*/ 71 h 96"/>
                <a:gd name="T36" fmla="*/ 113 w 119"/>
                <a:gd name="T37" fmla="*/ 56 h 96"/>
                <a:gd name="T38" fmla="*/ 109 w 119"/>
                <a:gd name="T39" fmla="*/ 46 h 96"/>
                <a:gd name="T40" fmla="*/ 103 w 119"/>
                <a:gd name="T41" fmla="*/ 37 h 96"/>
                <a:gd name="T42" fmla="*/ 97 w 119"/>
                <a:gd name="T43" fmla="*/ 6 h 96"/>
                <a:gd name="T44" fmla="*/ 60 w 119"/>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6">
                  <a:moveTo>
                    <a:pt x="60" y="0"/>
                  </a:moveTo>
                  <a:lnTo>
                    <a:pt x="66" y="31"/>
                  </a:lnTo>
                  <a:lnTo>
                    <a:pt x="56" y="31"/>
                  </a:lnTo>
                  <a:lnTo>
                    <a:pt x="38" y="43"/>
                  </a:lnTo>
                  <a:lnTo>
                    <a:pt x="13" y="43"/>
                  </a:lnTo>
                  <a:lnTo>
                    <a:pt x="3" y="46"/>
                  </a:lnTo>
                  <a:lnTo>
                    <a:pt x="0" y="56"/>
                  </a:lnTo>
                  <a:lnTo>
                    <a:pt x="3" y="65"/>
                  </a:lnTo>
                  <a:lnTo>
                    <a:pt x="28" y="81"/>
                  </a:lnTo>
                  <a:lnTo>
                    <a:pt x="38" y="84"/>
                  </a:lnTo>
                  <a:lnTo>
                    <a:pt x="53" y="84"/>
                  </a:lnTo>
                  <a:lnTo>
                    <a:pt x="78" y="87"/>
                  </a:lnTo>
                  <a:lnTo>
                    <a:pt x="78" y="96"/>
                  </a:lnTo>
                  <a:lnTo>
                    <a:pt x="88" y="96"/>
                  </a:lnTo>
                  <a:lnTo>
                    <a:pt x="100" y="96"/>
                  </a:lnTo>
                  <a:lnTo>
                    <a:pt x="109" y="93"/>
                  </a:lnTo>
                  <a:lnTo>
                    <a:pt x="119" y="87"/>
                  </a:lnTo>
                  <a:lnTo>
                    <a:pt x="119" y="71"/>
                  </a:lnTo>
                  <a:lnTo>
                    <a:pt x="113" y="56"/>
                  </a:lnTo>
                  <a:lnTo>
                    <a:pt x="109" y="46"/>
                  </a:lnTo>
                  <a:lnTo>
                    <a:pt x="103" y="37"/>
                  </a:lnTo>
                  <a:lnTo>
                    <a:pt x="97" y="6"/>
                  </a:lnTo>
                  <a:lnTo>
                    <a:pt x="60" y="0"/>
                  </a:lnTo>
                  <a:close/>
                </a:path>
              </a:pathLst>
            </a:custGeom>
            <a:solidFill>
              <a:srgbClr val="222222"/>
            </a:solidFill>
            <a:ln w="4763">
              <a:solidFill>
                <a:srgbClr val="000000"/>
              </a:solidFill>
              <a:prstDash val="solid"/>
              <a:round/>
              <a:headEnd/>
              <a:tailEnd/>
            </a:ln>
          </p:spPr>
          <p:txBody>
            <a:bodyPr/>
            <a:lstStyle/>
            <a:p>
              <a:endParaRPr lang="en-US"/>
            </a:p>
          </p:txBody>
        </p:sp>
        <p:sp>
          <p:nvSpPr>
            <p:cNvPr id="53331" name="Freeform 83"/>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6 h 78"/>
                <a:gd name="T8" fmla="*/ 0 w 165"/>
                <a:gd name="T9" fmla="*/ 6 h 78"/>
                <a:gd name="T10" fmla="*/ 0 w 165"/>
                <a:gd name="T11" fmla="*/ 15 h 78"/>
                <a:gd name="T12" fmla="*/ 0 w 165"/>
                <a:gd name="T13" fmla="*/ 15 h 78"/>
                <a:gd name="T14" fmla="*/ 3 w 165"/>
                <a:gd name="T15" fmla="*/ 22 h 78"/>
                <a:gd name="T16" fmla="*/ 159 w 165"/>
                <a:gd name="T17" fmla="*/ 78 h 78"/>
                <a:gd name="T18" fmla="*/ 165 w 165"/>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8">
                  <a:moveTo>
                    <a:pt x="165" y="56"/>
                  </a:moveTo>
                  <a:lnTo>
                    <a:pt x="3" y="0"/>
                  </a:lnTo>
                  <a:lnTo>
                    <a:pt x="0" y="6"/>
                  </a:lnTo>
                  <a:lnTo>
                    <a:pt x="0" y="6"/>
                  </a:lnTo>
                  <a:lnTo>
                    <a:pt x="0" y="6"/>
                  </a:lnTo>
                  <a:lnTo>
                    <a:pt x="0" y="15"/>
                  </a:lnTo>
                  <a:lnTo>
                    <a:pt x="0" y="15"/>
                  </a:lnTo>
                  <a:lnTo>
                    <a:pt x="3" y="22"/>
                  </a:lnTo>
                  <a:lnTo>
                    <a:pt x="159" y="78"/>
                  </a:lnTo>
                  <a:lnTo>
                    <a:pt x="165" y="56"/>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2" name="Freeform 84"/>
            <p:cNvSpPr>
              <a:spLocks/>
            </p:cNvSpPr>
            <p:nvPr/>
          </p:nvSpPr>
          <p:spPr bwMode="auto">
            <a:xfrm>
              <a:off x="5170" y="1182"/>
              <a:ext cx="165" cy="78"/>
            </a:xfrm>
            <a:custGeom>
              <a:avLst/>
              <a:gdLst>
                <a:gd name="T0" fmla="*/ 165 w 165"/>
                <a:gd name="T1" fmla="*/ 56 h 78"/>
                <a:gd name="T2" fmla="*/ 3 w 165"/>
                <a:gd name="T3" fmla="*/ 0 h 78"/>
                <a:gd name="T4" fmla="*/ 0 w 165"/>
                <a:gd name="T5" fmla="*/ 6 h 78"/>
                <a:gd name="T6" fmla="*/ 0 w 165"/>
                <a:gd name="T7" fmla="*/ 15 h 78"/>
                <a:gd name="T8" fmla="*/ 3 w 165"/>
                <a:gd name="T9" fmla="*/ 22 h 78"/>
                <a:gd name="T10" fmla="*/ 159 w 165"/>
                <a:gd name="T11" fmla="*/ 78 h 78"/>
                <a:gd name="T12" fmla="*/ 165 w 165"/>
                <a:gd name="T13" fmla="*/ 56 h 78"/>
              </a:gdLst>
              <a:ahLst/>
              <a:cxnLst>
                <a:cxn ang="0">
                  <a:pos x="T0" y="T1"/>
                </a:cxn>
                <a:cxn ang="0">
                  <a:pos x="T2" y="T3"/>
                </a:cxn>
                <a:cxn ang="0">
                  <a:pos x="T4" y="T5"/>
                </a:cxn>
                <a:cxn ang="0">
                  <a:pos x="T6" y="T7"/>
                </a:cxn>
                <a:cxn ang="0">
                  <a:pos x="T8" y="T9"/>
                </a:cxn>
                <a:cxn ang="0">
                  <a:pos x="T10" y="T11"/>
                </a:cxn>
                <a:cxn ang="0">
                  <a:pos x="T12" y="T13"/>
                </a:cxn>
              </a:cxnLst>
              <a:rect l="0" t="0" r="r" b="b"/>
              <a:pathLst>
                <a:path w="165" h="78">
                  <a:moveTo>
                    <a:pt x="165" y="56"/>
                  </a:moveTo>
                  <a:lnTo>
                    <a:pt x="3" y="0"/>
                  </a:lnTo>
                  <a:lnTo>
                    <a:pt x="0" y="6"/>
                  </a:lnTo>
                  <a:lnTo>
                    <a:pt x="0" y="15"/>
                  </a:lnTo>
                  <a:lnTo>
                    <a:pt x="3" y="22"/>
                  </a:lnTo>
                  <a:lnTo>
                    <a:pt x="159" y="78"/>
                  </a:lnTo>
                  <a:lnTo>
                    <a:pt x="165" y="56"/>
                  </a:lnTo>
                  <a:close/>
                </a:path>
              </a:pathLst>
            </a:custGeom>
            <a:solidFill>
              <a:srgbClr val="008077"/>
            </a:solidFill>
            <a:ln w="4763">
              <a:solidFill>
                <a:srgbClr val="000000"/>
              </a:solidFill>
              <a:prstDash val="solid"/>
              <a:round/>
              <a:headEnd/>
              <a:tailEnd/>
            </a:ln>
          </p:spPr>
          <p:txBody>
            <a:bodyPr/>
            <a:lstStyle/>
            <a:p>
              <a:endParaRPr lang="en-US"/>
            </a:p>
          </p:txBody>
        </p:sp>
        <p:sp>
          <p:nvSpPr>
            <p:cNvPr id="53333" name="Freeform 85"/>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4" name="Freeform 86"/>
            <p:cNvSpPr>
              <a:spLocks/>
            </p:cNvSpPr>
            <p:nvPr/>
          </p:nvSpPr>
          <p:spPr bwMode="auto">
            <a:xfrm>
              <a:off x="5217" y="1241"/>
              <a:ext cx="234" cy="206"/>
            </a:xfrm>
            <a:custGeom>
              <a:avLst/>
              <a:gdLst>
                <a:gd name="T0" fmla="*/ 90 w 234"/>
                <a:gd name="T1" fmla="*/ 0 h 206"/>
                <a:gd name="T2" fmla="*/ 90 w 234"/>
                <a:gd name="T3" fmla="*/ 69 h 206"/>
                <a:gd name="T4" fmla="*/ 9 w 234"/>
                <a:gd name="T5" fmla="*/ 37 h 206"/>
                <a:gd name="T6" fmla="*/ 3 w 234"/>
                <a:gd name="T7" fmla="*/ 41 h 206"/>
                <a:gd name="T8" fmla="*/ 0 w 234"/>
                <a:gd name="T9" fmla="*/ 62 h 206"/>
                <a:gd name="T10" fmla="*/ 6 w 234"/>
                <a:gd name="T11" fmla="*/ 62 h 206"/>
                <a:gd name="T12" fmla="*/ 6 w 234"/>
                <a:gd name="T13" fmla="*/ 72 h 206"/>
                <a:gd name="T14" fmla="*/ 9 w 234"/>
                <a:gd name="T15" fmla="*/ 78 h 206"/>
                <a:gd name="T16" fmla="*/ 12 w 234"/>
                <a:gd name="T17" fmla="*/ 78 h 206"/>
                <a:gd name="T18" fmla="*/ 18 w 234"/>
                <a:gd name="T19" fmla="*/ 75 h 206"/>
                <a:gd name="T20" fmla="*/ 21 w 234"/>
                <a:gd name="T21" fmla="*/ 69 h 206"/>
                <a:gd name="T22" fmla="*/ 21 w 234"/>
                <a:gd name="T23" fmla="*/ 62 h 206"/>
                <a:gd name="T24" fmla="*/ 84 w 234"/>
                <a:gd name="T25" fmla="*/ 87 h 206"/>
                <a:gd name="T26" fmla="*/ 28 w 234"/>
                <a:gd name="T27" fmla="*/ 150 h 206"/>
                <a:gd name="T28" fmla="*/ 25 w 234"/>
                <a:gd name="T29" fmla="*/ 175 h 206"/>
                <a:gd name="T30" fmla="*/ 28 w 234"/>
                <a:gd name="T31" fmla="*/ 184 h 206"/>
                <a:gd name="T32" fmla="*/ 28 w 234"/>
                <a:gd name="T33" fmla="*/ 190 h 206"/>
                <a:gd name="T34" fmla="*/ 31 w 234"/>
                <a:gd name="T35" fmla="*/ 200 h 206"/>
                <a:gd name="T36" fmla="*/ 34 w 234"/>
                <a:gd name="T37" fmla="*/ 203 h 206"/>
                <a:gd name="T38" fmla="*/ 37 w 234"/>
                <a:gd name="T39" fmla="*/ 203 h 206"/>
                <a:gd name="T40" fmla="*/ 43 w 234"/>
                <a:gd name="T41" fmla="*/ 206 h 206"/>
                <a:gd name="T42" fmla="*/ 46 w 234"/>
                <a:gd name="T43" fmla="*/ 203 h 206"/>
                <a:gd name="T44" fmla="*/ 49 w 234"/>
                <a:gd name="T45" fmla="*/ 193 h 206"/>
                <a:gd name="T46" fmla="*/ 53 w 234"/>
                <a:gd name="T47" fmla="*/ 190 h 206"/>
                <a:gd name="T48" fmla="*/ 46 w 234"/>
                <a:gd name="T49" fmla="*/ 184 h 206"/>
                <a:gd name="T50" fmla="*/ 43 w 234"/>
                <a:gd name="T51" fmla="*/ 181 h 206"/>
                <a:gd name="T52" fmla="*/ 43 w 234"/>
                <a:gd name="T53" fmla="*/ 175 h 206"/>
                <a:gd name="T54" fmla="*/ 40 w 234"/>
                <a:gd name="T55" fmla="*/ 175 h 206"/>
                <a:gd name="T56" fmla="*/ 37 w 234"/>
                <a:gd name="T57" fmla="*/ 168 h 206"/>
                <a:gd name="T58" fmla="*/ 103 w 234"/>
                <a:gd name="T59" fmla="*/ 94 h 206"/>
                <a:gd name="T60" fmla="*/ 212 w 234"/>
                <a:gd name="T61" fmla="*/ 156 h 206"/>
                <a:gd name="T62" fmla="*/ 212 w 234"/>
                <a:gd name="T63" fmla="*/ 165 h 206"/>
                <a:gd name="T64" fmla="*/ 215 w 234"/>
                <a:gd name="T65" fmla="*/ 168 h 206"/>
                <a:gd name="T66" fmla="*/ 215 w 234"/>
                <a:gd name="T67" fmla="*/ 184 h 206"/>
                <a:gd name="T68" fmla="*/ 218 w 234"/>
                <a:gd name="T69" fmla="*/ 187 h 206"/>
                <a:gd name="T70" fmla="*/ 221 w 234"/>
                <a:gd name="T71" fmla="*/ 190 h 206"/>
                <a:gd name="T72" fmla="*/ 227 w 234"/>
                <a:gd name="T73" fmla="*/ 190 h 206"/>
                <a:gd name="T74" fmla="*/ 234 w 234"/>
                <a:gd name="T75" fmla="*/ 184 h 206"/>
                <a:gd name="T76" fmla="*/ 227 w 234"/>
                <a:gd name="T77" fmla="*/ 168 h 206"/>
                <a:gd name="T78" fmla="*/ 227 w 234"/>
                <a:gd name="T79" fmla="*/ 162 h 206"/>
                <a:gd name="T80" fmla="*/ 221 w 234"/>
                <a:gd name="T81" fmla="*/ 153 h 206"/>
                <a:gd name="T82" fmla="*/ 224 w 234"/>
                <a:gd name="T83" fmla="*/ 134 h 206"/>
                <a:gd name="T84" fmla="*/ 121 w 234"/>
                <a:gd name="T85" fmla="*/ 81 h 206"/>
                <a:gd name="T86" fmla="*/ 156 w 234"/>
                <a:gd name="T87" fmla="*/ 50 h 206"/>
                <a:gd name="T88" fmla="*/ 162 w 234"/>
                <a:gd name="T89" fmla="*/ 56 h 206"/>
                <a:gd name="T90" fmla="*/ 165 w 234"/>
                <a:gd name="T91" fmla="*/ 62 h 206"/>
                <a:gd name="T92" fmla="*/ 171 w 234"/>
                <a:gd name="T93" fmla="*/ 69 h 206"/>
                <a:gd name="T94" fmla="*/ 184 w 234"/>
                <a:gd name="T95" fmla="*/ 59 h 206"/>
                <a:gd name="T96" fmla="*/ 184 w 234"/>
                <a:gd name="T97" fmla="*/ 56 h 206"/>
                <a:gd name="T98" fmla="*/ 180 w 234"/>
                <a:gd name="T99" fmla="*/ 50 h 206"/>
                <a:gd name="T100" fmla="*/ 171 w 234"/>
                <a:gd name="T101" fmla="*/ 47 h 206"/>
                <a:gd name="T102" fmla="*/ 168 w 234"/>
                <a:gd name="T103" fmla="*/ 37 h 206"/>
                <a:gd name="T104" fmla="*/ 152 w 234"/>
                <a:gd name="T105" fmla="*/ 25 h 206"/>
                <a:gd name="T106" fmla="*/ 115 w 234"/>
                <a:gd name="T107" fmla="*/ 59 h 206"/>
                <a:gd name="T108" fmla="*/ 115 w 234"/>
                <a:gd name="T109" fmla="*/ 6 h 206"/>
                <a:gd name="T110" fmla="*/ 90 w 234"/>
                <a:gd name="T11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06">
                  <a:moveTo>
                    <a:pt x="90" y="0"/>
                  </a:moveTo>
                  <a:lnTo>
                    <a:pt x="90" y="69"/>
                  </a:lnTo>
                  <a:lnTo>
                    <a:pt x="9" y="37"/>
                  </a:lnTo>
                  <a:lnTo>
                    <a:pt x="3" y="41"/>
                  </a:lnTo>
                  <a:lnTo>
                    <a:pt x="0" y="62"/>
                  </a:lnTo>
                  <a:lnTo>
                    <a:pt x="6" y="62"/>
                  </a:lnTo>
                  <a:lnTo>
                    <a:pt x="6" y="72"/>
                  </a:lnTo>
                  <a:lnTo>
                    <a:pt x="9" y="78"/>
                  </a:lnTo>
                  <a:lnTo>
                    <a:pt x="12" y="78"/>
                  </a:lnTo>
                  <a:lnTo>
                    <a:pt x="18" y="75"/>
                  </a:lnTo>
                  <a:lnTo>
                    <a:pt x="21" y="69"/>
                  </a:lnTo>
                  <a:lnTo>
                    <a:pt x="21" y="62"/>
                  </a:lnTo>
                  <a:lnTo>
                    <a:pt x="84" y="87"/>
                  </a:lnTo>
                  <a:lnTo>
                    <a:pt x="28" y="150"/>
                  </a:lnTo>
                  <a:lnTo>
                    <a:pt x="25" y="175"/>
                  </a:lnTo>
                  <a:lnTo>
                    <a:pt x="28" y="184"/>
                  </a:lnTo>
                  <a:lnTo>
                    <a:pt x="28" y="190"/>
                  </a:lnTo>
                  <a:lnTo>
                    <a:pt x="31" y="200"/>
                  </a:lnTo>
                  <a:lnTo>
                    <a:pt x="34" y="203"/>
                  </a:lnTo>
                  <a:lnTo>
                    <a:pt x="37" y="203"/>
                  </a:lnTo>
                  <a:lnTo>
                    <a:pt x="43" y="206"/>
                  </a:lnTo>
                  <a:lnTo>
                    <a:pt x="46" y="203"/>
                  </a:lnTo>
                  <a:lnTo>
                    <a:pt x="49" y="193"/>
                  </a:lnTo>
                  <a:lnTo>
                    <a:pt x="53" y="190"/>
                  </a:lnTo>
                  <a:lnTo>
                    <a:pt x="46" y="184"/>
                  </a:lnTo>
                  <a:lnTo>
                    <a:pt x="43" y="181"/>
                  </a:lnTo>
                  <a:lnTo>
                    <a:pt x="43" y="175"/>
                  </a:lnTo>
                  <a:lnTo>
                    <a:pt x="40" y="175"/>
                  </a:lnTo>
                  <a:lnTo>
                    <a:pt x="37" y="168"/>
                  </a:lnTo>
                  <a:lnTo>
                    <a:pt x="103" y="94"/>
                  </a:lnTo>
                  <a:lnTo>
                    <a:pt x="212" y="156"/>
                  </a:lnTo>
                  <a:lnTo>
                    <a:pt x="212" y="165"/>
                  </a:lnTo>
                  <a:lnTo>
                    <a:pt x="215" y="168"/>
                  </a:lnTo>
                  <a:lnTo>
                    <a:pt x="215" y="184"/>
                  </a:lnTo>
                  <a:lnTo>
                    <a:pt x="218" y="187"/>
                  </a:lnTo>
                  <a:lnTo>
                    <a:pt x="221" y="190"/>
                  </a:lnTo>
                  <a:lnTo>
                    <a:pt x="227" y="190"/>
                  </a:lnTo>
                  <a:lnTo>
                    <a:pt x="234" y="184"/>
                  </a:lnTo>
                  <a:lnTo>
                    <a:pt x="227" y="168"/>
                  </a:lnTo>
                  <a:lnTo>
                    <a:pt x="227" y="162"/>
                  </a:lnTo>
                  <a:lnTo>
                    <a:pt x="221" y="153"/>
                  </a:lnTo>
                  <a:lnTo>
                    <a:pt x="224" y="134"/>
                  </a:lnTo>
                  <a:lnTo>
                    <a:pt x="121" y="81"/>
                  </a:lnTo>
                  <a:lnTo>
                    <a:pt x="156" y="50"/>
                  </a:lnTo>
                  <a:lnTo>
                    <a:pt x="162" y="56"/>
                  </a:lnTo>
                  <a:lnTo>
                    <a:pt x="165" y="62"/>
                  </a:lnTo>
                  <a:lnTo>
                    <a:pt x="171" y="69"/>
                  </a:lnTo>
                  <a:lnTo>
                    <a:pt x="184" y="59"/>
                  </a:lnTo>
                  <a:lnTo>
                    <a:pt x="184" y="56"/>
                  </a:lnTo>
                  <a:lnTo>
                    <a:pt x="180" y="50"/>
                  </a:lnTo>
                  <a:lnTo>
                    <a:pt x="171" y="47"/>
                  </a:lnTo>
                  <a:lnTo>
                    <a:pt x="168" y="37"/>
                  </a:lnTo>
                  <a:lnTo>
                    <a:pt x="152" y="25"/>
                  </a:lnTo>
                  <a:lnTo>
                    <a:pt x="115" y="59"/>
                  </a:lnTo>
                  <a:lnTo>
                    <a:pt x="115" y="6"/>
                  </a:lnTo>
                  <a:lnTo>
                    <a:pt x="90" y="0"/>
                  </a:lnTo>
                  <a:close/>
                </a:path>
              </a:pathLst>
            </a:custGeom>
            <a:solidFill>
              <a:srgbClr val="AAAAAA"/>
            </a:solidFill>
            <a:ln w="4763">
              <a:solidFill>
                <a:srgbClr val="000000"/>
              </a:solidFill>
              <a:prstDash val="solid"/>
              <a:round/>
              <a:headEnd/>
              <a:tailEnd/>
            </a:ln>
          </p:spPr>
          <p:txBody>
            <a:bodyPr/>
            <a:lstStyle/>
            <a:p>
              <a:endParaRPr lang="en-US"/>
            </a:p>
          </p:txBody>
        </p:sp>
        <p:sp>
          <p:nvSpPr>
            <p:cNvPr id="53335" name="Freeform 87"/>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6" name="Freeform 88"/>
            <p:cNvSpPr>
              <a:spLocks/>
            </p:cNvSpPr>
            <p:nvPr/>
          </p:nvSpPr>
          <p:spPr bwMode="auto">
            <a:xfrm>
              <a:off x="5095" y="1001"/>
              <a:ext cx="69" cy="56"/>
            </a:xfrm>
            <a:custGeom>
              <a:avLst/>
              <a:gdLst>
                <a:gd name="T0" fmla="*/ 69 w 69"/>
                <a:gd name="T1" fmla="*/ 34 h 56"/>
                <a:gd name="T2" fmla="*/ 47 w 69"/>
                <a:gd name="T3" fmla="*/ 22 h 56"/>
                <a:gd name="T4" fmla="*/ 47 w 69"/>
                <a:gd name="T5" fmla="*/ 9 h 56"/>
                <a:gd name="T6" fmla="*/ 31 w 69"/>
                <a:gd name="T7" fmla="*/ 0 h 56"/>
                <a:gd name="T8" fmla="*/ 28 w 69"/>
                <a:gd name="T9" fmla="*/ 0 h 56"/>
                <a:gd name="T10" fmla="*/ 28 w 69"/>
                <a:gd name="T11" fmla="*/ 9 h 56"/>
                <a:gd name="T12" fmla="*/ 16 w 69"/>
                <a:gd name="T13" fmla="*/ 3 h 56"/>
                <a:gd name="T14" fmla="*/ 3 w 69"/>
                <a:gd name="T15" fmla="*/ 0 h 56"/>
                <a:gd name="T16" fmla="*/ 0 w 69"/>
                <a:gd name="T17" fmla="*/ 9 h 56"/>
                <a:gd name="T18" fmla="*/ 3 w 69"/>
                <a:gd name="T19" fmla="*/ 12 h 56"/>
                <a:gd name="T20" fmla="*/ 3 w 69"/>
                <a:gd name="T21" fmla="*/ 40 h 56"/>
                <a:gd name="T22" fmla="*/ 25 w 69"/>
                <a:gd name="T23" fmla="*/ 50 h 56"/>
                <a:gd name="T24" fmla="*/ 31 w 69"/>
                <a:gd name="T25" fmla="*/ 50 h 56"/>
                <a:gd name="T26" fmla="*/ 40 w 69"/>
                <a:gd name="T27" fmla="*/ 56 h 56"/>
                <a:gd name="T28" fmla="*/ 69 w 69"/>
                <a:gd name="T2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6">
                  <a:moveTo>
                    <a:pt x="69" y="34"/>
                  </a:moveTo>
                  <a:lnTo>
                    <a:pt x="47" y="22"/>
                  </a:lnTo>
                  <a:lnTo>
                    <a:pt x="47" y="9"/>
                  </a:lnTo>
                  <a:lnTo>
                    <a:pt x="31" y="0"/>
                  </a:lnTo>
                  <a:lnTo>
                    <a:pt x="28" y="0"/>
                  </a:lnTo>
                  <a:lnTo>
                    <a:pt x="28" y="9"/>
                  </a:lnTo>
                  <a:lnTo>
                    <a:pt x="16" y="3"/>
                  </a:lnTo>
                  <a:lnTo>
                    <a:pt x="3" y="0"/>
                  </a:lnTo>
                  <a:lnTo>
                    <a:pt x="0" y="9"/>
                  </a:lnTo>
                  <a:lnTo>
                    <a:pt x="3" y="12"/>
                  </a:lnTo>
                  <a:lnTo>
                    <a:pt x="3" y="40"/>
                  </a:lnTo>
                  <a:lnTo>
                    <a:pt x="25" y="50"/>
                  </a:lnTo>
                  <a:lnTo>
                    <a:pt x="31" y="50"/>
                  </a:lnTo>
                  <a:lnTo>
                    <a:pt x="40" y="56"/>
                  </a:lnTo>
                  <a:lnTo>
                    <a:pt x="69" y="34"/>
                  </a:lnTo>
                  <a:close/>
                </a:path>
              </a:pathLst>
            </a:custGeom>
            <a:solidFill>
              <a:srgbClr val="FFC2AA"/>
            </a:solidFill>
            <a:ln w="4763">
              <a:solidFill>
                <a:srgbClr val="000000"/>
              </a:solidFill>
              <a:prstDash val="solid"/>
              <a:round/>
              <a:headEnd/>
              <a:tailEnd/>
            </a:ln>
          </p:spPr>
          <p:txBody>
            <a:bodyPr/>
            <a:lstStyle/>
            <a:p>
              <a:endParaRPr lang="en-US"/>
            </a:p>
          </p:txBody>
        </p:sp>
        <p:sp>
          <p:nvSpPr>
            <p:cNvPr id="53337" name="Freeform 89"/>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3 w 109"/>
                <a:gd name="T19" fmla="*/ 90 h 147"/>
                <a:gd name="T20" fmla="*/ 16 w 109"/>
                <a:gd name="T21" fmla="*/ 103 h 147"/>
                <a:gd name="T22" fmla="*/ 19 w 109"/>
                <a:gd name="T23" fmla="*/ 112 h 147"/>
                <a:gd name="T24" fmla="*/ 25 w 109"/>
                <a:gd name="T25" fmla="*/ 115 h 147"/>
                <a:gd name="T26" fmla="*/ 35 w 109"/>
                <a:gd name="T27" fmla="*/ 115 h 147"/>
                <a:gd name="T28" fmla="*/ 47 w 109"/>
                <a:gd name="T29" fmla="*/ 125 h 147"/>
                <a:gd name="T30" fmla="*/ 60 w 109"/>
                <a:gd name="T31" fmla="*/ 147 h 147"/>
                <a:gd name="T32" fmla="*/ 109 w 109"/>
                <a:gd name="T33" fmla="*/ 103 h 147"/>
                <a:gd name="T34" fmla="*/ 84 w 109"/>
                <a:gd name="T35" fmla="*/ 0 h 147"/>
                <a:gd name="T36" fmla="*/ 10 w 109"/>
                <a:gd name="T37"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8" name="Freeform 90"/>
            <p:cNvSpPr>
              <a:spLocks/>
            </p:cNvSpPr>
            <p:nvPr/>
          </p:nvSpPr>
          <p:spPr bwMode="auto">
            <a:xfrm>
              <a:off x="5260" y="745"/>
              <a:ext cx="109" cy="147"/>
            </a:xfrm>
            <a:custGeom>
              <a:avLst/>
              <a:gdLst>
                <a:gd name="T0" fmla="*/ 10 w 109"/>
                <a:gd name="T1" fmla="*/ 12 h 147"/>
                <a:gd name="T2" fmla="*/ 10 w 109"/>
                <a:gd name="T3" fmla="*/ 41 h 147"/>
                <a:gd name="T4" fmla="*/ 10 w 109"/>
                <a:gd name="T5" fmla="*/ 47 h 147"/>
                <a:gd name="T6" fmla="*/ 0 w 109"/>
                <a:gd name="T7" fmla="*/ 69 h 147"/>
                <a:gd name="T8" fmla="*/ 3 w 109"/>
                <a:gd name="T9" fmla="*/ 75 h 147"/>
                <a:gd name="T10" fmla="*/ 10 w 109"/>
                <a:gd name="T11" fmla="*/ 75 h 147"/>
                <a:gd name="T12" fmla="*/ 10 w 109"/>
                <a:gd name="T13" fmla="*/ 87 h 147"/>
                <a:gd name="T14" fmla="*/ 16 w 109"/>
                <a:gd name="T15" fmla="*/ 87 h 147"/>
                <a:gd name="T16" fmla="*/ 13 w 109"/>
                <a:gd name="T17" fmla="*/ 90 h 147"/>
                <a:gd name="T18" fmla="*/ 16 w 109"/>
                <a:gd name="T19" fmla="*/ 103 h 147"/>
                <a:gd name="T20" fmla="*/ 19 w 109"/>
                <a:gd name="T21" fmla="*/ 112 h 147"/>
                <a:gd name="T22" fmla="*/ 25 w 109"/>
                <a:gd name="T23" fmla="*/ 115 h 147"/>
                <a:gd name="T24" fmla="*/ 35 w 109"/>
                <a:gd name="T25" fmla="*/ 115 h 147"/>
                <a:gd name="T26" fmla="*/ 47 w 109"/>
                <a:gd name="T27" fmla="*/ 125 h 147"/>
                <a:gd name="T28" fmla="*/ 60 w 109"/>
                <a:gd name="T29" fmla="*/ 147 h 147"/>
                <a:gd name="T30" fmla="*/ 109 w 109"/>
                <a:gd name="T31" fmla="*/ 103 h 147"/>
                <a:gd name="T32" fmla="*/ 84 w 109"/>
                <a:gd name="T33" fmla="*/ 0 h 147"/>
                <a:gd name="T34" fmla="*/ 10 w 109"/>
                <a:gd name="T35" fmla="*/ 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47">
                  <a:moveTo>
                    <a:pt x="10" y="12"/>
                  </a:moveTo>
                  <a:lnTo>
                    <a:pt x="10" y="41"/>
                  </a:lnTo>
                  <a:lnTo>
                    <a:pt x="10" y="47"/>
                  </a:lnTo>
                  <a:lnTo>
                    <a:pt x="0" y="69"/>
                  </a:lnTo>
                  <a:lnTo>
                    <a:pt x="3" y="75"/>
                  </a:lnTo>
                  <a:lnTo>
                    <a:pt x="10" y="75"/>
                  </a:lnTo>
                  <a:lnTo>
                    <a:pt x="10" y="87"/>
                  </a:lnTo>
                  <a:lnTo>
                    <a:pt x="16" y="87"/>
                  </a:lnTo>
                  <a:lnTo>
                    <a:pt x="13" y="90"/>
                  </a:lnTo>
                  <a:lnTo>
                    <a:pt x="16" y="103"/>
                  </a:lnTo>
                  <a:lnTo>
                    <a:pt x="19" y="112"/>
                  </a:lnTo>
                  <a:lnTo>
                    <a:pt x="25" y="115"/>
                  </a:lnTo>
                  <a:lnTo>
                    <a:pt x="35" y="115"/>
                  </a:lnTo>
                  <a:lnTo>
                    <a:pt x="47" y="125"/>
                  </a:lnTo>
                  <a:lnTo>
                    <a:pt x="60" y="147"/>
                  </a:lnTo>
                  <a:lnTo>
                    <a:pt x="109" y="103"/>
                  </a:lnTo>
                  <a:lnTo>
                    <a:pt x="84" y="0"/>
                  </a:lnTo>
                  <a:lnTo>
                    <a:pt x="10" y="12"/>
                  </a:lnTo>
                  <a:close/>
                </a:path>
              </a:pathLst>
            </a:custGeom>
            <a:solidFill>
              <a:srgbClr val="FFC2AA"/>
            </a:solidFill>
            <a:ln w="4763">
              <a:solidFill>
                <a:srgbClr val="000000"/>
              </a:solidFill>
              <a:prstDash val="solid"/>
              <a:round/>
              <a:headEnd/>
              <a:tailEnd/>
            </a:ln>
          </p:spPr>
          <p:txBody>
            <a:bodyPr/>
            <a:lstStyle/>
            <a:p>
              <a:endParaRPr lang="en-US"/>
            </a:p>
          </p:txBody>
        </p:sp>
        <p:sp>
          <p:nvSpPr>
            <p:cNvPr id="53339" name="Freeform 91"/>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0" name="Freeform 92"/>
            <p:cNvSpPr>
              <a:spLocks/>
            </p:cNvSpPr>
            <p:nvPr/>
          </p:nvSpPr>
          <p:spPr bwMode="auto">
            <a:xfrm>
              <a:off x="5260" y="723"/>
              <a:ext cx="131" cy="125"/>
            </a:xfrm>
            <a:custGeom>
              <a:avLst/>
              <a:gdLst>
                <a:gd name="T0" fmla="*/ 56 w 131"/>
                <a:gd name="T1" fmla="*/ 84 h 125"/>
                <a:gd name="T2" fmla="*/ 66 w 131"/>
                <a:gd name="T3" fmla="*/ 94 h 125"/>
                <a:gd name="T4" fmla="*/ 75 w 131"/>
                <a:gd name="T5" fmla="*/ 119 h 125"/>
                <a:gd name="T6" fmla="*/ 103 w 131"/>
                <a:gd name="T7" fmla="*/ 125 h 125"/>
                <a:gd name="T8" fmla="*/ 116 w 131"/>
                <a:gd name="T9" fmla="*/ 122 h 125"/>
                <a:gd name="T10" fmla="*/ 131 w 131"/>
                <a:gd name="T11" fmla="*/ 100 h 125"/>
                <a:gd name="T12" fmla="*/ 131 w 131"/>
                <a:gd name="T13" fmla="*/ 63 h 125"/>
                <a:gd name="T14" fmla="*/ 131 w 131"/>
                <a:gd name="T15" fmla="*/ 44 h 125"/>
                <a:gd name="T16" fmla="*/ 116 w 131"/>
                <a:gd name="T17" fmla="*/ 16 h 125"/>
                <a:gd name="T18" fmla="*/ 94 w 131"/>
                <a:gd name="T19" fmla="*/ 0 h 125"/>
                <a:gd name="T20" fmla="*/ 60 w 131"/>
                <a:gd name="T21" fmla="*/ 0 h 125"/>
                <a:gd name="T22" fmla="*/ 25 w 131"/>
                <a:gd name="T23" fmla="*/ 9 h 125"/>
                <a:gd name="T24" fmla="*/ 16 w 131"/>
                <a:gd name="T25" fmla="*/ 16 h 125"/>
                <a:gd name="T26" fmla="*/ 0 w 131"/>
                <a:gd name="T27" fmla="*/ 31 h 125"/>
                <a:gd name="T28" fmla="*/ 0 w 131"/>
                <a:gd name="T29" fmla="*/ 41 h 125"/>
                <a:gd name="T30" fmla="*/ 22 w 131"/>
                <a:gd name="T31" fmla="*/ 47 h 125"/>
                <a:gd name="T32" fmla="*/ 38 w 131"/>
                <a:gd name="T33" fmla="*/ 44 h 125"/>
                <a:gd name="T34" fmla="*/ 41 w 131"/>
                <a:gd name="T35" fmla="*/ 59 h 125"/>
                <a:gd name="T36" fmla="*/ 38 w 131"/>
                <a:gd name="T37" fmla="*/ 84 h 125"/>
                <a:gd name="T38" fmla="*/ 47 w 131"/>
                <a:gd name="T39" fmla="*/ 91 h 125"/>
                <a:gd name="T40" fmla="*/ 50 w 131"/>
                <a:gd name="T41" fmla="*/ 87 h 125"/>
                <a:gd name="T42" fmla="*/ 56 w 131"/>
                <a:gd name="T4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5">
                  <a:moveTo>
                    <a:pt x="56" y="84"/>
                  </a:moveTo>
                  <a:lnTo>
                    <a:pt x="66" y="94"/>
                  </a:lnTo>
                  <a:lnTo>
                    <a:pt x="75" y="119"/>
                  </a:lnTo>
                  <a:lnTo>
                    <a:pt x="103" y="125"/>
                  </a:lnTo>
                  <a:lnTo>
                    <a:pt x="116" y="122"/>
                  </a:lnTo>
                  <a:lnTo>
                    <a:pt x="131" y="100"/>
                  </a:lnTo>
                  <a:lnTo>
                    <a:pt x="131" y="63"/>
                  </a:lnTo>
                  <a:lnTo>
                    <a:pt x="131" y="44"/>
                  </a:lnTo>
                  <a:lnTo>
                    <a:pt x="116" y="16"/>
                  </a:lnTo>
                  <a:lnTo>
                    <a:pt x="94" y="0"/>
                  </a:lnTo>
                  <a:lnTo>
                    <a:pt x="60" y="0"/>
                  </a:lnTo>
                  <a:lnTo>
                    <a:pt x="25" y="9"/>
                  </a:lnTo>
                  <a:lnTo>
                    <a:pt x="16" y="16"/>
                  </a:lnTo>
                  <a:lnTo>
                    <a:pt x="0" y="31"/>
                  </a:lnTo>
                  <a:lnTo>
                    <a:pt x="0" y="41"/>
                  </a:lnTo>
                  <a:lnTo>
                    <a:pt x="22" y="47"/>
                  </a:lnTo>
                  <a:lnTo>
                    <a:pt x="38" y="44"/>
                  </a:lnTo>
                  <a:lnTo>
                    <a:pt x="41" y="59"/>
                  </a:lnTo>
                  <a:lnTo>
                    <a:pt x="38" y="84"/>
                  </a:lnTo>
                  <a:lnTo>
                    <a:pt x="47" y="91"/>
                  </a:lnTo>
                  <a:lnTo>
                    <a:pt x="50" y="87"/>
                  </a:lnTo>
                  <a:lnTo>
                    <a:pt x="56" y="84"/>
                  </a:lnTo>
                  <a:close/>
                </a:path>
              </a:pathLst>
            </a:custGeom>
            <a:solidFill>
              <a:srgbClr val="222222"/>
            </a:solidFill>
            <a:ln w="4763">
              <a:solidFill>
                <a:srgbClr val="B7B79D"/>
              </a:solidFill>
              <a:prstDash val="solid"/>
              <a:round/>
              <a:headEnd/>
              <a:tailEnd/>
            </a:ln>
          </p:spPr>
          <p:txBody>
            <a:bodyPr/>
            <a:lstStyle/>
            <a:p>
              <a:endParaRPr lang="en-US"/>
            </a:p>
          </p:txBody>
        </p:sp>
        <p:sp>
          <p:nvSpPr>
            <p:cNvPr id="53341" name="Freeform 93"/>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2" name="Freeform 94"/>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 name="T36" fmla="*/ 71 w 212"/>
                <a:gd name="T3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lnTo>
                    <a:pt x="71" y="66"/>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3" name="Freeform 95"/>
            <p:cNvSpPr>
              <a:spLocks/>
            </p:cNvSpPr>
            <p:nvPr/>
          </p:nvSpPr>
          <p:spPr bwMode="auto">
            <a:xfrm>
              <a:off x="5089" y="1113"/>
              <a:ext cx="212" cy="200"/>
            </a:xfrm>
            <a:custGeom>
              <a:avLst/>
              <a:gdLst>
                <a:gd name="T0" fmla="*/ 71 w 212"/>
                <a:gd name="T1" fmla="*/ 66 h 200"/>
                <a:gd name="T2" fmla="*/ 212 w 212"/>
                <a:gd name="T3" fmla="*/ 116 h 200"/>
                <a:gd name="T4" fmla="*/ 193 w 212"/>
                <a:gd name="T5" fmla="*/ 47 h 200"/>
                <a:gd name="T6" fmla="*/ 212 w 212"/>
                <a:gd name="T7" fmla="*/ 9 h 200"/>
                <a:gd name="T8" fmla="*/ 118 w 212"/>
                <a:gd name="T9" fmla="*/ 3 h 200"/>
                <a:gd name="T10" fmla="*/ 87 w 212"/>
                <a:gd name="T11" fmla="*/ 3 h 200"/>
                <a:gd name="T12" fmla="*/ 56 w 212"/>
                <a:gd name="T13" fmla="*/ 3 h 200"/>
                <a:gd name="T14" fmla="*/ 18 w 212"/>
                <a:gd name="T15" fmla="*/ 0 h 200"/>
                <a:gd name="T16" fmla="*/ 6 w 212"/>
                <a:gd name="T17" fmla="*/ 6 h 200"/>
                <a:gd name="T18" fmla="*/ 0 w 212"/>
                <a:gd name="T19" fmla="*/ 28 h 200"/>
                <a:gd name="T20" fmla="*/ 0 w 212"/>
                <a:gd name="T21" fmla="*/ 62 h 200"/>
                <a:gd name="T22" fmla="*/ 3 w 212"/>
                <a:gd name="T23" fmla="*/ 122 h 200"/>
                <a:gd name="T24" fmla="*/ 3 w 212"/>
                <a:gd name="T25" fmla="*/ 190 h 200"/>
                <a:gd name="T26" fmla="*/ 18 w 212"/>
                <a:gd name="T27" fmla="*/ 193 h 200"/>
                <a:gd name="T28" fmla="*/ 34 w 212"/>
                <a:gd name="T29" fmla="*/ 200 h 200"/>
                <a:gd name="T30" fmla="*/ 75 w 212"/>
                <a:gd name="T31" fmla="*/ 193 h 200"/>
                <a:gd name="T32" fmla="*/ 65 w 212"/>
                <a:gd name="T33" fmla="*/ 75 h 200"/>
                <a:gd name="T34" fmla="*/ 75 w 212"/>
                <a:gd name="T35" fmla="*/ 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00">
                  <a:moveTo>
                    <a:pt x="71" y="66"/>
                  </a:moveTo>
                  <a:lnTo>
                    <a:pt x="212" y="116"/>
                  </a:lnTo>
                  <a:lnTo>
                    <a:pt x="193" y="47"/>
                  </a:lnTo>
                  <a:lnTo>
                    <a:pt x="212" y="9"/>
                  </a:lnTo>
                  <a:lnTo>
                    <a:pt x="118" y="3"/>
                  </a:lnTo>
                  <a:lnTo>
                    <a:pt x="87" y="3"/>
                  </a:lnTo>
                  <a:lnTo>
                    <a:pt x="56" y="3"/>
                  </a:lnTo>
                  <a:lnTo>
                    <a:pt x="18" y="0"/>
                  </a:lnTo>
                  <a:lnTo>
                    <a:pt x="6" y="6"/>
                  </a:lnTo>
                  <a:lnTo>
                    <a:pt x="0" y="28"/>
                  </a:lnTo>
                  <a:lnTo>
                    <a:pt x="0" y="62"/>
                  </a:lnTo>
                  <a:lnTo>
                    <a:pt x="3" y="122"/>
                  </a:lnTo>
                  <a:lnTo>
                    <a:pt x="3" y="190"/>
                  </a:lnTo>
                  <a:lnTo>
                    <a:pt x="18" y="193"/>
                  </a:lnTo>
                  <a:lnTo>
                    <a:pt x="34" y="200"/>
                  </a:lnTo>
                  <a:lnTo>
                    <a:pt x="75" y="193"/>
                  </a:lnTo>
                  <a:lnTo>
                    <a:pt x="65" y="75"/>
                  </a:lnTo>
                  <a:lnTo>
                    <a:pt x="75"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44" name="Freeform 96"/>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5" name="Freeform 97"/>
            <p:cNvSpPr>
              <a:spLocks/>
            </p:cNvSpPr>
            <p:nvPr/>
          </p:nvSpPr>
          <p:spPr bwMode="auto">
            <a:xfrm>
              <a:off x="5320" y="845"/>
              <a:ext cx="71" cy="87"/>
            </a:xfrm>
            <a:custGeom>
              <a:avLst/>
              <a:gdLst>
                <a:gd name="T0" fmla="*/ 71 w 71"/>
                <a:gd name="T1" fmla="*/ 15 h 87"/>
                <a:gd name="T2" fmla="*/ 65 w 71"/>
                <a:gd name="T3" fmla="*/ 3 h 87"/>
                <a:gd name="T4" fmla="*/ 53 w 71"/>
                <a:gd name="T5" fmla="*/ 0 h 87"/>
                <a:gd name="T6" fmla="*/ 43 w 71"/>
                <a:gd name="T7" fmla="*/ 3 h 87"/>
                <a:gd name="T8" fmla="*/ 31 w 71"/>
                <a:gd name="T9" fmla="*/ 9 h 87"/>
                <a:gd name="T10" fmla="*/ 18 w 71"/>
                <a:gd name="T11" fmla="*/ 15 h 87"/>
                <a:gd name="T12" fmla="*/ 9 w 71"/>
                <a:gd name="T13" fmla="*/ 34 h 87"/>
                <a:gd name="T14" fmla="*/ 0 w 71"/>
                <a:gd name="T15" fmla="*/ 59 h 87"/>
                <a:gd name="T16" fmla="*/ 3 w 71"/>
                <a:gd name="T17" fmla="*/ 87 h 87"/>
                <a:gd name="T18" fmla="*/ 12 w 71"/>
                <a:gd name="T19" fmla="*/ 72 h 87"/>
                <a:gd name="T20" fmla="*/ 68 w 71"/>
                <a:gd name="T21" fmla="*/ 56 h 87"/>
                <a:gd name="T22" fmla="*/ 71 w 71"/>
                <a:gd name="T2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7">
                  <a:moveTo>
                    <a:pt x="71" y="15"/>
                  </a:moveTo>
                  <a:lnTo>
                    <a:pt x="65" y="3"/>
                  </a:lnTo>
                  <a:lnTo>
                    <a:pt x="53" y="0"/>
                  </a:lnTo>
                  <a:lnTo>
                    <a:pt x="43" y="3"/>
                  </a:lnTo>
                  <a:lnTo>
                    <a:pt x="31" y="9"/>
                  </a:lnTo>
                  <a:lnTo>
                    <a:pt x="18" y="15"/>
                  </a:lnTo>
                  <a:lnTo>
                    <a:pt x="9" y="34"/>
                  </a:lnTo>
                  <a:lnTo>
                    <a:pt x="0" y="59"/>
                  </a:lnTo>
                  <a:lnTo>
                    <a:pt x="3" y="87"/>
                  </a:lnTo>
                  <a:lnTo>
                    <a:pt x="12" y="72"/>
                  </a:lnTo>
                  <a:lnTo>
                    <a:pt x="68" y="56"/>
                  </a:lnTo>
                  <a:lnTo>
                    <a:pt x="71" y="15"/>
                  </a:lnTo>
                  <a:close/>
                </a:path>
              </a:pathLst>
            </a:custGeom>
            <a:solidFill>
              <a:srgbClr val="FFFFFF"/>
            </a:solidFill>
            <a:ln w="4763">
              <a:solidFill>
                <a:srgbClr val="000000"/>
              </a:solidFill>
              <a:prstDash val="solid"/>
              <a:round/>
              <a:headEnd/>
              <a:tailEnd/>
            </a:ln>
          </p:spPr>
          <p:txBody>
            <a:bodyPr/>
            <a:lstStyle/>
            <a:p>
              <a:endParaRPr lang="en-US"/>
            </a:p>
          </p:txBody>
        </p:sp>
        <p:sp>
          <p:nvSpPr>
            <p:cNvPr id="53346" name="Freeform 98"/>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7" name="Freeform 99"/>
            <p:cNvSpPr>
              <a:spLocks/>
            </p:cNvSpPr>
            <p:nvPr/>
          </p:nvSpPr>
          <p:spPr bwMode="auto">
            <a:xfrm>
              <a:off x="5238" y="851"/>
              <a:ext cx="219" cy="409"/>
            </a:xfrm>
            <a:custGeom>
              <a:avLst/>
              <a:gdLst>
                <a:gd name="T0" fmla="*/ 150 w 219"/>
                <a:gd name="T1" fmla="*/ 0 h 409"/>
                <a:gd name="T2" fmla="*/ 135 w 219"/>
                <a:gd name="T3" fmla="*/ 6 h 409"/>
                <a:gd name="T4" fmla="*/ 119 w 219"/>
                <a:gd name="T5" fmla="*/ 9 h 409"/>
                <a:gd name="T6" fmla="*/ 106 w 219"/>
                <a:gd name="T7" fmla="*/ 22 h 409"/>
                <a:gd name="T8" fmla="*/ 100 w 219"/>
                <a:gd name="T9" fmla="*/ 28 h 409"/>
                <a:gd name="T10" fmla="*/ 91 w 219"/>
                <a:gd name="T11" fmla="*/ 41 h 409"/>
                <a:gd name="T12" fmla="*/ 85 w 219"/>
                <a:gd name="T13" fmla="*/ 50 h 409"/>
                <a:gd name="T14" fmla="*/ 75 w 219"/>
                <a:gd name="T15" fmla="*/ 62 h 409"/>
                <a:gd name="T16" fmla="*/ 66 w 219"/>
                <a:gd name="T17" fmla="*/ 144 h 409"/>
                <a:gd name="T18" fmla="*/ 44 w 219"/>
                <a:gd name="T19" fmla="*/ 197 h 409"/>
                <a:gd name="T20" fmla="*/ 22 w 219"/>
                <a:gd name="T21" fmla="*/ 243 h 409"/>
                <a:gd name="T22" fmla="*/ 0 w 219"/>
                <a:gd name="T23" fmla="*/ 290 h 409"/>
                <a:gd name="T24" fmla="*/ 4 w 219"/>
                <a:gd name="T25" fmla="*/ 315 h 409"/>
                <a:gd name="T26" fmla="*/ 10 w 219"/>
                <a:gd name="T27" fmla="*/ 340 h 409"/>
                <a:gd name="T28" fmla="*/ 16 w 219"/>
                <a:gd name="T29" fmla="*/ 362 h 409"/>
                <a:gd name="T30" fmla="*/ 22 w 219"/>
                <a:gd name="T31" fmla="*/ 374 h 409"/>
                <a:gd name="T32" fmla="*/ 28 w 219"/>
                <a:gd name="T33" fmla="*/ 390 h 409"/>
                <a:gd name="T34" fmla="*/ 69 w 219"/>
                <a:gd name="T35" fmla="*/ 402 h 409"/>
                <a:gd name="T36" fmla="*/ 94 w 219"/>
                <a:gd name="T37" fmla="*/ 409 h 409"/>
                <a:gd name="T38" fmla="*/ 150 w 219"/>
                <a:gd name="T39" fmla="*/ 324 h 409"/>
                <a:gd name="T40" fmla="*/ 178 w 219"/>
                <a:gd name="T41" fmla="*/ 271 h 409"/>
                <a:gd name="T42" fmla="*/ 219 w 219"/>
                <a:gd name="T43" fmla="*/ 215 h 409"/>
                <a:gd name="T44" fmla="*/ 219 w 219"/>
                <a:gd name="T45" fmla="*/ 178 h 409"/>
                <a:gd name="T46" fmla="*/ 216 w 219"/>
                <a:gd name="T47" fmla="*/ 125 h 409"/>
                <a:gd name="T48" fmla="*/ 213 w 219"/>
                <a:gd name="T49" fmla="*/ 72 h 409"/>
                <a:gd name="T50" fmla="*/ 209 w 219"/>
                <a:gd name="T51" fmla="*/ 53 h 409"/>
                <a:gd name="T52" fmla="*/ 200 w 219"/>
                <a:gd name="T53" fmla="*/ 34 h 409"/>
                <a:gd name="T54" fmla="*/ 191 w 219"/>
                <a:gd name="T55" fmla="*/ 19 h 409"/>
                <a:gd name="T56" fmla="*/ 172 w 219"/>
                <a:gd name="T57" fmla="*/ 9 h 409"/>
                <a:gd name="T58" fmla="*/ 163 w 219"/>
                <a:gd name="T59" fmla="*/ 6 h 409"/>
                <a:gd name="T60" fmla="*/ 150 w 219"/>
                <a:gd name="T6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09">
                  <a:moveTo>
                    <a:pt x="150" y="0"/>
                  </a:moveTo>
                  <a:lnTo>
                    <a:pt x="135" y="6"/>
                  </a:lnTo>
                  <a:lnTo>
                    <a:pt x="119" y="9"/>
                  </a:lnTo>
                  <a:lnTo>
                    <a:pt x="106" y="22"/>
                  </a:lnTo>
                  <a:lnTo>
                    <a:pt x="100" y="28"/>
                  </a:lnTo>
                  <a:lnTo>
                    <a:pt x="91" y="41"/>
                  </a:lnTo>
                  <a:lnTo>
                    <a:pt x="85" y="50"/>
                  </a:lnTo>
                  <a:lnTo>
                    <a:pt x="75" y="62"/>
                  </a:lnTo>
                  <a:lnTo>
                    <a:pt x="66" y="144"/>
                  </a:lnTo>
                  <a:lnTo>
                    <a:pt x="44" y="197"/>
                  </a:lnTo>
                  <a:lnTo>
                    <a:pt x="22" y="243"/>
                  </a:lnTo>
                  <a:lnTo>
                    <a:pt x="0" y="290"/>
                  </a:lnTo>
                  <a:lnTo>
                    <a:pt x="4" y="315"/>
                  </a:lnTo>
                  <a:lnTo>
                    <a:pt x="10" y="340"/>
                  </a:lnTo>
                  <a:lnTo>
                    <a:pt x="16" y="362"/>
                  </a:lnTo>
                  <a:lnTo>
                    <a:pt x="22" y="374"/>
                  </a:lnTo>
                  <a:lnTo>
                    <a:pt x="28" y="390"/>
                  </a:lnTo>
                  <a:lnTo>
                    <a:pt x="69" y="402"/>
                  </a:lnTo>
                  <a:lnTo>
                    <a:pt x="94" y="409"/>
                  </a:lnTo>
                  <a:lnTo>
                    <a:pt x="150" y="324"/>
                  </a:lnTo>
                  <a:lnTo>
                    <a:pt x="178" y="271"/>
                  </a:lnTo>
                  <a:lnTo>
                    <a:pt x="219" y="215"/>
                  </a:lnTo>
                  <a:lnTo>
                    <a:pt x="219" y="178"/>
                  </a:lnTo>
                  <a:lnTo>
                    <a:pt x="216" y="125"/>
                  </a:lnTo>
                  <a:lnTo>
                    <a:pt x="213" y="72"/>
                  </a:lnTo>
                  <a:lnTo>
                    <a:pt x="209" y="53"/>
                  </a:lnTo>
                  <a:lnTo>
                    <a:pt x="200" y="34"/>
                  </a:lnTo>
                  <a:lnTo>
                    <a:pt x="191" y="19"/>
                  </a:lnTo>
                  <a:lnTo>
                    <a:pt x="172" y="9"/>
                  </a:lnTo>
                  <a:lnTo>
                    <a:pt x="163" y="6"/>
                  </a:lnTo>
                  <a:lnTo>
                    <a:pt x="150" y="0"/>
                  </a:lnTo>
                  <a:close/>
                </a:path>
              </a:pathLst>
            </a:custGeom>
            <a:solidFill>
              <a:srgbClr val="B7B79D"/>
            </a:solidFill>
            <a:ln w="4763">
              <a:solidFill>
                <a:srgbClr val="000000"/>
              </a:solidFill>
              <a:prstDash val="solid"/>
              <a:round/>
              <a:headEnd/>
              <a:tailEnd/>
            </a:ln>
          </p:spPr>
          <p:txBody>
            <a:bodyPr/>
            <a:lstStyle/>
            <a:p>
              <a:endParaRPr lang="en-US"/>
            </a:p>
          </p:txBody>
        </p:sp>
        <p:sp>
          <p:nvSpPr>
            <p:cNvPr id="53348" name="Freeform 100"/>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9" name="Freeform 101"/>
            <p:cNvSpPr>
              <a:spLocks/>
            </p:cNvSpPr>
            <p:nvPr/>
          </p:nvSpPr>
          <p:spPr bwMode="auto">
            <a:xfrm>
              <a:off x="5126" y="913"/>
              <a:ext cx="228" cy="184"/>
            </a:xfrm>
            <a:custGeom>
              <a:avLst/>
              <a:gdLst>
                <a:gd name="T0" fmla="*/ 190 w 228"/>
                <a:gd name="T1" fmla="*/ 0 h 184"/>
                <a:gd name="T2" fmla="*/ 218 w 228"/>
                <a:gd name="T3" fmla="*/ 25 h 184"/>
                <a:gd name="T4" fmla="*/ 225 w 228"/>
                <a:gd name="T5" fmla="*/ 41 h 184"/>
                <a:gd name="T6" fmla="*/ 225 w 228"/>
                <a:gd name="T7" fmla="*/ 63 h 184"/>
                <a:gd name="T8" fmla="*/ 228 w 228"/>
                <a:gd name="T9" fmla="*/ 82 h 184"/>
                <a:gd name="T10" fmla="*/ 218 w 228"/>
                <a:gd name="T11" fmla="*/ 122 h 184"/>
                <a:gd name="T12" fmla="*/ 194 w 228"/>
                <a:gd name="T13" fmla="*/ 144 h 184"/>
                <a:gd name="T14" fmla="*/ 165 w 228"/>
                <a:gd name="T15" fmla="*/ 160 h 184"/>
                <a:gd name="T16" fmla="*/ 128 w 228"/>
                <a:gd name="T17" fmla="*/ 175 h 184"/>
                <a:gd name="T18" fmla="*/ 87 w 228"/>
                <a:gd name="T19" fmla="*/ 184 h 184"/>
                <a:gd name="T20" fmla="*/ 34 w 228"/>
                <a:gd name="T21" fmla="*/ 166 h 184"/>
                <a:gd name="T22" fmla="*/ 0 w 228"/>
                <a:gd name="T23" fmla="*/ 144 h 184"/>
                <a:gd name="T24" fmla="*/ 13 w 228"/>
                <a:gd name="T25" fmla="*/ 125 h 184"/>
                <a:gd name="T26" fmla="*/ 28 w 228"/>
                <a:gd name="T27" fmla="*/ 116 h 184"/>
                <a:gd name="T28" fmla="*/ 87 w 228"/>
                <a:gd name="T29" fmla="*/ 131 h 184"/>
                <a:gd name="T30" fmla="*/ 97 w 228"/>
                <a:gd name="T31" fmla="*/ 122 h 184"/>
                <a:gd name="T32" fmla="*/ 112 w 228"/>
                <a:gd name="T33" fmla="*/ 122 h 184"/>
                <a:gd name="T34" fmla="*/ 137 w 228"/>
                <a:gd name="T35" fmla="*/ 85 h 184"/>
                <a:gd name="T36" fmla="*/ 150 w 228"/>
                <a:gd name="T37" fmla="*/ 57 h 184"/>
                <a:gd name="T38" fmla="*/ 159 w 228"/>
                <a:gd name="T39" fmla="*/ 38 h 184"/>
                <a:gd name="T40" fmla="*/ 165 w 228"/>
                <a:gd name="T41" fmla="*/ 16 h 184"/>
                <a:gd name="T42" fmla="*/ 172 w 228"/>
                <a:gd name="T43" fmla="*/ 10 h 184"/>
                <a:gd name="T44" fmla="*/ 190 w 228"/>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84">
                  <a:moveTo>
                    <a:pt x="190" y="0"/>
                  </a:moveTo>
                  <a:lnTo>
                    <a:pt x="218" y="25"/>
                  </a:lnTo>
                  <a:lnTo>
                    <a:pt x="225" y="41"/>
                  </a:lnTo>
                  <a:lnTo>
                    <a:pt x="225" y="63"/>
                  </a:lnTo>
                  <a:lnTo>
                    <a:pt x="228" y="82"/>
                  </a:lnTo>
                  <a:lnTo>
                    <a:pt x="218" y="122"/>
                  </a:lnTo>
                  <a:lnTo>
                    <a:pt x="194" y="144"/>
                  </a:lnTo>
                  <a:lnTo>
                    <a:pt x="165" y="160"/>
                  </a:lnTo>
                  <a:lnTo>
                    <a:pt x="128" y="175"/>
                  </a:lnTo>
                  <a:lnTo>
                    <a:pt x="87" y="184"/>
                  </a:lnTo>
                  <a:lnTo>
                    <a:pt x="34" y="166"/>
                  </a:lnTo>
                  <a:lnTo>
                    <a:pt x="0" y="144"/>
                  </a:lnTo>
                  <a:lnTo>
                    <a:pt x="13" y="125"/>
                  </a:lnTo>
                  <a:lnTo>
                    <a:pt x="28" y="116"/>
                  </a:lnTo>
                  <a:lnTo>
                    <a:pt x="87" y="131"/>
                  </a:lnTo>
                  <a:lnTo>
                    <a:pt x="97" y="122"/>
                  </a:lnTo>
                  <a:lnTo>
                    <a:pt x="112" y="122"/>
                  </a:lnTo>
                  <a:lnTo>
                    <a:pt x="137" y="85"/>
                  </a:lnTo>
                  <a:lnTo>
                    <a:pt x="150" y="57"/>
                  </a:lnTo>
                  <a:lnTo>
                    <a:pt x="159" y="38"/>
                  </a:lnTo>
                  <a:lnTo>
                    <a:pt x="165" y="16"/>
                  </a:lnTo>
                  <a:lnTo>
                    <a:pt x="172" y="10"/>
                  </a:lnTo>
                  <a:lnTo>
                    <a:pt x="190" y="0"/>
                  </a:lnTo>
                  <a:close/>
                </a:path>
              </a:pathLst>
            </a:custGeom>
            <a:solidFill>
              <a:srgbClr val="B7B79D"/>
            </a:solidFill>
            <a:ln w="4763">
              <a:solidFill>
                <a:srgbClr val="000000"/>
              </a:solidFill>
              <a:prstDash val="solid"/>
              <a:round/>
              <a:headEnd/>
              <a:tailEnd/>
            </a:ln>
          </p:spPr>
          <p:txBody>
            <a:bodyPr/>
            <a:lstStyle/>
            <a:p>
              <a:endParaRPr lang="en-US"/>
            </a:p>
          </p:txBody>
        </p:sp>
        <p:sp>
          <p:nvSpPr>
            <p:cNvPr id="53350" name="Freeform 102"/>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51" name="Freeform 103"/>
            <p:cNvSpPr>
              <a:spLocks/>
            </p:cNvSpPr>
            <p:nvPr/>
          </p:nvSpPr>
          <p:spPr bwMode="auto">
            <a:xfrm>
              <a:off x="5326" y="998"/>
              <a:ext cx="184" cy="262"/>
            </a:xfrm>
            <a:custGeom>
              <a:avLst/>
              <a:gdLst>
                <a:gd name="T0" fmla="*/ 162 w 184"/>
                <a:gd name="T1" fmla="*/ 0 h 262"/>
                <a:gd name="T2" fmla="*/ 143 w 184"/>
                <a:gd name="T3" fmla="*/ 28 h 262"/>
                <a:gd name="T4" fmla="*/ 100 w 184"/>
                <a:gd name="T5" fmla="*/ 46 h 262"/>
                <a:gd name="T6" fmla="*/ 43 w 184"/>
                <a:gd name="T7" fmla="*/ 177 h 262"/>
                <a:gd name="T8" fmla="*/ 22 w 184"/>
                <a:gd name="T9" fmla="*/ 212 h 262"/>
                <a:gd name="T10" fmla="*/ 0 w 184"/>
                <a:gd name="T11" fmla="*/ 262 h 262"/>
                <a:gd name="T12" fmla="*/ 40 w 184"/>
                <a:gd name="T13" fmla="*/ 262 h 262"/>
                <a:gd name="T14" fmla="*/ 100 w 184"/>
                <a:gd name="T15" fmla="*/ 224 h 262"/>
                <a:gd name="T16" fmla="*/ 184 w 184"/>
                <a:gd name="T17" fmla="*/ 0 h 262"/>
                <a:gd name="T18" fmla="*/ 162 w 184"/>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62">
                  <a:moveTo>
                    <a:pt x="162" y="0"/>
                  </a:moveTo>
                  <a:lnTo>
                    <a:pt x="143" y="28"/>
                  </a:lnTo>
                  <a:lnTo>
                    <a:pt x="100" y="46"/>
                  </a:lnTo>
                  <a:lnTo>
                    <a:pt x="43" y="177"/>
                  </a:lnTo>
                  <a:lnTo>
                    <a:pt x="22" y="212"/>
                  </a:lnTo>
                  <a:lnTo>
                    <a:pt x="0" y="262"/>
                  </a:lnTo>
                  <a:lnTo>
                    <a:pt x="40" y="262"/>
                  </a:lnTo>
                  <a:lnTo>
                    <a:pt x="100" y="224"/>
                  </a:lnTo>
                  <a:lnTo>
                    <a:pt x="184" y="0"/>
                  </a:lnTo>
                  <a:lnTo>
                    <a:pt x="162" y="0"/>
                  </a:lnTo>
                  <a:close/>
                </a:path>
              </a:pathLst>
            </a:custGeom>
            <a:solidFill>
              <a:srgbClr val="008077"/>
            </a:solidFill>
            <a:ln w="4763">
              <a:solidFill>
                <a:srgbClr val="000000"/>
              </a:solidFill>
              <a:prstDash val="solid"/>
              <a:round/>
              <a:headEnd/>
              <a:tailEnd/>
            </a:ln>
          </p:spPr>
          <p:txBody>
            <a:bodyPr/>
            <a:lstStyle/>
            <a:p>
              <a:endParaRPr lang="en-US"/>
            </a:p>
          </p:txBody>
        </p:sp>
      </p:grpSp>
      <p:sp>
        <p:nvSpPr>
          <p:cNvPr id="53352" name="Line 104"/>
          <p:cNvSpPr>
            <a:spLocks noChangeShapeType="1"/>
          </p:cNvSpPr>
          <p:nvPr/>
        </p:nvSpPr>
        <p:spPr bwMode="auto">
          <a:xfrm flipV="1">
            <a:off x="6629400" y="1143000"/>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53" name="Line 105"/>
          <p:cNvSpPr>
            <a:spLocks noChangeShapeType="1"/>
          </p:cNvSpPr>
          <p:nvPr/>
        </p:nvSpPr>
        <p:spPr bwMode="auto">
          <a:xfrm flipV="1">
            <a:off x="6629400" y="1447800"/>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3354" name="Picture 106"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36925"/>
            <a:ext cx="83185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53355" name="Picture 107" descr="EndUser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65525"/>
            <a:ext cx="831850" cy="1158875"/>
          </a:xfrm>
          <a:prstGeom prst="rect">
            <a:avLst/>
          </a:prstGeom>
          <a:noFill/>
          <a:extLst>
            <a:ext uri="{909E8E84-426E-40dd-AFC4-6F175D3DCCD1}">
              <a14:hiddenFill xmlns:a14="http://schemas.microsoft.com/office/drawing/2010/main">
                <a:solidFill>
                  <a:srgbClr val="FFFFFF"/>
                </a:solidFill>
              </a14:hiddenFill>
            </a:ext>
          </a:extLst>
        </p:spPr>
      </p:pic>
      <p:sp>
        <p:nvSpPr>
          <p:cNvPr id="53356" name="Line 108"/>
          <p:cNvSpPr>
            <a:spLocks noChangeShapeType="1"/>
          </p:cNvSpPr>
          <p:nvPr/>
        </p:nvSpPr>
        <p:spPr bwMode="auto">
          <a:xfrm flipV="1">
            <a:off x="6629400" y="3565525"/>
            <a:ext cx="1066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57" name="Line 109"/>
          <p:cNvSpPr>
            <a:spLocks noChangeShapeType="1"/>
          </p:cNvSpPr>
          <p:nvPr/>
        </p:nvSpPr>
        <p:spPr bwMode="auto">
          <a:xfrm flipV="1">
            <a:off x="6629400" y="3870325"/>
            <a:ext cx="1295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58" name="Text Box 110"/>
          <p:cNvSpPr txBox="1">
            <a:spLocks noChangeArrowheads="1"/>
          </p:cNvSpPr>
          <p:nvPr/>
        </p:nvSpPr>
        <p:spPr bwMode="auto">
          <a:xfrm>
            <a:off x="3200400" y="1676400"/>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FF0000"/>
                </a:solidFill>
                <a:ea typeface="宋体" charset="0"/>
                <a:cs typeface="Arial" charset="0"/>
              </a:rPr>
              <a:t>Packet filter:</a:t>
            </a:r>
          </a:p>
          <a:p>
            <a:r>
              <a:rPr lang="en-US" altLang="zh-CN" sz="2000">
                <a:solidFill>
                  <a:srgbClr val="FF0000"/>
                </a:solidFill>
                <a:ea typeface="宋体" charset="0"/>
                <a:cs typeface="Arial" charset="0"/>
              </a:rPr>
              <a:t>Drop nyc-FO -&gt; *</a:t>
            </a:r>
          </a:p>
          <a:p>
            <a:r>
              <a:rPr lang="en-US" altLang="zh-CN" sz="2000">
                <a:solidFill>
                  <a:srgbClr val="FF0000"/>
                </a:solidFill>
                <a:ea typeface="宋体" charset="0"/>
                <a:cs typeface="Arial" charset="0"/>
              </a:rPr>
              <a:t>Permit *</a:t>
            </a:r>
          </a:p>
        </p:txBody>
      </p:sp>
      <p:sp>
        <p:nvSpPr>
          <p:cNvPr id="53359" name="Line 111"/>
          <p:cNvSpPr>
            <a:spLocks noChangeShapeType="1"/>
          </p:cNvSpPr>
          <p:nvPr/>
        </p:nvSpPr>
        <p:spPr bwMode="auto">
          <a:xfrm>
            <a:off x="3276600" y="1752600"/>
            <a:ext cx="0" cy="838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60" name="Line 112"/>
          <p:cNvSpPr>
            <a:spLocks noChangeShapeType="1"/>
          </p:cNvSpPr>
          <p:nvPr/>
        </p:nvSpPr>
        <p:spPr bwMode="auto">
          <a:xfrm flipH="1" flipV="1">
            <a:off x="2819400" y="1676400"/>
            <a:ext cx="45720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61" name="Text Box 113"/>
          <p:cNvSpPr txBox="1">
            <a:spLocks noChangeArrowheads="1"/>
          </p:cNvSpPr>
          <p:nvPr/>
        </p:nvSpPr>
        <p:spPr bwMode="auto">
          <a:xfrm>
            <a:off x="3200400" y="2803525"/>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FF0000"/>
                </a:solidFill>
                <a:ea typeface="宋体" charset="0"/>
                <a:cs typeface="Arial" charset="0"/>
              </a:rPr>
              <a:t>Packet filter:</a:t>
            </a:r>
          </a:p>
          <a:p>
            <a:r>
              <a:rPr lang="en-US" altLang="zh-CN" sz="2000">
                <a:solidFill>
                  <a:srgbClr val="FF0000"/>
                </a:solidFill>
                <a:ea typeface="宋体" charset="0"/>
                <a:cs typeface="Arial" charset="0"/>
              </a:rPr>
              <a:t>Drop chi-FO -&gt; *</a:t>
            </a:r>
          </a:p>
          <a:p>
            <a:r>
              <a:rPr lang="en-US" altLang="zh-CN" sz="2000">
                <a:solidFill>
                  <a:srgbClr val="FF0000"/>
                </a:solidFill>
                <a:ea typeface="宋体" charset="0"/>
                <a:cs typeface="Arial" charset="0"/>
              </a:rPr>
              <a:t>Permit *</a:t>
            </a:r>
          </a:p>
        </p:txBody>
      </p:sp>
      <p:sp>
        <p:nvSpPr>
          <p:cNvPr id="53362" name="Line 114"/>
          <p:cNvSpPr>
            <a:spLocks noChangeShapeType="1"/>
          </p:cNvSpPr>
          <p:nvPr/>
        </p:nvSpPr>
        <p:spPr bwMode="auto">
          <a:xfrm>
            <a:off x="3276600" y="2879725"/>
            <a:ext cx="0" cy="838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63" name="Line 115"/>
          <p:cNvSpPr>
            <a:spLocks noChangeShapeType="1"/>
          </p:cNvSpPr>
          <p:nvPr/>
        </p:nvSpPr>
        <p:spPr bwMode="auto">
          <a:xfrm flipH="1">
            <a:off x="2819400" y="3336925"/>
            <a:ext cx="457200" cy="5492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64" name="Line 116"/>
          <p:cNvSpPr>
            <a:spLocks noChangeShapeType="1"/>
          </p:cNvSpPr>
          <p:nvPr/>
        </p:nvSpPr>
        <p:spPr bwMode="auto">
          <a:xfrm>
            <a:off x="2438400" y="1828800"/>
            <a:ext cx="0" cy="1905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365" name="Text Box 117"/>
          <p:cNvSpPr txBox="1">
            <a:spLocks noChangeArrowheads="1"/>
          </p:cNvSpPr>
          <p:nvPr/>
        </p:nvSpPr>
        <p:spPr bwMode="auto">
          <a:xfrm>
            <a:off x="7086600" y="2514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b="1">
                <a:ea typeface="宋体" charset="0"/>
                <a:cs typeface="Arial" charset="0"/>
              </a:rPr>
              <a:t>Front Office</a:t>
            </a:r>
          </a:p>
        </p:txBody>
      </p:sp>
      <p:sp>
        <p:nvSpPr>
          <p:cNvPr id="53366" name="AutoShape 118"/>
          <p:cNvSpPr>
            <a:spLocks noChangeArrowheads="1"/>
          </p:cNvSpPr>
          <p:nvPr/>
        </p:nvSpPr>
        <p:spPr bwMode="auto">
          <a:xfrm>
            <a:off x="6705600" y="914400"/>
            <a:ext cx="228600" cy="304800"/>
          </a:xfrm>
          <a:prstGeom prst="flowChartPunchedCar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367" name="Text Box 119"/>
          <p:cNvSpPr txBox="1">
            <a:spLocks noChangeArrowheads="1"/>
          </p:cNvSpPr>
          <p:nvPr/>
        </p:nvSpPr>
        <p:spPr bwMode="auto">
          <a:xfrm>
            <a:off x="7239000" y="1981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chi</a:t>
            </a:r>
          </a:p>
        </p:txBody>
      </p:sp>
      <p:sp>
        <p:nvSpPr>
          <p:cNvPr id="53368" name="Text Box 120"/>
          <p:cNvSpPr txBox="1">
            <a:spLocks noChangeArrowheads="1"/>
          </p:cNvSpPr>
          <p:nvPr/>
        </p:nvSpPr>
        <p:spPr bwMode="auto">
          <a:xfrm>
            <a:off x="7239000" y="2971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400" i="1">
                <a:ea typeface="宋体" charset="0"/>
                <a:cs typeface="Arial" charset="0"/>
              </a:rPr>
              <a:t>nyc</a:t>
            </a:r>
          </a:p>
        </p:txBody>
      </p:sp>
      <p:sp>
        <p:nvSpPr>
          <p:cNvPr id="53369" name="Freeform 121"/>
          <p:cNvSpPr>
            <a:spLocks/>
          </p:cNvSpPr>
          <p:nvPr/>
        </p:nvSpPr>
        <p:spPr bwMode="auto">
          <a:xfrm>
            <a:off x="1828800" y="1066800"/>
            <a:ext cx="4800600" cy="2984500"/>
          </a:xfrm>
          <a:custGeom>
            <a:avLst/>
            <a:gdLst>
              <a:gd name="T0" fmla="*/ 3024 w 3024"/>
              <a:gd name="T1" fmla="*/ 0 h 1880"/>
              <a:gd name="T2" fmla="*/ 2880 w 3024"/>
              <a:gd name="T3" fmla="*/ 144 h 1880"/>
              <a:gd name="T4" fmla="*/ 2448 w 3024"/>
              <a:gd name="T5" fmla="*/ 192 h 1880"/>
              <a:gd name="T6" fmla="*/ 528 w 3024"/>
              <a:gd name="T7" fmla="*/ 192 h 1880"/>
              <a:gd name="T8" fmla="*/ 240 w 3024"/>
              <a:gd name="T9" fmla="*/ 624 h 1880"/>
              <a:gd name="T10" fmla="*/ 240 w 3024"/>
              <a:gd name="T11" fmla="*/ 1680 h 1880"/>
              <a:gd name="T12" fmla="*/ 0 w 3024"/>
              <a:gd name="T13" fmla="*/ 1824 h 1880"/>
            </a:gdLst>
            <a:ahLst/>
            <a:cxnLst>
              <a:cxn ang="0">
                <a:pos x="T0" y="T1"/>
              </a:cxn>
              <a:cxn ang="0">
                <a:pos x="T2" y="T3"/>
              </a:cxn>
              <a:cxn ang="0">
                <a:pos x="T4" y="T5"/>
              </a:cxn>
              <a:cxn ang="0">
                <a:pos x="T6" y="T7"/>
              </a:cxn>
              <a:cxn ang="0">
                <a:pos x="T8" y="T9"/>
              </a:cxn>
              <a:cxn ang="0">
                <a:pos x="T10" y="T11"/>
              </a:cxn>
              <a:cxn ang="0">
                <a:pos x="T12" y="T13"/>
              </a:cxn>
            </a:cxnLst>
            <a:rect l="0" t="0" r="r" b="b"/>
            <a:pathLst>
              <a:path w="3024" h="1880">
                <a:moveTo>
                  <a:pt x="3024" y="0"/>
                </a:moveTo>
                <a:cubicBezTo>
                  <a:pt x="3000" y="56"/>
                  <a:pt x="2976" y="112"/>
                  <a:pt x="2880" y="144"/>
                </a:cubicBezTo>
                <a:cubicBezTo>
                  <a:pt x="2784" y="176"/>
                  <a:pt x="2840" y="184"/>
                  <a:pt x="2448" y="192"/>
                </a:cubicBezTo>
                <a:cubicBezTo>
                  <a:pt x="2056" y="200"/>
                  <a:pt x="896" y="120"/>
                  <a:pt x="528" y="192"/>
                </a:cubicBezTo>
                <a:cubicBezTo>
                  <a:pt x="160" y="264"/>
                  <a:pt x="288" y="376"/>
                  <a:pt x="240" y="624"/>
                </a:cubicBezTo>
                <a:cubicBezTo>
                  <a:pt x="192" y="872"/>
                  <a:pt x="280" y="1480"/>
                  <a:pt x="240" y="1680"/>
                </a:cubicBezTo>
                <a:cubicBezTo>
                  <a:pt x="200" y="1880"/>
                  <a:pt x="100" y="1852"/>
                  <a:pt x="0" y="1824"/>
                </a:cubicBezTo>
              </a:path>
            </a:pathLst>
          </a:custGeom>
          <a:noFill/>
          <a:ln w="254000">
            <a:solidFill>
              <a:srgbClr val="00FF00">
                <a:alpha val="50000"/>
              </a:srgbClr>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5" name="Rectangle 2"/>
          <p:cNvSpPr>
            <a:spLocks noGrp="1" noChangeArrowheads="1"/>
          </p:cNvSpPr>
          <p:nvPr>
            <p:ph type="title"/>
          </p:nvPr>
        </p:nvSpPr>
        <p:spPr/>
        <p:txBody>
          <a:bodyPr/>
          <a:lstStyle/>
          <a:p>
            <a:r>
              <a:rPr lang="en-US" altLang="zh-CN" sz="3200" dirty="0">
                <a:ea typeface="宋体" charset="0"/>
                <a:cs typeface="宋体" charset="0"/>
              </a:rPr>
              <a:t>Example 2: Access Control</a:t>
            </a:r>
          </a:p>
        </p:txBody>
      </p:sp>
      <p:sp>
        <p:nvSpPr>
          <p:cNvPr id="2" name="Slide Number Placeholder 1"/>
          <p:cNvSpPr>
            <a:spLocks noGrp="1"/>
          </p:cNvSpPr>
          <p:nvPr>
            <p:ph type="sldNum" sz="quarter" idx="12"/>
          </p:nvPr>
        </p:nvSpPr>
        <p:spPr/>
        <p:txBody>
          <a:bodyPr/>
          <a:lstStyle/>
          <a:p>
            <a:fld id="{AC913800-9833-F549-80FC-C3497A40B0B4}" type="slidenum">
              <a:rPr lang="en-US" smtClean="0"/>
              <a:t>22</a:t>
            </a:fld>
            <a:endParaRPr lang="en-US"/>
          </a:p>
        </p:txBody>
      </p:sp>
    </p:spTree>
    <p:extLst>
      <p:ext uri="{BB962C8B-B14F-4D97-AF65-F5344CB8AC3E}">
        <p14:creationId xmlns:p14="http://schemas.microsoft.com/office/powerpoint/2010/main" val="8029964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cxnSpLocks noChangeShapeType="1"/>
          </p:cNvCxnSpPr>
          <p:nvPr/>
        </p:nvCxnSpPr>
        <p:spPr bwMode="auto">
          <a:xfrm flipV="1">
            <a:off x="1311275" y="3457575"/>
            <a:ext cx="2273300" cy="128428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6" name="Straight Connector 45"/>
          <p:cNvCxnSpPr>
            <a:cxnSpLocks noChangeShapeType="1"/>
          </p:cNvCxnSpPr>
          <p:nvPr/>
        </p:nvCxnSpPr>
        <p:spPr bwMode="auto">
          <a:xfrm rot="16200000" flipH="1">
            <a:off x="3407568" y="3621882"/>
            <a:ext cx="1960563" cy="160655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flipV="1">
            <a:off x="3054350" y="5405438"/>
            <a:ext cx="2136775" cy="74453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50" name="Straight Connector 49"/>
          <p:cNvCxnSpPr>
            <a:cxnSpLocks noChangeShapeType="1"/>
          </p:cNvCxnSpPr>
          <p:nvPr/>
        </p:nvCxnSpPr>
        <p:spPr bwMode="auto">
          <a:xfrm>
            <a:off x="1311275" y="4741863"/>
            <a:ext cx="1743075" cy="1408112"/>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rot="5400000" flipH="1" flipV="1">
            <a:off x="5587207" y="3626643"/>
            <a:ext cx="1397000" cy="2189163"/>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9" name="Rectangle 8"/>
          <p:cNvSpPr>
            <a:spLocks noChangeArrowheads="1"/>
          </p:cNvSpPr>
          <p:nvPr/>
        </p:nvSpPr>
        <p:spPr bwMode="auto">
          <a:xfrm>
            <a:off x="465138" y="4078288"/>
            <a:ext cx="1525587" cy="130968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1000">
              <a:solidFill>
                <a:schemeClr val="lt1"/>
              </a:solidFill>
              <a:latin typeface="+mj-lt"/>
              <a:ea typeface="+mn-ea"/>
              <a:cs typeface="+mn-cs"/>
            </a:endParaRPr>
          </a:p>
        </p:txBody>
      </p:sp>
      <p:sp>
        <p:nvSpPr>
          <p:cNvPr id="3" name="Rounded Rectangle 2"/>
          <p:cNvSpPr/>
          <p:nvPr/>
        </p:nvSpPr>
        <p:spPr>
          <a:xfrm>
            <a:off x="565830" y="4878989"/>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a:solidFill>
                  <a:schemeClr val="bg1"/>
                </a:solidFill>
                <a:ea typeface="ＭＳ Ｐゴシック" charset="-128"/>
              </a:rPr>
              <a:t>Custom Hardware</a:t>
            </a:r>
            <a:endParaRPr lang="en-US" sz="1100">
              <a:solidFill>
                <a:schemeClr val="bg1"/>
              </a:solidFill>
              <a:ea typeface="ＭＳ Ｐゴシック" charset="-128"/>
            </a:endParaRPr>
          </a:p>
        </p:txBody>
      </p:sp>
      <p:sp>
        <p:nvSpPr>
          <p:cNvPr id="12" name="Rectangle 11"/>
          <p:cNvSpPr>
            <a:spLocks noChangeArrowheads="1"/>
          </p:cNvSpPr>
          <p:nvPr/>
        </p:nvSpPr>
        <p:spPr bwMode="auto">
          <a:xfrm>
            <a:off x="2887663" y="2803525"/>
            <a:ext cx="1525587" cy="13081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1000">
              <a:solidFill>
                <a:schemeClr val="lt1"/>
              </a:solidFill>
              <a:latin typeface="+mj-lt"/>
              <a:ea typeface="+mn-ea"/>
              <a:cs typeface="+mn-cs"/>
            </a:endParaRPr>
          </a:p>
        </p:txBody>
      </p:sp>
      <p:sp>
        <p:nvSpPr>
          <p:cNvPr id="13" name="Rounded Rectangle 12"/>
          <p:cNvSpPr/>
          <p:nvPr/>
        </p:nvSpPr>
        <p:spPr>
          <a:xfrm>
            <a:off x="2988148" y="3603606"/>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a:solidFill>
                  <a:schemeClr val="bg1"/>
                </a:solidFill>
                <a:ea typeface="ＭＳ Ｐゴシック" charset="-128"/>
              </a:rPr>
              <a:t>Custom Hardware</a:t>
            </a:r>
            <a:endParaRPr lang="en-US" sz="1100">
              <a:solidFill>
                <a:schemeClr val="bg1"/>
              </a:solidFill>
              <a:ea typeface="ＭＳ Ｐゴシック" charset="-128"/>
            </a:endParaRPr>
          </a:p>
        </p:txBody>
      </p:sp>
      <p:sp>
        <p:nvSpPr>
          <p:cNvPr id="20" name="Rectangle 19"/>
          <p:cNvSpPr>
            <a:spLocks noChangeArrowheads="1"/>
          </p:cNvSpPr>
          <p:nvPr/>
        </p:nvSpPr>
        <p:spPr bwMode="auto">
          <a:xfrm>
            <a:off x="6616700" y="3398838"/>
            <a:ext cx="1525588" cy="13081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1000">
              <a:solidFill>
                <a:schemeClr val="lt1"/>
              </a:solidFill>
              <a:latin typeface="+mj-lt"/>
              <a:ea typeface="+mn-ea"/>
              <a:cs typeface="+mn-cs"/>
            </a:endParaRPr>
          </a:p>
        </p:txBody>
      </p:sp>
      <p:sp>
        <p:nvSpPr>
          <p:cNvPr id="21" name="Rounded Rectangle 20"/>
          <p:cNvSpPr/>
          <p:nvPr/>
        </p:nvSpPr>
        <p:spPr>
          <a:xfrm>
            <a:off x="6717510" y="4199165"/>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a:solidFill>
                  <a:schemeClr val="bg1"/>
                </a:solidFill>
                <a:ea typeface="ＭＳ Ｐゴシック" charset="-128"/>
              </a:rPr>
              <a:t>Custom Hardware</a:t>
            </a:r>
            <a:endParaRPr lang="en-US" sz="1100">
              <a:solidFill>
                <a:schemeClr val="bg1"/>
              </a:solidFill>
              <a:ea typeface="ＭＳ Ｐゴシック" charset="-128"/>
            </a:endParaRPr>
          </a:p>
        </p:txBody>
      </p:sp>
      <p:sp>
        <p:nvSpPr>
          <p:cNvPr id="28" name="Rectangle 27"/>
          <p:cNvSpPr>
            <a:spLocks noChangeArrowheads="1"/>
          </p:cNvSpPr>
          <p:nvPr/>
        </p:nvSpPr>
        <p:spPr bwMode="auto">
          <a:xfrm>
            <a:off x="2292350" y="5494338"/>
            <a:ext cx="1525588" cy="130968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1000">
              <a:solidFill>
                <a:schemeClr val="lt1"/>
              </a:solidFill>
              <a:latin typeface="+mj-lt"/>
              <a:ea typeface="+mn-ea"/>
              <a:cs typeface="+mn-cs"/>
            </a:endParaRPr>
          </a:p>
        </p:txBody>
      </p:sp>
      <p:sp>
        <p:nvSpPr>
          <p:cNvPr id="29" name="Rounded Rectangle 28"/>
          <p:cNvSpPr/>
          <p:nvPr/>
        </p:nvSpPr>
        <p:spPr>
          <a:xfrm>
            <a:off x="2392599" y="6295723"/>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a:solidFill>
                  <a:schemeClr val="bg1"/>
                </a:solidFill>
                <a:ea typeface="ＭＳ Ｐゴシック" charset="-128"/>
              </a:rPr>
              <a:t>Custom Hardware</a:t>
            </a:r>
            <a:endParaRPr lang="en-US" sz="1100">
              <a:solidFill>
                <a:schemeClr val="bg1"/>
              </a:solidFill>
              <a:ea typeface="ＭＳ Ｐゴシック" charset="-128"/>
            </a:endParaRPr>
          </a:p>
        </p:txBody>
      </p:sp>
      <p:sp>
        <p:nvSpPr>
          <p:cNvPr id="36" name="Rectangle 35"/>
          <p:cNvSpPr>
            <a:spLocks noChangeArrowheads="1"/>
          </p:cNvSpPr>
          <p:nvPr/>
        </p:nvSpPr>
        <p:spPr bwMode="auto">
          <a:xfrm>
            <a:off x="4421188" y="4619625"/>
            <a:ext cx="1525587" cy="13081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1000">
              <a:solidFill>
                <a:schemeClr val="lt1"/>
              </a:solidFill>
              <a:latin typeface="+mj-lt"/>
              <a:ea typeface="+mn-ea"/>
              <a:cs typeface="+mn-cs"/>
            </a:endParaRPr>
          </a:p>
        </p:txBody>
      </p:sp>
      <p:sp>
        <p:nvSpPr>
          <p:cNvPr id="37" name="Rounded Rectangle 36"/>
          <p:cNvSpPr/>
          <p:nvPr/>
        </p:nvSpPr>
        <p:spPr>
          <a:xfrm>
            <a:off x="4521796" y="5419715"/>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a:solidFill>
                  <a:schemeClr val="bg1"/>
                </a:solidFill>
                <a:ea typeface="ＭＳ Ｐゴシック" charset="-128"/>
              </a:rPr>
              <a:t>Custom Hardware</a:t>
            </a:r>
            <a:endParaRPr lang="en-US" sz="1100">
              <a:solidFill>
                <a:schemeClr val="bg1"/>
              </a:solidFill>
              <a:ea typeface="ＭＳ Ｐゴシック" charset="-128"/>
            </a:endParaRPr>
          </a:p>
        </p:txBody>
      </p:sp>
      <p:sp>
        <p:nvSpPr>
          <p:cNvPr id="4" name="Rounded Rectangle 3"/>
          <p:cNvSpPr/>
          <p:nvPr/>
        </p:nvSpPr>
        <p:spPr>
          <a:xfrm>
            <a:off x="565829" y="4511881"/>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FFFFFF"/>
                </a:solidFill>
                <a:ea typeface="ＭＳ Ｐゴシック" charset="-128"/>
              </a:rPr>
              <a:t>OS</a:t>
            </a:r>
            <a:endParaRPr lang="en-US" sz="900">
              <a:solidFill>
                <a:srgbClr val="FFFFFF"/>
              </a:solidFill>
              <a:ea typeface="ＭＳ Ｐゴシック" charset="-128"/>
            </a:endParaRPr>
          </a:p>
        </p:txBody>
      </p:sp>
      <p:sp>
        <p:nvSpPr>
          <p:cNvPr id="14" name="Rounded Rectangle 13"/>
          <p:cNvSpPr/>
          <p:nvPr/>
        </p:nvSpPr>
        <p:spPr>
          <a:xfrm>
            <a:off x="2988147" y="3236498"/>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FFFFFF"/>
                </a:solidFill>
                <a:ea typeface="ＭＳ Ｐゴシック" charset="-128"/>
              </a:rPr>
              <a:t>OS</a:t>
            </a:r>
            <a:endParaRPr lang="en-US" sz="900">
              <a:solidFill>
                <a:srgbClr val="FFFFFF"/>
              </a:solidFill>
              <a:ea typeface="ＭＳ Ｐゴシック" charset="-128"/>
            </a:endParaRPr>
          </a:p>
        </p:txBody>
      </p:sp>
      <p:sp>
        <p:nvSpPr>
          <p:cNvPr id="22" name="Rounded Rectangle 21"/>
          <p:cNvSpPr/>
          <p:nvPr/>
        </p:nvSpPr>
        <p:spPr>
          <a:xfrm>
            <a:off x="6717509" y="3832057"/>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FFFFFF"/>
                </a:solidFill>
                <a:ea typeface="ＭＳ Ｐゴシック" charset="-128"/>
              </a:rPr>
              <a:t>OS</a:t>
            </a:r>
            <a:endParaRPr lang="en-US" sz="900">
              <a:solidFill>
                <a:srgbClr val="FFFFFF"/>
              </a:solidFill>
              <a:ea typeface="ＭＳ Ｐゴシック" charset="-128"/>
            </a:endParaRPr>
          </a:p>
        </p:txBody>
      </p:sp>
      <p:sp>
        <p:nvSpPr>
          <p:cNvPr id="30" name="Rounded Rectangle 29"/>
          <p:cNvSpPr/>
          <p:nvPr/>
        </p:nvSpPr>
        <p:spPr>
          <a:xfrm>
            <a:off x="2392598" y="5928615"/>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FFFFFF"/>
                </a:solidFill>
                <a:ea typeface="ＭＳ Ｐゴシック" charset="-128"/>
              </a:rPr>
              <a:t>OS</a:t>
            </a:r>
            <a:endParaRPr lang="en-US" sz="900">
              <a:solidFill>
                <a:srgbClr val="FFFFFF"/>
              </a:solidFill>
              <a:ea typeface="ＭＳ Ｐゴシック" charset="-128"/>
            </a:endParaRPr>
          </a:p>
        </p:txBody>
      </p:sp>
      <p:sp>
        <p:nvSpPr>
          <p:cNvPr id="38" name="Rounded Rectangle 37"/>
          <p:cNvSpPr/>
          <p:nvPr/>
        </p:nvSpPr>
        <p:spPr>
          <a:xfrm>
            <a:off x="4521795" y="5052607"/>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FFFFFF"/>
                </a:solidFill>
                <a:ea typeface="ＭＳ Ｐゴシック" charset="-128"/>
              </a:rPr>
              <a:t>OS</a:t>
            </a:r>
            <a:endParaRPr lang="en-US" sz="900">
              <a:solidFill>
                <a:srgbClr val="FFFFFF"/>
              </a:solidFill>
              <a:ea typeface="ＭＳ Ｐゴシック" charset="-128"/>
            </a:endParaRPr>
          </a:p>
        </p:txBody>
      </p:sp>
      <p:sp>
        <p:nvSpPr>
          <p:cNvPr id="54" name="Rounded Rectangle 53"/>
          <p:cNvSpPr/>
          <p:nvPr/>
        </p:nvSpPr>
        <p:spPr>
          <a:xfrm>
            <a:off x="821267" y="2135134"/>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mj-lt"/>
              </a:rPr>
              <a:t>Network OS</a:t>
            </a:r>
          </a:p>
        </p:txBody>
      </p:sp>
      <p:grpSp>
        <p:nvGrpSpPr>
          <p:cNvPr id="2" name="Group 62"/>
          <p:cNvGrpSpPr>
            <a:grpSpLocks/>
          </p:cNvGrpSpPr>
          <p:nvPr/>
        </p:nvGrpSpPr>
        <p:grpSpPr bwMode="auto">
          <a:xfrm>
            <a:off x="2540000" y="1543050"/>
            <a:ext cx="3317875" cy="495300"/>
            <a:chOff x="2539310" y="715997"/>
            <a:chExt cx="3319928" cy="495228"/>
          </a:xfrm>
        </p:grpSpPr>
        <p:sp>
          <p:nvSpPr>
            <p:cNvPr id="60" name="Rounded Rectangle 59"/>
            <p:cNvSpPr/>
            <p:nvPr/>
          </p:nvSpPr>
          <p:spPr>
            <a:xfrm>
              <a:off x="2539310" y="719194"/>
              <a:ext cx="1278364"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sp>
          <p:nvSpPr>
            <p:cNvPr id="62" name="Rounded Rectangle 61"/>
            <p:cNvSpPr/>
            <p:nvPr/>
          </p:nvSpPr>
          <p:spPr>
            <a:xfrm>
              <a:off x="4421200" y="715997"/>
              <a:ext cx="1438038"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000000"/>
                  </a:solidFill>
                  <a:latin typeface="+mj-lt"/>
                </a:rPr>
                <a:t>Feature</a:t>
              </a:r>
            </a:p>
          </p:txBody>
        </p:sp>
      </p:grpSp>
      <p:sp>
        <p:nvSpPr>
          <p:cNvPr id="41006" name="Title 73"/>
          <p:cNvSpPr>
            <a:spLocks noGrp="1"/>
          </p:cNvSpPr>
          <p:nvPr>
            <p:ph type="title" idx="4294967295"/>
          </p:nvPr>
        </p:nvSpPr>
        <p:spPr>
          <a:xfrm>
            <a:off x="228600" y="-425450"/>
            <a:ext cx="8458200" cy="1889125"/>
          </a:xfrm>
        </p:spPr>
        <p:txBody>
          <a:bodyPr lIns="91440" tIns="45720" rIns="91440" bIns="45720" anchor="ctr"/>
          <a:lstStyle/>
          <a:p>
            <a:r>
              <a:rPr lang="en-US" sz="3200" b="1" dirty="0" smtClean="0">
                <a:solidFill>
                  <a:srgbClr val="104FFB"/>
                </a:solidFill>
                <a:cs typeface="Arial" charset="0"/>
              </a:rPr>
              <a:t>How SDN Changes the Network</a:t>
            </a:r>
            <a:endParaRPr lang="en-US" sz="3200" b="1" dirty="0">
              <a:solidFill>
                <a:srgbClr val="104FFB"/>
              </a:solidFill>
              <a:cs typeface="Arial" charset="0"/>
            </a:endParaRPr>
          </a:p>
        </p:txBody>
      </p:sp>
      <p:grpSp>
        <p:nvGrpSpPr>
          <p:cNvPr id="5" name="Group 50"/>
          <p:cNvGrpSpPr>
            <a:grpSpLocks/>
          </p:cNvGrpSpPr>
          <p:nvPr/>
        </p:nvGrpSpPr>
        <p:grpSpPr bwMode="auto">
          <a:xfrm>
            <a:off x="2914650" y="2865438"/>
            <a:ext cx="1493838" cy="344487"/>
            <a:chOff x="2913956" y="2709863"/>
            <a:chExt cx="1493833" cy="344487"/>
          </a:xfrm>
        </p:grpSpPr>
        <p:grpSp>
          <p:nvGrpSpPr>
            <p:cNvPr id="41053" name="Group 54"/>
            <p:cNvGrpSpPr>
              <a:grpSpLocks/>
            </p:cNvGrpSpPr>
            <p:nvPr/>
          </p:nvGrpSpPr>
          <p:grpSpPr bwMode="auto">
            <a:xfrm>
              <a:off x="2979738" y="2709863"/>
              <a:ext cx="1339849" cy="344487"/>
              <a:chOff x="558086" y="3810293"/>
              <a:chExt cx="1339620" cy="343744"/>
            </a:xfrm>
          </p:grpSpPr>
          <p:sp>
            <p:nvSpPr>
              <p:cNvPr id="56" name="Rounded Rectangle 55"/>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57" name="Rounded Rectangle 56"/>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58" name="Straight Connector 57"/>
              <p:cNvCxnSpPr>
                <a:cxnSpLocks noChangeShapeType="1"/>
              </p:cNvCxnSpPr>
              <p:nvPr/>
            </p:nvCxnSpPr>
            <p:spPr bwMode="auto">
              <a:xfrm>
                <a:off x="1090699" y="3982957"/>
                <a:ext cx="304747" cy="1585"/>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grpSp>
        <p:sp>
          <p:nvSpPr>
            <p:cNvPr id="41054" name="TextBox 46"/>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sp>
          <p:nvSpPr>
            <p:cNvPr id="41055" name="TextBox 48"/>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grpSp>
      <p:grpSp>
        <p:nvGrpSpPr>
          <p:cNvPr id="7" name="Group 52"/>
          <p:cNvGrpSpPr>
            <a:grpSpLocks/>
          </p:cNvGrpSpPr>
          <p:nvPr/>
        </p:nvGrpSpPr>
        <p:grpSpPr bwMode="auto">
          <a:xfrm>
            <a:off x="488950" y="4137025"/>
            <a:ext cx="1493838" cy="344488"/>
            <a:chOff x="2913956" y="2709863"/>
            <a:chExt cx="1493833" cy="344487"/>
          </a:xfrm>
        </p:grpSpPr>
        <p:grpSp>
          <p:nvGrpSpPr>
            <p:cNvPr id="41043" name="Group 54"/>
            <p:cNvGrpSpPr>
              <a:grpSpLocks/>
            </p:cNvGrpSpPr>
            <p:nvPr/>
          </p:nvGrpSpPr>
          <p:grpSpPr bwMode="auto">
            <a:xfrm>
              <a:off x="2979738" y="2709863"/>
              <a:ext cx="1339849" cy="344487"/>
              <a:chOff x="558086" y="3810293"/>
              <a:chExt cx="1339620" cy="343744"/>
            </a:xfrm>
          </p:grpSpPr>
          <p:sp>
            <p:nvSpPr>
              <p:cNvPr id="66" name="Rounded Rectangle 65"/>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70" name="Rounded Rectangle 69"/>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74" name="Straight Connector 73"/>
              <p:cNvCxnSpPr>
                <a:cxnSpLocks noChangeShapeType="1"/>
              </p:cNvCxnSpPr>
              <p:nvPr/>
            </p:nvCxnSpPr>
            <p:spPr bwMode="auto">
              <a:xfrm>
                <a:off x="1090699" y="3982957"/>
                <a:ext cx="304747" cy="1584"/>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grpSp>
        <p:sp>
          <p:nvSpPr>
            <p:cNvPr id="41044" name="TextBox 58"/>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sp>
          <p:nvSpPr>
            <p:cNvPr id="41045" name="TextBox 60"/>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grpSp>
      <p:grpSp>
        <p:nvGrpSpPr>
          <p:cNvPr id="10" name="Group 74"/>
          <p:cNvGrpSpPr>
            <a:grpSpLocks/>
          </p:cNvGrpSpPr>
          <p:nvPr/>
        </p:nvGrpSpPr>
        <p:grpSpPr bwMode="auto">
          <a:xfrm>
            <a:off x="6648450" y="3444875"/>
            <a:ext cx="1493838" cy="344488"/>
            <a:chOff x="2913956" y="2709863"/>
            <a:chExt cx="1493833" cy="344487"/>
          </a:xfrm>
        </p:grpSpPr>
        <p:grpSp>
          <p:nvGrpSpPr>
            <p:cNvPr id="41033" name="Group 75"/>
            <p:cNvGrpSpPr>
              <a:grpSpLocks/>
            </p:cNvGrpSpPr>
            <p:nvPr/>
          </p:nvGrpSpPr>
          <p:grpSpPr bwMode="auto">
            <a:xfrm>
              <a:off x="2979738" y="2709863"/>
              <a:ext cx="1339849" cy="344487"/>
              <a:chOff x="558086" y="3810293"/>
              <a:chExt cx="1339620" cy="343744"/>
            </a:xfrm>
          </p:grpSpPr>
          <p:sp>
            <p:nvSpPr>
              <p:cNvPr id="79" name="Rounded Rectangle 78"/>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80" name="Rounded Rectangle 79"/>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81" name="Straight Connector 80"/>
              <p:cNvCxnSpPr>
                <a:cxnSpLocks noChangeShapeType="1"/>
              </p:cNvCxnSpPr>
              <p:nvPr/>
            </p:nvCxnSpPr>
            <p:spPr bwMode="auto">
              <a:xfrm>
                <a:off x="1090699" y="3982957"/>
                <a:ext cx="304747" cy="1584"/>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grpSp>
        <p:sp>
          <p:nvSpPr>
            <p:cNvPr id="41034" name="TextBox 76"/>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sp>
          <p:nvSpPr>
            <p:cNvPr id="41035" name="TextBox 77"/>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grpSp>
      <p:grpSp>
        <p:nvGrpSpPr>
          <p:cNvPr id="15" name="Group 81"/>
          <p:cNvGrpSpPr>
            <a:grpSpLocks/>
          </p:cNvGrpSpPr>
          <p:nvPr/>
        </p:nvGrpSpPr>
        <p:grpSpPr bwMode="auto">
          <a:xfrm>
            <a:off x="4452938" y="4659313"/>
            <a:ext cx="1493837" cy="344487"/>
            <a:chOff x="2913956" y="2709863"/>
            <a:chExt cx="1493833" cy="344487"/>
          </a:xfrm>
        </p:grpSpPr>
        <p:grpSp>
          <p:nvGrpSpPr>
            <p:cNvPr id="41023" name="Group 82"/>
            <p:cNvGrpSpPr>
              <a:grpSpLocks/>
            </p:cNvGrpSpPr>
            <p:nvPr/>
          </p:nvGrpSpPr>
          <p:grpSpPr bwMode="auto">
            <a:xfrm>
              <a:off x="2979738" y="2709863"/>
              <a:ext cx="1339849" cy="344487"/>
              <a:chOff x="558086" y="3810293"/>
              <a:chExt cx="1339620" cy="343744"/>
            </a:xfrm>
          </p:grpSpPr>
          <p:sp>
            <p:nvSpPr>
              <p:cNvPr id="86" name="Rounded Rectangle 85"/>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87" name="Rounded Rectangle 86"/>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88" name="Straight Connector 87"/>
              <p:cNvCxnSpPr>
                <a:cxnSpLocks noChangeShapeType="1"/>
              </p:cNvCxnSpPr>
              <p:nvPr/>
            </p:nvCxnSpPr>
            <p:spPr bwMode="auto">
              <a:xfrm>
                <a:off x="1090698" y="3982957"/>
                <a:ext cx="304747" cy="1585"/>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grpSp>
        <p:sp>
          <p:nvSpPr>
            <p:cNvPr id="41024" name="TextBox 83"/>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sp>
          <p:nvSpPr>
            <p:cNvPr id="41025" name="TextBox 84"/>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grpSp>
      <p:grpSp>
        <p:nvGrpSpPr>
          <p:cNvPr id="17" name="Group 88"/>
          <p:cNvGrpSpPr>
            <a:grpSpLocks/>
          </p:cNvGrpSpPr>
          <p:nvPr/>
        </p:nvGrpSpPr>
        <p:grpSpPr bwMode="auto">
          <a:xfrm>
            <a:off x="2324100" y="5535613"/>
            <a:ext cx="1493838" cy="344487"/>
            <a:chOff x="2913956" y="2709863"/>
            <a:chExt cx="1493833" cy="344487"/>
          </a:xfrm>
        </p:grpSpPr>
        <p:grpSp>
          <p:nvGrpSpPr>
            <p:cNvPr id="41013" name="Group 89"/>
            <p:cNvGrpSpPr>
              <a:grpSpLocks/>
            </p:cNvGrpSpPr>
            <p:nvPr/>
          </p:nvGrpSpPr>
          <p:grpSpPr bwMode="auto">
            <a:xfrm>
              <a:off x="2979738" y="2709863"/>
              <a:ext cx="1339849" cy="344487"/>
              <a:chOff x="558086" y="3810293"/>
              <a:chExt cx="1339620" cy="343744"/>
            </a:xfrm>
          </p:grpSpPr>
          <p:sp>
            <p:nvSpPr>
              <p:cNvPr id="93" name="Rounded Rectangle 92"/>
              <p:cNvSpPr/>
              <p:nvPr/>
            </p:nvSpPr>
            <p:spPr>
              <a:xfrm>
                <a:off x="558086" y="3810293"/>
                <a:ext cx="533308"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sp>
            <p:nvSpPr>
              <p:cNvPr id="94" name="Rounded Rectangle 93"/>
              <p:cNvSpPr/>
              <p:nvPr/>
            </p:nvSpPr>
            <p:spPr>
              <a:xfrm>
                <a:off x="1396142" y="3810293"/>
                <a:ext cx="501564" cy="34374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endParaRPr lang="en-US" sz="600" dirty="0">
                  <a:solidFill>
                    <a:srgbClr val="FFFFFF"/>
                  </a:solidFill>
                  <a:latin typeface="+mj-lt"/>
                </a:endParaRPr>
              </a:p>
            </p:txBody>
          </p:sp>
          <p:cxnSp>
            <p:nvCxnSpPr>
              <p:cNvPr id="95" name="Straight Connector 94"/>
              <p:cNvCxnSpPr>
                <a:cxnSpLocks noChangeShapeType="1"/>
              </p:cNvCxnSpPr>
              <p:nvPr/>
            </p:nvCxnSpPr>
            <p:spPr bwMode="auto">
              <a:xfrm>
                <a:off x="1090699" y="3982957"/>
                <a:ext cx="304747" cy="1585"/>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grpSp>
        <p:sp>
          <p:nvSpPr>
            <p:cNvPr id="41014" name="TextBox 90"/>
            <p:cNvSpPr txBox="1">
              <a:spLocks noChangeArrowheads="1"/>
            </p:cNvSpPr>
            <p:nvPr/>
          </p:nvSpPr>
          <p:spPr bwMode="auto">
            <a:xfrm>
              <a:off x="2913956" y="2742956"/>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sp>
          <p:nvSpPr>
            <p:cNvPr id="41015" name="TextBox 91"/>
            <p:cNvSpPr txBox="1">
              <a:spLocks noChangeArrowheads="1"/>
            </p:cNvSpPr>
            <p:nvPr/>
          </p:nvSpPr>
          <p:spPr bwMode="auto">
            <a:xfrm>
              <a:off x="3736975" y="2745501"/>
              <a:ext cx="67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sz="1100">
                  <a:solidFill>
                    <a:schemeClr val="bg1"/>
                  </a:solidFill>
                  <a:cs typeface="ＭＳ Ｐゴシック" charset="0"/>
                </a:rPr>
                <a:t>Feature</a:t>
              </a:r>
            </a:p>
          </p:txBody>
        </p:sp>
      </p:grpSp>
      <p:sp>
        <p:nvSpPr>
          <p:cNvPr id="41012" name="object 4"/>
          <p:cNvSpPr txBox="1">
            <a:spLocks noGrp="1"/>
          </p:cNvSpPr>
          <p:nvPr/>
        </p:nvSpPr>
        <p:spPr bwMode="auto">
          <a:xfrm>
            <a:off x="8623300" y="6580188"/>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fld id="{E586786F-6BDF-204A-974A-DB0AEFC8774A}" type="slidenum">
              <a:rPr lang="en-US">
                <a:solidFill>
                  <a:schemeClr val="tx1"/>
                </a:solidFill>
              </a:rPr>
              <a:pPr eaLnBrk="1" hangingPunct="1"/>
              <a:t>23</a:t>
            </a:fld>
            <a:endParaRPr lang="en-US">
              <a:solidFill>
                <a:schemeClr val="tx1"/>
              </a:solidFill>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t>23</a:t>
            </a:fld>
            <a:endParaRPr lang="en-US"/>
          </a:p>
        </p:txBody>
      </p:sp>
    </p:spTree>
    <p:extLst>
      <p:ext uri="{BB962C8B-B14F-4D97-AF65-F5344CB8AC3E}">
        <p14:creationId xmlns:p14="http://schemas.microsoft.com/office/powerpoint/2010/main" val="3183265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nodeType="clickEffect">
                                  <p:stCondLst>
                                    <p:cond delay="0"/>
                                  </p:stCondLst>
                                  <p:childTnLst>
                                    <p:animMotion origin="layout" path="M 1.70228E-7 -3.80842E-6 L 1.70228E-7 -0.32323 " pathEditMode="relative" rAng="0" ptsTypes="AA">
                                      <p:cBhvr>
                                        <p:cTn id="6" dur="500" fill="hold"/>
                                        <p:tgtEl>
                                          <p:spTgt spid="4"/>
                                        </p:tgtEl>
                                        <p:attrNameLst>
                                          <p:attrName>ppt_x</p:attrName>
                                          <p:attrName>ppt_y</p:attrName>
                                        </p:attrNameLst>
                                      </p:cBhvr>
                                      <p:rCtr x="0" y="-16200"/>
                                    </p:animMotion>
                                  </p:childTnLst>
                                </p:cTn>
                              </p:par>
                              <p:par>
                                <p:cTn id="7" presetID="0" presetClass="path" presetSubtype="0" accel="50000" decel="50000" fill="hold" nodeType="withEffect">
                                  <p:stCondLst>
                                    <p:cond delay="0"/>
                                  </p:stCondLst>
                                  <p:childTnLst>
                                    <p:animMotion origin="layout" path="M 1.5581E-6 -2.11013E-6 L 0.00087 -0.1372 " pathEditMode="relative" rAng="0" ptsTypes="AA">
                                      <p:cBhvr>
                                        <p:cTn id="8" dur="500" fill="hold"/>
                                        <p:tgtEl>
                                          <p:spTgt spid="14"/>
                                        </p:tgtEl>
                                        <p:attrNameLst>
                                          <p:attrName>ppt_x</p:attrName>
                                          <p:attrName>ppt_y</p:attrName>
                                        </p:attrNameLst>
                                      </p:cBhvr>
                                      <p:rCtr x="0" y="-6900"/>
                                    </p:animMotion>
                                  </p:childTnLst>
                                </p:cTn>
                              </p:par>
                              <p:par>
                                <p:cTn id="9" presetID="0" presetClass="path" presetSubtype="0" accel="50000" decel="50000" fill="hold" nodeType="withEffect">
                                  <p:stCondLst>
                                    <p:cond delay="0"/>
                                  </p:stCondLst>
                                  <p:childTnLst>
                                    <p:animMotion origin="layout" path="M -3.45492E-6 1.12911E-6 L 0.00296 -0.2242 " pathEditMode="relative" rAng="0" ptsTypes="AA">
                                      <p:cBhvr>
                                        <p:cTn id="10" dur="500" fill="hold"/>
                                        <p:tgtEl>
                                          <p:spTgt spid="22"/>
                                        </p:tgtEl>
                                        <p:attrNameLst>
                                          <p:attrName>ppt_x</p:attrName>
                                          <p:attrName>ppt_y</p:attrName>
                                        </p:attrNameLst>
                                      </p:cBhvr>
                                      <p:rCtr x="100" y="-11200"/>
                                    </p:animMotion>
                                  </p:childTnLst>
                                </p:cTn>
                              </p:par>
                              <p:par>
                                <p:cTn id="11" presetID="0" presetClass="path" presetSubtype="0" accel="50000" decel="50000" fill="hold" nodeType="withEffect">
                                  <p:stCondLst>
                                    <p:cond delay="0"/>
                                  </p:stCondLst>
                                  <p:childTnLst>
                                    <p:animMotion origin="layout" path="M -3.4914E-7 2.59139E-7 L -0.00087 -0.52753 " pathEditMode="relative" rAng="0" ptsTypes="AA">
                                      <p:cBhvr>
                                        <p:cTn id="12" dur="500" fill="hold"/>
                                        <p:tgtEl>
                                          <p:spTgt spid="30"/>
                                        </p:tgtEl>
                                        <p:attrNameLst>
                                          <p:attrName>ppt_x</p:attrName>
                                          <p:attrName>ppt_y</p:attrName>
                                        </p:attrNameLst>
                                      </p:cBhvr>
                                      <p:rCtr x="-100" y="-26400"/>
                                    </p:animMotion>
                                  </p:childTnLst>
                                </p:cTn>
                              </p:par>
                              <p:par>
                                <p:cTn id="13" presetID="0" presetClass="path" presetSubtype="0" accel="50000" decel="50000" fill="hold" nodeType="withEffect">
                                  <p:stCondLst>
                                    <p:cond delay="0"/>
                                  </p:stCondLst>
                                  <p:childTnLst>
                                    <p:animMotion origin="layout" path="M -4.16884E-6 -4.38223E-6 L 0.00018 -0.40189 " pathEditMode="relative" rAng="0" ptsTypes="AA">
                                      <p:cBhvr>
                                        <p:cTn id="14" dur="500" fill="hold"/>
                                        <p:tgtEl>
                                          <p:spTgt spid="38"/>
                                        </p:tgtEl>
                                        <p:attrNameLst>
                                          <p:attrName>ppt_x</p:attrName>
                                          <p:attrName>ppt_y</p:attrName>
                                        </p:attrNameLst>
                                      </p:cBhvr>
                                      <p:rCtr x="0" y="-20100"/>
                                    </p:animMotion>
                                  </p:childTnLst>
                                </p:cTn>
                              </p:par>
                              <p:par>
                                <p:cTn id="15" presetID="10" presetClass="exit" presetSubtype="0" fill="hold"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0" presetClass="path" presetSubtype="0" accel="50000" decel="50000" fill="hold" nodeType="withEffect">
                                  <p:stCondLst>
                                    <p:cond delay="0"/>
                                  </p:stCondLst>
                                  <p:childTnLst>
                                    <p:animMotion origin="layout" path="M 5.55556E-7 -8.14815E-6 L 5.55556E-7 -0.36181 " pathEditMode="relative" ptsTypes="AA">
                                      <p:cBhvr>
                                        <p:cTn id="39" dur="500" fill="hold"/>
                                        <p:tgtEl>
                                          <p:spTgt spid="7"/>
                                        </p:tgtEl>
                                        <p:attrNameLst>
                                          <p:attrName>ppt_x</p:attrName>
                                          <p:attrName>ppt_y</p:attrName>
                                        </p:attrNameLst>
                                      </p:cBhvr>
                                    </p:animMotion>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4.44444E-6 3.7037E-7 L -0.00104 -0.18102 " pathEditMode="relative" ptsTypes="AA">
                                      <p:cBhvr>
                                        <p:cTn id="44" dur="500" fill="hold"/>
                                        <p:tgtEl>
                                          <p:spTgt spid="5"/>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0007 -0.00046 L -0.00174 -0.57021 " pathEditMode="relative" ptsTypes="AA">
                                      <p:cBhvr>
                                        <p:cTn id="46" dur="500" fill="hold"/>
                                        <p:tgtEl>
                                          <p:spTgt spid="17"/>
                                        </p:tgtEl>
                                        <p:attrNameLst>
                                          <p:attrName>ppt_x</p:attrName>
                                          <p:attrName>ppt_y</p:attrName>
                                        </p:attrNameLst>
                                      </p:cBhvr>
                                    </p:animMotion>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0" presetClass="path" presetSubtype="0" accel="50000" decel="50000" fill="hold" nodeType="withEffect">
                                  <p:stCondLst>
                                    <p:cond delay="0"/>
                                  </p:stCondLst>
                                  <p:childTnLst>
                                    <p:animMotion origin="layout" path="M -2.24575E-6 3.79366E-7 L 0.00313 -0.26024 " pathEditMode="relative" ptsTypes="AA">
                                      <p:cBhvr>
                                        <p:cTn id="51" dur="500" fill="hold"/>
                                        <p:tgtEl>
                                          <p:spTgt spid="10"/>
                                        </p:tgtEl>
                                        <p:attrNameLst>
                                          <p:attrName>ppt_x</p:attrName>
                                          <p:attrName>ppt_y</p:attrName>
                                        </p:attrNameLst>
                                      </p:cBhvr>
                                    </p:animMotion>
                                  </p:childTnLst>
                                </p:cTn>
                              </p:par>
                              <p:par>
                                <p:cTn id="52" presetID="10" presetClass="exit" presetSubtype="0" fill="hold"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0" presetClass="path" presetSubtype="0" accel="50000" decel="50000" fill="hold" nodeType="withEffect">
                                  <p:stCondLst>
                                    <p:cond delay="0"/>
                                  </p:stCondLst>
                                  <p:childTnLst>
                                    <p:animMotion origin="layout" path="M -2.24575E-6 -2.44506E-6 L -2.24575E-6 -0.42193 " pathEditMode="relative" ptsTypes="AA">
                                      <p:cBhvr>
                                        <p:cTn id="56" dur="500" fill="hold"/>
                                        <p:tgtEl>
                                          <p:spTgt spid="15"/>
                                        </p:tgtEl>
                                        <p:attrNameLst>
                                          <p:attrName>ppt_x</p:attrName>
                                          <p:attrName>ppt_y</p:attrName>
                                        </p:attrNameLst>
                                      </p:cBhvr>
                                    </p:animMotion>
                                  </p:childTnLst>
                                </p:cTn>
                              </p:par>
                              <p:par>
                                <p:cTn id="57" presetID="10" presetClass="exit" presetSubtype="0" fill="hold" nodeType="with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17646" y="1588163"/>
            <a:ext cx="1977532" cy="49203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000000"/>
                </a:solidFill>
                <a:latin typeface="Arial" pitchFamily="34" charset="0"/>
              </a:rPr>
              <a:t>Control Program 1</a:t>
            </a:r>
          </a:p>
        </p:txBody>
      </p:sp>
      <p:cxnSp>
        <p:nvCxnSpPr>
          <p:cNvPr id="44" name="Straight Connector 43"/>
          <p:cNvCxnSpPr>
            <a:cxnSpLocks noChangeShapeType="1"/>
          </p:cNvCxnSpPr>
          <p:nvPr/>
        </p:nvCxnSpPr>
        <p:spPr bwMode="auto">
          <a:xfrm flipV="1">
            <a:off x="1982788" y="4206875"/>
            <a:ext cx="1666875" cy="127635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6" name="Straight Connector 45"/>
          <p:cNvCxnSpPr>
            <a:cxnSpLocks noChangeShapeType="1"/>
          </p:cNvCxnSpPr>
          <p:nvPr/>
        </p:nvCxnSpPr>
        <p:spPr bwMode="auto">
          <a:xfrm>
            <a:off x="3860800" y="4075113"/>
            <a:ext cx="1322388" cy="83978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flipV="1">
            <a:off x="3965575" y="5483225"/>
            <a:ext cx="1536700" cy="84455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50" name="Straight Connector 49"/>
          <p:cNvCxnSpPr>
            <a:cxnSpLocks noChangeShapeType="1"/>
          </p:cNvCxnSpPr>
          <p:nvPr/>
        </p:nvCxnSpPr>
        <p:spPr bwMode="auto">
          <a:xfrm>
            <a:off x="1350963" y="6026150"/>
            <a:ext cx="1674812" cy="30162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flipV="1">
            <a:off x="5946775" y="4635500"/>
            <a:ext cx="1433513" cy="56673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70" name="Straight Connector 69"/>
          <p:cNvCxnSpPr>
            <a:cxnSpLocks noChangeShapeType="1"/>
          </p:cNvCxnSpPr>
          <p:nvPr/>
        </p:nvCxnSpPr>
        <p:spPr bwMode="auto">
          <a:xfrm rot="16200000" flipH="1">
            <a:off x="-453231" y="4034632"/>
            <a:ext cx="2776537" cy="0"/>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cxnSp>
        <p:nvCxnSpPr>
          <p:cNvPr id="71" name="Straight Connector 70"/>
          <p:cNvCxnSpPr>
            <a:cxnSpLocks noChangeShapeType="1"/>
          </p:cNvCxnSpPr>
          <p:nvPr/>
        </p:nvCxnSpPr>
        <p:spPr bwMode="auto">
          <a:xfrm rot="5400000">
            <a:off x="2836863" y="3140075"/>
            <a:ext cx="989012" cy="1588"/>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cxnSp>
        <p:nvCxnSpPr>
          <p:cNvPr id="73" name="Straight Connector 72"/>
          <p:cNvCxnSpPr>
            <a:cxnSpLocks noChangeShapeType="1"/>
          </p:cNvCxnSpPr>
          <p:nvPr/>
        </p:nvCxnSpPr>
        <p:spPr bwMode="auto">
          <a:xfrm rot="5400000">
            <a:off x="4368800" y="3779838"/>
            <a:ext cx="2268537" cy="1588"/>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cxnSp>
        <p:nvCxnSpPr>
          <p:cNvPr id="75" name="Straight Connector 74"/>
          <p:cNvCxnSpPr>
            <a:cxnSpLocks noChangeShapeType="1"/>
          </p:cNvCxnSpPr>
          <p:nvPr/>
        </p:nvCxnSpPr>
        <p:spPr bwMode="auto">
          <a:xfrm rot="5400000">
            <a:off x="6665912" y="3360738"/>
            <a:ext cx="1427163" cy="1588"/>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sp>
        <p:nvSpPr>
          <p:cNvPr id="79" name="Rounded Rectangle 78"/>
          <p:cNvSpPr/>
          <p:nvPr/>
        </p:nvSpPr>
        <p:spPr>
          <a:xfrm>
            <a:off x="821267" y="2229446"/>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mj-lt"/>
              </a:rPr>
              <a:t>Network OS</a:t>
            </a:r>
          </a:p>
        </p:txBody>
      </p:sp>
      <p:grpSp>
        <p:nvGrpSpPr>
          <p:cNvPr id="2" name="Group 119"/>
          <p:cNvGrpSpPr>
            <a:grpSpLocks/>
          </p:cNvGrpSpPr>
          <p:nvPr/>
        </p:nvGrpSpPr>
        <p:grpSpPr bwMode="auto">
          <a:xfrm>
            <a:off x="3649663" y="2647950"/>
            <a:ext cx="4521200" cy="987425"/>
            <a:chOff x="3650213" y="1672972"/>
            <a:chExt cx="4521413" cy="673471"/>
          </a:xfrm>
        </p:grpSpPr>
        <p:sp>
          <p:nvSpPr>
            <p:cNvPr id="101" name="Right Brace 100"/>
            <p:cNvSpPr>
              <a:spLocks/>
            </p:cNvSpPr>
            <p:nvPr/>
          </p:nvSpPr>
          <p:spPr bwMode="auto">
            <a:xfrm>
              <a:off x="3650213" y="1672972"/>
              <a:ext cx="219085" cy="673471"/>
            </a:xfrm>
            <a:prstGeom prst="rightBrace">
              <a:avLst>
                <a:gd name="adj1" fmla="val 31523"/>
                <a:gd name="adj2" fmla="val 50000"/>
              </a:avLst>
            </a:prstGeom>
            <a:noFill/>
            <a:ln w="25400">
              <a:solidFill>
                <a:schemeClr val="tx1"/>
              </a:solidFill>
              <a:round/>
              <a:headEnd/>
              <a:tailEnd/>
            </a:ln>
            <a:effectLst>
              <a:outerShdw dist="20000" dir="5400000" rotWithShape="0">
                <a:srgbClr val="808080">
                  <a:alpha val="68999"/>
                </a:srgbClr>
              </a:outerShdw>
            </a:effectLst>
          </p:spPr>
          <p:txBody>
            <a:bodyPr anchor="ctr"/>
            <a:lstStyle/>
            <a:p>
              <a:pPr algn="ctr" fontAlgn="auto">
                <a:spcBef>
                  <a:spcPts val="0"/>
                </a:spcBef>
                <a:spcAft>
                  <a:spcPts val="0"/>
                </a:spcAft>
                <a:defRPr/>
              </a:pPr>
              <a:endParaRPr lang="en-US">
                <a:solidFill>
                  <a:schemeClr val="tx1"/>
                </a:solidFill>
                <a:latin typeface="+mj-lt"/>
                <a:ea typeface="+mn-ea"/>
                <a:cs typeface="+mn-cs"/>
              </a:endParaRPr>
            </a:p>
          </p:txBody>
        </p:sp>
        <p:sp>
          <p:nvSpPr>
            <p:cNvPr id="42023" name="TextBox 101"/>
            <p:cNvSpPr txBox="1">
              <a:spLocks noChangeArrowheads="1"/>
            </p:cNvSpPr>
            <p:nvPr/>
          </p:nvSpPr>
          <p:spPr bwMode="auto">
            <a:xfrm>
              <a:off x="3861360" y="1810482"/>
              <a:ext cx="4310266" cy="2522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a:solidFill>
                    <a:schemeClr val="tx1"/>
                  </a:solidFill>
                  <a:latin typeface="Calibri" charset="0"/>
                  <a:cs typeface="ＭＳ Ｐゴシック" charset="0"/>
                </a:rPr>
                <a:t>1. Open interface to packet forwarding</a:t>
              </a:r>
            </a:p>
          </p:txBody>
        </p:sp>
      </p:grpSp>
      <p:grpSp>
        <p:nvGrpSpPr>
          <p:cNvPr id="3" name="Group 121"/>
          <p:cNvGrpSpPr>
            <a:grpSpLocks/>
          </p:cNvGrpSpPr>
          <p:nvPr/>
        </p:nvGrpSpPr>
        <p:grpSpPr bwMode="auto">
          <a:xfrm>
            <a:off x="0" y="1066800"/>
            <a:ext cx="5791200" cy="1133475"/>
            <a:chOff x="594" y="103780"/>
            <a:chExt cx="5791153" cy="1132821"/>
          </a:xfrm>
        </p:grpSpPr>
        <p:cxnSp>
          <p:nvCxnSpPr>
            <p:cNvPr id="109" name="Straight Connector 108"/>
            <p:cNvCxnSpPr>
              <a:cxnSpLocks noChangeShapeType="1"/>
            </p:cNvCxnSpPr>
            <p:nvPr/>
          </p:nvCxnSpPr>
          <p:spPr bwMode="auto">
            <a:xfrm>
              <a:off x="2210376" y="1235015"/>
              <a:ext cx="3581371" cy="1586"/>
            </a:xfrm>
            <a:prstGeom prst="line">
              <a:avLst/>
            </a:prstGeom>
            <a:noFill/>
            <a:ln w="25400">
              <a:solidFill>
                <a:srgbClr val="000000"/>
              </a:solidFill>
              <a:prstDash val="sysDash"/>
              <a:round/>
              <a:headEnd/>
              <a:tailEnd/>
            </a:ln>
            <a:effectLst>
              <a:outerShdw dist="20000" dir="5400000" rotWithShape="0">
                <a:srgbClr val="808080">
                  <a:alpha val="37999"/>
                </a:srgbClr>
              </a:outerShdw>
            </a:effectLst>
          </p:spPr>
        </p:cxnSp>
        <p:sp>
          <p:nvSpPr>
            <p:cNvPr id="42020" name="TextBox 109"/>
            <p:cNvSpPr txBox="1">
              <a:spLocks noChangeArrowheads="1"/>
            </p:cNvSpPr>
            <p:nvPr/>
          </p:nvSpPr>
          <p:spPr bwMode="auto">
            <a:xfrm>
              <a:off x="594" y="103780"/>
              <a:ext cx="4448139" cy="36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en-US">
                  <a:solidFill>
                    <a:schemeClr val="tx1"/>
                  </a:solidFill>
                  <a:latin typeface="Calibri" charset="0"/>
                  <a:cs typeface="ＭＳ Ｐゴシック" charset="0"/>
                </a:rPr>
                <a:t>3. Consistent, up-to-date global network view</a:t>
              </a:r>
            </a:p>
          </p:txBody>
        </p:sp>
        <p:cxnSp>
          <p:nvCxnSpPr>
            <p:cNvPr id="113" name="Straight Connector 112"/>
            <p:cNvCxnSpPr>
              <a:cxnSpLocks noChangeShapeType="1"/>
            </p:cNvCxnSpPr>
            <p:nvPr/>
          </p:nvCxnSpPr>
          <p:spPr bwMode="auto">
            <a:xfrm rot="16200000" flipV="1">
              <a:off x="1606572" y="631211"/>
              <a:ext cx="826611" cy="380997"/>
            </a:xfrm>
            <a:prstGeom prst="line">
              <a:avLst/>
            </a:prstGeom>
            <a:noFill/>
            <a:ln w="25400">
              <a:solidFill>
                <a:srgbClr val="000000"/>
              </a:solidFill>
              <a:prstDash val="sysDash"/>
              <a:round/>
              <a:headEnd/>
              <a:tailEnd/>
            </a:ln>
            <a:effectLst>
              <a:outerShdw dist="20000" dir="5400000" rotWithShape="0">
                <a:srgbClr val="808080">
                  <a:alpha val="37999"/>
                </a:srgbClr>
              </a:outerShdw>
            </a:effectLst>
          </p:spPr>
        </p:cxnSp>
      </p:grpSp>
      <p:grpSp>
        <p:nvGrpSpPr>
          <p:cNvPr id="4" name="Group 120"/>
          <p:cNvGrpSpPr>
            <a:grpSpLocks/>
          </p:cNvGrpSpPr>
          <p:nvPr/>
        </p:nvGrpSpPr>
        <p:grpSpPr bwMode="auto">
          <a:xfrm>
            <a:off x="5667375" y="1011238"/>
            <a:ext cx="3798888" cy="1425575"/>
            <a:chOff x="5957958" y="-1051208"/>
            <a:chExt cx="3468744" cy="1424229"/>
          </a:xfrm>
        </p:grpSpPr>
        <p:sp>
          <p:nvSpPr>
            <p:cNvPr id="29737" name="TextBox 103"/>
            <p:cNvSpPr txBox="1">
              <a:spLocks noChangeArrowheads="1"/>
            </p:cNvSpPr>
            <p:nvPr/>
          </p:nvSpPr>
          <p:spPr bwMode="auto">
            <a:xfrm>
              <a:off x="5957958" y="-1051208"/>
              <a:ext cx="3468744" cy="921466"/>
            </a:xfrm>
            <a:prstGeom prst="rect">
              <a:avLst/>
            </a:prstGeom>
            <a:noFill/>
            <a:ln w="9525">
              <a:noFill/>
              <a:miter lim="800000"/>
              <a:headEnd/>
              <a:tailEnd/>
            </a:ln>
          </p:spPr>
          <p:txBody>
            <a:bodyPr>
              <a:spAutoFit/>
            </a:bodyPr>
            <a:lstStyle/>
            <a:p>
              <a:pPr algn="ctr">
                <a:defRPr/>
              </a:pPr>
              <a:r>
                <a:rPr lang="en-US" dirty="0">
                  <a:solidFill>
                    <a:schemeClr val="tx1"/>
                  </a:solidFill>
                  <a:latin typeface="+mj-lt"/>
                  <a:ea typeface="+mn-ea"/>
                  <a:cs typeface="+mn-cs"/>
                </a:rPr>
                <a:t>2. At least one Network OS</a:t>
              </a:r>
              <a:br>
                <a:rPr lang="en-US" dirty="0">
                  <a:solidFill>
                    <a:schemeClr val="tx1"/>
                  </a:solidFill>
                  <a:latin typeface="+mj-lt"/>
                  <a:ea typeface="+mn-ea"/>
                  <a:cs typeface="+mn-cs"/>
                </a:rPr>
              </a:br>
              <a:r>
                <a:rPr lang="en-US" dirty="0">
                  <a:solidFill>
                    <a:schemeClr val="tx1"/>
                  </a:solidFill>
                  <a:latin typeface="+mj-lt"/>
                  <a:ea typeface="+mn-ea"/>
                  <a:cs typeface="+mn-cs"/>
                </a:rPr>
                <a:t>probably many.</a:t>
              </a:r>
              <a:br>
                <a:rPr lang="en-US" dirty="0">
                  <a:solidFill>
                    <a:schemeClr val="tx1"/>
                  </a:solidFill>
                  <a:latin typeface="+mj-lt"/>
                  <a:ea typeface="+mn-ea"/>
                  <a:cs typeface="+mn-cs"/>
                </a:rPr>
              </a:br>
              <a:r>
                <a:rPr lang="en-US" dirty="0">
                  <a:solidFill>
                    <a:schemeClr val="tx1"/>
                  </a:solidFill>
                  <a:latin typeface="+mj-lt"/>
                  <a:ea typeface="+mn-ea"/>
                  <a:cs typeface="+mn-cs"/>
                </a:rPr>
                <a:t>Open- and closed-source</a:t>
              </a:r>
            </a:p>
          </p:txBody>
        </p:sp>
        <p:cxnSp>
          <p:nvCxnSpPr>
            <p:cNvPr id="119" name="Straight Arrow Connector 118"/>
            <p:cNvCxnSpPr>
              <a:cxnSpLocks noChangeShapeType="1"/>
            </p:cNvCxnSpPr>
            <p:nvPr/>
          </p:nvCxnSpPr>
          <p:spPr bwMode="auto">
            <a:xfrm rot="10800000" flipV="1">
              <a:off x="6549369" y="-129742"/>
              <a:ext cx="792898" cy="502763"/>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grpSp>
      <p:sp>
        <p:nvSpPr>
          <p:cNvPr id="42004" name="Title 31"/>
          <p:cNvSpPr>
            <a:spLocks noGrp="1"/>
          </p:cNvSpPr>
          <p:nvPr>
            <p:ph type="title" idx="4294967295"/>
          </p:nvPr>
        </p:nvSpPr>
        <p:spPr>
          <a:xfrm>
            <a:off x="457200" y="-219075"/>
            <a:ext cx="8229600" cy="1889125"/>
          </a:xfrm>
        </p:spPr>
        <p:txBody>
          <a:bodyPr lIns="91440" tIns="45720" rIns="91440" bIns="45720" anchor="ctr"/>
          <a:lstStyle/>
          <a:p>
            <a:pPr eaLnBrk="1" hangingPunct="1"/>
            <a:r>
              <a:rPr lang="en-US" sz="3200" b="1" dirty="0" smtClean="0">
                <a:solidFill>
                  <a:srgbClr val="104FFB"/>
                </a:solidFill>
                <a:cs typeface="Arial" charset="0"/>
              </a:rPr>
              <a:t>Software </a:t>
            </a:r>
            <a:r>
              <a:rPr lang="en-US" sz="3200" b="1" dirty="0">
                <a:solidFill>
                  <a:srgbClr val="104FFB"/>
                </a:solidFill>
                <a:cs typeface="Arial" charset="0"/>
              </a:rPr>
              <a:t>Defined Network (SDN)</a:t>
            </a:r>
          </a:p>
        </p:txBody>
      </p:sp>
      <p:sp>
        <p:nvSpPr>
          <p:cNvPr id="34" name="AutoShape 7"/>
          <p:cNvSpPr>
            <a:spLocks noChangeArrowheads="1"/>
          </p:cNvSpPr>
          <p:nvPr/>
        </p:nvSpPr>
        <p:spPr bwMode="auto">
          <a:xfrm>
            <a:off x="611188" y="5264150"/>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Calibri" pitchFamily="34" charset="0"/>
                <a:ea typeface="ＭＳ Ｐゴシック" charset="-128"/>
                <a:cs typeface="+mn-cs"/>
              </a:rPr>
              <a:t>Packet</a:t>
            </a:r>
          </a:p>
          <a:p>
            <a:pPr algn="ctr">
              <a:defRPr/>
            </a:pPr>
            <a:r>
              <a:rPr lang="en-US">
                <a:solidFill>
                  <a:schemeClr val="bg1"/>
                </a:solidFill>
                <a:latin typeface="Calibri" pitchFamily="34" charset="0"/>
                <a:ea typeface="ＭＳ Ｐゴシック" charset="-128"/>
                <a:cs typeface="+mn-cs"/>
              </a:rPr>
              <a:t>Forwarding </a:t>
            </a:r>
          </a:p>
          <a:p>
            <a:pPr algn="ctr">
              <a:defRPr/>
            </a:pPr>
            <a:endParaRPr lang="en-US">
              <a:solidFill>
                <a:schemeClr val="bg1"/>
              </a:solidFill>
              <a:latin typeface="Calibri" pitchFamily="34" charset="0"/>
              <a:ea typeface="ＭＳ Ｐゴシック" charset="-128"/>
              <a:cs typeface="+mn-cs"/>
            </a:endParaRPr>
          </a:p>
        </p:txBody>
      </p:sp>
      <p:sp>
        <p:nvSpPr>
          <p:cNvPr id="35" name="AutoShape 7"/>
          <p:cNvSpPr>
            <a:spLocks noChangeArrowheads="1"/>
          </p:cNvSpPr>
          <p:nvPr/>
        </p:nvSpPr>
        <p:spPr bwMode="auto">
          <a:xfrm>
            <a:off x="2800350" y="5837238"/>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Calibri" pitchFamily="34" charset="0"/>
                <a:ea typeface="ＭＳ Ｐゴシック" charset="-128"/>
                <a:cs typeface="+mn-cs"/>
              </a:rPr>
              <a:t>Packet</a:t>
            </a:r>
          </a:p>
          <a:p>
            <a:pPr algn="ctr">
              <a:defRPr/>
            </a:pPr>
            <a:r>
              <a:rPr lang="en-US">
                <a:solidFill>
                  <a:schemeClr val="bg1"/>
                </a:solidFill>
                <a:latin typeface="Calibri" pitchFamily="34" charset="0"/>
                <a:ea typeface="ＭＳ Ｐゴシック" charset="-128"/>
                <a:cs typeface="+mn-cs"/>
              </a:rPr>
              <a:t>Forwarding </a:t>
            </a:r>
          </a:p>
          <a:p>
            <a:pPr algn="ctr">
              <a:defRPr/>
            </a:pPr>
            <a:endParaRPr lang="en-US">
              <a:solidFill>
                <a:schemeClr val="bg1"/>
              </a:solidFill>
              <a:latin typeface="Calibri" pitchFamily="34" charset="0"/>
              <a:ea typeface="ＭＳ Ｐゴシック" charset="-128"/>
              <a:cs typeface="+mn-cs"/>
            </a:endParaRPr>
          </a:p>
        </p:txBody>
      </p:sp>
      <p:sp>
        <p:nvSpPr>
          <p:cNvPr id="36" name="AutoShape 7"/>
          <p:cNvSpPr>
            <a:spLocks noChangeArrowheads="1"/>
          </p:cNvSpPr>
          <p:nvPr/>
        </p:nvSpPr>
        <p:spPr bwMode="auto">
          <a:xfrm>
            <a:off x="2646363" y="3635375"/>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Calibri" pitchFamily="34" charset="0"/>
                <a:ea typeface="ＭＳ Ｐゴシック" charset="-128"/>
                <a:cs typeface="+mn-cs"/>
              </a:rPr>
              <a:t>Packet</a:t>
            </a:r>
          </a:p>
          <a:p>
            <a:pPr algn="ctr">
              <a:defRPr/>
            </a:pPr>
            <a:r>
              <a:rPr lang="en-US">
                <a:solidFill>
                  <a:schemeClr val="bg1"/>
                </a:solidFill>
                <a:latin typeface="Calibri" pitchFamily="34" charset="0"/>
                <a:ea typeface="ＭＳ Ｐゴシック" charset="-128"/>
                <a:cs typeface="+mn-cs"/>
              </a:rPr>
              <a:t>Forwarding </a:t>
            </a:r>
          </a:p>
          <a:p>
            <a:pPr algn="ctr">
              <a:defRPr/>
            </a:pPr>
            <a:endParaRPr lang="en-US">
              <a:solidFill>
                <a:schemeClr val="bg1"/>
              </a:solidFill>
              <a:latin typeface="Calibri" pitchFamily="34" charset="0"/>
              <a:ea typeface="ＭＳ Ｐゴシック" charset="-128"/>
              <a:cs typeface="+mn-cs"/>
            </a:endParaRPr>
          </a:p>
        </p:txBody>
      </p:sp>
      <p:sp>
        <p:nvSpPr>
          <p:cNvPr id="37" name="AutoShape 7"/>
          <p:cNvSpPr>
            <a:spLocks noChangeArrowheads="1"/>
          </p:cNvSpPr>
          <p:nvPr/>
        </p:nvSpPr>
        <p:spPr bwMode="auto">
          <a:xfrm>
            <a:off x="4818063" y="4883150"/>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Calibri" pitchFamily="34" charset="0"/>
                <a:ea typeface="ＭＳ Ｐゴシック" charset="-128"/>
                <a:cs typeface="+mn-cs"/>
              </a:rPr>
              <a:t>Packet</a:t>
            </a:r>
          </a:p>
          <a:p>
            <a:pPr algn="ctr">
              <a:defRPr/>
            </a:pPr>
            <a:r>
              <a:rPr lang="en-US">
                <a:solidFill>
                  <a:schemeClr val="bg1"/>
                </a:solidFill>
                <a:latin typeface="Calibri" pitchFamily="34" charset="0"/>
                <a:ea typeface="ＭＳ Ｐゴシック" charset="-128"/>
                <a:cs typeface="+mn-cs"/>
              </a:rPr>
              <a:t>Forwarding </a:t>
            </a:r>
          </a:p>
          <a:p>
            <a:pPr algn="ctr">
              <a:defRPr/>
            </a:pPr>
            <a:endParaRPr lang="en-US">
              <a:solidFill>
                <a:schemeClr val="bg1"/>
              </a:solidFill>
              <a:latin typeface="Calibri" pitchFamily="34" charset="0"/>
              <a:ea typeface="ＭＳ Ｐゴシック" charset="-128"/>
              <a:cs typeface="+mn-cs"/>
            </a:endParaRPr>
          </a:p>
        </p:txBody>
      </p:sp>
      <p:sp>
        <p:nvSpPr>
          <p:cNvPr id="38" name="AutoShape 7"/>
          <p:cNvSpPr>
            <a:spLocks noChangeArrowheads="1"/>
          </p:cNvSpPr>
          <p:nvPr/>
        </p:nvSpPr>
        <p:spPr bwMode="auto">
          <a:xfrm>
            <a:off x="6799263" y="4016375"/>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Calibri" pitchFamily="34" charset="0"/>
                <a:ea typeface="ＭＳ Ｐゴシック" charset="-128"/>
                <a:cs typeface="+mn-cs"/>
              </a:rPr>
              <a:t>Packet</a:t>
            </a:r>
          </a:p>
          <a:p>
            <a:pPr algn="ctr">
              <a:defRPr/>
            </a:pPr>
            <a:r>
              <a:rPr lang="en-US">
                <a:solidFill>
                  <a:schemeClr val="bg1"/>
                </a:solidFill>
                <a:latin typeface="Calibri" pitchFamily="34" charset="0"/>
                <a:ea typeface="ＭＳ Ｐゴシック" charset="-128"/>
                <a:cs typeface="+mn-cs"/>
              </a:rPr>
              <a:t>Forwarding </a:t>
            </a:r>
          </a:p>
          <a:p>
            <a:pPr algn="ctr">
              <a:defRPr/>
            </a:pPr>
            <a:endParaRPr lang="en-US">
              <a:solidFill>
                <a:schemeClr val="bg1"/>
              </a:solidFill>
              <a:latin typeface="Calibri" pitchFamily="34" charset="0"/>
              <a:ea typeface="ＭＳ Ｐゴシック" charset="-128"/>
              <a:cs typeface="+mn-cs"/>
            </a:endParaRPr>
          </a:p>
        </p:txBody>
      </p:sp>
      <p:grpSp>
        <p:nvGrpSpPr>
          <p:cNvPr id="6" name="Group 39"/>
          <p:cNvGrpSpPr>
            <a:grpSpLocks/>
          </p:cNvGrpSpPr>
          <p:nvPr/>
        </p:nvGrpSpPr>
        <p:grpSpPr bwMode="auto">
          <a:xfrm>
            <a:off x="4572000" y="3124200"/>
            <a:ext cx="1844675" cy="739775"/>
            <a:chOff x="4809596" y="3324225"/>
            <a:chExt cx="1432560" cy="592669"/>
          </a:xfrm>
        </p:grpSpPr>
        <p:sp>
          <p:nvSpPr>
            <p:cNvPr id="39" name="Rectangle 38"/>
            <p:cNvSpPr/>
            <p:nvPr/>
          </p:nvSpPr>
          <p:spPr>
            <a:xfrm>
              <a:off x="5443276" y="3384001"/>
              <a:ext cx="118353" cy="532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2016" name="Picture 31" descr="OpenFlow-Logo-Medium.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9596" y="3324225"/>
              <a:ext cx="1432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le 4"/>
          <p:cNvSpPr/>
          <p:nvPr/>
        </p:nvSpPr>
        <p:spPr>
          <a:xfrm>
            <a:off x="4351246" y="1588163"/>
            <a:ext cx="1977532" cy="49203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a:solidFill>
                  <a:srgbClr val="000000"/>
                </a:solidFill>
                <a:latin typeface="Arial" pitchFamily="34" charset="0"/>
              </a:rPr>
              <a:t>Control Program 2</a:t>
            </a:r>
          </a:p>
        </p:txBody>
      </p:sp>
      <p:sp>
        <p:nvSpPr>
          <p:cNvPr id="42014" name="object 4"/>
          <p:cNvSpPr txBox="1">
            <a:spLocks noGrp="1"/>
          </p:cNvSpPr>
          <p:nvPr/>
        </p:nvSpPr>
        <p:spPr bwMode="auto">
          <a:xfrm>
            <a:off x="8623300" y="6580188"/>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fld id="{5836A02F-D437-1F4F-994B-B721CB04E9D2}" type="slidenum">
              <a:rPr lang="en-US">
                <a:solidFill>
                  <a:schemeClr val="tx1"/>
                </a:solidFill>
              </a:rPr>
              <a:pPr eaLnBrk="1" hangingPunct="1"/>
              <a:t>24</a:t>
            </a:fld>
            <a:endParaRPr lang="en-US">
              <a:solidFill>
                <a:schemeClr val="tx1"/>
              </a:solidFill>
            </a:endParaRPr>
          </a:p>
        </p:txBody>
      </p:sp>
      <p:sp>
        <p:nvSpPr>
          <p:cNvPr id="8" name="Slide Number Placeholder 7"/>
          <p:cNvSpPr>
            <a:spLocks noGrp="1"/>
          </p:cNvSpPr>
          <p:nvPr>
            <p:ph type="sldNum" sz="quarter" idx="12"/>
          </p:nvPr>
        </p:nvSpPr>
        <p:spPr/>
        <p:txBody>
          <a:bodyPr/>
          <a:lstStyle/>
          <a:p>
            <a:fld id="{AC913800-9833-F549-80FC-C3497A40B0B4}" type="slidenum">
              <a:rPr lang="en-US" smtClean="0"/>
              <a:t>24</a:t>
            </a:fld>
            <a:endParaRPr lang="en-US"/>
          </a:p>
        </p:txBody>
      </p:sp>
    </p:spTree>
    <p:extLst>
      <p:ext uri="{BB962C8B-B14F-4D97-AF65-F5344CB8AC3E}">
        <p14:creationId xmlns:p14="http://schemas.microsoft.com/office/powerpoint/2010/main" val="4032575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Calibri" charset="0"/>
                <a:ea typeface="ＭＳ Ｐゴシック" charset="0"/>
                <a:cs typeface="ＭＳ Ｐゴシック" charset="0"/>
              </a:rPr>
              <a:t>Network OS</a:t>
            </a:r>
          </a:p>
        </p:txBody>
      </p:sp>
      <p:sp>
        <p:nvSpPr>
          <p:cNvPr id="3" name="Content Placeholder 2"/>
          <p:cNvSpPr>
            <a:spLocks noGrp="1"/>
          </p:cNvSpPr>
          <p:nvPr>
            <p:ph idx="1"/>
          </p:nvPr>
        </p:nvSpPr>
        <p:spPr/>
        <p:txBody>
          <a:bodyPr/>
          <a:lstStyle/>
          <a:p>
            <a:pPr>
              <a:buFont typeface="Arial" charset="0"/>
              <a:buNone/>
            </a:pPr>
            <a:r>
              <a:rPr lang="en-US" b="1" dirty="0">
                <a:latin typeface="Calibri" charset="0"/>
                <a:ea typeface="ＭＳ Ｐゴシック" charset="0"/>
                <a:cs typeface="ＭＳ Ｐゴシック" charset="0"/>
              </a:rPr>
              <a:t>Network OS:</a:t>
            </a:r>
            <a:r>
              <a:rPr lang="en-US" dirty="0">
                <a:latin typeface="Calibri" charset="0"/>
                <a:ea typeface="ＭＳ Ｐゴシック" charset="0"/>
                <a:cs typeface="ＭＳ Ｐゴシック" charset="0"/>
              </a:rPr>
              <a:t> distributed system that creates a consistent, up-to-date network view</a:t>
            </a:r>
          </a:p>
          <a:p>
            <a:pPr lvl="1"/>
            <a:r>
              <a:rPr lang="en-US" dirty="0">
                <a:solidFill>
                  <a:srgbClr val="800000"/>
                </a:solidFill>
                <a:latin typeface="Calibri" charset="0"/>
                <a:ea typeface="ＭＳ Ｐゴシック" charset="0"/>
              </a:rPr>
              <a:t>Runs on servers (controllers) in the network</a:t>
            </a:r>
          </a:p>
          <a:p>
            <a:pPr lvl="1"/>
            <a:r>
              <a:rPr lang="en-US" dirty="0">
                <a:solidFill>
                  <a:srgbClr val="800000"/>
                </a:solidFill>
                <a:latin typeface="Calibri" charset="0"/>
                <a:ea typeface="ＭＳ Ｐゴシック" charset="0"/>
              </a:rPr>
              <a:t>NOX, ONIX, </a:t>
            </a:r>
            <a:r>
              <a:rPr lang="en-US" dirty="0" smtClean="0">
                <a:solidFill>
                  <a:srgbClr val="800000"/>
                </a:solidFill>
                <a:latin typeface="Calibri" charset="0"/>
                <a:ea typeface="ＭＳ Ｐゴシック" charset="0"/>
              </a:rPr>
              <a:t>Floodlight, </a:t>
            </a:r>
            <a:r>
              <a:rPr lang="en-US" dirty="0" err="1" smtClean="0">
                <a:solidFill>
                  <a:srgbClr val="800000"/>
                </a:solidFill>
                <a:latin typeface="Calibri" charset="0"/>
                <a:ea typeface="ＭＳ Ｐゴシック" charset="0"/>
              </a:rPr>
              <a:t>Trema</a:t>
            </a:r>
            <a:r>
              <a:rPr lang="en-US" dirty="0">
                <a:solidFill>
                  <a:srgbClr val="800000"/>
                </a:solidFill>
                <a:latin typeface="Calibri" charset="0"/>
                <a:ea typeface="ＭＳ Ｐゴシック" charset="0"/>
              </a:rPr>
              <a:t>,</a:t>
            </a:r>
            <a:r>
              <a:rPr lang="en-US" dirty="0" smtClean="0">
                <a:solidFill>
                  <a:srgbClr val="800000"/>
                </a:solidFill>
                <a:latin typeface="Calibri" charset="0"/>
                <a:ea typeface="ＭＳ Ｐゴシック" charset="0"/>
              </a:rPr>
              <a:t> </a:t>
            </a:r>
            <a:r>
              <a:rPr lang="en-US" dirty="0" err="1" smtClean="0">
                <a:solidFill>
                  <a:srgbClr val="800000"/>
                </a:solidFill>
                <a:latin typeface="Calibri" charset="0"/>
                <a:ea typeface="ＭＳ Ｐゴシック" charset="0"/>
              </a:rPr>
              <a:t>OpenDaylight</a:t>
            </a:r>
            <a:r>
              <a:rPr lang="en-US" dirty="0" smtClean="0">
                <a:solidFill>
                  <a:srgbClr val="800000"/>
                </a:solidFill>
                <a:latin typeface="Calibri" charset="0"/>
                <a:ea typeface="ＭＳ Ｐゴシック" charset="0"/>
              </a:rPr>
              <a:t>, </a:t>
            </a:r>
            <a:r>
              <a:rPr lang="en-US" dirty="0" err="1" smtClean="0">
                <a:solidFill>
                  <a:srgbClr val="800000"/>
                </a:solidFill>
                <a:latin typeface="Calibri" charset="0"/>
                <a:ea typeface="ＭＳ Ｐゴシック" charset="0"/>
              </a:rPr>
              <a:t>HyperFlow</a:t>
            </a:r>
            <a:r>
              <a:rPr lang="en-US" dirty="0">
                <a:solidFill>
                  <a:srgbClr val="800000"/>
                </a:solidFill>
                <a:latin typeface="Calibri" charset="0"/>
                <a:ea typeface="ＭＳ Ｐゴシック" charset="0"/>
              </a:rPr>
              <a:t>, </a:t>
            </a:r>
            <a:r>
              <a:rPr lang="en-US" dirty="0" err="1">
                <a:solidFill>
                  <a:srgbClr val="800000"/>
                </a:solidFill>
                <a:latin typeface="Calibri" charset="0"/>
                <a:ea typeface="ＭＳ Ｐゴシック" charset="0"/>
              </a:rPr>
              <a:t>Kandoo</a:t>
            </a:r>
            <a:r>
              <a:rPr lang="en-US" dirty="0">
                <a:solidFill>
                  <a:srgbClr val="800000"/>
                </a:solidFill>
                <a:latin typeface="Calibri" charset="0"/>
                <a:ea typeface="ＭＳ Ｐゴシック" charset="0"/>
              </a:rPr>
              <a:t>, Beehive</a:t>
            </a:r>
            <a:r>
              <a:rPr lang="en-US" dirty="0" smtClean="0">
                <a:solidFill>
                  <a:srgbClr val="800000"/>
                </a:solidFill>
                <a:latin typeface="Calibri" charset="0"/>
                <a:ea typeface="ＭＳ Ｐゴシック" charset="0"/>
              </a:rPr>
              <a:t>, Beacon</a:t>
            </a:r>
            <a:r>
              <a:rPr lang="en-US" dirty="0">
                <a:solidFill>
                  <a:srgbClr val="800000"/>
                </a:solidFill>
                <a:latin typeface="Calibri" charset="0"/>
                <a:ea typeface="ＭＳ Ｐゴシック" charset="0"/>
              </a:rPr>
              <a:t>, Maestro</a:t>
            </a:r>
            <a:r>
              <a:rPr lang="en-US" dirty="0" smtClean="0">
                <a:solidFill>
                  <a:srgbClr val="800000"/>
                </a:solidFill>
                <a:latin typeface="Calibri" charset="0"/>
                <a:ea typeface="ＭＳ Ｐゴシック" charset="0"/>
              </a:rPr>
              <a:t>, … </a:t>
            </a:r>
            <a:r>
              <a:rPr lang="en-US" dirty="0">
                <a:solidFill>
                  <a:srgbClr val="800000"/>
                </a:solidFill>
                <a:latin typeface="Calibri" charset="0"/>
                <a:ea typeface="ＭＳ Ｐゴシック" charset="0"/>
              </a:rPr>
              <a:t>+ more</a:t>
            </a:r>
          </a:p>
          <a:p>
            <a:pPr>
              <a:buFont typeface="Arial" charset="0"/>
              <a:buNone/>
            </a:pPr>
            <a:endParaRPr lang="en-US" dirty="0">
              <a:latin typeface="Calibri" charset="0"/>
              <a:ea typeface="ＭＳ Ｐゴシック" charset="0"/>
              <a:cs typeface="ＭＳ Ｐゴシック" charset="0"/>
            </a:endParaRPr>
          </a:p>
          <a:p>
            <a:pPr>
              <a:buFont typeface="Arial" charset="0"/>
              <a:buNone/>
            </a:pPr>
            <a:r>
              <a:rPr lang="en-US" dirty="0">
                <a:latin typeface="Calibri" charset="0"/>
                <a:ea typeface="ＭＳ Ｐゴシック" charset="0"/>
                <a:cs typeface="ＭＳ Ｐゴシック" charset="0"/>
              </a:rPr>
              <a:t>Uses </a:t>
            </a:r>
            <a:r>
              <a:rPr lang="en-US" b="1" dirty="0">
                <a:latin typeface="Calibri" charset="0"/>
                <a:ea typeface="ＭＳ Ｐゴシック" charset="0"/>
                <a:cs typeface="ＭＳ Ｐゴシック" charset="0"/>
              </a:rPr>
              <a:t>forwarding abstraction</a:t>
            </a:r>
            <a:r>
              <a:rPr lang="en-US" dirty="0">
                <a:latin typeface="Calibri" charset="0"/>
                <a:ea typeface="ＭＳ Ｐゴシック" charset="0"/>
                <a:cs typeface="ＭＳ Ｐゴシック" charset="0"/>
              </a:rPr>
              <a:t> to:</a:t>
            </a:r>
          </a:p>
          <a:p>
            <a:pPr lvl="1"/>
            <a:r>
              <a:rPr lang="en-US" dirty="0">
                <a:solidFill>
                  <a:srgbClr val="800000"/>
                </a:solidFill>
                <a:latin typeface="Calibri" charset="0"/>
                <a:ea typeface="ＭＳ Ｐゴシック" charset="0"/>
              </a:rPr>
              <a:t>Get state information </a:t>
            </a:r>
            <a:r>
              <a:rPr lang="en-US" b="1" dirty="0">
                <a:solidFill>
                  <a:srgbClr val="800000"/>
                </a:solidFill>
                <a:latin typeface="Calibri" charset="0"/>
                <a:ea typeface="ＭＳ Ｐゴシック" charset="0"/>
              </a:rPr>
              <a:t>from</a:t>
            </a:r>
            <a:r>
              <a:rPr lang="en-US" dirty="0">
                <a:solidFill>
                  <a:srgbClr val="800000"/>
                </a:solidFill>
                <a:latin typeface="Calibri" charset="0"/>
                <a:ea typeface="ＭＳ Ｐゴシック" charset="0"/>
              </a:rPr>
              <a:t> forwarding elements</a:t>
            </a:r>
          </a:p>
          <a:p>
            <a:pPr lvl="1"/>
            <a:r>
              <a:rPr lang="en-US" dirty="0">
                <a:solidFill>
                  <a:srgbClr val="800000"/>
                </a:solidFill>
                <a:latin typeface="Calibri" charset="0"/>
                <a:ea typeface="ＭＳ Ｐゴシック" charset="0"/>
              </a:rPr>
              <a:t>Give control directives </a:t>
            </a:r>
            <a:r>
              <a:rPr lang="en-US" b="1" dirty="0">
                <a:solidFill>
                  <a:srgbClr val="800000"/>
                </a:solidFill>
                <a:latin typeface="Calibri" charset="0"/>
                <a:ea typeface="ＭＳ Ｐゴシック" charset="0"/>
              </a:rPr>
              <a:t>to</a:t>
            </a:r>
            <a:r>
              <a:rPr lang="en-US" dirty="0">
                <a:solidFill>
                  <a:srgbClr val="800000"/>
                </a:solidFill>
                <a:latin typeface="Calibri" charset="0"/>
                <a:ea typeface="ＭＳ Ｐゴシック" charset="0"/>
              </a:rPr>
              <a:t> forwarding elements</a:t>
            </a:r>
          </a:p>
          <a:p>
            <a:pPr lvl="1">
              <a:buFont typeface="Arial" charset="0"/>
              <a:buNone/>
            </a:pPr>
            <a:endParaRPr lang="en-US" dirty="0">
              <a:latin typeface="Calibri" charset="0"/>
              <a:ea typeface="ＭＳ Ｐゴシック" charset="0"/>
            </a:endParaRPr>
          </a:p>
        </p:txBody>
      </p:sp>
      <p:sp>
        <p:nvSpPr>
          <p:cNvPr id="2" name="Slide Number Placeholder 1"/>
          <p:cNvSpPr>
            <a:spLocks noGrp="1"/>
          </p:cNvSpPr>
          <p:nvPr>
            <p:ph type="sldNum" sz="quarter" idx="12"/>
          </p:nvPr>
        </p:nvSpPr>
        <p:spPr/>
        <p:txBody>
          <a:bodyPr/>
          <a:lstStyle/>
          <a:p>
            <a:fld id="{AC913800-9833-F549-80FC-C3497A40B0B4}" type="slidenum">
              <a:rPr lang="en-US" smtClean="0"/>
              <a:t>25</a:t>
            </a:fld>
            <a:endParaRPr lang="en-US"/>
          </a:p>
        </p:txBody>
      </p:sp>
    </p:spTree>
    <p:extLst>
      <p:ext uri="{BB962C8B-B14F-4D97-AF65-F5344CB8AC3E}">
        <p14:creationId xmlns:p14="http://schemas.microsoft.com/office/powerpoint/2010/main" val="4104598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7800" y="1524000"/>
            <a:ext cx="2667000" cy="605407"/>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000000"/>
                </a:solidFill>
                <a:latin typeface="Calibri" charset="0"/>
              </a:rPr>
              <a:t>Control Program A</a:t>
            </a:r>
          </a:p>
        </p:txBody>
      </p:sp>
      <p:cxnSp>
        <p:nvCxnSpPr>
          <p:cNvPr id="44" name="Straight Connector 43"/>
          <p:cNvCxnSpPr/>
          <p:nvPr/>
        </p:nvCxnSpPr>
        <p:spPr>
          <a:xfrm flipV="1">
            <a:off x="1982788" y="4206875"/>
            <a:ext cx="1666875" cy="127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860800" y="4075113"/>
            <a:ext cx="1322388" cy="839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965575" y="5483225"/>
            <a:ext cx="1536700" cy="8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50963" y="6026150"/>
            <a:ext cx="1674812" cy="301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946775" y="4635500"/>
            <a:ext cx="1433513" cy="566738"/>
          </a:xfrm>
          <a:prstGeom prst="line">
            <a:avLst/>
          </a:prstGeom>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a:off x="4184650" y="1524001"/>
            <a:ext cx="2597149" cy="60221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000000"/>
                </a:solidFill>
                <a:latin typeface="Calibri" charset="0"/>
              </a:rPr>
              <a:t>Control Program B</a:t>
            </a:r>
          </a:p>
        </p:txBody>
      </p:sp>
      <p:cxnSp>
        <p:nvCxnSpPr>
          <p:cNvPr id="70" name="Straight Connector 69"/>
          <p:cNvCxnSpPr/>
          <p:nvPr/>
        </p:nvCxnSpPr>
        <p:spPr>
          <a:xfrm rot="16200000" flipH="1">
            <a:off x="-453231" y="4034632"/>
            <a:ext cx="2776537"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2836863" y="3140075"/>
            <a:ext cx="989012"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4368800" y="3779838"/>
            <a:ext cx="2268537"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6665912" y="3360738"/>
            <a:ext cx="1427163"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821267" y="2229446"/>
            <a:ext cx="6663266" cy="81855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mj-lt"/>
              </a:rPr>
              <a:t>Network OS</a:t>
            </a:r>
          </a:p>
        </p:txBody>
      </p:sp>
      <p:sp>
        <p:nvSpPr>
          <p:cNvPr id="42004" name="Title 31"/>
          <p:cNvSpPr>
            <a:spLocks noGrp="1"/>
          </p:cNvSpPr>
          <p:nvPr>
            <p:ph type="title"/>
          </p:nvPr>
        </p:nvSpPr>
        <p:spPr>
          <a:xfrm>
            <a:off x="457200" y="152400"/>
            <a:ext cx="8229600" cy="1143000"/>
          </a:xfrm>
        </p:spPr>
        <p:txBody>
          <a:bodyPr/>
          <a:lstStyle/>
          <a:p>
            <a:pPr eaLnBrk="1" hangingPunct="1"/>
            <a:r>
              <a:rPr lang="en-US" sz="4000" dirty="0">
                <a:latin typeface="Calibri" charset="0"/>
                <a:ea typeface="ＭＳ Ｐゴシック" charset="0"/>
                <a:cs typeface="ＭＳ Ｐゴシック" charset="0"/>
              </a:rPr>
              <a:t>Software Defined Network (SDN)</a:t>
            </a:r>
          </a:p>
        </p:txBody>
      </p:sp>
      <p:sp>
        <p:nvSpPr>
          <p:cNvPr id="34" name="AutoShape 7"/>
          <p:cNvSpPr>
            <a:spLocks noChangeArrowheads="1"/>
          </p:cNvSpPr>
          <p:nvPr/>
        </p:nvSpPr>
        <p:spPr bwMode="auto">
          <a:xfrm>
            <a:off x="611188" y="5264150"/>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5" name="AutoShape 7"/>
          <p:cNvSpPr>
            <a:spLocks noChangeArrowheads="1"/>
          </p:cNvSpPr>
          <p:nvPr/>
        </p:nvSpPr>
        <p:spPr bwMode="auto">
          <a:xfrm>
            <a:off x="2800350" y="5837238"/>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6" name="AutoShape 7"/>
          <p:cNvSpPr>
            <a:spLocks noChangeArrowheads="1"/>
          </p:cNvSpPr>
          <p:nvPr/>
        </p:nvSpPr>
        <p:spPr bwMode="auto">
          <a:xfrm>
            <a:off x="2646363" y="3635375"/>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7" name="AutoShape 7"/>
          <p:cNvSpPr>
            <a:spLocks noChangeArrowheads="1"/>
          </p:cNvSpPr>
          <p:nvPr/>
        </p:nvSpPr>
        <p:spPr bwMode="auto">
          <a:xfrm>
            <a:off x="4818063" y="4883150"/>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sp>
        <p:nvSpPr>
          <p:cNvPr id="38" name="AutoShape 7"/>
          <p:cNvSpPr>
            <a:spLocks noChangeArrowheads="1"/>
          </p:cNvSpPr>
          <p:nvPr/>
        </p:nvSpPr>
        <p:spPr bwMode="auto">
          <a:xfrm>
            <a:off x="6799263" y="4016375"/>
            <a:ext cx="1371600" cy="762000"/>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lstStyle/>
          <a:p>
            <a:pPr algn="ctr"/>
            <a:r>
              <a:rPr lang="en-US">
                <a:solidFill>
                  <a:schemeClr val="bg1"/>
                </a:solidFill>
                <a:latin typeface="Calibri" charset="0"/>
              </a:rPr>
              <a:t>Packet</a:t>
            </a:r>
          </a:p>
          <a:p>
            <a:pPr algn="ctr"/>
            <a:r>
              <a:rPr lang="en-US">
                <a:solidFill>
                  <a:schemeClr val="bg1"/>
                </a:solidFill>
                <a:latin typeface="Calibri" charset="0"/>
              </a:rPr>
              <a:t>Forwarding </a:t>
            </a:r>
          </a:p>
          <a:p>
            <a:pPr algn="ctr"/>
            <a:endParaRPr lang="en-US">
              <a:solidFill>
                <a:schemeClr val="bg1"/>
              </a:solidFill>
              <a:latin typeface="Calibri" charset="0"/>
            </a:endParaRPr>
          </a:p>
        </p:txBody>
      </p:sp>
      <p:grpSp>
        <p:nvGrpSpPr>
          <p:cNvPr id="2" name="Group 64"/>
          <p:cNvGrpSpPr/>
          <p:nvPr/>
        </p:nvGrpSpPr>
        <p:grpSpPr>
          <a:xfrm>
            <a:off x="5257800" y="2286000"/>
            <a:ext cx="838200" cy="609600"/>
            <a:chOff x="7848600" y="1752600"/>
            <a:chExt cx="1143000" cy="838200"/>
          </a:xfrm>
          <a:solidFill>
            <a:schemeClr val="bg1"/>
          </a:solidFill>
        </p:grpSpPr>
        <p:sp>
          <p:nvSpPr>
            <p:cNvPr id="33" name="Oval 32"/>
            <p:cNvSpPr/>
            <p:nvPr/>
          </p:nvSpPr>
          <p:spPr>
            <a:xfrm>
              <a:off x="8001000" y="1981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8382000" y="17526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a:xfrm>
              <a:off x="83820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a:xfrm>
              <a:off x="8763000" y="20574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78486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 name="Straight Connector 46"/>
            <p:cNvCxnSpPr>
              <a:stCxn id="33" idx="7"/>
              <a:endCxn id="40" idx="3"/>
            </p:cNvCxnSpPr>
            <p:nvPr/>
          </p:nvCxnSpPr>
          <p:spPr>
            <a:xfrm rot="5400000" flipH="1" flipV="1">
              <a:off x="8272322" y="1871522"/>
              <a:ext cx="66956" cy="2193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3" idx="0"/>
              <a:endCxn id="33" idx="3"/>
            </p:cNvCxnSpPr>
            <p:nvPr/>
          </p:nvCxnSpPr>
          <p:spPr>
            <a:xfrm rot="5400000" flipH="1" flipV="1">
              <a:off x="7905750" y="2233472"/>
              <a:ext cx="185878" cy="71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3" idx="7"/>
              <a:endCxn id="40" idx="4"/>
            </p:cNvCxnSpPr>
            <p:nvPr/>
          </p:nvCxnSpPr>
          <p:spPr>
            <a:xfrm rot="5400000" flipH="1" flipV="1">
              <a:off x="8062772" y="1962150"/>
              <a:ext cx="414478" cy="452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3" idx="5"/>
              <a:endCxn id="41" idx="3"/>
            </p:cNvCxnSpPr>
            <p:nvPr/>
          </p:nvCxnSpPr>
          <p:spPr>
            <a:xfrm rot="16200000" flipH="1">
              <a:off x="8229600" y="2371444"/>
              <a:ext cx="1588" cy="3717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0" idx="4"/>
              <a:endCxn id="42" idx="1"/>
            </p:cNvCxnSpPr>
            <p:nvPr/>
          </p:nvCxnSpPr>
          <p:spPr>
            <a:xfrm rot="16200000" flipH="1">
              <a:off x="8591550" y="1885950"/>
              <a:ext cx="109678" cy="3001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1" idx="6"/>
              <a:endCxn id="42" idx="3"/>
            </p:cNvCxnSpPr>
            <p:nvPr/>
          </p:nvCxnSpPr>
          <p:spPr>
            <a:xfrm flipV="1">
              <a:off x="8610600" y="2252522"/>
              <a:ext cx="185878" cy="2239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6" name="Slide Number Placeholder 5"/>
          <p:cNvSpPr>
            <a:spLocks noGrp="1"/>
          </p:cNvSpPr>
          <p:nvPr>
            <p:ph type="sldNum" sz="quarter" idx="12"/>
          </p:nvPr>
        </p:nvSpPr>
        <p:spPr/>
        <p:txBody>
          <a:bodyPr/>
          <a:lstStyle/>
          <a:p>
            <a:fld id="{AC913800-9833-F549-80FC-C3497A40B0B4}" type="slidenum">
              <a:rPr lang="en-US" smtClean="0"/>
              <a:t>26</a:t>
            </a:fld>
            <a:endParaRPr lang="en-US"/>
          </a:p>
        </p:txBody>
      </p:sp>
    </p:spTree>
    <p:extLst>
      <p:ext uri="{BB962C8B-B14F-4D97-AF65-F5344CB8AC3E}">
        <p14:creationId xmlns:p14="http://schemas.microsoft.com/office/powerpoint/2010/main" val="29168466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latin typeface="Calibri" charset="0"/>
                <a:ea typeface="ＭＳ Ｐゴシック" charset="0"/>
                <a:cs typeface="ＭＳ Ｐゴシック" charset="0"/>
              </a:rPr>
              <a:t>Control Program</a:t>
            </a:r>
          </a:p>
        </p:txBody>
      </p:sp>
      <p:sp>
        <p:nvSpPr>
          <p:cNvPr id="3" name="Content Placeholder 2"/>
          <p:cNvSpPr>
            <a:spLocks noGrp="1"/>
          </p:cNvSpPr>
          <p:nvPr>
            <p:ph idx="1"/>
          </p:nvPr>
        </p:nvSpPr>
        <p:spPr/>
        <p:txBody>
          <a:bodyPr/>
          <a:lstStyle/>
          <a:p>
            <a:pPr>
              <a:buFont typeface="Arial" charset="0"/>
              <a:buNone/>
            </a:pPr>
            <a:r>
              <a:rPr lang="en-US" dirty="0">
                <a:latin typeface="Calibri" charset="0"/>
                <a:ea typeface="ＭＳ Ｐゴシック" charset="0"/>
                <a:cs typeface="ＭＳ Ｐゴシック" charset="0"/>
              </a:rPr>
              <a:t>Control program operates on view of network</a:t>
            </a:r>
          </a:p>
          <a:p>
            <a:pPr lvl="1"/>
            <a:r>
              <a:rPr lang="en-US" b="1" dirty="0">
                <a:latin typeface="Calibri" charset="0"/>
                <a:ea typeface="ＭＳ Ｐゴシック" charset="0"/>
              </a:rPr>
              <a:t>Input</a:t>
            </a:r>
            <a:r>
              <a:rPr lang="en-US" dirty="0">
                <a:latin typeface="Calibri" charset="0"/>
                <a:ea typeface="ＭＳ Ｐゴシック" charset="0"/>
              </a:rPr>
              <a:t>: global network view (graph/database)</a:t>
            </a:r>
          </a:p>
          <a:p>
            <a:pPr lvl="1"/>
            <a:r>
              <a:rPr lang="en-US" b="1" dirty="0">
                <a:latin typeface="Calibri" charset="0"/>
                <a:ea typeface="ＭＳ Ｐゴシック" charset="0"/>
              </a:rPr>
              <a:t>Output</a:t>
            </a:r>
            <a:r>
              <a:rPr lang="en-US" dirty="0">
                <a:latin typeface="Calibri" charset="0"/>
                <a:ea typeface="ＭＳ Ｐゴシック" charset="0"/>
              </a:rPr>
              <a:t>: configuration of each network device</a:t>
            </a:r>
          </a:p>
          <a:p>
            <a:pPr lvl="1"/>
            <a:endParaRPr lang="en-US" dirty="0">
              <a:latin typeface="Calibri" charset="0"/>
              <a:ea typeface="ＭＳ Ｐゴシック" charset="0"/>
            </a:endParaRPr>
          </a:p>
          <a:p>
            <a:pPr>
              <a:buFont typeface="Arial" charset="0"/>
              <a:buNone/>
            </a:pPr>
            <a:r>
              <a:rPr lang="en-US" dirty="0">
                <a:latin typeface="Calibri" charset="0"/>
                <a:ea typeface="ＭＳ Ｐゴシック" charset="0"/>
                <a:cs typeface="ＭＳ Ｐゴシック" charset="0"/>
              </a:rPr>
              <a:t>Control program is not a distributed system</a:t>
            </a:r>
          </a:p>
          <a:p>
            <a:pPr lvl="1"/>
            <a:r>
              <a:rPr lang="en-US" dirty="0">
                <a:latin typeface="Calibri" charset="0"/>
                <a:ea typeface="ＭＳ Ｐゴシック" charset="0"/>
              </a:rPr>
              <a:t>Abstraction hides details of distributed state</a:t>
            </a:r>
          </a:p>
          <a:p>
            <a:pPr lvl="1">
              <a:buFont typeface="Arial" charset="0"/>
              <a:buNone/>
            </a:pPr>
            <a:endParaRPr lang="en-US" dirty="0">
              <a:latin typeface="Calibri" charset="0"/>
              <a:ea typeface="ＭＳ Ｐゴシック" charset="0"/>
            </a:endParaRPr>
          </a:p>
        </p:txBody>
      </p:sp>
      <p:sp>
        <p:nvSpPr>
          <p:cNvPr id="2" name="Slide Number Placeholder 1"/>
          <p:cNvSpPr>
            <a:spLocks noGrp="1"/>
          </p:cNvSpPr>
          <p:nvPr>
            <p:ph type="sldNum" sz="quarter" idx="12"/>
          </p:nvPr>
        </p:nvSpPr>
        <p:spPr/>
        <p:txBody>
          <a:bodyPr/>
          <a:lstStyle/>
          <a:p>
            <a:fld id="{AC913800-9833-F549-80FC-C3497A40B0B4}" type="slidenum">
              <a:rPr lang="en-US" smtClean="0"/>
              <a:t>27</a:t>
            </a:fld>
            <a:endParaRPr lang="en-US"/>
          </a:p>
        </p:txBody>
      </p:sp>
    </p:spTree>
    <p:extLst>
      <p:ext uri="{BB962C8B-B14F-4D97-AF65-F5344CB8AC3E}">
        <p14:creationId xmlns:p14="http://schemas.microsoft.com/office/powerpoint/2010/main" val="21523170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Calibri" charset="0"/>
                <a:ea typeface="ＭＳ Ｐゴシック" charset="0"/>
                <a:cs typeface="ＭＳ Ｐゴシック" charset="0"/>
              </a:rPr>
              <a:t>Forwarding Abstraction</a:t>
            </a:r>
          </a:p>
        </p:txBody>
      </p:sp>
      <p:sp>
        <p:nvSpPr>
          <p:cNvPr id="3" name="Content Placeholder 2"/>
          <p:cNvSpPr>
            <a:spLocks noGrp="1"/>
          </p:cNvSpPr>
          <p:nvPr>
            <p:ph idx="1"/>
          </p:nvPr>
        </p:nvSpPr>
        <p:spPr/>
        <p:txBody>
          <a:bodyPr/>
          <a:lstStyle/>
          <a:p>
            <a:pPr>
              <a:buFont typeface="Arial" charset="0"/>
              <a:buNone/>
            </a:pPr>
            <a:r>
              <a:rPr lang="en-US" b="1" dirty="0">
                <a:latin typeface="Calibri" charset="0"/>
                <a:ea typeface="ＭＳ Ｐゴシック" charset="0"/>
                <a:cs typeface="ＭＳ Ｐゴシック" charset="0"/>
              </a:rPr>
              <a:t>Purpose</a:t>
            </a: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Standard way of defining forwarding state</a:t>
            </a:r>
            <a:endParaRPr lang="en-US" dirty="0">
              <a:latin typeface="Calibri" charset="0"/>
              <a:ea typeface="ＭＳ Ｐゴシック" charset="0"/>
              <a:cs typeface="ＭＳ Ｐゴシック" charset="0"/>
            </a:endParaRPr>
          </a:p>
          <a:p>
            <a:pPr lvl="1"/>
            <a:r>
              <a:rPr lang="en-US" dirty="0">
                <a:latin typeface="Calibri" charset="0"/>
                <a:ea typeface="ＭＳ Ｐゴシック" charset="0"/>
                <a:cs typeface="ＭＳ Ｐゴシック" charset="0"/>
              </a:rPr>
              <a:t>Flexible</a:t>
            </a:r>
          </a:p>
          <a:p>
            <a:pPr lvl="2"/>
            <a:r>
              <a:rPr lang="en-US" dirty="0">
                <a:latin typeface="Calibri" charset="0"/>
                <a:ea typeface="ＭＳ Ｐゴシック" charset="0"/>
              </a:rPr>
              <a:t>Behavior specified by control plane</a:t>
            </a:r>
          </a:p>
          <a:p>
            <a:pPr lvl="2"/>
            <a:r>
              <a:rPr lang="en-US" dirty="0">
                <a:latin typeface="Calibri" charset="0"/>
                <a:ea typeface="ＭＳ Ｐゴシック" charset="0"/>
              </a:rPr>
              <a:t>Built from basic set of forwarding </a:t>
            </a:r>
            <a:r>
              <a:rPr lang="en-US" dirty="0" smtClean="0">
                <a:latin typeface="Calibri" charset="0"/>
                <a:ea typeface="ＭＳ Ｐゴシック" charset="0"/>
              </a:rPr>
              <a:t>primitives</a:t>
            </a:r>
          </a:p>
          <a:p>
            <a:pPr lvl="1"/>
            <a:r>
              <a:rPr lang="en-US" dirty="0" smtClean="0">
                <a:latin typeface="Calibri" charset="0"/>
                <a:ea typeface="ＭＳ Ｐゴシック" charset="0"/>
                <a:cs typeface="ＭＳ Ｐゴシック" charset="0"/>
              </a:rPr>
              <a:t>Minimal</a:t>
            </a:r>
            <a:endParaRPr lang="en-US" dirty="0">
              <a:latin typeface="Calibri" charset="0"/>
              <a:ea typeface="ＭＳ Ｐゴシック" charset="0"/>
              <a:cs typeface="ＭＳ Ｐゴシック" charset="0"/>
            </a:endParaRPr>
          </a:p>
          <a:p>
            <a:pPr lvl="2"/>
            <a:r>
              <a:rPr lang="en-US" dirty="0">
                <a:latin typeface="Calibri" charset="0"/>
                <a:ea typeface="ＭＳ Ｐゴシック" charset="0"/>
              </a:rPr>
              <a:t>Streamlined for speed and low-power</a:t>
            </a:r>
          </a:p>
          <a:p>
            <a:pPr lvl="2"/>
            <a:r>
              <a:rPr lang="en-US" dirty="0">
                <a:latin typeface="Calibri" charset="0"/>
                <a:ea typeface="ＭＳ Ｐゴシック" charset="0"/>
              </a:rPr>
              <a:t>Control program not vendor-</a:t>
            </a:r>
            <a:r>
              <a:rPr lang="en-US" dirty="0" smtClean="0">
                <a:latin typeface="Calibri" charset="0"/>
                <a:ea typeface="ＭＳ Ｐゴシック" charset="0"/>
              </a:rPr>
              <a:t>specific</a:t>
            </a:r>
            <a:endParaRPr lang="en-US" dirty="0">
              <a:latin typeface="Calibri" charset="0"/>
              <a:ea typeface="ＭＳ Ｐゴシック" charset="0"/>
            </a:endParaRPr>
          </a:p>
          <a:p>
            <a:pPr lvl="1"/>
            <a:endParaRPr lang="en-US" dirty="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OpenFlow </a:t>
            </a:r>
            <a:r>
              <a:rPr lang="en-US" dirty="0">
                <a:latin typeface="Calibri" charset="0"/>
                <a:ea typeface="ＭＳ Ｐゴシック" charset="0"/>
                <a:cs typeface="ＭＳ Ｐゴシック" charset="0"/>
              </a:rPr>
              <a:t>is an example of such an abstraction</a:t>
            </a:r>
          </a:p>
          <a:p>
            <a:pPr lvl="1"/>
            <a:endParaRPr lang="en-US" dirty="0">
              <a:latin typeface="Calibri" charset="0"/>
              <a:ea typeface="ＭＳ Ｐゴシック" charset="0"/>
            </a:endParaRPr>
          </a:p>
        </p:txBody>
      </p:sp>
      <p:sp>
        <p:nvSpPr>
          <p:cNvPr id="2" name="Slide Number Placeholder 1"/>
          <p:cNvSpPr>
            <a:spLocks noGrp="1"/>
          </p:cNvSpPr>
          <p:nvPr>
            <p:ph type="sldNum" sz="quarter" idx="12"/>
          </p:nvPr>
        </p:nvSpPr>
        <p:spPr/>
        <p:txBody>
          <a:bodyPr/>
          <a:lstStyle/>
          <a:p>
            <a:fld id="{AC913800-9833-F549-80FC-C3497A40B0B4}" type="slidenum">
              <a:rPr lang="en-US" smtClean="0"/>
              <a:t>28</a:t>
            </a:fld>
            <a:endParaRPr lang="en-US"/>
          </a:p>
        </p:txBody>
      </p:sp>
    </p:spTree>
    <p:extLst>
      <p:ext uri="{BB962C8B-B14F-4D97-AF65-F5344CB8AC3E}">
        <p14:creationId xmlns:p14="http://schemas.microsoft.com/office/powerpoint/2010/main" val="6601218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p:cNvSpPr>
            <a:spLocks noChangeArrowheads="1"/>
          </p:cNvSpPr>
          <p:nvPr/>
        </p:nvSpPr>
        <p:spPr bwMode="auto">
          <a:xfrm>
            <a:off x="2393950" y="4645025"/>
            <a:ext cx="1495425" cy="12287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51" name="object 3"/>
          <p:cNvSpPr>
            <a:spLocks/>
          </p:cNvSpPr>
          <p:nvPr/>
        </p:nvSpPr>
        <p:spPr bwMode="auto">
          <a:xfrm>
            <a:off x="2444750" y="4678363"/>
            <a:ext cx="1393825" cy="1122362"/>
          </a:xfrm>
          <a:custGeom>
            <a:avLst/>
            <a:gdLst>
              <a:gd name="T0" fmla="*/ 0 w 1394460"/>
              <a:gd name="T1" fmla="*/ 1121157 h 1122679"/>
              <a:gd name="T2" fmla="*/ 1391307 w 1394460"/>
              <a:gd name="T3" fmla="*/ 0 h 1122679"/>
              <a:gd name="T4" fmla="*/ 0 60000 65536"/>
              <a:gd name="T5" fmla="*/ 0 60000 65536"/>
              <a:gd name="T6" fmla="*/ 0 w 1394460"/>
              <a:gd name="T7" fmla="*/ 0 h 1122679"/>
              <a:gd name="T8" fmla="*/ 1394460 w 1394460"/>
              <a:gd name="T9" fmla="*/ 1122679 h 1122679"/>
            </a:gdLst>
            <a:ahLst/>
            <a:cxnLst>
              <a:cxn ang="T4">
                <a:pos x="T0" y="T1"/>
              </a:cxn>
              <a:cxn ang="T5">
                <a:pos x="T2" y="T3"/>
              </a:cxn>
            </a:cxnLst>
            <a:rect l="T6" t="T7" r="T8" b="T9"/>
            <a:pathLst>
              <a:path w="1394460" h="1122679">
                <a:moveTo>
                  <a:pt x="0" y="1122425"/>
                </a:moveTo>
                <a:lnTo>
                  <a:pt x="1393844" y="0"/>
                </a:lnTo>
              </a:path>
            </a:pathLst>
          </a:custGeom>
          <a:noFill/>
          <a:ln w="25399">
            <a:solidFill>
              <a:srgbClr val="FC0028"/>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2" name="object 4"/>
          <p:cNvSpPr>
            <a:spLocks noChangeArrowheads="1"/>
          </p:cNvSpPr>
          <p:nvPr/>
        </p:nvSpPr>
        <p:spPr bwMode="auto">
          <a:xfrm>
            <a:off x="3965575" y="4529138"/>
            <a:ext cx="1204913" cy="8445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53" name="object 5"/>
          <p:cNvSpPr>
            <a:spLocks/>
          </p:cNvSpPr>
          <p:nvPr/>
        </p:nvSpPr>
        <p:spPr bwMode="auto">
          <a:xfrm>
            <a:off x="4014788" y="4562475"/>
            <a:ext cx="1106487" cy="738188"/>
          </a:xfrm>
          <a:custGeom>
            <a:avLst/>
            <a:gdLst>
              <a:gd name="T0" fmla="*/ 0 w 1106804"/>
              <a:gd name="T1" fmla="*/ 0 h 738504"/>
              <a:gd name="T2" fmla="*/ 1105155 w 1106804"/>
              <a:gd name="T3" fmla="*/ 736983 h 738504"/>
              <a:gd name="T4" fmla="*/ 0 60000 65536"/>
              <a:gd name="T5" fmla="*/ 0 60000 65536"/>
              <a:gd name="T6" fmla="*/ 0 w 1106804"/>
              <a:gd name="T7" fmla="*/ 0 h 738504"/>
              <a:gd name="T8" fmla="*/ 1106804 w 1106804"/>
              <a:gd name="T9" fmla="*/ 738504 h 738504"/>
            </a:gdLst>
            <a:ahLst/>
            <a:cxnLst>
              <a:cxn ang="T4">
                <a:pos x="T0" y="T1"/>
              </a:cxn>
              <a:cxn ang="T5">
                <a:pos x="T2" y="T3"/>
              </a:cxn>
            </a:cxnLst>
            <a:rect l="T6" t="T7" r="T8" b="T9"/>
            <a:pathLst>
              <a:path w="1106804" h="738504">
                <a:moveTo>
                  <a:pt x="0" y="0"/>
                </a:moveTo>
                <a:lnTo>
                  <a:pt x="1106423" y="738246"/>
                </a:lnTo>
              </a:path>
            </a:pathLst>
          </a:custGeom>
          <a:noFill/>
          <a:ln w="25399">
            <a:solidFill>
              <a:srgbClr val="FC0028"/>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4" name="object 6"/>
          <p:cNvSpPr>
            <a:spLocks noChangeArrowheads="1"/>
          </p:cNvSpPr>
          <p:nvPr/>
        </p:nvSpPr>
        <p:spPr bwMode="auto">
          <a:xfrm>
            <a:off x="4052888" y="5767388"/>
            <a:ext cx="1384300" cy="84931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55" name="object 7"/>
          <p:cNvSpPr>
            <a:spLocks/>
          </p:cNvSpPr>
          <p:nvPr/>
        </p:nvSpPr>
        <p:spPr bwMode="auto">
          <a:xfrm>
            <a:off x="4102100" y="5800725"/>
            <a:ext cx="1285875" cy="742950"/>
          </a:xfrm>
          <a:custGeom>
            <a:avLst/>
            <a:gdLst>
              <a:gd name="T0" fmla="*/ 0 w 1286510"/>
              <a:gd name="T1" fmla="*/ 742949 h 742950"/>
              <a:gd name="T2" fmla="*/ 1283353 w 1286510"/>
              <a:gd name="T3" fmla="*/ 0 h 742950"/>
              <a:gd name="T4" fmla="*/ 0 60000 65536"/>
              <a:gd name="T5" fmla="*/ 0 60000 65536"/>
              <a:gd name="T6" fmla="*/ 0 w 1286510"/>
              <a:gd name="T7" fmla="*/ 0 h 742950"/>
              <a:gd name="T8" fmla="*/ 1286510 w 1286510"/>
              <a:gd name="T9" fmla="*/ 742950 h 742950"/>
            </a:gdLst>
            <a:ahLst/>
            <a:cxnLst>
              <a:cxn ang="T4">
                <a:pos x="T0" y="T1"/>
              </a:cxn>
              <a:cxn ang="T5">
                <a:pos x="T2" y="T3"/>
              </a:cxn>
            </a:cxnLst>
            <a:rect l="T6" t="T7" r="T8" b="T9"/>
            <a:pathLst>
              <a:path w="1286510" h="742950">
                <a:moveTo>
                  <a:pt x="0" y="742949"/>
                </a:moveTo>
                <a:lnTo>
                  <a:pt x="1285890" y="0"/>
                </a:lnTo>
              </a:path>
            </a:pathLst>
          </a:custGeom>
          <a:noFill/>
          <a:ln w="25399">
            <a:solidFill>
              <a:srgbClr val="FC0028"/>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6" name="object 8"/>
          <p:cNvSpPr>
            <a:spLocks noChangeArrowheads="1"/>
          </p:cNvSpPr>
          <p:nvPr/>
        </p:nvSpPr>
        <p:spPr bwMode="auto">
          <a:xfrm>
            <a:off x="1871663" y="6243638"/>
            <a:ext cx="1490662" cy="3746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57" name="object 9"/>
          <p:cNvSpPr>
            <a:spLocks/>
          </p:cNvSpPr>
          <p:nvPr/>
        </p:nvSpPr>
        <p:spPr bwMode="auto">
          <a:xfrm>
            <a:off x="1916113" y="6278563"/>
            <a:ext cx="1400175" cy="265112"/>
          </a:xfrm>
          <a:custGeom>
            <a:avLst/>
            <a:gdLst>
              <a:gd name="T0" fmla="*/ 0 w 1400175"/>
              <a:gd name="T1" fmla="*/ 0 h 265429"/>
              <a:gd name="T2" fmla="*/ 1400165 w 1400175"/>
              <a:gd name="T3" fmla="*/ 263851 h 265429"/>
              <a:gd name="T4" fmla="*/ 0 60000 65536"/>
              <a:gd name="T5" fmla="*/ 0 60000 65536"/>
              <a:gd name="T6" fmla="*/ 0 w 1400175"/>
              <a:gd name="T7" fmla="*/ 0 h 265429"/>
              <a:gd name="T8" fmla="*/ 1400175 w 1400175"/>
              <a:gd name="T9" fmla="*/ 265429 h 265429"/>
            </a:gdLst>
            <a:ahLst/>
            <a:cxnLst>
              <a:cxn ang="T4">
                <a:pos x="T0" y="T1"/>
              </a:cxn>
              <a:cxn ang="T5">
                <a:pos x="T2" y="T3"/>
              </a:cxn>
            </a:cxnLst>
            <a:rect l="T6" t="T7" r="T8" b="T9"/>
            <a:pathLst>
              <a:path w="1400175" h="265429">
                <a:moveTo>
                  <a:pt x="0" y="0"/>
                </a:moveTo>
                <a:lnTo>
                  <a:pt x="1400165" y="265115"/>
                </a:lnTo>
              </a:path>
            </a:pathLst>
          </a:custGeom>
          <a:noFill/>
          <a:ln w="25399">
            <a:solidFill>
              <a:srgbClr val="FC0028"/>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8" name="object 10"/>
          <p:cNvSpPr>
            <a:spLocks noChangeArrowheads="1"/>
          </p:cNvSpPr>
          <p:nvPr/>
        </p:nvSpPr>
        <p:spPr bwMode="auto">
          <a:xfrm>
            <a:off x="5711825" y="5021263"/>
            <a:ext cx="1293813" cy="6064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59" name="object 11"/>
          <p:cNvSpPr>
            <a:spLocks/>
          </p:cNvSpPr>
          <p:nvPr/>
        </p:nvSpPr>
        <p:spPr bwMode="auto">
          <a:xfrm>
            <a:off x="5759450" y="5056188"/>
            <a:ext cx="1198563" cy="496887"/>
          </a:xfrm>
          <a:custGeom>
            <a:avLst/>
            <a:gdLst>
              <a:gd name="T0" fmla="*/ 0 w 1198879"/>
              <a:gd name="T1" fmla="*/ 495689 h 497204"/>
              <a:gd name="T2" fmla="*/ 1197361 w 1198879"/>
              <a:gd name="T3" fmla="*/ 0 h 497204"/>
              <a:gd name="T4" fmla="*/ 0 60000 65536"/>
              <a:gd name="T5" fmla="*/ 0 60000 65536"/>
              <a:gd name="T6" fmla="*/ 0 w 1198879"/>
              <a:gd name="T7" fmla="*/ 0 h 497204"/>
              <a:gd name="T8" fmla="*/ 1198879 w 1198879"/>
              <a:gd name="T9" fmla="*/ 497204 h 497204"/>
            </a:gdLst>
            <a:ahLst/>
            <a:cxnLst>
              <a:cxn ang="T4">
                <a:pos x="T0" y="T1"/>
              </a:cxn>
              <a:cxn ang="T5">
                <a:pos x="T2" y="T3"/>
              </a:cxn>
            </a:cxnLst>
            <a:rect l="T6" t="T7" r="T8" b="T9"/>
            <a:pathLst>
              <a:path w="1198879" h="497204">
                <a:moveTo>
                  <a:pt x="0" y="496955"/>
                </a:moveTo>
                <a:lnTo>
                  <a:pt x="1198625" y="0"/>
                </a:lnTo>
              </a:path>
            </a:pathLst>
          </a:custGeom>
          <a:noFill/>
          <a:ln w="25399">
            <a:solidFill>
              <a:srgbClr val="FC0028"/>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60" name="object 12"/>
          <p:cNvSpPr>
            <a:spLocks noChangeArrowheads="1"/>
          </p:cNvSpPr>
          <p:nvPr/>
        </p:nvSpPr>
        <p:spPr bwMode="auto">
          <a:xfrm>
            <a:off x="1512888" y="3284538"/>
            <a:ext cx="111125" cy="252571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61" name="object 13"/>
          <p:cNvSpPr>
            <a:spLocks/>
          </p:cNvSpPr>
          <p:nvPr/>
        </p:nvSpPr>
        <p:spPr bwMode="auto">
          <a:xfrm>
            <a:off x="1568450" y="3306763"/>
            <a:ext cx="0" cy="2441575"/>
          </a:xfrm>
          <a:custGeom>
            <a:avLst/>
            <a:gdLst>
              <a:gd name="T0" fmla="*/ 0 h 2441575"/>
              <a:gd name="T1" fmla="*/ 2441499 h 2441575"/>
              <a:gd name="T2" fmla="*/ 0 60000 65536"/>
              <a:gd name="T3" fmla="*/ 0 60000 65536"/>
              <a:gd name="T4" fmla="*/ 0 h 2441575"/>
              <a:gd name="T5" fmla="*/ 2441575 h 2441575"/>
            </a:gdLst>
            <a:ahLst/>
            <a:cxnLst>
              <a:cxn ang="T2">
                <a:pos x="0" y="T0"/>
              </a:cxn>
              <a:cxn ang="T3">
                <a:pos x="0" y="T1"/>
              </a:cxn>
            </a:cxnLst>
            <a:rect l="0" t="T4" r="0" b="T5"/>
            <a:pathLst>
              <a:path h="2441575">
                <a:moveTo>
                  <a:pt x="0" y="0"/>
                </a:moveTo>
                <a:lnTo>
                  <a:pt x="0" y="2441499"/>
                </a:lnTo>
              </a:path>
            </a:pathLst>
          </a:custGeom>
          <a:noFill/>
          <a:ln w="25399">
            <a:solidFill>
              <a:srgbClr val="FC0028"/>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62" name="object 14"/>
          <p:cNvSpPr>
            <a:spLocks noChangeArrowheads="1"/>
          </p:cNvSpPr>
          <p:nvPr/>
        </p:nvSpPr>
        <p:spPr bwMode="auto">
          <a:xfrm>
            <a:off x="3516313" y="3284538"/>
            <a:ext cx="112712" cy="9556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63" name="object 15"/>
          <p:cNvSpPr>
            <a:spLocks/>
          </p:cNvSpPr>
          <p:nvPr/>
        </p:nvSpPr>
        <p:spPr bwMode="auto">
          <a:xfrm>
            <a:off x="3571875" y="3306763"/>
            <a:ext cx="1588" cy="869950"/>
          </a:xfrm>
          <a:custGeom>
            <a:avLst/>
            <a:gdLst>
              <a:gd name="T0" fmla="*/ 796 w 1904"/>
              <a:gd name="T1" fmla="*/ 0 h 869950"/>
              <a:gd name="T2" fmla="*/ 0 w 1904"/>
              <a:gd name="T3" fmla="*/ 869935 h 869950"/>
              <a:gd name="T4" fmla="*/ 0 60000 65536"/>
              <a:gd name="T5" fmla="*/ 0 60000 65536"/>
              <a:gd name="T6" fmla="*/ 0 w 1904"/>
              <a:gd name="T7" fmla="*/ 0 h 869950"/>
              <a:gd name="T8" fmla="*/ 1904 w 1904"/>
              <a:gd name="T9" fmla="*/ 869950 h 869950"/>
            </a:gdLst>
            <a:ahLst/>
            <a:cxnLst>
              <a:cxn ang="T4">
                <a:pos x="T0" y="T1"/>
              </a:cxn>
              <a:cxn ang="T5">
                <a:pos x="T2" y="T3"/>
              </a:cxn>
            </a:cxnLst>
            <a:rect l="T6" t="T7" r="T8" b="T9"/>
            <a:pathLst>
              <a:path w="1904" h="869950">
                <a:moveTo>
                  <a:pt x="1645" y="0"/>
                </a:moveTo>
                <a:lnTo>
                  <a:pt x="0" y="869935"/>
                </a:lnTo>
              </a:path>
            </a:pathLst>
          </a:custGeom>
          <a:noFill/>
          <a:ln w="25399">
            <a:solidFill>
              <a:srgbClr val="FC0028"/>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64" name="object 16"/>
          <p:cNvSpPr>
            <a:spLocks noChangeArrowheads="1"/>
          </p:cNvSpPr>
          <p:nvPr/>
        </p:nvSpPr>
        <p:spPr bwMode="auto">
          <a:xfrm>
            <a:off x="5332413" y="3284538"/>
            <a:ext cx="112712" cy="2078037"/>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65" name="object 17"/>
          <p:cNvSpPr>
            <a:spLocks/>
          </p:cNvSpPr>
          <p:nvPr/>
        </p:nvSpPr>
        <p:spPr bwMode="auto">
          <a:xfrm>
            <a:off x="5387975" y="3306763"/>
            <a:ext cx="1588" cy="1993900"/>
          </a:xfrm>
          <a:custGeom>
            <a:avLst/>
            <a:gdLst>
              <a:gd name="T0" fmla="*/ 796 w 1904"/>
              <a:gd name="T1" fmla="*/ 0 h 1993900"/>
              <a:gd name="T2" fmla="*/ 0 w 1904"/>
              <a:gd name="T3" fmla="*/ 1993885 h 1993900"/>
              <a:gd name="T4" fmla="*/ 0 60000 65536"/>
              <a:gd name="T5" fmla="*/ 0 60000 65536"/>
              <a:gd name="T6" fmla="*/ 0 w 1904"/>
              <a:gd name="T7" fmla="*/ 0 h 1993900"/>
              <a:gd name="T8" fmla="*/ 1904 w 1904"/>
              <a:gd name="T9" fmla="*/ 1993900 h 1993900"/>
            </a:gdLst>
            <a:ahLst/>
            <a:cxnLst>
              <a:cxn ang="T4">
                <a:pos x="T0" y="T1"/>
              </a:cxn>
              <a:cxn ang="T5">
                <a:pos x="T2" y="T3"/>
              </a:cxn>
            </a:cxnLst>
            <a:rect l="T6" t="T7" r="T8" b="T9"/>
            <a:pathLst>
              <a:path w="1904" h="1993900">
                <a:moveTo>
                  <a:pt x="1645" y="0"/>
                </a:moveTo>
                <a:lnTo>
                  <a:pt x="0" y="1993885"/>
                </a:lnTo>
              </a:path>
            </a:pathLst>
          </a:custGeom>
          <a:noFill/>
          <a:ln w="25399">
            <a:solidFill>
              <a:srgbClr val="FC0028"/>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66" name="object 18"/>
          <p:cNvSpPr>
            <a:spLocks noChangeArrowheads="1"/>
          </p:cNvSpPr>
          <p:nvPr/>
        </p:nvSpPr>
        <p:spPr bwMode="auto">
          <a:xfrm>
            <a:off x="6902450" y="3286125"/>
            <a:ext cx="111125" cy="13398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67" name="object 19"/>
          <p:cNvSpPr>
            <a:spLocks/>
          </p:cNvSpPr>
          <p:nvPr/>
        </p:nvSpPr>
        <p:spPr bwMode="auto">
          <a:xfrm>
            <a:off x="6958013" y="3308350"/>
            <a:ext cx="0" cy="1254125"/>
          </a:xfrm>
          <a:custGeom>
            <a:avLst/>
            <a:gdLst>
              <a:gd name="T0" fmla="*/ 0 h 1254125"/>
              <a:gd name="T1" fmla="*/ 1254114 h 1254125"/>
              <a:gd name="T2" fmla="*/ 0 60000 65536"/>
              <a:gd name="T3" fmla="*/ 0 60000 65536"/>
              <a:gd name="T4" fmla="*/ 0 h 1254125"/>
              <a:gd name="T5" fmla="*/ 1254125 h 1254125"/>
            </a:gdLst>
            <a:ahLst/>
            <a:cxnLst>
              <a:cxn ang="T2">
                <a:pos x="0" y="T0"/>
              </a:cxn>
              <a:cxn ang="T3">
                <a:pos x="0" y="T1"/>
              </a:cxn>
            </a:cxnLst>
            <a:rect l="0" t="T4" r="0" b="T5"/>
            <a:pathLst>
              <a:path h="1254125">
                <a:moveTo>
                  <a:pt x="0" y="0"/>
                </a:moveTo>
                <a:lnTo>
                  <a:pt x="0" y="1254114"/>
                </a:lnTo>
              </a:path>
            </a:pathLst>
          </a:custGeom>
          <a:noFill/>
          <a:ln w="25399">
            <a:solidFill>
              <a:srgbClr val="FC0028"/>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68" name="object 21"/>
          <p:cNvSpPr>
            <a:spLocks/>
          </p:cNvSpPr>
          <p:nvPr/>
        </p:nvSpPr>
        <p:spPr bwMode="auto">
          <a:xfrm>
            <a:off x="1296988" y="5754688"/>
            <a:ext cx="1147762" cy="523875"/>
          </a:xfrm>
          <a:custGeom>
            <a:avLst/>
            <a:gdLst>
              <a:gd name="T0" fmla="*/ 0 w 1148080"/>
              <a:gd name="T1" fmla="*/ 0 h 523875"/>
              <a:gd name="T2" fmla="*/ 0 w 1148080"/>
              <a:gd name="T3" fmla="*/ 377689 h 523875"/>
              <a:gd name="T4" fmla="*/ 1898 w 1148080"/>
              <a:gd name="T5" fmla="*/ 389674 h 523875"/>
              <a:gd name="T6" fmla="*/ 29221 w 1148080"/>
              <a:gd name="T7" fmla="*/ 423875 h 523875"/>
              <a:gd name="T8" fmla="*/ 63976 w 1148080"/>
              <a:gd name="T9" fmla="*/ 444840 h 523875"/>
              <a:gd name="T10" fmla="*/ 110589 w 1148080"/>
              <a:gd name="T11" fmla="*/ 463985 h 523875"/>
              <a:gd name="T12" fmla="*/ 167877 w 1148080"/>
              <a:gd name="T13" fmla="*/ 481010 h 523875"/>
              <a:gd name="T14" fmla="*/ 234664 w 1148080"/>
              <a:gd name="T15" fmla="*/ 495614 h 523875"/>
              <a:gd name="T16" fmla="*/ 309763 w 1148080"/>
              <a:gd name="T17" fmla="*/ 507496 h 523875"/>
              <a:gd name="T18" fmla="*/ 350063 w 1148080"/>
              <a:gd name="T19" fmla="*/ 512323 h 523875"/>
              <a:gd name="T20" fmla="*/ 391996 w 1148080"/>
              <a:gd name="T21" fmla="*/ 516356 h 523875"/>
              <a:gd name="T22" fmla="*/ 435421 w 1148080"/>
              <a:gd name="T23" fmla="*/ 519558 h 523875"/>
              <a:gd name="T24" fmla="*/ 480187 w 1148080"/>
              <a:gd name="T25" fmla="*/ 521892 h 523875"/>
              <a:gd name="T26" fmla="*/ 526145 w 1148080"/>
              <a:gd name="T27" fmla="*/ 523320 h 523875"/>
              <a:gd name="T28" fmla="*/ 573149 w 1148080"/>
              <a:gd name="T29" fmla="*/ 523804 h 523875"/>
              <a:gd name="T30" fmla="*/ 620171 w 1148080"/>
              <a:gd name="T31" fmla="*/ 523320 h 523875"/>
              <a:gd name="T32" fmla="*/ 666144 w 1148080"/>
              <a:gd name="T33" fmla="*/ 521892 h 523875"/>
              <a:gd name="T34" fmla="*/ 710924 w 1148080"/>
              <a:gd name="T35" fmla="*/ 519558 h 523875"/>
              <a:gd name="T36" fmla="*/ 754361 w 1148080"/>
              <a:gd name="T37" fmla="*/ 516356 h 523875"/>
              <a:gd name="T38" fmla="*/ 796305 w 1148080"/>
              <a:gd name="T39" fmla="*/ 512323 h 523875"/>
              <a:gd name="T40" fmla="*/ 836614 w 1148080"/>
              <a:gd name="T41" fmla="*/ 507496 h 523875"/>
              <a:gd name="T42" fmla="*/ 875137 w 1148080"/>
              <a:gd name="T43" fmla="*/ 501914 h 523875"/>
              <a:gd name="T44" fmla="*/ 946241 w 1148080"/>
              <a:gd name="T45" fmla="*/ 488633 h 523875"/>
              <a:gd name="T46" fmla="*/ 1008432 w 1148080"/>
              <a:gd name="T47" fmla="*/ 472781 h 523875"/>
              <a:gd name="T48" fmla="*/ 1060538 w 1148080"/>
              <a:gd name="T49" fmla="*/ 454659 h 523875"/>
              <a:gd name="T50" fmla="*/ 1101375 w 1148080"/>
              <a:gd name="T51" fmla="*/ 434566 h 523875"/>
              <a:gd name="T52" fmla="*/ 1138916 w 1148080"/>
              <a:gd name="T53" fmla="*/ 401391 h 523875"/>
              <a:gd name="T54" fmla="*/ 1146418 w 1148080"/>
              <a:gd name="T55" fmla="*/ 377689 h 523875"/>
              <a:gd name="T56" fmla="*/ 1146418 w 1148080"/>
              <a:gd name="T57" fmla="*/ 146111 h 523875"/>
              <a:gd name="T58" fmla="*/ 573149 w 1148080"/>
              <a:gd name="T59" fmla="*/ 146111 h 523875"/>
              <a:gd name="T60" fmla="*/ 526145 w 1148080"/>
              <a:gd name="T61" fmla="*/ 145627 h 523875"/>
              <a:gd name="T62" fmla="*/ 480187 w 1148080"/>
              <a:gd name="T63" fmla="*/ 144199 h 523875"/>
              <a:gd name="T64" fmla="*/ 435421 w 1148080"/>
              <a:gd name="T65" fmla="*/ 141865 h 523875"/>
              <a:gd name="T66" fmla="*/ 391996 w 1148080"/>
              <a:gd name="T67" fmla="*/ 138662 h 523875"/>
              <a:gd name="T68" fmla="*/ 350063 w 1148080"/>
              <a:gd name="T69" fmla="*/ 134628 h 523875"/>
              <a:gd name="T70" fmla="*/ 309763 w 1148080"/>
              <a:gd name="T71" fmla="*/ 129802 h 523875"/>
              <a:gd name="T72" fmla="*/ 271248 w 1148080"/>
              <a:gd name="T73" fmla="*/ 124219 h 523875"/>
              <a:gd name="T74" fmla="*/ 200158 w 1148080"/>
              <a:gd name="T75" fmla="*/ 110938 h 523875"/>
              <a:gd name="T76" fmla="*/ 137975 w 1148080"/>
              <a:gd name="T77" fmla="*/ 95085 h 523875"/>
              <a:gd name="T78" fmla="*/ 85875 w 1148080"/>
              <a:gd name="T79" fmla="*/ 76963 h 523875"/>
              <a:gd name="T80" fmla="*/ 45045 w 1148080"/>
              <a:gd name="T81" fmla="*/ 56870 h 523875"/>
              <a:gd name="T82" fmla="*/ 7502 w 1148080"/>
              <a:gd name="T83" fmla="*/ 23698 h 523875"/>
              <a:gd name="T84" fmla="*/ 1898 w 1148080"/>
              <a:gd name="T85" fmla="*/ 11982 h 523875"/>
              <a:gd name="T86" fmla="*/ 0 w 1148080"/>
              <a:gd name="T87" fmla="*/ 0 h 523875"/>
              <a:gd name="T88" fmla="*/ 1146418 w 1148080"/>
              <a:gd name="T89" fmla="*/ 0 h 523875"/>
              <a:gd name="T90" fmla="*/ 1129761 w 1148080"/>
              <a:gd name="T91" fmla="*/ 35110 h 523875"/>
              <a:gd name="T92" fmla="*/ 1082438 w 1148080"/>
              <a:gd name="T93" fmla="*/ 67144 h 523875"/>
              <a:gd name="T94" fmla="*/ 1035822 w 1148080"/>
              <a:gd name="T95" fmla="*/ 86289 h 523875"/>
              <a:gd name="T96" fmla="*/ 978525 w 1148080"/>
              <a:gd name="T97" fmla="*/ 103314 h 523875"/>
              <a:gd name="T98" fmla="*/ 911729 w 1148080"/>
              <a:gd name="T99" fmla="*/ 117919 h 523875"/>
              <a:gd name="T100" fmla="*/ 836614 w 1148080"/>
              <a:gd name="T101" fmla="*/ 129802 h 523875"/>
              <a:gd name="T102" fmla="*/ 796305 w 1148080"/>
              <a:gd name="T103" fmla="*/ 134628 h 523875"/>
              <a:gd name="T104" fmla="*/ 754361 w 1148080"/>
              <a:gd name="T105" fmla="*/ 138662 h 523875"/>
              <a:gd name="T106" fmla="*/ 710924 w 1148080"/>
              <a:gd name="T107" fmla="*/ 141865 h 523875"/>
              <a:gd name="T108" fmla="*/ 666144 w 1148080"/>
              <a:gd name="T109" fmla="*/ 144199 h 523875"/>
              <a:gd name="T110" fmla="*/ 620171 w 1148080"/>
              <a:gd name="T111" fmla="*/ 145627 h 523875"/>
              <a:gd name="T112" fmla="*/ 573149 w 1148080"/>
              <a:gd name="T113" fmla="*/ 146111 h 523875"/>
              <a:gd name="T114" fmla="*/ 1146418 w 1148080"/>
              <a:gd name="T115" fmla="*/ 146111 h 523875"/>
              <a:gd name="T116" fmla="*/ 1146418 w 1148080"/>
              <a:gd name="T117" fmla="*/ 0 h 523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8080"/>
              <a:gd name="T178" fmla="*/ 0 h 523875"/>
              <a:gd name="T179" fmla="*/ 1148080 w 1148080"/>
              <a:gd name="T180" fmla="*/ 523875 h 523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8080" h="523875">
                <a:moveTo>
                  <a:pt x="0" y="0"/>
                </a:moveTo>
                <a:lnTo>
                  <a:pt x="0" y="377689"/>
                </a:lnTo>
                <a:lnTo>
                  <a:pt x="1902" y="389674"/>
                </a:lnTo>
                <a:lnTo>
                  <a:pt x="29253" y="423875"/>
                </a:lnTo>
                <a:lnTo>
                  <a:pt x="64048" y="444840"/>
                </a:lnTo>
                <a:lnTo>
                  <a:pt x="110713" y="463985"/>
                </a:lnTo>
                <a:lnTo>
                  <a:pt x="168065" y="481010"/>
                </a:lnTo>
                <a:lnTo>
                  <a:pt x="234924" y="495614"/>
                </a:lnTo>
                <a:lnTo>
                  <a:pt x="310107" y="507496"/>
                </a:lnTo>
                <a:lnTo>
                  <a:pt x="350451" y="512323"/>
                </a:lnTo>
                <a:lnTo>
                  <a:pt x="392432" y="516356"/>
                </a:lnTo>
                <a:lnTo>
                  <a:pt x="435905" y="519558"/>
                </a:lnTo>
                <a:lnTo>
                  <a:pt x="480719" y="521892"/>
                </a:lnTo>
                <a:lnTo>
                  <a:pt x="526729" y="523320"/>
                </a:lnTo>
                <a:lnTo>
                  <a:pt x="573785" y="523804"/>
                </a:lnTo>
                <a:lnTo>
                  <a:pt x="620859" y="523320"/>
                </a:lnTo>
                <a:lnTo>
                  <a:pt x="666884" y="521892"/>
                </a:lnTo>
                <a:lnTo>
                  <a:pt x="711712" y="519558"/>
                </a:lnTo>
                <a:lnTo>
                  <a:pt x="755197" y="516356"/>
                </a:lnTo>
                <a:lnTo>
                  <a:pt x="797189" y="512323"/>
                </a:lnTo>
                <a:lnTo>
                  <a:pt x="837542" y="507496"/>
                </a:lnTo>
                <a:lnTo>
                  <a:pt x="876109" y="501914"/>
                </a:lnTo>
                <a:lnTo>
                  <a:pt x="947290" y="488633"/>
                </a:lnTo>
                <a:lnTo>
                  <a:pt x="1009552" y="472781"/>
                </a:lnTo>
                <a:lnTo>
                  <a:pt x="1061714" y="454659"/>
                </a:lnTo>
                <a:lnTo>
                  <a:pt x="1102595" y="434566"/>
                </a:lnTo>
                <a:lnTo>
                  <a:pt x="1140180" y="401391"/>
                </a:lnTo>
                <a:lnTo>
                  <a:pt x="1147690" y="377689"/>
                </a:lnTo>
                <a:lnTo>
                  <a:pt x="1147690" y="146111"/>
                </a:lnTo>
                <a:lnTo>
                  <a:pt x="573785" y="146111"/>
                </a:lnTo>
                <a:lnTo>
                  <a:pt x="526729" y="145627"/>
                </a:lnTo>
                <a:lnTo>
                  <a:pt x="480719" y="144199"/>
                </a:lnTo>
                <a:lnTo>
                  <a:pt x="435905" y="141865"/>
                </a:lnTo>
                <a:lnTo>
                  <a:pt x="392432" y="138662"/>
                </a:lnTo>
                <a:lnTo>
                  <a:pt x="350451" y="134628"/>
                </a:lnTo>
                <a:lnTo>
                  <a:pt x="310107" y="129802"/>
                </a:lnTo>
                <a:lnTo>
                  <a:pt x="271548" y="124219"/>
                </a:lnTo>
                <a:lnTo>
                  <a:pt x="200380" y="110938"/>
                </a:lnTo>
                <a:lnTo>
                  <a:pt x="138127" y="95085"/>
                </a:lnTo>
                <a:lnTo>
                  <a:pt x="85971" y="76963"/>
                </a:lnTo>
                <a:lnTo>
                  <a:pt x="45093" y="56870"/>
                </a:lnTo>
                <a:lnTo>
                  <a:pt x="7510" y="23698"/>
                </a:lnTo>
                <a:lnTo>
                  <a:pt x="1902" y="11982"/>
                </a:lnTo>
                <a:lnTo>
                  <a:pt x="0" y="0"/>
                </a:lnTo>
                <a:close/>
              </a:path>
              <a:path w="1148080" h="523875">
                <a:moveTo>
                  <a:pt x="1147690" y="0"/>
                </a:moveTo>
                <a:lnTo>
                  <a:pt x="1131013" y="35110"/>
                </a:lnTo>
                <a:lnTo>
                  <a:pt x="1083638" y="67144"/>
                </a:lnTo>
                <a:lnTo>
                  <a:pt x="1036970" y="86289"/>
                </a:lnTo>
                <a:lnTo>
                  <a:pt x="979610" y="103314"/>
                </a:lnTo>
                <a:lnTo>
                  <a:pt x="912741" y="117919"/>
                </a:lnTo>
                <a:lnTo>
                  <a:pt x="837542" y="129802"/>
                </a:lnTo>
                <a:lnTo>
                  <a:pt x="797189" y="134628"/>
                </a:lnTo>
                <a:lnTo>
                  <a:pt x="755197" y="138662"/>
                </a:lnTo>
                <a:lnTo>
                  <a:pt x="711712" y="141865"/>
                </a:lnTo>
                <a:lnTo>
                  <a:pt x="666884" y="144199"/>
                </a:lnTo>
                <a:lnTo>
                  <a:pt x="620859" y="145627"/>
                </a:lnTo>
                <a:lnTo>
                  <a:pt x="573785" y="146111"/>
                </a:lnTo>
                <a:lnTo>
                  <a:pt x="1147690" y="146111"/>
                </a:lnTo>
                <a:lnTo>
                  <a:pt x="1147690" y="0"/>
                </a:lnTo>
                <a:close/>
              </a:path>
            </a:pathLst>
          </a:custGeom>
          <a:solidFill>
            <a:srgbClr val="104F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69" name="object 22"/>
          <p:cNvSpPr>
            <a:spLocks/>
          </p:cNvSpPr>
          <p:nvPr/>
        </p:nvSpPr>
        <p:spPr bwMode="auto">
          <a:xfrm>
            <a:off x="1296988" y="5608638"/>
            <a:ext cx="1147762" cy="292100"/>
          </a:xfrm>
          <a:custGeom>
            <a:avLst/>
            <a:gdLst>
              <a:gd name="T0" fmla="*/ 573149 w 1148080"/>
              <a:gd name="T1" fmla="*/ 0 h 292735"/>
              <a:gd name="T2" fmla="*/ 526145 w 1148080"/>
              <a:gd name="T3" fmla="*/ 480 h 292735"/>
              <a:gd name="T4" fmla="*/ 480187 w 1148080"/>
              <a:gd name="T5" fmla="*/ 1896 h 292735"/>
              <a:gd name="T6" fmla="*/ 435421 w 1148080"/>
              <a:gd name="T7" fmla="*/ 4210 h 292735"/>
              <a:gd name="T8" fmla="*/ 391996 w 1148080"/>
              <a:gd name="T9" fmla="*/ 7384 h 292735"/>
              <a:gd name="T10" fmla="*/ 350063 w 1148080"/>
              <a:gd name="T11" fmla="*/ 11381 h 292735"/>
              <a:gd name="T12" fmla="*/ 309763 w 1148080"/>
              <a:gd name="T13" fmla="*/ 16168 h 292735"/>
              <a:gd name="T14" fmla="*/ 271248 w 1148080"/>
              <a:gd name="T15" fmla="*/ 21702 h 292735"/>
              <a:gd name="T16" fmla="*/ 200158 w 1148080"/>
              <a:gd name="T17" fmla="*/ 34866 h 292735"/>
              <a:gd name="T18" fmla="*/ 137975 w 1148080"/>
              <a:gd name="T19" fmla="*/ 50581 h 292735"/>
              <a:gd name="T20" fmla="*/ 85875 w 1148080"/>
              <a:gd name="T21" fmla="*/ 68547 h 292735"/>
              <a:gd name="T22" fmla="*/ 45045 w 1148080"/>
              <a:gd name="T23" fmla="*/ 88466 h 292735"/>
              <a:gd name="T24" fmla="*/ 7502 w 1148080"/>
              <a:gd name="T25" fmla="*/ 121354 h 292735"/>
              <a:gd name="T26" fmla="*/ 0 w 1148080"/>
              <a:gd name="T27" fmla="*/ 144851 h 292735"/>
              <a:gd name="T28" fmla="*/ 1898 w 1148080"/>
              <a:gd name="T29" fmla="*/ 156730 h 292735"/>
              <a:gd name="T30" fmla="*/ 29221 w 1148080"/>
              <a:gd name="T31" fmla="*/ 190633 h 292735"/>
              <a:gd name="T32" fmla="*/ 63976 w 1148080"/>
              <a:gd name="T33" fmla="*/ 211413 h 292735"/>
              <a:gd name="T34" fmla="*/ 110589 w 1148080"/>
              <a:gd name="T35" fmla="*/ 230394 h 292735"/>
              <a:gd name="T36" fmla="*/ 167877 w 1148080"/>
              <a:gd name="T37" fmla="*/ 247271 h 292735"/>
              <a:gd name="T38" fmla="*/ 234664 w 1148080"/>
              <a:gd name="T39" fmla="*/ 261751 h 292735"/>
              <a:gd name="T40" fmla="*/ 309763 w 1148080"/>
              <a:gd name="T41" fmla="*/ 273530 h 292735"/>
              <a:gd name="T42" fmla="*/ 350063 w 1148080"/>
              <a:gd name="T43" fmla="*/ 278315 h 292735"/>
              <a:gd name="T44" fmla="*/ 391996 w 1148080"/>
              <a:gd name="T45" fmla="*/ 282314 h 292735"/>
              <a:gd name="T46" fmla="*/ 435421 w 1148080"/>
              <a:gd name="T47" fmla="*/ 285489 h 292735"/>
              <a:gd name="T48" fmla="*/ 480187 w 1148080"/>
              <a:gd name="T49" fmla="*/ 287803 h 292735"/>
              <a:gd name="T50" fmla="*/ 526145 w 1148080"/>
              <a:gd name="T51" fmla="*/ 289219 h 292735"/>
              <a:gd name="T52" fmla="*/ 573149 w 1148080"/>
              <a:gd name="T53" fmla="*/ 289698 h 292735"/>
              <a:gd name="T54" fmla="*/ 620171 w 1148080"/>
              <a:gd name="T55" fmla="*/ 289219 h 292735"/>
              <a:gd name="T56" fmla="*/ 666144 w 1148080"/>
              <a:gd name="T57" fmla="*/ 287803 h 292735"/>
              <a:gd name="T58" fmla="*/ 710924 w 1148080"/>
              <a:gd name="T59" fmla="*/ 285489 h 292735"/>
              <a:gd name="T60" fmla="*/ 754361 w 1148080"/>
              <a:gd name="T61" fmla="*/ 282314 h 292735"/>
              <a:gd name="T62" fmla="*/ 796305 w 1148080"/>
              <a:gd name="T63" fmla="*/ 278315 h 292735"/>
              <a:gd name="T64" fmla="*/ 836614 w 1148080"/>
              <a:gd name="T65" fmla="*/ 273530 h 292735"/>
              <a:gd name="T66" fmla="*/ 875137 w 1148080"/>
              <a:gd name="T67" fmla="*/ 267996 h 292735"/>
              <a:gd name="T68" fmla="*/ 946241 w 1148080"/>
              <a:gd name="T69" fmla="*/ 254830 h 292735"/>
              <a:gd name="T70" fmla="*/ 1008432 w 1148080"/>
              <a:gd name="T71" fmla="*/ 239114 h 292735"/>
              <a:gd name="T72" fmla="*/ 1060538 w 1148080"/>
              <a:gd name="T73" fmla="*/ 221148 h 292735"/>
              <a:gd name="T74" fmla="*/ 1101375 w 1148080"/>
              <a:gd name="T75" fmla="*/ 201231 h 292735"/>
              <a:gd name="T76" fmla="*/ 1138916 w 1148080"/>
              <a:gd name="T77" fmla="*/ 168344 h 292735"/>
              <a:gd name="T78" fmla="*/ 1146418 w 1148080"/>
              <a:gd name="T79" fmla="*/ 144851 h 292735"/>
              <a:gd name="T80" fmla="*/ 1144520 w 1148080"/>
              <a:gd name="T81" fmla="*/ 132970 h 292735"/>
              <a:gd name="T82" fmla="*/ 1117195 w 1148080"/>
              <a:gd name="T83" fmla="*/ 99065 h 292735"/>
              <a:gd name="T84" fmla="*/ 1082438 w 1148080"/>
              <a:gd name="T85" fmla="*/ 78281 h 292735"/>
              <a:gd name="T86" fmla="*/ 1035822 w 1148080"/>
              <a:gd name="T87" fmla="*/ 59302 h 292735"/>
              <a:gd name="T88" fmla="*/ 978525 w 1148080"/>
              <a:gd name="T89" fmla="*/ 42424 h 292735"/>
              <a:gd name="T90" fmla="*/ 911729 w 1148080"/>
              <a:gd name="T91" fmla="*/ 27946 h 292735"/>
              <a:gd name="T92" fmla="*/ 836614 w 1148080"/>
              <a:gd name="T93" fmla="*/ 16168 h 292735"/>
              <a:gd name="T94" fmla="*/ 796305 w 1148080"/>
              <a:gd name="T95" fmla="*/ 11381 h 292735"/>
              <a:gd name="T96" fmla="*/ 754361 w 1148080"/>
              <a:gd name="T97" fmla="*/ 7384 h 292735"/>
              <a:gd name="T98" fmla="*/ 710924 w 1148080"/>
              <a:gd name="T99" fmla="*/ 4210 h 292735"/>
              <a:gd name="T100" fmla="*/ 666144 w 1148080"/>
              <a:gd name="T101" fmla="*/ 1896 h 292735"/>
              <a:gd name="T102" fmla="*/ 620171 w 1148080"/>
              <a:gd name="T103" fmla="*/ 480 h 292735"/>
              <a:gd name="T104" fmla="*/ 573149 w 1148080"/>
              <a:gd name="T105" fmla="*/ 0 h 292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8080"/>
              <a:gd name="T160" fmla="*/ 0 h 292735"/>
              <a:gd name="T161" fmla="*/ 1148080 w 1148080"/>
              <a:gd name="T162" fmla="*/ 292735 h 292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8080" h="292735">
                <a:moveTo>
                  <a:pt x="573785" y="0"/>
                </a:moveTo>
                <a:lnTo>
                  <a:pt x="526729" y="484"/>
                </a:lnTo>
                <a:lnTo>
                  <a:pt x="480719" y="1912"/>
                </a:lnTo>
                <a:lnTo>
                  <a:pt x="435905" y="4246"/>
                </a:lnTo>
                <a:lnTo>
                  <a:pt x="392432" y="7448"/>
                </a:lnTo>
                <a:lnTo>
                  <a:pt x="350451" y="11481"/>
                </a:lnTo>
                <a:lnTo>
                  <a:pt x="310107" y="16308"/>
                </a:lnTo>
                <a:lnTo>
                  <a:pt x="271548" y="21890"/>
                </a:lnTo>
                <a:lnTo>
                  <a:pt x="200380" y="35170"/>
                </a:lnTo>
                <a:lnTo>
                  <a:pt x="138127" y="51022"/>
                </a:lnTo>
                <a:lnTo>
                  <a:pt x="85971" y="69145"/>
                </a:lnTo>
                <a:lnTo>
                  <a:pt x="45093" y="89238"/>
                </a:lnTo>
                <a:lnTo>
                  <a:pt x="7510" y="122413"/>
                </a:lnTo>
                <a:lnTo>
                  <a:pt x="0" y="146115"/>
                </a:lnTo>
                <a:lnTo>
                  <a:pt x="1902" y="158097"/>
                </a:lnTo>
                <a:lnTo>
                  <a:pt x="29253" y="192295"/>
                </a:lnTo>
                <a:lnTo>
                  <a:pt x="64048" y="213259"/>
                </a:lnTo>
                <a:lnTo>
                  <a:pt x="110713" y="232404"/>
                </a:lnTo>
                <a:lnTo>
                  <a:pt x="168065" y="249429"/>
                </a:lnTo>
                <a:lnTo>
                  <a:pt x="234924" y="264034"/>
                </a:lnTo>
                <a:lnTo>
                  <a:pt x="310107" y="275917"/>
                </a:lnTo>
                <a:lnTo>
                  <a:pt x="350451" y="280743"/>
                </a:lnTo>
                <a:lnTo>
                  <a:pt x="392432" y="284777"/>
                </a:lnTo>
                <a:lnTo>
                  <a:pt x="435905" y="287980"/>
                </a:lnTo>
                <a:lnTo>
                  <a:pt x="480719" y="290314"/>
                </a:lnTo>
                <a:lnTo>
                  <a:pt x="526729" y="291742"/>
                </a:lnTo>
                <a:lnTo>
                  <a:pt x="573785" y="292226"/>
                </a:lnTo>
                <a:lnTo>
                  <a:pt x="620859" y="291742"/>
                </a:lnTo>
                <a:lnTo>
                  <a:pt x="666884" y="290314"/>
                </a:lnTo>
                <a:lnTo>
                  <a:pt x="711712" y="287980"/>
                </a:lnTo>
                <a:lnTo>
                  <a:pt x="755197" y="284777"/>
                </a:lnTo>
                <a:lnTo>
                  <a:pt x="797189" y="280743"/>
                </a:lnTo>
                <a:lnTo>
                  <a:pt x="837542" y="275917"/>
                </a:lnTo>
                <a:lnTo>
                  <a:pt x="876109" y="270334"/>
                </a:lnTo>
                <a:lnTo>
                  <a:pt x="947290" y="257053"/>
                </a:lnTo>
                <a:lnTo>
                  <a:pt x="1009552" y="241200"/>
                </a:lnTo>
                <a:lnTo>
                  <a:pt x="1061714" y="223078"/>
                </a:lnTo>
                <a:lnTo>
                  <a:pt x="1102595" y="202985"/>
                </a:lnTo>
                <a:lnTo>
                  <a:pt x="1140180" y="169813"/>
                </a:lnTo>
                <a:lnTo>
                  <a:pt x="1147690" y="146115"/>
                </a:lnTo>
                <a:lnTo>
                  <a:pt x="1145788" y="134130"/>
                </a:lnTo>
                <a:lnTo>
                  <a:pt x="1118435" y="99929"/>
                </a:lnTo>
                <a:lnTo>
                  <a:pt x="1083638" y="78964"/>
                </a:lnTo>
                <a:lnTo>
                  <a:pt x="1036970" y="59819"/>
                </a:lnTo>
                <a:lnTo>
                  <a:pt x="979610" y="42794"/>
                </a:lnTo>
                <a:lnTo>
                  <a:pt x="912741" y="28190"/>
                </a:lnTo>
                <a:lnTo>
                  <a:pt x="837542" y="16308"/>
                </a:lnTo>
                <a:lnTo>
                  <a:pt x="797189" y="11481"/>
                </a:lnTo>
                <a:lnTo>
                  <a:pt x="755197" y="7448"/>
                </a:lnTo>
                <a:lnTo>
                  <a:pt x="711712" y="4246"/>
                </a:lnTo>
                <a:lnTo>
                  <a:pt x="666884" y="1912"/>
                </a:lnTo>
                <a:lnTo>
                  <a:pt x="620859" y="484"/>
                </a:lnTo>
                <a:lnTo>
                  <a:pt x="573785" y="0"/>
                </a:lnTo>
                <a:close/>
              </a:path>
            </a:pathLst>
          </a:custGeom>
          <a:solidFill>
            <a:srgbClr val="6F94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0" name="object 24"/>
          <p:cNvSpPr>
            <a:spLocks/>
          </p:cNvSpPr>
          <p:nvPr/>
        </p:nvSpPr>
        <p:spPr bwMode="auto">
          <a:xfrm>
            <a:off x="3127375" y="6257925"/>
            <a:ext cx="1147763" cy="523875"/>
          </a:xfrm>
          <a:custGeom>
            <a:avLst/>
            <a:gdLst>
              <a:gd name="T0" fmla="*/ 0 w 1148079"/>
              <a:gd name="T1" fmla="*/ 0 h 523875"/>
              <a:gd name="T2" fmla="*/ 0 w 1148079"/>
              <a:gd name="T3" fmla="*/ 377700 h 523875"/>
              <a:gd name="T4" fmla="*/ 1898 w 1148079"/>
              <a:gd name="T5" fmla="*/ 389684 h 523875"/>
              <a:gd name="T6" fmla="*/ 29223 w 1148079"/>
              <a:gd name="T7" fmla="*/ 423885 h 523875"/>
              <a:gd name="T8" fmla="*/ 63980 w 1148079"/>
              <a:gd name="T9" fmla="*/ 444850 h 523875"/>
              <a:gd name="T10" fmla="*/ 110601 w 1148079"/>
              <a:gd name="T11" fmla="*/ 463995 h 523875"/>
              <a:gd name="T12" fmla="*/ 167897 w 1148079"/>
              <a:gd name="T13" fmla="*/ 481020 h 523875"/>
              <a:gd name="T14" fmla="*/ 234691 w 1148079"/>
              <a:gd name="T15" fmla="*/ 495623 h 523875"/>
              <a:gd name="T16" fmla="*/ 309810 w 1148079"/>
              <a:gd name="T17" fmla="*/ 507505 h 523875"/>
              <a:gd name="T18" fmla="*/ 350118 w 1148079"/>
              <a:gd name="T19" fmla="*/ 512332 h 523875"/>
              <a:gd name="T20" fmla="*/ 392064 w 1148079"/>
              <a:gd name="T21" fmla="*/ 516365 h 523875"/>
              <a:gd name="T22" fmla="*/ 435500 w 1148079"/>
              <a:gd name="T23" fmla="*/ 519567 h 523875"/>
              <a:gd name="T24" fmla="*/ 480281 w 1148079"/>
              <a:gd name="T25" fmla="*/ 521901 h 523875"/>
              <a:gd name="T26" fmla="*/ 526254 w 1148079"/>
              <a:gd name="T27" fmla="*/ 523329 h 523875"/>
              <a:gd name="T28" fmla="*/ 573275 w 1148079"/>
              <a:gd name="T29" fmla="*/ 523814 h 523875"/>
              <a:gd name="T30" fmla="*/ 620281 w 1148079"/>
              <a:gd name="T31" fmla="*/ 523329 h 523875"/>
              <a:gd name="T32" fmla="*/ 666242 w 1148079"/>
              <a:gd name="T33" fmla="*/ 521901 h 523875"/>
              <a:gd name="T34" fmla="*/ 711013 w 1148079"/>
              <a:gd name="T35" fmla="*/ 519567 h 523875"/>
              <a:gd name="T36" fmla="*/ 754443 w 1148079"/>
              <a:gd name="T37" fmla="*/ 516365 h 523875"/>
              <a:gd name="T38" fmla="*/ 796388 w 1148079"/>
              <a:gd name="T39" fmla="*/ 512332 h 523875"/>
              <a:gd name="T40" fmla="*/ 836695 w 1148079"/>
              <a:gd name="T41" fmla="*/ 507505 h 523875"/>
              <a:gd name="T42" fmla="*/ 875222 w 1148079"/>
              <a:gd name="T43" fmla="*/ 501923 h 523875"/>
              <a:gd name="T44" fmla="*/ 946333 w 1148079"/>
              <a:gd name="T45" fmla="*/ 488643 h 523875"/>
              <a:gd name="T46" fmla="*/ 1008541 w 1148079"/>
              <a:gd name="T47" fmla="*/ 472791 h 523875"/>
              <a:gd name="T48" fmla="*/ 1060663 w 1148079"/>
              <a:gd name="T49" fmla="*/ 454668 h 523875"/>
              <a:gd name="T50" fmla="*/ 1101516 w 1148079"/>
              <a:gd name="T51" fmla="*/ 434576 h 523875"/>
              <a:gd name="T52" fmla="*/ 1139075 w 1148079"/>
              <a:gd name="T53" fmla="*/ 401401 h 523875"/>
              <a:gd name="T54" fmla="*/ 1146582 w 1148079"/>
              <a:gd name="T55" fmla="*/ 377700 h 523875"/>
              <a:gd name="T56" fmla="*/ 1146582 w 1148079"/>
              <a:gd name="T57" fmla="*/ 146111 h 523875"/>
              <a:gd name="T58" fmla="*/ 573275 w 1148079"/>
              <a:gd name="T59" fmla="*/ 146111 h 523875"/>
              <a:gd name="T60" fmla="*/ 526254 w 1148079"/>
              <a:gd name="T61" fmla="*/ 145627 h 523875"/>
              <a:gd name="T62" fmla="*/ 480281 w 1148079"/>
              <a:gd name="T63" fmla="*/ 144199 h 523875"/>
              <a:gd name="T64" fmla="*/ 435500 w 1148079"/>
              <a:gd name="T65" fmla="*/ 141865 h 523875"/>
              <a:gd name="T66" fmla="*/ 392064 w 1148079"/>
              <a:gd name="T67" fmla="*/ 138663 h 523875"/>
              <a:gd name="T68" fmla="*/ 350118 w 1148079"/>
              <a:gd name="T69" fmla="*/ 134630 h 523875"/>
              <a:gd name="T70" fmla="*/ 309810 w 1148079"/>
              <a:gd name="T71" fmla="*/ 129803 h 523875"/>
              <a:gd name="T72" fmla="*/ 271283 w 1148079"/>
              <a:gd name="T73" fmla="*/ 124221 h 523875"/>
              <a:gd name="T74" fmla="*/ 200181 w 1148079"/>
              <a:gd name="T75" fmla="*/ 110941 h 523875"/>
              <a:gd name="T76" fmla="*/ 137987 w 1148079"/>
              <a:gd name="T77" fmla="*/ 95089 h 523875"/>
              <a:gd name="T78" fmla="*/ 85881 w 1148079"/>
              <a:gd name="T79" fmla="*/ 76967 h 523875"/>
              <a:gd name="T80" fmla="*/ 45048 w 1148079"/>
              <a:gd name="T81" fmla="*/ 56874 h 523875"/>
              <a:gd name="T82" fmla="*/ 7502 w 1148079"/>
              <a:gd name="T83" fmla="*/ 23700 h 523875"/>
              <a:gd name="T84" fmla="*/ 1898 w 1148079"/>
              <a:gd name="T85" fmla="*/ 11983 h 523875"/>
              <a:gd name="T86" fmla="*/ 0 w 1148079"/>
              <a:gd name="T87" fmla="*/ 0 h 523875"/>
              <a:gd name="T88" fmla="*/ 1146582 w 1148079"/>
              <a:gd name="T89" fmla="*/ 0 h 523875"/>
              <a:gd name="T90" fmla="*/ 1129915 w 1148079"/>
              <a:gd name="T91" fmla="*/ 35113 h 523875"/>
              <a:gd name="T92" fmla="*/ 1082572 w 1148079"/>
              <a:gd name="T93" fmla="*/ 67148 h 523875"/>
              <a:gd name="T94" fmla="*/ 1035936 w 1148079"/>
              <a:gd name="T95" fmla="*/ 86293 h 523875"/>
              <a:gd name="T96" fmla="*/ 978623 w 1148079"/>
              <a:gd name="T97" fmla="*/ 103318 h 523875"/>
              <a:gd name="T98" fmla="*/ 911818 w 1148079"/>
              <a:gd name="T99" fmla="*/ 117921 h 523875"/>
              <a:gd name="T100" fmla="*/ 836695 w 1148079"/>
              <a:gd name="T101" fmla="*/ 129803 h 523875"/>
              <a:gd name="T102" fmla="*/ 796388 w 1148079"/>
              <a:gd name="T103" fmla="*/ 134630 h 523875"/>
              <a:gd name="T104" fmla="*/ 754443 w 1148079"/>
              <a:gd name="T105" fmla="*/ 138663 h 523875"/>
              <a:gd name="T106" fmla="*/ 711013 w 1148079"/>
              <a:gd name="T107" fmla="*/ 141865 h 523875"/>
              <a:gd name="T108" fmla="*/ 666242 w 1148079"/>
              <a:gd name="T109" fmla="*/ 144199 h 523875"/>
              <a:gd name="T110" fmla="*/ 620281 w 1148079"/>
              <a:gd name="T111" fmla="*/ 145627 h 523875"/>
              <a:gd name="T112" fmla="*/ 573275 w 1148079"/>
              <a:gd name="T113" fmla="*/ 146111 h 523875"/>
              <a:gd name="T114" fmla="*/ 1146582 w 1148079"/>
              <a:gd name="T115" fmla="*/ 146111 h 523875"/>
              <a:gd name="T116" fmla="*/ 1146582 w 1148079"/>
              <a:gd name="T117" fmla="*/ 0 h 523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8079"/>
              <a:gd name="T178" fmla="*/ 0 h 523875"/>
              <a:gd name="T179" fmla="*/ 1148079 w 1148079"/>
              <a:gd name="T180" fmla="*/ 523875 h 523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8079" h="523875">
                <a:moveTo>
                  <a:pt x="0" y="0"/>
                </a:moveTo>
                <a:lnTo>
                  <a:pt x="0" y="377700"/>
                </a:lnTo>
                <a:lnTo>
                  <a:pt x="1902" y="389684"/>
                </a:lnTo>
                <a:lnTo>
                  <a:pt x="29255" y="423885"/>
                </a:lnTo>
                <a:lnTo>
                  <a:pt x="64052" y="444850"/>
                </a:lnTo>
                <a:lnTo>
                  <a:pt x="110721" y="463995"/>
                </a:lnTo>
                <a:lnTo>
                  <a:pt x="168081" y="481020"/>
                </a:lnTo>
                <a:lnTo>
                  <a:pt x="234951" y="495623"/>
                </a:lnTo>
                <a:lnTo>
                  <a:pt x="310150" y="507505"/>
                </a:lnTo>
                <a:lnTo>
                  <a:pt x="350503" y="512332"/>
                </a:lnTo>
                <a:lnTo>
                  <a:pt x="392496" y="516365"/>
                </a:lnTo>
                <a:lnTo>
                  <a:pt x="435980" y="519567"/>
                </a:lnTo>
                <a:lnTo>
                  <a:pt x="480809" y="521901"/>
                </a:lnTo>
                <a:lnTo>
                  <a:pt x="526834" y="523329"/>
                </a:lnTo>
                <a:lnTo>
                  <a:pt x="573907" y="523814"/>
                </a:lnTo>
                <a:lnTo>
                  <a:pt x="620965" y="523329"/>
                </a:lnTo>
                <a:lnTo>
                  <a:pt x="666977" y="521901"/>
                </a:lnTo>
                <a:lnTo>
                  <a:pt x="711797" y="519567"/>
                </a:lnTo>
                <a:lnTo>
                  <a:pt x="755275" y="516365"/>
                </a:lnTo>
                <a:lnTo>
                  <a:pt x="797265" y="512332"/>
                </a:lnTo>
                <a:lnTo>
                  <a:pt x="837618" y="507505"/>
                </a:lnTo>
                <a:lnTo>
                  <a:pt x="876186" y="501923"/>
                </a:lnTo>
                <a:lnTo>
                  <a:pt x="947377" y="488643"/>
                </a:lnTo>
                <a:lnTo>
                  <a:pt x="1009653" y="472791"/>
                </a:lnTo>
                <a:lnTo>
                  <a:pt x="1061831" y="454668"/>
                </a:lnTo>
                <a:lnTo>
                  <a:pt x="1102728" y="434576"/>
                </a:lnTo>
                <a:lnTo>
                  <a:pt x="1140331" y="401401"/>
                </a:lnTo>
                <a:lnTo>
                  <a:pt x="1147846" y="377700"/>
                </a:lnTo>
                <a:lnTo>
                  <a:pt x="1147846" y="146111"/>
                </a:lnTo>
                <a:lnTo>
                  <a:pt x="573907" y="146111"/>
                </a:lnTo>
                <a:lnTo>
                  <a:pt x="526834" y="145627"/>
                </a:lnTo>
                <a:lnTo>
                  <a:pt x="480809" y="144199"/>
                </a:lnTo>
                <a:lnTo>
                  <a:pt x="435980" y="141865"/>
                </a:lnTo>
                <a:lnTo>
                  <a:pt x="392496" y="138663"/>
                </a:lnTo>
                <a:lnTo>
                  <a:pt x="350503" y="134630"/>
                </a:lnTo>
                <a:lnTo>
                  <a:pt x="310150" y="129803"/>
                </a:lnTo>
                <a:lnTo>
                  <a:pt x="271583" y="124221"/>
                </a:lnTo>
                <a:lnTo>
                  <a:pt x="200401" y="110941"/>
                </a:lnTo>
                <a:lnTo>
                  <a:pt x="138139" y="95089"/>
                </a:lnTo>
                <a:lnTo>
                  <a:pt x="85977" y="76967"/>
                </a:lnTo>
                <a:lnTo>
                  <a:pt x="45096" y="56874"/>
                </a:lnTo>
                <a:lnTo>
                  <a:pt x="7510" y="23700"/>
                </a:lnTo>
                <a:lnTo>
                  <a:pt x="1902" y="11983"/>
                </a:lnTo>
                <a:lnTo>
                  <a:pt x="0" y="0"/>
                </a:lnTo>
                <a:close/>
              </a:path>
              <a:path w="1148079" h="523875">
                <a:moveTo>
                  <a:pt x="1147846" y="0"/>
                </a:moveTo>
                <a:lnTo>
                  <a:pt x="1131159" y="35113"/>
                </a:lnTo>
                <a:lnTo>
                  <a:pt x="1083764" y="67148"/>
                </a:lnTo>
                <a:lnTo>
                  <a:pt x="1037078" y="86293"/>
                </a:lnTo>
                <a:lnTo>
                  <a:pt x="979703" y="103318"/>
                </a:lnTo>
                <a:lnTo>
                  <a:pt x="912822" y="117921"/>
                </a:lnTo>
                <a:lnTo>
                  <a:pt x="837618" y="129803"/>
                </a:lnTo>
                <a:lnTo>
                  <a:pt x="797265" y="134630"/>
                </a:lnTo>
                <a:lnTo>
                  <a:pt x="755275" y="138663"/>
                </a:lnTo>
                <a:lnTo>
                  <a:pt x="711797" y="141865"/>
                </a:lnTo>
                <a:lnTo>
                  <a:pt x="666977" y="144199"/>
                </a:lnTo>
                <a:lnTo>
                  <a:pt x="620965" y="145627"/>
                </a:lnTo>
                <a:lnTo>
                  <a:pt x="573907" y="146111"/>
                </a:lnTo>
                <a:lnTo>
                  <a:pt x="1147846" y="146111"/>
                </a:lnTo>
                <a:lnTo>
                  <a:pt x="1147846" y="0"/>
                </a:lnTo>
                <a:close/>
              </a:path>
            </a:pathLst>
          </a:custGeom>
          <a:solidFill>
            <a:srgbClr val="104F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1" name="object 25"/>
          <p:cNvSpPr>
            <a:spLocks/>
          </p:cNvSpPr>
          <p:nvPr/>
        </p:nvSpPr>
        <p:spPr bwMode="auto">
          <a:xfrm>
            <a:off x="3127375" y="6111875"/>
            <a:ext cx="1147763" cy="292100"/>
          </a:xfrm>
          <a:custGeom>
            <a:avLst/>
            <a:gdLst>
              <a:gd name="T0" fmla="*/ 573275 w 1148079"/>
              <a:gd name="T1" fmla="*/ 0 h 292735"/>
              <a:gd name="T2" fmla="*/ 526254 w 1148079"/>
              <a:gd name="T3" fmla="*/ 480 h 292735"/>
              <a:gd name="T4" fmla="*/ 480281 w 1148079"/>
              <a:gd name="T5" fmla="*/ 1896 h 292735"/>
              <a:gd name="T6" fmla="*/ 435500 w 1148079"/>
              <a:gd name="T7" fmla="*/ 4210 h 292735"/>
              <a:gd name="T8" fmla="*/ 392064 w 1148079"/>
              <a:gd name="T9" fmla="*/ 7385 h 292735"/>
              <a:gd name="T10" fmla="*/ 350118 w 1148079"/>
              <a:gd name="T11" fmla="*/ 11383 h 292735"/>
              <a:gd name="T12" fmla="*/ 309810 w 1148079"/>
              <a:gd name="T13" fmla="*/ 16170 h 292735"/>
              <a:gd name="T14" fmla="*/ 271283 w 1148079"/>
              <a:gd name="T15" fmla="*/ 21705 h 292735"/>
              <a:gd name="T16" fmla="*/ 200181 w 1148079"/>
              <a:gd name="T17" fmla="*/ 34870 h 292735"/>
              <a:gd name="T18" fmla="*/ 137987 w 1148079"/>
              <a:gd name="T19" fmla="*/ 50586 h 292735"/>
              <a:gd name="T20" fmla="*/ 85881 w 1148079"/>
              <a:gd name="T21" fmla="*/ 68553 h 292735"/>
              <a:gd name="T22" fmla="*/ 45048 w 1148079"/>
              <a:gd name="T23" fmla="*/ 88471 h 292735"/>
              <a:gd name="T24" fmla="*/ 7502 w 1148079"/>
              <a:gd name="T25" fmla="*/ 121357 h 292735"/>
              <a:gd name="T26" fmla="*/ 0 w 1148079"/>
              <a:gd name="T27" fmla="*/ 144851 h 292735"/>
              <a:gd name="T28" fmla="*/ 1898 w 1148079"/>
              <a:gd name="T29" fmla="*/ 156731 h 292735"/>
              <a:gd name="T30" fmla="*/ 29223 w 1148079"/>
              <a:gd name="T31" fmla="*/ 190637 h 292735"/>
              <a:gd name="T32" fmla="*/ 63980 w 1148079"/>
              <a:gd name="T33" fmla="*/ 211417 h 292735"/>
              <a:gd name="T34" fmla="*/ 110601 w 1148079"/>
              <a:gd name="T35" fmla="*/ 230398 h 292735"/>
              <a:gd name="T36" fmla="*/ 167897 w 1148079"/>
              <a:gd name="T37" fmla="*/ 247275 h 292735"/>
              <a:gd name="T38" fmla="*/ 234691 w 1148079"/>
              <a:gd name="T39" fmla="*/ 261753 h 292735"/>
              <a:gd name="T40" fmla="*/ 309810 w 1148079"/>
              <a:gd name="T41" fmla="*/ 273531 h 292735"/>
              <a:gd name="T42" fmla="*/ 350118 w 1148079"/>
              <a:gd name="T43" fmla="*/ 278317 h 292735"/>
              <a:gd name="T44" fmla="*/ 392064 w 1148079"/>
              <a:gd name="T45" fmla="*/ 282315 h 292735"/>
              <a:gd name="T46" fmla="*/ 435500 w 1148079"/>
              <a:gd name="T47" fmla="*/ 285489 h 292735"/>
              <a:gd name="T48" fmla="*/ 480281 w 1148079"/>
              <a:gd name="T49" fmla="*/ 287803 h 292735"/>
              <a:gd name="T50" fmla="*/ 526254 w 1148079"/>
              <a:gd name="T51" fmla="*/ 289219 h 292735"/>
              <a:gd name="T52" fmla="*/ 573275 w 1148079"/>
              <a:gd name="T53" fmla="*/ 289698 h 292735"/>
              <a:gd name="T54" fmla="*/ 620281 w 1148079"/>
              <a:gd name="T55" fmla="*/ 289219 h 292735"/>
              <a:gd name="T56" fmla="*/ 666242 w 1148079"/>
              <a:gd name="T57" fmla="*/ 287803 h 292735"/>
              <a:gd name="T58" fmla="*/ 711013 w 1148079"/>
              <a:gd name="T59" fmla="*/ 285489 h 292735"/>
              <a:gd name="T60" fmla="*/ 754443 w 1148079"/>
              <a:gd name="T61" fmla="*/ 282315 h 292735"/>
              <a:gd name="T62" fmla="*/ 796388 w 1148079"/>
              <a:gd name="T63" fmla="*/ 278317 h 292735"/>
              <a:gd name="T64" fmla="*/ 836695 w 1148079"/>
              <a:gd name="T65" fmla="*/ 273531 h 292735"/>
              <a:gd name="T66" fmla="*/ 875222 w 1148079"/>
              <a:gd name="T67" fmla="*/ 267998 h 292735"/>
              <a:gd name="T68" fmla="*/ 946333 w 1148079"/>
              <a:gd name="T69" fmla="*/ 254833 h 292735"/>
              <a:gd name="T70" fmla="*/ 1008541 w 1148079"/>
              <a:gd name="T71" fmla="*/ 239118 h 292735"/>
              <a:gd name="T72" fmla="*/ 1060663 w 1148079"/>
              <a:gd name="T73" fmla="*/ 221152 h 292735"/>
              <a:gd name="T74" fmla="*/ 1101516 w 1148079"/>
              <a:gd name="T75" fmla="*/ 201235 h 292735"/>
              <a:gd name="T76" fmla="*/ 1139075 w 1148079"/>
              <a:gd name="T77" fmla="*/ 168346 h 292735"/>
              <a:gd name="T78" fmla="*/ 1146582 w 1148079"/>
              <a:gd name="T79" fmla="*/ 144851 h 292735"/>
              <a:gd name="T80" fmla="*/ 1144682 w 1148079"/>
              <a:gd name="T81" fmla="*/ 132972 h 292735"/>
              <a:gd name="T82" fmla="*/ 1117344 w 1148079"/>
              <a:gd name="T83" fmla="*/ 99070 h 292735"/>
              <a:gd name="T84" fmla="*/ 1082572 w 1148079"/>
              <a:gd name="T85" fmla="*/ 78287 h 292735"/>
              <a:gd name="T86" fmla="*/ 1035936 w 1148079"/>
              <a:gd name="T87" fmla="*/ 59307 h 292735"/>
              <a:gd name="T88" fmla="*/ 978623 w 1148079"/>
              <a:gd name="T89" fmla="*/ 42428 h 292735"/>
              <a:gd name="T90" fmla="*/ 911818 w 1148079"/>
              <a:gd name="T91" fmla="*/ 27949 h 292735"/>
              <a:gd name="T92" fmla="*/ 836695 w 1148079"/>
              <a:gd name="T93" fmla="*/ 16170 h 292735"/>
              <a:gd name="T94" fmla="*/ 796388 w 1148079"/>
              <a:gd name="T95" fmla="*/ 11383 h 292735"/>
              <a:gd name="T96" fmla="*/ 754443 w 1148079"/>
              <a:gd name="T97" fmla="*/ 7385 h 292735"/>
              <a:gd name="T98" fmla="*/ 711013 w 1148079"/>
              <a:gd name="T99" fmla="*/ 4210 h 292735"/>
              <a:gd name="T100" fmla="*/ 666242 w 1148079"/>
              <a:gd name="T101" fmla="*/ 1896 h 292735"/>
              <a:gd name="T102" fmla="*/ 620281 w 1148079"/>
              <a:gd name="T103" fmla="*/ 480 h 292735"/>
              <a:gd name="T104" fmla="*/ 573275 w 1148079"/>
              <a:gd name="T105" fmla="*/ 0 h 292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8079"/>
              <a:gd name="T160" fmla="*/ 0 h 292735"/>
              <a:gd name="T161" fmla="*/ 1148079 w 1148079"/>
              <a:gd name="T162" fmla="*/ 292735 h 292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8079" h="292735">
                <a:moveTo>
                  <a:pt x="573907" y="0"/>
                </a:moveTo>
                <a:lnTo>
                  <a:pt x="526834" y="484"/>
                </a:lnTo>
                <a:lnTo>
                  <a:pt x="480809" y="1912"/>
                </a:lnTo>
                <a:lnTo>
                  <a:pt x="435980" y="4246"/>
                </a:lnTo>
                <a:lnTo>
                  <a:pt x="392496" y="7449"/>
                </a:lnTo>
                <a:lnTo>
                  <a:pt x="350503" y="11483"/>
                </a:lnTo>
                <a:lnTo>
                  <a:pt x="310150" y="16310"/>
                </a:lnTo>
                <a:lnTo>
                  <a:pt x="271583" y="21893"/>
                </a:lnTo>
                <a:lnTo>
                  <a:pt x="200401" y="35174"/>
                </a:lnTo>
                <a:lnTo>
                  <a:pt x="138139" y="51027"/>
                </a:lnTo>
                <a:lnTo>
                  <a:pt x="85977" y="69151"/>
                </a:lnTo>
                <a:lnTo>
                  <a:pt x="45096" y="89243"/>
                </a:lnTo>
                <a:lnTo>
                  <a:pt x="7510" y="122416"/>
                </a:lnTo>
                <a:lnTo>
                  <a:pt x="0" y="146115"/>
                </a:lnTo>
                <a:lnTo>
                  <a:pt x="1902" y="158098"/>
                </a:lnTo>
                <a:lnTo>
                  <a:pt x="29255" y="192299"/>
                </a:lnTo>
                <a:lnTo>
                  <a:pt x="64052" y="213263"/>
                </a:lnTo>
                <a:lnTo>
                  <a:pt x="110721" y="232408"/>
                </a:lnTo>
                <a:lnTo>
                  <a:pt x="168081" y="249433"/>
                </a:lnTo>
                <a:lnTo>
                  <a:pt x="234951" y="264036"/>
                </a:lnTo>
                <a:lnTo>
                  <a:pt x="310150" y="275918"/>
                </a:lnTo>
                <a:lnTo>
                  <a:pt x="350503" y="280745"/>
                </a:lnTo>
                <a:lnTo>
                  <a:pt x="392496" y="284778"/>
                </a:lnTo>
                <a:lnTo>
                  <a:pt x="435980" y="287980"/>
                </a:lnTo>
                <a:lnTo>
                  <a:pt x="480809" y="290314"/>
                </a:lnTo>
                <a:lnTo>
                  <a:pt x="526834" y="291742"/>
                </a:lnTo>
                <a:lnTo>
                  <a:pt x="573907" y="292226"/>
                </a:lnTo>
                <a:lnTo>
                  <a:pt x="620965" y="291742"/>
                </a:lnTo>
                <a:lnTo>
                  <a:pt x="666977" y="290314"/>
                </a:lnTo>
                <a:lnTo>
                  <a:pt x="711797" y="287980"/>
                </a:lnTo>
                <a:lnTo>
                  <a:pt x="755275" y="284778"/>
                </a:lnTo>
                <a:lnTo>
                  <a:pt x="797265" y="280745"/>
                </a:lnTo>
                <a:lnTo>
                  <a:pt x="837618" y="275918"/>
                </a:lnTo>
                <a:lnTo>
                  <a:pt x="876186" y="270336"/>
                </a:lnTo>
                <a:lnTo>
                  <a:pt x="947377" y="257056"/>
                </a:lnTo>
                <a:lnTo>
                  <a:pt x="1009653" y="241204"/>
                </a:lnTo>
                <a:lnTo>
                  <a:pt x="1061831" y="223082"/>
                </a:lnTo>
                <a:lnTo>
                  <a:pt x="1102728" y="202989"/>
                </a:lnTo>
                <a:lnTo>
                  <a:pt x="1140331" y="169815"/>
                </a:lnTo>
                <a:lnTo>
                  <a:pt x="1147846" y="146115"/>
                </a:lnTo>
                <a:lnTo>
                  <a:pt x="1145942" y="134132"/>
                </a:lnTo>
                <a:lnTo>
                  <a:pt x="1118576" y="99934"/>
                </a:lnTo>
                <a:lnTo>
                  <a:pt x="1083764" y="78970"/>
                </a:lnTo>
                <a:lnTo>
                  <a:pt x="1037078" y="59824"/>
                </a:lnTo>
                <a:lnTo>
                  <a:pt x="979703" y="42798"/>
                </a:lnTo>
                <a:lnTo>
                  <a:pt x="912822" y="28193"/>
                </a:lnTo>
                <a:lnTo>
                  <a:pt x="837618" y="16310"/>
                </a:lnTo>
                <a:lnTo>
                  <a:pt x="797265" y="11483"/>
                </a:lnTo>
                <a:lnTo>
                  <a:pt x="755275" y="7449"/>
                </a:lnTo>
                <a:lnTo>
                  <a:pt x="711797" y="4246"/>
                </a:lnTo>
                <a:lnTo>
                  <a:pt x="666977" y="1912"/>
                </a:lnTo>
                <a:lnTo>
                  <a:pt x="620965" y="484"/>
                </a:lnTo>
                <a:lnTo>
                  <a:pt x="573907" y="0"/>
                </a:lnTo>
                <a:close/>
              </a:path>
            </a:pathLst>
          </a:custGeom>
          <a:solidFill>
            <a:srgbClr val="6F94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2" name="object 27"/>
          <p:cNvSpPr>
            <a:spLocks/>
          </p:cNvSpPr>
          <p:nvPr/>
        </p:nvSpPr>
        <p:spPr bwMode="auto">
          <a:xfrm>
            <a:off x="2998788" y="4322763"/>
            <a:ext cx="1147762" cy="523875"/>
          </a:xfrm>
          <a:custGeom>
            <a:avLst/>
            <a:gdLst>
              <a:gd name="T0" fmla="*/ 0 w 1148079"/>
              <a:gd name="T1" fmla="*/ 0 h 523875"/>
              <a:gd name="T2" fmla="*/ 0 w 1148079"/>
              <a:gd name="T3" fmla="*/ 377702 h 523875"/>
              <a:gd name="T4" fmla="*/ 1898 w 1148079"/>
              <a:gd name="T5" fmla="*/ 389677 h 523875"/>
              <a:gd name="T6" fmla="*/ 29223 w 1148079"/>
              <a:gd name="T7" fmla="*/ 423856 h 523875"/>
              <a:gd name="T8" fmla="*/ 63980 w 1148079"/>
              <a:gd name="T9" fmla="*/ 444809 h 523875"/>
              <a:gd name="T10" fmla="*/ 110595 w 1148079"/>
              <a:gd name="T11" fmla="*/ 463945 h 523875"/>
              <a:gd name="T12" fmla="*/ 167890 w 1148079"/>
              <a:gd name="T13" fmla="*/ 480963 h 523875"/>
              <a:gd name="T14" fmla="*/ 234675 w 1148079"/>
              <a:gd name="T15" fmla="*/ 495561 h 523875"/>
              <a:gd name="T16" fmla="*/ 309776 w 1148079"/>
              <a:gd name="T17" fmla="*/ 507440 h 523875"/>
              <a:gd name="T18" fmla="*/ 350077 w 1148079"/>
              <a:gd name="T19" fmla="*/ 512265 h 523875"/>
              <a:gd name="T20" fmla="*/ 392015 w 1148079"/>
              <a:gd name="T21" fmla="*/ 516297 h 523875"/>
              <a:gd name="T22" fmla="*/ 435440 w 1148079"/>
              <a:gd name="T23" fmla="*/ 519498 h 523875"/>
              <a:gd name="T24" fmla="*/ 480203 w 1148079"/>
              <a:gd name="T25" fmla="*/ 521832 h 523875"/>
              <a:gd name="T26" fmla="*/ 526164 w 1148079"/>
              <a:gd name="T27" fmla="*/ 523259 h 523875"/>
              <a:gd name="T28" fmla="*/ 573169 w 1148079"/>
              <a:gd name="T29" fmla="*/ 523743 h 523875"/>
              <a:gd name="T30" fmla="*/ 620190 w 1148079"/>
              <a:gd name="T31" fmla="*/ 523259 h 523875"/>
              <a:gd name="T32" fmla="*/ 666163 w 1148079"/>
              <a:gd name="T33" fmla="*/ 521832 h 523875"/>
              <a:gd name="T34" fmla="*/ 710942 w 1148079"/>
              <a:gd name="T35" fmla="*/ 519498 h 523875"/>
              <a:gd name="T36" fmla="*/ 754378 w 1148079"/>
              <a:gd name="T37" fmla="*/ 516297 h 523875"/>
              <a:gd name="T38" fmla="*/ 796325 w 1148079"/>
              <a:gd name="T39" fmla="*/ 512265 h 523875"/>
              <a:gd name="T40" fmla="*/ 836634 w 1148079"/>
              <a:gd name="T41" fmla="*/ 507440 h 523875"/>
              <a:gd name="T42" fmla="*/ 875157 w 1148079"/>
              <a:gd name="T43" fmla="*/ 501859 h 523875"/>
              <a:gd name="T44" fmla="*/ 946259 w 1148079"/>
              <a:gd name="T45" fmla="*/ 488583 h 523875"/>
              <a:gd name="T46" fmla="*/ 1008453 w 1148079"/>
              <a:gd name="T47" fmla="*/ 472738 h 523875"/>
              <a:gd name="T48" fmla="*/ 1060560 w 1148079"/>
              <a:gd name="T49" fmla="*/ 454623 h 523875"/>
              <a:gd name="T50" fmla="*/ 1101397 w 1148079"/>
              <a:gd name="T51" fmla="*/ 434541 h 523875"/>
              <a:gd name="T52" fmla="*/ 1138938 w 1148079"/>
              <a:gd name="T53" fmla="*/ 401386 h 523875"/>
              <a:gd name="T54" fmla="*/ 1146441 w 1148079"/>
              <a:gd name="T55" fmla="*/ 377702 h 523875"/>
              <a:gd name="T56" fmla="*/ 1146441 w 1148079"/>
              <a:gd name="T57" fmla="*/ 146054 h 523875"/>
              <a:gd name="T58" fmla="*/ 573169 w 1148079"/>
              <a:gd name="T59" fmla="*/ 146054 h 523875"/>
              <a:gd name="T60" fmla="*/ 526164 w 1148079"/>
              <a:gd name="T61" fmla="*/ 145569 h 523875"/>
              <a:gd name="T62" fmla="*/ 480203 w 1148079"/>
              <a:gd name="T63" fmla="*/ 144141 h 523875"/>
              <a:gd name="T64" fmla="*/ 435440 w 1148079"/>
              <a:gd name="T65" fmla="*/ 141808 h 523875"/>
              <a:gd name="T66" fmla="*/ 392015 w 1148079"/>
              <a:gd name="T67" fmla="*/ 138605 h 523875"/>
              <a:gd name="T68" fmla="*/ 350077 w 1148079"/>
              <a:gd name="T69" fmla="*/ 134573 h 523875"/>
              <a:gd name="T70" fmla="*/ 309776 w 1148079"/>
              <a:gd name="T71" fmla="*/ 129747 h 523875"/>
              <a:gd name="T72" fmla="*/ 271261 w 1148079"/>
              <a:gd name="T73" fmla="*/ 124166 h 523875"/>
              <a:gd name="T74" fmla="*/ 200170 w 1148079"/>
              <a:gd name="T75" fmla="*/ 110888 h 523875"/>
              <a:gd name="T76" fmla="*/ 137982 w 1148079"/>
              <a:gd name="T77" fmla="*/ 95041 h 523875"/>
              <a:gd name="T78" fmla="*/ 85880 w 1148079"/>
              <a:gd name="T79" fmla="*/ 76925 h 523875"/>
              <a:gd name="T80" fmla="*/ 45048 w 1148079"/>
              <a:gd name="T81" fmla="*/ 56841 h 523875"/>
              <a:gd name="T82" fmla="*/ 7502 w 1148079"/>
              <a:gd name="T83" fmla="*/ 23685 h 523875"/>
              <a:gd name="T84" fmla="*/ 1898 w 1148079"/>
              <a:gd name="T85" fmla="*/ 11975 h 523875"/>
              <a:gd name="T86" fmla="*/ 0 w 1148079"/>
              <a:gd name="T87" fmla="*/ 0 h 523875"/>
              <a:gd name="T88" fmla="*/ 1146441 w 1148079"/>
              <a:gd name="T89" fmla="*/ 0 h 523875"/>
              <a:gd name="T90" fmla="*/ 1129783 w 1148079"/>
              <a:gd name="T91" fmla="*/ 35091 h 523875"/>
              <a:gd name="T92" fmla="*/ 1082460 w 1148079"/>
              <a:gd name="T93" fmla="*/ 67110 h 523875"/>
              <a:gd name="T94" fmla="*/ 1035842 w 1148079"/>
              <a:gd name="T95" fmla="*/ 86247 h 523875"/>
              <a:gd name="T96" fmla="*/ 978544 w 1148079"/>
              <a:gd name="T97" fmla="*/ 103267 h 523875"/>
              <a:gd name="T98" fmla="*/ 911749 w 1148079"/>
              <a:gd name="T99" fmla="*/ 117867 h 523875"/>
              <a:gd name="T100" fmla="*/ 836634 w 1148079"/>
              <a:gd name="T101" fmla="*/ 129747 h 523875"/>
              <a:gd name="T102" fmla="*/ 796325 w 1148079"/>
              <a:gd name="T103" fmla="*/ 134573 h 523875"/>
              <a:gd name="T104" fmla="*/ 754378 w 1148079"/>
              <a:gd name="T105" fmla="*/ 138605 h 523875"/>
              <a:gd name="T106" fmla="*/ 710942 w 1148079"/>
              <a:gd name="T107" fmla="*/ 141808 h 523875"/>
              <a:gd name="T108" fmla="*/ 666163 w 1148079"/>
              <a:gd name="T109" fmla="*/ 144141 h 523875"/>
              <a:gd name="T110" fmla="*/ 620190 w 1148079"/>
              <a:gd name="T111" fmla="*/ 145569 h 523875"/>
              <a:gd name="T112" fmla="*/ 573169 w 1148079"/>
              <a:gd name="T113" fmla="*/ 146054 h 523875"/>
              <a:gd name="T114" fmla="*/ 1146441 w 1148079"/>
              <a:gd name="T115" fmla="*/ 146054 h 523875"/>
              <a:gd name="T116" fmla="*/ 1146441 w 1148079"/>
              <a:gd name="T117" fmla="*/ 0 h 523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8079"/>
              <a:gd name="T178" fmla="*/ 0 h 523875"/>
              <a:gd name="T179" fmla="*/ 1148079 w 1148079"/>
              <a:gd name="T180" fmla="*/ 523875 h 523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8079" h="523875">
                <a:moveTo>
                  <a:pt x="0" y="0"/>
                </a:moveTo>
                <a:lnTo>
                  <a:pt x="0" y="377702"/>
                </a:lnTo>
                <a:lnTo>
                  <a:pt x="1902" y="389677"/>
                </a:lnTo>
                <a:lnTo>
                  <a:pt x="29255" y="423856"/>
                </a:lnTo>
                <a:lnTo>
                  <a:pt x="64052" y="444809"/>
                </a:lnTo>
                <a:lnTo>
                  <a:pt x="110719" y="463945"/>
                </a:lnTo>
                <a:lnTo>
                  <a:pt x="168074" y="480963"/>
                </a:lnTo>
                <a:lnTo>
                  <a:pt x="234935" y="495561"/>
                </a:lnTo>
                <a:lnTo>
                  <a:pt x="310120" y="507440"/>
                </a:lnTo>
                <a:lnTo>
                  <a:pt x="350465" y="512265"/>
                </a:lnTo>
                <a:lnTo>
                  <a:pt x="392447" y="516297"/>
                </a:lnTo>
                <a:lnTo>
                  <a:pt x="435920" y="519498"/>
                </a:lnTo>
                <a:lnTo>
                  <a:pt x="480735" y="521832"/>
                </a:lnTo>
                <a:lnTo>
                  <a:pt x="526744" y="523259"/>
                </a:lnTo>
                <a:lnTo>
                  <a:pt x="573801" y="523743"/>
                </a:lnTo>
                <a:lnTo>
                  <a:pt x="620874" y="523259"/>
                </a:lnTo>
                <a:lnTo>
                  <a:pt x="666899" y="521832"/>
                </a:lnTo>
                <a:lnTo>
                  <a:pt x="711728" y="519498"/>
                </a:lnTo>
                <a:lnTo>
                  <a:pt x="755212" y="516297"/>
                </a:lnTo>
                <a:lnTo>
                  <a:pt x="797205" y="512265"/>
                </a:lnTo>
                <a:lnTo>
                  <a:pt x="837558" y="507440"/>
                </a:lnTo>
                <a:lnTo>
                  <a:pt x="876125" y="501859"/>
                </a:lnTo>
                <a:lnTo>
                  <a:pt x="947307" y="488583"/>
                </a:lnTo>
                <a:lnTo>
                  <a:pt x="1009569" y="472738"/>
                </a:lnTo>
                <a:lnTo>
                  <a:pt x="1061732" y="454623"/>
                </a:lnTo>
                <a:lnTo>
                  <a:pt x="1102613" y="434541"/>
                </a:lnTo>
                <a:lnTo>
                  <a:pt x="1140198" y="401386"/>
                </a:lnTo>
                <a:lnTo>
                  <a:pt x="1147709" y="377702"/>
                </a:lnTo>
                <a:lnTo>
                  <a:pt x="1147709" y="146054"/>
                </a:lnTo>
                <a:lnTo>
                  <a:pt x="573801" y="146054"/>
                </a:lnTo>
                <a:lnTo>
                  <a:pt x="526744" y="145569"/>
                </a:lnTo>
                <a:lnTo>
                  <a:pt x="480735" y="144141"/>
                </a:lnTo>
                <a:lnTo>
                  <a:pt x="435920" y="141808"/>
                </a:lnTo>
                <a:lnTo>
                  <a:pt x="392447" y="138605"/>
                </a:lnTo>
                <a:lnTo>
                  <a:pt x="350465" y="134573"/>
                </a:lnTo>
                <a:lnTo>
                  <a:pt x="310120" y="129747"/>
                </a:lnTo>
                <a:lnTo>
                  <a:pt x="271561" y="124166"/>
                </a:lnTo>
                <a:lnTo>
                  <a:pt x="200390" y="110888"/>
                </a:lnTo>
                <a:lnTo>
                  <a:pt x="138134" y="95041"/>
                </a:lnTo>
                <a:lnTo>
                  <a:pt x="85976" y="76925"/>
                </a:lnTo>
                <a:lnTo>
                  <a:pt x="45096" y="56841"/>
                </a:lnTo>
                <a:lnTo>
                  <a:pt x="7510" y="23685"/>
                </a:lnTo>
                <a:lnTo>
                  <a:pt x="1902" y="11975"/>
                </a:lnTo>
                <a:lnTo>
                  <a:pt x="0" y="0"/>
                </a:lnTo>
                <a:close/>
              </a:path>
              <a:path w="1148079" h="523875">
                <a:moveTo>
                  <a:pt x="1147709" y="0"/>
                </a:moveTo>
                <a:lnTo>
                  <a:pt x="1131031" y="35091"/>
                </a:lnTo>
                <a:lnTo>
                  <a:pt x="1083656" y="67110"/>
                </a:lnTo>
                <a:lnTo>
                  <a:pt x="1036987" y="86247"/>
                </a:lnTo>
                <a:lnTo>
                  <a:pt x="979627" y="103267"/>
                </a:lnTo>
                <a:lnTo>
                  <a:pt x="912757" y="117867"/>
                </a:lnTo>
                <a:lnTo>
                  <a:pt x="837558" y="129747"/>
                </a:lnTo>
                <a:lnTo>
                  <a:pt x="797205" y="134573"/>
                </a:lnTo>
                <a:lnTo>
                  <a:pt x="755212" y="138605"/>
                </a:lnTo>
                <a:lnTo>
                  <a:pt x="711728" y="141808"/>
                </a:lnTo>
                <a:lnTo>
                  <a:pt x="666899" y="144141"/>
                </a:lnTo>
                <a:lnTo>
                  <a:pt x="620874" y="145569"/>
                </a:lnTo>
                <a:lnTo>
                  <a:pt x="573801" y="146054"/>
                </a:lnTo>
                <a:lnTo>
                  <a:pt x="1147709" y="146054"/>
                </a:lnTo>
                <a:lnTo>
                  <a:pt x="1147709" y="0"/>
                </a:lnTo>
                <a:close/>
              </a:path>
            </a:pathLst>
          </a:custGeom>
          <a:solidFill>
            <a:srgbClr val="104F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3" name="object 28"/>
          <p:cNvSpPr>
            <a:spLocks/>
          </p:cNvSpPr>
          <p:nvPr/>
        </p:nvSpPr>
        <p:spPr bwMode="auto">
          <a:xfrm>
            <a:off x="2998788" y="4176713"/>
            <a:ext cx="1147762" cy="292100"/>
          </a:xfrm>
          <a:custGeom>
            <a:avLst/>
            <a:gdLst>
              <a:gd name="T0" fmla="*/ 573169 w 1148079"/>
              <a:gd name="T1" fmla="*/ 0 h 292735"/>
              <a:gd name="T2" fmla="*/ 526164 w 1148079"/>
              <a:gd name="T3" fmla="*/ 481 h 292735"/>
              <a:gd name="T4" fmla="*/ 480203 w 1148079"/>
              <a:gd name="T5" fmla="*/ 1899 h 292735"/>
              <a:gd name="T6" fmla="*/ 435440 w 1148079"/>
              <a:gd name="T7" fmla="*/ 4217 h 292735"/>
              <a:gd name="T8" fmla="*/ 392015 w 1148079"/>
              <a:gd name="T9" fmla="*/ 7396 h 292735"/>
              <a:gd name="T10" fmla="*/ 350077 w 1148079"/>
              <a:gd name="T11" fmla="*/ 11399 h 292735"/>
              <a:gd name="T12" fmla="*/ 309776 w 1148079"/>
              <a:gd name="T13" fmla="*/ 16192 h 292735"/>
              <a:gd name="T14" fmla="*/ 271261 w 1148079"/>
              <a:gd name="T15" fmla="*/ 21732 h 292735"/>
              <a:gd name="T16" fmla="*/ 200170 w 1148079"/>
              <a:gd name="T17" fmla="*/ 34911 h 292735"/>
              <a:gd name="T18" fmla="*/ 137982 w 1148079"/>
              <a:gd name="T19" fmla="*/ 50639 h 292735"/>
              <a:gd name="T20" fmla="*/ 85880 w 1148079"/>
              <a:gd name="T21" fmla="*/ 68616 h 292735"/>
              <a:gd name="T22" fmla="*/ 45048 w 1148079"/>
              <a:gd name="T23" fmla="*/ 88541 h 292735"/>
              <a:gd name="T24" fmla="*/ 7502 w 1148079"/>
              <a:gd name="T25" fmla="*/ 121424 h 292735"/>
              <a:gd name="T26" fmla="*/ 0 w 1148079"/>
              <a:gd name="T27" fmla="*/ 144908 h 292735"/>
              <a:gd name="T28" fmla="*/ 1898 w 1148079"/>
              <a:gd name="T29" fmla="*/ 156780 h 292735"/>
              <a:gd name="T30" fmla="*/ 29223 w 1148079"/>
              <a:gd name="T31" fmla="*/ 190665 h 292735"/>
              <a:gd name="T32" fmla="*/ 63980 w 1148079"/>
              <a:gd name="T33" fmla="*/ 211437 h 292735"/>
              <a:gd name="T34" fmla="*/ 110595 w 1148079"/>
              <a:gd name="T35" fmla="*/ 230410 h 292735"/>
              <a:gd name="T36" fmla="*/ 167890 w 1148079"/>
              <a:gd name="T37" fmla="*/ 247282 h 292735"/>
              <a:gd name="T38" fmla="*/ 234675 w 1148079"/>
              <a:gd name="T39" fmla="*/ 261757 h 292735"/>
              <a:gd name="T40" fmla="*/ 309776 w 1148079"/>
              <a:gd name="T41" fmla="*/ 273533 h 292735"/>
              <a:gd name="T42" fmla="*/ 350077 w 1148079"/>
              <a:gd name="T43" fmla="*/ 278318 h 292735"/>
              <a:gd name="T44" fmla="*/ 392015 w 1148079"/>
              <a:gd name="T45" fmla="*/ 282315 h 292735"/>
              <a:gd name="T46" fmla="*/ 435440 w 1148079"/>
              <a:gd name="T47" fmla="*/ 285489 h 292735"/>
              <a:gd name="T48" fmla="*/ 480203 w 1148079"/>
              <a:gd name="T49" fmla="*/ 287803 h 292735"/>
              <a:gd name="T50" fmla="*/ 526164 w 1148079"/>
              <a:gd name="T51" fmla="*/ 289219 h 292735"/>
              <a:gd name="T52" fmla="*/ 573169 w 1148079"/>
              <a:gd name="T53" fmla="*/ 289698 h 292735"/>
              <a:gd name="T54" fmla="*/ 620190 w 1148079"/>
              <a:gd name="T55" fmla="*/ 289219 h 292735"/>
              <a:gd name="T56" fmla="*/ 666163 w 1148079"/>
              <a:gd name="T57" fmla="*/ 287803 h 292735"/>
              <a:gd name="T58" fmla="*/ 710942 w 1148079"/>
              <a:gd name="T59" fmla="*/ 285489 h 292735"/>
              <a:gd name="T60" fmla="*/ 754378 w 1148079"/>
              <a:gd name="T61" fmla="*/ 282315 h 292735"/>
              <a:gd name="T62" fmla="*/ 796325 w 1148079"/>
              <a:gd name="T63" fmla="*/ 278318 h 292735"/>
              <a:gd name="T64" fmla="*/ 836634 w 1148079"/>
              <a:gd name="T65" fmla="*/ 273533 h 292735"/>
              <a:gd name="T66" fmla="*/ 875157 w 1148079"/>
              <a:gd name="T67" fmla="*/ 268001 h 292735"/>
              <a:gd name="T68" fmla="*/ 946259 w 1148079"/>
              <a:gd name="T69" fmla="*/ 254838 h 292735"/>
              <a:gd name="T70" fmla="*/ 1008453 w 1148079"/>
              <a:gd name="T71" fmla="*/ 239128 h 292735"/>
              <a:gd name="T72" fmla="*/ 1060560 w 1148079"/>
              <a:gd name="T73" fmla="*/ 221167 h 292735"/>
              <a:gd name="T74" fmla="*/ 1101397 w 1148079"/>
              <a:gd name="T75" fmla="*/ 201259 h 292735"/>
              <a:gd name="T76" fmla="*/ 1138938 w 1148079"/>
              <a:gd name="T77" fmla="*/ 168389 h 292735"/>
              <a:gd name="T78" fmla="*/ 1146441 w 1148079"/>
              <a:gd name="T79" fmla="*/ 144908 h 292735"/>
              <a:gd name="T80" fmla="*/ 1144542 w 1148079"/>
              <a:gd name="T81" fmla="*/ 133036 h 292735"/>
              <a:gd name="T82" fmla="*/ 1117217 w 1148079"/>
              <a:gd name="T83" fmla="*/ 99139 h 292735"/>
              <a:gd name="T84" fmla="*/ 1082460 w 1148079"/>
              <a:gd name="T85" fmla="*/ 78353 h 292735"/>
              <a:gd name="T86" fmla="*/ 1035842 w 1148079"/>
              <a:gd name="T87" fmla="*/ 59365 h 292735"/>
              <a:gd name="T88" fmla="*/ 978544 w 1148079"/>
              <a:gd name="T89" fmla="*/ 42475 h 292735"/>
              <a:gd name="T90" fmla="*/ 911749 w 1148079"/>
              <a:gd name="T91" fmla="*/ 27984 h 292735"/>
              <a:gd name="T92" fmla="*/ 836634 w 1148079"/>
              <a:gd name="T93" fmla="*/ 16192 h 292735"/>
              <a:gd name="T94" fmla="*/ 796325 w 1148079"/>
              <a:gd name="T95" fmla="*/ 11399 h 292735"/>
              <a:gd name="T96" fmla="*/ 754378 w 1148079"/>
              <a:gd name="T97" fmla="*/ 7396 h 292735"/>
              <a:gd name="T98" fmla="*/ 710942 w 1148079"/>
              <a:gd name="T99" fmla="*/ 4217 h 292735"/>
              <a:gd name="T100" fmla="*/ 666163 w 1148079"/>
              <a:gd name="T101" fmla="*/ 1899 h 292735"/>
              <a:gd name="T102" fmla="*/ 620190 w 1148079"/>
              <a:gd name="T103" fmla="*/ 481 h 292735"/>
              <a:gd name="T104" fmla="*/ 573169 w 1148079"/>
              <a:gd name="T105" fmla="*/ 0 h 292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8079"/>
              <a:gd name="T160" fmla="*/ 0 h 292735"/>
              <a:gd name="T161" fmla="*/ 1148079 w 1148079"/>
              <a:gd name="T162" fmla="*/ 292735 h 292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8079" h="292735">
                <a:moveTo>
                  <a:pt x="573801" y="0"/>
                </a:moveTo>
                <a:lnTo>
                  <a:pt x="526744" y="485"/>
                </a:lnTo>
                <a:lnTo>
                  <a:pt x="480735" y="1915"/>
                </a:lnTo>
                <a:lnTo>
                  <a:pt x="435920" y="4253"/>
                </a:lnTo>
                <a:lnTo>
                  <a:pt x="392447" y="7460"/>
                </a:lnTo>
                <a:lnTo>
                  <a:pt x="350465" y="11499"/>
                </a:lnTo>
                <a:lnTo>
                  <a:pt x="310120" y="16332"/>
                </a:lnTo>
                <a:lnTo>
                  <a:pt x="271561" y="21921"/>
                </a:lnTo>
                <a:lnTo>
                  <a:pt x="200390" y="35215"/>
                </a:lnTo>
                <a:lnTo>
                  <a:pt x="138134" y="51081"/>
                </a:lnTo>
                <a:lnTo>
                  <a:pt x="85976" y="69214"/>
                </a:lnTo>
                <a:lnTo>
                  <a:pt x="45096" y="89313"/>
                </a:lnTo>
                <a:lnTo>
                  <a:pt x="7510" y="122484"/>
                </a:lnTo>
                <a:lnTo>
                  <a:pt x="0" y="146172"/>
                </a:lnTo>
                <a:lnTo>
                  <a:pt x="1902" y="158148"/>
                </a:lnTo>
                <a:lnTo>
                  <a:pt x="29255" y="192328"/>
                </a:lnTo>
                <a:lnTo>
                  <a:pt x="64052" y="213283"/>
                </a:lnTo>
                <a:lnTo>
                  <a:pt x="110719" y="232420"/>
                </a:lnTo>
                <a:lnTo>
                  <a:pt x="168074" y="249440"/>
                </a:lnTo>
                <a:lnTo>
                  <a:pt x="234935" y="264040"/>
                </a:lnTo>
                <a:lnTo>
                  <a:pt x="310120" y="275920"/>
                </a:lnTo>
                <a:lnTo>
                  <a:pt x="350465" y="280746"/>
                </a:lnTo>
                <a:lnTo>
                  <a:pt x="392447" y="284778"/>
                </a:lnTo>
                <a:lnTo>
                  <a:pt x="435920" y="287980"/>
                </a:lnTo>
                <a:lnTo>
                  <a:pt x="480735" y="290314"/>
                </a:lnTo>
                <a:lnTo>
                  <a:pt x="526744" y="291742"/>
                </a:lnTo>
                <a:lnTo>
                  <a:pt x="573801" y="292226"/>
                </a:lnTo>
                <a:lnTo>
                  <a:pt x="620874" y="291742"/>
                </a:lnTo>
                <a:lnTo>
                  <a:pt x="666899" y="290314"/>
                </a:lnTo>
                <a:lnTo>
                  <a:pt x="711728" y="287980"/>
                </a:lnTo>
                <a:lnTo>
                  <a:pt x="755212" y="284778"/>
                </a:lnTo>
                <a:lnTo>
                  <a:pt x="797205" y="280746"/>
                </a:lnTo>
                <a:lnTo>
                  <a:pt x="837558" y="275920"/>
                </a:lnTo>
                <a:lnTo>
                  <a:pt x="876125" y="270339"/>
                </a:lnTo>
                <a:lnTo>
                  <a:pt x="947307" y="257061"/>
                </a:lnTo>
                <a:lnTo>
                  <a:pt x="1009569" y="241214"/>
                </a:lnTo>
                <a:lnTo>
                  <a:pt x="1061732" y="223097"/>
                </a:lnTo>
                <a:lnTo>
                  <a:pt x="1102613" y="203014"/>
                </a:lnTo>
                <a:lnTo>
                  <a:pt x="1140198" y="169858"/>
                </a:lnTo>
                <a:lnTo>
                  <a:pt x="1147709" y="146172"/>
                </a:lnTo>
                <a:lnTo>
                  <a:pt x="1145806" y="134196"/>
                </a:lnTo>
                <a:lnTo>
                  <a:pt x="1118453" y="100004"/>
                </a:lnTo>
                <a:lnTo>
                  <a:pt x="1083656" y="79036"/>
                </a:lnTo>
                <a:lnTo>
                  <a:pt x="1036987" y="59883"/>
                </a:lnTo>
                <a:lnTo>
                  <a:pt x="979627" y="42846"/>
                </a:lnTo>
                <a:lnTo>
                  <a:pt x="912757" y="28228"/>
                </a:lnTo>
                <a:lnTo>
                  <a:pt x="837558" y="16332"/>
                </a:lnTo>
                <a:lnTo>
                  <a:pt x="797205" y="11499"/>
                </a:lnTo>
                <a:lnTo>
                  <a:pt x="755212" y="7460"/>
                </a:lnTo>
                <a:lnTo>
                  <a:pt x="711728" y="4253"/>
                </a:lnTo>
                <a:lnTo>
                  <a:pt x="666899" y="1915"/>
                </a:lnTo>
                <a:lnTo>
                  <a:pt x="620874" y="485"/>
                </a:lnTo>
                <a:lnTo>
                  <a:pt x="573801" y="0"/>
                </a:lnTo>
                <a:close/>
              </a:path>
            </a:pathLst>
          </a:custGeom>
          <a:solidFill>
            <a:srgbClr val="6F94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4" name="object 30"/>
          <p:cNvSpPr>
            <a:spLocks noChangeArrowheads="1"/>
          </p:cNvSpPr>
          <p:nvPr/>
        </p:nvSpPr>
        <p:spPr bwMode="auto">
          <a:xfrm>
            <a:off x="5211763" y="5162550"/>
            <a:ext cx="457200" cy="1158875"/>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75" name="object 31"/>
          <p:cNvSpPr>
            <a:spLocks/>
          </p:cNvSpPr>
          <p:nvPr/>
        </p:nvSpPr>
        <p:spPr bwMode="auto">
          <a:xfrm>
            <a:off x="4814888" y="5419725"/>
            <a:ext cx="1147762" cy="523875"/>
          </a:xfrm>
          <a:custGeom>
            <a:avLst/>
            <a:gdLst>
              <a:gd name="T0" fmla="*/ 0 w 1148079"/>
              <a:gd name="T1" fmla="*/ 0 h 523875"/>
              <a:gd name="T2" fmla="*/ 0 w 1148079"/>
              <a:gd name="T3" fmla="*/ 377759 h 523875"/>
              <a:gd name="T4" fmla="*/ 1898 w 1148079"/>
              <a:gd name="T5" fmla="*/ 389744 h 523875"/>
              <a:gd name="T6" fmla="*/ 29222 w 1148079"/>
              <a:gd name="T7" fmla="*/ 423945 h 523875"/>
              <a:gd name="T8" fmla="*/ 63977 w 1148079"/>
              <a:gd name="T9" fmla="*/ 444910 h 523875"/>
              <a:gd name="T10" fmla="*/ 110590 w 1148079"/>
              <a:gd name="T11" fmla="*/ 464055 h 523875"/>
              <a:gd name="T12" fmla="*/ 167882 w 1148079"/>
              <a:gd name="T13" fmla="*/ 481080 h 523875"/>
              <a:gd name="T14" fmla="*/ 234665 w 1148079"/>
              <a:gd name="T15" fmla="*/ 495684 h 523875"/>
              <a:gd name="T16" fmla="*/ 309764 w 1148079"/>
              <a:gd name="T17" fmla="*/ 507566 h 523875"/>
              <a:gd name="T18" fmla="*/ 350064 w 1148079"/>
              <a:gd name="T19" fmla="*/ 512393 h 523875"/>
              <a:gd name="T20" fmla="*/ 392002 w 1148079"/>
              <a:gd name="T21" fmla="*/ 516426 h 523875"/>
              <a:gd name="T22" fmla="*/ 435426 w 1148079"/>
              <a:gd name="T23" fmla="*/ 519628 h 523875"/>
              <a:gd name="T24" fmla="*/ 480188 w 1148079"/>
              <a:gd name="T25" fmla="*/ 521962 h 523875"/>
              <a:gd name="T26" fmla="*/ 526149 w 1148079"/>
              <a:gd name="T27" fmla="*/ 523390 h 523875"/>
              <a:gd name="T28" fmla="*/ 573153 w 1148079"/>
              <a:gd name="T29" fmla="*/ 523874 h 523875"/>
              <a:gd name="T30" fmla="*/ 620175 w 1148079"/>
              <a:gd name="T31" fmla="*/ 523390 h 523875"/>
              <a:gd name="T32" fmla="*/ 666148 w 1148079"/>
              <a:gd name="T33" fmla="*/ 521962 h 523875"/>
              <a:gd name="T34" fmla="*/ 710926 w 1148079"/>
              <a:gd name="T35" fmla="*/ 519628 h 523875"/>
              <a:gd name="T36" fmla="*/ 754363 w 1148079"/>
              <a:gd name="T37" fmla="*/ 516426 h 523875"/>
              <a:gd name="T38" fmla="*/ 796310 w 1148079"/>
              <a:gd name="T39" fmla="*/ 512393 h 523875"/>
              <a:gd name="T40" fmla="*/ 836619 w 1148079"/>
              <a:gd name="T41" fmla="*/ 507566 h 523875"/>
              <a:gd name="T42" fmla="*/ 875142 w 1148079"/>
              <a:gd name="T43" fmla="*/ 501984 h 523875"/>
              <a:gd name="T44" fmla="*/ 946243 w 1148079"/>
              <a:gd name="T45" fmla="*/ 488704 h 523875"/>
              <a:gd name="T46" fmla="*/ 1008438 w 1148079"/>
              <a:gd name="T47" fmla="*/ 472852 h 523875"/>
              <a:gd name="T48" fmla="*/ 1060544 w 1148079"/>
              <a:gd name="T49" fmla="*/ 454729 h 523875"/>
              <a:gd name="T50" fmla="*/ 1101381 w 1148079"/>
              <a:gd name="T51" fmla="*/ 434636 h 523875"/>
              <a:gd name="T52" fmla="*/ 1138923 w 1148079"/>
              <a:gd name="T53" fmla="*/ 401461 h 523875"/>
              <a:gd name="T54" fmla="*/ 1146425 w 1148079"/>
              <a:gd name="T55" fmla="*/ 377759 h 523875"/>
              <a:gd name="T56" fmla="*/ 1146425 w 1148079"/>
              <a:gd name="T57" fmla="*/ 146172 h 523875"/>
              <a:gd name="T58" fmla="*/ 573153 w 1148079"/>
              <a:gd name="T59" fmla="*/ 146172 h 523875"/>
              <a:gd name="T60" fmla="*/ 526149 w 1148079"/>
              <a:gd name="T61" fmla="*/ 145688 h 523875"/>
              <a:gd name="T62" fmla="*/ 480188 w 1148079"/>
              <a:gd name="T63" fmla="*/ 144260 h 523875"/>
              <a:gd name="T64" fmla="*/ 435426 w 1148079"/>
              <a:gd name="T65" fmla="*/ 141927 h 523875"/>
              <a:gd name="T66" fmla="*/ 392002 w 1148079"/>
              <a:gd name="T67" fmla="*/ 138725 h 523875"/>
              <a:gd name="T68" fmla="*/ 350064 w 1148079"/>
              <a:gd name="T69" fmla="*/ 134691 h 523875"/>
              <a:gd name="T70" fmla="*/ 309764 w 1148079"/>
              <a:gd name="T71" fmla="*/ 129865 h 523875"/>
              <a:gd name="T72" fmla="*/ 271250 w 1148079"/>
              <a:gd name="T73" fmla="*/ 124283 h 523875"/>
              <a:gd name="T74" fmla="*/ 200161 w 1148079"/>
              <a:gd name="T75" fmla="*/ 111000 h 523875"/>
              <a:gd name="T76" fmla="*/ 137976 w 1148079"/>
              <a:gd name="T77" fmla="*/ 95145 h 523875"/>
              <a:gd name="T78" fmla="*/ 85875 w 1148079"/>
              <a:gd name="T79" fmla="*/ 77016 h 523875"/>
              <a:gd name="T80" fmla="*/ 45046 w 1148079"/>
              <a:gd name="T81" fmla="*/ 56915 h 523875"/>
              <a:gd name="T82" fmla="*/ 7502 w 1148079"/>
              <a:gd name="T83" fmla="*/ 23720 h 523875"/>
              <a:gd name="T84" fmla="*/ 1898 w 1148079"/>
              <a:gd name="T85" fmla="*/ 11994 h 523875"/>
              <a:gd name="T86" fmla="*/ 0 w 1148079"/>
              <a:gd name="T87" fmla="*/ 0 h 523875"/>
              <a:gd name="T88" fmla="*/ 1146425 w 1148079"/>
              <a:gd name="T89" fmla="*/ 0 h 523875"/>
              <a:gd name="T90" fmla="*/ 1129768 w 1148079"/>
              <a:gd name="T91" fmla="*/ 35141 h 523875"/>
              <a:gd name="T92" fmla="*/ 1082445 w 1148079"/>
              <a:gd name="T93" fmla="*/ 67193 h 523875"/>
              <a:gd name="T94" fmla="*/ 1035827 w 1148079"/>
              <a:gd name="T95" fmla="*/ 86346 h 523875"/>
              <a:gd name="T96" fmla="*/ 978528 w 1148079"/>
              <a:gd name="T97" fmla="*/ 103375 h 523875"/>
              <a:gd name="T98" fmla="*/ 911734 w 1148079"/>
              <a:gd name="T99" fmla="*/ 117982 h 523875"/>
              <a:gd name="T100" fmla="*/ 836619 w 1148079"/>
              <a:gd name="T101" fmla="*/ 129865 h 523875"/>
              <a:gd name="T102" fmla="*/ 796310 w 1148079"/>
              <a:gd name="T103" fmla="*/ 134691 h 523875"/>
              <a:gd name="T104" fmla="*/ 754363 w 1148079"/>
              <a:gd name="T105" fmla="*/ 138725 h 523875"/>
              <a:gd name="T106" fmla="*/ 710926 w 1148079"/>
              <a:gd name="T107" fmla="*/ 141927 h 523875"/>
              <a:gd name="T108" fmla="*/ 666148 w 1148079"/>
              <a:gd name="T109" fmla="*/ 144260 h 523875"/>
              <a:gd name="T110" fmla="*/ 620175 w 1148079"/>
              <a:gd name="T111" fmla="*/ 145688 h 523875"/>
              <a:gd name="T112" fmla="*/ 573153 w 1148079"/>
              <a:gd name="T113" fmla="*/ 146172 h 523875"/>
              <a:gd name="T114" fmla="*/ 1146425 w 1148079"/>
              <a:gd name="T115" fmla="*/ 146172 h 523875"/>
              <a:gd name="T116" fmla="*/ 1146425 w 1148079"/>
              <a:gd name="T117" fmla="*/ 0 h 523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8079"/>
              <a:gd name="T178" fmla="*/ 0 h 523875"/>
              <a:gd name="T179" fmla="*/ 1148079 w 1148079"/>
              <a:gd name="T180" fmla="*/ 523875 h 523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8079" h="523875">
                <a:moveTo>
                  <a:pt x="0" y="0"/>
                </a:moveTo>
                <a:lnTo>
                  <a:pt x="0" y="377759"/>
                </a:lnTo>
                <a:lnTo>
                  <a:pt x="1902" y="389744"/>
                </a:lnTo>
                <a:lnTo>
                  <a:pt x="29254" y="423945"/>
                </a:lnTo>
                <a:lnTo>
                  <a:pt x="64049" y="444910"/>
                </a:lnTo>
                <a:lnTo>
                  <a:pt x="110714" y="464055"/>
                </a:lnTo>
                <a:lnTo>
                  <a:pt x="168066" y="481080"/>
                </a:lnTo>
                <a:lnTo>
                  <a:pt x="234925" y="495684"/>
                </a:lnTo>
                <a:lnTo>
                  <a:pt x="310108" y="507566"/>
                </a:lnTo>
                <a:lnTo>
                  <a:pt x="350452" y="512393"/>
                </a:lnTo>
                <a:lnTo>
                  <a:pt x="392434" y="516426"/>
                </a:lnTo>
                <a:lnTo>
                  <a:pt x="435906" y="519628"/>
                </a:lnTo>
                <a:lnTo>
                  <a:pt x="480720" y="521962"/>
                </a:lnTo>
                <a:lnTo>
                  <a:pt x="526729" y="523390"/>
                </a:lnTo>
                <a:lnTo>
                  <a:pt x="573785" y="523874"/>
                </a:lnTo>
                <a:lnTo>
                  <a:pt x="620859" y="523390"/>
                </a:lnTo>
                <a:lnTo>
                  <a:pt x="666884" y="521962"/>
                </a:lnTo>
                <a:lnTo>
                  <a:pt x="711712" y="519628"/>
                </a:lnTo>
                <a:lnTo>
                  <a:pt x="755197" y="516426"/>
                </a:lnTo>
                <a:lnTo>
                  <a:pt x="797190" y="512393"/>
                </a:lnTo>
                <a:lnTo>
                  <a:pt x="837543" y="507566"/>
                </a:lnTo>
                <a:lnTo>
                  <a:pt x="876110" y="501984"/>
                </a:lnTo>
                <a:lnTo>
                  <a:pt x="947291" y="488704"/>
                </a:lnTo>
                <a:lnTo>
                  <a:pt x="1009554" y="472852"/>
                </a:lnTo>
                <a:lnTo>
                  <a:pt x="1061716" y="454729"/>
                </a:lnTo>
                <a:lnTo>
                  <a:pt x="1102597" y="434636"/>
                </a:lnTo>
                <a:lnTo>
                  <a:pt x="1140183" y="401461"/>
                </a:lnTo>
                <a:lnTo>
                  <a:pt x="1147693" y="377759"/>
                </a:lnTo>
                <a:lnTo>
                  <a:pt x="1147693" y="146172"/>
                </a:lnTo>
                <a:lnTo>
                  <a:pt x="573785" y="146172"/>
                </a:lnTo>
                <a:lnTo>
                  <a:pt x="526729" y="145688"/>
                </a:lnTo>
                <a:lnTo>
                  <a:pt x="480720" y="144260"/>
                </a:lnTo>
                <a:lnTo>
                  <a:pt x="435906" y="141927"/>
                </a:lnTo>
                <a:lnTo>
                  <a:pt x="392434" y="138725"/>
                </a:lnTo>
                <a:lnTo>
                  <a:pt x="350452" y="134691"/>
                </a:lnTo>
                <a:lnTo>
                  <a:pt x="310108" y="129865"/>
                </a:lnTo>
                <a:lnTo>
                  <a:pt x="271550" y="124283"/>
                </a:lnTo>
                <a:lnTo>
                  <a:pt x="200381" y="111000"/>
                </a:lnTo>
                <a:lnTo>
                  <a:pt x="138128" y="95145"/>
                </a:lnTo>
                <a:lnTo>
                  <a:pt x="85971" y="77016"/>
                </a:lnTo>
                <a:lnTo>
                  <a:pt x="45094" y="56915"/>
                </a:lnTo>
                <a:lnTo>
                  <a:pt x="7510" y="23720"/>
                </a:lnTo>
                <a:lnTo>
                  <a:pt x="1902" y="11994"/>
                </a:lnTo>
                <a:lnTo>
                  <a:pt x="0" y="0"/>
                </a:lnTo>
                <a:close/>
              </a:path>
              <a:path w="1148079" h="523875">
                <a:moveTo>
                  <a:pt x="1147693" y="0"/>
                </a:moveTo>
                <a:lnTo>
                  <a:pt x="1131016" y="35141"/>
                </a:lnTo>
                <a:lnTo>
                  <a:pt x="1083641" y="67193"/>
                </a:lnTo>
                <a:lnTo>
                  <a:pt x="1036972" y="86346"/>
                </a:lnTo>
                <a:lnTo>
                  <a:pt x="979611" y="103375"/>
                </a:lnTo>
                <a:lnTo>
                  <a:pt x="912742" y="117982"/>
                </a:lnTo>
                <a:lnTo>
                  <a:pt x="837543" y="129865"/>
                </a:lnTo>
                <a:lnTo>
                  <a:pt x="797190" y="134691"/>
                </a:lnTo>
                <a:lnTo>
                  <a:pt x="755197" y="138725"/>
                </a:lnTo>
                <a:lnTo>
                  <a:pt x="711712" y="141927"/>
                </a:lnTo>
                <a:lnTo>
                  <a:pt x="666884" y="144260"/>
                </a:lnTo>
                <a:lnTo>
                  <a:pt x="620859" y="145688"/>
                </a:lnTo>
                <a:lnTo>
                  <a:pt x="573785" y="146172"/>
                </a:lnTo>
                <a:lnTo>
                  <a:pt x="1147693" y="146172"/>
                </a:lnTo>
                <a:lnTo>
                  <a:pt x="1147693" y="0"/>
                </a:lnTo>
                <a:close/>
              </a:path>
            </a:pathLst>
          </a:custGeom>
          <a:solidFill>
            <a:srgbClr val="104F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6" name="object 32"/>
          <p:cNvSpPr>
            <a:spLocks/>
          </p:cNvSpPr>
          <p:nvPr/>
        </p:nvSpPr>
        <p:spPr bwMode="auto">
          <a:xfrm>
            <a:off x="4814888" y="5273675"/>
            <a:ext cx="1147762" cy="292100"/>
          </a:xfrm>
          <a:custGeom>
            <a:avLst/>
            <a:gdLst>
              <a:gd name="T0" fmla="*/ 573153 w 1148079"/>
              <a:gd name="T1" fmla="*/ 0 h 292735"/>
              <a:gd name="T2" fmla="*/ 526149 w 1148079"/>
              <a:gd name="T3" fmla="*/ 480 h 292735"/>
              <a:gd name="T4" fmla="*/ 480188 w 1148079"/>
              <a:gd name="T5" fmla="*/ 1896 h 292735"/>
              <a:gd name="T6" fmla="*/ 435426 w 1148079"/>
              <a:gd name="T7" fmla="*/ 4210 h 292735"/>
              <a:gd name="T8" fmla="*/ 392002 w 1148079"/>
              <a:gd name="T9" fmla="*/ 7384 h 292735"/>
              <a:gd name="T10" fmla="*/ 350064 w 1148079"/>
              <a:gd name="T11" fmla="*/ 11380 h 292735"/>
              <a:gd name="T12" fmla="*/ 309764 w 1148079"/>
              <a:gd name="T13" fmla="*/ 16166 h 292735"/>
              <a:gd name="T14" fmla="*/ 271250 w 1148079"/>
              <a:gd name="T15" fmla="*/ 21699 h 292735"/>
              <a:gd name="T16" fmla="*/ 200161 w 1148079"/>
              <a:gd name="T17" fmla="*/ 34861 h 292735"/>
              <a:gd name="T18" fmla="*/ 137976 w 1148079"/>
              <a:gd name="T19" fmla="*/ 50571 h 292735"/>
              <a:gd name="T20" fmla="*/ 85875 w 1148079"/>
              <a:gd name="T21" fmla="*/ 68530 h 292735"/>
              <a:gd name="T22" fmla="*/ 45046 w 1148079"/>
              <a:gd name="T23" fmla="*/ 88440 h 292735"/>
              <a:gd name="T24" fmla="*/ 7502 w 1148079"/>
              <a:gd name="T25" fmla="*/ 121310 h 292735"/>
              <a:gd name="T26" fmla="*/ 0 w 1148079"/>
              <a:gd name="T27" fmla="*/ 144791 h 292735"/>
              <a:gd name="T28" fmla="*/ 1898 w 1148079"/>
              <a:gd name="T29" fmla="*/ 156681 h 292735"/>
              <a:gd name="T30" fmla="*/ 29222 w 1148079"/>
              <a:gd name="T31" fmla="*/ 190610 h 292735"/>
              <a:gd name="T32" fmla="*/ 63977 w 1148079"/>
              <a:gd name="T33" fmla="*/ 211401 h 292735"/>
              <a:gd name="T34" fmla="*/ 110590 w 1148079"/>
              <a:gd name="T35" fmla="*/ 230390 h 292735"/>
              <a:gd name="T36" fmla="*/ 167882 w 1148079"/>
              <a:gd name="T37" fmla="*/ 247272 h 292735"/>
              <a:gd name="T38" fmla="*/ 234665 w 1148079"/>
              <a:gd name="T39" fmla="*/ 261753 h 292735"/>
              <a:gd name="T40" fmla="*/ 309764 w 1148079"/>
              <a:gd name="T41" fmla="*/ 273532 h 292735"/>
              <a:gd name="T42" fmla="*/ 350064 w 1148079"/>
              <a:gd name="T43" fmla="*/ 278318 h 292735"/>
              <a:gd name="T44" fmla="*/ 392002 w 1148079"/>
              <a:gd name="T45" fmla="*/ 282316 h 292735"/>
              <a:gd name="T46" fmla="*/ 435426 w 1148079"/>
              <a:gd name="T47" fmla="*/ 285490 h 292735"/>
              <a:gd name="T48" fmla="*/ 480188 w 1148079"/>
              <a:gd name="T49" fmla="*/ 287803 h 292735"/>
              <a:gd name="T50" fmla="*/ 526149 w 1148079"/>
              <a:gd name="T51" fmla="*/ 289219 h 292735"/>
              <a:gd name="T52" fmla="*/ 573153 w 1148079"/>
              <a:gd name="T53" fmla="*/ 289698 h 292735"/>
              <a:gd name="T54" fmla="*/ 620175 w 1148079"/>
              <a:gd name="T55" fmla="*/ 289219 h 292735"/>
              <a:gd name="T56" fmla="*/ 666148 w 1148079"/>
              <a:gd name="T57" fmla="*/ 287803 h 292735"/>
              <a:gd name="T58" fmla="*/ 710926 w 1148079"/>
              <a:gd name="T59" fmla="*/ 285490 h 292735"/>
              <a:gd name="T60" fmla="*/ 754363 w 1148079"/>
              <a:gd name="T61" fmla="*/ 282316 h 292735"/>
              <a:gd name="T62" fmla="*/ 796310 w 1148079"/>
              <a:gd name="T63" fmla="*/ 278318 h 292735"/>
              <a:gd name="T64" fmla="*/ 836619 w 1148079"/>
              <a:gd name="T65" fmla="*/ 273532 h 292735"/>
              <a:gd name="T66" fmla="*/ 875142 w 1148079"/>
              <a:gd name="T67" fmla="*/ 267999 h 292735"/>
              <a:gd name="T68" fmla="*/ 946243 w 1148079"/>
              <a:gd name="T69" fmla="*/ 254831 h 292735"/>
              <a:gd name="T70" fmla="*/ 1008438 w 1148079"/>
              <a:gd name="T71" fmla="*/ 239113 h 292735"/>
              <a:gd name="T72" fmla="*/ 1060544 w 1148079"/>
              <a:gd name="T73" fmla="*/ 221140 h 292735"/>
              <a:gd name="T74" fmla="*/ 1101381 w 1148079"/>
              <a:gd name="T75" fmla="*/ 201215 h 292735"/>
              <a:gd name="T76" fmla="*/ 1138923 w 1148079"/>
              <a:gd name="T77" fmla="*/ 168306 h 292735"/>
              <a:gd name="T78" fmla="*/ 1146425 w 1148079"/>
              <a:gd name="T79" fmla="*/ 144791 h 292735"/>
              <a:gd name="T80" fmla="*/ 1144527 w 1148079"/>
              <a:gd name="T81" fmla="*/ 132918 h 292735"/>
              <a:gd name="T82" fmla="*/ 1117202 w 1148079"/>
              <a:gd name="T83" fmla="*/ 99034 h 292735"/>
              <a:gd name="T84" fmla="*/ 1082445 w 1148079"/>
              <a:gd name="T85" fmla="*/ 78260 h 292735"/>
              <a:gd name="T86" fmla="*/ 1035827 w 1148079"/>
              <a:gd name="T87" fmla="*/ 59289 h 292735"/>
              <a:gd name="T88" fmla="*/ 978528 w 1148079"/>
              <a:gd name="T89" fmla="*/ 42416 h 292735"/>
              <a:gd name="T90" fmla="*/ 911734 w 1148079"/>
              <a:gd name="T91" fmla="*/ 27942 h 292735"/>
              <a:gd name="T92" fmla="*/ 836619 w 1148079"/>
              <a:gd name="T93" fmla="*/ 16166 h 292735"/>
              <a:gd name="T94" fmla="*/ 796310 w 1148079"/>
              <a:gd name="T95" fmla="*/ 11380 h 292735"/>
              <a:gd name="T96" fmla="*/ 754363 w 1148079"/>
              <a:gd name="T97" fmla="*/ 7384 h 292735"/>
              <a:gd name="T98" fmla="*/ 710926 w 1148079"/>
              <a:gd name="T99" fmla="*/ 4210 h 292735"/>
              <a:gd name="T100" fmla="*/ 666148 w 1148079"/>
              <a:gd name="T101" fmla="*/ 1896 h 292735"/>
              <a:gd name="T102" fmla="*/ 620175 w 1148079"/>
              <a:gd name="T103" fmla="*/ 480 h 292735"/>
              <a:gd name="T104" fmla="*/ 573153 w 1148079"/>
              <a:gd name="T105" fmla="*/ 0 h 292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8079"/>
              <a:gd name="T160" fmla="*/ 0 h 292735"/>
              <a:gd name="T161" fmla="*/ 1148079 w 1148079"/>
              <a:gd name="T162" fmla="*/ 292735 h 292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8079" h="292735">
                <a:moveTo>
                  <a:pt x="573785" y="0"/>
                </a:moveTo>
                <a:lnTo>
                  <a:pt x="526729" y="484"/>
                </a:lnTo>
                <a:lnTo>
                  <a:pt x="480720" y="1912"/>
                </a:lnTo>
                <a:lnTo>
                  <a:pt x="435906" y="4246"/>
                </a:lnTo>
                <a:lnTo>
                  <a:pt x="392434" y="7448"/>
                </a:lnTo>
                <a:lnTo>
                  <a:pt x="350452" y="11480"/>
                </a:lnTo>
                <a:lnTo>
                  <a:pt x="310108" y="16306"/>
                </a:lnTo>
                <a:lnTo>
                  <a:pt x="271550" y="21887"/>
                </a:lnTo>
                <a:lnTo>
                  <a:pt x="200381" y="35165"/>
                </a:lnTo>
                <a:lnTo>
                  <a:pt x="138128" y="51012"/>
                </a:lnTo>
                <a:lnTo>
                  <a:pt x="85971" y="69128"/>
                </a:lnTo>
                <a:lnTo>
                  <a:pt x="45094" y="89212"/>
                </a:lnTo>
                <a:lnTo>
                  <a:pt x="7510" y="122368"/>
                </a:lnTo>
                <a:lnTo>
                  <a:pt x="0" y="146054"/>
                </a:lnTo>
                <a:lnTo>
                  <a:pt x="1902" y="158048"/>
                </a:lnTo>
                <a:lnTo>
                  <a:pt x="29254" y="192272"/>
                </a:lnTo>
                <a:lnTo>
                  <a:pt x="64049" y="213247"/>
                </a:lnTo>
                <a:lnTo>
                  <a:pt x="110714" y="232400"/>
                </a:lnTo>
                <a:lnTo>
                  <a:pt x="168066" y="249430"/>
                </a:lnTo>
                <a:lnTo>
                  <a:pt x="234925" y="264036"/>
                </a:lnTo>
                <a:lnTo>
                  <a:pt x="310108" y="275919"/>
                </a:lnTo>
                <a:lnTo>
                  <a:pt x="350452" y="280746"/>
                </a:lnTo>
                <a:lnTo>
                  <a:pt x="392434" y="284779"/>
                </a:lnTo>
                <a:lnTo>
                  <a:pt x="435906" y="287981"/>
                </a:lnTo>
                <a:lnTo>
                  <a:pt x="480720" y="290314"/>
                </a:lnTo>
                <a:lnTo>
                  <a:pt x="526729" y="291742"/>
                </a:lnTo>
                <a:lnTo>
                  <a:pt x="573785" y="292226"/>
                </a:lnTo>
                <a:lnTo>
                  <a:pt x="620859" y="291742"/>
                </a:lnTo>
                <a:lnTo>
                  <a:pt x="666884" y="290314"/>
                </a:lnTo>
                <a:lnTo>
                  <a:pt x="711712" y="287981"/>
                </a:lnTo>
                <a:lnTo>
                  <a:pt x="755197" y="284779"/>
                </a:lnTo>
                <a:lnTo>
                  <a:pt x="797190" y="280746"/>
                </a:lnTo>
                <a:lnTo>
                  <a:pt x="837543" y="275919"/>
                </a:lnTo>
                <a:lnTo>
                  <a:pt x="876110" y="270337"/>
                </a:lnTo>
                <a:lnTo>
                  <a:pt x="947291" y="257054"/>
                </a:lnTo>
                <a:lnTo>
                  <a:pt x="1009554" y="241199"/>
                </a:lnTo>
                <a:lnTo>
                  <a:pt x="1061716" y="223070"/>
                </a:lnTo>
                <a:lnTo>
                  <a:pt x="1102597" y="202969"/>
                </a:lnTo>
                <a:lnTo>
                  <a:pt x="1140183" y="169774"/>
                </a:lnTo>
                <a:lnTo>
                  <a:pt x="1147693" y="146054"/>
                </a:lnTo>
                <a:lnTo>
                  <a:pt x="1145791" y="134078"/>
                </a:lnTo>
                <a:lnTo>
                  <a:pt x="1118438" y="99898"/>
                </a:lnTo>
                <a:lnTo>
                  <a:pt x="1083641" y="78943"/>
                </a:lnTo>
                <a:lnTo>
                  <a:pt x="1036972" y="59806"/>
                </a:lnTo>
                <a:lnTo>
                  <a:pt x="979611" y="42786"/>
                </a:lnTo>
                <a:lnTo>
                  <a:pt x="912742" y="28186"/>
                </a:lnTo>
                <a:lnTo>
                  <a:pt x="837543" y="16306"/>
                </a:lnTo>
                <a:lnTo>
                  <a:pt x="797190" y="11480"/>
                </a:lnTo>
                <a:lnTo>
                  <a:pt x="755197" y="7448"/>
                </a:lnTo>
                <a:lnTo>
                  <a:pt x="711712" y="4246"/>
                </a:lnTo>
                <a:lnTo>
                  <a:pt x="666884" y="1912"/>
                </a:lnTo>
                <a:lnTo>
                  <a:pt x="620859" y="484"/>
                </a:lnTo>
                <a:lnTo>
                  <a:pt x="573785" y="0"/>
                </a:lnTo>
                <a:close/>
              </a:path>
            </a:pathLst>
          </a:custGeom>
          <a:solidFill>
            <a:srgbClr val="6F94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7" name="object 35"/>
          <p:cNvSpPr>
            <a:spLocks/>
          </p:cNvSpPr>
          <p:nvPr/>
        </p:nvSpPr>
        <p:spPr bwMode="auto">
          <a:xfrm>
            <a:off x="6472238" y="4657725"/>
            <a:ext cx="1147762" cy="523875"/>
          </a:xfrm>
          <a:custGeom>
            <a:avLst/>
            <a:gdLst>
              <a:gd name="T0" fmla="*/ 0 w 1148079"/>
              <a:gd name="T1" fmla="*/ 0 h 523875"/>
              <a:gd name="T2" fmla="*/ 0 w 1148079"/>
              <a:gd name="T3" fmla="*/ 377820 h 523875"/>
              <a:gd name="T4" fmla="*/ 1898 w 1148079"/>
              <a:gd name="T5" fmla="*/ 389798 h 523875"/>
              <a:gd name="T6" fmla="*/ 29222 w 1148079"/>
              <a:gd name="T7" fmla="*/ 423981 h 523875"/>
              <a:gd name="T8" fmla="*/ 63977 w 1148079"/>
              <a:gd name="T9" fmla="*/ 444936 h 523875"/>
              <a:gd name="T10" fmla="*/ 110590 w 1148079"/>
              <a:gd name="T11" fmla="*/ 464074 h 523875"/>
              <a:gd name="T12" fmla="*/ 167882 w 1148079"/>
              <a:gd name="T13" fmla="*/ 481092 h 523875"/>
              <a:gd name="T14" fmla="*/ 234665 w 1148079"/>
              <a:gd name="T15" fmla="*/ 495692 h 523875"/>
              <a:gd name="T16" fmla="*/ 309764 w 1148079"/>
              <a:gd name="T17" fmla="*/ 507570 h 523875"/>
              <a:gd name="T18" fmla="*/ 350064 w 1148079"/>
              <a:gd name="T19" fmla="*/ 512395 h 523875"/>
              <a:gd name="T20" fmla="*/ 392002 w 1148079"/>
              <a:gd name="T21" fmla="*/ 516428 h 523875"/>
              <a:gd name="T22" fmla="*/ 435426 w 1148079"/>
              <a:gd name="T23" fmla="*/ 519629 h 523875"/>
              <a:gd name="T24" fmla="*/ 480188 w 1148079"/>
              <a:gd name="T25" fmla="*/ 521963 h 523875"/>
              <a:gd name="T26" fmla="*/ 526149 w 1148079"/>
              <a:gd name="T27" fmla="*/ 523390 h 523875"/>
              <a:gd name="T28" fmla="*/ 573153 w 1148079"/>
              <a:gd name="T29" fmla="*/ 523874 h 523875"/>
              <a:gd name="T30" fmla="*/ 620175 w 1148079"/>
              <a:gd name="T31" fmla="*/ 523390 h 523875"/>
              <a:gd name="T32" fmla="*/ 666148 w 1148079"/>
              <a:gd name="T33" fmla="*/ 521963 h 523875"/>
              <a:gd name="T34" fmla="*/ 710926 w 1148079"/>
              <a:gd name="T35" fmla="*/ 519629 h 523875"/>
              <a:gd name="T36" fmla="*/ 754363 w 1148079"/>
              <a:gd name="T37" fmla="*/ 516428 h 523875"/>
              <a:gd name="T38" fmla="*/ 796310 w 1148079"/>
              <a:gd name="T39" fmla="*/ 512395 h 523875"/>
              <a:gd name="T40" fmla="*/ 836619 w 1148079"/>
              <a:gd name="T41" fmla="*/ 507570 h 523875"/>
              <a:gd name="T42" fmla="*/ 875142 w 1148079"/>
              <a:gd name="T43" fmla="*/ 501990 h 523875"/>
              <a:gd name="T44" fmla="*/ 946243 w 1148079"/>
              <a:gd name="T45" fmla="*/ 488713 h 523875"/>
              <a:gd name="T46" fmla="*/ 1008438 w 1148079"/>
              <a:gd name="T47" fmla="*/ 472867 h 523875"/>
              <a:gd name="T48" fmla="*/ 1060544 w 1148079"/>
              <a:gd name="T49" fmla="*/ 454751 h 523875"/>
              <a:gd name="T50" fmla="*/ 1101381 w 1148079"/>
              <a:gd name="T51" fmla="*/ 434667 h 523875"/>
              <a:gd name="T52" fmla="*/ 1138923 w 1148079"/>
              <a:gd name="T53" fmla="*/ 401509 h 523875"/>
              <a:gd name="T54" fmla="*/ 1146425 w 1148079"/>
              <a:gd name="T55" fmla="*/ 377820 h 523875"/>
              <a:gd name="T56" fmla="*/ 1146425 w 1148079"/>
              <a:gd name="T57" fmla="*/ 146172 h 523875"/>
              <a:gd name="T58" fmla="*/ 573153 w 1148079"/>
              <a:gd name="T59" fmla="*/ 146172 h 523875"/>
              <a:gd name="T60" fmla="*/ 526149 w 1148079"/>
              <a:gd name="T61" fmla="*/ 145688 h 523875"/>
              <a:gd name="T62" fmla="*/ 480188 w 1148079"/>
              <a:gd name="T63" fmla="*/ 144260 h 523875"/>
              <a:gd name="T64" fmla="*/ 435426 w 1148079"/>
              <a:gd name="T65" fmla="*/ 141927 h 523875"/>
              <a:gd name="T66" fmla="*/ 392002 w 1148079"/>
              <a:gd name="T67" fmla="*/ 138725 h 523875"/>
              <a:gd name="T68" fmla="*/ 350064 w 1148079"/>
              <a:gd name="T69" fmla="*/ 134691 h 523875"/>
              <a:gd name="T70" fmla="*/ 309764 w 1148079"/>
              <a:gd name="T71" fmla="*/ 129865 h 523875"/>
              <a:gd name="T72" fmla="*/ 271250 w 1148079"/>
              <a:gd name="T73" fmla="*/ 124283 h 523875"/>
              <a:gd name="T74" fmla="*/ 200161 w 1148079"/>
              <a:gd name="T75" fmla="*/ 111000 h 523875"/>
              <a:gd name="T76" fmla="*/ 137976 w 1148079"/>
              <a:gd name="T77" fmla="*/ 95145 h 523875"/>
              <a:gd name="T78" fmla="*/ 85875 w 1148079"/>
              <a:gd name="T79" fmla="*/ 77016 h 523875"/>
              <a:gd name="T80" fmla="*/ 45046 w 1148079"/>
              <a:gd name="T81" fmla="*/ 56915 h 523875"/>
              <a:gd name="T82" fmla="*/ 7502 w 1148079"/>
              <a:gd name="T83" fmla="*/ 23720 h 523875"/>
              <a:gd name="T84" fmla="*/ 1898 w 1148079"/>
              <a:gd name="T85" fmla="*/ 11994 h 523875"/>
              <a:gd name="T86" fmla="*/ 0 w 1148079"/>
              <a:gd name="T87" fmla="*/ 0 h 523875"/>
              <a:gd name="T88" fmla="*/ 1146425 w 1148079"/>
              <a:gd name="T89" fmla="*/ 0 h 523875"/>
              <a:gd name="T90" fmla="*/ 1129768 w 1148079"/>
              <a:gd name="T91" fmla="*/ 35141 h 523875"/>
              <a:gd name="T92" fmla="*/ 1082445 w 1148079"/>
              <a:gd name="T93" fmla="*/ 67193 h 523875"/>
              <a:gd name="T94" fmla="*/ 1035827 w 1148079"/>
              <a:gd name="T95" fmla="*/ 86346 h 523875"/>
              <a:gd name="T96" fmla="*/ 978528 w 1148079"/>
              <a:gd name="T97" fmla="*/ 103375 h 523875"/>
              <a:gd name="T98" fmla="*/ 911734 w 1148079"/>
              <a:gd name="T99" fmla="*/ 117982 h 523875"/>
              <a:gd name="T100" fmla="*/ 836619 w 1148079"/>
              <a:gd name="T101" fmla="*/ 129865 h 523875"/>
              <a:gd name="T102" fmla="*/ 796310 w 1148079"/>
              <a:gd name="T103" fmla="*/ 134691 h 523875"/>
              <a:gd name="T104" fmla="*/ 754363 w 1148079"/>
              <a:gd name="T105" fmla="*/ 138725 h 523875"/>
              <a:gd name="T106" fmla="*/ 710926 w 1148079"/>
              <a:gd name="T107" fmla="*/ 141927 h 523875"/>
              <a:gd name="T108" fmla="*/ 666148 w 1148079"/>
              <a:gd name="T109" fmla="*/ 144260 h 523875"/>
              <a:gd name="T110" fmla="*/ 620175 w 1148079"/>
              <a:gd name="T111" fmla="*/ 145688 h 523875"/>
              <a:gd name="T112" fmla="*/ 573153 w 1148079"/>
              <a:gd name="T113" fmla="*/ 146172 h 523875"/>
              <a:gd name="T114" fmla="*/ 1146425 w 1148079"/>
              <a:gd name="T115" fmla="*/ 146172 h 523875"/>
              <a:gd name="T116" fmla="*/ 1146425 w 1148079"/>
              <a:gd name="T117" fmla="*/ 0 h 523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8079"/>
              <a:gd name="T178" fmla="*/ 0 h 523875"/>
              <a:gd name="T179" fmla="*/ 1148079 w 1148079"/>
              <a:gd name="T180" fmla="*/ 523875 h 523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8079" h="523875">
                <a:moveTo>
                  <a:pt x="0" y="0"/>
                </a:moveTo>
                <a:lnTo>
                  <a:pt x="0" y="377820"/>
                </a:lnTo>
                <a:lnTo>
                  <a:pt x="1902" y="389798"/>
                </a:lnTo>
                <a:lnTo>
                  <a:pt x="29254" y="423981"/>
                </a:lnTo>
                <a:lnTo>
                  <a:pt x="64049" y="444936"/>
                </a:lnTo>
                <a:lnTo>
                  <a:pt x="110714" y="464074"/>
                </a:lnTo>
                <a:lnTo>
                  <a:pt x="168066" y="481092"/>
                </a:lnTo>
                <a:lnTo>
                  <a:pt x="234925" y="495692"/>
                </a:lnTo>
                <a:lnTo>
                  <a:pt x="310108" y="507570"/>
                </a:lnTo>
                <a:lnTo>
                  <a:pt x="350452" y="512395"/>
                </a:lnTo>
                <a:lnTo>
                  <a:pt x="392434" y="516428"/>
                </a:lnTo>
                <a:lnTo>
                  <a:pt x="435906" y="519629"/>
                </a:lnTo>
                <a:lnTo>
                  <a:pt x="480720" y="521963"/>
                </a:lnTo>
                <a:lnTo>
                  <a:pt x="526729" y="523390"/>
                </a:lnTo>
                <a:lnTo>
                  <a:pt x="573785" y="523874"/>
                </a:lnTo>
                <a:lnTo>
                  <a:pt x="620859" y="523390"/>
                </a:lnTo>
                <a:lnTo>
                  <a:pt x="666884" y="521963"/>
                </a:lnTo>
                <a:lnTo>
                  <a:pt x="711712" y="519629"/>
                </a:lnTo>
                <a:lnTo>
                  <a:pt x="755197" y="516428"/>
                </a:lnTo>
                <a:lnTo>
                  <a:pt x="797190" y="512395"/>
                </a:lnTo>
                <a:lnTo>
                  <a:pt x="837543" y="507570"/>
                </a:lnTo>
                <a:lnTo>
                  <a:pt x="876110" y="501990"/>
                </a:lnTo>
                <a:lnTo>
                  <a:pt x="947291" y="488713"/>
                </a:lnTo>
                <a:lnTo>
                  <a:pt x="1009554" y="472867"/>
                </a:lnTo>
                <a:lnTo>
                  <a:pt x="1061716" y="454751"/>
                </a:lnTo>
                <a:lnTo>
                  <a:pt x="1102597" y="434667"/>
                </a:lnTo>
                <a:lnTo>
                  <a:pt x="1140183" y="401509"/>
                </a:lnTo>
                <a:lnTo>
                  <a:pt x="1147693" y="377820"/>
                </a:lnTo>
                <a:lnTo>
                  <a:pt x="1147693" y="146172"/>
                </a:lnTo>
                <a:lnTo>
                  <a:pt x="573785" y="146172"/>
                </a:lnTo>
                <a:lnTo>
                  <a:pt x="526729" y="145688"/>
                </a:lnTo>
                <a:lnTo>
                  <a:pt x="480720" y="144260"/>
                </a:lnTo>
                <a:lnTo>
                  <a:pt x="435906" y="141927"/>
                </a:lnTo>
                <a:lnTo>
                  <a:pt x="392434" y="138725"/>
                </a:lnTo>
                <a:lnTo>
                  <a:pt x="350452" y="134691"/>
                </a:lnTo>
                <a:lnTo>
                  <a:pt x="310108" y="129865"/>
                </a:lnTo>
                <a:lnTo>
                  <a:pt x="271550" y="124283"/>
                </a:lnTo>
                <a:lnTo>
                  <a:pt x="200381" y="111000"/>
                </a:lnTo>
                <a:lnTo>
                  <a:pt x="138128" y="95145"/>
                </a:lnTo>
                <a:lnTo>
                  <a:pt x="85971" y="77016"/>
                </a:lnTo>
                <a:lnTo>
                  <a:pt x="45094" y="56915"/>
                </a:lnTo>
                <a:lnTo>
                  <a:pt x="7510" y="23720"/>
                </a:lnTo>
                <a:lnTo>
                  <a:pt x="1902" y="11994"/>
                </a:lnTo>
                <a:lnTo>
                  <a:pt x="0" y="0"/>
                </a:lnTo>
                <a:close/>
              </a:path>
              <a:path w="1148079" h="523875">
                <a:moveTo>
                  <a:pt x="1147693" y="0"/>
                </a:moveTo>
                <a:lnTo>
                  <a:pt x="1131016" y="35141"/>
                </a:lnTo>
                <a:lnTo>
                  <a:pt x="1083641" y="67193"/>
                </a:lnTo>
                <a:lnTo>
                  <a:pt x="1036972" y="86346"/>
                </a:lnTo>
                <a:lnTo>
                  <a:pt x="979611" y="103375"/>
                </a:lnTo>
                <a:lnTo>
                  <a:pt x="912742" y="117982"/>
                </a:lnTo>
                <a:lnTo>
                  <a:pt x="837543" y="129865"/>
                </a:lnTo>
                <a:lnTo>
                  <a:pt x="797190" y="134691"/>
                </a:lnTo>
                <a:lnTo>
                  <a:pt x="755197" y="138725"/>
                </a:lnTo>
                <a:lnTo>
                  <a:pt x="711712" y="141927"/>
                </a:lnTo>
                <a:lnTo>
                  <a:pt x="666884" y="144260"/>
                </a:lnTo>
                <a:lnTo>
                  <a:pt x="620859" y="145688"/>
                </a:lnTo>
                <a:lnTo>
                  <a:pt x="573785" y="146172"/>
                </a:lnTo>
                <a:lnTo>
                  <a:pt x="1147693" y="146172"/>
                </a:lnTo>
                <a:lnTo>
                  <a:pt x="1147693" y="0"/>
                </a:lnTo>
                <a:close/>
              </a:path>
            </a:pathLst>
          </a:custGeom>
          <a:solidFill>
            <a:srgbClr val="104F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8" name="object 36"/>
          <p:cNvSpPr>
            <a:spLocks/>
          </p:cNvSpPr>
          <p:nvPr/>
        </p:nvSpPr>
        <p:spPr bwMode="auto">
          <a:xfrm>
            <a:off x="6472238" y="4511675"/>
            <a:ext cx="1147762" cy="292100"/>
          </a:xfrm>
          <a:custGeom>
            <a:avLst/>
            <a:gdLst>
              <a:gd name="T0" fmla="*/ 573153 w 1148079"/>
              <a:gd name="T1" fmla="*/ 0 h 292735"/>
              <a:gd name="T2" fmla="*/ 526149 w 1148079"/>
              <a:gd name="T3" fmla="*/ 480 h 292735"/>
              <a:gd name="T4" fmla="*/ 480188 w 1148079"/>
              <a:gd name="T5" fmla="*/ 1896 h 292735"/>
              <a:gd name="T6" fmla="*/ 435426 w 1148079"/>
              <a:gd name="T7" fmla="*/ 4210 h 292735"/>
              <a:gd name="T8" fmla="*/ 392002 w 1148079"/>
              <a:gd name="T9" fmla="*/ 7384 h 292735"/>
              <a:gd name="T10" fmla="*/ 350064 w 1148079"/>
              <a:gd name="T11" fmla="*/ 11380 h 292735"/>
              <a:gd name="T12" fmla="*/ 309764 w 1148079"/>
              <a:gd name="T13" fmla="*/ 16166 h 292735"/>
              <a:gd name="T14" fmla="*/ 271250 w 1148079"/>
              <a:gd name="T15" fmla="*/ 21699 h 292735"/>
              <a:gd name="T16" fmla="*/ 200161 w 1148079"/>
              <a:gd name="T17" fmla="*/ 34861 h 292735"/>
              <a:gd name="T18" fmla="*/ 137976 w 1148079"/>
              <a:gd name="T19" fmla="*/ 50571 h 292735"/>
              <a:gd name="T20" fmla="*/ 85875 w 1148079"/>
              <a:gd name="T21" fmla="*/ 68530 h 292735"/>
              <a:gd name="T22" fmla="*/ 45046 w 1148079"/>
              <a:gd name="T23" fmla="*/ 88440 h 292735"/>
              <a:gd name="T24" fmla="*/ 7502 w 1148079"/>
              <a:gd name="T25" fmla="*/ 121310 h 292735"/>
              <a:gd name="T26" fmla="*/ 0 w 1148079"/>
              <a:gd name="T27" fmla="*/ 144791 h 292735"/>
              <a:gd name="T28" fmla="*/ 1898 w 1148079"/>
              <a:gd name="T29" fmla="*/ 156681 h 292735"/>
              <a:gd name="T30" fmla="*/ 29222 w 1148079"/>
              <a:gd name="T31" fmla="*/ 190610 h 292735"/>
              <a:gd name="T32" fmla="*/ 63977 w 1148079"/>
              <a:gd name="T33" fmla="*/ 211401 h 292735"/>
              <a:gd name="T34" fmla="*/ 110590 w 1148079"/>
              <a:gd name="T35" fmla="*/ 230390 h 292735"/>
              <a:gd name="T36" fmla="*/ 167882 w 1148079"/>
              <a:gd name="T37" fmla="*/ 247272 h 292735"/>
              <a:gd name="T38" fmla="*/ 234665 w 1148079"/>
              <a:gd name="T39" fmla="*/ 261753 h 292735"/>
              <a:gd name="T40" fmla="*/ 309764 w 1148079"/>
              <a:gd name="T41" fmla="*/ 273532 h 292735"/>
              <a:gd name="T42" fmla="*/ 350064 w 1148079"/>
              <a:gd name="T43" fmla="*/ 278318 h 292735"/>
              <a:gd name="T44" fmla="*/ 392002 w 1148079"/>
              <a:gd name="T45" fmla="*/ 282316 h 292735"/>
              <a:gd name="T46" fmla="*/ 435426 w 1148079"/>
              <a:gd name="T47" fmla="*/ 285490 h 292735"/>
              <a:gd name="T48" fmla="*/ 480188 w 1148079"/>
              <a:gd name="T49" fmla="*/ 287803 h 292735"/>
              <a:gd name="T50" fmla="*/ 526149 w 1148079"/>
              <a:gd name="T51" fmla="*/ 289219 h 292735"/>
              <a:gd name="T52" fmla="*/ 573153 w 1148079"/>
              <a:gd name="T53" fmla="*/ 289698 h 292735"/>
              <a:gd name="T54" fmla="*/ 620175 w 1148079"/>
              <a:gd name="T55" fmla="*/ 289219 h 292735"/>
              <a:gd name="T56" fmla="*/ 666148 w 1148079"/>
              <a:gd name="T57" fmla="*/ 287803 h 292735"/>
              <a:gd name="T58" fmla="*/ 710926 w 1148079"/>
              <a:gd name="T59" fmla="*/ 285490 h 292735"/>
              <a:gd name="T60" fmla="*/ 754363 w 1148079"/>
              <a:gd name="T61" fmla="*/ 282316 h 292735"/>
              <a:gd name="T62" fmla="*/ 796310 w 1148079"/>
              <a:gd name="T63" fmla="*/ 278318 h 292735"/>
              <a:gd name="T64" fmla="*/ 836619 w 1148079"/>
              <a:gd name="T65" fmla="*/ 273532 h 292735"/>
              <a:gd name="T66" fmla="*/ 875142 w 1148079"/>
              <a:gd name="T67" fmla="*/ 267999 h 292735"/>
              <a:gd name="T68" fmla="*/ 946243 w 1148079"/>
              <a:gd name="T69" fmla="*/ 254831 h 292735"/>
              <a:gd name="T70" fmla="*/ 1008438 w 1148079"/>
              <a:gd name="T71" fmla="*/ 239113 h 292735"/>
              <a:gd name="T72" fmla="*/ 1060544 w 1148079"/>
              <a:gd name="T73" fmla="*/ 221140 h 292735"/>
              <a:gd name="T74" fmla="*/ 1101381 w 1148079"/>
              <a:gd name="T75" fmla="*/ 201215 h 292735"/>
              <a:gd name="T76" fmla="*/ 1138923 w 1148079"/>
              <a:gd name="T77" fmla="*/ 168306 h 292735"/>
              <a:gd name="T78" fmla="*/ 1146425 w 1148079"/>
              <a:gd name="T79" fmla="*/ 144791 h 292735"/>
              <a:gd name="T80" fmla="*/ 1144527 w 1148079"/>
              <a:gd name="T81" fmla="*/ 132918 h 292735"/>
              <a:gd name="T82" fmla="*/ 1117202 w 1148079"/>
              <a:gd name="T83" fmla="*/ 99034 h 292735"/>
              <a:gd name="T84" fmla="*/ 1082445 w 1148079"/>
              <a:gd name="T85" fmla="*/ 78260 h 292735"/>
              <a:gd name="T86" fmla="*/ 1035827 w 1148079"/>
              <a:gd name="T87" fmla="*/ 59289 h 292735"/>
              <a:gd name="T88" fmla="*/ 978528 w 1148079"/>
              <a:gd name="T89" fmla="*/ 42416 h 292735"/>
              <a:gd name="T90" fmla="*/ 911734 w 1148079"/>
              <a:gd name="T91" fmla="*/ 27942 h 292735"/>
              <a:gd name="T92" fmla="*/ 836619 w 1148079"/>
              <a:gd name="T93" fmla="*/ 16166 h 292735"/>
              <a:gd name="T94" fmla="*/ 796310 w 1148079"/>
              <a:gd name="T95" fmla="*/ 11380 h 292735"/>
              <a:gd name="T96" fmla="*/ 754363 w 1148079"/>
              <a:gd name="T97" fmla="*/ 7384 h 292735"/>
              <a:gd name="T98" fmla="*/ 710926 w 1148079"/>
              <a:gd name="T99" fmla="*/ 4210 h 292735"/>
              <a:gd name="T100" fmla="*/ 666148 w 1148079"/>
              <a:gd name="T101" fmla="*/ 1896 h 292735"/>
              <a:gd name="T102" fmla="*/ 620175 w 1148079"/>
              <a:gd name="T103" fmla="*/ 480 h 292735"/>
              <a:gd name="T104" fmla="*/ 573153 w 1148079"/>
              <a:gd name="T105" fmla="*/ 0 h 292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8079"/>
              <a:gd name="T160" fmla="*/ 0 h 292735"/>
              <a:gd name="T161" fmla="*/ 1148079 w 1148079"/>
              <a:gd name="T162" fmla="*/ 292735 h 292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8079" h="292735">
                <a:moveTo>
                  <a:pt x="573785" y="0"/>
                </a:moveTo>
                <a:lnTo>
                  <a:pt x="526729" y="484"/>
                </a:lnTo>
                <a:lnTo>
                  <a:pt x="480720" y="1912"/>
                </a:lnTo>
                <a:lnTo>
                  <a:pt x="435906" y="4246"/>
                </a:lnTo>
                <a:lnTo>
                  <a:pt x="392434" y="7448"/>
                </a:lnTo>
                <a:lnTo>
                  <a:pt x="350452" y="11480"/>
                </a:lnTo>
                <a:lnTo>
                  <a:pt x="310108" y="16306"/>
                </a:lnTo>
                <a:lnTo>
                  <a:pt x="271550" y="21887"/>
                </a:lnTo>
                <a:lnTo>
                  <a:pt x="200381" y="35165"/>
                </a:lnTo>
                <a:lnTo>
                  <a:pt x="138128" y="51012"/>
                </a:lnTo>
                <a:lnTo>
                  <a:pt x="85971" y="69128"/>
                </a:lnTo>
                <a:lnTo>
                  <a:pt x="45094" y="89212"/>
                </a:lnTo>
                <a:lnTo>
                  <a:pt x="7510" y="122368"/>
                </a:lnTo>
                <a:lnTo>
                  <a:pt x="0" y="146054"/>
                </a:lnTo>
                <a:lnTo>
                  <a:pt x="1902" y="158048"/>
                </a:lnTo>
                <a:lnTo>
                  <a:pt x="29254" y="192272"/>
                </a:lnTo>
                <a:lnTo>
                  <a:pt x="64049" y="213247"/>
                </a:lnTo>
                <a:lnTo>
                  <a:pt x="110714" y="232400"/>
                </a:lnTo>
                <a:lnTo>
                  <a:pt x="168066" y="249430"/>
                </a:lnTo>
                <a:lnTo>
                  <a:pt x="234925" y="264036"/>
                </a:lnTo>
                <a:lnTo>
                  <a:pt x="310108" y="275919"/>
                </a:lnTo>
                <a:lnTo>
                  <a:pt x="350452" y="280746"/>
                </a:lnTo>
                <a:lnTo>
                  <a:pt x="392434" y="284779"/>
                </a:lnTo>
                <a:lnTo>
                  <a:pt x="435906" y="287981"/>
                </a:lnTo>
                <a:lnTo>
                  <a:pt x="480720" y="290314"/>
                </a:lnTo>
                <a:lnTo>
                  <a:pt x="526729" y="291742"/>
                </a:lnTo>
                <a:lnTo>
                  <a:pt x="573785" y="292226"/>
                </a:lnTo>
                <a:lnTo>
                  <a:pt x="620859" y="291742"/>
                </a:lnTo>
                <a:lnTo>
                  <a:pt x="666884" y="290314"/>
                </a:lnTo>
                <a:lnTo>
                  <a:pt x="711712" y="287981"/>
                </a:lnTo>
                <a:lnTo>
                  <a:pt x="755197" y="284779"/>
                </a:lnTo>
                <a:lnTo>
                  <a:pt x="797190" y="280746"/>
                </a:lnTo>
                <a:lnTo>
                  <a:pt x="837543" y="275919"/>
                </a:lnTo>
                <a:lnTo>
                  <a:pt x="876110" y="270337"/>
                </a:lnTo>
                <a:lnTo>
                  <a:pt x="947291" y="257054"/>
                </a:lnTo>
                <a:lnTo>
                  <a:pt x="1009554" y="241199"/>
                </a:lnTo>
                <a:lnTo>
                  <a:pt x="1061716" y="223070"/>
                </a:lnTo>
                <a:lnTo>
                  <a:pt x="1102597" y="202969"/>
                </a:lnTo>
                <a:lnTo>
                  <a:pt x="1140183" y="169774"/>
                </a:lnTo>
                <a:lnTo>
                  <a:pt x="1147693" y="146054"/>
                </a:lnTo>
                <a:lnTo>
                  <a:pt x="1145791" y="134078"/>
                </a:lnTo>
                <a:lnTo>
                  <a:pt x="1118438" y="99898"/>
                </a:lnTo>
                <a:lnTo>
                  <a:pt x="1083641" y="78943"/>
                </a:lnTo>
                <a:lnTo>
                  <a:pt x="1036972" y="59806"/>
                </a:lnTo>
                <a:lnTo>
                  <a:pt x="979611" y="42786"/>
                </a:lnTo>
                <a:lnTo>
                  <a:pt x="912742" y="28186"/>
                </a:lnTo>
                <a:lnTo>
                  <a:pt x="837543" y="16306"/>
                </a:lnTo>
                <a:lnTo>
                  <a:pt x="797190" y="11480"/>
                </a:lnTo>
                <a:lnTo>
                  <a:pt x="755197" y="7448"/>
                </a:lnTo>
                <a:lnTo>
                  <a:pt x="711712" y="4246"/>
                </a:lnTo>
                <a:lnTo>
                  <a:pt x="666884" y="1912"/>
                </a:lnTo>
                <a:lnTo>
                  <a:pt x="620859" y="484"/>
                </a:lnTo>
                <a:lnTo>
                  <a:pt x="573785" y="0"/>
                </a:lnTo>
                <a:close/>
              </a:path>
            </a:pathLst>
          </a:custGeom>
          <a:solidFill>
            <a:srgbClr val="6F94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79" name="object 37"/>
          <p:cNvSpPr>
            <a:spLocks noChangeArrowheads="1"/>
          </p:cNvSpPr>
          <p:nvPr/>
        </p:nvSpPr>
        <p:spPr bwMode="auto">
          <a:xfrm>
            <a:off x="989013" y="3122613"/>
            <a:ext cx="6751637" cy="9064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680" name="object 39"/>
          <p:cNvSpPr>
            <a:spLocks/>
          </p:cNvSpPr>
          <p:nvPr/>
        </p:nvSpPr>
        <p:spPr bwMode="auto">
          <a:xfrm>
            <a:off x="5581650" y="3367088"/>
            <a:ext cx="166688" cy="165100"/>
          </a:xfrm>
          <a:custGeom>
            <a:avLst/>
            <a:gdLst>
              <a:gd name="T0" fmla="*/ 77601 w 167639"/>
              <a:gd name="T1" fmla="*/ 0 h 165735"/>
              <a:gd name="T2" fmla="*/ 38240 w 167639"/>
              <a:gd name="T3" fmla="*/ 12470 h 165735"/>
              <a:gd name="T4" fmla="*/ 10497 w 167639"/>
              <a:gd name="T5" fmla="*/ 41620 h 165735"/>
              <a:gd name="T6" fmla="*/ 0 w 167639"/>
              <a:gd name="T7" fmla="*/ 81799 h 165735"/>
              <a:gd name="T8" fmla="*/ 963 w 167639"/>
              <a:gd name="T9" fmla="*/ 94336 h 165735"/>
              <a:gd name="T10" fmla="*/ 16160 w 167639"/>
              <a:gd name="T11" fmla="*/ 129672 h 165735"/>
              <a:gd name="T12" fmla="*/ 47578 w 167639"/>
              <a:gd name="T13" fmla="*/ 154124 h 165735"/>
              <a:gd name="T14" fmla="*/ 92325 w 167639"/>
              <a:gd name="T15" fmla="*/ 162934 h 165735"/>
              <a:gd name="T16" fmla="*/ 105386 w 167639"/>
              <a:gd name="T17" fmla="*/ 160134 h 165735"/>
              <a:gd name="T18" fmla="*/ 138694 w 167639"/>
              <a:gd name="T19" fmla="*/ 139798 h 165735"/>
              <a:gd name="T20" fmla="*/ 159296 w 167639"/>
              <a:gd name="T21" fmla="*/ 104318 h 165735"/>
              <a:gd name="T22" fmla="*/ 163500 w 167639"/>
              <a:gd name="T23" fmla="*/ 74000 h 165735"/>
              <a:gd name="T24" fmla="*/ 161049 w 167639"/>
              <a:gd name="T25" fmla="*/ 60503 h 165735"/>
              <a:gd name="T26" fmla="*/ 141404 w 167639"/>
              <a:gd name="T27" fmla="*/ 25988 h 165735"/>
              <a:gd name="T28" fmla="*/ 106789 w 167639"/>
              <a:gd name="T29" fmla="*/ 4503 h 165735"/>
              <a:gd name="T30" fmla="*/ 77601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387" y="0"/>
                </a:moveTo>
                <a:lnTo>
                  <a:pt x="39120" y="12663"/>
                </a:lnTo>
                <a:lnTo>
                  <a:pt x="10739" y="42264"/>
                </a:lnTo>
                <a:lnTo>
                  <a:pt x="0" y="83065"/>
                </a:lnTo>
                <a:lnTo>
                  <a:pt x="986" y="95796"/>
                </a:lnTo>
                <a:lnTo>
                  <a:pt x="16532" y="131680"/>
                </a:lnTo>
                <a:lnTo>
                  <a:pt x="48673" y="156509"/>
                </a:lnTo>
                <a:lnTo>
                  <a:pt x="94451" y="165455"/>
                </a:lnTo>
                <a:lnTo>
                  <a:pt x="107812" y="162612"/>
                </a:lnTo>
                <a:lnTo>
                  <a:pt x="141886" y="141962"/>
                </a:lnTo>
                <a:lnTo>
                  <a:pt x="162962" y="105932"/>
                </a:lnTo>
                <a:lnTo>
                  <a:pt x="167263" y="75146"/>
                </a:lnTo>
                <a:lnTo>
                  <a:pt x="164756" y="61440"/>
                </a:lnTo>
                <a:lnTo>
                  <a:pt x="144659" y="26390"/>
                </a:lnTo>
                <a:lnTo>
                  <a:pt x="109247" y="4572"/>
                </a:lnTo>
                <a:lnTo>
                  <a:pt x="79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81" name="object 40"/>
          <p:cNvSpPr>
            <a:spLocks/>
          </p:cNvSpPr>
          <p:nvPr/>
        </p:nvSpPr>
        <p:spPr bwMode="auto">
          <a:xfrm>
            <a:off x="5581650" y="3367088"/>
            <a:ext cx="166688" cy="165100"/>
          </a:xfrm>
          <a:custGeom>
            <a:avLst/>
            <a:gdLst>
              <a:gd name="T0" fmla="*/ 0 w 167639"/>
              <a:gd name="T1" fmla="*/ 81799 h 165735"/>
              <a:gd name="T2" fmla="*/ 10497 w 167639"/>
              <a:gd name="T3" fmla="*/ 41620 h 165735"/>
              <a:gd name="T4" fmla="*/ 38240 w 167639"/>
              <a:gd name="T5" fmla="*/ 12470 h 165735"/>
              <a:gd name="T6" fmla="*/ 77601 w 167639"/>
              <a:gd name="T7" fmla="*/ 0 h 165735"/>
              <a:gd name="T8" fmla="*/ 92696 w 167639"/>
              <a:gd name="T9" fmla="*/ 1142 h 165735"/>
              <a:gd name="T10" fmla="*/ 131309 w 167639"/>
              <a:gd name="T11" fmla="*/ 17120 h 165735"/>
              <a:gd name="T12" fmla="*/ 156438 w 167639"/>
              <a:gd name="T13" fmla="*/ 47873 h 165735"/>
              <a:gd name="T14" fmla="*/ 163500 w 167639"/>
              <a:gd name="T15" fmla="*/ 74000 h 165735"/>
              <a:gd name="T16" fmla="*/ 162474 w 167639"/>
              <a:gd name="T17" fmla="*/ 89739 h 165735"/>
              <a:gd name="T18" fmla="*/ 147220 w 167639"/>
              <a:gd name="T19" fmla="*/ 129479 h 165735"/>
              <a:gd name="T20" fmla="*/ 117591 w 167639"/>
              <a:gd name="T21" fmla="*/ 155258 h 165735"/>
              <a:gd name="T22" fmla="*/ 92325 w 167639"/>
              <a:gd name="T23" fmla="*/ 162934 h 165735"/>
              <a:gd name="T24" fmla="*/ 76107 w 167639"/>
              <a:gd name="T25" fmla="*/ 162029 h 165735"/>
              <a:gd name="T26" fmla="*/ 35481 w 167639"/>
              <a:gd name="T27" fmla="*/ 147477 h 165735"/>
              <a:gd name="T28" fmla="*/ 9150 w 167639"/>
              <a:gd name="T29" fmla="*/ 118869 h 165735"/>
              <a:gd name="T30" fmla="*/ 0 w 167639"/>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3065"/>
                </a:moveTo>
                <a:lnTo>
                  <a:pt x="10739" y="42264"/>
                </a:lnTo>
                <a:lnTo>
                  <a:pt x="39120" y="12663"/>
                </a:lnTo>
                <a:lnTo>
                  <a:pt x="79387" y="0"/>
                </a:lnTo>
                <a:lnTo>
                  <a:pt x="94830" y="1158"/>
                </a:lnTo>
                <a:lnTo>
                  <a:pt x="134331" y="17385"/>
                </a:lnTo>
                <a:lnTo>
                  <a:pt x="160040" y="48614"/>
                </a:lnTo>
                <a:lnTo>
                  <a:pt x="167263" y="75146"/>
                </a:lnTo>
                <a:lnTo>
                  <a:pt x="166214" y="91127"/>
                </a:lnTo>
                <a:lnTo>
                  <a:pt x="150609" y="131483"/>
                </a:lnTo>
                <a:lnTo>
                  <a:pt x="120298" y="157660"/>
                </a:lnTo>
                <a:lnTo>
                  <a:pt x="94451" y="165455"/>
                </a:lnTo>
                <a:lnTo>
                  <a:pt x="77859" y="164536"/>
                </a:lnTo>
                <a:lnTo>
                  <a:pt x="36298" y="149759"/>
                </a:lnTo>
                <a:lnTo>
                  <a:pt x="9360" y="120709"/>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82" name="object 42"/>
          <p:cNvSpPr>
            <a:spLocks/>
          </p:cNvSpPr>
          <p:nvPr/>
        </p:nvSpPr>
        <p:spPr bwMode="auto">
          <a:xfrm>
            <a:off x="5861050" y="3200400"/>
            <a:ext cx="166688" cy="165100"/>
          </a:xfrm>
          <a:custGeom>
            <a:avLst/>
            <a:gdLst>
              <a:gd name="T0" fmla="*/ 77601 w 167639"/>
              <a:gd name="T1" fmla="*/ 0 h 165735"/>
              <a:gd name="T2" fmla="*/ 38240 w 167639"/>
              <a:gd name="T3" fmla="*/ 12470 h 165735"/>
              <a:gd name="T4" fmla="*/ 10497 w 167639"/>
              <a:gd name="T5" fmla="*/ 41620 h 165735"/>
              <a:gd name="T6" fmla="*/ 0 w 167639"/>
              <a:gd name="T7" fmla="*/ 81799 h 165735"/>
              <a:gd name="T8" fmla="*/ 964 w 167639"/>
              <a:gd name="T9" fmla="*/ 94340 h 165735"/>
              <a:gd name="T10" fmla="*/ 16162 w 167639"/>
              <a:gd name="T11" fmla="*/ 129674 h 165735"/>
              <a:gd name="T12" fmla="*/ 47581 w 167639"/>
              <a:gd name="T13" fmla="*/ 154125 h 165735"/>
              <a:gd name="T14" fmla="*/ 92331 w 167639"/>
              <a:gd name="T15" fmla="*/ 162934 h 165735"/>
              <a:gd name="T16" fmla="*/ 105397 w 167639"/>
              <a:gd name="T17" fmla="*/ 160134 h 165735"/>
              <a:gd name="T18" fmla="*/ 138706 w 167639"/>
              <a:gd name="T19" fmla="*/ 139799 h 165735"/>
              <a:gd name="T20" fmla="*/ 159300 w 167639"/>
              <a:gd name="T21" fmla="*/ 104318 h 165735"/>
              <a:gd name="T22" fmla="*/ 163501 w 167639"/>
              <a:gd name="T23" fmla="*/ 74000 h 165735"/>
              <a:gd name="T24" fmla="*/ 161051 w 167639"/>
              <a:gd name="T25" fmla="*/ 60503 h 165735"/>
              <a:gd name="T26" fmla="*/ 141414 w 167639"/>
              <a:gd name="T27" fmla="*/ 25988 h 165735"/>
              <a:gd name="T28" fmla="*/ 106801 w 167639"/>
              <a:gd name="T29" fmla="*/ 4503 h 165735"/>
              <a:gd name="T30" fmla="*/ 77601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387" y="0"/>
                </a:moveTo>
                <a:lnTo>
                  <a:pt x="39120" y="12663"/>
                </a:lnTo>
                <a:lnTo>
                  <a:pt x="10739" y="42264"/>
                </a:lnTo>
                <a:lnTo>
                  <a:pt x="0" y="83065"/>
                </a:lnTo>
                <a:lnTo>
                  <a:pt x="987" y="95800"/>
                </a:lnTo>
                <a:lnTo>
                  <a:pt x="16534" y="131682"/>
                </a:lnTo>
                <a:lnTo>
                  <a:pt x="48676" y="156510"/>
                </a:lnTo>
                <a:lnTo>
                  <a:pt x="94457" y="165455"/>
                </a:lnTo>
                <a:lnTo>
                  <a:pt x="107823" y="162612"/>
                </a:lnTo>
                <a:lnTo>
                  <a:pt x="141898" y="141963"/>
                </a:lnTo>
                <a:lnTo>
                  <a:pt x="162966" y="105932"/>
                </a:lnTo>
                <a:lnTo>
                  <a:pt x="167264" y="75146"/>
                </a:lnTo>
                <a:lnTo>
                  <a:pt x="164758" y="61440"/>
                </a:lnTo>
                <a:lnTo>
                  <a:pt x="144669" y="26390"/>
                </a:lnTo>
                <a:lnTo>
                  <a:pt x="109259" y="4572"/>
                </a:lnTo>
                <a:lnTo>
                  <a:pt x="79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83" name="object 43"/>
          <p:cNvSpPr>
            <a:spLocks/>
          </p:cNvSpPr>
          <p:nvPr/>
        </p:nvSpPr>
        <p:spPr bwMode="auto">
          <a:xfrm>
            <a:off x="5861050" y="3200400"/>
            <a:ext cx="166688" cy="165100"/>
          </a:xfrm>
          <a:custGeom>
            <a:avLst/>
            <a:gdLst>
              <a:gd name="T0" fmla="*/ 0 w 167639"/>
              <a:gd name="T1" fmla="*/ 81799 h 165735"/>
              <a:gd name="T2" fmla="*/ 10497 w 167639"/>
              <a:gd name="T3" fmla="*/ 41620 h 165735"/>
              <a:gd name="T4" fmla="*/ 38240 w 167639"/>
              <a:gd name="T5" fmla="*/ 12470 h 165735"/>
              <a:gd name="T6" fmla="*/ 77601 w 167639"/>
              <a:gd name="T7" fmla="*/ 0 h 165735"/>
              <a:gd name="T8" fmla="*/ 92703 w 167639"/>
              <a:gd name="T9" fmla="*/ 1142 h 165735"/>
              <a:gd name="T10" fmla="*/ 131322 w 167639"/>
              <a:gd name="T11" fmla="*/ 17120 h 165735"/>
              <a:gd name="T12" fmla="*/ 156443 w 167639"/>
              <a:gd name="T13" fmla="*/ 47873 h 165735"/>
              <a:gd name="T14" fmla="*/ 163501 w 167639"/>
              <a:gd name="T15" fmla="*/ 74000 h 165735"/>
              <a:gd name="T16" fmla="*/ 162475 w 167639"/>
              <a:gd name="T17" fmla="*/ 89739 h 165735"/>
              <a:gd name="T18" fmla="*/ 147229 w 167639"/>
              <a:gd name="T19" fmla="*/ 129480 h 165735"/>
              <a:gd name="T20" fmla="*/ 117603 w 167639"/>
              <a:gd name="T21" fmla="*/ 155258 h 165735"/>
              <a:gd name="T22" fmla="*/ 92331 w 167639"/>
              <a:gd name="T23" fmla="*/ 162934 h 165735"/>
              <a:gd name="T24" fmla="*/ 76112 w 167639"/>
              <a:gd name="T25" fmla="*/ 162029 h 165735"/>
              <a:gd name="T26" fmla="*/ 35484 w 167639"/>
              <a:gd name="T27" fmla="*/ 147478 h 165735"/>
              <a:gd name="T28" fmla="*/ 9151 w 167639"/>
              <a:gd name="T29" fmla="*/ 118872 h 165735"/>
              <a:gd name="T30" fmla="*/ 0 w 167639"/>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3065"/>
                </a:moveTo>
                <a:lnTo>
                  <a:pt x="10739" y="42264"/>
                </a:lnTo>
                <a:lnTo>
                  <a:pt x="39120" y="12663"/>
                </a:lnTo>
                <a:lnTo>
                  <a:pt x="79387" y="0"/>
                </a:lnTo>
                <a:lnTo>
                  <a:pt x="94837" y="1158"/>
                </a:lnTo>
                <a:lnTo>
                  <a:pt x="134344" y="17385"/>
                </a:lnTo>
                <a:lnTo>
                  <a:pt x="160045" y="48614"/>
                </a:lnTo>
                <a:lnTo>
                  <a:pt x="167264" y="75146"/>
                </a:lnTo>
                <a:lnTo>
                  <a:pt x="166215" y="91127"/>
                </a:lnTo>
                <a:lnTo>
                  <a:pt x="150618" y="131484"/>
                </a:lnTo>
                <a:lnTo>
                  <a:pt x="120311" y="157660"/>
                </a:lnTo>
                <a:lnTo>
                  <a:pt x="94457" y="165455"/>
                </a:lnTo>
                <a:lnTo>
                  <a:pt x="77864" y="164536"/>
                </a:lnTo>
                <a:lnTo>
                  <a:pt x="36301" y="149760"/>
                </a:lnTo>
                <a:lnTo>
                  <a:pt x="9362" y="120712"/>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84" name="object 45"/>
          <p:cNvSpPr>
            <a:spLocks/>
          </p:cNvSpPr>
          <p:nvPr/>
        </p:nvSpPr>
        <p:spPr bwMode="auto">
          <a:xfrm>
            <a:off x="5861050" y="3643313"/>
            <a:ext cx="166688" cy="166687"/>
          </a:xfrm>
          <a:custGeom>
            <a:avLst/>
            <a:gdLst>
              <a:gd name="T0" fmla="*/ 77696 w 167639"/>
              <a:gd name="T1" fmla="*/ 0 h 165735"/>
              <a:gd name="T2" fmla="*/ 38290 w 167639"/>
              <a:gd name="T3" fmla="*/ 12923 h 165735"/>
              <a:gd name="T4" fmla="*/ 10512 w 167639"/>
              <a:gd name="T5" fmla="*/ 43183 h 165735"/>
              <a:gd name="T6" fmla="*/ 0 w 167639"/>
              <a:gd name="T7" fmla="*/ 84871 h 165735"/>
              <a:gd name="T8" fmla="*/ 968 w 167639"/>
              <a:gd name="T9" fmla="*/ 97966 h 165735"/>
              <a:gd name="T10" fmla="*/ 16172 w 167639"/>
              <a:gd name="T11" fmla="*/ 134729 h 165735"/>
              <a:gd name="T12" fmla="*/ 47573 w 167639"/>
              <a:gd name="T13" fmla="*/ 160146 h 165735"/>
              <a:gd name="T14" fmla="*/ 92277 w 167639"/>
              <a:gd name="T15" fmla="*/ 169301 h 165735"/>
              <a:gd name="T16" fmla="*/ 105352 w 167639"/>
              <a:gd name="T17" fmla="*/ 166401 h 165735"/>
              <a:gd name="T18" fmla="*/ 138686 w 167639"/>
              <a:gd name="T19" fmla="*/ 145288 h 165735"/>
              <a:gd name="T20" fmla="*/ 159302 w 167639"/>
              <a:gd name="T21" fmla="*/ 108438 h 165735"/>
              <a:gd name="T22" fmla="*/ 163515 w 167639"/>
              <a:gd name="T23" fmla="*/ 76958 h 165735"/>
              <a:gd name="T24" fmla="*/ 161088 w 167639"/>
              <a:gd name="T25" fmla="*/ 62935 h 165735"/>
              <a:gd name="T26" fmla="*/ 141485 w 167639"/>
              <a:gd name="T27" fmla="*/ 27054 h 165735"/>
              <a:gd name="T28" fmla="*/ 106883 w 167639"/>
              <a:gd name="T29" fmla="*/ 4691 h 165735"/>
              <a:gd name="T30" fmla="*/ 77696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484" y="0"/>
                </a:moveTo>
                <a:lnTo>
                  <a:pt x="39171" y="12630"/>
                </a:lnTo>
                <a:lnTo>
                  <a:pt x="10754" y="42205"/>
                </a:lnTo>
                <a:lnTo>
                  <a:pt x="0" y="82949"/>
                </a:lnTo>
                <a:lnTo>
                  <a:pt x="992" y="95747"/>
                </a:lnTo>
                <a:lnTo>
                  <a:pt x="16544" y="131678"/>
                </a:lnTo>
                <a:lnTo>
                  <a:pt x="48668" y="156519"/>
                </a:lnTo>
                <a:lnTo>
                  <a:pt x="94400" y="165467"/>
                </a:lnTo>
                <a:lnTo>
                  <a:pt x="107776" y="162632"/>
                </a:lnTo>
                <a:lnTo>
                  <a:pt x="141878" y="141997"/>
                </a:lnTo>
                <a:lnTo>
                  <a:pt x="162969" y="105982"/>
                </a:lnTo>
                <a:lnTo>
                  <a:pt x="167279" y="75214"/>
                </a:lnTo>
                <a:lnTo>
                  <a:pt x="164796" y="61511"/>
                </a:lnTo>
                <a:lnTo>
                  <a:pt x="144741" y="26440"/>
                </a:lnTo>
                <a:lnTo>
                  <a:pt x="109343" y="4585"/>
                </a:lnTo>
                <a:lnTo>
                  <a:pt x="79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85" name="object 46"/>
          <p:cNvSpPr>
            <a:spLocks/>
          </p:cNvSpPr>
          <p:nvPr/>
        </p:nvSpPr>
        <p:spPr bwMode="auto">
          <a:xfrm>
            <a:off x="5861050" y="3643313"/>
            <a:ext cx="166688" cy="166687"/>
          </a:xfrm>
          <a:custGeom>
            <a:avLst/>
            <a:gdLst>
              <a:gd name="T0" fmla="*/ 0 w 167639"/>
              <a:gd name="T1" fmla="*/ 84871 h 165735"/>
              <a:gd name="T2" fmla="*/ 10512 w 167639"/>
              <a:gd name="T3" fmla="*/ 43183 h 165735"/>
              <a:gd name="T4" fmla="*/ 38290 w 167639"/>
              <a:gd name="T5" fmla="*/ 12923 h 165735"/>
              <a:gd name="T6" fmla="*/ 77696 w 167639"/>
              <a:gd name="T7" fmla="*/ 0 h 165735"/>
              <a:gd name="T8" fmla="*/ 92791 w 167639"/>
              <a:gd name="T9" fmla="*/ 1190 h 165735"/>
              <a:gd name="T10" fmla="*/ 131396 w 167639"/>
              <a:gd name="T11" fmla="*/ 17826 h 165735"/>
              <a:gd name="T12" fmla="*/ 156497 w 167639"/>
              <a:gd name="T13" fmla="*/ 49810 h 165735"/>
              <a:gd name="T14" fmla="*/ 163515 w 167639"/>
              <a:gd name="T15" fmla="*/ 76958 h 165735"/>
              <a:gd name="T16" fmla="*/ 162486 w 167639"/>
              <a:gd name="T17" fmla="*/ 93298 h 165735"/>
              <a:gd name="T18" fmla="*/ 147218 w 167639"/>
              <a:gd name="T19" fmla="*/ 134570 h 165735"/>
              <a:gd name="T20" fmla="*/ 117568 w 167639"/>
              <a:gd name="T21" fmla="*/ 161340 h 165735"/>
              <a:gd name="T22" fmla="*/ 92277 w 167639"/>
              <a:gd name="T23" fmla="*/ 169301 h 165735"/>
              <a:gd name="T24" fmla="*/ 76075 w 167639"/>
              <a:gd name="T25" fmla="*/ 168361 h 165735"/>
              <a:gd name="T26" fmla="*/ 35484 w 167639"/>
              <a:gd name="T27" fmla="*/ 153237 h 165735"/>
              <a:gd name="T28" fmla="*/ 9161 w 167639"/>
              <a:gd name="T29" fmla="*/ 123492 h 165735"/>
              <a:gd name="T30" fmla="*/ 0 w 167639"/>
              <a:gd name="T31" fmla="*/ 84871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2949"/>
                </a:moveTo>
                <a:lnTo>
                  <a:pt x="10754" y="42205"/>
                </a:lnTo>
                <a:lnTo>
                  <a:pt x="39171" y="12630"/>
                </a:lnTo>
                <a:lnTo>
                  <a:pt x="79484" y="0"/>
                </a:lnTo>
                <a:lnTo>
                  <a:pt x="94926" y="1162"/>
                </a:lnTo>
                <a:lnTo>
                  <a:pt x="134421" y="17422"/>
                </a:lnTo>
                <a:lnTo>
                  <a:pt x="160099" y="48682"/>
                </a:lnTo>
                <a:lnTo>
                  <a:pt x="167279" y="75214"/>
                </a:lnTo>
                <a:lnTo>
                  <a:pt x="166226" y="91184"/>
                </a:lnTo>
                <a:lnTo>
                  <a:pt x="150607" y="131522"/>
                </a:lnTo>
                <a:lnTo>
                  <a:pt x="120274" y="157686"/>
                </a:lnTo>
                <a:lnTo>
                  <a:pt x="94400" y="165467"/>
                </a:lnTo>
                <a:lnTo>
                  <a:pt x="77827" y="164547"/>
                </a:lnTo>
                <a:lnTo>
                  <a:pt x="36301" y="149767"/>
                </a:lnTo>
                <a:lnTo>
                  <a:pt x="9372" y="120696"/>
                </a:lnTo>
                <a:lnTo>
                  <a:pt x="0" y="82949"/>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86" name="object 48"/>
          <p:cNvSpPr>
            <a:spLocks/>
          </p:cNvSpPr>
          <p:nvPr/>
        </p:nvSpPr>
        <p:spPr bwMode="auto">
          <a:xfrm>
            <a:off x="6140450" y="3422650"/>
            <a:ext cx="166688" cy="165100"/>
          </a:xfrm>
          <a:custGeom>
            <a:avLst/>
            <a:gdLst>
              <a:gd name="T0" fmla="*/ 77601 w 167639"/>
              <a:gd name="T1" fmla="*/ 0 h 165735"/>
              <a:gd name="T2" fmla="*/ 38240 w 167639"/>
              <a:gd name="T3" fmla="*/ 12499 h 165735"/>
              <a:gd name="T4" fmla="*/ 10497 w 167639"/>
              <a:gd name="T5" fmla="*/ 41673 h 165735"/>
              <a:gd name="T6" fmla="*/ 0 w 167639"/>
              <a:gd name="T7" fmla="*/ 81799 h 165735"/>
              <a:gd name="T8" fmla="*/ 985 w 167639"/>
              <a:gd name="T9" fmla="*/ 94506 h 165735"/>
              <a:gd name="T10" fmla="*/ 16220 w 167639"/>
              <a:gd name="T11" fmla="*/ 129840 h 165735"/>
              <a:gd name="T12" fmla="*/ 47650 w 167639"/>
              <a:gd name="T13" fmla="*/ 154258 h 165735"/>
              <a:gd name="T14" fmla="*/ 92406 w 167639"/>
              <a:gd name="T15" fmla="*/ 163044 h 165735"/>
              <a:gd name="T16" fmla="*/ 105458 w 167639"/>
              <a:gd name="T17" fmla="*/ 160235 h 165735"/>
              <a:gd name="T18" fmla="*/ 138733 w 167639"/>
              <a:gd name="T19" fmla="*/ 139879 h 165735"/>
              <a:gd name="T20" fmla="*/ 159304 w 167639"/>
              <a:gd name="T21" fmla="*/ 104370 h 165735"/>
              <a:gd name="T22" fmla="*/ 163501 w 167639"/>
              <a:gd name="T23" fmla="*/ 74019 h 165735"/>
              <a:gd name="T24" fmla="*/ 161051 w 167639"/>
              <a:gd name="T25" fmla="*/ 60543 h 165735"/>
              <a:gd name="T26" fmla="*/ 141414 w 167639"/>
              <a:gd name="T27" fmla="*/ 26034 h 165735"/>
              <a:gd name="T28" fmla="*/ 106801 w 167639"/>
              <a:gd name="T29" fmla="*/ 4516 h 165735"/>
              <a:gd name="T30" fmla="*/ 77601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387" y="0"/>
                </a:moveTo>
                <a:lnTo>
                  <a:pt x="39120" y="12692"/>
                </a:lnTo>
                <a:lnTo>
                  <a:pt x="10739" y="42318"/>
                </a:lnTo>
                <a:lnTo>
                  <a:pt x="0" y="83065"/>
                </a:lnTo>
                <a:lnTo>
                  <a:pt x="1009" y="95968"/>
                </a:lnTo>
                <a:lnTo>
                  <a:pt x="16594" y="131848"/>
                </a:lnTo>
                <a:lnTo>
                  <a:pt x="48747" y="156645"/>
                </a:lnTo>
                <a:lnTo>
                  <a:pt x="94532" y="165567"/>
                </a:lnTo>
                <a:lnTo>
                  <a:pt x="107886" y="162714"/>
                </a:lnTo>
                <a:lnTo>
                  <a:pt x="141927" y="142043"/>
                </a:lnTo>
                <a:lnTo>
                  <a:pt x="162971" y="105985"/>
                </a:lnTo>
                <a:lnTo>
                  <a:pt x="167264" y="75165"/>
                </a:lnTo>
                <a:lnTo>
                  <a:pt x="164758" y="61481"/>
                </a:lnTo>
                <a:lnTo>
                  <a:pt x="144669" y="26437"/>
                </a:lnTo>
                <a:lnTo>
                  <a:pt x="109259" y="4585"/>
                </a:lnTo>
                <a:lnTo>
                  <a:pt x="79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87" name="object 49"/>
          <p:cNvSpPr>
            <a:spLocks/>
          </p:cNvSpPr>
          <p:nvPr/>
        </p:nvSpPr>
        <p:spPr bwMode="auto">
          <a:xfrm>
            <a:off x="6140450" y="3422650"/>
            <a:ext cx="166688" cy="165100"/>
          </a:xfrm>
          <a:custGeom>
            <a:avLst/>
            <a:gdLst>
              <a:gd name="T0" fmla="*/ 0 w 167639"/>
              <a:gd name="T1" fmla="*/ 81799 h 165735"/>
              <a:gd name="T2" fmla="*/ 10497 w 167639"/>
              <a:gd name="T3" fmla="*/ 41673 h 165735"/>
              <a:gd name="T4" fmla="*/ 38240 w 167639"/>
              <a:gd name="T5" fmla="*/ 12499 h 165735"/>
              <a:gd name="T6" fmla="*/ 77601 w 167639"/>
              <a:gd name="T7" fmla="*/ 0 h 165735"/>
              <a:gd name="T8" fmla="*/ 92703 w 167639"/>
              <a:gd name="T9" fmla="*/ 1145 h 165735"/>
              <a:gd name="T10" fmla="*/ 131322 w 167639"/>
              <a:gd name="T11" fmla="*/ 17157 h 165735"/>
              <a:gd name="T12" fmla="*/ 156443 w 167639"/>
              <a:gd name="T13" fmla="*/ 47925 h 165735"/>
              <a:gd name="T14" fmla="*/ 163501 w 167639"/>
              <a:gd name="T15" fmla="*/ 74019 h 165735"/>
              <a:gd name="T16" fmla="*/ 162477 w 167639"/>
              <a:gd name="T17" fmla="*/ 89775 h 165735"/>
              <a:gd name="T18" fmla="*/ 147247 w 167639"/>
              <a:gd name="T19" fmla="*/ 129552 h 165735"/>
              <a:gd name="T20" fmla="*/ 117655 w 167639"/>
              <a:gd name="T21" fmla="*/ 155351 h 165735"/>
              <a:gd name="T22" fmla="*/ 92406 w 167639"/>
              <a:gd name="T23" fmla="*/ 163044 h 165735"/>
              <a:gd name="T24" fmla="*/ 76183 w 167639"/>
              <a:gd name="T25" fmla="*/ 162144 h 165735"/>
              <a:gd name="T26" fmla="*/ 35552 w 167639"/>
              <a:gd name="T27" fmla="*/ 147622 h 165735"/>
              <a:gd name="T28" fmla="*/ 9202 w 167639"/>
              <a:gd name="T29" fmla="*/ 119040 h 165735"/>
              <a:gd name="T30" fmla="*/ 0 w 167639"/>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3065"/>
                </a:moveTo>
                <a:lnTo>
                  <a:pt x="10739" y="42318"/>
                </a:lnTo>
                <a:lnTo>
                  <a:pt x="39120" y="12692"/>
                </a:lnTo>
                <a:lnTo>
                  <a:pt x="79387" y="0"/>
                </a:lnTo>
                <a:lnTo>
                  <a:pt x="94837" y="1161"/>
                </a:lnTo>
                <a:lnTo>
                  <a:pt x="134344" y="17422"/>
                </a:lnTo>
                <a:lnTo>
                  <a:pt x="160045" y="48666"/>
                </a:lnTo>
                <a:lnTo>
                  <a:pt x="167264" y="75165"/>
                </a:lnTo>
                <a:lnTo>
                  <a:pt x="166217" y="91164"/>
                </a:lnTo>
                <a:lnTo>
                  <a:pt x="150637" y="131556"/>
                </a:lnTo>
                <a:lnTo>
                  <a:pt x="120363" y="157754"/>
                </a:lnTo>
                <a:lnTo>
                  <a:pt x="94532" y="165567"/>
                </a:lnTo>
                <a:lnTo>
                  <a:pt x="77937" y="164653"/>
                </a:lnTo>
                <a:lnTo>
                  <a:pt x="36370" y="149906"/>
                </a:lnTo>
                <a:lnTo>
                  <a:pt x="9413" y="120882"/>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88" name="object 51"/>
          <p:cNvSpPr>
            <a:spLocks/>
          </p:cNvSpPr>
          <p:nvPr/>
        </p:nvSpPr>
        <p:spPr bwMode="auto">
          <a:xfrm>
            <a:off x="5468938" y="3643313"/>
            <a:ext cx="168275" cy="166687"/>
          </a:xfrm>
          <a:custGeom>
            <a:avLst/>
            <a:gdLst>
              <a:gd name="T0" fmla="*/ 80698 w 167639"/>
              <a:gd name="T1" fmla="*/ 0 h 165735"/>
              <a:gd name="T2" fmla="*/ 39769 w 167639"/>
              <a:gd name="T3" fmla="*/ 12923 h 165735"/>
              <a:gd name="T4" fmla="*/ 10918 w 167639"/>
              <a:gd name="T5" fmla="*/ 43183 h 165735"/>
              <a:gd name="T6" fmla="*/ 0 w 167639"/>
              <a:gd name="T7" fmla="*/ 84871 h 165735"/>
              <a:gd name="T8" fmla="*/ 1008 w 167639"/>
              <a:gd name="T9" fmla="*/ 97966 h 165735"/>
              <a:gd name="T10" fmla="*/ 16796 w 167639"/>
              <a:gd name="T11" fmla="*/ 134729 h 165735"/>
              <a:gd name="T12" fmla="*/ 49411 w 167639"/>
              <a:gd name="T13" fmla="*/ 160146 h 165735"/>
              <a:gd name="T14" fmla="*/ 95840 w 167639"/>
              <a:gd name="T15" fmla="*/ 169301 h 165735"/>
              <a:gd name="T16" fmla="*/ 109421 w 167639"/>
              <a:gd name="T17" fmla="*/ 166401 h 165735"/>
              <a:gd name="T18" fmla="*/ 144042 w 167639"/>
              <a:gd name="T19" fmla="*/ 145288 h 165735"/>
              <a:gd name="T20" fmla="*/ 165456 w 167639"/>
              <a:gd name="T21" fmla="*/ 108438 h 165735"/>
              <a:gd name="T22" fmla="*/ 169832 w 167639"/>
              <a:gd name="T23" fmla="*/ 76958 h 165735"/>
              <a:gd name="T24" fmla="*/ 167311 w 167639"/>
              <a:gd name="T25" fmla="*/ 62935 h 165735"/>
              <a:gd name="T26" fmla="*/ 146949 w 167639"/>
              <a:gd name="T27" fmla="*/ 27054 h 165735"/>
              <a:gd name="T28" fmla="*/ 111012 w 167639"/>
              <a:gd name="T29" fmla="*/ 4691 h 165735"/>
              <a:gd name="T30" fmla="*/ 80698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484" y="0"/>
                </a:moveTo>
                <a:lnTo>
                  <a:pt x="39171" y="12630"/>
                </a:lnTo>
                <a:lnTo>
                  <a:pt x="10754" y="42205"/>
                </a:lnTo>
                <a:lnTo>
                  <a:pt x="0" y="82949"/>
                </a:lnTo>
                <a:lnTo>
                  <a:pt x="992" y="95747"/>
                </a:lnTo>
                <a:lnTo>
                  <a:pt x="16544" y="131678"/>
                </a:lnTo>
                <a:lnTo>
                  <a:pt x="48668" y="156519"/>
                </a:lnTo>
                <a:lnTo>
                  <a:pt x="94400" y="165467"/>
                </a:lnTo>
                <a:lnTo>
                  <a:pt x="107776" y="162632"/>
                </a:lnTo>
                <a:lnTo>
                  <a:pt x="141878" y="141997"/>
                </a:lnTo>
                <a:lnTo>
                  <a:pt x="162969" y="105982"/>
                </a:lnTo>
                <a:lnTo>
                  <a:pt x="167279" y="75214"/>
                </a:lnTo>
                <a:lnTo>
                  <a:pt x="164796" y="61511"/>
                </a:lnTo>
                <a:lnTo>
                  <a:pt x="144741" y="26440"/>
                </a:lnTo>
                <a:lnTo>
                  <a:pt x="109343" y="4585"/>
                </a:lnTo>
                <a:lnTo>
                  <a:pt x="79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89" name="object 52"/>
          <p:cNvSpPr>
            <a:spLocks/>
          </p:cNvSpPr>
          <p:nvPr/>
        </p:nvSpPr>
        <p:spPr bwMode="auto">
          <a:xfrm>
            <a:off x="5468938" y="3643313"/>
            <a:ext cx="168275" cy="166687"/>
          </a:xfrm>
          <a:custGeom>
            <a:avLst/>
            <a:gdLst>
              <a:gd name="T0" fmla="*/ 0 w 167639"/>
              <a:gd name="T1" fmla="*/ 84871 h 165735"/>
              <a:gd name="T2" fmla="*/ 10918 w 167639"/>
              <a:gd name="T3" fmla="*/ 43183 h 165735"/>
              <a:gd name="T4" fmla="*/ 39769 w 167639"/>
              <a:gd name="T5" fmla="*/ 12923 h 165735"/>
              <a:gd name="T6" fmla="*/ 80698 w 167639"/>
              <a:gd name="T7" fmla="*/ 0 h 165735"/>
              <a:gd name="T8" fmla="*/ 96374 w 167639"/>
              <a:gd name="T9" fmla="*/ 1190 h 165735"/>
              <a:gd name="T10" fmla="*/ 136473 w 167639"/>
              <a:gd name="T11" fmla="*/ 17826 h 165735"/>
              <a:gd name="T12" fmla="*/ 162542 w 167639"/>
              <a:gd name="T13" fmla="*/ 49810 h 165735"/>
              <a:gd name="T14" fmla="*/ 169832 w 167639"/>
              <a:gd name="T15" fmla="*/ 76958 h 165735"/>
              <a:gd name="T16" fmla="*/ 168763 w 167639"/>
              <a:gd name="T17" fmla="*/ 93298 h 165735"/>
              <a:gd name="T18" fmla="*/ 152906 w 167639"/>
              <a:gd name="T19" fmla="*/ 134570 h 165735"/>
              <a:gd name="T20" fmla="*/ 122110 w 167639"/>
              <a:gd name="T21" fmla="*/ 161340 h 165735"/>
              <a:gd name="T22" fmla="*/ 95840 w 167639"/>
              <a:gd name="T23" fmla="*/ 169301 h 165735"/>
              <a:gd name="T24" fmla="*/ 79015 w 167639"/>
              <a:gd name="T25" fmla="*/ 168361 h 165735"/>
              <a:gd name="T26" fmla="*/ 36855 w 167639"/>
              <a:gd name="T27" fmla="*/ 153237 h 165735"/>
              <a:gd name="T28" fmla="*/ 9516 w 167639"/>
              <a:gd name="T29" fmla="*/ 123492 h 165735"/>
              <a:gd name="T30" fmla="*/ 0 w 167639"/>
              <a:gd name="T31" fmla="*/ 84871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2949"/>
                </a:moveTo>
                <a:lnTo>
                  <a:pt x="10754" y="42205"/>
                </a:lnTo>
                <a:lnTo>
                  <a:pt x="39171" y="12630"/>
                </a:lnTo>
                <a:lnTo>
                  <a:pt x="79484" y="0"/>
                </a:lnTo>
                <a:lnTo>
                  <a:pt x="94926" y="1162"/>
                </a:lnTo>
                <a:lnTo>
                  <a:pt x="134421" y="17422"/>
                </a:lnTo>
                <a:lnTo>
                  <a:pt x="160099" y="48682"/>
                </a:lnTo>
                <a:lnTo>
                  <a:pt x="167279" y="75214"/>
                </a:lnTo>
                <a:lnTo>
                  <a:pt x="166226" y="91184"/>
                </a:lnTo>
                <a:lnTo>
                  <a:pt x="150607" y="131522"/>
                </a:lnTo>
                <a:lnTo>
                  <a:pt x="120274" y="157686"/>
                </a:lnTo>
                <a:lnTo>
                  <a:pt x="94400" y="165467"/>
                </a:lnTo>
                <a:lnTo>
                  <a:pt x="77827" y="164547"/>
                </a:lnTo>
                <a:lnTo>
                  <a:pt x="36301" y="149767"/>
                </a:lnTo>
                <a:lnTo>
                  <a:pt x="9372" y="120696"/>
                </a:lnTo>
                <a:lnTo>
                  <a:pt x="0" y="82949"/>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0" name="object 54"/>
          <p:cNvSpPr>
            <a:spLocks/>
          </p:cNvSpPr>
          <p:nvPr/>
        </p:nvSpPr>
        <p:spPr bwMode="auto">
          <a:xfrm>
            <a:off x="5724525" y="3341688"/>
            <a:ext cx="160338" cy="49212"/>
          </a:xfrm>
          <a:custGeom>
            <a:avLst/>
            <a:gdLst>
              <a:gd name="T0" fmla="*/ 0 w 161289"/>
              <a:gd name="T1" fmla="*/ 50043 h 48895"/>
              <a:gd name="T2" fmla="*/ 157141 w 161289"/>
              <a:gd name="T3" fmla="*/ 0 h 48895"/>
              <a:gd name="T4" fmla="*/ 0 60000 65536"/>
              <a:gd name="T5" fmla="*/ 0 60000 65536"/>
              <a:gd name="T6" fmla="*/ 0 w 161289"/>
              <a:gd name="T7" fmla="*/ 0 h 48895"/>
              <a:gd name="T8" fmla="*/ 161289 w 161289"/>
              <a:gd name="T9" fmla="*/ 48895 h 48895"/>
            </a:gdLst>
            <a:ahLst/>
            <a:cxnLst>
              <a:cxn ang="T4">
                <a:pos x="T0" y="T1"/>
              </a:cxn>
              <a:cxn ang="T5">
                <a:pos x="T2" y="T3"/>
              </a:cxn>
            </a:cxnLst>
            <a:rect l="T6" t="T7" r="T8" b="T9"/>
            <a:pathLst>
              <a:path w="161289" h="48895">
                <a:moveTo>
                  <a:pt x="0" y="48767"/>
                </a:moveTo>
                <a:lnTo>
                  <a:pt x="160903"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1" name="object 56"/>
          <p:cNvSpPr>
            <a:spLocks/>
          </p:cNvSpPr>
          <p:nvPr/>
        </p:nvSpPr>
        <p:spPr bwMode="auto">
          <a:xfrm>
            <a:off x="5553075" y="3508375"/>
            <a:ext cx="52388" cy="136525"/>
          </a:xfrm>
          <a:custGeom>
            <a:avLst/>
            <a:gdLst>
              <a:gd name="T0" fmla="*/ 0 w 52704"/>
              <a:gd name="T1" fmla="*/ 137820 h 135889"/>
              <a:gd name="T2" fmla="*/ 51208 w 52704"/>
              <a:gd name="T3" fmla="*/ 0 h 135889"/>
              <a:gd name="T4" fmla="*/ 0 60000 65536"/>
              <a:gd name="T5" fmla="*/ 0 60000 65536"/>
              <a:gd name="T6" fmla="*/ 0 w 52704"/>
              <a:gd name="T7" fmla="*/ 0 h 135889"/>
              <a:gd name="T8" fmla="*/ 52704 w 52704"/>
              <a:gd name="T9" fmla="*/ 135889 h 135889"/>
            </a:gdLst>
            <a:ahLst/>
            <a:cxnLst>
              <a:cxn ang="T4">
                <a:pos x="T0" y="T1"/>
              </a:cxn>
              <a:cxn ang="T5">
                <a:pos x="T2" y="T3"/>
              </a:cxn>
            </a:cxnLst>
            <a:rect l="T6" t="T7" r="T8" b="T9"/>
            <a:pathLst>
              <a:path w="52704" h="135889">
                <a:moveTo>
                  <a:pt x="0" y="135270"/>
                </a:moveTo>
                <a:lnTo>
                  <a:pt x="52456"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2" name="object 58"/>
          <p:cNvSpPr>
            <a:spLocks/>
          </p:cNvSpPr>
          <p:nvPr/>
        </p:nvSpPr>
        <p:spPr bwMode="auto">
          <a:xfrm>
            <a:off x="5611813" y="3367088"/>
            <a:ext cx="333375" cy="301625"/>
          </a:xfrm>
          <a:custGeom>
            <a:avLst/>
            <a:gdLst>
              <a:gd name="T0" fmla="*/ 0 w 332104"/>
              <a:gd name="T1" fmla="*/ 301508 h 301625"/>
              <a:gd name="T2" fmla="*/ 337067 w 332104"/>
              <a:gd name="T3" fmla="*/ 0 h 301625"/>
              <a:gd name="T4" fmla="*/ 0 60000 65536"/>
              <a:gd name="T5" fmla="*/ 0 60000 65536"/>
              <a:gd name="T6" fmla="*/ 0 w 332104"/>
              <a:gd name="T7" fmla="*/ 0 h 301625"/>
              <a:gd name="T8" fmla="*/ 332104 w 332104"/>
              <a:gd name="T9" fmla="*/ 301625 h 301625"/>
            </a:gdLst>
            <a:ahLst/>
            <a:cxnLst>
              <a:cxn ang="T4">
                <a:pos x="T0" y="T1"/>
              </a:cxn>
              <a:cxn ang="T5">
                <a:pos x="T2" y="T3"/>
              </a:cxn>
            </a:cxnLst>
            <a:rect l="T6" t="T7" r="T8" b="T9"/>
            <a:pathLst>
              <a:path w="332104" h="301625">
                <a:moveTo>
                  <a:pt x="0" y="301508"/>
                </a:moveTo>
                <a:lnTo>
                  <a:pt x="331957"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3" name="object 60"/>
          <p:cNvSpPr>
            <a:spLocks/>
          </p:cNvSpPr>
          <p:nvPr/>
        </p:nvSpPr>
        <p:spPr bwMode="auto">
          <a:xfrm>
            <a:off x="5613400" y="3784600"/>
            <a:ext cx="273050" cy="1588"/>
          </a:xfrm>
          <a:custGeom>
            <a:avLst/>
            <a:gdLst>
              <a:gd name="T0" fmla="*/ 0 w 273050"/>
              <a:gd name="T1" fmla="*/ 0 h 1270"/>
              <a:gd name="T2" fmla="*/ 272674 w 273050"/>
              <a:gd name="T3" fmla="*/ 2831 h 1270"/>
              <a:gd name="T4" fmla="*/ 0 60000 65536"/>
              <a:gd name="T5" fmla="*/ 0 60000 65536"/>
              <a:gd name="T6" fmla="*/ 0 w 273050"/>
              <a:gd name="T7" fmla="*/ 0 h 1270"/>
              <a:gd name="T8" fmla="*/ 273050 w 273050"/>
              <a:gd name="T9" fmla="*/ 1270 h 1270"/>
            </a:gdLst>
            <a:ahLst/>
            <a:cxnLst>
              <a:cxn ang="T4">
                <a:pos x="T0" y="T1"/>
              </a:cxn>
              <a:cxn ang="T5">
                <a:pos x="T2" y="T3"/>
              </a:cxn>
            </a:cxnLst>
            <a:rect l="T6" t="T7" r="T8" b="T9"/>
            <a:pathLst>
              <a:path w="273050" h="1270">
                <a:moveTo>
                  <a:pt x="0" y="0"/>
                </a:moveTo>
                <a:lnTo>
                  <a:pt x="272674" y="115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4" name="object 62"/>
          <p:cNvSpPr>
            <a:spLocks/>
          </p:cNvSpPr>
          <p:nvPr/>
        </p:nvSpPr>
        <p:spPr bwMode="auto">
          <a:xfrm>
            <a:off x="5945188" y="3367088"/>
            <a:ext cx="219075" cy="79375"/>
          </a:xfrm>
          <a:custGeom>
            <a:avLst/>
            <a:gdLst>
              <a:gd name="T0" fmla="*/ 0 w 220345"/>
              <a:gd name="T1" fmla="*/ 0 h 80010"/>
              <a:gd name="T2" fmla="*/ 215065 w 220345"/>
              <a:gd name="T3" fmla="*/ 77264 h 80010"/>
              <a:gd name="T4" fmla="*/ 0 60000 65536"/>
              <a:gd name="T5" fmla="*/ 0 60000 65536"/>
              <a:gd name="T6" fmla="*/ 0 w 220345"/>
              <a:gd name="T7" fmla="*/ 0 h 80010"/>
              <a:gd name="T8" fmla="*/ 220345 w 220345"/>
              <a:gd name="T9" fmla="*/ 80010 h 80010"/>
            </a:gdLst>
            <a:ahLst/>
            <a:cxnLst>
              <a:cxn ang="T4">
                <a:pos x="T0" y="T1"/>
              </a:cxn>
              <a:cxn ang="T5">
                <a:pos x="T2" y="T3"/>
              </a:cxn>
            </a:cxnLst>
            <a:rect l="T6" t="T7" r="T8" b="T9"/>
            <a:pathLst>
              <a:path w="220345" h="80010">
                <a:moveTo>
                  <a:pt x="0" y="0"/>
                </a:moveTo>
                <a:lnTo>
                  <a:pt x="220096" y="79766"/>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5" name="object 64"/>
          <p:cNvSpPr>
            <a:spLocks/>
          </p:cNvSpPr>
          <p:nvPr/>
        </p:nvSpPr>
        <p:spPr bwMode="auto">
          <a:xfrm>
            <a:off x="6027738" y="3563938"/>
            <a:ext cx="136525" cy="163512"/>
          </a:xfrm>
          <a:custGeom>
            <a:avLst/>
            <a:gdLst>
              <a:gd name="T0" fmla="*/ 0 w 136525"/>
              <a:gd name="T1" fmla="*/ 164093 h 163195"/>
              <a:gd name="T2" fmla="*/ 136276 w 136525"/>
              <a:gd name="T3" fmla="*/ 0 h 163195"/>
              <a:gd name="T4" fmla="*/ 0 60000 65536"/>
              <a:gd name="T5" fmla="*/ 0 60000 65536"/>
              <a:gd name="T6" fmla="*/ 0 w 136525"/>
              <a:gd name="T7" fmla="*/ 0 h 163195"/>
              <a:gd name="T8" fmla="*/ 136525 w 136525"/>
              <a:gd name="T9" fmla="*/ 163195 h 163195"/>
            </a:gdLst>
            <a:ahLst/>
            <a:cxnLst>
              <a:cxn ang="T4">
                <a:pos x="T0" y="T1"/>
              </a:cxn>
              <a:cxn ang="T5">
                <a:pos x="T2" y="T3"/>
              </a:cxn>
            </a:cxnLst>
            <a:rect l="T6" t="T7" r="T8" b="T9"/>
            <a:pathLst>
              <a:path w="136525" h="163195">
                <a:moveTo>
                  <a:pt x="0" y="162824"/>
                </a:moveTo>
                <a:lnTo>
                  <a:pt x="136276"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96" name="object 67"/>
          <p:cNvSpPr txBox="1">
            <a:spLocks noChangeArrowheads="1"/>
          </p:cNvSpPr>
          <p:nvPr/>
        </p:nvSpPr>
        <p:spPr bwMode="auto">
          <a:xfrm>
            <a:off x="3200400" y="3352800"/>
            <a:ext cx="2411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algn="ctr" eaLnBrk="1" hangingPunct="1"/>
            <a:r>
              <a:rPr lang="en-US" sz="2400">
                <a:solidFill>
                  <a:srgbClr val="FFFFFF"/>
                </a:solidFill>
              </a:rPr>
              <a:t>Network OS</a:t>
            </a:r>
            <a:endParaRPr lang="en-US" sz="2400">
              <a:solidFill>
                <a:schemeClr val="tx1"/>
              </a:solidFill>
            </a:endParaRPr>
          </a:p>
        </p:txBody>
      </p:sp>
      <p:sp>
        <p:nvSpPr>
          <p:cNvPr id="27697" name="object 96"/>
          <p:cNvSpPr txBox="1">
            <a:spLocks noChangeArrowheads="1"/>
          </p:cNvSpPr>
          <p:nvPr/>
        </p:nvSpPr>
        <p:spPr bwMode="auto">
          <a:xfrm>
            <a:off x="304800" y="2540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algn="ctr" eaLnBrk="1" hangingPunct="1"/>
            <a:r>
              <a:rPr lang="en-US" sz="4000" b="1">
                <a:solidFill>
                  <a:srgbClr val="104FFB"/>
                </a:solidFill>
                <a:cs typeface="Calibri" charset="0"/>
              </a:rPr>
              <a:t>Software</a:t>
            </a:r>
            <a:r>
              <a:rPr lang="en-US" sz="4000" b="1">
                <a:solidFill>
                  <a:srgbClr val="104FFB"/>
                </a:solidFill>
                <a:cs typeface="Times New Roman" charset="0"/>
              </a:rPr>
              <a:t> </a:t>
            </a:r>
            <a:r>
              <a:rPr lang="en-US" sz="4000" b="1">
                <a:solidFill>
                  <a:srgbClr val="104FFB"/>
                </a:solidFill>
                <a:cs typeface="Calibri" charset="0"/>
              </a:rPr>
              <a:t>Defined</a:t>
            </a:r>
            <a:r>
              <a:rPr lang="en-US" sz="4000" b="1">
                <a:solidFill>
                  <a:srgbClr val="104FFB"/>
                </a:solidFill>
                <a:cs typeface="Times New Roman" charset="0"/>
              </a:rPr>
              <a:t> </a:t>
            </a:r>
            <a:r>
              <a:rPr lang="it-IT" sz="4000" b="1">
                <a:solidFill>
                  <a:srgbClr val="104FFB"/>
                </a:solidFill>
                <a:cs typeface="Times New Roman" charset="0"/>
              </a:rPr>
              <a:t>N</a:t>
            </a:r>
            <a:r>
              <a:rPr lang="en-US" sz="4000" b="1">
                <a:solidFill>
                  <a:srgbClr val="104FFB"/>
                </a:solidFill>
                <a:cs typeface="Calibri" charset="0"/>
              </a:rPr>
              <a:t>etwork</a:t>
            </a:r>
            <a:endParaRPr lang="en-US" sz="4000">
              <a:solidFill>
                <a:schemeClr val="tx1"/>
              </a:solidFill>
              <a:cs typeface="Calibri" charset="0"/>
            </a:endParaRPr>
          </a:p>
        </p:txBody>
      </p:sp>
      <p:sp>
        <p:nvSpPr>
          <p:cNvPr id="27698" name="object 97"/>
          <p:cNvSpPr>
            <a:spLocks noGrp="1"/>
          </p:cNvSpPr>
          <p:nvPr>
            <p:ph type="sldNum" sz="quarter" idx="12"/>
          </p:nvPr>
        </p:nvSpPr>
        <p:spPr bwMode="auto">
          <a:xfrm>
            <a:off x="8437217" y="6580188"/>
            <a:ext cx="490883"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algn="l" eaLnBrk="1" hangingPunct="1"/>
            <a:fld id="{4E61D178-E4D1-AC44-A1A2-97AABA18E9AB}" type="slidenum">
              <a:rPr lang="en-US">
                <a:solidFill>
                  <a:schemeClr val="tx1"/>
                </a:solidFill>
              </a:rPr>
              <a:pPr algn="l" eaLnBrk="1" hangingPunct="1"/>
              <a:t>29</a:t>
            </a:fld>
            <a:endParaRPr lang="en-US">
              <a:solidFill>
                <a:schemeClr val="tx1"/>
              </a:solidFill>
            </a:endParaRPr>
          </a:p>
        </p:txBody>
      </p:sp>
      <p:sp>
        <p:nvSpPr>
          <p:cNvPr id="27699" name="Rectangle 100"/>
          <p:cNvSpPr>
            <a:spLocks noChangeArrowheads="1"/>
          </p:cNvSpPr>
          <p:nvPr/>
        </p:nvSpPr>
        <p:spPr bwMode="auto">
          <a:xfrm>
            <a:off x="3429000" y="2819400"/>
            <a:ext cx="212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1513"/>
              </a:spcBef>
            </a:pPr>
            <a:r>
              <a:rPr lang="en-US">
                <a:solidFill>
                  <a:schemeClr val="tx1"/>
                </a:solidFill>
              </a:rPr>
              <a:t>Global Network View</a:t>
            </a:r>
          </a:p>
        </p:txBody>
      </p:sp>
      <p:grpSp>
        <p:nvGrpSpPr>
          <p:cNvPr id="2" name="Group 105"/>
          <p:cNvGrpSpPr>
            <a:grpSpLocks/>
          </p:cNvGrpSpPr>
          <p:nvPr/>
        </p:nvGrpSpPr>
        <p:grpSpPr bwMode="auto">
          <a:xfrm>
            <a:off x="1524000" y="2160588"/>
            <a:ext cx="5554663" cy="727075"/>
            <a:chOff x="960" y="1361"/>
            <a:chExt cx="3499" cy="458"/>
          </a:xfrm>
        </p:grpSpPr>
        <p:sp>
          <p:nvSpPr>
            <p:cNvPr id="27722" name="object 65"/>
            <p:cNvSpPr>
              <a:spLocks noChangeArrowheads="1"/>
            </p:cNvSpPr>
            <p:nvPr/>
          </p:nvSpPr>
          <p:spPr bwMode="auto">
            <a:xfrm>
              <a:off x="960" y="1361"/>
              <a:ext cx="3499" cy="458"/>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7723" name="object 67"/>
            <p:cNvSpPr txBox="1">
              <a:spLocks noChangeArrowheads="1"/>
            </p:cNvSpPr>
            <p:nvPr/>
          </p:nvSpPr>
          <p:spPr bwMode="auto">
            <a:xfrm>
              <a:off x="1920" y="1440"/>
              <a:ext cx="17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algn="ctr" eaLnBrk="1" hangingPunct="1"/>
              <a:r>
                <a:rPr lang="en-US" sz="2400">
                  <a:solidFill>
                    <a:schemeClr val="tx1"/>
                  </a:solidFill>
                  <a:latin typeface="Calibri" charset="0"/>
                  <a:cs typeface="Calibri" charset="0"/>
                </a:rPr>
                <a:t>Control</a:t>
              </a:r>
              <a:r>
                <a:rPr lang="en-US" sz="2400">
                  <a:solidFill>
                    <a:schemeClr val="tx1"/>
                  </a:solidFill>
                  <a:latin typeface="Times New Roman" charset="0"/>
                  <a:cs typeface="Times New Roman" charset="0"/>
                </a:rPr>
                <a:t> </a:t>
              </a:r>
              <a:r>
                <a:rPr lang="en-US" sz="2400">
                  <a:solidFill>
                    <a:schemeClr val="tx1"/>
                  </a:solidFill>
                  <a:latin typeface="Calibri" charset="0"/>
                  <a:cs typeface="Calibri" charset="0"/>
                </a:rPr>
                <a:t>Program</a:t>
              </a:r>
            </a:p>
          </p:txBody>
        </p:sp>
      </p:grpSp>
      <p:sp>
        <p:nvSpPr>
          <p:cNvPr id="26730" name="object 65"/>
          <p:cNvSpPr>
            <a:spLocks noChangeArrowheads="1"/>
          </p:cNvSpPr>
          <p:nvPr/>
        </p:nvSpPr>
        <p:spPr bwMode="auto">
          <a:xfrm>
            <a:off x="1524000" y="2160588"/>
            <a:ext cx="5554663" cy="727075"/>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6731" name="object 66"/>
          <p:cNvSpPr>
            <a:spLocks noChangeArrowheads="1"/>
          </p:cNvSpPr>
          <p:nvPr/>
        </p:nvSpPr>
        <p:spPr bwMode="auto">
          <a:xfrm>
            <a:off x="1022350" y="2112963"/>
            <a:ext cx="6751638" cy="758825"/>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it-IT">
              <a:solidFill>
                <a:schemeClr val="tx1"/>
              </a:solidFill>
              <a:latin typeface="Calibri" charset="0"/>
            </a:endParaRPr>
          </a:p>
        </p:txBody>
      </p:sp>
      <p:sp>
        <p:nvSpPr>
          <p:cNvPr id="26732" name="object 67"/>
          <p:cNvSpPr txBox="1">
            <a:spLocks noChangeArrowheads="1"/>
          </p:cNvSpPr>
          <p:nvPr/>
        </p:nvSpPr>
        <p:spPr bwMode="auto">
          <a:xfrm>
            <a:off x="3189288" y="1792288"/>
            <a:ext cx="2411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algn="ctr" eaLnBrk="1" hangingPunct="1"/>
            <a:r>
              <a:rPr lang="en-US">
                <a:solidFill>
                  <a:schemeClr val="tx1"/>
                </a:solidFill>
              </a:rPr>
              <a:t>Virtual Topology</a:t>
            </a:r>
          </a:p>
        </p:txBody>
      </p:sp>
      <p:sp>
        <p:nvSpPr>
          <p:cNvPr id="26733" name="object 69"/>
          <p:cNvSpPr>
            <a:spLocks/>
          </p:cNvSpPr>
          <p:nvPr/>
        </p:nvSpPr>
        <p:spPr bwMode="auto">
          <a:xfrm>
            <a:off x="5800725" y="2300288"/>
            <a:ext cx="168275" cy="165100"/>
          </a:xfrm>
          <a:custGeom>
            <a:avLst/>
            <a:gdLst>
              <a:gd name="T0" fmla="*/ 80610 w 167639"/>
              <a:gd name="T1" fmla="*/ 0 h 165735"/>
              <a:gd name="T2" fmla="*/ 39772 w 167639"/>
              <a:gd name="T3" fmla="*/ 12470 h 165735"/>
              <a:gd name="T4" fmla="*/ 10929 w 167639"/>
              <a:gd name="T5" fmla="*/ 41620 h 165735"/>
              <a:gd name="T6" fmla="*/ 0 w 167639"/>
              <a:gd name="T7" fmla="*/ 81799 h 165735"/>
              <a:gd name="T8" fmla="*/ 1005 w 167639"/>
              <a:gd name="T9" fmla="*/ 94335 h 165735"/>
              <a:gd name="T10" fmla="*/ 16819 w 167639"/>
              <a:gd name="T11" fmla="*/ 129672 h 165735"/>
              <a:gd name="T12" fmla="*/ 49470 w 167639"/>
              <a:gd name="T13" fmla="*/ 154124 h 165735"/>
              <a:gd name="T14" fmla="*/ 95891 w 167639"/>
              <a:gd name="T15" fmla="*/ 162934 h 165735"/>
              <a:gd name="T16" fmla="*/ 109464 w 167639"/>
              <a:gd name="T17" fmla="*/ 160136 h 165735"/>
              <a:gd name="T18" fmla="*/ 144059 w 167639"/>
              <a:gd name="T19" fmla="*/ 139802 h 165735"/>
              <a:gd name="T20" fmla="*/ 165453 w 167639"/>
              <a:gd name="T21" fmla="*/ 104324 h 165735"/>
              <a:gd name="T22" fmla="*/ 169817 w 167639"/>
              <a:gd name="T23" fmla="*/ 74009 h 165735"/>
              <a:gd name="T24" fmla="*/ 167274 w 167639"/>
              <a:gd name="T25" fmla="*/ 60510 h 165735"/>
              <a:gd name="T26" fmla="*/ 146882 w 167639"/>
              <a:gd name="T27" fmla="*/ 25991 h 165735"/>
              <a:gd name="T28" fmla="*/ 110935 w 167639"/>
              <a:gd name="T29" fmla="*/ 4504 h 165735"/>
              <a:gd name="T30" fmla="*/ 80610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398" y="0"/>
                </a:moveTo>
                <a:lnTo>
                  <a:pt x="39174" y="12663"/>
                </a:lnTo>
                <a:lnTo>
                  <a:pt x="10765" y="42264"/>
                </a:lnTo>
                <a:lnTo>
                  <a:pt x="0" y="83065"/>
                </a:lnTo>
                <a:lnTo>
                  <a:pt x="989" y="95795"/>
                </a:lnTo>
                <a:lnTo>
                  <a:pt x="16566" y="131680"/>
                </a:lnTo>
                <a:lnTo>
                  <a:pt x="48726" y="156509"/>
                </a:lnTo>
                <a:lnTo>
                  <a:pt x="94450" y="165456"/>
                </a:lnTo>
                <a:lnTo>
                  <a:pt x="107818" y="162614"/>
                </a:lnTo>
                <a:lnTo>
                  <a:pt x="141895" y="141966"/>
                </a:lnTo>
                <a:lnTo>
                  <a:pt x="162966" y="105938"/>
                </a:lnTo>
                <a:lnTo>
                  <a:pt x="167264" y="75155"/>
                </a:lnTo>
                <a:lnTo>
                  <a:pt x="164760" y="61447"/>
                </a:lnTo>
                <a:lnTo>
                  <a:pt x="144674" y="26393"/>
                </a:lnTo>
                <a:lnTo>
                  <a:pt x="109267" y="4573"/>
                </a:lnTo>
                <a:lnTo>
                  <a:pt x="793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6734" name="object 70"/>
          <p:cNvSpPr>
            <a:spLocks/>
          </p:cNvSpPr>
          <p:nvPr/>
        </p:nvSpPr>
        <p:spPr bwMode="auto">
          <a:xfrm>
            <a:off x="5800725" y="2300288"/>
            <a:ext cx="168275" cy="165100"/>
          </a:xfrm>
          <a:custGeom>
            <a:avLst/>
            <a:gdLst>
              <a:gd name="T0" fmla="*/ 0 w 167639"/>
              <a:gd name="T1" fmla="*/ 81799 h 165735"/>
              <a:gd name="T2" fmla="*/ 10929 w 167639"/>
              <a:gd name="T3" fmla="*/ 41620 h 165735"/>
              <a:gd name="T4" fmla="*/ 39772 w 167639"/>
              <a:gd name="T5" fmla="*/ 12470 h 165735"/>
              <a:gd name="T6" fmla="*/ 80610 w 167639"/>
              <a:gd name="T7" fmla="*/ 0 h 165735"/>
              <a:gd name="T8" fmla="*/ 96294 w 167639"/>
              <a:gd name="T9" fmla="*/ 1142 h 165735"/>
              <a:gd name="T10" fmla="*/ 136401 w 167639"/>
              <a:gd name="T11" fmla="*/ 17122 h 165735"/>
              <a:gd name="T12" fmla="*/ 162491 w 167639"/>
              <a:gd name="T13" fmla="*/ 47878 h 165735"/>
              <a:gd name="T14" fmla="*/ 169817 w 167639"/>
              <a:gd name="T15" fmla="*/ 74009 h 165735"/>
              <a:gd name="T16" fmla="*/ 168753 w 167639"/>
              <a:gd name="T17" fmla="*/ 89745 h 165735"/>
              <a:gd name="T18" fmla="*/ 152915 w 167639"/>
              <a:gd name="T19" fmla="*/ 129484 h 165735"/>
              <a:gd name="T20" fmla="*/ 122143 w 167639"/>
              <a:gd name="T21" fmla="*/ 155261 h 165735"/>
              <a:gd name="T22" fmla="*/ 95891 w 167639"/>
              <a:gd name="T23" fmla="*/ 162934 h 165735"/>
              <a:gd name="T24" fmla="*/ 79077 w 167639"/>
              <a:gd name="T25" fmla="*/ 162030 h 165735"/>
              <a:gd name="T26" fmla="*/ 36904 w 167639"/>
              <a:gd name="T27" fmla="*/ 147477 h 165735"/>
              <a:gd name="T28" fmla="*/ 9526 w 167639"/>
              <a:gd name="T29" fmla="*/ 118869 h 165735"/>
              <a:gd name="T30" fmla="*/ 0 w 167639"/>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3065"/>
                </a:moveTo>
                <a:lnTo>
                  <a:pt x="10765" y="42264"/>
                </a:lnTo>
                <a:lnTo>
                  <a:pt x="39174" y="12663"/>
                </a:lnTo>
                <a:lnTo>
                  <a:pt x="79398" y="0"/>
                </a:lnTo>
                <a:lnTo>
                  <a:pt x="94846" y="1158"/>
                </a:lnTo>
                <a:lnTo>
                  <a:pt x="134349" y="17387"/>
                </a:lnTo>
                <a:lnTo>
                  <a:pt x="160048" y="48619"/>
                </a:lnTo>
                <a:lnTo>
                  <a:pt x="167264" y="75155"/>
                </a:lnTo>
                <a:lnTo>
                  <a:pt x="166216" y="91134"/>
                </a:lnTo>
                <a:lnTo>
                  <a:pt x="150616" y="131488"/>
                </a:lnTo>
                <a:lnTo>
                  <a:pt x="120307" y="157663"/>
                </a:lnTo>
                <a:lnTo>
                  <a:pt x="94450" y="165456"/>
                </a:lnTo>
                <a:lnTo>
                  <a:pt x="77888" y="164537"/>
                </a:lnTo>
                <a:lnTo>
                  <a:pt x="36350" y="149759"/>
                </a:lnTo>
                <a:lnTo>
                  <a:pt x="9382" y="120708"/>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35" name="object 72"/>
          <p:cNvSpPr>
            <a:spLocks/>
          </p:cNvSpPr>
          <p:nvPr/>
        </p:nvSpPr>
        <p:spPr bwMode="auto">
          <a:xfrm>
            <a:off x="6080125" y="2133600"/>
            <a:ext cx="168275" cy="165100"/>
          </a:xfrm>
          <a:custGeom>
            <a:avLst/>
            <a:gdLst>
              <a:gd name="T0" fmla="*/ 80598 w 167639"/>
              <a:gd name="T1" fmla="*/ 0 h 165735"/>
              <a:gd name="T2" fmla="*/ 39717 w 167639"/>
              <a:gd name="T3" fmla="*/ 12470 h 165735"/>
              <a:gd name="T4" fmla="*/ 10903 w 167639"/>
              <a:gd name="T5" fmla="*/ 41620 h 165735"/>
              <a:gd name="T6" fmla="*/ 0 w 167639"/>
              <a:gd name="T7" fmla="*/ 81799 h 165735"/>
              <a:gd name="T8" fmla="*/ 1002 w 167639"/>
              <a:gd name="T9" fmla="*/ 94336 h 165735"/>
              <a:gd name="T10" fmla="*/ 16784 w 167639"/>
              <a:gd name="T11" fmla="*/ 129672 h 165735"/>
              <a:gd name="T12" fmla="*/ 49416 w 167639"/>
              <a:gd name="T13" fmla="*/ 154124 h 165735"/>
              <a:gd name="T14" fmla="*/ 95892 w 167639"/>
              <a:gd name="T15" fmla="*/ 162934 h 165735"/>
              <a:gd name="T16" fmla="*/ 109458 w 167639"/>
              <a:gd name="T17" fmla="*/ 160134 h 165735"/>
              <a:gd name="T18" fmla="*/ 144050 w 167639"/>
              <a:gd name="T19" fmla="*/ 139798 h 165735"/>
              <a:gd name="T20" fmla="*/ 165449 w 167639"/>
              <a:gd name="T21" fmla="*/ 104318 h 165735"/>
              <a:gd name="T22" fmla="*/ 169816 w 167639"/>
              <a:gd name="T23" fmla="*/ 74000 h 165735"/>
              <a:gd name="T24" fmla="*/ 167270 w 167639"/>
              <a:gd name="T25" fmla="*/ 60503 h 165735"/>
              <a:gd name="T26" fmla="*/ 146867 w 167639"/>
              <a:gd name="T27" fmla="*/ 25988 h 165735"/>
              <a:gd name="T28" fmla="*/ 110914 w 167639"/>
              <a:gd name="T29" fmla="*/ 4503 h 165735"/>
              <a:gd name="T30" fmla="*/ 80598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387" y="0"/>
                </a:moveTo>
                <a:lnTo>
                  <a:pt x="39120" y="12663"/>
                </a:lnTo>
                <a:lnTo>
                  <a:pt x="10739" y="42264"/>
                </a:lnTo>
                <a:lnTo>
                  <a:pt x="0" y="83065"/>
                </a:lnTo>
                <a:lnTo>
                  <a:pt x="986" y="95796"/>
                </a:lnTo>
                <a:lnTo>
                  <a:pt x="16532" y="131680"/>
                </a:lnTo>
                <a:lnTo>
                  <a:pt x="48673" y="156509"/>
                </a:lnTo>
                <a:lnTo>
                  <a:pt x="94451" y="165455"/>
                </a:lnTo>
                <a:lnTo>
                  <a:pt x="107812" y="162612"/>
                </a:lnTo>
                <a:lnTo>
                  <a:pt x="141886" y="141962"/>
                </a:lnTo>
                <a:lnTo>
                  <a:pt x="162962" y="105932"/>
                </a:lnTo>
                <a:lnTo>
                  <a:pt x="167263" y="75146"/>
                </a:lnTo>
                <a:lnTo>
                  <a:pt x="164756" y="61440"/>
                </a:lnTo>
                <a:lnTo>
                  <a:pt x="144659" y="26390"/>
                </a:lnTo>
                <a:lnTo>
                  <a:pt x="109247" y="4572"/>
                </a:lnTo>
                <a:lnTo>
                  <a:pt x="79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6736" name="object 73"/>
          <p:cNvSpPr>
            <a:spLocks/>
          </p:cNvSpPr>
          <p:nvPr/>
        </p:nvSpPr>
        <p:spPr bwMode="auto">
          <a:xfrm>
            <a:off x="6080125" y="2133600"/>
            <a:ext cx="168275" cy="165100"/>
          </a:xfrm>
          <a:custGeom>
            <a:avLst/>
            <a:gdLst>
              <a:gd name="T0" fmla="*/ 0 w 167639"/>
              <a:gd name="T1" fmla="*/ 81799 h 165735"/>
              <a:gd name="T2" fmla="*/ 10903 w 167639"/>
              <a:gd name="T3" fmla="*/ 41620 h 165735"/>
              <a:gd name="T4" fmla="*/ 39717 w 167639"/>
              <a:gd name="T5" fmla="*/ 12470 h 165735"/>
              <a:gd name="T6" fmla="*/ 80598 w 167639"/>
              <a:gd name="T7" fmla="*/ 0 h 165735"/>
              <a:gd name="T8" fmla="*/ 96278 w 167639"/>
              <a:gd name="T9" fmla="*/ 1142 h 165735"/>
              <a:gd name="T10" fmla="*/ 136382 w 167639"/>
              <a:gd name="T11" fmla="*/ 17120 h 165735"/>
              <a:gd name="T12" fmla="*/ 162482 w 167639"/>
              <a:gd name="T13" fmla="*/ 47873 h 165735"/>
              <a:gd name="T14" fmla="*/ 169816 w 167639"/>
              <a:gd name="T15" fmla="*/ 74000 h 165735"/>
              <a:gd name="T16" fmla="*/ 168751 w 167639"/>
              <a:gd name="T17" fmla="*/ 89739 h 165735"/>
              <a:gd name="T18" fmla="*/ 152908 w 167639"/>
              <a:gd name="T19" fmla="*/ 129479 h 165735"/>
              <a:gd name="T20" fmla="*/ 122134 w 167639"/>
              <a:gd name="T21" fmla="*/ 155258 h 165735"/>
              <a:gd name="T22" fmla="*/ 95892 w 167639"/>
              <a:gd name="T23" fmla="*/ 162934 h 165735"/>
              <a:gd name="T24" fmla="*/ 79048 w 167639"/>
              <a:gd name="T25" fmla="*/ 162029 h 165735"/>
              <a:gd name="T26" fmla="*/ 36852 w 167639"/>
              <a:gd name="T27" fmla="*/ 147477 h 165735"/>
              <a:gd name="T28" fmla="*/ 9504 w 167639"/>
              <a:gd name="T29" fmla="*/ 118869 h 165735"/>
              <a:gd name="T30" fmla="*/ 0 w 167639"/>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3065"/>
                </a:moveTo>
                <a:lnTo>
                  <a:pt x="10739" y="42264"/>
                </a:lnTo>
                <a:lnTo>
                  <a:pt x="39120" y="12663"/>
                </a:lnTo>
                <a:lnTo>
                  <a:pt x="79387" y="0"/>
                </a:lnTo>
                <a:lnTo>
                  <a:pt x="94830" y="1158"/>
                </a:lnTo>
                <a:lnTo>
                  <a:pt x="134331" y="17385"/>
                </a:lnTo>
                <a:lnTo>
                  <a:pt x="160040" y="48614"/>
                </a:lnTo>
                <a:lnTo>
                  <a:pt x="167263" y="75146"/>
                </a:lnTo>
                <a:lnTo>
                  <a:pt x="166214" y="91127"/>
                </a:lnTo>
                <a:lnTo>
                  <a:pt x="150609" y="131483"/>
                </a:lnTo>
                <a:lnTo>
                  <a:pt x="120298" y="157660"/>
                </a:lnTo>
                <a:lnTo>
                  <a:pt x="94451" y="165455"/>
                </a:lnTo>
                <a:lnTo>
                  <a:pt x="77859" y="164536"/>
                </a:lnTo>
                <a:lnTo>
                  <a:pt x="36298" y="149759"/>
                </a:lnTo>
                <a:lnTo>
                  <a:pt x="9360" y="120709"/>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37" name="object 75"/>
          <p:cNvSpPr>
            <a:spLocks/>
          </p:cNvSpPr>
          <p:nvPr/>
        </p:nvSpPr>
        <p:spPr bwMode="auto">
          <a:xfrm>
            <a:off x="5689600" y="2576513"/>
            <a:ext cx="166688" cy="166687"/>
          </a:xfrm>
          <a:custGeom>
            <a:avLst/>
            <a:gdLst>
              <a:gd name="T0" fmla="*/ 77709 w 167639"/>
              <a:gd name="T1" fmla="*/ 0 h 165735"/>
              <a:gd name="T2" fmla="*/ 38356 w 167639"/>
              <a:gd name="T3" fmla="*/ 12923 h 165735"/>
              <a:gd name="T4" fmla="*/ 10544 w 167639"/>
              <a:gd name="T5" fmla="*/ 43183 h 165735"/>
              <a:gd name="T6" fmla="*/ 0 w 167639"/>
              <a:gd name="T7" fmla="*/ 84871 h 165735"/>
              <a:gd name="T8" fmla="*/ 973 w 167639"/>
              <a:gd name="T9" fmla="*/ 97976 h 165735"/>
              <a:gd name="T10" fmla="*/ 16218 w 167639"/>
              <a:gd name="T11" fmla="*/ 134735 h 165735"/>
              <a:gd name="T12" fmla="*/ 47647 w 167639"/>
              <a:gd name="T13" fmla="*/ 160148 h 165735"/>
              <a:gd name="T14" fmla="*/ 92290 w 167639"/>
              <a:gd name="T15" fmla="*/ 169303 h 165735"/>
              <a:gd name="T16" fmla="*/ 105387 w 167639"/>
              <a:gd name="T17" fmla="*/ 166403 h 165735"/>
              <a:gd name="T18" fmla="*/ 138729 w 167639"/>
              <a:gd name="T19" fmla="*/ 145292 h 165735"/>
              <a:gd name="T20" fmla="*/ 159315 w 167639"/>
              <a:gd name="T21" fmla="*/ 108445 h 165735"/>
              <a:gd name="T22" fmla="*/ 163517 w 167639"/>
              <a:gd name="T23" fmla="*/ 76968 h 165735"/>
              <a:gd name="T24" fmla="*/ 161099 w 167639"/>
              <a:gd name="T25" fmla="*/ 62944 h 165735"/>
              <a:gd name="T26" fmla="*/ 141533 w 167639"/>
              <a:gd name="T27" fmla="*/ 27058 h 165735"/>
              <a:gd name="T28" fmla="*/ 106938 w 167639"/>
              <a:gd name="T29" fmla="*/ 4692 h 165735"/>
              <a:gd name="T30" fmla="*/ 77709 w 167639"/>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79497" y="0"/>
                </a:moveTo>
                <a:lnTo>
                  <a:pt x="39239" y="12630"/>
                </a:lnTo>
                <a:lnTo>
                  <a:pt x="10786" y="42205"/>
                </a:lnTo>
                <a:lnTo>
                  <a:pt x="0" y="82949"/>
                </a:lnTo>
                <a:lnTo>
                  <a:pt x="997" y="95757"/>
                </a:lnTo>
                <a:lnTo>
                  <a:pt x="16592" y="131683"/>
                </a:lnTo>
                <a:lnTo>
                  <a:pt x="48744" y="156521"/>
                </a:lnTo>
                <a:lnTo>
                  <a:pt x="94416" y="165469"/>
                </a:lnTo>
                <a:lnTo>
                  <a:pt x="107813" y="162634"/>
                </a:lnTo>
                <a:lnTo>
                  <a:pt x="141922" y="142001"/>
                </a:lnTo>
                <a:lnTo>
                  <a:pt x="162982" y="105989"/>
                </a:lnTo>
                <a:lnTo>
                  <a:pt x="167281" y="75224"/>
                </a:lnTo>
                <a:lnTo>
                  <a:pt x="164807" y="61520"/>
                </a:lnTo>
                <a:lnTo>
                  <a:pt x="144790" y="26444"/>
                </a:lnTo>
                <a:lnTo>
                  <a:pt x="109400" y="4586"/>
                </a:lnTo>
                <a:lnTo>
                  <a:pt x="794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6738" name="object 76"/>
          <p:cNvSpPr>
            <a:spLocks/>
          </p:cNvSpPr>
          <p:nvPr/>
        </p:nvSpPr>
        <p:spPr bwMode="auto">
          <a:xfrm>
            <a:off x="5689600" y="2576513"/>
            <a:ext cx="166688" cy="166687"/>
          </a:xfrm>
          <a:custGeom>
            <a:avLst/>
            <a:gdLst>
              <a:gd name="T0" fmla="*/ 0 w 167639"/>
              <a:gd name="T1" fmla="*/ 84871 h 165735"/>
              <a:gd name="T2" fmla="*/ 10544 w 167639"/>
              <a:gd name="T3" fmla="*/ 43183 h 165735"/>
              <a:gd name="T4" fmla="*/ 38356 w 167639"/>
              <a:gd name="T5" fmla="*/ 12923 h 165735"/>
              <a:gd name="T6" fmla="*/ 77709 w 167639"/>
              <a:gd name="T7" fmla="*/ 0 h 165735"/>
              <a:gd name="T8" fmla="*/ 92830 w 167639"/>
              <a:gd name="T9" fmla="*/ 1190 h 165735"/>
              <a:gd name="T10" fmla="*/ 131452 w 167639"/>
              <a:gd name="T11" fmla="*/ 17829 h 165735"/>
              <a:gd name="T12" fmla="*/ 156520 w 167639"/>
              <a:gd name="T13" fmla="*/ 49818 h 165735"/>
              <a:gd name="T14" fmla="*/ 163517 w 167639"/>
              <a:gd name="T15" fmla="*/ 76968 h 165735"/>
              <a:gd name="T16" fmla="*/ 162490 w 167639"/>
              <a:gd name="T17" fmla="*/ 93307 h 165735"/>
              <a:gd name="T18" fmla="*/ 147251 w 167639"/>
              <a:gd name="T19" fmla="*/ 134576 h 165735"/>
              <a:gd name="T20" fmla="*/ 117613 w 167639"/>
              <a:gd name="T21" fmla="*/ 161343 h 165735"/>
              <a:gd name="T22" fmla="*/ 92290 w 167639"/>
              <a:gd name="T23" fmla="*/ 169303 h 165735"/>
              <a:gd name="T24" fmla="*/ 76125 w 167639"/>
              <a:gd name="T25" fmla="*/ 168362 h 165735"/>
              <a:gd name="T26" fmla="*/ 35556 w 167639"/>
              <a:gd name="T27" fmla="*/ 153240 h 165735"/>
              <a:gd name="T28" fmla="*/ 9193 w 167639"/>
              <a:gd name="T29" fmla="*/ 123499 h 165735"/>
              <a:gd name="T30" fmla="*/ 0 w 167639"/>
              <a:gd name="T31" fmla="*/ 84871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39"/>
              <a:gd name="T49" fmla="*/ 0 h 165735"/>
              <a:gd name="T50" fmla="*/ 167639 w 167639"/>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39" h="165735">
                <a:moveTo>
                  <a:pt x="0" y="82949"/>
                </a:moveTo>
                <a:lnTo>
                  <a:pt x="10786" y="42205"/>
                </a:lnTo>
                <a:lnTo>
                  <a:pt x="39239" y="12630"/>
                </a:lnTo>
                <a:lnTo>
                  <a:pt x="79497" y="0"/>
                </a:lnTo>
                <a:lnTo>
                  <a:pt x="94968" y="1162"/>
                </a:lnTo>
                <a:lnTo>
                  <a:pt x="134478" y="17425"/>
                </a:lnTo>
                <a:lnTo>
                  <a:pt x="160122" y="48689"/>
                </a:lnTo>
                <a:lnTo>
                  <a:pt x="167281" y="75224"/>
                </a:lnTo>
                <a:lnTo>
                  <a:pt x="166230" y="91193"/>
                </a:lnTo>
                <a:lnTo>
                  <a:pt x="150641" y="131527"/>
                </a:lnTo>
                <a:lnTo>
                  <a:pt x="120321" y="157689"/>
                </a:lnTo>
                <a:lnTo>
                  <a:pt x="94416" y="165469"/>
                </a:lnTo>
                <a:lnTo>
                  <a:pt x="77877" y="164548"/>
                </a:lnTo>
                <a:lnTo>
                  <a:pt x="36374" y="149770"/>
                </a:lnTo>
                <a:lnTo>
                  <a:pt x="9404" y="120703"/>
                </a:lnTo>
                <a:lnTo>
                  <a:pt x="0" y="82949"/>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39" name="object 78"/>
          <p:cNvSpPr>
            <a:spLocks/>
          </p:cNvSpPr>
          <p:nvPr/>
        </p:nvSpPr>
        <p:spPr bwMode="auto">
          <a:xfrm>
            <a:off x="5943600" y="2274888"/>
            <a:ext cx="161925" cy="49212"/>
          </a:xfrm>
          <a:custGeom>
            <a:avLst/>
            <a:gdLst>
              <a:gd name="T0" fmla="*/ 0 w 161289"/>
              <a:gd name="T1" fmla="*/ 50047 h 48894"/>
              <a:gd name="T2" fmla="*/ 163332 w 161289"/>
              <a:gd name="T3" fmla="*/ 0 h 48894"/>
              <a:gd name="T4" fmla="*/ 0 60000 65536"/>
              <a:gd name="T5" fmla="*/ 0 60000 65536"/>
              <a:gd name="T6" fmla="*/ 0 w 161289"/>
              <a:gd name="T7" fmla="*/ 0 h 48894"/>
              <a:gd name="T8" fmla="*/ 161289 w 161289"/>
              <a:gd name="T9" fmla="*/ 48894 h 48894"/>
            </a:gdLst>
            <a:ahLst/>
            <a:cxnLst>
              <a:cxn ang="T4">
                <a:pos x="T0" y="T1"/>
              </a:cxn>
              <a:cxn ang="T5">
                <a:pos x="T2" y="T3"/>
              </a:cxn>
            </a:cxnLst>
            <a:rect l="T6" t="T7" r="T8" b="T9"/>
            <a:pathLst>
              <a:path w="161289" h="48894">
                <a:moveTo>
                  <a:pt x="0" y="48767"/>
                </a:moveTo>
                <a:lnTo>
                  <a:pt x="160781"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0" name="object 80"/>
          <p:cNvSpPr>
            <a:spLocks/>
          </p:cNvSpPr>
          <p:nvPr/>
        </p:nvSpPr>
        <p:spPr bwMode="auto">
          <a:xfrm>
            <a:off x="5773738" y="2441575"/>
            <a:ext cx="52387" cy="136525"/>
          </a:xfrm>
          <a:custGeom>
            <a:avLst/>
            <a:gdLst>
              <a:gd name="T0" fmla="*/ 0 w 52704"/>
              <a:gd name="T1" fmla="*/ 137820 h 135889"/>
              <a:gd name="T2" fmla="*/ 51204 w 52704"/>
              <a:gd name="T3" fmla="*/ 0 h 135889"/>
              <a:gd name="T4" fmla="*/ 0 60000 65536"/>
              <a:gd name="T5" fmla="*/ 0 60000 65536"/>
              <a:gd name="T6" fmla="*/ 0 w 52704"/>
              <a:gd name="T7" fmla="*/ 0 h 135889"/>
              <a:gd name="T8" fmla="*/ 52704 w 52704"/>
              <a:gd name="T9" fmla="*/ 135889 h 135889"/>
            </a:gdLst>
            <a:ahLst/>
            <a:cxnLst>
              <a:cxn ang="T4">
                <a:pos x="T0" y="T1"/>
              </a:cxn>
              <a:cxn ang="T5">
                <a:pos x="T2" y="T3"/>
              </a:cxn>
            </a:cxnLst>
            <a:rect l="T6" t="T7" r="T8" b="T9"/>
            <a:pathLst>
              <a:path w="52704" h="135889">
                <a:moveTo>
                  <a:pt x="0" y="135270"/>
                </a:moveTo>
                <a:lnTo>
                  <a:pt x="52456"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1" name="object 82"/>
          <p:cNvSpPr>
            <a:spLocks/>
          </p:cNvSpPr>
          <p:nvPr/>
        </p:nvSpPr>
        <p:spPr bwMode="auto">
          <a:xfrm>
            <a:off x="5832475" y="2300288"/>
            <a:ext cx="331788" cy="301625"/>
          </a:xfrm>
          <a:custGeom>
            <a:avLst/>
            <a:gdLst>
              <a:gd name="T0" fmla="*/ 0 w 332104"/>
              <a:gd name="T1" fmla="*/ 301508 h 301625"/>
              <a:gd name="T2" fmla="*/ 330605 w 332104"/>
              <a:gd name="T3" fmla="*/ 0 h 301625"/>
              <a:gd name="T4" fmla="*/ 0 60000 65536"/>
              <a:gd name="T5" fmla="*/ 0 60000 65536"/>
              <a:gd name="T6" fmla="*/ 0 w 332104"/>
              <a:gd name="T7" fmla="*/ 0 h 301625"/>
              <a:gd name="T8" fmla="*/ 332104 w 332104"/>
              <a:gd name="T9" fmla="*/ 301625 h 301625"/>
            </a:gdLst>
            <a:ahLst/>
            <a:cxnLst>
              <a:cxn ang="T4">
                <a:pos x="T0" y="T1"/>
              </a:cxn>
              <a:cxn ang="T5">
                <a:pos x="T2" y="T3"/>
              </a:cxn>
            </a:cxnLst>
            <a:rect l="T6" t="T7" r="T8" b="T9"/>
            <a:pathLst>
              <a:path w="332104" h="301625">
                <a:moveTo>
                  <a:pt x="0" y="301508"/>
                </a:moveTo>
                <a:lnTo>
                  <a:pt x="331866"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2" name="object 84"/>
          <p:cNvSpPr>
            <a:spLocks/>
          </p:cNvSpPr>
          <p:nvPr/>
        </p:nvSpPr>
        <p:spPr bwMode="auto">
          <a:xfrm>
            <a:off x="6867525" y="2508250"/>
            <a:ext cx="168275" cy="165100"/>
          </a:xfrm>
          <a:custGeom>
            <a:avLst/>
            <a:gdLst>
              <a:gd name="T0" fmla="*/ 80608 w 167640"/>
              <a:gd name="T1" fmla="*/ 0 h 165735"/>
              <a:gd name="T2" fmla="*/ 39771 w 167640"/>
              <a:gd name="T3" fmla="*/ 12499 h 165735"/>
              <a:gd name="T4" fmla="*/ 10929 w 167640"/>
              <a:gd name="T5" fmla="*/ 41673 h 165735"/>
              <a:gd name="T6" fmla="*/ 0 w 167640"/>
              <a:gd name="T7" fmla="*/ 81799 h 165735"/>
              <a:gd name="T8" fmla="*/ 1030 w 167640"/>
              <a:gd name="T9" fmla="*/ 94490 h 165735"/>
              <a:gd name="T10" fmla="*/ 16888 w 167640"/>
              <a:gd name="T11" fmla="*/ 129793 h 165735"/>
              <a:gd name="T12" fmla="*/ 49555 w 167640"/>
              <a:gd name="T13" fmla="*/ 154237 h 165735"/>
              <a:gd name="T14" fmla="*/ 95989 w 167640"/>
              <a:gd name="T15" fmla="*/ 163043 h 165735"/>
              <a:gd name="T16" fmla="*/ 109569 w 167640"/>
              <a:gd name="T17" fmla="*/ 160227 h 165735"/>
              <a:gd name="T18" fmla="*/ 144135 w 167640"/>
              <a:gd name="T19" fmla="*/ 139838 h 165735"/>
              <a:gd name="T20" fmla="*/ 165466 w 167640"/>
              <a:gd name="T21" fmla="*/ 104329 h 165735"/>
              <a:gd name="T22" fmla="*/ 169814 w 167640"/>
              <a:gd name="T23" fmla="*/ 74027 h 165735"/>
              <a:gd name="T24" fmla="*/ 167278 w 167640"/>
              <a:gd name="T25" fmla="*/ 60550 h 165735"/>
              <a:gd name="T26" fmla="*/ 146921 w 167640"/>
              <a:gd name="T27" fmla="*/ 26037 h 165735"/>
              <a:gd name="T28" fmla="*/ 110980 w 167640"/>
              <a:gd name="T29" fmla="*/ 4516 h 165735"/>
              <a:gd name="T30" fmla="*/ 80608 w 167640"/>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40"/>
              <a:gd name="T49" fmla="*/ 0 h 165735"/>
              <a:gd name="T50" fmla="*/ 167640 w 167640"/>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40" h="165735">
                <a:moveTo>
                  <a:pt x="79398" y="0"/>
                </a:moveTo>
                <a:lnTo>
                  <a:pt x="39174" y="12692"/>
                </a:lnTo>
                <a:lnTo>
                  <a:pt x="10765" y="42318"/>
                </a:lnTo>
                <a:lnTo>
                  <a:pt x="0" y="83065"/>
                </a:lnTo>
                <a:lnTo>
                  <a:pt x="1014" y="95952"/>
                </a:lnTo>
                <a:lnTo>
                  <a:pt x="16635" y="131801"/>
                </a:lnTo>
                <a:lnTo>
                  <a:pt x="48811" y="156623"/>
                </a:lnTo>
                <a:lnTo>
                  <a:pt x="94549" y="165566"/>
                </a:lnTo>
                <a:lnTo>
                  <a:pt x="107925" y="162706"/>
                </a:lnTo>
                <a:lnTo>
                  <a:pt x="141971" y="142002"/>
                </a:lnTo>
                <a:lnTo>
                  <a:pt x="162983" y="105943"/>
                </a:lnTo>
                <a:lnTo>
                  <a:pt x="167265" y="75173"/>
                </a:lnTo>
                <a:lnTo>
                  <a:pt x="164768" y="61488"/>
                </a:lnTo>
                <a:lnTo>
                  <a:pt x="144717" y="26440"/>
                </a:lnTo>
                <a:lnTo>
                  <a:pt x="109314" y="4585"/>
                </a:lnTo>
                <a:lnTo>
                  <a:pt x="793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6743" name="object 85"/>
          <p:cNvSpPr>
            <a:spLocks/>
          </p:cNvSpPr>
          <p:nvPr/>
        </p:nvSpPr>
        <p:spPr bwMode="auto">
          <a:xfrm>
            <a:off x="6867525" y="2508250"/>
            <a:ext cx="168275" cy="165100"/>
          </a:xfrm>
          <a:custGeom>
            <a:avLst/>
            <a:gdLst>
              <a:gd name="T0" fmla="*/ 0 w 167640"/>
              <a:gd name="T1" fmla="*/ 81799 h 165735"/>
              <a:gd name="T2" fmla="*/ 10929 w 167640"/>
              <a:gd name="T3" fmla="*/ 41673 h 165735"/>
              <a:gd name="T4" fmla="*/ 39771 w 167640"/>
              <a:gd name="T5" fmla="*/ 12499 h 165735"/>
              <a:gd name="T6" fmla="*/ 80608 w 167640"/>
              <a:gd name="T7" fmla="*/ 0 h 165735"/>
              <a:gd name="T8" fmla="*/ 96322 w 167640"/>
              <a:gd name="T9" fmla="*/ 1145 h 165735"/>
              <a:gd name="T10" fmla="*/ 136449 w 167640"/>
              <a:gd name="T11" fmla="*/ 17158 h 165735"/>
              <a:gd name="T12" fmla="*/ 162506 w 167640"/>
              <a:gd name="T13" fmla="*/ 47930 h 165735"/>
              <a:gd name="T14" fmla="*/ 169814 w 167640"/>
              <a:gd name="T15" fmla="*/ 74027 h 165735"/>
              <a:gd name="T16" fmla="*/ 168754 w 167640"/>
              <a:gd name="T17" fmla="*/ 89752 h 165735"/>
              <a:gd name="T18" fmla="*/ 152968 w 167640"/>
              <a:gd name="T19" fmla="*/ 129504 h 165735"/>
              <a:gd name="T20" fmla="*/ 122246 w 167640"/>
              <a:gd name="T21" fmla="*/ 155333 h 165735"/>
              <a:gd name="T22" fmla="*/ 95989 w 167640"/>
              <a:gd name="T23" fmla="*/ 163043 h 165735"/>
              <a:gd name="T24" fmla="*/ 79170 w 167640"/>
              <a:gd name="T25" fmla="*/ 162140 h 165735"/>
              <a:gd name="T26" fmla="*/ 36987 w 167640"/>
              <a:gd name="T27" fmla="*/ 147590 h 165735"/>
              <a:gd name="T28" fmla="*/ 9585 w 167640"/>
              <a:gd name="T29" fmla="*/ 118996 h 165735"/>
              <a:gd name="T30" fmla="*/ 0 w 167640"/>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40"/>
              <a:gd name="T49" fmla="*/ 0 h 165735"/>
              <a:gd name="T50" fmla="*/ 167640 w 167640"/>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40" h="165735">
                <a:moveTo>
                  <a:pt x="0" y="83065"/>
                </a:moveTo>
                <a:lnTo>
                  <a:pt x="10765" y="42318"/>
                </a:lnTo>
                <a:lnTo>
                  <a:pt x="39174" y="12692"/>
                </a:lnTo>
                <a:lnTo>
                  <a:pt x="79398" y="0"/>
                </a:lnTo>
                <a:lnTo>
                  <a:pt x="94877" y="1161"/>
                </a:lnTo>
                <a:lnTo>
                  <a:pt x="134401" y="17424"/>
                </a:lnTo>
                <a:lnTo>
                  <a:pt x="160067" y="48671"/>
                </a:lnTo>
                <a:lnTo>
                  <a:pt x="167265" y="75173"/>
                </a:lnTo>
                <a:lnTo>
                  <a:pt x="166221" y="91141"/>
                </a:lnTo>
                <a:lnTo>
                  <a:pt x="150672" y="131508"/>
                </a:lnTo>
                <a:lnTo>
                  <a:pt x="120411" y="157736"/>
                </a:lnTo>
                <a:lnTo>
                  <a:pt x="94549" y="165566"/>
                </a:lnTo>
                <a:lnTo>
                  <a:pt x="77981" y="164649"/>
                </a:lnTo>
                <a:lnTo>
                  <a:pt x="36431" y="149874"/>
                </a:lnTo>
                <a:lnTo>
                  <a:pt x="9441" y="120837"/>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4" name="object 87"/>
          <p:cNvSpPr>
            <a:spLocks/>
          </p:cNvSpPr>
          <p:nvPr/>
        </p:nvSpPr>
        <p:spPr bwMode="auto">
          <a:xfrm>
            <a:off x="7146925" y="2286000"/>
            <a:ext cx="168275" cy="165100"/>
          </a:xfrm>
          <a:custGeom>
            <a:avLst/>
            <a:gdLst>
              <a:gd name="T0" fmla="*/ 80611 w 167640"/>
              <a:gd name="T1" fmla="*/ 0 h 165735"/>
              <a:gd name="T2" fmla="*/ 39784 w 167640"/>
              <a:gd name="T3" fmla="*/ 12470 h 165735"/>
              <a:gd name="T4" fmla="*/ 10935 w 167640"/>
              <a:gd name="T5" fmla="*/ 41620 h 165735"/>
              <a:gd name="T6" fmla="*/ 0 w 167640"/>
              <a:gd name="T7" fmla="*/ 81799 h 165735"/>
              <a:gd name="T8" fmla="*/ 1008 w 167640"/>
              <a:gd name="T9" fmla="*/ 94350 h 165735"/>
              <a:gd name="T10" fmla="*/ 16835 w 167640"/>
              <a:gd name="T11" fmla="*/ 129680 h 165735"/>
              <a:gd name="T12" fmla="*/ 49495 w 167640"/>
              <a:gd name="T13" fmla="*/ 154127 h 165735"/>
              <a:gd name="T14" fmla="*/ 95912 w 167640"/>
              <a:gd name="T15" fmla="*/ 162935 h 165735"/>
              <a:gd name="T16" fmla="*/ 109504 w 167640"/>
              <a:gd name="T17" fmla="*/ 160137 h 165735"/>
              <a:gd name="T18" fmla="*/ 144106 w 167640"/>
              <a:gd name="T19" fmla="*/ 139803 h 165735"/>
              <a:gd name="T20" fmla="*/ 165461 w 167640"/>
              <a:gd name="T21" fmla="*/ 104326 h 165735"/>
              <a:gd name="T22" fmla="*/ 169815 w 167640"/>
              <a:gd name="T23" fmla="*/ 74011 h 165735"/>
              <a:gd name="T24" fmla="*/ 167279 w 167640"/>
              <a:gd name="T25" fmla="*/ 60511 h 165735"/>
              <a:gd name="T26" fmla="*/ 146922 w 167640"/>
              <a:gd name="T27" fmla="*/ 25992 h 165735"/>
              <a:gd name="T28" fmla="*/ 110982 w 167640"/>
              <a:gd name="T29" fmla="*/ 4504 h 165735"/>
              <a:gd name="T30" fmla="*/ 80611 w 167640"/>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40"/>
              <a:gd name="T49" fmla="*/ 0 h 165735"/>
              <a:gd name="T50" fmla="*/ 167640 w 167640"/>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40" h="165735">
                <a:moveTo>
                  <a:pt x="79401" y="0"/>
                </a:moveTo>
                <a:lnTo>
                  <a:pt x="39187" y="12663"/>
                </a:lnTo>
                <a:lnTo>
                  <a:pt x="10771" y="42264"/>
                </a:lnTo>
                <a:lnTo>
                  <a:pt x="0" y="83065"/>
                </a:lnTo>
                <a:lnTo>
                  <a:pt x="992" y="95810"/>
                </a:lnTo>
                <a:lnTo>
                  <a:pt x="16582" y="131688"/>
                </a:lnTo>
                <a:lnTo>
                  <a:pt x="48752" y="156512"/>
                </a:lnTo>
                <a:lnTo>
                  <a:pt x="94472" y="165457"/>
                </a:lnTo>
                <a:lnTo>
                  <a:pt x="107860" y="162615"/>
                </a:lnTo>
                <a:lnTo>
                  <a:pt x="141942" y="141967"/>
                </a:lnTo>
                <a:lnTo>
                  <a:pt x="162978" y="105940"/>
                </a:lnTo>
                <a:lnTo>
                  <a:pt x="167266" y="75157"/>
                </a:lnTo>
                <a:lnTo>
                  <a:pt x="164769" y="61448"/>
                </a:lnTo>
                <a:lnTo>
                  <a:pt x="144718" y="26394"/>
                </a:lnTo>
                <a:lnTo>
                  <a:pt x="109316" y="4573"/>
                </a:lnTo>
                <a:lnTo>
                  <a:pt x="794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6745" name="object 88"/>
          <p:cNvSpPr>
            <a:spLocks/>
          </p:cNvSpPr>
          <p:nvPr/>
        </p:nvSpPr>
        <p:spPr bwMode="auto">
          <a:xfrm>
            <a:off x="7146925" y="2286000"/>
            <a:ext cx="168275" cy="165100"/>
          </a:xfrm>
          <a:custGeom>
            <a:avLst/>
            <a:gdLst>
              <a:gd name="T0" fmla="*/ 0 w 167640"/>
              <a:gd name="T1" fmla="*/ 81799 h 165735"/>
              <a:gd name="T2" fmla="*/ 10935 w 167640"/>
              <a:gd name="T3" fmla="*/ 41620 h 165735"/>
              <a:gd name="T4" fmla="*/ 39784 w 167640"/>
              <a:gd name="T5" fmla="*/ 12470 h 165735"/>
              <a:gd name="T6" fmla="*/ 80611 w 167640"/>
              <a:gd name="T7" fmla="*/ 0 h 165735"/>
              <a:gd name="T8" fmla="*/ 96324 w 167640"/>
              <a:gd name="T9" fmla="*/ 1142 h 165735"/>
              <a:gd name="T10" fmla="*/ 136450 w 167640"/>
              <a:gd name="T11" fmla="*/ 17122 h 165735"/>
              <a:gd name="T12" fmla="*/ 162507 w 167640"/>
              <a:gd name="T13" fmla="*/ 47880 h 165735"/>
              <a:gd name="T14" fmla="*/ 169815 w 167640"/>
              <a:gd name="T15" fmla="*/ 74011 h 165735"/>
              <a:gd name="T16" fmla="*/ 168753 w 167640"/>
              <a:gd name="T17" fmla="*/ 89747 h 165735"/>
              <a:gd name="T18" fmla="*/ 152948 w 167640"/>
              <a:gd name="T19" fmla="*/ 129485 h 165735"/>
              <a:gd name="T20" fmla="*/ 122193 w 167640"/>
              <a:gd name="T21" fmla="*/ 155262 h 165735"/>
              <a:gd name="T22" fmla="*/ 95912 w 167640"/>
              <a:gd name="T23" fmla="*/ 162935 h 165735"/>
              <a:gd name="T24" fmla="*/ 79099 w 167640"/>
              <a:gd name="T25" fmla="*/ 162030 h 165735"/>
              <a:gd name="T26" fmla="*/ 36928 w 167640"/>
              <a:gd name="T27" fmla="*/ 147481 h 165735"/>
              <a:gd name="T28" fmla="*/ 9538 w 167640"/>
              <a:gd name="T29" fmla="*/ 118878 h 165735"/>
              <a:gd name="T30" fmla="*/ 0 w 167640"/>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40"/>
              <a:gd name="T49" fmla="*/ 0 h 165735"/>
              <a:gd name="T50" fmla="*/ 167640 w 167640"/>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40" h="165735">
                <a:moveTo>
                  <a:pt x="0" y="83065"/>
                </a:moveTo>
                <a:lnTo>
                  <a:pt x="10771" y="42264"/>
                </a:lnTo>
                <a:lnTo>
                  <a:pt x="39187" y="12663"/>
                </a:lnTo>
                <a:lnTo>
                  <a:pt x="79401" y="0"/>
                </a:lnTo>
                <a:lnTo>
                  <a:pt x="94879" y="1158"/>
                </a:lnTo>
                <a:lnTo>
                  <a:pt x="134402" y="17387"/>
                </a:lnTo>
                <a:lnTo>
                  <a:pt x="160068" y="48621"/>
                </a:lnTo>
                <a:lnTo>
                  <a:pt x="167266" y="75157"/>
                </a:lnTo>
                <a:lnTo>
                  <a:pt x="166220" y="91136"/>
                </a:lnTo>
                <a:lnTo>
                  <a:pt x="150652" y="131489"/>
                </a:lnTo>
                <a:lnTo>
                  <a:pt x="120359" y="157664"/>
                </a:lnTo>
                <a:lnTo>
                  <a:pt x="94472" y="165457"/>
                </a:lnTo>
                <a:lnTo>
                  <a:pt x="77913" y="164537"/>
                </a:lnTo>
                <a:lnTo>
                  <a:pt x="36374" y="149763"/>
                </a:lnTo>
                <a:lnTo>
                  <a:pt x="9394" y="120718"/>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6" name="object 90"/>
          <p:cNvSpPr>
            <a:spLocks/>
          </p:cNvSpPr>
          <p:nvPr/>
        </p:nvSpPr>
        <p:spPr bwMode="auto">
          <a:xfrm>
            <a:off x="6477000" y="2508250"/>
            <a:ext cx="166688" cy="165100"/>
          </a:xfrm>
          <a:custGeom>
            <a:avLst/>
            <a:gdLst>
              <a:gd name="T0" fmla="*/ 77599 w 167640"/>
              <a:gd name="T1" fmla="*/ 0 h 165735"/>
              <a:gd name="T2" fmla="*/ 38239 w 167640"/>
              <a:gd name="T3" fmla="*/ 12499 h 165735"/>
              <a:gd name="T4" fmla="*/ 10497 w 167640"/>
              <a:gd name="T5" fmla="*/ 41673 h 165735"/>
              <a:gd name="T6" fmla="*/ 0 w 167640"/>
              <a:gd name="T7" fmla="*/ 81799 h 165735"/>
              <a:gd name="T8" fmla="*/ 984 w 167640"/>
              <a:gd name="T9" fmla="*/ 94474 h 165735"/>
              <a:gd name="T10" fmla="*/ 16219 w 167640"/>
              <a:gd name="T11" fmla="*/ 129785 h 165735"/>
              <a:gd name="T12" fmla="*/ 47646 w 167640"/>
              <a:gd name="T13" fmla="*/ 154235 h 165735"/>
              <a:gd name="T14" fmla="*/ 92396 w 167640"/>
              <a:gd name="T15" fmla="*/ 163043 h 165735"/>
              <a:gd name="T16" fmla="*/ 105446 w 167640"/>
              <a:gd name="T17" fmla="*/ 160225 h 165735"/>
              <a:gd name="T18" fmla="*/ 138719 w 167640"/>
              <a:gd name="T19" fmla="*/ 139834 h 165735"/>
              <a:gd name="T20" fmla="*/ 159298 w 167640"/>
              <a:gd name="T21" fmla="*/ 104323 h 165735"/>
              <a:gd name="T22" fmla="*/ 163496 w 167640"/>
              <a:gd name="T23" fmla="*/ 74019 h 165735"/>
              <a:gd name="T24" fmla="*/ 161045 w 167640"/>
              <a:gd name="T25" fmla="*/ 60543 h 165735"/>
              <a:gd name="T26" fmla="*/ 141400 w 167640"/>
              <a:gd name="T27" fmla="*/ 26034 h 165735"/>
              <a:gd name="T28" fmla="*/ 106787 w 167640"/>
              <a:gd name="T29" fmla="*/ 4516 h 165735"/>
              <a:gd name="T30" fmla="*/ 77599 w 167640"/>
              <a:gd name="T31" fmla="*/ 0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40"/>
              <a:gd name="T49" fmla="*/ 0 h 165735"/>
              <a:gd name="T50" fmla="*/ 167640 w 167640"/>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40" h="165735">
                <a:moveTo>
                  <a:pt x="79387" y="0"/>
                </a:moveTo>
                <a:lnTo>
                  <a:pt x="39120" y="12692"/>
                </a:lnTo>
                <a:lnTo>
                  <a:pt x="10739" y="42318"/>
                </a:lnTo>
                <a:lnTo>
                  <a:pt x="0" y="83065"/>
                </a:lnTo>
                <a:lnTo>
                  <a:pt x="1008" y="95936"/>
                </a:lnTo>
                <a:lnTo>
                  <a:pt x="16593" y="131793"/>
                </a:lnTo>
                <a:lnTo>
                  <a:pt x="48744" y="156621"/>
                </a:lnTo>
                <a:lnTo>
                  <a:pt x="94526" y="165565"/>
                </a:lnTo>
                <a:lnTo>
                  <a:pt x="107876" y="162704"/>
                </a:lnTo>
                <a:lnTo>
                  <a:pt x="141915" y="141998"/>
                </a:lnTo>
                <a:lnTo>
                  <a:pt x="162968" y="105937"/>
                </a:lnTo>
                <a:lnTo>
                  <a:pt x="167263" y="75165"/>
                </a:lnTo>
                <a:lnTo>
                  <a:pt x="164756" y="61481"/>
                </a:lnTo>
                <a:lnTo>
                  <a:pt x="144658" y="26437"/>
                </a:lnTo>
                <a:lnTo>
                  <a:pt x="109247" y="4585"/>
                </a:lnTo>
                <a:lnTo>
                  <a:pt x="79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6747" name="object 91"/>
          <p:cNvSpPr>
            <a:spLocks/>
          </p:cNvSpPr>
          <p:nvPr/>
        </p:nvSpPr>
        <p:spPr bwMode="auto">
          <a:xfrm>
            <a:off x="6477000" y="2508250"/>
            <a:ext cx="166688" cy="165100"/>
          </a:xfrm>
          <a:custGeom>
            <a:avLst/>
            <a:gdLst>
              <a:gd name="T0" fmla="*/ 0 w 167640"/>
              <a:gd name="T1" fmla="*/ 81799 h 165735"/>
              <a:gd name="T2" fmla="*/ 10497 w 167640"/>
              <a:gd name="T3" fmla="*/ 41673 h 165735"/>
              <a:gd name="T4" fmla="*/ 38239 w 167640"/>
              <a:gd name="T5" fmla="*/ 12499 h 165735"/>
              <a:gd name="T6" fmla="*/ 77599 w 167640"/>
              <a:gd name="T7" fmla="*/ 0 h 165735"/>
              <a:gd name="T8" fmla="*/ 92695 w 167640"/>
              <a:gd name="T9" fmla="*/ 1145 h 165735"/>
              <a:gd name="T10" fmla="*/ 131306 w 167640"/>
              <a:gd name="T11" fmla="*/ 17157 h 165735"/>
              <a:gd name="T12" fmla="*/ 156435 w 167640"/>
              <a:gd name="T13" fmla="*/ 47925 h 165735"/>
              <a:gd name="T14" fmla="*/ 163496 w 167640"/>
              <a:gd name="T15" fmla="*/ 74019 h 165735"/>
              <a:gd name="T16" fmla="*/ 162472 w 167640"/>
              <a:gd name="T17" fmla="*/ 89745 h 165735"/>
              <a:gd name="T18" fmla="*/ 147235 w 167640"/>
              <a:gd name="T19" fmla="*/ 129500 h 165735"/>
              <a:gd name="T20" fmla="*/ 117639 w 167640"/>
              <a:gd name="T21" fmla="*/ 155330 h 165735"/>
              <a:gd name="T22" fmla="*/ 92396 w 167640"/>
              <a:gd name="T23" fmla="*/ 163043 h 165735"/>
              <a:gd name="T24" fmla="*/ 76176 w 167640"/>
              <a:gd name="T25" fmla="*/ 162139 h 165735"/>
              <a:gd name="T26" fmla="*/ 35549 w 167640"/>
              <a:gd name="T27" fmla="*/ 147586 h 165735"/>
              <a:gd name="T28" fmla="*/ 9200 w 167640"/>
              <a:gd name="T29" fmla="*/ 118986 h 165735"/>
              <a:gd name="T30" fmla="*/ 0 w 167640"/>
              <a:gd name="T31" fmla="*/ 81799 h 165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640"/>
              <a:gd name="T49" fmla="*/ 0 h 165735"/>
              <a:gd name="T50" fmla="*/ 167640 w 167640"/>
              <a:gd name="T51" fmla="*/ 165735 h 165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640" h="165735">
                <a:moveTo>
                  <a:pt x="0" y="83065"/>
                </a:moveTo>
                <a:lnTo>
                  <a:pt x="10739" y="42318"/>
                </a:lnTo>
                <a:lnTo>
                  <a:pt x="39120" y="12692"/>
                </a:lnTo>
                <a:lnTo>
                  <a:pt x="79387" y="0"/>
                </a:lnTo>
                <a:lnTo>
                  <a:pt x="94830" y="1161"/>
                </a:lnTo>
                <a:lnTo>
                  <a:pt x="134331" y="17422"/>
                </a:lnTo>
                <a:lnTo>
                  <a:pt x="160040" y="48666"/>
                </a:lnTo>
                <a:lnTo>
                  <a:pt x="167263" y="75165"/>
                </a:lnTo>
                <a:lnTo>
                  <a:pt x="166216" y="91134"/>
                </a:lnTo>
                <a:lnTo>
                  <a:pt x="150628" y="131504"/>
                </a:lnTo>
                <a:lnTo>
                  <a:pt x="120350" y="157733"/>
                </a:lnTo>
                <a:lnTo>
                  <a:pt x="94526" y="165565"/>
                </a:lnTo>
                <a:lnTo>
                  <a:pt x="77932" y="164648"/>
                </a:lnTo>
                <a:lnTo>
                  <a:pt x="36368" y="149870"/>
                </a:lnTo>
                <a:lnTo>
                  <a:pt x="9412" y="120827"/>
                </a:lnTo>
                <a:lnTo>
                  <a:pt x="0" y="8306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8" name="object 93"/>
          <p:cNvSpPr>
            <a:spLocks/>
          </p:cNvSpPr>
          <p:nvPr/>
        </p:nvSpPr>
        <p:spPr bwMode="auto">
          <a:xfrm>
            <a:off x="6619875" y="2649538"/>
            <a:ext cx="273050" cy="0"/>
          </a:xfrm>
          <a:custGeom>
            <a:avLst/>
            <a:gdLst>
              <a:gd name="T0" fmla="*/ 0 w 273050"/>
              <a:gd name="T1" fmla="*/ 0 h 1269"/>
              <a:gd name="T2" fmla="*/ 272552 w 273050"/>
              <a:gd name="T3" fmla="*/ 0 h 1269"/>
              <a:gd name="T4" fmla="*/ 0 60000 65536"/>
              <a:gd name="T5" fmla="*/ 0 60000 65536"/>
              <a:gd name="T6" fmla="*/ 0 w 273050"/>
              <a:gd name="T7" fmla="*/ 0 h 1269"/>
              <a:gd name="T8" fmla="*/ 273050 w 273050"/>
              <a:gd name="T9" fmla="*/ 0 h 1269"/>
            </a:gdLst>
            <a:ahLst/>
            <a:cxnLst>
              <a:cxn ang="T4">
                <a:pos x="T0" y="T1"/>
              </a:cxn>
              <a:cxn ang="T5">
                <a:pos x="T2" y="T3"/>
              </a:cxn>
            </a:cxnLst>
            <a:rect l="T6" t="T7" r="T8" b="T9"/>
            <a:pathLst>
              <a:path w="273050" h="1269">
                <a:moveTo>
                  <a:pt x="0" y="0"/>
                </a:moveTo>
                <a:lnTo>
                  <a:pt x="272552" y="115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49" name="object 95"/>
          <p:cNvSpPr>
            <a:spLocks/>
          </p:cNvSpPr>
          <p:nvPr/>
        </p:nvSpPr>
        <p:spPr bwMode="auto">
          <a:xfrm>
            <a:off x="7035800" y="2427288"/>
            <a:ext cx="136525" cy="163512"/>
          </a:xfrm>
          <a:custGeom>
            <a:avLst/>
            <a:gdLst>
              <a:gd name="T0" fmla="*/ 0 w 136525"/>
              <a:gd name="T1" fmla="*/ 164220 h 163194"/>
              <a:gd name="T2" fmla="*/ 136397 w 136525"/>
              <a:gd name="T3" fmla="*/ 0 h 163194"/>
              <a:gd name="T4" fmla="*/ 0 60000 65536"/>
              <a:gd name="T5" fmla="*/ 0 60000 65536"/>
              <a:gd name="T6" fmla="*/ 0 w 136525"/>
              <a:gd name="T7" fmla="*/ 0 h 163194"/>
              <a:gd name="T8" fmla="*/ 136525 w 136525"/>
              <a:gd name="T9" fmla="*/ 163194 h 163194"/>
            </a:gdLst>
            <a:ahLst/>
            <a:cxnLst>
              <a:cxn ang="T4">
                <a:pos x="T0" y="T1"/>
              </a:cxn>
              <a:cxn ang="T5">
                <a:pos x="T2" y="T3"/>
              </a:cxn>
            </a:cxnLst>
            <a:rect l="T6" t="T7" r="T8" b="T9"/>
            <a:pathLst>
              <a:path w="136525" h="163194">
                <a:moveTo>
                  <a:pt x="0" y="162946"/>
                </a:moveTo>
                <a:lnTo>
                  <a:pt x="136397"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6750" name="Rectangle 126"/>
          <p:cNvSpPr>
            <a:spLocks noChangeArrowheads="1"/>
          </p:cNvSpPr>
          <p:nvPr/>
        </p:nvSpPr>
        <p:spPr bwMode="auto">
          <a:xfrm>
            <a:off x="1981200" y="2286000"/>
            <a:ext cx="457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a:solidFill>
                  <a:srgbClr val="FFFFFF"/>
                </a:solidFill>
              </a:rPr>
              <a:t>Network Hypervisor</a:t>
            </a:r>
          </a:p>
        </p:txBody>
      </p:sp>
    </p:spTree>
    <p:extLst>
      <p:ext uri="{BB962C8B-B14F-4D97-AF65-F5344CB8AC3E}">
        <p14:creationId xmlns:p14="http://schemas.microsoft.com/office/powerpoint/2010/main" val="1357812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4.44444E-6 L -3.33333E-6 -0.13334 " pathEditMode="relative" rAng="0" ptsTypes="AA">
                                      <p:cBhvr>
                                        <p:cTn id="6" dur="2000" fill="hold"/>
                                        <p:tgtEl>
                                          <p:spTgt spid="2"/>
                                        </p:tgtEl>
                                        <p:attrNameLst>
                                          <p:attrName>ppt_x</p:attrName>
                                          <p:attrName>ppt_y</p:attrName>
                                        </p:attrNameLst>
                                      </p:cBhvr>
                                      <p:rCtr x="0" y="-67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730"/>
                                        </p:tgtEl>
                                        <p:attrNameLst>
                                          <p:attrName>style.visibility</p:attrName>
                                        </p:attrNameLst>
                                      </p:cBhvr>
                                      <p:to>
                                        <p:strVal val="visible"/>
                                      </p:to>
                                    </p:set>
                                    <p:anim calcmode="lin" valueType="num">
                                      <p:cBhvr additive="base">
                                        <p:cTn id="11" dur="500" fill="hold"/>
                                        <p:tgtEl>
                                          <p:spTgt spid="26730"/>
                                        </p:tgtEl>
                                        <p:attrNameLst>
                                          <p:attrName>ppt_x</p:attrName>
                                        </p:attrNameLst>
                                      </p:cBhvr>
                                      <p:tavLst>
                                        <p:tav tm="0">
                                          <p:val>
                                            <p:strVal val="#ppt_x"/>
                                          </p:val>
                                        </p:tav>
                                        <p:tav tm="100000">
                                          <p:val>
                                            <p:strVal val="#ppt_x"/>
                                          </p:val>
                                        </p:tav>
                                      </p:tavLst>
                                    </p:anim>
                                    <p:anim calcmode="lin" valueType="num">
                                      <p:cBhvr additive="base">
                                        <p:cTn id="12" dur="500" fill="hold"/>
                                        <p:tgtEl>
                                          <p:spTgt spid="267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731"/>
                                        </p:tgtEl>
                                        <p:attrNameLst>
                                          <p:attrName>style.visibility</p:attrName>
                                        </p:attrNameLst>
                                      </p:cBhvr>
                                      <p:to>
                                        <p:strVal val="visible"/>
                                      </p:to>
                                    </p:set>
                                    <p:anim calcmode="lin" valueType="num">
                                      <p:cBhvr additive="base">
                                        <p:cTn id="15" dur="500" fill="hold"/>
                                        <p:tgtEl>
                                          <p:spTgt spid="26731"/>
                                        </p:tgtEl>
                                        <p:attrNameLst>
                                          <p:attrName>ppt_x</p:attrName>
                                        </p:attrNameLst>
                                      </p:cBhvr>
                                      <p:tavLst>
                                        <p:tav tm="0">
                                          <p:val>
                                            <p:strVal val="#ppt_x"/>
                                          </p:val>
                                        </p:tav>
                                        <p:tav tm="100000">
                                          <p:val>
                                            <p:strVal val="#ppt_x"/>
                                          </p:val>
                                        </p:tav>
                                      </p:tavLst>
                                    </p:anim>
                                    <p:anim calcmode="lin" valueType="num">
                                      <p:cBhvr additive="base">
                                        <p:cTn id="16" dur="500" fill="hold"/>
                                        <p:tgtEl>
                                          <p:spTgt spid="267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732"/>
                                        </p:tgtEl>
                                        <p:attrNameLst>
                                          <p:attrName>style.visibility</p:attrName>
                                        </p:attrNameLst>
                                      </p:cBhvr>
                                      <p:to>
                                        <p:strVal val="visible"/>
                                      </p:to>
                                    </p:set>
                                    <p:anim calcmode="lin" valueType="num">
                                      <p:cBhvr additive="base">
                                        <p:cTn id="19" dur="500" fill="hold"/>
                                        <p:tgtEl>
                                          <p:spTgt spid="26732"/>
                                        </p:tgtEl>
                                        <p:attrNameLst>
                                          <p:attrName>ppt_x</p:attrName>
                                        </p:attrNameLst>
                                      </p:cBhvr>
                                      <p:tavLst>
                                        <p:tav tm="0">
                                          <p:val>
                                            <p:strVal val="#ppt_x"/>
                                          </p:val>
                                        </p:tav>
                                        <p:tav tm="100000">
                                          <p:val>
                                            <p:strVal val="#ppt_x"/>
                                          </p:val>
                                        </p:tav>
                                      </p:tavLst>
                                    </p:anim>
                                    <p:anim calcmode="lin" valueType="num">
                                      <p:cBhvr additive="base">
                                        <p:cTn id="20" dur="500" fill="hold"/>
                                        <p:tgtEl>
                                          <p:spTgt spid="267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733"/>
                                        </p:tgtEl>
                                        <p:attrNameLst>
                                          <p:attrName>style.visibility</p:attrName>
                                        </p:attrNameLst>
                                      </p:cBhvr>
                                      <p:to>
                                        <p:strVal val="visible"/>
                                      </p:to>
                                    </p:set>
                                    <p:anim calcmode="lin" valueType="num">
                                      <p:cBhvr additive="base">
                                        <p:cTn id="23" dur="500" fill="hold"/>
                                        <p:tgtEl>
                                          <p:spTgt spid="26733"/>
                                        </p:tgtEl>
                                        <p:attrNameLst>
                                          <p:attrName>ppt_x</p:attrName>
                                        </p:attrNameLst>
                                      </p:cBhvr>
                                      <p:tavLst>
                                        <p:tav tm="0">
                                          <p:val>
                                            <p:strVal val="#ppt_x"/>
                                          </p:val>
                                        </p:tav>
                                        <p:tav tm="100000">
                                          <p:val>
                                            <p:strVal val="#ppt_x"/>
                                          </p:val>
                                        </p:tav>
                                      </p:tavLst>
                                    </p:anim>
                                    <p:anim calcmode="lin" valueType="num">
                                      <p:cBhvr additive="base">
                                        <p:cTn id="24" dur="500" fill="hold"/>
                                        <p:tgtEl>
                                          <p:spTgt spid="267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734"/>
                                        </p:tgtEl>
                                        <p:attrNameLst>
                                          <p:attrName>style.visibility</p:attrName>
                                        </p:attrNameLst>
                                      </p:cBhvr>
                                      <p:to>
                                        <p:strVal val="visible"/>
                                      </p:to>
                                    </p:set>
                                    <p:anim calcmode="lin" valueType="num">
                                      <p:cBhvr additive="base">
                                        <p:cTn id="27" dur="500" fill="hold"/>
                                        <p:tgtEl>
                                          <p:spTgt spid="26734"/>
                                        </p:tgtEl>
                                        <p:attrNameLst>
                                          <p:attrName>ppt_x</p:attrName>
                                        </p:attrNameLst>
                                      </p:cBhvr>
                                      <p:tavLst>
                                        <p:tav tm="0">
                                          <p:val>
                                            <p:strVal val="#ppt_x"/>
                                          </p:val>
                                        </p:tav>
                                        <p:tav tm="100000">
                                          <p:val>
                                            <p:strVal val="#ppt_x"/>
                                          </p:val>
                                        </p:tav>
                                      </p:tavLst>
                                    </p:anim>
                                    <p:anim calcmode="lin" valueType="num">
                                      <p:cBhvr additive="base">
                                        <p:cTn id="28" dur="500" fill="hold"/>
                                        <p:tgtEl>
                                          <p:spTgt spid="267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735"/>
                                        </p:tgtEl>
                                        <p:attrNameLst>
                                          <p:attrName>style.visibility</p:attrName>
                                        </p:attrNameLst>
                                      </p:cBhvr>
                                      <p:to>
                                        <p:strVal val="visible"/>
                                      </p:to>
                                    </p:set>
                                    <p:anim calcmode="lin" valueType="num">
                                      <p:cBhvr additive="base">
                                        <p:cTn id="31" dur="500" fill="hold"/>
                                        <p:tgtEl>
                                          <p:spTgt spid="26735"/>
                                        </p:tgtEl>
                                        <p:attrNameLst>
                                          <p:attrName>ppt_x</p:attrName>
                                        </p:attrNameLst>
                                      </p:cBhvr>
                                      <p:tavLst>
                                        <p:tav tm="0">
                                          <p:val>
                                            <p:strVal val="#ppt_x"/>
                                          </p:val>
                                        </p:tav>
                                        <p:tav tm="100000">
                                          <p:val>
                                            <p:strVal val="#ppt_x"/>
                                          </p:val>
                                        </p:tav>
                                      </p:tavLst>
                                    </p:anim>
                                    <p:anim calcmode="lin" valueType="num">
                                      <p:cBhvr additive="base">
                                        <p:cTn id="32" dur="500" fill="hold"/>
                                        <p:tgtEl>
                                          <p:spTgt spid="267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736"/>
                                        </p:tgtEl>
                                        <p:attrNameLst>
                                          <p:attrName>style.visibility</p:attrName>
                                        </p:attrNameLst>
                                      </p:cBhvr>
                                      <p:to>
                                        <p:strVal val="visible"/>
                                      </p:to>
                                    </p:set>
                                    <p:anim calcmode="lin" valueType="num">
                                      <p:cBhvr additive="base">
                                        <p:cTn id="35" dur="500" fill="hold"/>
                                        <p:tgtEl>
                                          <p:spTgt spid="26736"/>
                                        </p:tgtEl>
                                        <p:attrNameLst>
                                          <p:attrName>ppt_x</p:attrName>
                                        </p:attrNameLst>
                                      </p:cBhvr>
                                      <p:tavLst>
                                        <p:tav tm="0">
                                          <p:val>
                                            <p:strVal val="#ppt_x"/>
                                          </p:val>
                                        </p:tav>
                                        <p:tav tm="100000">
                                          <p:val>
                                            <p:strVal val="#ppt_x"/>
                                          </p:val>
                                        </p:tav>
                                      </p:tavLst>
                                    </p:anim>
                                    <p:anim calcmode="lin" valueType="num">
                                      <p:cBhvr additive="base">
                                        <p:cTn id="36" dur="500" fill="hold"/>
                                        <p:tgtEl>
                                          <p:spTgt spid="267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737"/>
                                        </p:tgtEl>
                                        <p:attrNameLst>
                                          <p:attrName>style.visibility</p:attrName>
                                        </p:attrNameLst>
                                      </p:cBhvr>
                                      <p:to>
                                        <p:strVal val="visible"/>
                                      </p:to>
                                    </p:set>
                                    <p:anim calcmode="lin" valueType="num">
                                      <p:cBhvr additive="base">
                                        <p:cTn id="39" dur="500" fill="hold"/>
                                        <p:tgtEl>
                                          <p:spTgt spid="26737"/>
                                        </p:tgtEl>
                                        <p:attrNameLst>
                                          <p:attrName>ppt_x</p:attrName>
                                        </p:attrNameLst>
                                      </p:cBhvr>
                                      <p:tavLst>
                                        <p:tav tm="0">
                                          <p:val>
                                            <p:strVal val="#ppt_x"/>
                                          </p:val>
                                        </p:tav>
                                        <p:tav tm="100000">
                                          <p:val>
                                            <p:strVal val="#ppt_x"/>
                                          </p:val>
                                        </p:tav>
                                      </p:tavLst>
                                    </p:anim>
                                    <p:anim calcmode="lin" valueType="num">
                                      <p:cBhvr additive="base">
                                        <p:cTn id="40" dur="500" fill="hold"/>
                                        <p:tgtEl>
                                          <p:spTgt spid="267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738"/>
                                        </p:tgtEl>
                                        <p:attrNameLst>
                                          <p:attrName>style.visibility</p:attrName>
                                        </p:attrNameLst>
                                      </p:cBhvr>
                                      <p:to>
                                        <p:strVal val="visible"/>
                                      </p:to>
                                    </p:set>
                                    <p:anim calcmode="lin" valueType="num">
                                      <p:cBhvr additive="base">
                                        <p:cTn id="43" dur="500" fill="hold"/>
                                        <p:tgtEl>
                                          <p:spTgt spid="26738"/>
                                        </p:tgtEl>
                                        <p:attrNameLst>
                                          <p:attrName>ppt_x</p:attrName>
                                        </p:attrNameLst>
                                      </p:cBhvr>
                                      <p:tavLst>
                                        <p:tav tm="0">
                                          <p:val>
                                            <p:strVal val="#ppt_x"/>
                                          </p:val>
                                        </p:tav>
                                        <p:tav tm="100000">
                                          <p:val>
                                            <p:strVal val="#ppt_x"/>
                                          </p:val>
                                        </p:tav>
                                      </p:tavLst>
                                    </p:anim>
                                    <p:anim calcmode="lin" valueType="num">
                                      <p:cBhvr additive="base">
                                        <p:cTn id="44" dur="500" fill="hold"/>
                                        <p:tgtEl>
                                          <p:spTgt spid="267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739"/>
                                        </p:tgtEl>
                                        <p:attrNameLst>
                                          <p:attrName>style.visibility</p:attrName>
                                        </p:attrNameLst>
                                      </p:cBhvr>
                                      <p:to>
                                        <p:strVal val="visible"/>
                                      </p:to>
                                    </p:set>
                                    <p:anim calcmode="lin" valueType="num">
                                      <p:cBhvr additive="base">
                                        <p:cTn id="47" dur="500" fill="hold"/>
                                        <p:tgtEl>
                                          <p:spTgt spid="26739"/>
                                        </p:tgtEl>
                                        <p:attrNameLst>
                                          <p:attrName>ppt_x</p:attrName>
                                        </p:attrNameLst>
                                      </p:cBhvr>
                                      <p:tavLst>
                                        <p:tav tm="0">
                                          <p:val>
                                            <p:strVal val="#ppt_x"/>
                                          </p:val>
                                        </p:tav>
                                        <p:tav tm="100000">
                                          <p:val>
                                            <p:strVal val="#ppt_x"/>
                                          </p:val>
                                        </p:tav>
                                      </p:tavLst>
                                    </p:anim>
                                    <p:anim calcmode="lin" valueType="num">
                                      <p:cBhvr additive="base">
                                        <p:cTn id="48" dur="500" fill="hold"/>
                                        <p:tgtEl>
                                          <p:spTgt spid="267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740"/>
                                        </p:tgtEl>
                                        <p:attrNameLst>
                                          <p:attrName>style.visibility</p:attrName>
                                        </p:attrNameLst>
                                      </p:cBhvr>
                                      <p:to>
                                        <p:strVal val="visible"/>
                                      </p:to>
                                    </p:set>
                                    <p:anim calcmode="lin" valueType="num">
                                      <p:cBhvr additive="base">
                                        <p:cTn id="51" dur="500" fill="hold"/>
                                        <p:tgtEl>
                                          <p:spTgt spid="26740"/>
                                        </p:tgtEl>
                                        <p:attrNameLst>
                                          <p:attrName>ppt_x</p:attrName>
                                        </p:attrNameLst>
                                      </p:cBhvr>
                                      <p:tavLst>
                                        <p:tav tm="0">
                                          <p:val>
                                            <p:strVal val="#ppt_x"/>
                                          </p:val>
                                        </p:tav>
                                        <p:tav tm="100000">
                                          <p:val>
                                            <p:strVal val="#ppt_x"/>
                                          </p:val>
                                        </p:tav>
                                      </p:tavLst>
                                    </p:anim>
                                    <p:anim calcmode="lin" valueType="num">
                                      <p:cBhvr additive="base">
                                        <p:cTn id="52" dur="500" fill="hold"/>
                                        <p:tgtEl>
                                          <p:spTgt spid="267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741"/>
                                        </p:tgtEl>
                                        <p:attrNameLst>
                                          <p:attrName>style.visibility</p:attrName>
                                        </p:attrNameLst>
                                      </p:cBhvr>
                                      <p:to>
                                        <p:strVal val="visible"/>
                                      </p:to>
                                    </p:set>
                                    <p:anim calcmode="lin" valueType="num">
                                      <p:cBhvr additive="base">
                                        <p:cTn id="55" dur="500" fill="hold"/>
                                        <p:tgtEl>
                                          <p:spTgt spid="26741"/>
                                        </p:tgtEl>
                                        <p:attrNameLst>
                                          <p:attrName>ppt_x</p:attrName>
                                        </p:attrNameLst>
                                      </p:cBhvr>
                                      <p:tavLst>
                                        <p:tav tm="0">
                                          <p:val>
                                            <p:strVal val="#ppt_x"/>
                                          </p:val>
                                        </p:tav>
                                        <p:tav tm="100000">
                                          <p:val>
                                            <p:strVal val="#ppt_x"/>
                                          </p:val>
                                        </p:tav>
                                      </p:tavLst>
                                    </p:anim>
                                    <p:anim calcmode="lin" valueType="num">
                                      <p:cBhvr additive="base">
                                        <p:cTn id="56" dur="500" fill="hold"/>
                                        <p:tgtEl>
                                          <p:spTgt spid="267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742"/>
                                        </p:tgtEl>
                                        <p:attrNameLst>
                                          <p:attrName>style.visibility</p:attrName>
                                        </p:attrNameLst>
                                      </p:cBhvr>
                                      <p:to>
                                        <p:strVal val="visible"/>
                                      </p:to>
                                    </p:set>
                                    <p:anim calcmode="lin" valueType="num">
                                      <p:cBhvr additive="base">
                                        <p:cTn id="59" dur="500" fill="hold"/>
                                        <p:tgtEl>
                                          <p:spTgt spid="26742"/>
                                        </p:tgtEl>
                                        <p:attrNameLst>
                                          <p:attrName>ppt_x</p:attrName>
                                        </p:attrNameLst>
                                      </p:cBhvr>
                                      <p:tavLst>
                                        <p:tav tm="0">
                                          <p:val>
                                            <p:strVal val="#ppt_x"/>
                                          </p:val>
                                        </p:tav>
                                        <p:tav tm="100000">
                                          <p:val>
                                            <p:strVal val="#ppt_x"/>
                                          </p:val>
                                        </p:tav>
                                      </p:tavLst>
                                    </p:anim>
                                    <p:anim calcmode="lin" valueType="num">
                                      <p:cBhvr additive="base">
                                        <p:cTn id="60" dur="500" fill="hold"/>
                                        <p:tgtEl>
                                          <p:spTgt spid="267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743"/>
                                        </p:tgtEl>
                                        <p:attrNameLst>
                                          <p:attrName>style.visibility</p:attrName>
                                        </p:attrNameLst>
                                      </p:cBhvr>
                                      <p:to>
                                        <p:strVal val="visible"/>
                                      </p:to>
                                    </p:set>
                                    <p:anim calcmode="lin" valueType="num">
                                      <p:cBhvr additive="base">
                                        <p:cTn id="63" dur="500" fill="hold"/>
                                        <p:tgtEl>
                                          <p:spTgt spid="26743"/>
                                        </p:tgtEl>
                                        <p:attrNameLst>
                                          <p:attrName>ppt_x</p:attrName>
                                        </p:attrNameLst>
                                      </p:cBhvr>
                                      <p:tavLst>
                                        <p:tav tm="0">
                                          <p:val>
                                            <p:strVal val="#ppt_x"/>
                                          </p:val>
                                        </p:tav>
                                        <p:tav tm="100000">
                                          <p:val>
                                            <p:strVal val="#ppt_x"/>
                                          </p:val>
                                        </p:tav>
                                      </p:tavLst>
                                    </p:anim>
                                    <p:anim calcmode="lin" valueType="num">
                                      <p:cBhvr additive="base">
                                        <p:cTn id="64" dur="500" fill="hold"/>
                                        <p:tgtEl>
                                          <p:spTgt spid="267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744"/>
                                        </p:tgtEl>
                                        <p:attrNameLst>
                                          <p:attrName>style.visibility</p:attrName>
                                        </p:attrNameLst>
                                      </p:cBhvr>
                                      <p:to>
                                        <p:strVal val="visible"/>
                                      </p:to>
                                    </p:set>
                                    <p:anim calcmode="lin" valueType="num">
                                      <p:cBhvr additive="base">
                                        <p:cTn id="67" dur="500" fill="hold"/>
                                        <p:tgtEl>
                                          <p:spTgt spid="26744"/>
                                        </p:tgtEl>
                                        <p:attrNameLst>
                                          <p:attrName>ppt_x</p:attrName>
                                        </p:attrNameLst>
                                      </p:cBhvr>
                                      <p:tavLst>
                                        <p:tav tm="0">
                                          <p:val>
                                            <p:strVal val="#ppt_x"/>
                                          </p:val>
                                        </p:tav>
                                        <p:tav tm="100000">
                                          <p:val>
                                            <p:strVal val="#ppt_x"/>
                                          </p:val>
                                        </p:tav>
                                      </p:tavLst>
                                    </p:anim>
                                    <p:anim calcmode="lin" valueType="num">
                                      <p:cBhvr additive="base">
                                        <p:cTn id="68" dur="500" fill="hold"/>
                                        <p:tgtEl>
                                          <p:spTgt spid="2674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745"/>
                                        </p:tgtEl>
                                        <p:attrNameLst>
                                          <p:attrName>style.visibility</p:attrName>
                                        </p:attrNameLst>
                                      </p:cBhvr>
                                      <p:to>
                                        <p:strVal val="visible"/>
                                      </p:to>
                                    </p:set>
                                    <p:anim calcmode="lin" valueType="num">
                                      <p:cBhvr additive="base">
                                        <p:cTn id="71" dur="500" fill="hold"/>
                                        <p:tgtEl>
                                          <p:spTgt spid="26745"/>
                                        </p:tgtEl>
                                        <p:attrNameLst>
                                          <p:attrName>ppt_x</p:attrName>
                                        </p:attrNameLst>
                                      </p:cBhvr>
                                      <p:tavLst>
                                        <p:tav tm="0">
                                          <p:val>
                                            <p:strVal val="#ppt_x"/>
                                          </p:val>
                                        </p:tav>
                                        <p:tav tm="100000">
                                          <p:val>
                                            <p:strVal val="#ppt_x"/>
                                          </p:val>
                                        </p:tav>
                                      </p:tavLst>
                                    </p:anim>
                                    <p:anim calcmode="lin" valueType="num">
                                      <p:cBhvr additive="base">
                                        <p:cTn id="72" dur="500" fill="hold"/>
                                        <p:tgtEl>
                                          <p:spTgt spid="267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746"/>
                                        </p:tgtEl>
                                        <p:attrNameLst>
                                          <p:attrName>style.visibility</p:attrName>
                                        </p:attrNameLst>
                                      </p:cBhvr>
                                      <p:to>
                                        <p:strVal val="visible"/>
                                      </p:to>
                                    </p:set>
                                    <p:anim calcmode="lin" valueType="num">
                                      <p:cBhvr additive="base">
                                        <p:cTn id="75" dur="500" fill="hold"/>
                                        <p:tgtEl>
                                          <p:spTgt spid="26746"/>
                                        </p:tgtEl>
                                        <p:attrNameLst>
                                          <p:attrName>ppt_x</p:attrName>
                                        </p:attrNameLst>
                                      </p:cBhvr>
                                      <p:tavLst>
                                        <p:tav tm="0">
                                          <p:val>
                                            <p:strVal val="#ppt_x"/>
                                          </p:val>
                                        </p:tav>
                                        <p:tav tm="100000">
                                          <p:val>
                                            <p:strVal val="#ppt_x"/>
                                          </p:val>
                                        </p:tav>
                                      </p:tavLst>
                                    </p:anim>
                                    <p:anim calcmode="lin" valueType="num">
                                      <p:cBhvr additive="base">
                                        <p:cTn id="76" dur="500" fill="hold"/>
                                        <p:tgtEl>
                                          <p:spTgt spid="2674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747"/>
                                        </p:tgtEl>
                                        <p:attrNameLst>
                                          <p:attrName>style.visibility</p:attrName>
                                        </p:attrNameLst>
                                      </p:cBhvr>
                                      <p:to>
                                        <p:strVal val="visible"/>
                                      </p:to>
                                    </p:set>
                                    <p:anim calcmode="lin" valueType="num">
                                      <p:cBhvr additive="base">
                                        <p:cTn id="79" dur="500" fill="hold"/>
                                        <p:tgtEl>
                                          <p:spTgt spid="26747"/>
                                        </p:tgtEl>
                                        <p:attrNameLst>
                                          <p:attrName>ppt_x</p:attrName>
                                        </p:attrNameLst>
                                      </p:cBhvr>
                                      <p:tavLst>
                                        <p:tav tm="0">
                                          <p:val>
                                            <p:strVal val="#ppt_x"/>
                                          </p:val>
                                        </p:tav>
                                        <p:tav tm="100000">
                                          <p:val>
                                            <p:strVal val="#ppt_x"/>
                                          </p:val>
                                        </p:tav>
                                      </p:tavLst>
                                    </p:anim>
                                    <p:anim calcmode="lin" valueType="num">
                                      <p:cBhvr additive="base">
                                        <p:cTn id="80" dur="500" fill="hold"/>
                                        <p:tgtEl>
                                          <p:spTgt spid="267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748"/>
                                        </p:tgtEl>
                                        <p:attrNameLst>
                                          <p:attrName>style.visibility</p:attrName>
                                        </p:attrNameLst>
                                      </p:cBhvr>
                                      <p:to>
                                        <p:strVal val="visible"/>
                                      </p:to>
                                    </p:set>
                                    <p:anim calcmode="lin" valueType="num">
                                      <p:cBhvr additive="base">
                                        <p:cTn id="83" dur="500" fill="hold"/>
                                        <p:tgtEl>
                                          <p:spTgt spid="26748"/>
                                        </p:tgtEl>
                                        <p:attrNameLst>
                                          <p:attrName>ppt_x</p:attrName>
                                        </p:attrNameLst>
                                      </p:cBhvr>
                                      <p:tavLst>
                                        <p:tav tm="0">
                                          <p:val>
                                            <p:strVal val="#ppt_x"/>
                                          </p:val>
                                        </p:tav>
                                        <p:tav tm="100000">
                                          <p:val>
                                            <p:strVal val="#ppt_x"/>
                                          </p:val>
                                        </p:tav>
                                      </p:tavLst>
                                    </p:anim>
                                    <p:anim calcmode="lin" valueType="num">
                                      <p:cBhvr additive="base">
                                        <p:cTn id="84" dur="500" fill="hold"/>
                                        <p:tgtEl>
                                          <p:spTgt spid="2674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749"/>
                                        </p:tgtEl>
                                        <p:attrNameLst>
                                          <p:attrName>style.visibility</p:attrName>
                                        </p:attrNameLst>
                                      </p:cBhvr>
                                      <p:to>
                                        <p:strVal val="visible"/>
                                      </p:to>
                                    </p:set>
                                    <p:anim calcmode="lin" valueType="num">
                                      <p:cBhvr additive="base">
                                        <p:cTn id="87" dur="500" fill="hold"/>
                                        <p:tgtEl>
                                          <p:spTgt spid="26749"/>
                                        </p:tgtEl>
                                        <p:attrNameLst>
                                          <p:attrName>ppt_x</p:attrName>
                                        </p:attrNameLst>
                                      </p:cBhvr>
                                      <p:tavLst>
                                        <p:tav tm="0">
                                          <p:val>
                                            <p:strVal val="#ppt_x"/>
                                          </p:val>
                                        </p:tav>
                                        <p:tav tm="100000">
                                          <p:val>
                                            <p:strVal val="#ppt_x"/>
                                          </p:val>
                                        </p:tav>
                                      </p:tavLst>
                                    </p:anim>
                                    <p:anim calcmode="lin" valueType="num">
                                      <p:cBhvr additive="base">
                                        <p:cTn id="88" dur="500" fill="hold"/>
                                        <p:tgtEl>
                                          <p:spTgt spid="2674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750"/>
                                        </p:tgtEl>
                                        <p:attrNameLst>
                                          <p:attrName>style.visibility</p:attrName>
                                        </p:attrNameLst>
                                      </p:cBhvr>
                                      <p:to>
                                        <p:strVal val="visible"/>
                                      </p:to>
                                    </p:set>
                                    <p:anim calcmode="lin" valueType="num">
                                      <p:cBhvr additive="base">
                                        <p:cTn id="91" dur="500" fill="hold"/>
                                        <p:tgtEl>
                                          <p:spTgt spid="26750"/>
                                        </p:tgtEl>
                                        <p:attrNameLst>
                                          <p:attrName>ppt_x</p:attrName>
                                        </p:attrNameLst>
                                      </p:cBhvr>
                                      <p:tavLst>
                                        <p:tav tm="0">
                                          <p:val>
                                            <p:strVal val="#ppt_x"/>
                                          </p:val>
                                        </p:tav>
                                        <p:tav tm="100000">
                                          <p:val>
                                            <p:strVal val="#ppt_x"/>
                                          </p:val>
                                        </p:tav>
                                      </p:tavLst>
                                    </p:anim>
                                    <p:anim calcmode="lin" valueType="num">
                                      <p:cBhvr additive="base">
                                        <p:cTn id="92" dur="500" fill="hold"/>
                                        <p:tgtEl>
                                          <p:spTgt spid="26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0" grpId="0" animBg="1"/>
      <p:bldP spid="26731" grpId="0" animBg="1"/>
      <p:bldP spid="26732" grpId="0"/>
      <p:bldP spid="26733" grpId="0" animBg="1"/>
      <p:bldP spid="26734" grpId="0" animBg="1"/>
      <p:bldP spid="26735" grpId="0" animBg="1"/>
      <p:bldP spid="26736" grpId="0" animBg="1"/>
      <p:bldP spid="26737" grpId="0" animBg="1"/>
      <p:bldP spid="26738" grpId="0" animBg="1"/>
      <p:bldP spid="26739" grpId="0" animBg="1"/>
      <p:bldP spid="26740" grpId="0" animBg="1"/>
      <p:bldP spid="26741" grpId="0" animBg="1"/>
      <p:bldP spid="26742" grpId="0" animBg="1"/>
      <p:bldP spid="26743" grpId="0" animBg="1"/>
      <p:bldP spid="26744" grpId="0" animBg="1"/>
      <p:bldP spid="26745" grpId="0" animBg="1"/>
      <p:bldP spid="26746" grpId="0" animBg="1"/>
      <p:bldP spid="26747" grpId="0" animBg="1"/>
      <p:bldP spid="26748" grpId="0" animBg="1"/>
      <p:bldP spid="26749" grpId="0" animBg="1"/>
      <p:bldP spid="267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SDN?</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AC913800-9833-F549-80FC-C3497A40B0B4}" type="slidenum">
              <a:rPr lang="en-US" smtClean="0"/>
              <a:t>3</a:t>
            </a:fld>
            <a:endParaRPr lang="en-US"/>
          </a:p>
        </p:txBody>
      </p:sp>
    </p:spTree>
    <p:extLst>
      <p:ext uri="{BB962C8B-B14F-4D97-AF65-F5344CB8AC3E}">
        <p14:creationId xmlns:p14="http://schemas.microsoft.com/office/powerpoint/2010/main" val="21536780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3"/>
          <p:cNvSpPr>
            <a:spLocks/>
          </p:cNvSpPr>
          <p:nvPr/>
        </p:nvSpPr>
        <p:spPr bwMode="auto">
          <a:xfrm>
            <a:off x="4346575" y="4622800"/>
            <a:ext cx="393700" cy="422275"/>
          </a:xfrm>
          <a:custGeom>
            <a:avLst/>
            <a:gdLst>
              <a:gd name="T0" fmla="*/ 0 w 393064"/>
              <a:gd name="T1" fmla="*/ 0 h 422275"/>
              <a:gd name="T2" fmla="*/ 395219 w 393064"/>
              <a:gd name="T3" fmla="*/ 421766 h 422275"/>
              <a:gd name="T4" fmla="*/ 0 60000 65536"/>
              <a:gd name="T5" fmla="*/ 0 60000 65536"/>
              <a:gd name="T6" fmla="*/ 0 w 393064"/>
              <a:gd name="T7" fmla="*/ 0 h 422275"/>
              <a:gd name="T8" fmla="*/ 393064 w 393064"/>
              <a:gd name="T9" fmla="*/ 422275 h 422275"/>
            </a:gdLst>
            <a:ahLst/>
            <a:cxnLst>
              <a:cxn ang="T4">
                <a:pos x="T0" y="T1"/>
              </a:cxn>
              <a:cxn ang="T5">
                <a:pos x="T2" y="T3"/>
              </a:cxn>
            </a:cxnLst>
            <a:rect l="T6" t="T7" r="T8" b="T9"/>
            <a:pathLst>
              <a:path w="393064" h="422275">
                <a:moveTo>
                  <a:pt x="0" y="0"/>
                </a:moveTo>
                <a:lnTo>
                  <a:pt x="392673" y="421766"/>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27" name="object 4"/>
          <p:cNvSpPr>
            <a:spLocks noGrp="1"/>
          </p:cNvSpPr>
          <p:nvPr>
            <p:ph type="title" idx="4294967295"/>
          </p:nvPr>
        </p:nvSpPr>
        <p:spPr>
          <a:xfrm>
            <a:off x="228600" y="381000"/>
            <a:ext cx="8458200" cy="1797050"/>
          </a:xfrm>
        </p:spPr>
        <p:txBody>
          <a:bodyPr/>
          <a:lstStyle/>
          <a:p>
            <a:pPr marL="136525" eaLnBrk="1" hangingPunct="1">
              <a:tabLst>
                <a:tab pos="1139825" algn="l"/>
                <a:tab pos="9402763" algn="l"/>
              </a:tabLst>
            </a:pPr>
            <a:r>
              <a:rPr lang="en-US" sz="3200" b="1">
                <a:solidFill>
                  <a:srgbClr val="104FFB"/>
                </a:solidFill>
                <a:cs typeface="Arial" charset="0"/>
              </a:rPr>
              <a:t>Virtualization Simplifies Control Program</a:t>
            </a:r>
          </a:p>
        </p:txBody>
      </p:sp>
      <p:sp>
        <p:nvSpPr>
          <p:cNvPr id="26628" name="object 5"/>
          <p:cNvSpPr>
            <a:spLocks noChangeArrowheads="1"/>
          </p:cNvSpPr>
          <p:nvPr/>
        </p:nvSpPr>
        <p:spPr bwMode="auto">
          <a:xfrm>
            <a:off x="2968625" y="4040188"/>
            <a:ext cx="1006475" cy="5127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29" name="object 6"/>
          <p:cNvSpPr>
            <a:spLocks/>
          </p:cNvSpPr>
          <p:nvPr/>
        </p:nvSpPr>
        <p:spPr bwMode="auto">
          <a:xfrm>
            <a:off x="3019425" y="4076700"/>
            <a:ext cx="904875" cy="393700"/>
          </a:xfrm>
          <a:custGeom>
            <a:avLst/>
            <a:gdLst>
              <a:gd name="T0" fmla="*/ 0 w 905510"/>
              <a:gd name="T1" fmla="*/ 0 h 393700"/>
              <a:gd name="T2" fmla="*/ 902850 w 905510"/>
              <a:gd name="T3" fmla="*/ 393704 h 393700"/>
              <a:gd name="T4" fmla="*/ 0 60000 65536"/>
              <a:gd name="T5" fmla="*/ 0 60000 65536"/>
              <a:gd name="T6" fmla="*/ 0 w 905510"/>
              <a:gd name="T7" fmla="*/ 0 h 393700"/>
              <a:gd name="T8" fmla="*/ 905510 w 905510"/>
              <a:gd name="T9" fmla="*/ 393700 h 393700"/>
            </a:gdLst>
            <a:ahLst/>
            <a:cxnLst>
              <a:cxn ang="T4">
                <a:pos x="T0" y="T1"/>
              </a:cxn>
              <a:cxn ang="T5">
                <a:pos x="T2" y="T3"/>
              </a:cxn>
            </a:cxnLst>
            <a:rect l="T6" t="T7" r="T8" b="T9"/>
            <a:pathLst>
              <a:path w="905510" h="393700">
                <a:moveTo>
                  <a:pt x="0" y="0"/>
                </a:moveTo>
                <a:lnTo>
                  <a:pt x="905387" y="393704"/>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0" name="object 7"/>
          <p:cNvSpPr>
            <a:spLocks/>
          </p:cNvSpPr>
          <p:nvPr/>
        </p:nvSpPr>
        <p:spPr bwMode="auto">
          <a:xfrm>
            <a:off x="2930525" y="4613275"/>
            <a:ext cx="1028700" cy="377825"/>
          </a:xfrm>
          <a:custGeom>
            <a:avLst/>
            <a:gdLst>
              <a:gd name="T0" fmla="*/ 0 w 1028064"/>
              <a:gd name="T1" fmla="*/ 379739 h 377189"/>
              <a:gd name="T2" fmla="*/ 1030224 w 1028064"/>
              <a:gd name="T3" fmla="*/ 0 h 377189"/>
              <a:gd name="T4" fmla="*/ 0 60000 65536"/>
              <a:gd name="T5" fmla="*/ 0 60000 65536"/>
              <a:gd name="T6" fmla="*/ 0 w 1028064"/>
              <a:gd name="T7" fmla="*/ 0 h 377189"/>
              <a:gd name="T8" fmla="*/ 1028064 w 1028064"/>
              <a:gd name="T9" fmla="*/ 377189 h 377189"/>
            </a:gdLst>
            <a:ahLst/>
            <a:cxnLst>
              <a:cxn ang="T4">
                <a:pos x="T0" y="T1"/>
              </a:cxn>
              <a:cxn ang="T5">
                <a:pos x="T2" y="T3"/>
              </a:cxn>
            </a:cxnLst>
            <a:rect l="T6" t="T7" r="T8" b="T9"/>
            <a:pathLst>
              <a:path w="1028064" h="377189">
                <a:moveTo>
                  <a:pt x="0" y="377189"/>
                </a:moveTo>
                <a:lnTo>
                  <a:pt x="1027678" y="0"/>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1" name="object 8"/>
          <p:cNvSpPr>
            <a:spLocks/>
          </p:cNvSpPr>
          <p:nvPr/>
        </p:nvSpPr>
        <p:spPr bwMode="auto">
          <a:xfrm>
            <a:off x="2895600" y="5321300"/>
            <a:ext cx="590550" cy="431800"/>
          </a:xfrm>
          <a:custGeom>
            <a:avLst/>
            <a:gdLst>
              <a:gd name="T0" fmla="*/ 0 w 590550"/>
              <a:gd name="T1" fmla="*/ 0 h 431800"/>
              <a:gd name="T2" fmla="*/ 590549 w 590550"/>
              <a:gd name="T3" fmla="*/ 431804 h 431800"/>
              <a:gd name="T4" fmla="*/ 0 60000 65536"/>
              <a:gd name="T5" fmla="*/ 0 60000 65536"/>
              <a:gd name="T6" fmla="*/ 0 w 590550"/>
              <a:gd name="T7" fmla="*/ 0 h 431800"/>
              <a:gd name="T8" fmla="*/ 590550 w 590550"/>
              <a:gd name="T9" fmla="*/ 431800 h 431800"/>
            </a:gdLst>
            <a:ahLst/>
            <a:cxnLst>
              <a:cxn ang="T4">
                <a:pos x="T0" y="T1"/>
              </a:cxn>
              <a:cxn ang="T5">
                <a:pos x="T2" y="T3"/>
              </a:cxn>
            </a:cxnLst>
            <a:rect l="T6" t="T7" r="T8" b="T9"/>
            <a:pathLst>
              <a:path w="590550" h="431800">
                <a:moveTo>
                  <a:pt x="0" y="0"/>
                </a:moveTo>
                <a:lnTo>
                  <a:pt x="590549" y="43180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2" name="object 9"/>
          <p:cNvSpPr>
            <a:spLocks noChangeArrowheads="1"/>
          </p:cNvSpPr>
          <p:nvPr/>
        </p:nvSpPr>
        <p:spPr bwMode="auto">
          <a:xfrm>
            <a:off x="2589213" y="6084888"/>
            <a:ext cx="773112" cy="4746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33" name="object 10"/>
          <p:cNvSpPr>
            <a:spLocks/>
          </p:cNvSpPr>
          <p:nvPr/>
        </p:nvSpPr>
        <p:spPr bwMode="auto">
          <a:xfrm>
            <a:off x="2641600" y="6121400"/>
            <a:ext cx="669925" cy="355600"/>
          </a:xfrm>
          <a:custGeom>
            <a:avLst/>
            <a:gdLst>
              <a:gd name="T0" fmla="*/ 0 w 669925"/>
              <a:gd name="T1" fmla="*/ 355329 h 355600"/>
              <a:gd name="T2" fmla="*/ 669407 w 669925"/>
              <a:gd name="T3" fmla="*/ 0 h 355600"/>
              <a:gd name="T4" fmla="*/ 0 60000 65536"/>
              <a:gd name="T5" fmla="*/ 0 60000 65536"/>
              <a:gd name="T6" fmla="*/ 0 w 669925"/>
              <a:gd name="T7" fmla="*/ 0 h 355600"/>
              <a:gd name="T8" fmla="*/ 669925 w 669925"/>
              <a:gd name="T9" fmla="*/ 355600 h 355600"/>
            </a:gdLst>
            <a:ahLst/>
            <a:cxnLst>
              <a:cxn ang="T4">
                <a:pos x="T0" y="T1"/>
              </a:cxn>
              <a:cxn ang="T5">
                <a:pos x="T2" y="T3"/>
              </a:cxn>
            </a:cxnLst>
            <a:rect l="T6" t="T7" r="T8" b="T9"/>
            <a:pathLst>
              <a:path w="669925" h="355600">
                <a:moveTo>
                  <a:pt x="0" y="355329"/>
                </a:moveTo>
                <a:lnTo>
                  <a:pt x="669407"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4" name="object 11"/>
          <p:cNvSpPr>
            <a:spLocks noChangeArrowheads="1"/>
          </p:cNvSpPr>
          <p:nvPr/>
        </p:nvSpPr>
        <p:spPr bwMode="auto">
          <a:xfrm>
            <a:off x="3613150" y="6083300"/>
            <a:ext cx="682625" cy="3127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35" name="object 12"/>
          <p:cNvSpPr>
            <a:spLocks/>
          </p:cNvSpPr>
          <p:nvPr/>
        </p:nvSpPr>
        <p:spPr bwMode="auto">
          <a:xfrm>
            <a:off x="3660775" y="6121400"/>
            <a:ext cx="587375" cy="190500"/>
          </a:xfrm>
          <a:custGeom>
            <a:avLst/>
            <a:gdLst>
              <a:gd name="T0" fmla="*/ 0 w 587375"/>
              <a:gd name="T1" fmla="*/ 0 h 190500"/>
              <a:gd name="T2" fmla="*/ 586861 w 587375"/>
              <a:gd name="T3" fmla="*/ 190225 h 190500"/>
              <a:gd name="T4" fmla="*/ 0 60000 65536"/>
              <a:gd name="T5" fmla="*/ 0 60000 65536"/>
              <a:gd name="T6" fmla="*/ 0 w 587375"/>
              <a:gd name="T7" fmla="*/ 0 h 190500"/>
              <a:gd name="T8" fmla="*/ 587375 w 587375"/>
              <a:gd name="T9" fmla="*/ 190500 h 190500"/>
            </a:gdLst>
            <a:ahLst/>
            <a:cxnLst>
              <a:cxn ang="T4">
                <a:pos x="T0" y="T1"/>
              </a:cxn>
              <a:cxn ang="T5">
                <a:pos x="T2" y="T3"/>
              </a:cxn>
            </a:cxnLst>
            <a:rect l="T6" t="T7" r="T8" b="T9"/>
            <a:pathLst>
              <a:path w="587375" h="190500">
                <a:moveTo>
                  <a:pt x="0" y="0"/>
                </a:moveTo>
                <a:lnTo>
                  <a:pt x="586861" y="190225"/>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6" name="object 13"/>
          <p:cNvSpPr>
            <a:spLocks/>
          </p:cNvSpPr>
          <p:nvPr/>
        </p:nvSpPr>
        <p:spPr bwMode="auto">
          <a:xfrm>
            <a:off x="1568450" y="5168900"/>
            <a:ext cx="939800" cy="0"/>
          </a:xfrm>
          <a:custGeom>
            <a:avLst/>
            <a:gdLst>
              <a:gd name="T0" fmla="*/ 0 w 939800"/>
              <a:gd name="T1" fmla="*/ 939808 w 939800"/>
              <a:gd name="T2" fmla="*/ 0 60000 65536"/>
              <a:gd name="T3" fmla="*/ 0 60000 65536"/>
              <a:gd name="T4" fmla="*/ 0 w 939800"/>
              <a:gd name="T5" fmla="*/ 939800 w 939800"/>
            </a:gdLst>
            <a:ahLst/>
            <a:cxnLst>
              <a:cxn ang="T2">
                <a:pos x="T0" y="0"/>
              </a:cxn>
              <a:cxn ang="T3">
                <a:pos x="T1" y="0"/>
              </a:cxn>
            </a:cxnLst>
            <a:rect l="T4" t="0" r="T5" b="0"/>
            <a:pathLst>
              <a:path w="939800">
                <a:moveTo>
                  <a:pt x="0" y="0"/>
                </a:moveTo>
                <a:lnTo>
                  <a:pt x="939808" y="0"/>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7" name="object 14"/>
          <p:cNvSpPr>
            <a:spLocks/>
          </p:cNvSpPr>
          <p:nvPr/>
        </p:nvSpPr>
        <p:spPr bwMode="auto">
          <a:xfrm>
            <a:off x="3733800" y="5349875"/>
            <a:ext cx="1006475" cy="619125"/>
          </a:xfrm>
          <a:custGeom>
            <a:avLst/>
            <a:gdLst>
              <a:gd name="T0" fmla="*/ 0 w 1006475"/>
              <a:gd name="T1" fmla="*/ 618743 h 619125"/>
              <a:gd name="T2" fmla="*/ 1005961 w 1006475"/>
              <a:gd name="T3" fmla="*/ 0 h 619125"/>
              <a:gd name="T4" fmla="*/ 0 60000 65536"/>
              <a:gd name="T5" fmla="*/ 0 60000 65536"/>
              <a:gd name="T6" fmla="*/ 0 w 1006475"/>
              <a:gd name="T7" fmla="*/ 0 h 619125"/>
              <a:gd name="T8" fmla="*/ 1006475 w 1006475"/>
              <a:gd name="T9" fmla="*/ 619125 h 619125"/>
            </a:gdLst>
            <a:ahLst/>
            <a:cxnLst>
              <a:cxn ang="T4">
                <a:pos x="T0" y="T1"/>
              </a:cxn>
              <a:cxn ang="T5">
                <a:pos x="T2" y="T3"/>
              </a:cxn>
            </a:cxnLst>
            <a:rect l="T6" t="T7" r="T8" b="T9"/>
            <a:pathLst>
              <a:path w="1006475" h="619125">
                <a:moveTo>
                  <a:pt x="0" y="618743"/>
                </a:moveTo>
                <a:lnTo>
                  <a:pt x="1005961" y="0"/>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38" name="object 15"/>
          <p:cNvSpPr>
            <a:spLocks noChangeArrowheads="1"/>
          </p:cNvSpPr>
          <p:nvPr/>
        </p:nvSpPr>
        <p:spPr bwMode="auto">
          <a:xfrm>
            <a:off x="4294188" y="3667125"/>
            <a:ext cx="1046162" cy="733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39" name="object 16"/>
          <p:cNvSpPr>
            <a:spLocks/>
          </p:cNvSpPr>
          <p:nvPr/>
        </p:nvSpPr>
        <p:spPr bwMode="auto">
          <a:xfrm>
            <a:off x="4346575" y="3702050"/>
            <a:ext cx="939800" cy="615950"/>
          </a:xfrm>
          <a:custGeom>
            <a:avLst/>
            <a:gdLst>
              <a:gd name="T0" fmla="*/ 0 w 939800"/>
              <a:gd name="T1" fmla="*/ 615702 h 615950"/>
              <a:gd name="T2" fmla="*/ 939789 w 939800"/>
              <a:gd name="T3" fmla="*/ 0 h 615950"/>
              <a:gd name="T4" fmla="*/ 0 60000 65536"/>
              <a:gd name="T5" fmla="*/ 0 60000 65536"/>
              <a:gd name="T6" fmla="*/ 0 w 939800"/>
              <a:gd name="T7" fmla="*/ 0 h 615950"/>
              <a:gd name="T8" fmla="*/ 939800 w 939800"/>
              <a:gd name="T9" fmla="*/ 615950 h 615950"/>
            </a:gdLst>
            <a:ahLst/>
            <a:cxnLst>
              <a:cxn ang="T4">
                <a:pos x="T0" y="T1"/>
              </a:cxn>
              <a:cxn ang="T5">
                <a:pos x="T2" y="T3"/>
              </a:cxn>
            </a:cxnLst>
            <a:rect l="T6" t="T7" r="T8" b="T9"/>
            <a:pathLst>
              <a:path w="939800" h="615950">
                <a:moveTo>
                  <a:pt x="0" y="615702"/>
                </a:moveTo>
                <a:lnTo>
                  <a:pt x="939789"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0" name="object 17"/>
          <p:cNvSpPr>
            <a:spLocks noChangeArrowheads="1"/>
          </p:cNvSpPr>
          <p:nvPr/>
        </p:nvSpPr>
        <p:spPr bwMode="auto">
          <a:xfrm>
            <a:off x="722313" y="5291138"/>
            <a:ext cx="481012" cy="6524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41" name="object 18"/>
          <p:cNvSpPr>
            <a:spLocks/>
          </p:cNvSpPr>
          <p:nvPr/>
        </p:nvSpPr>
        <p:spPr bwMode="auto">
          <a:xfrm>
            <a:off x="781050" y="5321300"/>
            <a:ext cx="365125" cy="546100"/>
          </a:xfrm>
          <a:custGeom>
            <a:avLst/>
            <a:gdLst>
              <a:gd name="T0" fmla="*/ 0 w 365125"/>
              <a:gd name="T1" fmla="*/ 545841 h 546100"/>
              <a:gd name="T2" fmla="*/ 364629 w 365125"/>
              <a:gd name="T3" fmla="*/ 0 h 546100"/>
              <a:gd name="T4" fmla="*/ 0 60000 65536"/>
              <a:gd name="T5" fmla="*/ 0 60000 65536"/>
              <a:gd name="T6" fmla="*/ 0 w 365125"/>
              <a:gd name="T7" fmla="*/ 0 h 546100"/>
              <a:gd name="T8" fmla="*/ 365125 w 365125"/>
              <a:gd name="T9" fmla="*/ 546100 h 546100"/>
            </a:gdLst>
            <a:ahLst/>
            <a:cxnLst>
              <a:cxn ang="T4">
                <a:pos x="T0" y="T1"/>
              </a:cxn>
              <a:cxn ang="T5">
                <a:pos x="T2" y="T3"/>
              </a:cxn>
            </a:cxnLst>
            <a:rect l="T6" t="T7" r="T8" b="T9"/>
            <a:pathLst>
              <a:path w="365125" h="546100">
                <a:moveTo>
                  <a:pt x="0" y="545841"/>
                </a:moveTo>
                <a:lnTo>
                  <a:pt x="364629"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2" name="object 20"/>
          <p:cNvSpPr>
            <a:spLocks/>
          </p:cNvSpPr>
          <p:nvPr/>
        </p:nvSpPr>
        <p:spPr bwMode="auto">
          <a:xfrm>
            <a:off x="1073150" y="4953000"/>
            <a:ext cx="495300" cy="431800"/>
          </a:xfrm>
          <a:custGeom>
            <a:avLst/>
            <a:gdLst>
              <a:gd name="T0" fmla="*/ 0 w 495300"/>
              <a:gd name="T1" fmla="*/ 215895 h 431800"/>
              <a:gd name="T2" fmla="*/ 7197 w 495300"/>
              <a:gd name="T3" fmla="*/ 164008 h 431800"/>
              <a:gd name="T4" fmla="*/ 27641 w 495300"/>
              <a:gd name="T5" fmla="*/ 116671 h 431800"/>
              <a:gd name="T6" fmla="*/ 59611 w 495300"/>
              <a:gd name="T7" fmla="*/ 75386 h 431800"/>
              <a:gd name="T8" fmla="*/ 101388 w 495300"/>
              <a:gd name="T9" fmla="*/ 41650 h 431800"/>
              <a:gd name="T10" fmla="*/ 151251 w 495300"/>
              <a:gd name="T11" fmla="*/ 16963 h 431800"/>
              <a:gd name="T12" fmla="*/ 188134 w 495300"/>
              <a:gd name="T13" fmla="*/ 6273 h 431800"/>
              <a:gd name="T14" fmla="*/ 227338 w 495300"/>
              <a:gd name="T15" fmla="*/ 715 h 431800"/>
              <a:gd name="T16" fmla="*/ 247649 w 495300"/>
              <a:gd name="T17" fmla="*/ 0 h 431800"/>
              <a:gd name="T18" fmla="*/ 267961 w 495300"/>
              <a:gd name="T19" fmla="*/ 715 h 431800"/>
              <a:gd name="T20" fmla="*/ 307165 w 495300"/>
              <a:gd name="T21" fmla="*/ 6273 h 431800"/>
              <a:gd name="T22" fmla="*/ 344048 w 495300"/>
              <a:gd name="T23" fmla="*/ 16963 h 431800"/>
              <a:gd name="T24" fmla="*/ 393911 w 495300"/>
              <a:gd name="T25" fmla="*/ 41650 h 431800"/>
              <a:gd name="T26" fmla="*/ 435688 w 495300"/>
              <a:gd name="T27" fmla="*/ 75386 h 431800"/>
              <a:gd name="T28" fmla="*/ 467658 w 495300"/>
              <a:gd name="T29" fmla="*/ 116671 h 431800"/>
              <a:gd name="T30" fmla="*/ 488102 w 495300"/>
              <a:gd name="T31" fmla="*/ 164008 h 431800"/>
              <a:gd name="T32" fmla="*/ 495299 w 495300"/>
              <a:gd name="T33" fmla="*/ 215895 h 431800"/>
              <a:gd name="T34" fmla="*/ 494479 w 495300"/>
              <a:gd name="T35" fmla="*/ 233605 h 431800"/>
              <a:gd name="T36" fmla="*/ 482675 w 495300"/>
              <a:gd name="T37" fmla="*/ 284143 h 431800"/>
              <a:gd name="T38" fmla="*/ 458197 w 495300"/>
              <a:gd name="T39" fmla="*/ 329631 h 431800"/>
              <a:gd name="T40" fmla="*/ 422767 w 495300"/>
              <a:gd name="T41" fmla="*/ 368569 h 431800"/>
              <a:gd name="T42" fmla="*/ 378103 w 495300"/>
              <a:gd name="T43" fmla="*/ 399458 h 431800"/>
              <a:gd name="T44" fmla="*/ 325928 w 495300"/>
              <a:gd name="T45" fmla="*/ 420797 h 431800"/>
              <a:gd name="T46" fmla="*/ 287821 w 495300"/>
              <a:gd name="T47" fmla="*/ 428978 h 431800"/>
              <a:gd name="T48" fmla="*/ 247649 w 495300"/>
              <a:gd name="T49" fmla="*/ 431804 h 431800"/>
              <a:gd name="T50" fmla="*/ 227338 w 495300"/>
              <a:gd name="T51" fmla="*/ 431088 h 431800"/>
              <a:gd name="T52" fmla="*/ 188134 w 495300"/>
              <a:gd name="T53" fmla="*/ 425529 h 431800"/>
              <a:gd name="T54" fmla="*/ 151251 w 495300"/>
              <a:gd name="T55" fmla="*/ 414838 h 431800"/>
              <a:gd name="T56" fmla="*/ 101388 w 495300"/>
              <a:gd name="T57" fmla="*/ 390149 h 431800"/>
              <a:gd name="T58" fmla="*/ 59611 w 495300"/>
              <a:gd name="T59" fmla="*/ 356410 h 431800"/>
              <a:gd name="T60" fmla="*/ 27641 w 495300"/>
              <a:gd name="T61" fmla="*/ 315122 h 431800"/>
              <a:gd name="T62" fmla="*/ 7197 w 495300"/>
              <a:gd name="T63" fmla="*/ 267784 h 431800"/>
              <a:gd name="T64" fmla="*/ 0 w 495300"/>
              <a:gd name="T65" fmla="*/ 215895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895"/>
                </a:moveTo>
                <a:lnTo>
                  <a:pt x="7197" y="164008"/>
                </a:lnTo>
                <a:lnTo>
                  <a:pt x="27641" y="116671"/>
                </a:lnTo>
                <a:lnTo>
                  <a:pt x="59611" y="75386"/>
                </a:lnTo>
                <a:lnTo>
                  <a:pt x="101388" y="41650"/>
                </a:lnTo>
                <a:lnTo>
                  <a:pt x="151251" y="16963"/>
                </a:lnTo>
                <a:lnTo>
                  <a:pt x="188134" y="6273"/>
                </a:lnTo>
                <a:lnTo>
                  <a:pt x="227338" y="715"/>
                </a:lnTo>
                <a:lnTo>
                  <a:pt x="247649" y="0"/>
                </a:lnTo>
                <a:lnTo>
                  <a:pt x="267961" y="715"/>
                </a:lnTo>
                <a:lnTo>
                  <a:pt x="307165" y="6273"/>
                </a:lnTo>
                <a:lnTo>
                  <a:pt x="344048" y="16963"/>
                </a:lnTo>
                <a:lnTo>
                  <a:pt x="393911" y="41650"/>
                </a:lnTo>
                <a:lnTo>
                  <a:pt x="435688" y="75386"/>
                </a:lnTo>
                <a:lnTo>
                  <a:pt x="467658" y="116671"/>
                </a:lnTo>
                <a:lnTo>
                  <a:pt x="488102" y="164008"/>
                </a:lnTo>
                <a:lnTo>
                  <a:pt x="495299" y="215895"/>
                </a:lnTo>
                <a:lnTo>
                  <a:pt x="494479" y="233605"/>
                </a:lnTo>
                <a:lnTo>
                  <a:pt x="482675" y="284143"/>
                </a:lnTo>
                <a:lnTo>
                  <a:pt x="458197" y="329631"/>
                </a:lnTo>
                <a:lnTo>
                  <a:pt x="422767" y="368569"/>
                </a:lnTo>
                <a:lnTo>
                  <a:pt x="378103" y="399458"/>
                </a:lnTo>
                <a:lnTo>
                  <a:pt x="325928" y="420797"/>
                </a:lnTo>
                <a:lnTo>
                  <a:pt x="287821" y="428978"/>
                </a:lnTo>
                <a:lnTo>
                  <a:pt x="247649" y="431804"/>
                </a:lnTo>
                <a:lnTo>
                  <a:pt x="227338" y="431088"/>
                </a:lnTo>
                <a:lnTo>
                  <a:pt x="188134" y="425529"/>
                </a:lnTo>
                <a:lnTo>
                  <a:pt x="151251" y="414838"/>
                </a:lnTo>
                <a:lnTo>
                  <a:pt x="101388" y="390149"/>
                </a:lnTo>
                <a:lnTo>
                  <a:pt x="59611" y="356410"/>
                </a:lnTo>
                <a:lnTo>
                  <a:pt x="27641" y="315122"/>
                </a:lnTo>
                <a:lnTo>
                  <a:pt x="7197" y="267784"/>
                </a:lnTo>
                <a:lnTo>
                  <a:pt x="0" y="21589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3" name="object 21"/>
          <p:cNvSpPr>
            <a:spLocks/>
          </p:cNvSpPr>
          <p:nvPr/>
        </p:nvSpPr>
        <p:spPr bwMode="auto">
          <a:xfrm>
            <a:off x="3924300" y="4254500"/>
            <a:ext cx="495300" cy="431800"/>
          </a:xfrm>
          <a:custGeom>
            <a:avLst/>
            <a:gdLst>
              <a:gd name="T0" fmla="*/ 247649 w 495300"/>
              <a:gd name="T1" fmla="*/ 0 h 431800"/>
              <a:gd name="T2" fmla="*/ 207482 w 495300"/>
              <a:gd name="T3" fmla="*/ 2825 h 431800"/>
              <a:gd name="T4" fmla="*/ 169377 w 495300"/>
              <a:gd name="T5" fmla="*/ 11006 h 431800"/>
              <a:gd name="T6" fmla="*/ 117202 w 495300"/>
              <a:gd name="T7" fmla="*/ 32345 h 431800"/>
              <a:gd name="T8" fmla="*/ 72538 w 495300"/>
              <a:gd name="T9" fmla="*/ 63234 h 431800"/>
              <a:gd name="T10" fmla="*/ 37105 w 495300"/>
              <a:gd name="T11" fmla="*/ 102172 h 431800"/>
              <a:gd name="T12" fmla="*/ 12626 w 495300"/>
              <a:gd name="T13" fmla="*/ 147660 h 431800"/>
              <a:gd name="T14" fmla="*/ 821 w 495300"/>
              <a:gd name="T15" fmla="*/ 198198 h 431800"/>
              <a:gd name="T16" fmla="*/ 0 w 495300"/>
              <a:gd name="T17" fmla="*/ 215908 h 431800"/>
              <a:gd name="T18" fmla="*/ 821 w 495300"/>
              <a:gd name="T19" fmla="*/ 233617 h 431800"/>
              <a:gd name="T20" fmla="*/ 12626 w 495300"/>
              <a:gd name="T21" fmla="*/ 284154 h 431800"/>
              <a:gd name="T22" fmla="*/ 37105 w 495300"/>
              <a:gd name="T23" fmla="*/ 329640 h 431800"/>
              <a:gd name="T24" fmla="*/ 72538 w 495300"/>
              <a:gd name="T25" fmla="*/ 368575 h 431800"/>
              <a:gd name="T26" fmla="*/ 117202 w 495300"/>
              <a:gd name="T27" fmla="*/ 399461 h 431800"/>
              <a:gd name="T28" fmla="*/ 169377 w 495300"/>
              <a:gd name="T29" fmla="*/ 420799 h 431800"/>
              <a:gd name="T30" fmla="*/ 207482 w 495300"/>
              <a:gd name="T31" fmla="*/ 428978 h 431800"/>
              <a:gd name="T32" fmla="*/ 247649 w 495300"/>
              <a:gd name="T33" fmla="*/ 431804 h 431800"/>
              <a:gd name="T34" fmla="*/ 267963 w 495300"/>
              <a:gd name="T35" fmla="*/ 431088 h 431800"/>
              <a:gd name="T36" fmla="*/ 307169 w 495300"/>
              <a:gd name="T37" fmla="*/ 425530 h 431800"/>
              <a:gd name="T38" fmla="*/ 344055 w 495300"/>
              <a:gd name="T39" fmla="*/ 414840 h 431800"/>
              <a:gd name="T40" fmla="*/ 393917 w 495300"/>
              <a:gd name="T41" fmla="*/ 390153 h 431800"/>
              <a:gd name="T42" fmla="*/ 435693 w 495300"/>
              <a:gd name="T43" fmla="*/ 356417 h 431800"/>
              <a:gd name="T44" fmla="*/ 467661 w 495300"/>
              <a:gd name="T45" fmla="*/ 315132 h 431800"/>
              <a:gd name="T46" fmla="*/ 488103 w 495300"/>
              <a:gd name="T47" fmla="*/ 267795 h 431800"/>
              <a:gd name="T48" fmla="*/ 495299 w 495300"/>
              <a:gd name="T49" fmla="*/ 215908 h 431800"/>
              <a:gd name="T50" fmla="*/ 494479 w 495300"/>
              <a:gd name="T51" fmla="*/ 198198 h 431800"/>
              <a:gd name="T52" fmla="*/ 482676 w 495300"/>
              <a:gd name="T53" fmla="*/ 147660 h 431800"/>
              <a:gd name="T54" fmla="*/ 458201 w 495300"/>
              <a:gd name="T55" fmla="*/ 102172 h 431800"/>
              <a:gd name="T56" fmla="*/ 422772 w 495300"/>
              <a:gd name="T57" fmla="*/ 63234 h 431800"/>
              <a:gd name="T58" fmla="*/ 378110 w 495300"/>
              <a:gd name="T59" fmla="*/ 32345 h 431800"/>
              <a:gd name="T60" fmla="*/ 325934 w 495300"/>
              <a:gd name="T61" fmla="*/ 11006 h 431800"/>
              <a:gd name="T62" fmla="*/ 287825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82" y="2825"/>
                </a:lnTo>
                <a:lnTo>
                  <a:pt x="169377" y="11006"/>
                </a:lnTo>
                <a:lnTo>
                  <a:pt x="117202" y="32345"/>
                </a:lnTo>
                <a:lnTo>
                  <a:pt x="72538" y="63234"/>
                </a:lnTo>
                <a:lnTo>
                  <a:pt x="37105" y="102172"/>
                </a:lnTo>
                <a:lnTo>
                  <a:pt x="12626" y="147660"/>
                </a:lnTo>
                <a:lnTo>
                  <a:pt x="821" y="198198"/>
                </a:lnTo>
                <a:lnTo>
                  <a:pt x="0" y="215908"/>
                </a:lnTo>
                <a:lnTo>
                  <a:pt x="821" y="233617"/>
                </a:lnTo>
                <a:lnTo>
                  <a:pt x="12626" y="284154"/>
                </a:lnTo>
                <a:lnTo>
                  <a:pt x="37105" y="329640"/>
                </a:lnTo>
                <a:lnTo>
                  <a:pt x="72538" y="368575"/>
                </a:lnTo>
                <a:lnTo>
                  <a:pt x="117202" y="399461"/>
                </a:lnTo>
                <a:lnTo>
                  <a:pt x="169377" y="420799"/>
                </a:lnTo>
                <a:lnTo>
                  <a:pt x="207482" y="428978"/>
                </a:lnTo>
                <a:lnTo>
                  <a:pt x="247649" y="431804"/>
                </a:lnTo>
                <a:lnTo>
                  <a:pt x="267963" y="431088"/>
                </a:lnTo>
                <a:lnTo>
                  <a:pt x="307169" y="425530"/>
                </a:lnTo>
                <a:lnTo>
                  <a:pt x="344055" y="414840"/>
                </a:lnTo>
                <a:lnTo>
                  <a:pt x="393917" y="390153"/>
                </a:lnTo>
                <a:lnTo>
                  <a:pt x="435693" y="356417"/>
                </a:lnTo>
                <a:lnTo>
                  <a:pt x="467661" y="315132"/>
                </a:lnTo>
                <a:lnTo>
                  <a:pt x="488103" y="267795"/>
                </a:lnTo>
                <a:lnTo>
                  <a:pt x="495299" y="215908"/>
                </a:lnTo>
                <a:lnTo>
                  <a:pt x="494479" y="198198"/>
                </a:lnTo>
                <a:lnTo>
                  <a:pt x="482676" y="147660"/>
                </a:lnTo>
                <a:lnTo>
                  <a:pt x="458201" y="102172"/>
                </a:lnTo>
                <a:lnTo>
                  <a:pt x="422772" y="63234"/>
                </a:lnTo>
                <a:lnTo>
                  <a:pt x="378110" y="32345"/>
                </a:lnTo>
                <a:lnTo>
                  <a:pt x="325934" y="11006"/>
                </a:lnTo>
                <a:lnTo>
                  <a:pt x="287825"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4" name="object 22"/>
          <p:cNvSpPr>
            <a:spLocks/>
          </p:cNvSpPr>
          <p:nvPr/>
        </p:nvSpPr>
        <p:spPr bwMode="auto">
          <a:xfrm>
            <a:off x="3924300" y="4254500"/>
            <a:ext cx="495300" cy="431800"/>
          </a:xfrm>
          <a:custGeom>
            <a:avLst/>
            <a:gdLst>
              <a:gd name="T0" fmla="*/ 0 w 495300"/>
              <a:gd name="T1" fmla="*/ 215908 h 431800"/>
              <a:gd name="T2" fmla="*/ 7197 w 495300"/>
              <a:gd name="T3" fmla="*/ 164019 h 431800"/>
              <a:gd name="T4" fmla="*/ 27644 w 495300"/>
              <a:gd name="T5" fmla="*/ 116681 h 431800"/>
              <a:gd name="T6" fmla="*/ 59616 w 495300"/>
              <a:gd name="T7" fmla="*/ 75393 h 431800"/>
              <a:gd name="T8" fmla="*/ 101395 w 495300"/>
              <a:gd name="T9" fmla="*/ 41654 h 431800"/>
              <a:gd name="T10" fmla="*/ 151257 w 495300"/>
              <a:gd name="T11" fmla="*/ 16965 h 431800"/>
              <a:gd name="T12" fmla="*/ 188139 w 495300"/>
              <a:gd name="T13" fmla="*/ 6274 h 431800"/>
              <a:gd name="T14" fmla="*/ 227340 w 495300"/>
              <a:gd name="T15" fmla="*/ 715 h 431800"/>
              <a:gd name="T16" fmla="*/ 247649 w 495300"/>
              <a:gd name="T17" fmla="*/ 0 h 431800"/>
              <a:gd name="T18" fmla="*/ 267963 w 495300"/>
              <a:gd name="T19" fmla="*/ 715 h 431800"/>
              <a:gd name="T20" fmla="*/ 307169 w 495300"/>
              <a:gd name="T21" fmla="*/ 6274 h 431800"/>
              <a:gd name="T22" fmla="*/ 344055 w 495300"/>
              <a:gd name="T23" fmla="*/ 16965 h 431800"/>
              <a:gd name="T24" fmla="*/ 393917 w 495300"/>
              <a:gd name="T25" fmla="*/ 41654 h 431800"/>
              <a:gd name="T26" fmla="*/ 435693 w 495300"/>
              <a:gd name="T27" fmla="*/ 75393 h 431800"/>
              <a:gd name="T28" fmla="*/ 467661 w 495300"/>
              <a:gd name="T29" fmla="*/ 116681 h 431800"/>
              <a:gd name="T30" fmla="*/ 488103 w 495300"/>
              <a:gd name="T31" fmla="*/ 164019 h 431800"/>
              <a:gd name="T32" fmla="*/ 495299 w 495300"/>
              <a:gd name="T33" fmla="*/ 215908 h 431800"/>
              <a:gd name="T34" fmla="*/ 494479 w 495300"/>
              <a:gd name="T35" fmla="*/ 233617 h 431800"/>
              <a:gd name="T36" fmla="*/ 482676 w 495300"/>
              <a:gd name="T37" fmla="*/ 284154 h 431800"/>
              <a:gd name="T38" fmla="*/ 458201 w 495300"/>
              <a:gd name="T39" fmla="*/ 329640 h 431800"/>
              <a:gd name="T40" fmla="*/ 422772 w 495300"/>
              <a:gd name="T41" fmla="*/ 368575 h 431800"/>
              <a:gd name="T42" fmla="*/ 378110 w 495300"/>
              <a:gd name="T43" fmla="*/ 399461 h 431800"/>
              <a:gd name="T44" fmla="*/ 325934 w 495300"/>
              <a:gd name="T45" fmla="*/ 420799 h 431800"/>
              <a:gd name="T46" fmla="*/ 287825 w 495300"/>
              <a:gd name="T47" fmla="*/ 428978 h 431800"/>
              <a:gd name="T48" fmla="*/ 247649 w 495300"/>
              <a:gd name="T49" fmla="*/ 431804 h 431800"/>
              <a:gd name="T50" fmla="*/ 227340 w 495300"/>
              <a:gd name="T51" fmla="*/ 431088 h 431800"/>
              <a:gd name="T52" fmla="*/ 188139 w 495300"/>
              <a:gd name="T53" fmla="*/ 425530 h 431800"/>
              <a:gd name="T54" fmla="*/ 151257 w 495300"/>
              <a:gd name="T55" fmla="*/ 414840 h 431800"/>
              <a:gd name="T56" fmla="*/ 101395 w 495300"/>
              <a:gd name="T57" fmla="*/ 390153 h 431800"/>
              <a:gd name="T58" fmla="*/ 59616 w 495300"/>
              <a:gd name="T59" fmla="*/ 356417 h 431800"/>
              <a:gd name="T60" fmla="*/ 27644 w 495300"/>
              <a:gd name="T61" fmla="*/ 315132 h 431800"/>
              <a:gd name="T62" fmla="*/ 7197 w 495300"/>
              <a:gd name="T63" fmla="*/ 267795 h 431800"/>
              <a:gd name="T64" fmla="*/ 0 w 495300"/>
              <a:gd name="T65" fmla="*/ 215908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908"/>
                </a:moveTo>
                <a:lnTo>
                  <a:pt x="7197" y="164019"/>
                </a:lnTo>
                <a:lnTo>
                  <a:pt x="27644" y="116681"/>
                </a:lnTo>
                <a:lnTo>
                  <a:pt x="59616" y="75393"/>
                </a:lnTo>
                <a:lnTo>
                  <a:pt x="101395" y="41654"/>
                </a:lnTo>
                <a:lnTo>
                  <a:pt x="151257" y="16965"/>
                </a:lnTo>
                <a:lnTo>
                  <a:pt x="188139" y="6274"/>
                </a:lnTo>
                <a:lnTo>
                  <a:pt x="227340" y="715"/>
                </a:lnTo>
                <a:lnTo>
                  <a:pt x="247649" y="0"/>
                </a:lnTo>
                <a:lnTo>
                  <a:pt x="267963" y="715"/>
                </a:lnTo>
                <a:lnTo>
                  <a:pt x="307169" y="6274"/>
                </a:lnTo>
                <a:lnTo>
                  <a:pt x="344055" y="16965"/>
                </a:lnTo>
                <a:lnTo>
                  <a:pt x="393917" y="41654"/>
                </a:lnTo>
                <a:lnTo>
                  <a:pt x="435693" y="75393"/>
                </a:lnTo>
                <a:lnTo>
                  <a:pt x="467661" y="116681"/>
                </a:lnTo>
                <a:lnTo>
                  <a:pt x="488103" y="164019"/>
                </a:lnTo>
                <a:lnTo>
                  <a:pt x="495299" y="215908"/>
                </a:lnTo>
                <a:lnTo>
                  <a:pt x="494479" y="233617"/>
                </a:lnTo>
                <a:lnTo>
                  <a:pt x="482676" y="284154"/>
                </a:lnTo>
                <a:lnTo>
                  <a:pt x="458201" y="329640"/>
                </a:lnTo>
                <a:lnTo>
                  <a:pt x="422772" y="368575"/>
                </a:lnTo>
                <a:lnTo>
                  <a:pt x="378110" y="399461"/>
                </a:lnTo>
                <a:lnTo>
                  <a:pt x="325934" y="420799"/>
                </a:lnTo>
                <a:lnTo>
                  <a:pt x="287825" y="428978"/>
                </a:lnTo>
                <a:lnTo>
                  <a:pt x="247649" y="431804"/>
                </a:lnTo>
                <a:lnTo>
                  <a:pt x="227340" y="431088"/>
                </a:lnTo>
                <a:lnTo>
                  <a:pt x="188139" y="425530"/>
                </a:lnTo>
                <a:lnTo>
                  <a:pt x="151257" y="414840"/>
                </a:lnTo>
                <a:lnTo>
                  <a:pt x="101395" y="390153"/>
                </a:lnTo>
                <a:lnTo>
                  <a:pt x="59616" y="356417"/>
                </a:lnTo>
                <a:lnTo>
                  <a:pt x="27644" y="315132"/>
                </a:lnTo>
                <a:lnTo>
                  <a:pt x="7197" y="267795"/>
                </a:lnTo>
                <a:lnTo>
                  <a:pt x="0" y="215908"/>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5" name="object 23"/>
          <p:cNvSpPr>
            <a:spLocks/>
          </p:cNvSpPr>
          <p:nvPr/>
        </p:nvSpPr>
        <p:spPr bwMode="auto">
          <a:xfrm>
            <a:off x="4667250" y="4981575"/>
            <a:ext cx="495300" cy="431800"/>
          </a:xfrm>
          <a:custGeom>
            <a:avLst/>
            <a:gdLst>
              <a:gd name="T0" fmla="*/ 247649 w 495300"/>
              <a:gd name="T1" fmla="*/ 0 h 431800"/>
              <a:gd name="T2" fmla="*/ 207482 w 495300"/>
              <a:gd name="T3" fmla="*/ 2825 h 431800"/>
              <a:gd name="T4" fmla="*/ 169377 w 495300"/>
              <a:gd name="T5" fmla="*/ 11004 h 431800"/>
              <a:gd name="T6" fmla="*/ 117202 w 495300"/>
              <a:gd name="T7" fmla="*/ 32342 h 431800"/>
              <a:gd name="T8" fmla="*/ 72538 w 495300"/>
              <a:gd name="T9" fmla="*/ 63228 h 431800"/>
              <a:gd name="T10" fmla="*/ 37105 w 495300"/>
              <a:gd name="T11" fmla="*/ 102163 h 431800"/>
              <a:gd name="T12" fmla="*/ 12626 w 495300"/>
              <a:gd name="T13" fmla="*/ 147649 h 431800"/>
              <a:gd name="T14" fmla="*/ 821 w 495300"/>
              <a:gd name="T15" fmla="*/ 198186 h 431800"/>
              <a:gd name="T16" fmla="*/ 0 w 495300"/>
              <a:gd name="T17" fmla="*/ 215895 h 431800"/>
              <a:gd name="T18" fmla="*/ 821 w 495300"/>
              <a:gd name="T19" fmla="*/ 233587 h 431800"/>
              <a:gd name="T20" fmla="*/ 12626 w 495300"/>
              <a:gd name="T21" fmla="*/ 284091 h 431800"/>
              <a:gd name="T22" fmla="*/ 37105 w 495300"/>
              <a:gd name="T23" fmla="*/ 329570 h 431800"/>
              <a:gd name="T24" fmla="*/ 72538 w 495300"/>
              <a:gd name="T25" fmla="*/ 368514 h 431800"/>
              <a:gd name="T26" fmla="*/ 117202 w 495300"/>
              <a:gd name="T27" fmla="*/ 399418 h 431800"/>
              <a:gd name="T28" fmla="*/ 169377 w 495300"/>
              <a:gd name="T29" fmla="*/ 420774 h 431800"/>
              <a:gd name="T30" fmla="*/ 207482 w 495300"/>
              <a:gd name="T31" fmla="*/ 428963 h 431800"/>
              <a:gd name="T32" fmla="*/ 247649 w 495300"/>
              <a:gd name="T33" fmla="*/ 431791 h 431800"/>
              <a:gd name="T34" fmla="*/ 267963 w 495300"/>
              <a:gd name="T35" fmla="*/ 431075 h 431800"/>
              <a:gd name="T36" fmla="*/ 307169 w 495300"/>
              <a:gd name="T37" fmla="*/ 425510 h 431800"/>
              <a:gd name="T38" fmla="*/ 344055 w 495300"/>
              <a:gd name="T39" fmla="*/ 414809 h 431800"/>
              <a:gd name="T40" fmla="*/ 393917 w 495300"/>
              <a:gd name="T41" fmla="*/ 390103 h 431800"/>
              <a:gd name="T42" fmla="*/ 435693 w 495300"/>
              <a:gd name="T43" fmla="*/ 356352 h 431800"/>
              <a:gd name="T44" fmla="*/ 467661 w 495300"/>
              <a:gd name="T45" fmla="*/ 315062 h 431800"/>
              <a:gd name="T46" fmla="*/ 488103 w 495300"/>
              <a:gd name="T47" fmla="*/ 267741 h 431800"/>
              <a:gd name="T48" fmla="*/ 495299 w 495300"/>
              <a:gd name="T49" fmla="*/ 215895 h 431800"/>
              <a:gd name="T50" fmla="*/ 494479 w 495300"/>
              <a:gd name="T51" fmla="*/ 198186 h 431800"/>
              <a:gd name="T52" fmla="*/ 482676 w 495300"/>
              <a:gd name="T53" fmla="*/ 147649 h 431800"/>
              <a:gd name="T54" fmla="*/ 458201 w 495300"/>
              <a:gd name="T55" fmla="*/ 102163 h 431800"/>
              <a:gd name="T56" fmla="*/ 422772 w 495300"/>
              <a:gd name="T57" fmla="*/ 63228 h 431800"/>
              <a:gd name="T58" fmla="*/ 378110 w 495300"/>
              <a:gd name="T59" fmla="*/ 32342 h 431800"/>
              <a:gd name="T60" fmla="*/ 325934 w 495300"/>
              <a:gd name="T61" fmla="*/ 11004 h 431800"/>
              <a:gd name="T62" fmla="*/ 287825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82" y="2825"/>
                </a:lnTo>
                <a:lnTo>
                  <a:pt x="169377" y="11004"/>
                </a:lnTo>
                <a:lnTo>
                  <a:pt x="117202" y="32342"/>
                </a:lnTo>
                <a:lnTo>
                  <a:pt x="72538" y="63228"/>
                </a:lnTo>
                <a:lnTo>
                  <a:pt x="37105" y="102163"/>
                </a:lnTo>
                <a:lnTo>
                  <a:pt x="12626" y="147649"/>
                </a:lnTo>
                <a:lnTo>
                  <a:pt x="821" y="198186"/>
                </a:lnTo>
                <a:lnTo>
                  <a:pt x="0" y="215895"/>
                </a:lnTo>
                <a:lnTo>
                  <a:pt x="821" y="233587"/>
                </a:lnTo>
                <a:lnTo>
                  <a:pt x="12626" y="284091"/>
                </a:lnTo>
                <a:lnTo>
                  <a:pt x="37105" y="329570"/>
                </a:lnTo>
                <a:lnTo>
                  <a:pt x="72538" y="368514"/>
                </a:lnTo>
                <a:lnTo>
                  <a:pt x="117202" y="399418"/>
                </a:lnTo>
                <a:lnTo>
                  <a:pt x="169377" y="420774"/>
                </a:lnTo>
                <a:lnTo>
                  <a:pt x="207482" y="428963"/>
                </a:lnTo>
                <a:lnTo>
                  <a:pt x="247649" y="431791"/>
                </a:lnTo>
                <a:lnTo>
                  <a:pt x="267963" y="431075"/>
                </a:lnTo>
                <a:lnTo>
                  <a:pt x="307169" y="425510"/>
                </a:lnTo>
                <a:lnTo>
                  <a:pt x="344055" y="414809"/>
                </a:lnTo>
                <a:lnTo>
                  <a:pt x="393917" y="390103"/>
                </a:lnTo>
                <a:lnTo>
                  <a:pt x="435693" y="356352"/>
                </a:lnTo>
                <a:lnTo>
                  <a:pt x="467661" y="315062"/>
                </a:lnTo>
                <a:lnTo>
                  <a:pt x="488103" y="267741"/>
                </a:lnTo>
                <a:lnTo>
                  <a:pt x="495299" y="215895"/>
                </a:lnTo>
                <a:lnTo>
                  <a:pt x="494479" y="198186"/>
                </a:lnTo>
                <a:lnTo>
                  <a:pt x="482676" y="147649"/>
                </a:lnTo>
                <a:lnTo>
                  <a:pt x="458201" y="102163"/>
                </a:lnTo>
                <a:lnTo>
                  <a:pt x="422772" y="63228"/>
                </a:lnTo>
                <a:lnTo>
                  <a:pt x="378110" y="32342"/>
                </a:lnTo>
                <a:lnTo>
                  <a:pt x="325934" y="11004"/>
                </a:lnTo>
                <a:lnTo>
                  <a:pt x="287825"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6" name="object 24"/>
          <p:cNvSpPr>
            <a:spLocks/>
          </p:cNvSpPr>
          <p:nvPr/>
        </p:nvSpPr>
        <p:spPr bwMode="auto">
          <a:xfrm>
            <a:off x="4667250" y="4981575"/>
            <a:ext cx="495300" cy="431800"/>
          </a:xfrm>
          <a:custGeom>
            <a:avLst/>
            <a:gdLst>
              <a:gd name="T0" fmla="*/ 0 w 495300"/>
              <a:gd name="T1" fmla="*/ 215895 h 431800"/>
              <a:gd name="T2" fmla="*/ 7197 w 495300"/>
              <a:gd name="T3" fmla="*/ 164008 h 431800"/>
              <a:gd name="T4" fmla="*/ 27644 w 495300"/>
              <a:gd name="T5" fmla="*/ 116671 h 431800"/>
              <a:gd name="T6" fmla="*/ 59616 w 495300"/>
              <a:gd name="T7" fmla="*/ 75386 h 431800"/>
              <a:gd name="T8" fmla="*/ 101395 w 495300"/>
              <a:gd name="T9" fmla="*/ 41650 h 431800"/>
              <a:gd name="T10" fmla="*/ 151257 w 495300"/>
              <a:gd name="T11" fmla="*/ 16963 h 431800"/>
              <a:gd name="T12" fmla="*/ 188139 w 495300"/>
              <a:gd name="T13" fmla="*/ 6273 h 431800"/>
              <a:gd name="T14" fmla="*/ 227340 w 495300"/>
              <a:gd name="T15" fmla="*/ 715 h 431800"/>
              <a:gd name="T16" fmla="*/ 247649 w 495300"/>
              <a:gd name="T17" fmla="*/ 0 h 431800"/>
              <a:gd name="T18" fmla="*/ 267963 w 495300"/>
              <a:gd name="T19" fmla="*/ 715 h 431800"/>
              <a:gd name="T20" fmla="*/ 307169 w 495300"/>
              <a:gd name="T21" fmla="*/ 6273 h 431800"/>
              <a:gd name="T22" fmla="*/ 344055 w 495300"/>
              <a:gd name="T23" fmla="*/ 16963 h 431800"/>
              <a:gd name="T24" fmla="*/ 393917 w 495300"/>
              <a:gd name="T25" fmla="*/ 41650 h 431800"/>
              <a:gd name="T26" fmla="*/ 435693 w 495300"/>
              <a:gd name="T27" fmla="*/ 75386 h 431800"/>
              <a:gd name="T28" fmla="*/ 467661 w 495300"/>
              <a:gd name="T29" fmla="*/ 116671 h 431800"/>
              <a:gd name="T30" fmla="*/ 488103 w 495300"/>
              <a:gd name="T31" fmla="*/ 164008 h 431800"/>
              <a:gd name="T32" fmla="*/ 495299 w 495300"/>
              <a:gd name="T33" fmla="*/ 215895 h 431800"/>
              <a:gd name="T34" fmla="*/ 494479 w 495300"/>
              <a:gd name="T35" fmla="*/ 233587 h 431800"/>
              <a:gd name="T36" fmla="*/ 482676 w 495300"/>
              <a:gd name="T37" fmla="*/ 284091 h 431800"/>
              <a:gd name="T38" fmla="*/ 458201 w 495300"/>
              <a:gd name="T39" fmla="*/ 329570 h 431800"/>
              <a:gd name="T40" fmla="*/ 422772 w 495300"/>
              <a:gd name="T41" fmla="*/ 368514 h 431800"/>
              <a:gd name="T42" fmla="*/ 378110 w 495300"/>
              <a:gd name="T43" fmla="*/ 399418 h 431800"/>
              <a:gd name="T44" fmla="*/ 325934 w 495300"/>
              <a:gd name="T45" fmla="*/ 420774 h 431800"/>
              <a:gd name="T46" fmla="*/ 287825 w 495300"/>
              <a:gd name="T47" fmla="*/ 428963 h 431800"/>
              <a:gd name="T48" fmla="*/ 247649 w 495300"/>
              <a:gd name="T49" fmla="*/ 431791 h 431800"/>
              <a:gd name="T50" fmla="*/ 227340 w 495300"/>
              <a:gd name="T51" fmla="*/ 431075 h 431800"/>
              <a:gd name="T52" fmla="*/ 188139 w 495300"/>
              <a:gd name="T53" fmla="*/ 425510 h 431800"/>
              <a:gd name="T54" fmla="*/ 151257 w 495300"/>
              <a:gd name="T55" fmla="*/ 414809 h 431800"/>
              <a:gd name="T56" fmla="*/ 101395 w 495300"/>
              <a:gd name="T57" fmla="*/ 390103 h 431800"/>
              <a:gd name="T58" fmla="*/ 59616 w 495300"/>
              <a:gd name="T59" fmla="*/ 356352 h 431800"/>
              <a:gd name="T60" fmla="*/ 27644 w 495300"/>
              <a:gd name="T61" fmla="*/ 315062 h 431800"/>
              <a:gd name="T62" fmla="*/ 7197 w 495300"/>
              <a:gd name="T63" fmla="*/ 267741 h 431800"/>
              <a:gd name="T64" fmla="*/ 0 w 495300"/>
              <a:gd name="T65" fmla="*/ 215895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895"/>
                </a:moveTo>
                <a:lnTo>
                  <a:pt x="7197" y="164008"/>
                </a:lnTo>
                <a:lnTo>
                  <a:pt x="27644" y="116671"/>
                </a:lnTo>
                <a:lnTo>
                  <a:pt x="59616" y="75386"/>
                </a:lnTo>
                <a:lnTo>
                  <a:pt x="101395" y="41650"/>
                </a:lnTo>
                <a:lnTo>
                  <a:pt x="151257" y="16963"/>
                </a:lnTo>
                <a:lnTo>
                  <a:pt x="188139" y="6273"/>
                </a:lnTo>
                <a:lnTo>
                  <a:pt x="227340" y="715"/>
                </a:lnTo>
                <a:lnTo>
                  <a:pt x="247649" y="0"/>
                </a:lnTo>
                <a:lnTo>
                  <a:pt x="267963" y="715"/>
                </a:lnTo>
                <a:lnTo>
                  <a:pt x="307169" y="6273"/>
                </a:lnTo>
                <a:lnTo>
                  <a:pt x="344055" y="16963"/>
                </a:lnTo>
                <a:lnTo>
                  <a:pt x="393917" y="41650"/>
                </a:lnTo>
                <a:lnTo>
                  <a:pt x="435693" y="75386"/>
                </a:lnTo>
                <a:lnTo>
                  <a:pt x="467661" y="116671"/>
                </a:lnTo>
                <a:lnTo>
                  <a:pt x="488103" y="164008"/>
                </a:lnTo>
                <a:lnTo>
                  <a:pt x="495299" y="215895"/>
                </a:lnTo>
                <a:lnTo>
                  <a:pt x="494479" y="233587"/>
                </a:lnTo>
                <a:lnTo>
                  <a:pt x="482676" y="284091"/>
                </a:lnTo>
                <a:lnTo>
                  <a:pt x="458201" y="329570"/>
                </a:lnTo>
                <a:lnTo>
                  <a:pt x="422772" y="368514"/>
                </a:lnTo>
                <a:lnTo>
                  <a:pt x="378110" y="399418"/>
                </a:lnTo>
                <a:lnTo>
                  <a:pt x="325934" y="420774"/>
                </a:lnTo>
                <a:lnTo>
                  <a:pt x="287825" y="428963"/>
                </a:lnTo>
                <a:lnTo>
                  <a:pt x="247649" y="431791"/>
                </a:lnTo>
                <a:lnTo>
                  <a:pt x="227340" y="431075"/>
                </a:lnTo>
                <a:lnTo>
                  <a:pt x="188139" y="425510"/>
                </a:lnTo>
                <a:lnTo>
                  <a:pt x="151257" y="414809"/>
                </a:lnTo>
                <a:lnTo>
                  <a:pt x="101395" y="390103"/>
                </a:lnTo>
                <a:lnTo>
                  <a:pt x="59616" y="356352"/>
                </a:lnTo>
                <a:lnTo>
                  <a:pt x="27644" y="315062"/>
                </a:lnTo>
                <a:lnTo>
                  <a:pt x="7197" y="267741"/>
                </a:lnTo>
                <a:lnTo>
                  <a:pt x="0" y="21589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7" name="object 26"/>
          <p:cNvSpPr>
            <a:spLocks/>
          </p:cNvSpPr>
          <p:nvPr/>
        </p:nvSpPr>
        <p:spPr bwMode="auto">
          <a:xfrm>
            <a:off x="3238500" y="5753100"/>
            <a:ext cx="495300" cy="431800"/>
          </a:xfrm>
          <a:custGeom>
            <a:avLst/>
            <a:gdLst>
              <a:gd name="T0" fmla="*/ 0 w 495300"/>
              <a:gd name="T1" fmla="*/ 215895 h 431800"/>
              <a:gd name="T2" fmla="*/ 7197 w 495300"/>
              <a:gd name="T3" fmla="*/ 164012 h 431800"/>
              <a:gd name="T4" fmla="*/ 27644 w 495300"/>
              <a:gd name="T5" fmla="*/ 116677 h 431800"/>
              <a:gd name="T6" fmla="*/ 59616 w 495300"/>
              <a:gd name="T7" fmla="*/ 75391 h 431800"/>
              <a:gd name="T8" fmla="*/ 101395 w 495300"/>
              <a:gd name="T9" fmla="*/ 41654 h 431800"/>
              <a:gd name="T10" fmla="*/ 151257 w 495300"/>
              <a:gd name="T11" fmla="*/ 16965 h 431800"/>
              <a:gd name="T12" fmla="*/ 188139 w 495300"/>
              <a:gd name="T13" fmla="*/ 6274 h 431800"/>
              <a:gd name="T14" fmla="*/ 227340 w 495300"/>
              <a:gd name="T15" fmla="*/ 715 h 431800"/>
              <a:gd name="T16" fmla="*/ 247649 w 495300"/>
              <a:gd name="T17" fmla="*/ 0 h 431800"/>
              <a:gd name="T18" fmla="*/ 267963 w 495300"/>
              <a:gd name="T19" fmla="*/ 715 h 431800"/>
              <a:gd name="T20" fmla="*/ 307169 w 495300"/>
              <a:gd name="T21" fmla="*/ 6274 h 431800"/>
              <a:gd name="T22" fmla="*/ 344055 w 495300"/>
              <a:gd name="T23" fmla="*/ 16965 h 431800"/>
              <a:gd name="T24" fmla="*/ 393917 w 495300"/>
              <a:gd name="T25" fmla="*/ 41654 h 431800"/>
              <a:gd name="T26" fmla="*/ 435693 w 495300"/>
              <a:gd name="T27" fmla="*/ 75391 h 431800"/>
              <a:gd name="T28" fmla="*/ 467661 w 495300"/>
              <a:gd name="T29" fmla="*/ 116677 h 431800"/>
              <a:gd name="T30" fmla="*/ 488103 w 495300"/>
              <a:gd name="T31" fmla="*/ 164012 h 431800"/>
              <a:gd name="T32" fmla="*/ 495299 w 495300"/>
              <a:gd name="T33" fmla="*/ 215895 h 431800"/>
              <a:gd name="T34" fmla="*/ 494479 w 495300"/>
              <a:gd name="T35" fmla="*/ 233603 h 431800"/>
              <a:gd name="T36" fmla="*/ 482676 w 495300"/>
              <a:gd name="T37" fmla="*/ 284138 h 431800"/>
              <a:gd name="T38" fmla="*/ 458201 w 495300"/>
              <a:gd name="T39" fmla="*/ 329626 h 431800"/>
              <a:gd name="T40" fmla="*/ 422772 w 495300"/>
              <a:gd name="T41" fmla="*/ 368565 h 431800"/>
              <a:gd name="T42" fmla="*/ 378110 w 495300"/>
              <a:gd name="T43" fmla="*/ 399455 h 431800"/>
              <a:gd name="T44" fmla="*/ 325934 w 495300"/>
              <a:gd name="T45" fmla="*/ 420796 h 431800"/>
              <a:gd name="T46" fmla="*/ 287825 w 495300"/>
              <a:gd name="T47" fmla="*/ 428978 h 431800"/>
              <a:gd name="T48" fmla="*/ 247649 w 495300"/>
              <a:gd name="T49" fmla="*/ 431804 h 431800"/>
              <a:gd name="T50" fmla="*/ 227340 w 495300"/>
              <a:gd name="T51" fmla="*/ 431088 h 431800"/>
              <a:gd name="T52" fmla="*/ 188139 w 495300"/>
              <a:gd name="T53" fmla="*/ 425529 h 431800"/>
              <a:gd name="T54" fmla="*/ 151257 w 495300"/>
              <a:gd name="T55" fmla="*/ 414836 h 431800"/>
              <a:gd name="T56" fmla="*/ 101395 w 495300"/>
              <a:gd name="T57" fmla="*/ 390145 h 431800"/>
              <a:gd name="T58" fmla="*/ 59616 w 495300"/>
              <a:gd name="T59" fmla="*/ 356405 h 431800"/>
              <a:gd name="T60" fmla="*/ 27644 w 495300"/>
              <a:gd name="T61" fmla="*/ 315117 h 431800"/>
              <a:gd name="T62" fmla="*/ 7197 w 495300"/>
              <a:gd name="T63" fmla="*/ 267780 h 431800"/>
              <a:gd name="T64" fmla="*/ 0 w 495300"/>
              <a:gd name="T65" fmla="*/ 215895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895"/>
                </a:moveTo>
                <a:lnTo>
                  <a:pt x="7197" y="164012"/>
                </a:lnTo>
                <a:lnTo>
                  <a:pt x="27644" y="116677"/>
                </a:lnTo>
                <a:lnTo>
                  <a:pt x="59616" y="75391"/>
                </a:lnTo>
                <a:lnTo>
                  <a:pt x="101395" y="41654"/>
                </a:lnTo>
                <a:lnTo>
                  <a:pt x="151257" y="16965"/>
                </a:lnTo>
                <a:lnTo>
                  <a:pt x="188139" y="6274"/>
                </a:lnTo>
                <a:lnTo>
                  <a:pt x="227340" y="715"/>
                </a:lnTo>
                <a:lnTo>
                  <a:pt x="247649" y="0"/>
                </a:lnTo>
                <a:lnTo>
                  <a:pt x="267963" y="715"/>
                </a:lnTo>
                <a:lnTo>
                  <a:pt x="307169" y="6274"/>
                </a:lnTo>
                <a:lnTo>
                  <a:pt x="344055" y="16965"/>
                </a:lnTo>
                <a:lnTo>
                  <a:pt x="393917" y="41654"/>
                </a:lnTo>
                <a:lnTo>
                  <a:pt x="435693" y="75391"/>
                </a:lnTo>
                <a:lnTo>
                  <a:pt x="467661" y="116677"/>
                </a:lnTo>
                <a:lnTo>
                  <a:pt x="488103" y="164012"/>
                </a:lnTo>
                <a:lnTo>
                  <a:pt x="495299" y="215895"/>
                </a:lnTo>
                <a:lnTo>
                  <a:pt x="494479" y="233603"/>
                </a:lnTo>
                <a:lnTo>
                  <a:pt x="482676" y="284138"/>
                </a:lnTo>
                <a:lnTo>
                  <a:pt x="458201" y="329626"/>
                </a:lnTo>
                <a:lnTo>
                  <a:pt x="422772" y="368565"/>
                </a:lnTo>
                <a:lnTo>
                  <a:pt x="378110" y="399455"/>
                </a:lnTo>
                <a:lnTo>
                  <a:pt x="325934" y="420796"/>
                </a:lnTo>
                <a:lnTo>
                  <a:pt x="287825" y="428978"/>
                </a:lnTo>
                <a:lnTo>
                  <a:pt x="247649" y="431804"/>
                </a:lnTo>
                <a:lnTo>
                  <a:pt x="227340" y="431088"/>
                </a:lnTo>
                <a:lnTo>
                  <a:pt x="188139" y="425529"/>
                </a:lnTo>
                <a:lnTo>
                  <a:pt x="151257" y="414836"/>
                </a:lnTo>
                <a:lnTo>
                  <a:pt x="101395" y="390145"/>
                </a:lnTo>
                <a:lnTo>
                  <a:pt x="59616" y="356405"/>
                </a:lnTo>
                <a:lnTo>
                  <a:pt x="27644" y="315117"/>
                </a:lnTo>
                <a:lnTo>
                  <a:pt x="7197" y="267780"/>
                </a:lnTo>
                <a:lnTo>
                  <a:pt x="0" y="21589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8" name="object 28"/>
          <p:cNvSpPr>
            <a:spLocks/>
          </p:cNvSpPr>
          <p:nvPr/>
        </p:nvSpPr>
        <p:spPr bwMode="auto">
          <a:xfrm>
            <a:off x="2508250" y="4927600"/>
            <a:ext cx="495300" cy="431800"/>
          </a:xfrm>
          <a:custGeom>
            <a:avLst/>
            <a:gdLst>
              <a:gd name="T0" fmla="*/ 0 w 495300"/>
              <a:gd name="T1" fmla="*/ 215895 h 431800"/>
              <a:gd name="T2" fmla="*/ 7197 w 495300"/>
              <a:gd name="T3" fmla="*/ 164008 h 431800"/>
              <a:gd name="T4" fmla="*/ 27641 w 495300"/>
              <a:gd name="T5" fmla="*/ 116671 h 431800"/>
              <a:gd name="T6" fmla="*/ 59611 w 495300"/>
              <a:gd name="T7" fmla="*/ 75386 h 431800"/>
              <a:gd name="T8" fmla="*/ 101388 w 495300"/>
              <a:gd name="T9" fmla="*/ 41650 h 431800"/>
              <a:gd name="T10" fmla="*/ 151251 w 495300"/>
              <a:gd name="T11" fmla="*/ 16963 h 431800"/>
              <a:gd name="T12" fmla="*/ 188134 w 495300"/>
              <a:gd name="T13" fmla="*/ 6273 h 431800"/>
              <a:gd name="T14" fmla="*/ 227338 w 495300"/>
              <a:gd name="T15" fmla="*/ 715 h 431800"/>
              <a:gd name="T16" fmla="*/ 247649 w 495300"/>
              <a:gd name="T17" fmla="*/ 0 h 431800"/>
              <a:gd name="T18" fmla="*/ 267961 w 495300"/>
              <a:gd name="T19" fmla="*/ 715 h 431800"/>
              <a:gd name="T20" fmla="*/ 307165 w 495300"/>
              <a:gd name="T21" fmla="*/ 6273 h 431800"/>
              <a:gd name="T22" fmla="*/ 344048 w 495300"/>
              <a:gd name="T23" fmla="*/ 16963 h 431800"/>
              <a:gd name="T24" fmla="*/ 393911 w 495300"/>
              <a:gd name="T25" fmla="*/ 41650 h 431800"/>
              <a:gd name="T26" fmla="*/ 435688 w 495300"/>
              <a:gd name="T27" fmla="*/ 75386 h 431800"/>
              <a:gd name="T28" fmla="*/ 467658 w 495300"/>
              <a:gd name="T29" fmla="*/ 116671 h 431800"/>
              <a:gd name="T30" fmla="*/ 488102 w 495300"/>
              <a:gd name="T31" fmla="*/ 164008 h 431800"/>
              <a:gd name="T32" fmla="*/ 495299 w 495300"/>
              <a:gd name="T33" fmla="*/ 215895 h 431800"/>
              <a:gd name="T34" fmla="*/ 494479 w 495300"/>
              <a:gd name="T35" fmla="*/ 233605 h 431800"/>
              <a:gd name="T36" fmla="*/ 482675 w 495300"/>
              <a:gd name="T37" fmla="*/ 284142 h 431800"/>
              <a:gd name="T38" fmla="*/ 458197 w 495300"/>
              <a:gd name="T39" fmla="*/ 329628 h 431800"/>
              <a:gd name="T40" fmla="*/ 422767 w 495300"/>
              <a:gd name="T41" fmla="*/ 368563 h 431800"/>
              <a:gd name="T42" fmla="*/ 378103 w 495300"/>
              <a:gd name="T43" fmla="*/ 399449 h 431800"/>
              <a:gd name="T44" fmla="*/ 325928 w 495300"/>
              <a:gd name="T45" fmla="*/ 420786 h 431800"/>
              <a:gd name="T46" fmla="*/ 287821 w 495300"/>
              <a:gd name="T47" fmla="*/ 428966 h 431800"/>
              <a:gd name="T48" fmla="*/ 247649 w 495300"/>
              <a:gd name="T49" fmla="*/ 431791 h 431800"/>
              <a:gd name="T50" fmla="*/ 227338 w 495300"/>
              <a:gd name="T51" fmla="*/ 431076 h 431800"/>
              <a:gd name="T52" fmla="*/ 188134 w 495300"/>
              <a:gd name="T53" fmla="*/ 425518 h 431800"/>
              <a:gd name="T54" fmla="*/ 151251 w 495300"/>
              <a:gd name="T55" fmla="*/ 414828 h 431800"/>
              <a:gd name="T56" fmla="*/ 101388 w 495300"/>
              <a:gd name="T57" fmla="*/ 390141 h 431800"/>
              <a:gd name="T58" fmla="*/ 59611 w 495300"/>
              <a:gd name="T59" fmla="*/ 356405 h 431800"/>
              <a:gd name="T60" fmla="*/ 27641 w 495300"/>
              <a:gd name="T61" fmla="*/ 315120 h 431800"/>
              <a:gd name="T62" fmla="*/ 7197 w 495300"/>
              <a:gd name="T63" fmla="*/ 267783 h 431800"/>
              <a:gd name="T64" fmla="*/ 0 w 495300"/>
              <a:gd name="T65" fmla="*/ 215895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895"/>
                </a:moveTo>
                <a:lnTo>
                  <a:pt x="7197" y="164008"/>
                </a:lnTo>
                <a:lnTo>
                  <a:pt x="27641" y="116671"/>
                </a:lnTo>
                <a:lnTo>
                  <a:pt x="59611" y="75386"/>
                </a:lnTo>
                <a:lnTo>
                  <a:pt x="101388" y="41650"/>
                </a:lnTo>
                <a:lnTo>
                  <a:pt x="151251" y="16963"/>
                </a:lnTo>
                <a:lnTo>
                  <a:pt x="188134" y="6273"/>
                </a:lnTo>
                <a:lnTo>
                  <a:pt x="227338" y="715"/>
                </a:lnTo>
                <a:lnTo>
                  <a:pt x="247649" y="0"/>
                </a:lnTo>
                <a:lnTo>
                  <a:pt x="267961" y="715"/>
                </a:lnTo>
                <a:lnTo>
                  <a:pt x="307165" y="6273"/>
                </a:lnTo>
                <a:lnTo>
                  <a:pt x="344048" y="16963"/>
                </a:lnTo>
                <a:lnTo>
                  <a:pt x="393911" y="41650"/>
                </a:lnTo>
                <a:lnTo>
                  <a:pt x="435688" y="75386"/>
                </a:lnTo>
                <a:lnTo>
                  <a:pt x="467658" y="116671"/>
                </a:lnTo>
                <a:lnTo>
                  <a:pt x="488102" y="164008"/>
                </a:lnTo>
                <a:lnTo>
                  <a:pt x="495299" y="215895"/>
                </a:lnTo>
                <a:lnTo>
                  <a:pt x="494479" y="233605"/>
                </a:lnTo>
                <a:lnTo>
                  <a:pt x="482675" y="284142"/>
                </a:lnTo>
                <a:lnTo>
                  <a:pt x="458197" y="329628"/>
                </a:lnTo>
                <a:lnTo>
                  <a:pt x="422767" y="368563"/>
                </a:lnTo>
                <a:lnTo>
                  <a:pt x="378103" y="399449"/>
                </a:lnTo>
                <a:lnTo>
                  <a:pt x="325928" y="420786"/>
                </a:lnTo>
                <a:lnTo>
                  <a:pt x="287821" y="428966"/>
                </a:lnTo>
                <a:lnTo>
                  <a:pt x="247649" y="431791"/>
                </a:lnTo>
                <a:lnTo>
                  <a:pt x="227338" y="431076"/>
                </a:lnTo>
                <a:lnTo>
                  <a:pt x="188134" y="425518"/>
                </a:lnTo>
                <a:lnTo>
                  <a:pt x="151251" y="414828"/>
                </a:lnTo>
                <a:lnTo>
                  <a:pt x="101388" y="390141"/>
                </a:lnTo>
                <a:lnTo>
                  <a:pt x="59611" y="356405"/>
                </a:lnTo>
                <a:lnTo>
                  <a:pt x="27641" y="315120"/>
                </a:lnTo>
                <a:lnTo>
                  <a:pt x="7197" y="267783"/>
                </a:lnTo>
                <a:lnTo>
                  <a:pt x="0" y="21589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49" name="object 29"/>
          <p:cNvSpPr>
            <a:spLocks noChangeArrowheads="1"/>
          </p:cNvSpPr>
          <p:nvPr/>
        </p:nvSpPr>
        <p:spPr bwMode="auto">
          <a:xfrm>
            <a:off x="725488" y="4602163"/>
            <a:ext cx="474662" cy="458787"/>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50" name="object 30"/>
          <p:cNvSpPr>
            <a:spLocks/>
          </p:cNvSpPr>
          <p:nvPr/>
        </p:nvSpPr>
        <p:spPr bwMode="auto">
          <a:xfrm>
            <a:off x="781050" y="4635500"/>
            <a:ext cx="365125" cy="346075"/>
          </a:xfrm>
          <a:custGeom>
            <a:avLst/>
            <a:gdLst>
              <a:gd name="T0" fmla="*/ 0 w 365125"/>
              <a:gd name="T1" fmla="*/ 0 h 346710"/>
              <a:gd name="T2" fmla="*/ 364629 w 365125"/>
              <a:gd name="T3" fmla="*/ 343680 h 346710"/>
              <a:gd name="T4" fmla="*/ 0 60000 65536"/>
              <a:gd name="T5" fmla="*/ 0 60000 65536"/>
              <a:gd name="T6" fmla="*/ 0 w 365125"/>
              <a:gd name="T7" fmla="*/ 0 h 346710"/>
              <a:gd name="T8" fmla="*/ 365125 w 365125"/>
              <a:gd name="T9" fmla="*/ 346710 h 346710"/>
            </a:gdLst>
            <a:ahLst/>
            <a:cxnLst>
              <a:cxn ang="T4">
                <a:pos x="T0" y="T1"/>
              </a:cxn>
              <a:cxn ang="T5">
                <a:pos x="T2" y="T3"/>
              </a:cxn>
            </a:cxnLst>
            <a:rect l="T6" t="T7" r="T8" b="T9"/>
            <a:pathLst>
              <a:path w="365125" h="346710">
                <a:moveTo>
                  <a:pt x="0" y="0"/>
                </a:moveTo>
                <a:lnTo>
                  <a:pt x="364629" y="34621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1" name="object 32"/>
          <p:cNvSpPr>
            <a:spLocks/>
          </p:cNvSpPr>
          <p:nvPr/>
        </p:nvSpPr>
        <p:spPr bwMode="auto">
          <a:xfrm>
            <a:off x="5067300" y="5969000"/>
            <a:ext cx="495300" cy="431800"/>
          </a:xfrm>
          <a:custGeom>
            <a:avLst/>
            <a:gdLst>
              <a:gd name="T0" fmla="*/ 0 w 495300"/>
              <a:gd name="T1" fmla="*/ 215908 h 431800"/>
              <a:gd name="T2" fmla="*/ 7197 w 495300"/>
              <a:gd name="T3" fmla="*/ 164023 h 431800"/>
              <a:gd name="T4" fmla="*/ 27644 w 495300"/>
              <a:gd name="T5" fmla="*/ 116686 h 431800"/>
              <a:gd name="T6" fmla="*/ 59616 w 495300"/>
              <a:gd name="T7" fmla="*/ 75398 h 431800"/>
              <a:gd name="T8" fmla="*/ 101395 w 495300"/>
              <a:gd name="T9" fmla="*/ 41658 h 431800"/>
              <a:gd name="T10" fmla="*/ 151257 w 495300"/>
              <a:gd name="T11" fmla="*/ 16967 h 431800"/>
              <a:gd name="T12" fmla="*/ 188139 w 495300"/>
              <a:gd name="T13" fmla="*/ 6274 h 431800"/>
              <a:gd name="T14" fmla="*/ 227340 w 495300"/>
              <a:gd name="T15" fmla="*/ 715 h 431800"/>
              <a:gd name="T16" fmla="*/ 247649 w 495300"/>
              <a:gd name="T17" fmla="*/ 0 h 431800"/>
              <a:gd name="T18" fmla="*/ 267963 w 495300"/>
              <a:gd name="T19" fmla="*/ 715 h 431800"/>
              <a:gd name="T20" fmla="*/ 307169 w 495300"/>
              <a:gd name="T21" fmla="*/ 6274 h 431800"/>
              <a:gd name="T22" fmla="*/ 344055 w 495300"/>
              <a:gd name="T23" fmla="*/ 16967 h 431800"/>
              <a:gd name="T24" fmla="*/ 393917 w 495300"/>
              <a:gd name="T25" fmla="*/ 41658 h 431800"/>
              <a:gd name="T26" fmla="*/ 435693 w 495300"/>
              <a:gd name="T27" fmla="*/ 75398 h 431800"/>
              <a:gd name="T28" fmla="*/ 467661 w 495300"/>
              <a:gd name="T29" fmla="*/ 116686 h 431800"/>
              <a:gd name="T30" fmla="*/ 488103 w 495300"/>
              <a:gd name="T31" fmla="*/ 164023 h 431800"/>
              <a:gd name="T32" fmla="*/ 495299 w 495300"/>
              <a:gd name="T33" fmla="*/ 215908 h 431800"/>
              <a:gd name="T34" fmla="*/ 494479 w 495300"/>
              <a:gd name="T35" fmla="*/ 233615 h 431800"/>
              <a:gd name="T36" fmla="*/ 482676 w 495300"/>
              <a:gd name="T37" fmla="*/ 284149 h 431800"/>
              <a:gd name="T38" fmla="*/ 458201 w 495300"/>
              <a:gd name="T39" fmla="*/ 329635 h 431800"/>
              <a:gd name="T40" fmla="*/ 422772 w 495300"/>
              <a:gd name="T41" fmla="*/ 368571 h 431800"/>
              <a:gd name="T42" fmla="*/ 378110 w 495300"/>
              <a:gd name="T43" fmla="*/ 399459 h 431800"/>
              <a:gd name="T44" fmla="*/ 325934 w 495300"/>
              <a:gd name="T45" fmla="*/ 420797 h 431800"/>
              <a:gd name="T46" fmla="*/ 287825 w 495300"/>
              <a:gd name="T47" fmla="*/ 428978 h 431800"/>
              <a:gd name="T48" fmla="*/ 247649 w 495300"/>
              <a:gd name="T49" fmla="*/ 431804 h 431800"/>
              <a:gd name="T50" fmla="*/ 227340 w 495300"/>
              <a:gd name="T51" fmla="*/ 431088 h 431800"/>
              <a:gd name="T52" fmla="*/ 188139 w 495300"/>
              <a:gd name="T53" fmla="*/ 425529 h 431800"/>
              <a:gd name="T54" fmla="*/ 151257 w 495300"/>
              <a:gd name="T55" fmla="*/ 414838 h 431800"/>
              <a:gd name="T56" fmla="*/ 101395 w 495300"/>
              <a:gd name="T57" fmla="*/ 390150 h 431800"/>
              <a:gd name="T58" fmla="*/ 59616 w 495300"/>
              <a:gd name="T59" fmla="*/ 356412 h 431800"/>
              <a:gd name="T60" fmla="*/ 27644 w 495300"/>
              <a:gd name="T61" fmla="*/ 315126 h 431800"/>
              <a:gd name="T62" fmla="*/ 7197 w 495300"/>
              <a:gd name="T63" fmla="*/ 267791 h 431800"/>
              <a:gd name="T64" fmla="*/ 0 w 495300"/>
              <a:gd name="T65" fmla="*/ 215908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908"/>
                </a:moveTo>
                <a:lnTo>
                  <a:pt x="7197" y="164023"/>
                </a:lnTo>
                <a:lnTo>
                  <a:pt x="27644" y="116686"/>
                </a:lnTo>
                <a:lnTo>
                  <a:pt x="59616" y="75398"/>
                </a:lnTo>
                <a:lnTo>
                  <a:pt x="101395" y="41658"/>
                </a:lnTo>
                <a:lnTo>
                  <a:pt x="151257" y="16967"/>
                </a:lnTo>
                <a:lnTo>
                  <a:pt x="188139" y="6274"/>
                </a:lnTo>
                <a:lnTo>
                  <a:pt x="227340" y="715"/>
                </a:lnTo>
                <a:lnTo>
                  <a:pt x="247649" y="0"/>
                </a:lnTo>
                <a:lnTo>
                  <a:pt x="267963" y="715"/>
                </a:lnTo>
                <a:lnTo>
                  <a:pt x="307169" y="6274"/>
                </a:lnTo>
                <a:lnTo>
                  <a:pt x="344055" y="16967"/>
                </a:lnTo>
                <a:lnTo>
                  <a:pt x="393917" y="41658"/>
                </a:lnTo>
                <a:lnTo>
                  <a:pt x="435693" y="75398"/>
                </a:lnTo>
                <a:lnTo>
                  <a:pt x="467661" y="116686"/>
                </a:lnTo>
                <a:lnTo>
                  <a:pt x="488103" y="164023"/>
                </a:lnTo>
                <a:lnTo>
                  <a:pt x="495299" y="215908"/>
                </a:lnTo>
                <a:lnTo>
                  <a:pt x="494479" y="233615"/>
                </a:lnTo>
                <a:lnTo>
                  <a:pt x="482676" y="284149"/>
                </a:lnTo>
                <a:lnTo>
                  <a:pt x="458201" y="329635"/>
                </a:lnTo>
                <a:lnTo>
                  <a:pt x="422772" y="368571"/>
                </a:lnTo>
                <a:lnTo>
                  <a:pt x="378110" y="399459"/>
                </a:lnTo>
                <a:lnTo>
                  <a:pt x="325934" y="420797"/>
                </a:lnTo>
                <a:lnTo>
                  <a:pt x="287825" y="428978"/>
                </a:lnTo>
                <a:lnTo>
                  <a:pt x="247649" y="431804"/>
                </a:lnTo>
                <a:lnTo>
                  <a:pt x="227340" y="431088"/>
                </a:lnTo>
                <a:lnTo>
                  <a:pt x="188139" y="425529"/>
                </a:lnTo>
                <a:lnTo>
                  <a:pt x="151257" y="414838"/>
                </a:lnTo>
                <a:lnTo>
                  <a:pt x="101395" y="390150"/>
                </a:lnTo>
                <a:lnTo>
                  <a:pt x="59616" y="356412"/>
                </a:lnTo>
                <a:lnTo>
                  <a:pt x="27644" y="315126"/>
                </a:lnTo>
                <a:lnTo>
                  <a:pt x="7197" y="267791"/>
                </a:lnTo>
                <a:lnTo>
                  <a:pt x="0" y="215908"/>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2" name="object 34"/>
          <p:cNvSpPr>
            <a:spLocks/>
          </p:cNvSpPr>
          <p:nvPr/>
        </p:nvSpPr>
        <p:spPr bwMode="auto">
          <a:xfrm>
            <a:off x="5715000" y="4397375"/>
            <a:ext cx="495300" cy="431800"/>
          </a:xfrm>
          <a:custGeom>
            <a:avLst/>
            <a:gdLst>
              <a:gd name="T0" fmla="*/ 0 w 495300"/>
              <a:gd name="T1" fmla="*/ 215908 h 431800"/>
              <a:gd name="T2" fmla="*/ 7197 w 495300"/>
              <a:gd name="T3" fmla="*/ 164019 h 431800"/>
              <a:gd name="T4" fmla="*/ 27644 w 495300"/>
              <a:gd name="T5" fmla="*/ 116681 h 431800"/>
              <a:gd name="T6" fmla="*/ 59616 w 495300"/>
              <a:gd name="T7" fmla="*/ 75393 h 431800"/>
              <a:gd name="T8" fmla="*/ 101395 w 495300"/>
              <a:gd name="T9" fmla="*/ 41654 h 431800"/>
              <a:gd name="T10" fmla="*/ 151257 w 495300"/>
              <a:gd name="T11" fmla="*/ 16965 h 431800"/>
              <a:gd name="T12" fmla="*/ 188139 w 495300"/>
              <a:gd name="T13" fmla="*/ 6274 h 431800"/>
              <a:gd name="T14" fmla="*/ 227340 w 495300"/>
              <a:gd name="T15" fmla="*/ 715 h 431800"/>
              <a:gd name="T16" fmla="*/ 247649 w 495300"/>
              <a:gd name="T17" fmla="*/ 0 h 431800"/>
              <a:gd name="T18" fmla="*/ 267963 w 495300"/>
              <a:gd name="T19" fmla="*/ 715 h 431800"/>
              <a:gd name="T20" fmla="*/ 307169 w 495300"/>
              <a:gd name="T21" fmla="*/ 6274 h 431800"/>
              <a:gd name="T22" fmla="*/ 344055 w 495300"/>
              <a:gd name="T23" fmla="*/ 16965 h 431800"/>
              <a:gd name="T24" fmla="*/ 393917 w 495300"/>
              <a:gd name="T25" fmla="*/ 41654 h 431800"/>
              <a:gd name="T26" fmla="*/ 435693 w 495300"/>
              <a:gd name="T27" fmla="*/ 75393 h 431800"/>
              <a:gd name="T28" fmla="*/ 467661 w 495300"/>
              <a:gd name="T29" fmla="*/ 116681 h 431800"/>
              <a:gd name="T30" fmla="*/ 488103 w 495300"/>
              <a:gd name="T31" fmla="*/ 164019 h 431800"/>
              <a:gd name="T32" fmla="*/ 495299 w 495300"/>
              <a:gd name="T33" fmla="*/ 215908 h 431800"/>
              <a:gd name="T34" fmla="*/ 494479 w 495300"/>
              <a:gd name="T35" fmla="*/ 233599 h 431800"/>
              <a:gd name="T36" fmla="*/ 482676 w 495300"/>
              <a:gd name="T37" fmla="*/ 284104 h 431800"/>
              <a:gd name="T38" fmla="*/ 458201 w 495300"/>
              <a:gd name="T39" fmla="*/ 329582 h 431800"/>
              <a:gd name="T40" fmla="*/ 422772 w 495300"/>
              <a:gd name="T41" fmla="*/ 368526 h 431800"/>
              <a:gd name="T42" fmla="*/ 378110 w 495300"/>
              <a:gd name="T43" fmla="*/ 399430 h 431800"/>
              <a:gd name="T44" fmla="*/ 325934 w 495300"/>
              <a:gd name="T45" fmla="*/ 420786 h 431800"/>
              <a:gd name="T46" fmla="*/ 287825 w 495300"/>
              <a:gd name="T47" fmla="*/ 428975 h 431800"/>
              <a:gd name="T48" fmla="*/ 247649 w 495300"/>
              <a:gd name="T49" fmla="*/ 431804 h 431800"/>
              <a:gd name="T50" fmla="*/ 227340 w 495300"/>
              <a:gd name="T51" fmla="*/ 431087 h 431800"/>
              <a:gd name="T52" fmla="*/ 188139 w 495300"/>
              <a:gd name="T53" fmla="*/ 425522 h 431800"/>
              <a:gd name="T54" fmla="*/ 151257 w 495300"/>
              <a:gd name="T55" fmla="*/ 414821 h 431800"/>
              <a:gd name="T56" fmla="*/ 101395 w 495300"/>
              <a:gd name="T57" fmla="*/ 390115 h 431800"/>
              <a:gd name="T58" fmla="*/ 59616 w 495300"/>
              <a:gd name="T59" fmla="*/ 356364 h 431800"/>
              <a:gd name="T60" fmla="*/ 27644 w 495300"/>
              <a:gd name="T61" fmla="*/ 315074 h 431800"/>
              <a:gd name="T62" fmla="*/ 7197 w 495300"/>
              <a:gd name="T63" fmla="*/ 267753 h 431800"/>
              <a:gd name="T64" fmla="*/ 0 w 495300"/>
              <a:gd name="T65" fmla="*/ 215908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908"/>
                </a:moveTo>
                <a:lnTo>
                  <a:pt x="7197" y="164019"/>
                </a:lnTo>
                <a:lnTo>
                  <a:pt x="27644" y="116681"/>
                </a:lnTo>
                <a:lnTo>
                  <a:pt x="59616" y="75393"/>
                </a:lnTo>
                <a:lnTo>
                  <a:pt x="101395" y="41654"/>
                </a:lnTo>
                <a:lnTo>
                  <a:pt x="151257" y="16965"/>
                </a:lnTo>
                <a:lnTo>
                  <a:pt x="188139" y="6274"/>
                </a:lnTo>
                <a:lnTo>
                  <a:pt x="227340" y="715"/>
                </a:lnTo>
                <a:lnTo>
                  <a:pt x="247649" y="0"/>
                </a:lnTo>
                <a:lnTo>
                  <a:pt x="267963" y="715"/>
                </a:lnTo>
                <a:lnTo>
                  <a:pt x="307169" y="6274"/>
                </a:lnTo>
                <a:lnTo>
                  <a:pt x="344055" y="16965"/>
                </a:lnTo>
                <a:lnTo>
                  <a:pt x="393917" y="41654"/>
                </a:lnTo>
                <a:lnTo>
                  <a:pt x="435693" y="75393"/>
                </a:lnTo>
                <a:lnTo>
                  <a:pt x="467661" y="116681"/>
                </a:lnTo>
                <a:lnTo>
                  <a:pt x="488103" y="164019"/>
                </a:lnTo>
                <a:lnTo>
                  <a:pt x="495299" y="215908"/>
                </a:lnTo>
                <a:lnTo>
                  <a:pt x="494479" y="233599"/>
                </a:lnTo>
                <a:lnTo>
                  <a:pt x="482676" y="284104"/>
                </a:lnTo>
                <a:lnTo>
                  <a:pt x="458201" y="329582"/>
                </a:lnTo>
                <a:lnTo>
                  <a:pt x="422772" y="368526"/>
                </a:lnTo>
                <a:lnTo>
                  <a:pt x="378110" y="399430"/>
                </a:lnTo>
                <a:lnTo>
                  <a:pt x="325934" y="420786"/>
                </a:lnTo>
                <a:lnTo>
                  <a:pt x="287825" y="428975"/>
                </a:lnTo>
                <a:lnTo>
                  <a:pt x="247649" y="431804"/>
                </a:lnTo>
                <a:lnTo>
                  <a:pt x="227340" y="431087"/>
                </a:lnTo>
                <a:lnTo>
                  <a:pt x="188139" y="425522"/>
                </a:lnTo>
                <a:lnTo>
                  <a:pt x="151257" y="414821"/>
                </a:lnTo>
                <a:lnTo>
                  <a:pt x="101395" y="390115"/>
                </a:lnTo>
                <a:lnTo>
                  <a:pt x="59616" y="356364"/>
                </a:lnTo>
                <a:lnTo>
                  <a:pt x="27644" y="315074"/>
                </a:lnTo>
                <a:lnTo>
                  <a:pt x="7197" y="267753"/>
                </a:lnTo>
                <a:lnTo>
                  <a:pt x="0" y="215908"/>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3" name="object 36"/>
          <p:cNvSpPr>
            <a:spLocks/>
          </p:cNvSpPr>
          <p:nvPr/>
        </p:nvSpPr>
        <p:spPr bwMode="auto">
          <a:xfrm>
            <a:off x="6248400" y="5689600"/>
            <a:ext cx="495300" cy="431800"/>
          </a:xfrm>
          <a:custGeom>
            <a:avLst/>
            <a:gdLst>
              <a:gd name="T0" fmla="*/ 0 w 495300"/>
              <a:gd name="T1" fmla="*/ 215895 h 431800"/>
              <a:gd name="T2" fmla="*/ 7197 w 495300"/>
              <a:gd name="T3" fmla="*/ 164012 h 431800"/>
              <a:gd name="T4" fmla="*/ 27644 w 495300"/>
              <a:gd name="T5" fmla="*/ 116677 h 431800"/>
              <a:gd name="T6" fmla="*/ 59616 w 495300"/>
              <a:gd name="T7" fmla="*/ 75391 h 431800"/>
              <a:gd name="T8" fmla="*/ 101395 w 495300"/>
              <a:gd name="T9" fmla="*/ 41654 h 431800"/>
              <a:gd name="T10" fmla="*/ 151257 w 495300"/>
              <a:gd name="T11" fmla="*/ 16965 h 431800"/>
              <a:gd name="T12" fmla="*/ 188139 w 495300"/>
              <a:gd name="T13" fmla="*/ 6274 h 431800"/>
              <a:gd name="T14" fmla="*/ 227340 w 495300"/>
              <a:gd name="T15" fmla="*/ 715 h 431800"/>
              <a:gd name="T16" fmla="*/ 247649 w 495300"/>
              <a:gd name="T17" fmla="*/ 0 h 431800"/>
              <a:gd name="T18" fmla="*/ 267963 w 495300"/>
              <a:gd name="T19" fmla="*/ 715 h 431800"/>
              <a:gd name="T20" fmla="*/ 307169 w 495300"/>
              <a:gd name="T21" fmla="*/ 6274 h 431800"/>
              <a:gd name="T22" fmla="*/ 344055 w 495300"/>
              <a:gd name="T23" fmla="*/ 16965 h 431800"/>
              <a:gd name="T24" fmla="*/ 393917 w 495300"/>
              <a:gd name="T25" fmla="*/ 41654 h 431800"/>
              <a:gd name="T26" fmla="*/ 435693 w 495300"/>
              <a:gd name="T27" fmla="*/ 75391 h 431800"/>
              <a:gd name="T28" fmla="*/ 467661 w 495300"/>
              <a:gd name="T29" fmla="*/ 116677 h 431800"/>
              <a:gd name="T30" fmla="*/ 488103 w 495300"/>
              <a:gd name="T31" fmla="*/ 164012 h 431800"/>
              <a:gd name="T32" fmla="*/ 495299 w 495300"/>
              <a:gd name="T33" fmla="*/ 215895 h 431800"/>
              <a:gd name="T34" fmla="*/ 494479 w 495300"/>
              <a:gd name="T35" fmla="*/ 233603 h 431800"/>
              <a:gd name="T36" fmla="*/ 482676 w 495300"/>
              <a:gd name="T37" fmla="*/ 284137 h 431800"/>
              <a:gd name="T38" fmla="*/ 458201 w 495300"/>
              <a:gd name="T39" fmla="*/ 329622 h 431800"/>
              <a:gd name="T40" fmla="*/ 422772 w 495300"/>
              <a:gd name="T41" fmla="*/ 368559 h 431800"/>
              <a:gd name="T42" fmla="*/ 378110 w 495300"/>
              <a:gd name="T43" fmla="*/ 399446 h 431800"/>
              <a:gd name="T44" fmla="*/ 325934 w 495300"/>
              <a:gd name="T45" fmla="*/ 420785 h 431800"/>
              <a:gd name="T46" fmla="*/ 287825 w 495300"/>
              <a:gd name="T47" fmla="*/ 428966 h 431800"/>
              <a:gd name="T48" fmla="*/ 247649 w 495300"/>
              <a:gd name="T49" fmla="*/ 431791 h 431800"/>
              <a:gd name="T50" fmla="*/ 227340 w 495300"/>
              <a:gd name="T51" fmla="*/ 431076 h 431800"/>
              <a:gd name="T52" fmla="*/ 188139 w 495300"/>
              <a:gd name="T53" fmla="*/ 425517 h 431800"/>
              <a:gd name="T54" fmla="*/ 151257 w 495300"/>
              <a:gd name="T55" fmla="*/ 414826 h 431800"/>
              <a:gd name="T56" fmla="*/ 101395 w 495300"/>
              <a:gd name="T57" fmla="*/ 390137 h 431800"/>
              <a:gd name="T58" fmla="*/ 59616 w 495300"/>
              <a:gd name="T59" fmla="*/ 356400 h 431800"/>
              <a:gd name="T60" fmla="*/ 27644 w 495300"/>
              <a:gd name="T61" fmla="*/ 315114 h 431800"/>
              <a:gd name="T62" fmla="*/ 7197 w 495300"/>
              <a:gd name="T63" fmla="*/ 267779 h 431800"/>
              <a:gd name="T64" fmla="*/ 0 w 495300"/>
              <a:gd name="T65" fmla="*/ 215895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0" y="215895"/>
                </a:moveTo>
                <a:lnTo>
                  <a:pt x="7197" y="164012"/>
                </a:lnTo>
                <a:lnTo>
                  <a:pt x="27644" y="116677"/>
                </a:lnTo>
                <a:lnTo>
                  <a:pt x="59616" y="75391"/>
                </a:lnTo>
                <a:lnTo>
                  <a:pt x="101395" y="41654"/>
                </a:lnTo>
                <a:lnTo>
                  <a:pt x="151257" y="16965"/>
                </a:lnTo>
                <a:lnTo>
                  <a:pt x="188139" y="6274"/>
                </a:lnTo>
                <a:lnTo>
                  <a:pt x="227340" y="715"/>
                </a:lnTo>
                <a:lnTo>
                  <a:pt x="247649" y="0"/>
                </a:lnTo>
                <a:lnTo>
                  <a:pt x="267963" y="715"/>
                </a:lnTo>
                <a:lnTo>
                  <a:pt x="307169" y="6274"/>
                </a:lnTo>
                <a:lnTo>
                  <a:pt x="344055" y="16965"/>
                </a:lnTo>
                <a:lnTo>
                  <a:pt x="393917" y="41654"/>
                </a:lnTo>
                <a:lnTo>
                  <a:pt x="435693" y="75391"/>
                </a:lnTo>
                <a:lnTo>
                  <a:pt x="467661" y="116677"/>
                </a:lnTo>
                <a:lnTo>
                  <a:pt x="488103" y="164012"/>
                </a:lnTo>
                <a:lnTo>
                  <a:pt x="495299" y="215895"/>
                </a:lnTo>
                <a:lnTo>
                  <a:pt x="494479" y="233603"/>
                </a:lnTo>
                <a:lnTo>
                  <a:pt x="482676" y="284137"/>
                </a:lnTo>
                <a:lnTo>
                  <a:pt x="458201" y="329622"/>
                </a:lnTo>
                <a:lnTo>
                  <a:pt x="422772" y="368559"/>
                </a:lnTo>
                <a:lnTo>
                  <a:pt x="378110" y="399446"/>
                </a:lnTo>
                <a:lnTo>
                  <a:pt x="325934" y="420785"/>
                </a:lnTo>
                <a:lnTo>
                  <a:pt x="287825" y="428966"/>
                </a:lnTo>
                <a:lnTo>
                  <a:pt x="247649" y="431791"/>
                </a:lnTo>
                <a:lnTo>
                  <a:pt x="227340" y="431076"/>
                </a:lnTo>
                <a:lnTo>
                  <a:pt x="188139" y="425517"/>
                </a:lnTo>
                <a:lnTo>
                  <a:pt x="151257" y="414826"/>
                </a:lnTo>
                <a:lnTo>
                  <a:pt x="101395" y="390137"/>
                </a:lnTo>
                <a:lnTo>
                  <a:pt x="59616" y="356400"/>
                </a:lnTo>
                <a:lnTo>
                  <a:pt x="27644" y="315114"/>
                </a:lnTo>
                <a:lnTo>
                  <a:pt x="7197" y="267779"/>
                </a:lnTo>
                <a:lnTo>
                  <a:pt x="0" y="215895"/>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4" name="object 37"/>
          <p:cNvSpPr>
            <a:spLocks noChangeArrowheads="1"/>
          </p:cNvSpPr>
          <p:nvPr/>
        </p:nvSpPr>
        <p:spPr bwMode="auto">
          <a:xfrm>
            <a:off x="6086475" y="3910013"/>
            <a:ext cx="1084263" cy="63341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55" name="object 38"/>
          <p:cNvSpPr>
            <a:spLocks/>
          </p:cNvSpPr>
          <p:nvPr/>
        </p:nvSpPr>
        <p:spPr bwMode="auto">
          <a:xfrm>
            <a:off x="6137275" y="3946525"/>
            <a:ext cx="981075" cy="514350"/>
          </a:xfrm>
          <a:custGeom>
            <a:avLst/>
            <a:gdLst>
              <a:gd name="T0" fmla="*/ 0 w 981075"/>
              <a:gd name="T1" fmla="*/ 514349 h 514350"/>
              <a:gd name="T2" fmla="*/ 980572 w 981075"/>
              <a:gd name="T3" fmla="*/ 0 h 514350"/>
              <a:gd name="T4" fmla="*/ 0 60000 65536"/>
              <a:gd name="T5" fmla="*/ 0 60000 65536"/>
              <a:gd name="T6" fmla="*/ 0 w 981075"/>
              <a:gd name="T7" fmla="*/ 0 h 514350"/>
              <a:gd name="T8" fmla="*/ 981075 w 981075"/>
              <a:gd name="T9" fmla="*/ 514350 h 514350"/>
            </a:gdLst>
            <a:ahLst/>
            <a:cxnLst>
              <a:cxn ang="T4">
                <a:pos x="T0" y="T1"/>
              </a:cxn>
              <a:cxn ang="T5">
                <a:pos x="T2" y="T3"/>
              </a:cxn>
            </a:cxnLst>
            <a:rect l="T6" t="T7" r="T8" b="T9"/>
            <a:pathLst>
              <a:path w="981075" h="514350">
                <a:moveTo>
                  <a:pt x="0" y="514349"/>
                </a:moveTo>
                <a:lnTo>
                  <a:pt x="980572"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6" name="object 39"/>
          <p:cNvSpPr>
            <a:spLocks/>
          </p:cNvSpPr>
          <p:nvPr/>
        </p:nvSpPr>
        <p:spPr bwMode="auto">
          <a:xfrm>
            <a:off x="5562600" y="5905500"/>
            <a:ext cx="685800" cy="279400"/>
          </a:xfrm>
          <a:custGeom>
            <a:avLst/>
            <a:gdLst>
              <a:gd name="T0" fmla="*/ 0 w 685800"/>
              <a:gd name="T1" fmla="*/ 279404 h 279400"/>
              <a:gd name="T2" fmla="*/ 685799 w 685800"/>
              <a:gd name="T3" fmla="*/ 0 h 279400"/>
              <a:gd name="T4" fmla="*/ 0 60000 65536"/>
              <a:gd name="T5" fmla="*/ 0 60000 65536"/>
              <a:gd name="T6" fmla="*/ 0 w 685800"/>
              <a:gd name="T7" fmla="*/ 0 h 279400"/>
              <a:gd name="T8" fmla="*/ 685800 w 685800"/>
              <a:gd name="T9" fmla="*/ 279400 h 279400"/>
            </a:gdLst>
            <a:ahLst/>
            <a:cxnLst>
              <a:cxn ang="T4">
                <a:pos x="T0" y="T1"/>
              </a:cxn>
              <a:cxn ang="T5">
                <a:pos x="T2" y="T3"/>
              </a:cxn>
            </a:cxnLst>
            <a:rect l="T6" t="T7" r="T8" b="T9"/>
            <a:pathLst>
              <a:path w="685800" h="279400">
                <a:moveTo>
                  <a:pt x="0" y="279404"/>
                </a:moveTo>
                <a:lnTo>
                  <a:pt x="685799" y="0"/>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7" name="object 40"/>
          <p:cNvSpPr>
            <a:spLocks/>
          </p:cNvSpPr>
          <p:nvPr/>
        </p:nvSpPr>
        <p:spPr bwMode="auto">
          <a:xfrm>
            <a:off x="6137275" y="4765675"/>
            <a:ext cx="358775" cy="923925"/>
          </a:xfrm>
          <a:custGeom>
            <a:avLst/>
            <a:gdLst>
              <a:gd name="T0" fmla="*/ 0 w 358775"/>
              <a:gd name="T1" fmla="*/ 0 h 923289"/>
              <a:gd name="T2" fmla="*/ 358261 w 358775"/>
              <a:gd name="T3" fmla="*/ 925840 h 923289"/>
              <a:gd name="T4" fmla="*/ 0 60000 65536"/>
              <a:gd name="T5" fmla="*/ 0 60000 65536"/>
              <a:gd name="T6" fmla="*/ 0 w 358775"/>
              <a:gd name="T7" fmla="*/ 0 h 923289"/>
              <a:gd name="T8" fmla="*/ 358775 w 358775"/>
              <a:gd name="T9" fmla="*/ 923289 h 923289"/>
            </a:gdLst>
            <a:ahLst/>
            <a:cxnLst>
              <a:cxn ang="T4">
                <a:pos x="T0" y="T1"/>
              </a:cxn>
              <a:cxn ang="T5">
                <a:pos x="T2" y="T3"/>
              </a:cxn>
            </a:cxnLst>
            <a:rect l="T6" t="T7" r="T8" b="T9"/>
            <a:pathLst>
              <a:path w="358775" h="923289">
                <a:moveTo>
                  <a:pt x="0" y="0"/>
                </a:moveTo>
                <a:lnTo>
                  <a:pt x="358261" y="92329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8" name="object 41"/>
          <p:cNvSpPr>
            <a:spLocks/>
          </p:cNvSpPr>
          <p:nvPr/>
        </p:nvSpPr>
        <p:spPr bwMode="auto">
          <a:xfrm>
            <a:off x="5089525" y="5349875"/>
            <a:ext cx="225425" cy="619125"/>
          </a:xfrm>
          <a:custGeom>
            <a:avLst/>
            <a:gdLst>
              <a:gd name="T0" fmla="*/ 0 w 225425"/>
              <a:gd name="T1" fmla="*/ 0 h 619125"/>
              <a:gd name="T2" fmla="*/ 224911 w 225425"/>
              <a:gd name="T3" fmla="*/ 618743 h 619125"/>
              <a:gd name="T4" fmla="*/ 0 60000 65536"/>
              <a:gd name="T5" fmla="*/ 0 60000 65536"/>
              <a:gd name="T6" fmla="*/ 0 w 225425"/>
              <a:gd name="T7" fmla="*/ 0 h 619125"/>
              <a:gd name="T8" fmla="*/ 225425 w 225425"/>
              <a:gd name="T9" fmla="*/ 619125 h 619125"/>
            </a:gdLst>
            <a:ahLst/>
            <a:cxnLst>
              <a:cxn ang="T4">
                <a:pos x="T0" y="T1"/>
              </a:cxn>
              <a:cxn ang="T5">
                <a:pos x="T2" y="T3"/>
              </a:cxn>
            </a:cxnLst>
            <a:rect l="T6" t="T7" r="T8" b="T9"/>
            <a:pathLst>
              <a:path w="225425" h="619125">
                <a:moveTo>
                  <a:pt x="0" y="0"/>
                </a:moveTo>
                <a:lnTo>
                  <a:pt x="224911" y="618743"/>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59" name="object 42"/>
          <p:cNvSpPr>
            <a:spLocks/>
          </p:cNvSpPr>
          <p:nvPr/>
        </p:nvSpPr>
        <p:spPr bwMode="auto">
          <a:xfrm>
            <a:off x="5089525" y="4765675"/>
            <a:ext cx="698500" cy="279400"/>
          </a:xfrm>
          <a:custGeom>
            <a:avLst/>
            <a:gdLst>
              <a:gd name="T0" fmla="*/ 0 w 697864"/>
              <a:gd name="T1" fmla="*/ 281060 h 278764"/>
              <a:gd name="T2" fmla="*/ 700019 w 697864"/>
              <a:gd name="T3" fmla="*/ 0 h 278764"/>
              <a:gd name="T4" fmla="*/ 0 60000 65536"/>
              <a:gd name="T5" fmla="*/ 0 60000 65536"/>
              <a:gd name="T6" fmla="*/ 0 w 697864"/>
              <a:gd name="T7" fmla="*/ 0 h 278764"/>
              <a:gd name="T8" fmla="*/ 697864 w 697864"/>
              <a:gd name="T9" fmla="*/ 278764 h 278764"/>
            </a:gdLst>
            <a:ahLst/>
            <a:cxnLst>
              <a:cxn ang="T4">
                <a:pos x="T0" y="T1"/>
              </a:cxn>
              <a:cxn ang="T5">
                <a:pos x="T2" y="T3"/>
              </a:cxn>
            </a:cxnLst>
            <a:rect l="T6" t="T7" r="T8" b="T9"/>
            <a:pathLst>
              <a:path w="697864" h="278764">
                <a:moveTo>
                  <a:pt x="0" y="278510"/>
                </a:moveTo>
                <a:lnTo>
                  <a:pt x="697473" y="0"/>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60" name="object 43"/>
          <p:cNvSpPr>
            <a:spLocks noChangeArrowheads="1"/>
          </p:cNvSpPr>
          <p:nvPr/>
        </p:nvSpPr>
        <p:spPr bwMode="auto">
          <a:xfrm>
            <a:off x="6611938" y="6027738"/>
            <a:ext cx="565150" cy="6921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61" name="object 44"/>
          <p:cNvSpPr>
            <a:spLocks/>
          </p:cNvSpPr>
          <p:nvPr/>
        </p:nvSpPr>
        <p:spPr bwMode="auto">
          <a:xfrm>
            <a:off x="6670675" y="6057900"/>
            <a:ext cx="447675" cy="584200"/>
          </a:xfrm>
          <a:custGeom>
            <a:avLst/>
            <a:gdLst>
              <a:gd name="T0" fmla="*/ 0 w 447675"/>
              <a:gd name="T1" fmla="*/ 0 h 584200"/>
              <a:gd name="T2" fmla="*/ 447172 w 447675"/>
              <a:gd name="T3" fmla="*/ 583941 h 584200"/>
              <a:gd name="T4" fmla="*/ 0 60000 65536"/>
              <a:gd name="T5" fmla="*/ 0 60000 65536"/>
              <a:gd name="T6" fmla="*/ 0 w 447675"/>
              <a:gd name="T7" fmla="*/ 0 h 584200"/>
              <a:gd name="T8" fmla="*/ 447675 w 447675"/>
              <a:gd name="T9" fmla="*/ 584200 h 584200"/>
            </a:gdLst>
            <a:ahLst/>
            <a:cxnLst>
              <a:cxn ang="T4">
                <a:pos x="T0" y="T1"/>
              </a:cxn>
              <a:cxn ang="T5">
                <a:pos x="T2" y="T3"/>
              </a:cxn>
            </a:cxnLst>
            <a:rect l="T6" t="T7" r="T8" b="T9"/>
            <a:pathLst>
              <a:path w="447675" h="584200">
                <a:moveTo>
                  <a:pt x="0" y="0"/>
                </a:moveTo>
                <a:lnTo>
                  <a:pt x="447172" y="583941"/>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62" name="object 45"/>
          <p:cNvSpPr>
            <a:spLocks noChangeArrowheads="1"/>
          </p:cNvSpPr>
          <p:nvPr/>
        </p:nvSpPr>
        <p:spPr bwMode="auto">
          <a:xfrm>
            <a:off x="5438775" y="6300788"/>
            <a:ext cx="750888" cy="4238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63" name="object 46"/>
          <p:cNvSpPr>
            <a:spLocks/>
          </p:cNvSpPr>
          <p:nvPr/>
        </p:nvSpPr>
        <p:spPr bwMode="auto">
          <a:xfrm>
            <a:off x="5489575" y="6337300"/>
            <a:ext cx="647700" cy="304800"/>
          </a:xfrm>
          <a:custGeom>
            <a:avLst/>
            <a:gdLst>
              <a:gd name="T0" fmla="*/ 0 w 647700"/>
              <a:gd name="T1" fmla="*/ 0 h 304800"/>
              <a:gd name="T2" fmla="*/ 647699 w 647700"/>
              <a:gd name="T3" fmla="*/ 304537 h 304800"/>
              <a:gd name="T4" fmla="*/ 0 60000 65536"/>
              <a:gd name="T5" fmla="*/ 0 60000 65536"/>
              <a:gd name="T6" fmla="*/ 0 w 647700"/>
              <a:gd name="T7" fmla="*/ 0 h 304800"/>
              <a:gd name="T8" fmla="*/ 647700 w 647700"/>
              <a:gd name="T9" fmla="*/ 304800 h 304800"/>
            </a:gdLst>
            <a:ahLst/>
            <a:cxnLst>
              <a:cxn ang="T4">
                <a:pos x="T0" y="T1"/>
              </a:cxn>
              <a:cxn ang="T5">
                <a:pos x="T2" y="T3"/>
              </a:cxn>
            </a:cxnLst>
            <a:rect l="T6" t="T7" r="T8" b="T9"/>
            <a:pathLst>
              <a:path w="647700" h="304800">
                <a:moveTo>
                  <a:pt x="0" y="0"/>
                </a:moveTo>
                <a:lnTo>
                  <a:pt x="647699" y="304537"/>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64" name="object 47"/>
          <p:cNvSpPr>
            <a:spLocks noChangeArrowheads="1"/>
          </p:cNvSpPr>
          <p:nvPr/>
        </p:nvSpPr>
        <p:spPr bwMode="auto">
          <a:xfrm>
            <a:off x="6618288" y="5376863"/>
            <a:ext cx="704850" cy="458787"/>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65" name="object 48"/>
          <p:cNvSpPr>
            <a:spLocks/>
          </p:cNvSpPr>
          <p:nvPr/>
        </p:nvSpPr>
        <p:spPr bwMode="auto">
          <a:xfrm>
            <a:off x="6670675" y="5413375"/>
            <a:ext cx="600075" cy="339725"/>
          </a:xfrm>
          <a:custGeom>
            <a:avLst/>
            <a:gdLst>
              <a:gd name="T0" fmla="*/ 0 w 600075"/>
              <a:gd name="T1" fmla="*/ 339339 h 339725"/>
              <a:gd name="T2" fmla="*/ 599572 w 600075"/>
              <a:gd name="T3" fmla="*/ 0 h 339725"/>
              <a:gd name="T4" fmla="*/ 0 60000 65536"/>
              <a:gd name="T5" fmla="*/ 0 60000 65536"/>
              <a:gd name="T6" fmla="*/ 0 w 600075"/>
              <a:gd name="T7" fmla="*/ 0 h 339725"/>
              <a:gd name="T8" fmla="*/ 600075 w 600075"/>
              <a:gd name="T9" fmla="*/ 339725 h 339725"/>
            </a:gdLst>
            <a:ahLst/>
            <a:cxnLst>
              <a:cxn ang="T4">
                <a:pos x="T0" y="T1"/>
              </a:cxn>
              <a:cxn ang="T5">
                <a:pos x="T2" y="T3"/>
              </a:cxn>
            </a:cxnLst>
            <a:rect l="T6" t="T7" r="T8" b="T9"/>
            <a:pathLst>
              <a:path w="600075" h="339725">
                <a:moveTo>
                  <a:pt x="0" y="339339"/>
                </a:moveTo>
                <a:lnTo>
                  <a:pt x="599572"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66" name="object 49"/>
          <p:cNvSpPr>
            <a:spLocks noChangeArrowheads="1"/>
          </p:cNvSpPr>
          <p:nvPr/>
        </p:nvSpPr>
        <p:spPr bwMode="auto">
          <a:xfrm>
            <a:off x="1919288" y="5260975"/>
            <a:ext cx="715962" cy="560388"/>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67" name="object 50"/>
          <p:cNvSpPr>
            <a:spLocks/>
          </p:cNvSpPr>
          <p:nvPr/>
        </p:nvSpPr>
        <p:spPr bwMode="auto">
          <a:xfrm>
            <a:off x="1971675" y="5295900"/>
            <a:ext cx="609600" cy="444500"/>
          </a:xfrm>
          <a:custGeom>
            <a:avLst/>
            <a:gdLst>
              <a:gd name="T0" fmla="*/ 0 w 608964"/>
              <a:gd name="T1" fmla="*/ 443983 h 444500"/>
              <a:gd name="T2" fmla="*/ 611122 w 608964"/>
              <a:gd name="T3" fmla="*/ 0 h 444500"/>
              <a:gd name="T4" fmla="*/ 0 60000 65536"/>
              <a:gd name="T5" fmla="*/ 0 60000 65536"/>
              <a:gd name="T6" fmla="*/ 0 w 608964"/>
              <a:gd name="T7" fmla="*/ 0 h 444500"/>
              <a:gd name="T8" fmla="*/ 608964 w 608964"/>
              <a:gd name="T9" fmla="*/ 444500 h 444500"/>
            </a:gdLst>
            <a:ahLst/>
            <a:cxnLst>
              <a:cxn ang="T4">
                <a:pos x="T0" y="T1"/>
              </a:cxn>
              <a:cxn ang="T5">
                <a:pos x="T2" y="T3"/>
              </a:cxn>
            </a:cxnLst>
            <a:rect l="T6" t="T7" r="T8" b="T9"/>
            <a:pathLst>
              <a:path w="608964" h="444500">
                <a:moveTo>
                  <a:pt x="0" y="443983"/>
                </a:moveTo>
                <a:lnTo>
                  <a:pt x="608575"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68" name="object 51"/>
          <p:cNvSpPr>
            <a:spLocks noChangeArrowheads="1"/>
          </p:cNvSpPr>
          <p:nvPr/>
        </p:nvSpPr>
        <p:spPr bwMode="auto">
          <a:xfrm>
            <a:off x="4368800" y="6300788"/>
            <a:ext cx="820738" cy="4238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6669" name="object 52"/>
          <p:cNvSpPr>
            <a:spLocks/>
          </p:cNvSpPr>
          <p:nvPr/>
        </p:nvSpPr>
        <p:spPr bwMode="auto">
          <a:xfrm>
            <a:off x="4419600" y="6337300"/>
            <a:ext cx="720725" cy="304800"/>
          </a:xfrm>
          <a:custGeom>
            <a:avLst/>
            <a:gdLst>
              <a:gd name="T0" fmla="*/ 720211 w 720725"/>
              <a:gd name="T1" fmla="*/ 0 h 304800"/>
              <a:gd name="T2" fmla="*/ 0 w 720725"/>
              <a:gd name="T3" fmla="*/ 304537 h 304800"/>
              <a:gd name="T4" fmla="*/ 0 60000 65536"/>
              <a:gd name="T5" fmla="*/ 0 60000 65536"/>
              <a:gd name="T6" fmla="*/ 0 w 720725"/>
              <a:gd name="T7" fmla="*/ 0 h 304800"/>
              <a:gd name="T8" fmla="*/ 720725 w 720725"/>
              <a:gd name="T9" fmla="*/ 304800 h 304800"/>
            </a:gdLst>
            <a:ahLst/>
            <a:cxnLst>
              <a:cxn ang="T4">
                <a:pos x="T0" y="T1"/>
              </a:cxn>
              <a:cxn ang="T5">
                <a:pos x="T2" y="T3"/>
              </a:cxn>
            </a:cxnLst>
            <a:rect l="T6" t="T7" r="T8" b="T9"/>
            <a:pathLst>
              <a:path w="720725" h="304800">
                <a:moveTo>
                  <a:pt x="720211" y="0"/>
                </a:moveTo>
                <a:lnTo>
                  <a:pt x="0" y="304537"/>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53" name="object 54"/>
          <p:cNvSpPr>
            <a:spLocks noChangeArrowheads="1"/>
          </p:cNvSpPr>
          <p:nvPr/>
        </p:nvSpPr>
        <p:spPr bwMode="auto">
          <a:xfrm>
            <a:off x="3863975" y="1506538"/>
            <a:ext cx="1758950" cy="162401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55" name="object 56"/>
          <p:cNvSpPr>
            <a:spLocks/>
          </p:cNvSpPr>
          <p:nvPr/>
        </p:nvSpPr>
        <p:spPr bwMode="auto">
          <a:xfrm>
            <a:off x="3924300" y="1549400"/>
            <a:ext cx="1638300" cy="1498600"/>
          </a:xfrm>
          <a:custGeom>
            <a:avLst/>
            <a:gdLst>
              <a:gd name="T0" fmla="*/ 2715 w 1638300"/>
              <a:gd name="T1" fmla="*/ 687874 h 1498600"/>
              <a:gd name="T2" fmla="*/ 23807 w 1638300"/>
              <a:gd name="T3" fmla="*/ 569273 h 1498600"/>
              <a:gd name="T4" fmla="*/ 64375 w 1638300"/>
              <a:gd name="T5" fmla="*/ 457681 h 1498600"/>
              <a:gd name="T6" fmla="*/ 122732 w 1638300"/>
              <a:gd name="T7" fmla="*/ 354642 h 1498600"/>
              <a:gd name="T8" fmla="*/ 197190 w 1638300"/>
              <a:gd name="T9" fmla="*/ 261700 h 1498600"/>
              <a:gd name="T10" fmla="*/ 286064 w 1638300"/>
              <a:gd name="T11" fmla="*/ 180398 h 1498600"/>
              <a:gd name="T12" fmla="*/ 387665 w 1638300"/>
              <a:gd name="T13" fmla="*/ 112282 h 1498600"/>
              <a:gd name="T14" fmla="*/ 500308 w 1638300"/>
              <a:gd name="T15" fmla="*/ 58895 h 1498600"/>
              <a:gd name="T16" fmla="*/ 622305 w 1638300"/>
              <a:gd name="T17" fmla="*/ 21781 h 1498600"/>
              <a:gd name="T18" fmla="*/ 751969 w 1638300"/>
              <a:gd name="T19" fmla="*/ 2484 h 1498600"/>
              <a:gd name="T20" fmla="*/ 886330 w 1638300"/>
              <a:gd name="T21" fmla="*/ 2484 h 1498600"/>
              <a:gd name="T22" fmla="*/ 1015994 w 1638300"/>
              <a:gd name="T23" fmla="*/ 21781 h 1498600"/>
              <a:gd name="T24" fmla="*/ 1137991 w 1638300"/>
              <a:gd name="T25" fmla="*/ 58895 h 1498600"/>
              <a:gd name="T26" fmla="*/ 1250634 w 1638300"/>
              <a:gd name="T27" fmla="*/ 112282 h 1498600"/>
              <a:gd name="T28" fmla="*/ 1352235 w 1638300"/>
              <a:gd name="T29" fmla="*/ 180398 h 1498600"/>
              <a:gd name="T30" fmla="*/ 1441109 w 1638300"/>
              <a:gd name="T31" fmla="*/ 261700 h 1498600"/>
              <a:gd name="T32" fmla="*/ 1515567 w 1638300"/>
              <a:gd name="T33" fmla="*/ 354642 h 1498600"/>
              <a:gd name="T34" fmla="*/ 1573924 w 1638300"/>
              <a:gd name="T35" fmla="*/ 457681 h 1498600"/>
              <a:gd name="T36" fmla="*/ 1614492 w 1638300"/>
              <a:gd name="T37" fmla="*/ 569273 h 1498600"/>
              <a:gd name="T38" fmla="*/ 1635584 w 1638300"/>
              <a:gd name="T39" fmla="*/ 687874 h 1498600"/>
              <a:gd name="T40" fmla="*/ 1635584 w 1638300"/>
              <a:gd name="T41" fmla="*/ 810766 h 1498600"/>
              <a:gd name="T42" fmla="*/ 1614492 w 1638300"/>
              <a:gd name="T43" fmla="*/ 929365 h 1498600"/>
              <a:gd name="T44" fmla="*/ 1573924 w 1638300"/>
              <a:gd name="T45" fmla="*/ 1040954 h 1498600"/>
              <a:gd name="T46" fmla="*/ 1515567 w 1638300"/>
              <a:gd name="T47" fmla="*/ 1143989 h 1498600"/>
              <a:gd name="T48" fmla="*/ 1441109 w 1638300"/>
              <a:gd name="T49" fmla="*/ 1236927 h 1498600"/>
              <a:gd name="T50" fmla="*/ 1352235 w 1638300"/>
              <a:gd name="T51" fmla="*/ 1318224 h 1498600"/>
              <a:gd name="T52" fmla="*/ 1250634 w 1638300"/>
              <a:gd name="T53" fmla="*/ 1386336 h 1498600"/>
              <a:gd name="T54" fmla="*/ 1137991 w 1638300"/>
              <a:gd name="T55" fmla="*/ 1439719 h 1498600"/>
              <a:gd name="T56" fmla="*/ 1015994 w 1638300"/>
              <a:gd name="T57" fmla="*/ 1476830 h 1498600"/>
              <a:gd name="T58" fmla="*/ 886330 w 1638300"/>
              <a:gd name="T59" fmla="*/ 1496125 h 1498600"/>
              <a:gd name="T60" fmla="*/ 751969 w 1638300"/>
              <a:gd name="T61" fmla="*/ 1496125 h 1498600"/>
              <a:gd name="T62" fmla="*/ 622305 w 1638300"/>
              <a:gd name="T63" fmla="*/ 1476830 h 1498600"/>
              <a:gd name="T64" fmla="*/ 500308 w 1638300"/>
              <a:gd name="T65" fmla="*/ 1439719 h 1498600"/>
              <a:gd name="T66" fmla="*/ 387665 w 1638300"/>
              <a:gd name="T67" fmla="*/ 1386336 h 1498600"/>
              <a:gd name="T68" fmla="*/ 286064 w 1638300"/>
              <a:gd name="T69" fmla="*/ 1318224 h 1498600"/>
              <a:gd name="T70" fmla="*/ 197190 w 1638300"/>
              <a:gd name="T71" fmla="*/ 1236927 h 1498600"/>
              <a:gd name="T72" fmla="*/ 122732 w 1638300"/>
              <a:gd name="T73" fmla="*/ 1143989 h 1498600"/>
              <a:gd name="T74" fmla="*/ 64375 w 1638300"/>
              <a:gd name="T75" fmla="*/ 1040954 h 1498600"/>
              <a:gd name="T76" fmla="*/ 23807 w 1638300"/>
              <a:gd name="T77" fmla="*/ 929365 h 1498600"/>
              <a:gd name="T78" fmla="*/ 2715 w 1638300"/>
              <a:gd name="T79" fmla="*/ 810766 h 1498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8300"/>
              <a:gd name="T121" fmla="*/ 0 h 1498600"/>
              <a:gd name="T122" fmla="*/ 1638300 w 1638300"/>
              <a:gd name="T123" fmla="*/ 1498600 h 1498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8300" h="1498600">
                <a:moveTo>
                  <a:pt x="0" y="749320"/>
                </a:moveTo>
                <a:lnTo>
                  <a:pt x="2715" y="687874"/>
                </a:lnTo>
                <a:lnTo>
                  <a:pt x="10721" y="627794"/>
                </a:lnTo>
                <a:lnTo>
                  <a:pt x="23807" y="569273"/>
                </a:lnTo>
                <a:lnTo>
                  <a:pt x="41762" y="512504"/>
                </a:lnTo>
                <a:lnTo>
                  <a:pt x="64375" y="457681"/>
                </a:lnTo>
                <a:lnTo>
                  <a:pt x="91435" y="404996"/>
                </a:lnTo>
                <a:lnTo>
                  <a:pt x="122732" y="354642"/>
                </a:lnTo>
                <a:lnTo>
                  <a:pt x="158054" y="306812"/>
                </a:lnTo>
                <a:lnTo>
                  <a:pt x="197190" y="261700"/>
                </a:lnTo>
                <a:lnTo>
                  <a:pt x="239930" y="219497"/>
                </a:lnTo>
                <a:lnTo>
                  <a:pt x="286064" y="180398"/>
                </a:lnTo>
                <a:lnTo>
                  <a:pt x="335379" y="144596"/>
                </a:lnTo>
                <a:lnTo>
                  <a:pt x="387665" y="112282"/>
                </a:lnTo>
                <a:lnTo>
                  <a:pt x="442712" y="83651"/>
                </a:lnTo>
                <a:lnTo>
                  <a:pt x="500308" y="58895"/>
                </a:lnTo>
                <a:lnTo>
                  <a:pt x="560242" y="38207"/>
                </a:lnTo>
                <a:lnTo>
                  <a:pt x="622305" y="21781"/>
                </a:lnTo>
                <a:lnTo>
                  <a:pt x="686284" y="9809"/>
                </a:lnTo>
                <a:lnTo>
                  <a:pt x="751969" y="2484"/>
                </a:lnTo>
                <a:lnTo>
                  <a:pt x="819149" y="0"/>
                </a:lnTo>
                <a:lnTo>
                  <a:pt x="886330" y="2484"/>
                </a:lnTo>
                <a:lnTo>
                  <a:pt x="952015" y="9809"/>
                </a:lnTo>
                <a:lnTo>
                  <a:pt x="1015994" y="21781"/>
                </a:lnTo>
                <a:lnTo>
                  <a:pt x="1078057" y="38207"/>
                </a:lnTo>
                <a:lnTo>
                  <a:pt x="1137991" y="58895"/>
                </a:lnTo>
                <a:lnTo>
                  <a:pt x="1195587" y="83651"/>
                </a:lnTo>
                <a:lnTo>
                  <a:pt x="1250634" y="112282"/>
                </a:lnTo>
                <a:lnTo>
                  <a:pt x="1302920" y="144596"/>
                </a:lnTo>
                <a:lnTo>
                  <a:pt x="1352235" y="180398"/>
                </a:lnTo>
                <a:lnTo>
                  <a:pt x="1398369" y="219497"/>
                </a:lnTo>
                <a:lnTo>
                  <a:pt x="1441109" y="261700"/>
                </a:lnTo>
                <a:lnTo>
                  <a:pt x="1480245" y="306812"/>
                </a:lnTo>
                <a:lnTo>
                  <a:pt x="1515567" y="354642"/>
                </a:lnTo>
                <a:lnTo>
                  <a:pt x="1546864" y="404996"/>
                </a:lnTo>
                <a:lnTo>
                  <a:pt x="1573924" y="457681"/>
                </a:lnTo>
                <a:lnTo>
                  <a:pt x="1596537" y="512504"/>
                </a:lnTo>
                <a:lnTo>
                  <a:pt x="1614492" y="569273"/>
                </a:lnTo>
                <a:lnTo>
                  <a:pt x="1627578" y="627794"/>
                </a:lnTo>
                <a:lnTo>
                  <a:pt x="1635584" y="687874"/>
                </a:lnTo>
                <a:lnTo>
                  <a:pt x="1638299" y="749320"/>
                </a:lnTo>
                <a:lnTo>
                  <a:pt x="1635584" y="810766"/>
                </a:lnTo>
                <a:lnTo>
                  <a:pt x="1627578" y="870845"/>
                </a:lnTo>
                <a:lnTo>
                  <a:pt x="1614492" y="929365"/>
                </a:lnTo>
                <a:lnTo>
                  <a:pt x="1596537" y="986132"/>
                </a:lnTo>
                <a:lnTo>
                  <a:pt x="1573924" y="1040954"/>
                </a:lnTo>
                <a:lnTo>
                  <a:pt x="1546864" y="1093637"/>
                </a:lnTo>
                <a:lnTo>
                  <a:pt x="1515567" y="1143989"/>
                </a:lnTo>
                <a:lnTo>
                  <a:pt x="1480245" y="1191817"/>
                </a:lnTo>
                <a:lnTo>
                  <a:pt x="1441109" y="1236927"/>
                </a:lnTo>
                <a:lnTo>
                  <a:pt x="1398369" y="1279127"/>
                </a:lnTo>
                <a:lnTo>
                  <a:pt x="1352235" y="1318224"/>
                </a:lnTo>
                <a:lnTo>
                  <a:pt x="1302920" y="1354024"/>
                </a:lnTo>
                <a:lnTo>
                  <a:pt x="1250634" y="1386336"/>
                </a:lnTo>
                <a:lnTo>
                  <a:pt x="1195587" y="1414965"/>
                </a:lnTo>
                <a:lnTo>
                  <a:pt x="1137991" y="1439719"/>
                </a:lnTo>
                <a:lnTo>
                  <a:pt x="1078057" y="1460405"/>
                </a:lnTo>
                <a:lnTo>
                  <a:pt x="1015994" y="1476830"/>
                </a:lnTo>
                <a:lnTo>
                  <a:pt x="952015" y="1488801"/>
                </a:lnTo>
                <a:lnTo>
                  <a:pt x="886330" y="1496125"/>
                </a:lnTo>
                <a:lnTo>
                  <a:pt x="819149" y="1498610"/>
                </a:lnTo>
                <a:lnTo>
                  <a:pt x="751969" y="1496125"/>
                </a:lnTo>
                <a:lnTo>
                  <a:pt x="686284" y="1488801"/>
                </a:lnTo>
                <a:lnTo>
                  <a:pt x="622305" y="1476830"/>
                </a:lnTo>
                <a:lnTo>
                  <a:pt x="560242" y="1460405"/>
                </a:lnTo>
                <a:lnTo>
                  <a:pt x="500308" y="1439719"/>
                </a:lnTo>
                <a:lnTo>
                  <a:pt x="442712" y="1414965"/>
                </a:lnTo>
                <a:lnTo>
                  <a:pt x="387665" y="1386336"/>
                </a:lnTo>
                <a:lnTo>
                  <a:pt x="335379" y="1354024"/>
                </a:lnTo>
                <a:lnTo>
                  <a:pt x="286064" y="1318224"/>
                </a:lnTo>
                <a:lnTo>
                  <a:pt x="239930" y="1279127"/>
                </a:lnTo>
                <a:lnTo>
                  <a:pt x="197190" y="1236927"/>
                </a:lnTo>
                <a:lnTo>
                  <a:pt x="158054" y="1191817"/>
                </a:lnTo>
                <a:lnTo>
                  <a:pt x="122732" y="1143989"/>
                </a:lnTo>
                <a:lnTo>
                  <a:pt x="91435" y="1093637"/>
                </a:lnTo>
                <a:lnTo>
                  <a:pt x="64375" y="1040954"/>
                </a:lnTo>
                <a:lnTo>
                  <a:pt x="41762" y="986132"/>
                </a:lnTo>
                <a:lnTo>
                  <a:pt x="23807" y="929365"/>
                </a:lnTo>
                <a:lnTo>
                  <a:pt x="10721" y="870845"/>
                </a:lnTo>
                <a:lnTo>
                  <a:pt x="2715" y="810766"/>
                </a:lnTo>
                <a:lnTo>
                  <a:pt x="0" y="749320"/>
                </a:lnTo>
                <a:close/>
              </a:path>
            </a:pathLst>
          </a:custGeom>
          <a:noFill/>
          <a:ln w="3809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56" name="object 57"/>
          <p:cNvSpPr>
            <a:spLocks noChangeArrowheads="1"/>
          </p:cNvSpPr>
          <p:nvPr/>
        </p:nvSpPr>
        <p:spPr bwMode="auto">
          <a:xfrm>
            <a:off x="5105400" y="1209675"/>
            <a:ext cx="514350" cy="569913"/>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57" name="object 58"/>
          <p:cNvSpPr>
            <a:spLocks/>
          </p:cNvSpPr>
          <p:nvPr/>
        </p:nvSpPr>
        <p:spPr bwMode="auto">
          <a:xfrm>
            <a:off x="5162550" y="1241425"/>
            <a:ext cx="400050" cy="460375"/>
          </a:xfrm>
          <a:custGeom>
            <a:avLst/>
            <a:gdLst>
              <a:gd name="T0" fmla="*/ 0 w 400050"/>
              <a:gd name="T1" fmla="*/ 460247 h 460375"/>
              <a:gd name="T2" fmla="*/ 400049 w 400050"/>
              <a:gd name="T3" fmla="*/ 0 h 460375"/>
              <a:gd name="T4" fmla="*/ 0 60000 65536"/>
              <a:gd name="T5" fmla="*/ 0 60000 65536"/>
              <a:gd name="T6" fmla="*/ 0 w 400050"/>
              <a:gd name="T7" fmla="*/ 0 h 460375"/>
              <a:gd name="T8" fmla="*/ 400050 w 400050"/>
              <a:gd name="T9" fmla="*/ 460375 h 460375"/>
            </a:gdLst>
            <a:ahLst/>
            <a:cxnLst>
              <a:cxn ang="T4">
                <a:pos x="T0" y="T1"/>
              </a:cxn>
              <a:cxn ang="T5">
                <a:pos x="T2" y="T3"/>
              </a:cxn>
            </a:cxnLst>
            <a:rect l="T6" t="T7" r="T8" b="T9"/>
            <a:pathLst>
              <a:path w="400050" h="460375">
                <a:moveTo>
                  <a:pt x="0" y="460247"/>
                </a:moveTo>
                <a:lnTo>
                  <a:pt x="400049"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58" name="object 59"/>
          <p:cNvSpPr>
            <a:spLocks noChangeArrowheads="1"/>
          </p:cNvSpPr>
          <p:nvPr/>
        </p:nvSpPr>
        <p:spPr bwMode="auto">
          <a:xfrm>
            <a:off x="4678363" y="990600"/>
            <a:ext cx="127000" cy="625475"/>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59" name="object 60"/>
          <p:cNvSpPr>
            <a:spLocks/>
          </p:cNvSpPr>
          <p:nvPr/>
        </p:nvSpPr>
        <p:spPr bwMode="auto">
          <a:xfrm>
            <a:off x="4740275" y="1009650"/>
            <a:ext cx="3175" cy="539750"/>
          </a:xfrm>
          <a:custGeom>
            <a:avLst/>
            <a:gdLst>
              <a:gd name="T0" fmla="*/ 1778 w 3810"/>
              <a:gd name="T1" fmla="*/ 539495 h 539750"/>
              <a:gd name="T2" fmla="*/ 0 w 3810"/>
              <a:gd name="T3" fmla="*/ 0 h 539750"/>
              <a:gd name="T4" fmla="*/ 0 60000 65536"/>
              <a:gd name="T5" fmla="*/ 0 60000 65536"/>
              <a:gd name="T6" fmla="*/ 0 w 3810"/>
              <a:gd name="T7" fmla="*/ 0 h 539750"/>
              <a:gd name="T8" fmla="*/ 3810 w 3810"/>
              <a:gd name="T9" fmla="*/ 539750 h 539750"/>
            </a:gdLst>
            <a:ahLst/>
            <a:cxnLst>
              <a:cxn ang="T4">
                <a:pos x="T0" y="T1"/>
              </a:cxn>
              <a:cxn ang="T5">
                <a:pos x="T2" y="T3"/>
              </a:cxn>
            </a:cxnLst>
            <a:rect l="T6" t="T7" r="T8" b="T9"/>
            <a:pathLst>
              <a:path w="3810" h="539750">
                <a:moveTo>
                  <a:pt x="3688" y="539495"/>
                </a:moveTo>
                <a:lnTo>
                  <a:pt x="0"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60" name="object 61"/>
          <p:cNvSpPr>
            <a:spLocks noChangeArrowheads="1"/>
          </p:cNvSpPr>
          <p:nvPr/>
        </p:nvSpPr>
        <p:spPr bwMode="auto">
          <a:xfrm>
            <a:off x="5435600" y="1628775"/>
            <a:ext cx="638175" cy="498475"/>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61" name="object 62"/>
          <p:cNvSpPr>
            <a:spLocks/>
          </p:cNvSpPr>
          <p:nvPr/>
        </p:nvSpPr>
        <p:spPr bwMode="auto">
          <a:xfrm>
            <a:off x="5489575" y="1663700"/>
            <a:ext cx="530225" cy="382588"/>
          </a:xfrm>
          <a:custGeom>
            <a:avLst/>
            <a:gdLst>
              <a:gd name="T0" fmla="*/ 0 w 530225"/>
              <a:gd name="T1" fmla="*/ 381258 h 382905"/>
              <a:gd name="T2" fmla="*/ 529711 w 530225"/>
              <a:gd name="T3" fmla="*/ 0 h 382905"/>
              <a:gd name="T4" fmla="*/ 0 60000 65536"/>
              <a:gd name="T5" fmla="*/ 0 60000 65536"/>
              <a:gd name="T6" fmla="*/ 0 w 530225"/>
              <a:gd name="T7" fmla="*/ 0 h 382905"/>
              <a:gd name="T8" fmla="*/ 530225 w 530225"/>
              <a:gd name="T9" fmla="*/ 382905 h 382905"/>
            </a:gdLst>
            <a:ahLst/>
            <a:cxnLst>
              <a:cxn ang="T4">
                <a:pos x="T0" y="T1"/>
              </a:cxn>
              <a:cxn ang="T5">
                <a:pos x="T2" y="T3"/>
              </a:cxn>
            </a:cxnLst>
            <a:rect l="T6" t="T7" r="T8" b="T9"/>
            <a:pathLst>
              <a:path w="530225" h="382905">
                <a:moveTo>
                  <a:pt x="0" y="382523"/>
                </a:moveTo>
                <a:lnTo>
                  <a:pt x="529711"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62" name="object 63"/>
          <p:cNvSpPr>
            <a:spLocks noChangeArrowheads="1"/>
          </p:cNvSpPr>
          <p:nvPr/>
        </p:nvSpPr>
        <p:spPr bwMode="auto">
          <a:xfrm>
            <a:off x="5502275" y="2274888"/>
            <a:ext cx="677863" cy="123825"/>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63" name="object 64"/>
          <p:cNvSpPr>
            <a:spLocks/>
          </p:cNvSpPr>
          <p:nvPr/>
        </p:nvSpPr>
        <p:spPr bwMode="auto">
          <a:xfrm>
            <a:off x="5545138" y="2314575"/>
            <a:ext cx="593725" cy="0"/>
          </a:xfrm>
          <a:custGeom>
            <a:avLst/>
            <a:gdLst>
              <a:gd name="T0" fmla="*/ 0 w 593725"/>
              <a:gd name="T1" fmla="*/ 593232 w 593725"/>
              <a:gd name="T2" fmla="*/ 0 60000 65536"/>
              <a:gd name="T3" fmla="*/ 0 60000 65536"/>
              <a:gd name="T4" fmla="*/ 0 w 593725"/>
              <a:gd name="T5" fmla="*/ 593725 w 593725"/>
            </a:gdLst>
            <a:ahLst/>
            <a:cxnLst>
              <a:cxn ang="T2">
                <a:pos x="T0" y="0"/>
              </a:cxn>
              <a:cxn ang="T3">
                <a:pos x="T1" y="0"/>
              </a:cxn>
            </a:cxnLst>
            <a:rect l="T4" t="0" r="T5" b="0"/>
            <a:pathLst>
              <a:path w="593725">
                <a:moveTo>
                  <a:pt x="0" y="0"/>
                </a:moveTo>
                <a:lnTo>
                  <a:pt x="593232"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64" name="object 65"/>
          <p:cNvSpPr>
            <a:spLocks noChangeArrowheads="1"/>
          </p:cNvSpPr>
          <p:nvPr/>
        </p:nvSpPr>
        <p:spPr bwMode="auto">
          <a:xfrm>
            <a:off x="3759200" y="1211263"/>
            <a:ext cx="463550" cy="635000"/>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65" name="object 66"/>
          <p:cNvSpPr>
            <a:spLocks/>
          </p:cNvSpPr>
          <p:nvPr/>
        </p:nvSpPr>
        <p:spPr bwMode="auto">
          <a:xfrm>
            <a:off x="3817938" y="1241425"/>
            <a:ext cx="346075" cy="527050"/>
          </a:xfrm>
          <a:custGeom>
            <a:avLst/>
            <a:gdLst>
              <a:gd name="T0" fmla="*/ 343935 w 346710"/>
              <a:gd name="T1" fmla="*/ 524769 h 527685"/>
              <a:gd name="T2" fmla="*/ 0 w 346710"/>
              <a:gd name="T3" fmla="*/ 0 h 527685"/>
              <a:gd name="T4" fmla="*/ 0 60000 65536"/>
              <a:gd name="T5" fmla="*/ 0 60000 65536"/>
              <a:gd name="T6" fmla="*/ 0 w 346710"/>
              <a:gd name="T7" fmla="*/ 0 h 527685"/>
              <a:gd name="T8" fmla="*/ 346710 w 346710"/>
              <a:gd name="T9" fmla="*/ 527685 h 527685"/>
            </a:gdLst>
            <a:ahLst/>
            <a:cxnLst>
              <a:cxn ang="T4">
                <a:pos x="T0" y="T1"/>
              </a:cxn>
              <a:cxn ang="T5">
                <a:pos x="T2" y="T3"/>
              </a:cxn>
            </a:cxnLst>
            <a:rect l="T6" t="T7" r="T8" b="T9"/>
            <a:pathLst>
              <a:path w="346710" h="527685">
                <a:moveTo>
                  <a:pt x="346466" y="527303"/>
                </a:moveTo>
                <a:lnTo>
                  <a:pt x="0"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66" name="object 67"/>
          <p:cNvSpPr>
            <a:spLocks noChangeArrowheads="1"/>
          </p:cNvSpPr>
          <p:nvPr/>
        </p:nvSpPr>
        <p:spPr bwMode="auto">
          <a:xfrm>
            <a:off x="3286125" y="1731963"/>
            <a:ext cx="747713" cy="396875"/>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67" name="object 68"/>
          <p:cNvSpPr>
            <a:spLocks/>
          </p:cNvSpPr>
          <p:nvPr/>
        </p:nvSpPr>
        <p:spPr bwMode="auto">
          <a:xfrm>
            <a:off x="3336925" y="1768475"/>
            <a:ext cx="647700" cy="277813"/>
          </a:xfrm>
          <a:custGeom>
            <a:avLst/>
            <a:gdLst>
              <a:gd name="T0" fmla="*/ 647699 w 647700"/>
              <a:gd name="T1" fmla="*/ 278645 h 277494"/>
              <a:gd name="T2" fmla="*/ 0 w 647700"/>
              <a:gd name="T3" fmla="*/ 0 h 277494"/>
              <a:gd name="T4" fmla="*/ 0 60000 65536"/>
              <a:gd name="T5" fmla="*/ 0 60000 65536"/>
              <a:gd name="T6" fmla="*/ 0 w 647700"/>
              <a:gd name="T7" fmla="*/ 0 h 277494"/>
              <a:gd name="T8" fmla="*/ 647700 w 647700"/>
              <a:gd name="T9" fmla="*/ 277494 h 277494"/>
            </a:gdLst>
            <a:ahLst/>
            <a:cxnLst>
              <a:cxn ang="T4">
                <a:pos x="T0" y="T1"/>
              </a:cxn>
              <a:cxn ang="T5">
                <a:pos x="T2" y="T3"/>
              </a:cxn>
            </a:cxnLst>
            <a:rect l="T6" t="T7" r="T8" b="T9"/>
            <a:pathLst>
              <a:path w="647700" h="277494">
                <a:moveTo>
                  <a:pt x="647699" y="277367"/>
                </a:moveTo>
                <a:lnTo>
                  <a:pt x="0"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68" name="object 69"/>
          <p:cNvSpPr>
            <a:spLocks noChangeArrowheads="1"/>
          </p:cNvSpPr>
          <p:nvPr/>
        </p:nvSpPr>
        <p:spPr bwMode="auto">
          <a:xfrm>
            <a:off x="3319463" y="2274888"/>
            <a:ext cx="677862" cy="123825"/>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69" name="object 70"/>
          <p:cNvSpPr>
            <a:spLocks/>
          </p:cNvSpPr>
          <p:nvPr/>
        </p:nvSpPr>
        <p:spPr bwMode="auto">
          <a:xfrm>
            <a:off x="3362325" y="2314575"/>
            <a:ext cx="593725" cy="0"/>
          </a:xfrm>
          <a:custGeom>
            <a:avLst/>
            <a:gdLst>
              <a:gd name="T0" fmla="*/ 0 w 593725"/>
              <a:gd name="T1" fmla="*/ 593201 w 593725"/>
              <a:gd name="T2" fmla="*/ 0 60000 65536"/>
              <a:gd name="T3" fmla="*/ 0 60000 65536"/>
              <a:gd name="T4" fmla="*/ 0 w 593725"/>
              <a:gd name="T5" fmla="*/ 593725 w 593725"/>
            </a:gdLst>
            <a:ahLst/>
            <a:cxnLst>
              <a:cxn ang="T2">
                <a:pos x="T0" y="0"/>
              </a:cxn>
              <a:cxn ang="T3">
                <a:pos x="T1" y="0"/>
              </a:cxn>
            </a:cxnLst>
            <a:rect l="T4" t="0" r="T5" b="0"/>
            <a:pathLst>
              <a:path w="593725">
                <a:moveTo>
                  <a:pt x="0" y="0"/>
                </a:moveTo>
                <a:lnTo>
                  <a:pt x="593201"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70" name="object 71"/>
          <p:cNvSpPr>
            <a:spLocks noChangeArrowheads="1"/>
          </p:cNvSpPr>
          <p:nvPr/>
        </p:nvSpPr>
        <p:spPr bwMode="auto">
          <a:xfrm>
            <a:off x="4673600" y="3028950"/>
            <a:ext cx="128588" cy="623888"/>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71" name="object 72"/>
          <p:cNvSpPr>
            <a:spLocks/>
          </p:cNvSpPr>
          <p:nvPr/>
        </p:nvSpPr>
        <p:spPr bwMode="auto">
          <a:xfrm>
            <a:off x="4735513" y="3048000"/>
            <a:ext cx="4762" cy="539750"/>
          </a:xfrm>
          <a:custGeom>
            <a:avLst/>
            <a:gdLst>
              <a:gd name="T0" fmla="*/ 9002 w 3810"/>
              <a:gd name="T1" fmla="*/ 539495 h 539750"/>
              <a:gd name="T2" fmla="*/ 0 w 3810"/>
              <a:gd name="T3" fmla="*/ 0 h 539750"/>
              <a:gd name="T4" fmla="*/ 0 60000 65536"/>
              <a:gd name="T5" fmla="*/ 0 60000 65536"/>
              <a:gd name="T6" fmla="*/ 0 w 3810"/>
              <a:gd name="T7" fmla="*/ 0 h 539750"/>
              <a:gd name="T8" fmla="*/ 3810 w 3810"/>
              <a:gd name="T9" fmla="*/ 539750 h 539750"/>
            </a:gdLst>
            <a:ahLst/>
            <a:cxnLst>
              <a:cxn ang="T4">
                <a:pos x="T0" y="T1"/>
              </a:cxn>
              <a:cxn ang="T5">
                <a:pos x="T2" y="T3"/>
              </a:cxn>
            </a:cxnLst>
            <a:rect l="T6" t="T7" r="T8" b="T9"/>
            <a:pathLst>
              <a:path w="3810" h="539750">
                <a:moveTo>
                  <a:pt x="3688" y="539495"/>
                </a:moveTo>
                <a:lnTo>
                  <a:pt x="0"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72" name="object 73"/>
          <p:cNvSpPr>
            <a:spLocks noChangeArrowheads="1"/>
          </p:cNvSpPr>
          <p:nvPr/>
        </p:nvSpPr>
        <p:spPr bwMode="auto">
          <a:xfrm>
            <a:off x="5324475" y="2713038"/>
            <a:ext cx="635000" cy="41751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73" name="object 74"/>
          <p:cNvSpPr>
            <a:spLocks/>
          </p:cNvSpPr>
          <p:nvPr/>
        </p:nvSpPr>
        <p:spPr bwMode="auto">
          <a:xfrm>
            <a:off x="5376863" y="2749550"/>
            <a:ext cx="530225" cy="298450"/>
          </a:xfrm>
          <a:custGeom>
            <a:avLst/>
            <a:gdLst>
              <a:gd name="T0" fmla="*/ 0 w 530225"/>
              <a:gd name="T1" fmla="*/ 0 h 299085"/>
              <a:gd name="T2" fmla="*/ 529711 w 530225"/>
              <a:gd name="T3" fmla="*/ 296175 h 299085"/>
              <a:gd name="T4" fmla="*/ 0 60000 65536"/>
              <a:gd name="T5" fmla="*/ 0 60000 65536"/>
              <a:gd name="T6" fmla="*/ 0 w 530225"/>
              <a:gd name="T7" fmla="*/ 0 h 299085"/>
              <a:gd name="T8" fmla="*/ 530225 w 530225"/>
              <a:gd name="T9" fmla="*/ 299085 h 299085"/>
            </a:gdLst>
            <a:ahLst/>
            <a:cxnLst>
              <a:cxn ang="T4">
                <a:pos x="T0" y="T1"/>
              </a:cxn>
              <a:cxn ang="T5">
                <a:pos x="T2" y="T3"/>
              </a:cxn>
            </a:cxnLst>
            <a:rect l="T6" t="T7" r="T8" b="T9"/>
            <a:pathLst>
              <a:path w="530225" h="299085">
                <a:moveTo>
                  <a:pt x="0" y="0"/>
                </a:moveTo>
                <a:lnTo>
                  <a:pt x="529711" y="298703"/>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74" name="object 75"/>
          <p:cNvSpPr>
            <a:spLocks noChangeArrowheads="1"/>
          </p:cNvSpPr>
          <p:nvPr/>
        </p:nvSpPr>
        <p:spPr bwMode="auto">
          <a:xfrm>
            <a:off x="5029200" y="2913063"/>
            <a:ext cx="407988" cy="628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75" name="object 76"/>
          <p:cNvSpPr>
            <a:spLocks/>
          </p:cNvSpPr>
          <p:nvPr/>
        </p:nvSpPr>
        <p:spPr bwMode="auto">
          <a:xfrm>
            <a:off x="5089525" y="2940050"/>
            <a:ext cx="288925" cy="527050"/>
          </a:xfrm>
          <a:custGeom>
            <a:avLst/>
            <a:gdLst>
              <a:gd name="T0" fmla="*/ 0 w 288925"/>
              <a:gd name="T1" fmla="*/ 0 h 527050"/>
              <a:gd name="T2" fmla="*/ 288401 w 288925"/>
              <a:gd name="T3" fmla="*/ 526541 h 527050"/>
              <a:gd name="T4" fmla="*/ 0 60000 65536"/>
              <a:gd name="T5" fmla="*/ 0 60000 65536"/>
              <a:gd name="T6" fmla="*/ 0 w 288925"/>
              <a:gd name="T7" fmla="*/ 0 h 527050"/>
              <a:gd name="T8" fmla="*/ 288925 w 288925"/>
              <a:gd name="T9" fmla="*/ 527050 h 527050"/>
            </a:gdLst>
            <a:ahLst/>
            <a:cxnLst>
              <a:cxn ang="T4">
                <a:pos x="T0" y="T1"/>
              </a:cxn>
              <a:cxn ang="T5">
                <a:pos x="T2" y="T3"/>
              </a:cxn>
            </a:cxnLst>
            <a:rect l="T6" t="T7" r="T8" b="T9"/>
            <a:pathLst>
              <a:path w="288925" h="527050">
                <a:moveTo>
                  <a:pt x="0" y="0"/>
                </a:moveTo>
                <a:lnTo>
                  <a:pt x="288401" y="526541"/>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76" name="object 77"/>
          <p:cNvSpPr>
            <a:spLocks noChangeArrowheads="1"/>
          </p:cNvSpPr>
          <p:nvPr/>
        </p:nvSpPr>
        <p:spPr bwMode="auto">
          <a:xfrm>
            <a:off x="3927475" y="2908300"/>
            <a:ext cx="512763" cy="571500"/>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77" name="object 78"/>
          <p:cNvSpPr>
            <a:spLocks/>
          </p:cNvSpPr>
          <p:nvPr/>
        </p:nvSpPr>
        <p:spPr bwMode="auto">
          <a:xfrm>
            <a:off x="3984625" y="2940050"/>
            <a:ext cx="400050" cy="460375"/>
          </a:xfrm>
          <a:custGeom>
            <a:avLst/>
            <a:gdLst>
              <a:gd name="T0" fmla="*/ 0 w 400050"/>
              <a:gd name="T1" fmla="*/ 460247 h 460375"/>
              <a:gd name="T2" fmla="*/ 400049 w 400050"/>
              <a:gd name="T3" fmla="*/ 0 h 460375"/>
              <a:gd name="T4" fmla="*/ 0 60000 65536"/>
              <a:gd name="T5" fmla="*/ 0 60000 65536"/>
              <a:gd name="T6" fmla="*/ 0 w 400050"/>
              <a:gd name="T7" fmla="*/ 0 h 460375"/>
              <a:gd name="T8" fmla="*/ 400050 w 400050"/>
              <a:gd name="T9" fmla="*/ 460375 h 460375"/>
            </a:gdLst>
            <a:ahLst/>
            <a:cxnLst>
              <a:cxn ang="T4">
                <a:pos x="T0" y="T1"/>
              </a:cxn>
              <a:cxn ang="T5">
                <a:pos x="T2" y="T3"/>
              </a:cxn>
            </a:cxnLst>
            <a:rect l="T6" t="T7" r="T8" b="T9"/>
            <a:pathLst>
              <a:path w="400050" h="460375">
                <a:moveTo>
                  <a:pt x="0" y="460247"/>
                </a:moveTo>
                <a:lnTo>
                  <a:pt x="400049"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78" name="object 79"/>
          <p:cNvSpPr>
            <a:spLocks noChangeArrowheads="1"/>
          </p:cNvSpPr>
          <p:nvPr/>
        </p:nvSpPr>
        <p:spPr bwMode="auto">
          <a:xfrm>
            <a:off x="3470275" y="2630488"/>
            <a:ext cx="636588" cy="498475"/>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base">
              <a:spcBef>
                <a:spcPct val="0"/>
              </a:spcBef>
              <a:spcAft>
                <a:spcPct val="0"/>
              </a:spcAft>
            </a:pPr>
            <a:endParaRPr lang="it-IT" smtClean="0">
              <a:solidFill>
                <a:prstClr val="black"/>
              </a:solidFill>
              <a:latin typeface="Calibri" charset="0"/>
              <a:ea typeface="ＭＳ Ｐゴシック" charset="0"/>
              <a:cs typeface="Arial" charset="0"/>
            </a:endParaRPr>
          </a:p>
        </p:txBody>
      </p:sp>
      <p:sp>
        <p:nvSpPr>
          <p:cNvPr id="25679" name="object 80"/>
          <p:cNvSpPr>
            <a:spLocks/>
          </p:cNvSpPr>
          <p:nvPr/>
        </p:nvSpPr>
        <p:spPr bwMode="auto">
          <a:xfrm>
            <a:off x="3524250" y="2665413"/>
            <a:ext cx="530225" cy="382587"/>
          </a:xfrm>
          <a:custGeom>
            <a:avLst/>
            <a:gdLst>
              <a:gd name="T0" fmla="*/ 0 w 530225"/>
              <a:gd name="T1" fmla="*/ 381254 h 382905"/>
              <a:gd name="T2" fmla="*/ 529711 w 530225"/>
              <a:gd name="T3" fmla="*/ 0 h 382905"/>
              <a:gd name="T4" fmla="*/ 0 60000 65536"/>
              <a:gd name="T5" fmla="*/ 0 60000 65536"/>
              <a:gd name="T6" fmla="*/ 0 w 530225"/>
              <a:gd name="T7" fmla="*/ 0 h 382905"/>
              <a:gd name="T8" fmla="*/ 530225 w 530225"/>
              <a:gd name="T9" fmla="*/ 382905 h 382905"/>
            </a:gdLst>
            <a:ahLst/>
            <a:cxnLst>
              <a:cxn ang="T4">
                <a:pos x="T0" y="T1"/>
              </a:cxn>
              <a:cxn ang="T5">
                <a:pos x="T2" y="T3"/>
              </a:cxn>
            </a:cxnLst>
            <a:rect l="T6" t="T7" r="T8" b="T9"/>
            <a:pathLst>
              <a:path w="530225" h="382905">
                <a:moveTo>
                  <a:pt x="0" y="382523"/>
                </a:moveTo>
                <a:lnTo>
                  <a:pt x="529711" y="0"/>
                </a:lnTo>
              </a:path>
            </a:pathLst>
          </a:custGeom>
          <a:noFill/>
          <a:ln w="38099">
            <a:solidFill>
              <a:srgbClr val="2C5BE3"/>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696" name="object 82"/>
          <p:cNvSpPr txBox="1">
            <a:spLocks noChangeArrowheads="1"/>
          </p:cNvSpPr>
          <p:nvPr/>
        </p:nvSpPr>
        <p:spPr bwMode="auto">
          <a:xfrm>
            <a:off x="587375" y="4383088"/>
            <a:ext cx="2095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0"/>
              </a:spcBef>
              <a:spcAft>
                <a:spcPct val="0"/>
              </a:spcAft>
            </a:pPr>
            <a:r>
              <a:rPr lang="en-US" sz="2000" b="1" smtClean="0">
                <a:solidFill>
                  <a:prstClr val="black"/>
                </a:solidFill>
              </a:rPr>
              <a:t>A</a:t>
            </a:r>
            <a:endParaRPr lang="en-US" sz="2000" smtClean="0">
              <a:solidFill>
                <a:prstClr val="black"/>
              </a:solidFill>
            </a:endParaRPr>
          </a:p>
        </p:txBody>
      </p:sp>
      <p:sp>
        <p:nvSpPr>
          <p:cNvPr id="26697" name="object 83"/>
          <p:cNvSpPr txBox="1">
            <a:spLocks noChangeArrowheads="1"/>
          </p:cNvSpPr>
          <p:nvPr/>
        </p:nvSpPr>
        <p:spPr bwMode="auto">
          <a:xfrm>
            <a:off x="7134225" y="6481763"/>
            <a:ext cx="2095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0"/>
              </a:spcBef>
              <a:spcAft>
                <a:spcPct val="0"/>
              </a:spcAft>
            </a:pPr>
            <a:r>
              <a:rPr lang="en-US" sz="2000" b="1" smtClean="0">
                <a:solidFill>
                  <a:prstClr val="black"/>
                </a:solidFill>
              </a:rPr>
              <a:t>B</a:t>
            </a:r>
            <a:endParaRPr lang="en-US" sz="2000" smtClean="0">
              <a:solidFill>
                <a:prstClr val="black"/>
              </a:solidFill>
            </a:endParaRPr>
          </a:p>
        </p:txBody>
      </p:sp>
      <p:sp>
        <p:nvSpPr>
          <p:cNvPr id="25683" name="object 84"/>
          <p:cNvSpPr txBox="1">
            <a:spLocks noChangeArrowheads="1"/>
          </p:cNvSpPr>
          <p:nvPr/>
        </p:nvSpPr>
        <p:spPr bwMode="auto">
          <a:xfrm>
            <a:off x="3067050" y="1539875"/>
            <a:ext cx="2095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0"/>
              </a:spcBef>
              <a:spcAft>
                <a:spcPct val="0"/>
              </a:spcAft>
            </a:pPr>
            <a:r>
              <a:rPr lang="en-US" sz="2000" b="1" smtClean="0">
                <a:solidFill>
                  <a:prstClr val="black"/>
                </a:solidFill>
              </a:rPr>
              <a:t>A</a:t>
            </a:r>
            <a:endParaRPr lang="en-US" sz="2000" smtClean="0">
              <a:solidFill>
                <a:prstClr val="black"/>
              </a:solidFill>
            </a:endParaRPr>
          </a:p>
        </p:txBody>
      </p:sp>
      <p:sp>
        <p:nvSpPr>
          <p:cNvPr id="26699" name="object 33"/>
          <p:cNvSpPr>
            <a:spLocks/>
          </p:cNvSpPr>
          <p:nvPr/>
        </p:nvSpPr>
        <p:spPr bwMode="auto">
          <a:xfrm>
            <a:off x="5715000" y="4397375"/>
            <a:ext cx="495300" cy="431800"/>
          </a:xfrm>
          <a:custGeom>
            <a:avLst/>
            <a:gdLst>
              <a:gd name="T0" fmla="*/ 247649 w 495300"/>
              <a:gd name="T1" fmla="*/ 0 h 431800"/>
              <a:gd name="T2" fmla="*/ 207482 w 495300"/>
              <a:gd name="T3" fmla="*/ 2825 h 431800"/>
              <a:gd name="T4" fmla="*/ 169377 w 495300"/>
              <a:gd name="T5" fmla="*/ 11006 h 431800"/>
              <a:gd name="T6" fmla="*/ 117202 w 495300"/>
              <a:gd name="T7" fmla="*/ 32345 h 431800"/>
              <a:gd name="T8" fmla="*/ 72538 w 495300"/>
              <a:gd name="T9" fmla="*/ 63234 h 431800"/>
              <a:gd name="T10" fmla="*/ 37105 w 495300"/>
              <a:gd name="T11" fmla="*/ 102172 h 431800"/>
              <a:gd name="T12" fmla="*/ 12626 w 495300"/>
              <a:gd name="T13" fmla="*/ 147660 h 431800"/>
              <a:gd name="T14" fmla="*/ 821 w 495300"/>
              <a:gd name="T15" fmla="*/ 198198 h 431800"/>
              <a:gd name="T16" fmla="*/ 0 w 495300"/>
              <a:gd name="T17" fmla="*/ 215908 h 431800"/>
              <a:gd name="T18" fmla="*/ 821 w 495300"/>
              <a:gd name="T19" fmla="*/ 233599 h 431800"/>
              <a:gd name="T20" fmla="*/ 12626 w 495300"/>
              <a:gd name="T21" fmla="*/ 284104 h 431800"/>
              <a:gd name="T22" fmla="*/ 37105 w 495300"/>
              <a:gd name="T23" fmla="*/ 329582 h 431800"/>
              <a:gd name="T24" fmla="*/ 72538 w 495300"/>
              <a:gd name="T25" fmla="*/ 368526 h 431800"/>
              <a:gd name="T26" fmla="*/ 117202 w 495300"/>
              <a:gd name="T27" fmla="*/ 399430 h 431800"/>
              <a:gd name="T28" fmla="*/ 169377 w 495300"/>
              <a:gd name="T29" fmla="*/ 420786 h 431800"/>
              <a:gd name="T30" fmla="*/ 207482 w 495300"/>
              <a:gd name="T31" fmla="*/ 428975 h 431800"/>
              <a:gd name="T32" fmla="*/ 247649 w 495300"/>
              <a:gd name="T33" fmla="*/ 431804 h 431800"/>
              <a:gd name="T34" fmla="*/ 267963 w 495300"/>
              <a:gd name="T35" fmla="*/ 431087 h 431800"/>
              <a:gd name="T36" fmla="*/ 307169 w 495300"/>
              <a:gd name="T37" fmla="*/ 425522 h 431800"/>
              <a:gd name="T38" fmla="*/ 344055 w 495300"/>
              <a:gd name="T39" fmla="*/ 414821 h 431800"/>
              <a:gd name="T40" fmla="*/ 393917 w 495300"/>
              <a:gd name="T41" fmla="*/ 390115 h 431800"/>
              <a:gd name="T42" fmla="*/ 435693 w 495300"/>
              <a:gd name="T43" fmla="*/ 356364 h 431800"/>
              <a:gd name="T44" fmla="*/ 467661 w 495300"/>
              <a:gd name="T45" fmla="*/ 315074 h 431800"/>
              <a:gd name="T46" fmla="*/ 488103 w 495300"/>
              <a:gd name="T47" fmla="*/ 267753 h 431800"/>
              <a:gd name="T48" fmla="*/ 495299 w 495300"/>
              <a:gd name="T49" fmla="*/ 215908 h 431800"/>
              <a:gd name="T50" fmla="*/ 494479 w 495300"/>
              <a:gd name="T51" fmla="*/ 198198 h 431800"/>
              <a:gd name="T52" fmla="*/ 482676 w 495300"/>
              <a:gd name="T53" fmla="*/ 147660 h 431800"/>
              <a:gd name="T54" fmla="*/ 458201 w 495300"/>
              <a:gd name="T55" fmla="*/ 102172 h 431800"/>
              <a:gd name="T56" fmla="*/ 422772 w 495300"/>
              <a:gd name="T57" fmla="*/ 63234 h 431800"/>
              <a:gd name="T58" fmla="*/ 378110 w 495300"/>
              <a:gd name="T59" fmla="*/ 32345 h 431800"/>
              <a:gd name="T60" fmla="*/ 325934 w 495300"/>
              <a:gd name="T61" fmla="*/ 11006 h 431800"/>
              <a:gd name="T62" fmla="*/ 287825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82" y="2825"/>
                </a:lnTo>
                <a:lnTo>
                  <a:pt x="169377" y="11006"/>
                </a:lnTo>
                <a:lnTo>
                  <a:pt x="117202" y="32345"/>
                </a:lnTo>
                <a:lnTo>
                  <a:pt x="72538" y="63234"/>
                </a:lnTo>
                <a:lnTo>
                  <a:pt x="37105" y="102172"/>
                </a:lnTo>
                <a:lnTo>
                  <a:pt x="12626" y="147660"/>
                </a:lnTo>
                <a:lnTo>
                  <a:pt x="821" y="198198"/>
                </a:lnTo>
                <a:lnTo>
                  <a:pt x="0" y="215908"/>
                </a:lnTo>
                <a:lnTo>
                  <a:pt x="821" y="233599"/>
                </a:lnTo>
                <a:lnTo>
                  <a:pt x="12626" y="284104"/>
                </a:lnTo>
                <a:lnTo>
                  <a:pt x="37105" y="329582"/>
                </a:lnTo>
                <a:lnTo>
                  <a:pt x="72538" y="368526"/>
                </a:lnTo>
                <a:lnTo>
                  <a:pt x="117202" y="399430"/>
                </a:lnTo>
                <a:lnTo>
                  <a:pt x="169377" y="420786"/>
                </a:lnTo>
                <a:lnTo>
                  <a:pt x="207482" y="428975"/>
                </a:lnTo>
                <a:lnTo>
                  <a:pt x="247649" y="431804"/>
                </a:lnTo>
                <a:lnTo>
                  <a:pt x="267963" y="431087"/>
                </a:lnTo>
                <a:lnTo>
                  <a:pt x="307169" y="425522"/>
                </a:lnTo>
                <a:lnTo>
                  <a:pt x="344055" y="414821"/>
                </a:lnTo>
                <a:lnTo>
                  <a:pt x="393917" y="390115"/>
                </a:lnTo>
                <a:lnTo>
                  <a:pt x="435693" y="356364"/>
                </a:lnTo>
                <a:lnTo>
                  <a:pt x="467661" y="315074"/>
                </a:lnTo>
                <a:lnTo>
                  <a:pt x="488103" y="267753"/>
                </a:lnTo>
                <a:lnTo>
                  <a:pt x="495299" y="215908"/>
                </a:lnTo>
                <a:lnTo>
                  <a:pt x="494479" y="198198"/>
                </a:lnTo>
                <a:lnTo>
                  <a:pt x="482676" y="147660"/>
                </a:lnTo>
                <a:lnTo>
                  <a:pt x="458201" y="102172"/>
                </a:lnTo>
                <a:lnTo>
                  <a:pt x="422772" y="63234"/>
                </a:lnTo>
                <a:lnTo>
                  <a:pt x="378110" y="32345"/>
                </a:lnTo>
                <a:lnTo>
                  <a:pt x="325934" y="11006"/>
                </a:lnTo>
                <a:lnTo>
                  <a:pt x="287825"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700" name="object 19"/>
          <p:cNvSpPr>
            <a:spLocks/>
          </p:cNvSpPr>
          <p:nvPr/>
        </p:nvSpPr>
        <p:spPr bwMode="auto">
          <a:xfrm>
            <a:off x="1073150" y="4953000"/>
            <a:ext cx="495300" cy="431800"/>
          </a:xfrm>
          <a:custGeom>
            <a:avLst/>
            <a:gdLst>
              <a:gd name="T0" fmla="*/ 247649 w 495300"/>
              <a:gd name="T1" fmla="*/ 0 h 431800"/>
              <a:gd name="T2" fmla="*/ 207478 w 495300"/>
              <a:gd name="T3" fmla="*/ 2825 h 431800"/>
              <a:gd name="T4" fmla="*/ 169371 w 495300"/>
              <a:gd name="T5" fmla="*/ 11004 h 431800"/>
              <a:gd name="T6" fmla="*/ 117196 w 495300"/>
              <a:gd name="T7" fmla="*/ 32342 h 431800"/>
              <a:gd name="T8" fmla="*/ 72532 w 495300"/>
              <a:gd name="T9" fmla="*/ 63228 h 431800"/>
              <a:gd name="T10" fmla="*/ 37102 w 495300"/>
              <a:gd name="T11" fmla="*/ 102163 h 431800"/>
              <a:gd name="T12" fmla="*/ 12624 w 495300"/>
              <a:gd name="T13" fmla="*/ 147649 h 431800"/>
              <a:gd name="T14" fmla="*/ 820 w 495300"/>
              <a:gd name="T15" fmla="*/ 198186 h 431800"/>
              <a:gd name="T16" fmla="*/ 0 w 495300"/>
              <a:gd name="T17" fmla="*/ 215895 h 431800"/>
              <a:gd name="T18" fmla="*/ 820 w 495300"/>
              <a:gd name="T19" fmla="*/ 233605 h 431800"/>
              <a:gd name="T20" fmla="*/ 12624 w 495300"/>
              <a:gd name="T21" fmla="*/ 284143 h 431800"/>
              <a:gd name="T22" fmla="*/ 37102 w 495300"/>
              <a:gd name="T23" fmla="*/ 329631 h 431800"/>
              <a:gd name="T24" fmla="*/ 72532 w 495300"/>
              <a:gd name="T25" fmla="*/ 368569 h 431800"/>
              <a:gd name="T26" fmla="*/ 117196 w 495300"/>
              <a:gd name="T27" fmla="*/ 399458 h 431800"/>
              <a:gd name="T28" fmla="*/ 169371 w 495300"/>
              <a:gd name="T29" fmla="*/ 420797 h 431800"/>
              <a:gd name="T30" fmla="*/ 207478 w 495300"/>
              <a:gd name="T31" fmla="*/ 428978 h 431800"/>
              <a:gd name="T32" fmla="*/ 247649 w 495300"/>
              <a:gd name="T33" fmla="*/ 431804 h 431800"/>
              <a:gd name="T34" fmla="*/ 267961 w 495300"/>
              <a:gd name="T35" fmla="*/ 431088 h 431800"/>
              <a:gd name="T36" fmla="*/ 307165 w 495300"/>
              <a:gd name="T37" fmla="*/ 425529 h 431800"/>
              <a:gd name="T38" fmla="*/ 344048 w 495300"/>
              <a:gd name="T39" fmla="*/ 414838 h 431800"/>
              <a:gd name="T40" fmla="*/ 393911 w 495300"/>
              <a:gd name="T41" fmla="*/ 390149 h 431800"/>
              <a:gd name="T42" fmla="*/ 435688 w 495300"/>
              <a:gd name="T43" fmla="*/ 356410 h 431800"/>
              <a:gd name="T44" fmla="*/ 467658 w 495300"/>
              <a:gd name="T45" fmla="*/ 315122 h 431800"/>
              <a:gd name="T46" fmla="*/ 488102 w 495300"/>
              <a:gd name="T47" fmla="*/ 267784 h 431800"/>
              <a:gd name="T48" fmla="*/ 495299 w 495300"/>
              <a:gd name="T49" fmla="*/ 215895 h 431800"/>
              <a:gd name="T50" fmla="*/ 494479 w 495300"/>
              <a:gd name="T51" fmla="*/ 198186 h 431800"/>
              <a:gd name="T52" fmla="*/ 482675 w 495300"/>
              <a:gd name="T53" fmla="*/ 147649 h 431800"/>
              <a:gd name="T54" fmla="*/ 458197 w 495300"/>
              <a:gd name="T55" fmla="*/ 102163 h 431800"/>
              <a:gd name="T56" fmla="*/ 422767 w 495300"/>
              <a:gd name="T57" fmla="*/ 63228 h 431800"/>
              <a:gd name="T58" fmla="*/ 378103 w 495300"/>
              <a:gd name="T59" fmla="*/ 32342 h 431800"/>
              <a:gd name="T60" fmla="*/ 325928 w 495300"/>
              <a:gd name="T61" fmla="*/ 11004 h 431800"/>
              <a:gd name="T62" fmla="*/ 287821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78" y="2825"/>
                </a:lnTo>
                <a:lnTo>
                  <a:pt x="169371" y="11004"/>
                </a:lnTo>
                <a:lnTo>
                  <a:pt x="117196" y="32342"/>
                </a:lnTo>
                <a:lnTo>
                  <a:pt x="72532" y="63228"/>
                </a:lnTo>
                <a:lnTo>
                  <a:pt x="37102" y="102163"/>
                </a:lnTo>
                <a:lnTo>
                  <a:pt x="12624" y="147649"/>
                </a:lnTo>
                <a:lnTo>
                  <a:pt x="820" y="198186"/>
                </a:lnTo>
                <a:lnTo>
                  <a:pt x="0" y="215895"/>
                </a:lnTo>
                <a:lnTo>
                  <a:pt x="820" y="233605"/>
                </a:lnTo>
                <a:lnTo>
                  <a:pt x="12624" y="284143"/>
                </a:lnTo>
                <a:lnTo>
                  <a:pt x="37102" y="329631"/>
                </a:lnTo>
                <a:lnTo>
                  <a:pt x="72532" y="368569"/>
                </a:lnTo>
                <a:lnTo>
                  <a:pt x="117196" y="399458"/>
                </a:lnTo>
                <a:lnTo>
                  <a:pt x="169371" y="420797"/>
                </a:lnTo>
                <a:lnTo>
                  <a:pt x="207478" y="428978"/>
                </a:lnTo>
                <a:lnTo>
                  <a:pt x="247649" y="431804"/>
                </a:lnTo>
                <a:lnTo>
                  <a:pt x="267961" y="431088"/>
                </a:lnTo>
                <a:lnTo>
                  <a:pt x="307165" y="425529"/>
                </a:lnTo>
                <a:lnTo>
                  <a:pt x="344048" y="414838"/>
                </a:lnTo>
                <a:lnTo>
                  <a:pt x="393911" y="390149"/>
                </a:lnTo>
                <a:lnTo>
                  <a:pt x="435688" y="356410"/>
                </a:lnTo>
                <a:lnTo>
                  <a:pt x="467658" y="315122"/>
                </a:lnTo>
                <a:lnTo>
                  <a:pt x="488102" y="267784"/>
                </a:lnTo>
                <a:lnTo>
                  <a:pt x="495299" y="215895"/>
                </a:lnTo>
                <a:lnTo>
                  <a:pt x="494479" y="198186"/>
                </a:lnTo>
                <a:lnTo>
                  <a:pt x="482675" y="147649"/>
                </a:lnTo>
                <a:lnTo>
                  <a:pt x="458197" y="102163"/>
                </a:lnTo>
                <a:lnTo>
                  <a:pt x="422767" y="63228"/>
                </a:lnTo>
                <a:lnTo>
                  <a:pt x="378103" y="32342"/>
                </a:lnTo>
                <a:lnTo>
                  <a:pt x="325928" y="11004"/>
                </a:lnTo>
                <a:lnTo>
                  <a:pt x="287821"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701" name="object 25"/>
          <p:cNvSpPr>
            <a:spLocks/>
          </p:cNvSpPr>
          <p:nvPr/>
        </p:nvSpPr>
        <p:spPr bwMode="auto">
          <a:xfrm>
            <a:off x="3238500" y="5753100"/>
            <a:ext cx="495300" cy="431800"/>
          </a:xfrm>
          <a:custGeom>
            <a:avLst/>
            <a:gdLst>
              <a:gd name="T0" fmla="*/ 247649 w 495300"/>
              <a:gd name="T1" fmla="*/ 0 h 431800"/>
              <a:gd name="T2" fmla="*/ 207482 w 495300"/>
              <a:gd name="T3" fmla="*/ 2825 h 431800"/>
              <a:gd name="T4" fmla="*/ 169377 w 495300"/>
              <a:gd name="T5" fmla="*/ 11006 h 431800"/>
              <a:gd name="T6" fmla="*/ 117202 w 495300"/>
              <a:gd name="T7" fmla="*/ 32345 h 431800"/>
              <a:gd name="T8" fmla="*/ 72538 w 495300"/>
              <a:gd name="T9" fmla="*/ 63232 h 431800"/>
              <a:gd name="T10" fmla="*/ 37105 w 495300"/>
              <a:gd name="T11" fmla="*/ 102169 h 431800"/>
              <a:gd name="T12" fmla="*/ 12626 w 495300"/>
              <a:gd name="T13" fmla="*/ 147654 h 431800"/>
              <a:gd name="T14" fmla="*/ 821 w 495300"/>
              <a:gd name="T15" fmla="*/ 198188 h 431800"/>
              <a:gd name="T16" fmla="*/ 0 w 495300"/>
              <a:gd name="T17" fmla="*/ 215895 h 431800"/>
              <a:gd name="T18" fmla="*/ 821 w 495300"/>
              <a:gd name="T19" fmla="*/ 233603 h 431800"/>
              <a:gd name="T20" fmla="*/ 12626 w 495300"/>
              <a:gd name="T21" fmla="*/ 284138 h 431800"/>
              <a:gd name="T22" fmla="*/ 37105 w 495300"/>
              <a:gd name="T23" fmla="*/ 329626 h 431800"/>
              <a:gd name="T24" fmla="*/ 72538 w 495300"/>
              <a:gd name="T25" fmla="*/ 368565 h 431800"/>
              <a:gd name="T26" fmla="*/ 117202 w 495300"/>
              <a:gd name="T27" fmla="*/ 399455 h 431800"/>
              <a:gd name="T28" fmla="*/ 169377 w 495300"/>
              <a:gd name="T29" fmla="*/ 420796 h 431800"/>
              <a:gd name="T30" fmla="*/ 207482 w 495300"/>
              <a:gd name="T31" fmla="*/ 428978 h 431800"/>
              <a:gd name="T32" fmla="*/ 247649 w 495300"/>
              <a:gd name="T33" fmla="*/ 431804 h 431800"/>
              <a:gd name="T34" fmla="*/ 267963 w 495300"/>
              <a:gd name="T35" fmla="*/ 431088 h 431800"/>
              <a:gd name="T36" fmla="*/ 307169 w 495300"/>
              <a:gd name="T37" fmla="*/ 425529 h 431800"/>
              <a:gd name="T38" fmla="*/ 344055 w 495300"/>
              <a:gd name="T39" fmla="*/ 414836 h 431800"/>
              <a:gd name="T40" fmla="*/ 393917 w 495300"/>
              <a:gd name="T41" fmla="*/ 390145 h 431800"/>
              <a:gd name="T42" fmla="*/ 435693 w 495300"/>
              <a:gd name="T43" fmla="*/ 356405 h 431800"/>
              <a:gd name="T44" fmla="*/ 467661 w 495300"/>
              <a:gd name="T45" fmla="*/ 315117 h 431800"/>
              <a:gd name="T46" fmla="*/ 488103 w 495300"/>
              <a:gd name="T47" fmla="*/ 267780 h 431800"/>
              <a:gd name="T48" fmla="*/ 495299 w 495300"/>
              <a:gd name="T49" fmla="*/ 215895 h 431800"/>
              <a:gd name="T50" fmla="*/ 494479 w 495300"/>
              <a:gd name="T51" fmla="*/ 198188 h 431800"/>
              <a:gd name="T52" fmla="*/ 482676 w 495300"/>
              <a:gd name="T53" fmla="*/ 147654 h 431800"/>
              <a:gd name="T54" fmla="*/ 458201 w 495300"/>
              <a:gd name="T55" fmla="*/ 102169 h 431800"/>
              <a:gd name="T56" fmla="*/ 422772 w 495300"/>
              <a:gd name="T57" fmla="*/ 63232 h 431800"/>
              <a:gd name="T58" fmla="*/ 378110 w 495300"/>
              <a:gd name="T59" fmla="*/ 32345 h 431800"/>
              <a:gd name="T60" fmla="*/ 325934 w 495300"/>
              <a:gd name="T61" fmla="*/ 11006 h 431800"/>
              <a:gd name="T62" fmla="*/ 287825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82" y="2825"/>
                </a:lnTo>
                <a:lnTo>
                  <a:pt x="169377" y="11006"/>
                </a:lnTo>
                <a:lnTo>
                  <a:pt x="117202" y="32345"/>
                </a:lnTo>
                <a:lnTo>
                  <a:pt x="72538" y="63232"/>
                </a:lnTo>
                <a:lnTo>
                  <a:pt x="37105" y="102169"/>
                </a:lnTo>
                <a:lnTo>
                  <a:pt x="12626" y="147654"/>
                </a:lnTo>
                <a:lnTo>
                  <a:pt x="821" y="198188"/>
                </a:lnTo>
                <a:lnTo>
                  <a:pt x="0" y="215895"/>
                </a:lnTo>
                <a:lnTo>
                  <a:pt x="821" y="233603"/>
                </a:lnTo>
                <a:lnTo>
                  <a:pt x="12626" y="284138"/>
                </a:lnTo>
                <a:lnTo>
                  <a:pt x="37105" y="329626"/>
                </a:lnTo>
                <a:lnTo>
                  <a:pt x="72538" y="368565"/>
                </a:lnTo>
                <a:lnTo>
                  <a:pt x="117202" y="399455"/>
                </a:lnTo>
                <a:lnTo>
                  <a:pt x="169377" y="420796"/>
                </a:lnTo>
                <a:lnTo>
                  <a:pt x="207482" y="428978"/>
                </a:lnTo>
                <a:lnTo>
                  <a:pt x="247649" y="431804"/>
                </a:lnTo>
                <a:lnTo>
                  <a:pt x="267963" y="431088"/>
                </a:lnTo>
                <a:lnTo>
                  <a:pt x="307169" y="425529"/>
                </a:lnTo>
                <a:lnTo>
                  <a:pt x="344055" y="414836"/>
                </a:lnTo>
                <a:lnTo>
                  <a:pt x="393917" y="390145"/>
                </a:lnTo>
                <a:lnTo>
                  <a:pt x="435693" y="356405"/>
                </a:lnTo>
                <a:lnTo>
                  <a:pt x="467661" y="315117"/>
                </a:lnTo>
                <a:lnTo>
                  <a:pt x="488103" y="267780"/>
                </a:lnTo>
                <a:lnTo>
                  <a:pt x="495299" y="215895"/>
                </a:lnTo>
                <a:lnTo>
                  <a:pt x="494479" y="198188"/>
                </a:lnTo>
                <a:lnTo>
                  <a:pt x="482676" y="147654"/>
                </a:lnTo>
                <a:lnTo>
                  <a:pt x="458201" y="102169"/>
                </a:lnTo>
                <a:lnTo>
                  <a:pt x="422772" y="63232"/>
                </a:lnTo>
                <a:lnTo>
                  <a:pt x="378110" y="32345"/>
                </a:lnTo>
                <a:lnTo>
                  <a:pt x="325934" y="11006"/>
                </a:lnTo>
                <a:lnTo>
                  <a:pt x="287825"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702" name="object 27"/>
          <p:cNvSpPr>
            <a:spLocks/>
          </p:cNvSpPr>
          <p:nvPr/>
        </p:nvSpPr>
        <p:spPr bwMode="auto">
          <a:xfrm>
            <a:off x="2508250" y="4927600"/>
            <a:ext cx="495300" cy="431800"/>
          </a:xfrm>
          <a:custGeom>
            <a:avLst/>
            <a:gdLst>
              <a:gd name="T0" fmla="*/ 247649 w 495300"/>
              <a:gd name="T1" fmla="*/ 0 h 431800"/>
              <a:gd name="T2" fmla="*/ 207478 w 495300"/>
              <a:gd name="T3" fmla="*/ 2825 h 431800"/>
              <a:gd name="T4" fmla="*/ 169371 w 495300"/>
              <a:gd name="T5" fmla="*/ 11004 h 431800"/>
              <a:gd name="T6" fmla="*/ 117196 w 495300"/>
              <a:gd name="T7" fmla="*/ 32342 h 431800"/>
              <a:gd name="T8" fmla="*/ 72532 w 495300"/>
              <a:gd name="T9" fmla="*/ 63228 h 431800"/>
              <a:gd name="T10" fmla="*/ 37102 w 495300"/>
              <a:gd name="T11" fmla="*/ 102163 h 431800"/>
              <a:gd name="T12" fmla="*/ 12624 w 495300"/>
              <a:gd name="T13" fmla="*/ 147649 h 431800"/>
              <a:gd name="T14" fmla="*/ 820 w 495300"/>
              <a:gd name="T15" fmla="*/ 198186 h 431800"/>
              <a:gd name="T16" fmla="*/ 0 w 495300"/>
              <a:gd name="T17" fmla="*/ 215895 h 431800"/>
              <a:gd name="T18" fmla="*/ 820 w 495300"/>
              <a:gd name="T19" fmla="*/ 233605 h 431800"/>
              <a:gd name="T20" fmla="*/ 12624 w 495300"/>
              <a:gd name="T21" fmla="*/ 284142 h 431800"/>
              <a:gd name="T22" fmla="*/ 37102 w 495300"/>
              <a:gd name="T23" fmla="*/ 329628 h 431800"/>
              <a:gd name="T24" fmla="*/ 72532 w 495300"/>
              <a:gd name="T25" fmla="*/ 368563 h 431800"/>
              <a:gd name="T26" fmla="*/ 117196 w 495300"/>
              <a:gd name="T27" fmla="*/ 399449 h 431800"/>
              <a:gd name="T28" fmla="*/ 169371 w 495300"/>
              <a:gd name="T29" fmla="*/ 420786 h 431800"/>
              <a:gd name="T30" fmla="*/ 207478 w 495300"/>
              <a:gd name="T31" fmla="*/ 428966 h 431800"/>
              <a:gd name="T32" fmla="*/ 247649 w 495300"/>
              <a:gd name="T33" fmla="*/ 431791 h 431800"/>
              <a:gd name="T34" fmla="*/ 267961 w 495300"/>
              <a:gd name="T35" fmla="*/ 431076 h 431800"/>
              <a:gd name="T36" fmla="*/ 307165 w 495300"/>
              <a:gd name="T37" fmla="*/ 425518 h 431800"/>
              <a:gd name="T38" fmla="*/ 344048 w 495300"/>
              <a:gd name="T39" fmla="*/ 414828 h 431800"/>
              <a:gd name="T40" fmla="*/ 393911 w 495300"/>
              <a:gd name="T41" fmla="*/ 390141 h 431800"/>
              <a:gd name="T42" fmla="*/ 435688 w 495300"/>
              <a:gd name="T43" fmla="*/ 356405 h 431800"/>
              <a:gd name="T44" fmla="*/ 467658 w 495300"/>
              <a:gd name="T45" fmla="*/ 315120 h 431800"/>
              <a:gd name="T46" fmla="*/ 488102 w 495300"/>
              <a:gd name="T47" fmla="*/ 267783 h 431800"/>
              <a:gd name="T48" fmla="*/ 495299 w 495300"/>
              <a:gd name="T49" fmla="*/ 215895 h 431800"/>
              <a:gd name="T50" fmla="*/ 494479 w 495300"/>
              <a:gd name="T51" fmla="*/ 198186 h 431800"/>
              <a:gd name="T52" fmla="*/ 482675 w 495300"/>
              <a:gd name="T53" fmla="*/ 147649 h 431800"/>
              <a:gd name="T54" fmla="*/ 458197 w 495300"/>
              <a:gd name="T55" fmla="*/ 102163 h 431800"/>
              <a:gd name="T56" fmla="*/ 422767 w 495300"/>
              <a:gd name="T57" fmla="*/ 63228 h 431800"/>
              <a:gd name="T58" fmla="*/ 378103 w 495300"/>
              <a:gd name="T59" fmla="*/ 32342 h 431800"/>
              <a:gd name="T60" fmla="*/ 325928 w 495300"/>
              <a:gd name="T61" fmla="*/ 11004 h 431800"/>
              <a:gd name="T62" fmla="*/ 287821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78" y="2825"/>
                </a:lnTo>
                <a:lnTo>
                  <a:pt x="169371" y="11004"/>
                </a:lnTo>
                <a:lnTo>
                  <a:pt x="117196" y="32342"/>
                </a:lnTo>
                <a:lnTo>
                  <a:pt x="72532" y="63228"/>
                </a:lnTo>
                <a:lnTo>
                  <a:pt x="37102" y="102163"/>
                </a:lnTo>
                <a:lnTo>
                  <a:pt x="12624" y="147649"/>
                </a:lnTo>
                <a:lnTo>
                  <a:pt x="820" y="198186"/>
                </a:lnTo>
                <a:lnTo>
                  <a:pt x="0" y="215895"/>
                </a:lnTo>
                <a:lnTo>
                  <a:pt x="820" y="233605"/>
                </a:lnTo>
                <a:lnTo>
                  <a:pt x="12624" y="284142"/>
                </a:lnTo>
                <a:lnTo>
                  <a:pt x="37102" y="329628"/>
                </a:lnTo>
                <a:lnTo>
                  <a:pt x="72532" y="368563"/>
                </a:lnTo>
                <a:lnTo>
                  <a:pt x="117196" y="399449"/>
                </a:lnTo>
                <a:lnTo>
                  <a:pt x="169371" y="420786"/>
                </a:lnTo>
                <a:lnTo>
                  <a:pt x="207478" y="428966"/>
                </a:lnTo>
                <a:lnTo>
                  <a:pt x="247649" y="431791"/>
                </a:lnTo>
                <a:lnTo>
                  <a:pt x="267961" y="431076"/>
                </a:lnTo>
                <a:lnTo>
                  <a:pt x="307165" y="425518"/>
                </a:lnTo>
                <a:lnTo>
                  <a:pt x="344048" y="414828"/>
                </a:lnTo>
                <a:lnTo>
                  <a:pt x="393911" y="390141"/>
                </a:lnTo>
                <a:lnTo>
                  <a:pt x="435688" y="356405"/>
                </a:lnTo>
                <a:lnTo>
                  <a:pt x="467658" y="315120"/>
                </a:lnTo>
                <a:lnTo>
                  <a:pt x="488102" y="267783"/>
                </a:lnTo>
                <a:lnTo>
                  <a:pt x="495299" y="215895"/>
                </a:lnTo>
                <a:lnTo>
                  <a:pt x="494479" y="198186"/>
                </a:lnTo>
                <a:lnTo>
                  <a:pt x="482675" y="147649"/>
                </a:lnTo>
                <a:lnTo>
                  <a:pt x="458197" y="102163"/>
                </a:lnTo>
                <a:lnTo>
                  <a:pt x="422767" y="63228"/>
                </a:lnTo>
                <a:lnTo>
                  <a:pt x="378103" y="32342"/>
                </a:lnTo>
                <a:lnTo>
                  <a:pt x="325928" y="11004"/>
                </a:lnTo>
                <a:lnTo>
                  <a:pt x="287821"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703" name="object 31"/>
          <p:cNvSpPr>
            <a:spLocks/>
          </p:cNvSpPr>
          <p:nvPr/>
        </p:nvSpPr>
        <p:spPr bwMode="auto">
          <a:xfrm>
            <a:off x="5067300" y="5969000"/>
            <a:ext cx="495300" cy="431800"/>
          </a:xfrm>
          <a:custGeom>
            <a:avLst/>
            <a:gdLst>
              <a:gd name="T0" fmla="*/ 247649 w 495300"/>
              <a:gd name="T1" fmla="*/ 0 h 431800"/>
              <a:gd name="T2" fmla="*/ 207482 w 495300"/>
              <a:gd name="T3" fmla="*/ 2825 h 431800"/>
              <a:gd name="T4" fmla="*/ 169377 w 495300"/>
              <a:gd name="T5" fmla="*/ 11007 h 431800"/>
              <a:gd name="T6" fmla="*/ 117202 w 495300"/>
              <a:gd name="T7" fmla="*/ 32348 h 431800"/>
              <a:gd name="T8" fmla="*/ 72538 w 495300"/>
              <a:gd name="T9" fmla="*/ 63238 h 431800"/>
              <a:gd name="T10" fmla="*/ 37105 w 495300"/>
              <a:gd name="T11" fmla="*/ 102177 h 431800"/>
              <a:gd name="T12" fmla="*/ 12626 w 495300"/>
              <a:gd name="T13" fmla="*/ 147665 h 431800"/>
              <a:gd name="T14" fmla="*/ 821 w 495300"/>
              <a:gd name="T15" fmla="*/ 198200 h 431800"/>
              <a:gd name="T16" fmla="*/ 0 w 495300"/>
              <a:gd name="T17" fmla="*/ 215908 h 431800"/>
              <a:gd name="T18" fmla="*/ 821 w 495300"/>
              <a:gd name="T19" fmla="*/ 233615 h 431800"/>
              <a:gd name="T20" fmla="*/ 12626 w 495300"/>
              <a:gd name="T21" fmla="*/ 284149 h 431800"/>
              <a:gd name="T22" fmla="*/ 37105 w 495300"/>
              <a:gd name="T23" fmla="*/ 329635 h 431800"/>
              <a:gd name="T24" fmla="*/ 72538 w 495300"/>
              <a:gd name="T25" fmla="*/ 368571 h 431800"/>
              <a:gd name="T26" fmla="*/ 117202 w 495300"/>
              <a:gd name="T27" fmla="*/ 399459 h 431800"/>
              <a:gd name="T28" fmla="*/ 169377 w 495300"/>
              <a:gd name="T29" fmla="*/ 420797 h 431800"/>
              <a:gd name="T30" fmla="*/ 207482 w 495300"/>
              <a:gd name="T31" fmla="*/ 428978 h 431800"/>
              <a:gd name="T32" fmla="*/ 247649 w 495300"/>
              <a:gd name="T33" fmla="*/ 431804 h 431800"/>
              <a:gd name="T34" fmla="*/ 267963 w 495300"/>
              <a:gd name="T35" fmla="*/ 431088 h 431800"/>
              <a:gd name="T36" fmla="*/ 307169 w 495300"/>
              <a:gd name="T37" fmla="*/ 425529 h 431800"/>
              <a:gd name="T38" fmla="*/ 344055 w 495300"/>
              <a:gd name="T39" fmla="*/ 414838 h 431800"/>
              <a:gd name="T40" fmla="*/ 393917 w 495300"/>
              <a:gd name="T41" fmla="*/ 390150 h 431800"/>
              <a:gd name="T42" fmla="*/ 435693 w 495300"/>
              <a:gd name="T43" fmla="*/ 356412 h 431800"/>
              <a:gd name="T44" fmla="*/ 467661 w 495300"/>
              <a:gd name="T45" fmla="*/ 315126 h 431800"/>
              <a:gd name="T46" fmla="*/ 488103 w 495300"/>
              <a:gd name="T47" fmla="*/ 267791 h 431800"/>
              <a:gd name="T48" fmla="*/ 495299 w 495300"/>
              <a:gd name="T49" fmla="*/ 215908 h 431800"/>
              <a:gd name="T50" fmla="*/ 494479 w 495300"/>
              <a:gd name="T51" fmla="*/ 198200 h 431800"/>
              <a:gd name="T52" fmla="*/ 482676 w 495300"/>
              <a:gd name="T53" fmla="*/ 147665 h 431800"/>
              <a:gd name="T54" fmla="*/ 458201 w 495300"/>
              <a:gd name="T55" fmla="*/ 102177 h 431800"/>
              <a:gd name="T56" fmla="*/ 422772 w 495300"/>
              <a:gd name="T57" fmla="*/ 63238 h 431800"/>
              <a:gd name="T58" fmla="*/ 378110 w 495300"/>
              <a:gd name="T59" fmla="*/ 32348 h 431800"/>
              <a:gd name="T60" fmla="*/ 325934 w 495300"/>
              <a:gd name="T61" fmla="*/ 11007 h 431800"/>
              <a:gd name="T62" fmla="*/ 287825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82" y="2825"/>
                </a:lnTo>
                <a:lnTo>
                  <a:pt x="169377" y="11007"/>
                </a:lnTo>
                <a:lnTo>
                  <a:pt x="117202" y="32348"/>
                </a:lnTo>
                <a:lnTo>
                  <a:pt x="72538" y="63238"/>
                </a:lnTo>
                <a:lnTo>
                  <a:pt x="37105" y="102177"/>
                </a:lnTo>
                <a:lnTo>
                  <a:pt x="12626" y="147665"/>
                </a:lnTo>
                <a:lnTo>
                  <a:pt x="821" y="198200"/>
                </a:lnTo>
                <a:lnTo>
                  <a:pt x="0" y="215908"/>
                </a:lnTo>
                <a:lnTo>
                  <a:pt x="821" y="233615"/>
                </a:lnTo>
                <a:lnTo>
                  <a:pt x="12626" y="284149"/>
                </a:lnTo>
                <a:lnTo>
                  <a:pt x="37105" y="329635"/>
                </a:lnTo>
                <a:lnTo>
                  <a:pt x="72538" y="368571"/>
                </a:lnTo>
                <a:lnTo>
                  <a:pt x="117202" y="399459"/>
                </a:lnTo>
                <a:lnTo>
                  <a:pt x="169377" y="420797"/>
                </a:lnTo>
                <a:lnTo>
                  <a:pt x="207482" y="428978"/>
                </a:lnTo>
                <a:lnTo>
                  <a:pt x="247649" y="431804"/>
                </a:lnTo>
                <a:lnTo>
                  <a:pt x="267963" y="431088"/>
                </a:lnTo>
                <a:lnTo>
                  <a:pt x="307169" y="425529"/>
                </a:lnTo>
                <a:lnTo>
                  <a:pt x="344055" y="414838"/>
                </a:lnTo>
                <a:lnTo>
                  <a:pt x="393917" y="390150"/>
                </a:lnTo>
                <a:lnTo>
                  <a:pt x="435693" y="356412"/>
                </a:lnTo>
                <a:lnTo>
                  <a:pt x="467661" y="315126"/>
                </a:lnTo>
                <a:lnTo>
                  <a:pt x="488103" y="267791"/>
                </a:lnTo>
                <a:lnTo>
                  <a:pt x="495299" y="215908"/>
                </a:lnTo>
                <a:lnTo>
                  <a:pt x="494479" y="198200"/>
                </a:lnTo>
                <a:lnTo>
                  <a:pt x="482676" y="147665"/>
                </a:lnTo>
                <a:lnTo>
                  <a:pt x="458201" y="102177"/>
                </a:lnTo>
                <a:lnTo>
                  <a:pt x="422772" y="63238"/>
                </a:lnTo>
                <a:lnTo>
                  <a:pt x="378110" y="32348"/>
                </a:lnTo>
                <a:lnTo>
                  <a:pt x="325934" y="11007"/>
                </a:lnTo>
                <a:lnTo>
                  <a:pt x="287825"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6704" name="object 35"/>
          <p:cNvSpPr>
            <a:spLocks/>
          </p:cNvSpPr>
          <p:nvPr/>
        </p:nvSpPr>
        <p:spPr bwMode="auto">
          <a:xfrm>
            <a:off x="6248400" y="5689600"/>
            <a:ext cx="495300" cy="431800"/>
          </a:xfrm>
          <a:custGeom>
            <a:avLst/>
            <a:gdLst>
              <a:gd name="T0" fmla="*/ 247649 w 495300"/>
              <a:gd name="T1" fmla="*/ 0 h 431800"/>
              <a:gd name="T2" fmla="*/ 207482 w 495300"/>
              <a:gd name="T3" fmla="*/ 2825 h 431800"/>
              <a:gd name="T4" fmla="*/ 169377 w 495300"/>
              <a:gd name="T5" fmla="*/ 11006 h 431800"/>
              <a:gd name="T6" fmla="*/ 117202 w 495300"/>
              <a:gd name="T7" fmla="*/ 32345 h 431800"/>
              <a:gd name="T8" fmla="*/ 72538 w 495300"/>
              <a:gd name="T9" fmla="*/ 63232 h 431800"/>
              <a:gd name="T10" fmla="*/ 37105 w 495300"/>
              <a:gd name="T11" fmla="*/ 102169 h 431800"/>
              <a:gd name="T12" fmla="*/ 12626 w 495300"/>
              <a:gd name="T13" fmla="*/ 147654 h 431800"/>
              <a:gd name="T14" fmla="*/ 821 w 495300"/>
              <a:gd name="T15" fmla="*/ 198188 h 431800"/>
              <a:gd name="T16" fmla="*/ 0 w 495300"/>
              <a:gd name="T17" fmla="*/ 215895 h 431800"/>
              <a:gd name="T18" fmla="*/ 821 w 495300"/>
              <a:gd name="T19" fmla="*/ 233603 h 431800"/>
              <a:gd name="T20" fmla="*/ 12626 w 495300"/>
              <a:gd name="T21" fmla="*/ 284137 h 431800"/>
              <a:gd name="T22" fmla="*/ 37105 w 495300"/>
              <a:gd name="T23" fmla="*/ 329622 h 431800"/>
              <a:gd name="T24" fmla="*/ 72538 w 495300"/>
              <a:gd name="T25" fmla="*/ 368559 h 431800"/>
              <a:gd name="T26" fmla="*/ 117202 w 495300"/>
              <a:gd name="T27" fmla="*/ 399446 h 431800"/>
              <a:gd name="T28" fmla="*/ 169377 w 495300"/>
              <a:gd name="T29" fmla="*/ 420785 h 431800"/>
              <a:gd name="T30" fmla="*/ 207482 w 495300"/>
              <a:gd name="T31" fmla="*/ 428966 h 431800"/>
              <a:gd name="T32" fmla="*/ 247649 w 495300"/>
              <a:gd name="T33" fmla="*/ 431791 h 431800"/>
              <a:gd name="T34" fmla="*/ 267963 w 495300"/>
              <a:gd name="T35" fmla="*/ 431076 h 431800"/>
              <a:gd name="T36" fmla="*/ 307169 w 495300"/>
              <a:gd name="T37" fmla="*/ 425517 h 431800"/>
              <a:gd name="T38" fmla="*/ 344055 w 495300"/>
              <a:gd name="T39" fmla="*/ 414826 h 431800"/>
              <a:gd name="T40" fmla="*/ 393917 w 495300"/>
              <a:gd name="T41" fmla="*/ 390137 h 431800"/>
              <a:gd name="T42" fmla="*/ 435693 w 495300"/>
              <a:gd name="T43" fmla="*/ 356400 h 431800"/>
              <a:gd name="T44" fmla="*/ 467661 w 495300"/>
              <a:gd name="T45" fmla="*/ 315114 h 431800"/>
              <a:gd name="T46" fmla="*/ 488103 w 495300"/>
              <a:gd name="T47" fmla="*/ 267779 h 431800"/>
              <a:gd name="T48" fmla="*/ 495299 w 495300"/>
              <a:gd name="T49" fmla="*/ 215895 h 431800"/>
              <a:gd name="T50" fmla="*/ 494479 w 495300"/>
              <a:gd name="T51" fmla="*/ 198188 h 431800"/>
              <a:gd name="T52" fmla="*/ 482676 w 495300"/>
              <a:gd name="T53" fmla="*/ 147654 h 431800"/>
              <a:gd name="T54" fmla="*/ 458201 w 495300"/>
              <a:gd name="T55" fmla="*/ 102169 h 431800"/>
              <a:gd name="T56" fmla="*/ 422772 w 495300"/>
              <a:gd name="T57" fmla="*/ 63232 h 431800"/>
              <a:gd name="T58" fmla="*/ 378110 w 495300"/>
              <a:gd name="T59" fmla="*/ 32345 h 431800"/>
              <a:gd name="T60" fmla="*/ 325934 w 495300"/>
              <a:gd name="T61" fmla="*/ 11006 h 431800"/>
              <a:gd name="T62" fmla="*/ 287825 w 495300"/>
              <a:gd name="T63" fmla="*/ 2825 h 431800"/>
              <a:gd name="T64" fmla="*/ 247649 w 495300"/>
              <a:gd name="T65" fmla="*/ 0 h 431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5300"/>
              <a:gd name="T100" fmla="*/ 0 h 431800"/>
              <a:gd name="T101" fmla="*/ 495300 w 495300"/>
              <a:gd name="T102" fmla="*/ 431800 h 431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5300" h="431800">
                <a:moveTo>
                  <a:pt x="247649" y="0"/>
                </a:moveTo>
                <a:lnTo>
                  <a:pt x="207482" y="2825"/>
                </a:lnTo>
                <a:lnTo>
                  <a:pt x="169377" y="11006"/>
                </a:lnTo>
                <a:lnTo>
                  <a:pt x="117202" y="32345"/>
                </a:lnTo>
                <a:lnTo>
                  <a:pt x="72538" y="63232"/>
                </a:lnTo>
                <a:lnTo>
                  <a:pt x="37105" y="102169"/>
                </a:lnTo>
                <a:lnTo>
                  <a:pt x="12626" y="147654"/>
                </a:lnTo>
                <a:lnTo>
                  <a:pt x="821" y="198188"/>
                </a:lnTo>
                <a:lnTo>
                  <a:pt x="0" y="215895"/>
                </a:lnTo>
                <a:lnTo>
                  <a:pt x="821" y="233603"/>
                </a:lnTo>
                <a:lnTo>
                  <a:pt x="12626" y="284137"/>
                </a:lnTo>
                <a:lnTo>
                  <a:pt x="37105" y="329622"/>
                </a:lnTo>
                <a:lnTo>
                  <a:pt x="72538" y="368559"/>
                </a:lnTo>
                <a:lnTo>
                  <a:pt x="117202" y="399446"/>
                </a:lnTo>
                <a:lnTo>
                  <a:pt x="169377" y="420785"/>
                </a:lnTo>
                <a:lnTo>
                  <a:pt x="207482" y="428966"/>
                </a:lnTo>
                <a:lnTo>
                  <a:pt x="247649" y="431791"/>
                </a:lnTo>
                <a:lnTo>
                  <a:pt x="267963" y="431076"/>
                </a:lnTo>
                <a:lnTo>
                  <a:pt x="307169" y="425517"/>
                </a:lnTo>
                <a:lnTo>
                  <a:pt x="344055" y="414826"/>
                </a:lnTo>
                <a:lnTo>
                  <a:pt x="393917" y="390137"/>
                </a:lnTo>
                <a:lnTo>
                  <a:pt x="435693" y="356400"/>
                </a:lnTo>
                <a:lnTo>
                  <a:pt x="467661" y="315114"/>
                </a:lnTo>
                <a:lnTo>
                  <a:pt x="488103" y="267779"/>
                </a:lnTo>
                <a:lnTo>
                  <a:pt x="495299" y="215895"/>
                </a:lnTo>
                <a:lnTo>
                  <a:pt x="494479" y="198188"/>
                </a:lnTo>
                <a:lnTo>
                  <a:pt x="482676" y="147654"/>
                </a:lnTo>
                <a:lnTo>
                  <a:pt x="458201" y="102169"/>
                </a:lnTo>
                <a:lnTo>
                  <a:pt x="422772" y="63232"/>
                </a:lnTo>
                <a:lnTo>
                  <a:pt x="378110" y="32345"/>
                </a:lnTo>
                <a:lnTo>
                  <a:pt x="325934" y="11006"/>
                </a:lnTo>
                <a:lnTo>
                  <a:pt x="287825" y="2825"/>
                </a:lnTo>
                <a:lnTo>
                  <a:pt x="247649" y="0"/>
                </a:lnTo>
                <a:close/>
              </a:path>
            </a:pathLst>
          </a:custGeom>
          <a:solidFill>
            <a:srgbClr val="FC00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54" name="object 55"/>
          <p:cNvSpPr>
            <a:spLocks/>
          </p:cNvSpPr>
          <p:nvPr/>
        </p:nvSpPr>
        <p:spPr bwMode="auto">
          <a:xfrm>
            <a:off x="3924300" y="1549400"/>
            <a:ext cx="1638300" cy="1498600"/>
          </a:xfrm>
          <a:custGeom>
            <a:avLst/>
            <a:gdLst>
              <a:gd name="T0" fmla="*/ 751969 w 1638300"/>
              <a:gd name="T1" fmla="*/ 2484 h 1498600"/>
              <a:gd name="T2" fmla="*/ 622305 w 1638300"/>
              <a:gd name="T3" fmla="*/ 21781 h 1498600"/>
              <a:gd name="T4" fmla="*/ 500308 w 1638300"/>
              <a:gd name="T5" fmla="*/ 58895 h 1498600"/>
              <a:gd name="T6" fmla="*/ 387665 w 1638300"/>
              <a:gd name="T7" fmla="*/ 112282 h 1498600"/>
              <a:gd name="T8" fmla="*/ 286064 w 1638300"/>
              <a:gd name="T9" fmla="*/ 180398 h 1498600"/>
              <a:gd name="T10" fmla="*/ 197190 w 1638300"/>
              <a:gd name="T11" fmla="*/ 261700 h 1498600"/>
              <a:gd name="T12" fmla="*/ 122732 w 1638300"/>
              <a:gd name="T13" fmla="*/ 354642 h 1498600"/>
              <a:gd name="T14" fmla="*/ 64375 w 1638300"/>
              <a:gd name="T15" fmla="*/ 457681 h 1498600"/>
              <a:gd name="T16" fmla="*/ 23807 w 1638300"/>
              <a:gd name="T17" fmla="*/ 569273 h 1498600"/>
              <a:gd name="T18" fmla="*/ 2715 w 1638300"/>
              <a:gd name="T19" fmla="*/ 687874 h 1498600"/>
              <a:gd name="T20" fmla="*/ 2715 w 1638300"/>
              <a:gd name="T21" fmla="*/ 810766 h 1498600"/>
              <a:gd name="T22" fmla="*/ 23807 w 1638300"/>
              <a:gd name="T23" fmla="*/ 929365 h 1498600"/>
              <a:gd name="T24" fmla="*/ 64375 w 1638300"/>
              <a:gd name="T25" fmla="*/ 1040954 h 1498600"/>
              <a:gd name="T26" fmla="*/ 122732 w 1638300"/>
              <a:gd name="T27" fmla="*/ 1143989 h 1498600"/>
              <a:gd name="T28" fmla="*/ 197190 w 1638300"/>
              <a:gd name="T29" fmla="*/ 1236927 h 1498600"/>
              <a:gd name="T30" fmla="*/ 286064 w 1638300"/>
              <a:gd name="T31" fmla="*/ 1318224 h 1498600"/>
              <a:gd name="T32" fmla="*/ 387665 w 1638300"/>
              <a:gd name="T33" fmla="*/ 1386336 h 1498600"/>
              <a:gd name="T34" fmla="*/ 500308 w 1638300"/>
              <a:gd name="T35" fmla="*/ 1439719 h 1498600"/>
              <a:gd name="T36" fmla="*/ 622305 w 1638300"/>
              <a:gd name="T37" fmla="*/ 1476830 h 1498600"/>
              <a:gd name="T38" fmla="*/ 751969 w 1638300"/>
              <a:gd name="T39" fmla="*/ 1496125 h 1498600"/>
              <a:gd name="T40" fmla="*/ 886330 w 1638300"/>
              <a:gd name="T41" fmla="*/ 1496125 h 1498600"/>
              <a:gd name="T42" fmla="*/ 1015994 w 1638300"/>
              <a:gd name="T43" fmla="*/ 1476830 h 1498600"/>
              <a:gd name="T44" fmla="*/ 1137991 w 1638300"/>
              <a:gd name="T45" fmla="*/ 1439719 h 1498600"/>
              <a:gd name="T46" fmla="*/ 1250634 w 1638300"/>
              <a:gd name="T47" fmla="*/ 1386336 h 1498600"/>
              <a:gd name="T48" fmla="*/ 1352235 w 1638300"/>
              <a:gd name="T49" fmla="*/ 1318224 h 1498600"/>
              <a:gd name="T50" fmla="*/ 1441109 w 1638300"/>
              <a:gd name="T51" fmla="*/ 1236927 h 1498600"/>
              <a:gd name="T52" fmla="*/ 1515567 w 1638300"/>
              <a:gd name="T53" fmla="*/ 1143989 h 1498600"/>
              <a:gd name="T54" fmla="*/ 1573924 w 1638300"/>
              <a:gd name="T55" fmla="*/ 1040954 h 1498600"/>
              <a:gd name="T56" fmla="*/ 1614492 w 1638300"/>
              <a:gd name="T57" fmla="*/ 929365 h 1498600"/>
              <a:gd name="T58" fmla="*/ 1635584 w 1638300"/>
              <a:gd name="T59" fmla="*/ 810766 h 1498600"/>
              <a:gd name="T60" fmla="*/ 1635584 w 1638300"/>
              <a:gd name="T61" fmla="*/ 687874 h 1498600"/>
              <a:gd name="T62" fmla="*/ 1614492 w 1638300"/>
              <a:gd name="T63" fmla="*/ 569273 h 1498600"/>
              <a:gd name="T64" fmla="*/ 1573924 w 1638300"/>
              <a:gd name="T65" fmla="*/ 457681 h 1498600"/>
              <a:gd name="T66" fmla="*/ 1515567 w 1638300"/>
              <a:gd name="T67" fmla="*/ 354642 h 1498600"/>
              <a:gd name="T68" fmla="*/ 1441109 w 1638300"/>
              <a:gd name="T69" fmla="*/ 261700 h 1498600"/>
              <a:gd name="T70" fmla="*/ 1352235 w 1638300"/>
              <a:gd name="T71" fmla="*/ 180398 h 1498600"/>
              <a:gd name="T72" fmla="*/ 1250634 w 1638300"/>
              <a:gd name="T73" fmla="*/ 112282 h 1498600"/>
              <a:gd name="T74" fmla="*/ 1137991 w 1638300"/>
              <a:gd name="T75" fmla="*/ 58895 h 1498600"/>
              <a:gd name="T76" fmla="*/ 1015994 w 1638300"/>
              <a:gd name="T77" fmla="*/ 21781 h 1498600"/>
              <a:gd name="T78" fmla="*/ 886330 w 1638300"/>
              <a:gd name="T79" fmla="*/ 2484 h 1498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8300"/>
              <a:gd name="T121" fmla="*/ 0 h 1498600"/>
              <a:gd name="T122" fmla="*/ 1638300 w 1638300"/>
              <a:gd name="T123" fmla="*/ 1498600 h 1498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8300" h="1498600">
                <a:moveTo>
                  <a:pt x="819149" y="0"/>
                </a:moveTo>
                <a:lnTo>
                  <a:pt x="751969" y="2484"/>
                </a:lnTo>
                <a:lnTo>
                  <a:pt x="686284" y="9809"/>
                </a:lnTo>
                <a:lnTo>
                  <a:pt x="622305" y="21781"/>
                </a:lnTo>
                <a:lnTo>
                  <a:pt x="560242" y="38207"/>
                </a:lnTo>
                <a:lnTo>
                  <a:pt x="500308" y="58895"/>
                </a:lnTo>
                <a:lnTo>
                  <a:pt x="442712" y="83651"/>
                </a:lnTo>
                <a:lnTo>
                  <a:pt x="387665" y="112282"/>
                </a:lnTo>
                <a:lnTo>
                  <a:pt x="335379" y="144596"/>
                </a:lnTo>
                <a:lnTo>
                  <a:pt x="286064" y="180398"/>
                </a:lnTo>
                <a:lnTo>
                  <a:pt x="239930" y="219497"/>
                </a:lnTo>
                <a:lnTo>
                  <a:pt x="197190" y="261700"/>
                </a:lnTo>
                <a:lnTo>
                  <a:pt x="158054" y="306812"/>
                </a:lnTo>
                <a:lnTo>
                  <a:pt x="122732" y="354642"/>
                </a:lnTo>
                <a:lnTo>
                  <a:pt x="91435" y="404996"/>
                </a:lnTo>
                <a:lnTo>
                  <a:pt x="64375" y="457681"/>
                </a:lnTo>
                <a:lnTo>
                  <a:pt x="41762" y="512504"/>
                </a:lnTo>
                <a:lnTo>
                  <a:pt x="23807" y="569273"/>
                </a:lnTo>
                <a:lnTo>
                  <a:pt x="10721" y="627794"/>
                </a:lnTo>
                <a:lnTo>
                  <a:pt x="2715" y="687874"/>
                </a:lnTo>
                <a:lnTo>
                  <a:pt x="0" y="749320"/>
                </a:lnTo>
                <a:lnTo>
                  <a:pt x="2715" y="810766"/>
                </a:lnTo>
                <a:lnTo>
                  <a:pt x="10721" y="870845"/>
                </a:lnTo>
                <a:lnTo>
                  <a:pt x="23807" y="929365"/>
                </a:lnTo>
                <a:lnTo>
                  <a:pt x="41762" y="986132"/>
                </a:lnTo>
                <a:lnTo>
                  <a:pt x="64375" y="1040954"/>
                </a:lnTo>
                <a:lnTo>
                  <a:pt x="91435" y="1093637"/>
                </a:lnTo>
                <a:lnTo>
                  <a:pt x="122732" y="1143989"/>
                </a:lnTo>
                <a:lnTo>
                  <a:pt x="158054" y="1191817"/>
                </a:lnTo>
                <a:lnTo>
                  <a:pt x="197190" y="1236927"/>
                </a:lnTo>
                <a:lnTo>
                  <a:pt x="239930" y="1279127"/>
                </a:lnTo>
                <a:lnTo>
                  <a:pt x="286064" y="1318224"/>
                </a:lnTo>
                <a:lnTo>
                  <a:pt x="335379" y="1354024"/>
                </a:lnTo>
                <a:lnTo>
                  <a:pt x="387665" y="1386336"/>
                </a:lnTo>
                <a:lnTo>
                  <a:pt x="442712" y="1414965"/>
                </a:lnTo>
                <a:lnTo>
                  <a:pt x="500308" y="1439719"/>
                </a:lnTo>
                <a:lnTo>
                  <a:pt x="560242" y="1460405"/>
                </a:lnTo>
                <a:lnTo>
                  <a:pt x="622305" y="1476830"/>
                </a:lnTo>
                <a:lnTo>
                  <a:pt x="686284" y="1488801"/>
                </a:lnTo>
                <a:lnTo>
                  <a:pt x="751969" y="1496125"/>
                </a:lnTo>
                <a:lnTo>
                  <a:pt x="819149" y="1498610"/>
                </a:lnTo>
                <a:lnTo>
                  <a:pt x="886330" y="1496125"/>
                </a:lnTo>
                <a:lnTo>
                  <a:pt x="952015" y="1488801"/>
                </a:lnTo>
                <a:lnTo>
                  <a:pt x="1015994" y="1476830"/>
                </a:lnTo>
                <a:lnTo>
                  <a:pt x="1078057" y="1460405"/>
                </a:lnTo>
                <a:lnTo>
                  <a:pt x="1137991" y="1439719"/>
                </a:lnTo>
                <a:lnTo>
                  <a:pt x="1195587" y="1414965"/>
                </a:lnTo>
                <a:lnTo>
                  <a:pt x="1250634" y="1386336"/>
                </a:lnTo>
                <a:lnTo>
                  <a:pt x="1302920" y="1354024"/>
                </a:lnTo>
                <a:lnTo>
                  <a:pt x="1352235" y="1318224"/>
                </a:lnTo>
                <a:lnTo>
                  <a:pt x="1398369" y="1279127"/>
                </a:lnTo>
                <a:lnTo>
                  <a:pt x="1441109" y="1236927"/>
                </a:lnTo>
                <a:lnTo>
                  <a:pt x="1480245" y="1191817"/>
                </a:lnTo>
                <a:lnTo>
                  <a:pt x="1515567" y="1143989"/>
                </a:lnTo>
                <a:lnTo>
                  <a:pt x="1546864" y="1093637"/>
                </a:lnTo>
                <a:lnTo>
                  <a:pt x="1573924" y="1040954"/>
                </a:lnTo>
                <a:lnTo>
                  <a:pt x="1596537" y="986132"/>
                </a:lnTo>
                <a:lnTo>
                  <a:pt x="1614492" y="929365"/>
                </a:lnTo>
                <a:lnTo>
                  <a:pt x="1627578" y="870845"/>
                </a:lnTo>
                <a:lnTo>
                  <a:pt x="1635584" y="810766"/>
                </a:lnTo>
                <a:lnTo>
                  <a:pt x="1638299" y="749320"/>
                </a:lnTo>
                <a:lnTo>
                  <a:pt x="1635584" y="687874"/>
                </a:lnTo>
                <a:lnTo>
                  <a:pt x="1627578" y="627794"/>
                </a:lnTo>
                <a:lnTo>
                  <a:pt x="1614492" y="569273"/>
                </a:lnTo>
                <a:lnTo>
                  <a:pt x="1596537" y="512504"/>
                </a:lnTo>
                <a:lnTo>
                  <a:pt x="1573924" y="457681"/>
                </a:lnTo>
                <a:lnTo>
                  <a:pt x="1546864" y="404996"/>
                </a:lnTo>
                <a:lnTo>
                  <a:pt x="1515567" y="354642"/>
                </a:lnTo>
                <a:lnTo>
                  <a:pt x="1480245" y="306812"/>
                </a:lnTo>
                <a:lnTo>
                  <a:pt x="1441109" y="261700"/>
                </a:lnTo>
                <a:lnTo>
                  <a:pt x="1398369" y="219497"/>
                </a:lnTo>
                <a:lnTo>
                  <a:pt x="1352235" y="180398"/>
                </a:lnTo>
                <a:lnTo>
                  <a:pt x="1302920" y="144596"/>
                </a:lnTo>
                <a:lnTo>
                  <a:pt x="1250634" y="112282"/>
                </a:lnTo>
                <a:lnTo>
                  <a:pt x="1195587" y="83651"/>
                </a:lnTo>
                <a:lnTo>
                  <a:pt x="1137991" y="58895"/>
                </a:lnTo>
                <a:lnTo>
                  <a:pt x="1078057" y="38207"/>
                </a:lnTo>
                <a:lnTo>
                  <a:pt x="1015994" y="21781"/>
                </a:lnTo>
                <a:lnTo>
                  <a:pt x="952015" y="9809"/>
                </a:lnTo>
                <a:lnTo>
                  <a:pt x="886330" y="2484"/>
                </a:lnTo>
                <a:lnTo>
                  <a:pt x="819149" y="0"/>
                </a:lnTo>
                <a:close/>
              </a:path>
            </a:pathLst>
          </a:custGeom>
          <a:solidFill>
            <a:srgbClr val="135F0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914400" fontAlgn="base">
              <a:spcBef>
                <a:spcPct val="0"/>
              </a:spcBef>
              <a:spcAft>
                <a:spcPct val="0"/>
              </a:spcAft>
            </a:pPr>
            <a:endParaRPr lang="en-US" smtClean="0">
              <a:solidFill>
                <a:srgbClr val="1F497D"/>
              </a:solidFill>
              <a:latin typeface="Arial" charset="0"/>
              <a:ea typeface="ＭＳ Ｐゴシック" charset="0"/>
              <a:cs typeface="Arial" charset="0"/>
            </a:endParaRPr>
          </a:p>
        </p:txBody>
      </p:sp>
      <p:sp>
        <p:nvSpPr>
          <p:cNvPr id="25686" name="Rectangle 86"/>
          <p:cNvSpPr>
            <a:spLocks noChangeArrowheads="1"/>
          </p:cNvSpPr>
          <p:nvPr/>
        </p:nvSpPr>
        <p:spPr bwMode="auto">
          <a:xfrm>
            <a:off x="6019800" y="3124200"/>
            <a:ext cx="1651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fontAlgn="base">
              <a:lnSpc>
                <a:spcPts val="1900"/>
              </a:lnSpc>
              <a:spcBef>
                <a:spcPct val="0"/>
              </a:spcBef>
              <a:spcAft>
                <a:spcPct val="0"/>
              </a:spcAft>
            </a:pPr>
            <a:r>
              <a:rPr lang="en-US" b="1" smtClean="0">
                <a:solidFill>
                  <a:prstClr val="black"/>
                </a:solidFill>
                <a:latin typeface="Arial" charset="0"/>
                <a:ea typeface="ＭＳ Ｐゴシック" charset="0"/>
                <a:cs typeface="Arial" charset="0"/>
              </a:rPr>
              <a:t>B</a:t>
            </a:r>
          </a:p>
        </p:txBody>
      </p:sp>
      <p:sp>
        <p:nvSpPr>
          <p:cNvPr id="25687" name="Rectangle 87"/>
          <p:cNvSpPr>
            <a:spLocks noChangeArrowheads="1"/>
          </p:cNvSpPr>
          <p:nvPr/>
        </p:nvSpPr>
        <p:spPr bwMode="auto">
          <a:xfrm>
            <a:off x="6324600" y="1219200"/>
            <a:ext cx="2298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mtClean="0">
                <a:solidFill>
                  <a:prstClr val="black"/>
                </a:solidFill>
                <a:latin typeface="Arial" charset="0"/>
                <a:ea typeface="ＭＳ Ｐゴシック" charset="0"/>
                <a:cs typeface="Arial" charset="0"/>
              </a:rPr>
              <a:t>Abstract Network View</a:t>
            </a:r>
          </a:p>
        </p:txBody>
      </p:sp>
      <p:sp>
        <p:nvSpPr>
          <p:cNvPr id="26708" name="Rectangle 89"/>
          <p:cNvSpPr>
            <a:spLocks noChangeArrowheads="1"/>
          </p:cNvSpPr>
          <p:nvPr/>
        </p:nvSpPr>
        <p:spPr bwMode="auto">
          <a:xfrm>
            <a:off x="6781800" y="4724400"/>
            <a:ext cx="212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mtClean="0">
                <a:solidFill>
                  <a:prstClr val="black"/>
                </a:solidFill>
                <a:latin typeface="Arial" charset="0"/>
                <a:ea typeface="ＭＳ Ｐゴシック" charset="0"/>
                <a:cs typeface="Arial" charset="0"/>
              </a:rPr>
              <a:t>Global Network View</a:t>
            </a:r>
          </a:p>
        </p:txBody>
      </p:sp>
      <p:sp>
        <p:nvSpPr>
          <p:cNvPr id="79962" name="Text Box 90"/>
          <p:cNvSpPr txBox="1">
            <a:spLocks noChangeArrowheads="1"/>
          </p:cNvSpPr>
          <p:nvPr/>
        </p:nvSpPr>
        <p:spPr bwMode="auto">
          <a:xfrm>
            <a:off x="2615783" y="192481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50000"/>
              </a:spcBef>
              <a:spcAft>
                <a:spcPct val="0"/>
              </a:spcAft>
            </a:pPr>
            <a:r>
              <a:rPr lang="it-IT" dirty="0" smtClean="0">
                <a:solidFill>
                  <a:srgbClr val="8A0E09"/>
                </a:solidFill>
              </a:rPr>
              <a:t>A</a:t>
            </a:r>
            <a:r>
              <a:rPr lang="it-IT" dirty="0" smtClean="0">
                <a:solidFill>
                  <a:srgbClr val="8A0E09"/>
                </a:solidFill>
                <a:sym typeface="Wingdings" charset="0"/>
              </a:rPr>
              <a:t>B </a:t>
            </a:r>
            <a:r>
              <a:rPr lang="it-IT" dirty="0" err="1" smtClean="0">
                <a:solidFill>
                  <a:srgbClr val="8A0E09"/>
                </a:solidFill>
                <a:sym typeface="Wingdings" charset="0"/>
              </a:rPr>
              <a:t>drop</a:t>
            </a:r>
            <a:endParaRPr lang="it-IT" dirty="0" smtClean="0">
              <a:solidFill>
                <a:srgbClr val="8A0E09"/>
              </a:solidFill>
            </a:endParaRPr>
          </a:p>
        </p:txBody>
      </p:sp>
      <p:sp>
        <p:nvSpPr>
          <p:cNvPr id="79963" name="Rectangle 91"/>
          <p:cNvSpPr>
            <a:spLocks noChangeArrowheads="1"/>
          </p:cNvSpPr>
          <p:nvPr/>
        </p:nvSpPr>
        <p:spPr bwMode="auto">
          <a:xfrm>
            <a:off x="685800" y="33528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defTabSz="914400" fontAlgn="base">
              <a:spcBef>
                <a:spcPts val="588"/>
              </a:spcBef>
              <a:spcAft>
                <a:spcPct val="0"/>
              </a:spcAft>
              <a:buClr>
                <a:srgbClr val="8A0E09"/>
              </a:buClr>
              <a:buFont typeface="Arial" charset="0"/>
              <a:buNone/>
            </a:pPr>
            <a:r>
              <a:rPr lang="en-US" sz="2400" smtClean="0">
                <a:solidFill>
                  <a:srgbClr val="8A0E09"/>
                </a:solidFill>
                <a:latin typeface="Arial" charset="0"/>
                <a:ea typeface="ＭＳ Ｐゴシック" charset="0"/>
                <a:cs typeface="Arial" charset="0"/>
              </a:rPr>
              <a:t>Hypervisor then inserts flow entries as needed</a:t>
            </a:r>
          </a:p>
        </p:txBody>
      </p:sp>
      <p:sp>
        <p:nvSpPr>
          <p:cNvPr id="79964" name="Text Box 92"/>
          <p:cNvSpPr txBox="1">
            <a:spLocks noChangeArrowheads="1"/>
          </p:cNvSpPr>
          <p:nvPr/>
        </p:nvSpPr>
        <p:spPr bwMode="auto">
          <a:xfrm>
            <a:off x="2971800" y="5181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50000"/>
              </a:spcBef>
              <a:spcAft>
                <a:spcPct val="0"/>
              </a:spcAft>
            </a:pPr>
            <a:r>
              <a:rPr lang="it-IT" smtClean="0">
                <a:solidFill>
                  <a:srgbClr val="8A0E09"/>
                </a:solidFill>
              </a:rPr>
              <a:t>A</a:t>
            </a:r>
            <a:r>
              <a:rPr lang="it-IT" smtClean="0">
                <a:solidFill>
                  <a:srgbClr val="8A0E09"/>
                </a:solidFill>
                <a:sym typeface="Wingdings" charset="0"/>
              </a:rPr>
              <a:t>B drop</a:t>
            </a:r>
            <a:endParaRPr lang="it-IT" smtClean="0">
              <a:solidFill>
                <a:srgbClr val="8A0E09"/>
              </a:solidFill>
            </a:endParaRPr>
          </a:p>
        </p:txBody>
      </p:sp>
      <p:sp>
        <p:nvSpPr>
          <p:cNvPr id="79965" name="Text Box 93"/>
          <p:cNvSpPr txBox="1">
            <a:spLocks noChangeArrowheads="1"/>
          </p:cNvSpPr>
          <p:nvPr/>
        </p:nvSpPr>
        <p:spPr bwMode="auto">
          <a:xfrm>
            <a:off x="4419600" y="4419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50000"/>
              </a:spcBef>
              <a:spcAft>
                <a:spcPct val="0"/>
              </a:spcAft>
            </a:pPr>
            <a:r>
              <a:rPr lang="it-IT" smtClean="0">
                <a:solidFill>
                  <a:srgbClr val="8A0E09"/>
                </a:solidFill>
              </a:rPr>
              <a:t>A</a:t>
            </a:r>
            <a:r>
              <a:rPr lang="it-IT" smtClean="0">
                <a:solidFill>
                  <a:srgbClr val="8A0E09"/>
                </a:solidFill>
                <a:sym typeface="Wingdings" charset="0"/>
              </a:rPr>
              <a:t>B drop</a:t>
            </a:r>
            <a:endParaRPr lang="it-IT" smtClean="0">
              <a:solidFill>
                <a:srgbClr val="8A0E09"/>
              </a:solidFill>
            </a:endParaRPr>
          </a:p>
        </p:txBody>
      </p:sp>
      <p:sp>
        <p:nvSpPr>
          <p:cNvPr id="26713" name="object 4"/>
          <p:cNvSpPr txBox="1">
            <a:spLocks noGrp="1"/>
          </p:cNvSpPr>
          <p:nvPr/>
        </p:nvSpPr>
        <p:spPr bwMode="auto">
          <a:xfrm>
            <a:off x="8623300" y="6580188"/>
            <a:ext cx="304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defTabSz="914400" eaLnBrk="1" fontAlgn="base" hangingPunct="1">
              <a:spcBef>
                <a:spcPct val="0"/>
              </a:spcBef>
              <a:spcAft>
                <a:spcPct val="0"/>
              </a:spcAft>
            </a:pPr>
            <a:fld id="{FA19B0EF-4AC1-D140-B188-B398586059C9}" type="slidenum">
              <a:rPr lang="en-US" sz="1400" smtClean="0">
                <a:solidFill>
                  <a:prstClr val="black"/>
                </a:solidFill>
              </a:rPr>
              <a:pPr defTabSz="914400" eaLnBrk="1" fontAlgn="base" hangingPunct="1">
                <a:spcBef>
                  <a:spcPct val="0"/>
                </a:spcBef>
                <a:spcAft>
                  <a:spcPct val="0"/>
                </a:spcAft>
              </a:pPr>
              <a:t>30</a:t>
            </a:fld>
            <a:endParaRPr lang="en-US" sz="1400" smtClean="0">
              <a:solidFill>
                <a:prstClr val="black"/>
              </a:solidFill>
            </a:endParaRPr>
          </a:p>
        </p:txBody>
      </p:sp>
    </p:spTree>
    <p:extLst>
      <p:ext uri="{BB962C8B-B14F-4D97-AF65-F5344CB8AC3E}">
        <p14:creationId xmlns:p14="http://schemas.microsoft.com/office/powerpoint/2010/main" val="404811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53"/>
                                        </p:tgtEl>
                                        <p:attrNameLst>
                                          <p:attrName>style.visibility</p:attrName>
                                        </p:attrNameLst>
                                      </p:cBhvr>
                                      <p:to>
                                        <p:strVal val="visible"/>
                                      </p:to>
                                    </p:set>
                                    <p:anim calcmode="lin" valueType="num">
                                      <p:cBhvr additive="base">
                                        <p:cTn id="7" dur="500" fill="hold"/>
                                        <p:tgtEl>
                                          <p:spTgt spid="25653"/>
                                        </p:tgtEl>
                                        <p:attrNameLst>
                                          <p:attrName>ppt_x</p:attrName>
                                        </p:attrNameLst>
                                      </p:cBhvr>
                                      <p:tavLst>
                                        <p:tav tm="0">
                                          <p:val>
                                            <p:strVal val="#ppt_x"/>
                                          </p:val>
                                        </p:tav>
                                        <p:tav tm="100000">
                                          <p:val>
                                            <p:strVal val="#ppt_x"/>
                                          </p:val>
                                        </p:tav>
                                      </p:tavLst>
                                    </p:anim>
                                    <p:anim calcmode="lin" valueType="num">
                                      <p:cBhvr additive="base">
                                        <p:cTn id="8" dur="500" fill="hold"/>
                                        <p:tgtEl>
                                          <p:spTgt spid="25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55"/>
                                        </p:tgtEl>
                                        <p:attrNameLst>
                                          <p:attrName>style.visibility</p:attrName>
                                        </p:attrNameLst>
                                      </p:cBhvr>
                                      <p:to>
                                        <p:strVal val="visible"/>
                                      </p:to>
                                    </p:set>
                                    <p:anim calcmode="lin" valueType="num">
                                      <p:cBhvr additive="base">
                                        <p:cTn id="11" dur="500" fill="hold"/>
                                        <p:tgtEl>
                                          <p:spTgt spid="25655"/>
                                        </p:tgtEl>
                                        <p:attrNameLst>
                                          <p:attrName>ppt_x</p:attrName>
                                        </p:attrNameLst>
                                      </p:cBhvr>
                                      <p:tavLst>
                                        <p:tav tm="0">
                                          <p:val>
                                            <p:strVal val="#ppt_x"/>
                                          </p:val>
                                        </p:tav>
                                        <p:tav tm="100000">
                                          <p:val>
                                            <p:strVal val="#ppt_x"/>
                                          </p:val>
                                        </p:tav>
                                      </p:tavLst>
                                    </p:anim>
                                    <p:anim calcmode="lin" valueType="num">
                                      <p:cBhvr additive="base">
                                        <p:cTn id="12" dur="500" fill="hold"/>
                                        <p:tgtEl>
                                          <p:spTgt spid="256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56"/>
                                        </p:tgtEl>
                                        <p:attrNameLst>
                                          <p:attrName>style.visibility</p:attrName>
                                        </p:attrNameLst>
                                      </p:cBhvr>
                                      <p:to>
                                        <p:strVal val="visible"/>
                                      </p:to>
                                    </p:set>
                                    <p:anim calcmode="lin" valueType="num">
                                      <p:cBhvr additive="base">
                                        <p:cTn id="15" dur="500" fill="hold"/>
                                        <p:tgtEl>
                                          <p:spTgt spid="25656"/>
                                        </p:tgtEl>
                                        <p:attrNameLst>
                                          <p:attrName>ppt_x</p:attrName>
                                        </p:attrNameLst>
                                      </p:cBhvr>
                                      <p:tavLst>
                                        <p:tav tm="0">
                                          <p:val>
                                            <p:strVal val="#ppt_x"/>
                                          </p:val>
                                        </p:tav>
                                        <p:tav tm="100000">
                                          <p:val>
                                            <p:strVal val="#ppt_x"/>
                                          </p:val>
                                        </p:tav>
                                      </p:tavLst>
                                    </p:anim>
                                    <p:anim calcmode="lin" valueType="num">
                                      <p:cBhvr additive="base">
                                        <p:cTn id="16" dur="500" fill="hold"/>
                                        <p:tgtEl>
                                          <p:spTgt spid="256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57"/>
                                        </p:tgtEl>
                                        <p:attrNameLst>
                                          <p:attrName>style.visibility</p:attrName>
                                        </p:attrNameLst>
                                      </p:cBhvr>
                                      <p:to>
                                        <p:strVal val="visible"/>
                                      </p:to>
                                    </p:set>
                                    <p:anim calcmode="lin" valueType="num">
                                      <p:cBhvr additive="base">
                                        <p:cTn id="19" dur="500" fill="hold"/>
                                        <p:tgtEl>
                                          <p:spTgt spid="25657"/>
                                        </p:tgtEl>
                                        <p:attrNameLst>
                                          <p:attrName>ppt_x</p:attrName>
                                        </p:attrNameLst>
                                      </p:cBhvr>
                                      <p:tavLst>
                                        <p:tav tm="0">
                                          <p:val>
                                            <p:strVal val="#ppt_x"/>
                                          </p:val>
                                        </p:tav>
                                        <p:tav tm="100000">
                                          <p:val>
                                            <p:strVal val="#ppt_x"/>
                                          </p:val>
                                        </p:tav>
                                      </p:tavLst>
                                    </p:anim>
                                    <p:anim calcmode="lin" valueType="num">
                                      <p:cBhvr additive="base">
                                        <p:cTn id="20" dur="500" fill="hold"/>
                                        <p:tgtEl>
                                          <p:spTgt spid="256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58"/>
                                        </p:tgtEl>
                                        <p:attrNameLst>
                                          <p:attrName>style.visibility</p:attrName>
                                        </p:attrNameLst>
                                      </p:cBhvr>
                                      <p:to>
                                        <p:strVal val="visible"/>
                                      </p:to>
                                    </p:set>
                                    <p:anim calcmode="lin" valueType="num">
                                      <p:cBhvr additive="base">
                                        <p:cTn id="23" dur="500" fill="hold"/>
                                        <p:tgtEl>
                                          <p:spTgt spid="25658"/>
                                        </p:tgtEl>
                                        <p:attrNameLst>
                                          <p:attrName>ppt_x</p:attrName>
                                        </p:attrNameLst>
                                      </p:cBhvr>
                                      <p:tavLst>
                                        <p:tav tm="0">
                                          <p:val>
                                            <p:strVal val="#ppt_x"/>
                                          </p:val>
                                        </p:tav>
                                        <p:tav tm="100000">
                                          <p:val>
                                            <p:strVal val="#ppt_x"/>
                                          </p:val>
                                        </p:tav>
                                      </p:tavLst>
                                    </p:anim>
                                    <p:anim calcmode="lin" valueType="num">
                                      <p:cBhvr additive="base">
                                        <p:cTn id="24" dur="500" fill="hold"/>
                                        <p:tgtEl>
                                          <p:spTgt spid="256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659"/>
                                        </p:tgtEl>
                                        <p:attrNameLst>
                                          <p:attrName>style.visibility</p:attrName>
                                        </p:attrNameLst>
                                      </p:cBhvr>
                                      <p:to>
                                        <p:strVal val="visible"/>
                                      </p:to>
                                    </p:set>
                                    <p:anim calcmode="lin" valueType="num">
                                      <p:cBhvr additive="base">
                                        <p:cTn id="27" dur="500" fill="hold"/>
                                        <p:tgtEl>
                                          <p:spTgt spid="25659"/>
                                        </p:tgtEl>
                                        <p:attrNameLst>
                                          <p:attrName>ppt_x</p:attrName>
                                        </p:attrNameLst>
                                      </p:cBhvr>
                                      <p:tavLst>
                                        <p:tav tm="0">
                                          <p:val>
                                            <p:strVal val="#ppt_x"/>
                                          </p:val>
                                        </p:tav>
                                        <p:tav tm="100000">
                                          <p:val>
                                            <p:strVal val="#ppt_x"/>
                                          </p:val>
                                        </p:tav>
                                      </p:tavLst>
                                    </p:anim>
                                    <p:anim calcmode="lin" valueType="num">
                                      <p:cBhvr additive="base">
                                        <p:cTn id="28" dur="500" fill="hold"/>
                                        <p:tgtEl>
                                          <p:spTgt spid="256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60"/>
                                        </p:tgtEl>
                                        <p:attrNameLst>
                                          <p:attrName>style.visibility</p:attrName>
                                        </p:attrNameLst>
                                      </p:cBhvr>
                                      <p:to>
                                        <p:strVal val="visible"/>
                                      </p:to>
                                    </p:set>
                                    <p:anim calcmode="lin" valueType="num">
                                      <p:cBhvr additive="base">
                                        <p:cTn id="31" dur="500" fill="hold"/>
                                        <p:tgtEl>
                                          <p:spTgt spid="25660"/>
                                        </p:tgtEl>
                                        <p:attrNameLst>
                                          <p:attrName>ppt_x</p:attrName>
                                        </p:attrNameLst>
                                      </p:cBhvr>
                                      <p:tavLst>
                                        <p:tav tm="0">
                                          <p:val>
                                            <p:strVal val="#ppt_x"/>
                                          </p:val>
                                        </p:tav>
                                        <p:tav tm="100000">
                                          <p:val>
                                            <p:strVal val="#ppt_x"/>
                                          </p:val>
                                        </p:tav>
                                      </p:tavLst>
                                    </p:anim>
                                    <p:anim calcmode="lin" valueType="num">
                                      <p:cBhvr additive="base">
                                        <p:cTn id="32" dur="500" fill="hold"/>
                                        <p:tgtEl>
                                          <p:spTgt spid="256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661"/>
                                        </p:tgtEl>
                                        <p:attrNameLst>
                                          <p:attrName>style.visibility</p:attrName>
                                        </p:attrNameLst>
                                      </p:cBhvr>
                                      <p:to>
                                        <p:strVal val="visible"/>
                                      </p:to>
                                    </p:set>
                                    <p:anim calcmode="lin" valueType="num">
                                      <p:cBhvr additive="base">
                                        <p:cTn id="35" dur="500" fill="hold"/>
                                        <p:tgtEl>
                                          <p:spTgt spid="25661"/>
                                        </p:tgtEl>
                                        <p:attrNameLst>
                                          <p:attrName>ppt_x</p:attrName>
                                        </p:attrNameLst>
                                      </p:cBhvr>
                                      <p:tavLst>
                                        <p:tav tm="0">
                                          <p:val>
                                            <p:strVal val="#ppt_x"/>
                                          </p:val>
                                        </p:tav>
                                        <p:tav tm="100000">
                                          <p:val>
                                            <p:strVal val="#ppt_x"/>
                                          </p:val>
                                        </p:tav>
                                      </p:tavLst>
                                    </p:anim>
                                    <p:anim calcmode="lin" valueType="num">
                                      <p:cBhvr additive="base">
                                        <p:cTn id="36" dur="500" fill="hold"/>
                                        <p:tgtEl>
                                          <p:spTgt spid="256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662"/>
                                        </p:tgtEl>
                                        <p:attrNameLst>
                                          <p:attrName>style.visibility</p:attrName>
                                        </p:attrNameLst>
                                      </p:cBhvr>
                                      <p:to>
                                        <p:strVal val="visible"/>
                                      </p:to>
                                    </p:set>
                                    <p:anim calcmode="lin" valueType="num">
                                      <p:cBhvr additive="base">
                                        <p:cTn id="39" dur="500" fill="hold"/>
                                        <p:tgtEl>
                                          <p:spTgt spid="25662"/>
                                        </p:tgtEl>
                                        <p:attrNameLst>
                                          <p:attrName>ppt_x</p:attrName>
                                        </p:attrNameLst>
                                      </p:cBhvr>
                                      <p:tavLst>
                                        <p:tav tm="0">
                                          <p:val>
                                            <p:strVal val="#ppt_x"/>
                                          </p:val>
                                        </p:tav>
                                        <p:tav tm="100000">
                                          <p:val>
                                            <p:strVal val="#ppt_x"/>
                                          </p:val>
                                        </p:tav>
                                      </p:tavLst>
                                    </p:anim>
                                    <p:anim calcmode="lin" valueType="num">
                                      <p:cBhvr additive="base">
                                        <p:cTn id="40" dur="500" fill="hold"/>
                                        <p:tgtEl>
                                          <p:spTgt spid="256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663"/>
                                        </p:tgtEl>
                                        <p:attrNameLst>
                                          <p:attrName>style.visibility</p:attrName>
                                        </p:attrNameLst>
                                      </p:cBhvr>
                                      <p:to>
                                        <p:strVal val="visible"/>
                                      </p:to>
                                    </p:set>
                                    <p:anim calcmode="lin" valueType="num">
                                      <p:cBhvr additive="base">
                                        <p:cTn id="43" dur="500" fill="hold"/>
                                        <p:tgtEl>
                                          <p:spTgt spid="25663"/>
                                        </p:tgtEl>
                                        <p:attrNameLst>
                                          <p:attrName>ppt_x</p:attrName>
                                        </p:attrNameLst>
                                      </p:cBhvr>
                                      <p:tavLst>
                                        <p:tav tm="0">
                                          <p:val>
                                            <p:strVal val="#ppt_x"/>
                                          </p:val>
                                        </p:tav>
                                        <p:tav tm="100000">
                                          <p:val>
                                            <p:strVal val="#ppt_x"/>
                                          </p:val>
                                        </p:tav>
                                      </p:tavLst>
                                    </p:anim>
                                    <p:anim calcmode="lin" valueType="num">
                                      <p:cBhvr additive="base">
                                        <p:cTn id="44" dur="500" fill="hold"/>
                                        <p:tgtEl>
                                          <p:spTgt spid="2566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664"/>
                                        </p:tgtEl>
                                        <p:attrNameLst>
                                          <p:attrName>style.visibility</p:attrName>
                                        </p:attrNameLst>
                                      </p:cBhvr>
                                      <p:to>
                                        <p:strVal val="visible"/>
                                      </p:to>
                                    </p:set>
                                    <p:anim calcmode="lin" valueType="num">
                                      <p:cBhvr additive="base">
                                        <p:cTn id="47" dur="500" fill="hold"/>
                                        <p:tgtEl>
                                          <p:spTgt spid="25664"/>
                                        </p:tgtEl>
                                        <p:attrNameLst>
                                          <p:attrName>ppt_x</p:attrName>
                                        </p:attrNameLst>
                                      </p:cBhvr>
                                      <p:tavLst>
                                        <p:tav tm="0">
                                          <p:val>
                                            <p:strVal val="#ppt_x"/>
                                          </p:val>
                                        </p:tav>
                                        <p:tav tm="100000">
                                          <p:val>
                                            <p:strVal val="#ppt_x"/>
                                          </p:val>
                                        </p:tav>
                                      </p:tavLst>
                                    </p:anim>
                                    <p:anim calcmode="lin" valueType="num">
                                      <p:cBhvr additive="base">
                                        <p:cTn id="48" dur="500" fill="hold"/>
                                        <p:tgtEl>
                                          <p:spTgt spid="2566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65"/>
                                        </p:tgtEl>
                                        <p:attrNameLst>
                                          <p:attrName>style.visibility</p:attrName>
                                        </p:attrNameLst>
                                      </p:cBhvr>
                                      <p:to>
                                        <p:strVal val="visible"/>
                                      </p:to>
                                    </p:set>
                                    <p:anim calcmode="lin" valueType="num">
                                      <p:cBhvr additive="base">
                                        <p:cTn id="51" dur="500" fill="hold"/>
                                        <p:tgtEl>
                                          <p:spTgt spid="25665"/>
                                        </p:tgtEl>
                                        <p:attrNameLst>
                                          <p:attrName>ppt_x</p:attrName>
                                        </p:attrNameLst>
                                      </p:cBhvr>
                                      <p:tavLst>
                                        <p:tav tm="0">
                                          <p:val>
                                            <p:strVal val="#ppt_x"/>
                                          </p:val>
                                        </p:tav>
                                        <p:tav tm="100000">
                                          <p:val>
                                            <p:strVal val="#ppt_x"/>
                                          </p:val>
                                        </p:tav>
                                      </p:tavLst>
                                    </p:anim>
                                    <p:anim calcmode="lin" valueType="num">
                                      <p:cBhvr additive="base">
                                        <p:cTn id="52" dur="500" fill="hold"/>
                                        <p:tgtEl>
                                          <p:spTgt spid="2566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666"/>
                                        </p:tgtEl>
                                        <p:attrNameLst>
                                          <p:attrName>style.visibility</p:attrName>
                                        </p:attrNameLst>
                                      </p:cBhvr>
                                      <p:to>
                                        <p:strVal val="visible"/>
                                      </p:to>
                                    </p:set>
                                    <p:anim calcmode="lin" valueType="num">
                                      <p:cBhvr additive="base">
                                        <p:cTn id="55" dur="500" fill="hold"/>
                                        <p:tgtEl>
                                          <p:spTgt spid="25666"/>
                                        </p:tgtEl>
                                        <p:attrNameLst>
                                          <p:attrName>ppt_x</p:attrName>
                                        </p:attrNameLst>
                                      </p:cBhvr>
                                      <p:tavLst>
                                        <p:tav tm="0">
                                          <p:val>
                                            <p:strVal val="#ppt_x"/>
                                          </p:val>
                                        </p:tav>
                                        <p:tav tm="100000">
                                          <p:val>
                                            <p:strVal val="#ppt_x"/>
                                          </p:val>
                                        </p:tav>
                                      </p:tavLst>
                                    </p:anim>
                                    <p:anim calcmode="lin" valueType="num">
                                      <p:cBhvr additive="base">
                                        <p:cTn id="56" dur="500" fill="hold"/>
                                        <p:tgtEl>
                                          <p:spTgt spid="2566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667"/>
                                        </p:tgtEl>
                                        <p:attrNameLst>
                                          <p:attrName>style.visibility</p:attrName>
                                        </p:attrNameLst>
                                      </p:cBhvr>
                                      <p:to>
                                        <p:strVal val="visible"/>
                                      </p:to>
                                    </p:set>
                                    <p:anim calcmode="lin" valueType="num">
                                      <p:cBhvr additive="base">
                                        <p:cTn id="59" dur="500" fill="hold"/>
                                        <p:tgtEl>
                                          <p:spTgt spid="25667"/>
                                        </p:tgtEl>
                                        <p:attrNameLst>
                                          <p:attrName>ppt_x</p:attrName>
                                        </p:attrNameLst>
                                      </p:cBhvr>
                                      <p:tavLst>
                                        <p:tav tm="0">
                                          <p:val>
                                            <p:strVal val="#ppt_x"/>
                                          </p:val>
                                        </p:tav>
                                        <p:tav tm="100000">
                                          <p:val>
                                            <p:strVal val="#ppt_x"/>
                                          </p:val>
                                        </p:tav>
                                      </p:tavLst>
                                    </p:anim>
                                    <p:anim calcmode="lin" valueType="num">
                                      <p:cBhvr additive="base">
                                        <p:cTn id="60" dur="500" fill="hold"/>
                                        <p:tgtEl>
                                          <p:spTgt spid="2566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668"/>
                                        </p:tgtEl>
                                        <p:attrNameLst>
                                          <p:attrName>style.visibility</p:attrName>
                                        </p:attrNameLst>
                                      </p:cBhvr>
                                      <p:to>
                                        <p:strVal val="visible"/>
                                      </p:to>
                                    </p:set>
                                    <p:anim calcmode="lin" valueType="num">
                                      <p:cBhvr additive="base">
                                        <p:cTn id="63" dur="500" fill="hold"/>
                                        <p:tgtEl>
                                          <p:spTgt spid="25668"/>
                                        </p:tgtEl>
                                        <p:attrNameLst>
                                          <p:attrName>ppt_x</p:attrName>
                                        </p:attrNameLst>
                                      </p:cBhvr>
                                      <p:tavLst>
                                        <p:tav tm="0">
                                          <p:val>
                                            <p:strVal val="#ppt_x"/>
                                          </p:val>
                                        </p:tav>
                                        <p:tav tm="100000">
                                          <p:val>
                                            <p:strVal val="#ppt_x"/>
                                          </p:val>
                                        </p:tav>
                                      </p:tavLst>
                                    </p:anim>
                                    <p:anim calcmode="lin" valueType="num">
                                      <p:cBhvr additive="base">
                                        <p:cTn id="64" dur="500" fill="hold"/>
                                        <p:tgtEl>
                                          <p:spTgt spid="2566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669"/>
                                        </p:tgtEl>
                                        <p:attrNameLst>
                                          <p:attrName>style.visibility</p:attrName>
                                        </p:attrNameLst>
                                      </p:cBhvr>
                                      <p:to>
                                        <p:strVal val="visible"/>
                                      </p:to>
                                    </p:set>
                                    <p:anim calcmode="lin" valueType="num">
                                      <p:cBhvr additive="base">
                                        <p:cTn id="67" dur="500" fill="hold"/>
                                        <p:tgtEl>
                                          <p:spTgt spid="25669"/>
                                        </p:tgtEl>
                                        <p:attrNameLst>
                                          <p:attrName>ppt_x</p:attrName>
                                        </p:attrNameLst>
                                      </p:cBhvr>
                                      <p:tavLst>
                                        <p:tav tm="0">
                                          <p:val>
                                            <p:strVal val="#ppt_x"/>
                                          </p:val>
                                        </p:tav>
                                        <p:tav tm="100000">
                                          <p:val>
                                            <p:strVal val="#ppt_x"/>
                                          </p:val>
                                        </p:tav>
                                      </p:tavLst>
                                    </p:anim>
                                    <p:anim calcmode="lin" valueType="num">
                                      <p:cBhvr additive="base">
                                        <p:cTn id="68" dur="500" fill="hold"/>
                                        <p:tgtEl>
                                          <p:spTgt spid="2566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670"/>
                                        </p:tgtEl>
                                        <p:attrNameLst>
                                          <p:attrName>style.visibility</p:attrName>
                                        </p:attrNameLst>
                                      </p:cBhvr>
                                      <p:to>
                                        <p:strVal val="visible"/>
                                      </p:to>
                                    </p:set>
                                    <p:anim calcmode="lin" valueType="num">
                                      <p:cBhvr additive="base">
                                        <p:cTn id="71" dur="500" fill="hold"/>
                                        <p:tgtEl>
                                          <p:spTgt spid="25670"/>
                                        </p:tgtEl>
                                        <p:attrNameLst>
                                          <p:attrName>ppt_x</p:attrName>
                                        </p:attrNameLst>
                                      </p:cBhvr>
                                      <p:tavLst>
                                        <p:tav tm="0">
                                          <p:val>
                                            <p:strVal val="#ppt_x"/>
                                          </p:val>
                                        </p:tav>
                                        <p:tav tm="100000">
                                          <p:val>
                                            <p:strVal val="#ppt_x"/>
                                          </p:val>
                                        </p:tav>
                                      </p:tavLst>
                                    </p:anim>
                                    <p:anim calcmode="lin" valueType="num">
                                      <p:cBhvr additive="base">
                                        <p:cTn id="72" dur="500" fill="hold"/>
                                        <p:tgtEl>
                                          <p:spTgt spid="2567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671"/>
                                        </p:tgtEl>
                                        <p:attrNameLst>
                                          <p:attrName>style.visibility</p:attrName>
                                        </p:attrNameLst>
                                      </p:cBhvr>
                                      <p:to>
                                        <p:strVal val="visible"/>
                                      </p:to>
                                    </p:set>
                                    <p:anim calcmode="lin" valueType="num">
                                      <p:cBhvr additive="base">
                                        <p:cTn id="75" dur="500" fill="hold"/>
                                        <p:tgtEl>
                                          <p:spTgt spid="25671"/>
                                        </p:tgtEl>
                                        <p:attrNameLst>
                                          <p:attrName>ppt_x</p:attrName>
                                        </p:attrNameLst>
                                      </p:cBhvr>
                                      <p:tavLst>
                                        <p:tav tm="0">
                                          <p:val>
                                            <p:strVal val="#ppt_x"/>
                                          </p:val>
                                        </p:tav>
                                        <p:tav tm="100000">
                                          <p:val>
                                            <p:strVal val="#ppt_x"/>
                                          </p:val>
                                        </p:tav>
                                      </p:tavLst>
                                    </p:anim>
                                    <p:anim calcmode="lin" valueType="num">
                                      <p:cBhvr additive="base">
                                        <p:cTn id="76" dur="500" fill="hold"/>
                                        <p:tgtEl>
                                          <p:spTgt spid="256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672"/>
                                        </p:tgtEl>
                                        <p:attrNameLst>
                                          <p:attrName>style.visibility</p:attrName>
                                        </p:attrNameLst>
                                      </p:cBhvr>
                                      <p:to>
                                        <p:strVal val="visible"/>
                                      </p:to>
                                    </p:set>
                                    <p:anim calcmode="lin" valueType="num">
                                      <p:cBhvr additive="base">
                                        <p:cTn id="79" dur="500" fill="hold"/>
                                        <p:tgtEl>
                                          <p:spTgt spid="25672"/>
                                        </p:tgtEl>
                                        <p:attrNameLst>
                                          <p:attrName>ppt_x</p:attrName>
                                        </p:attrNameLst>
                                      </p:cBhvr>
                                      <p:tavLst>
                                        <p:tav tm="0">
                                          <p:val>
                                            <p:strVal val="#ppt_x"/>
                                          </p:val>
                                        </p:tav>
                                        <p:tav tm="100000">
                                          <p:val>
                                            <p:strVal val="#ppt_x"/>
                                          </p:val>
                                        </p:tav>
                                      </p:tavLst>
                                    </p:anim>
                                    <p:anim calcmode="lin" valueType="num">
                                      <p:cBhvr additive="base">
                                        <p:cTn id="80" dur="500" fill="hold"/>
                                        <p:tgtEl>
                                          <p:spTgt spid="2567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673"/>
                                        </p:tgtEl>
                                        <p:attrNameLst>
                                          <p:attrName>style.visibility</p:attrName>
                                        </p:attrNameLst>
                                      </p:cBhvr>
                                      <p:to>
                                        <p:strVal val="visible"/>
                                      </p:to>
                                    </p:set>
                                    <p:anim calcmode="lin" valueType="num">
                                      <p:cBhvr additive="base">
                                        <p:cTn id="83" dur="500" fill="hold"/>
                                        <p:tgtEl>
                                          <p:spTgt spid="25673"/>
                                        </p:tgtEl>
                                        <p:attrNameLst>
                                          <p:attrName>ppt_x</p:attrName>
                                        </p:attrNameLst>
                                      </p:cBhvr>
                                      <p:tavLst>
                                        <p:tav tm="0">
                                          <p:val>
                                            <p:strVal val="#ppt_x"/>
                                          </p:val>
                                        </p:tav>
                                        <p:tav tm="100000">
                                          <p:val>
                                            <p:strVal val="#ppt_x"/>
                                          </p:val>
                                        </p:tav>
                                      </p:tavLst>
                                    </p:anim>
                                    <p:anim calcmode="lin" valueType="num">
                                      <p:cBhvr additive="base">
                                        <p:cTn id="84" dur="500" fill="hold"/>
                                        <p:tgtEl>
                                          <p:spTgt spid="256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674"/>
                                        </p:tgtEl>
                                        <p:attrNameLst>
                                          <p:attrName>style.visibility</p:attrName>
                                        </p:attrNameLst>
                                      </p:cBhvr>
                                      <p:to>
                                        <p:strVal val="visible"/>
                                      </p:to>
                                    </p:set>
                                    <p:anim calcmode="lin" valueType="num">
                                      <p:cBhvr additive="base">
                                        <p:cTn id="87" dur="500" fill="hold"/>
                                        <p:tgtEl>
                                          <p:spTgt spid="25674"/>
                                        </p:tgtEl>
                                        <p:attrNameLst>
                                          <p:attrName>ppt_x</p:attrName>
                                        </p:attrNameLst>
                                      </p:cBhvr>
                                      <p:tavLst>
                                        <p:tav tm="0">
                                          <p:val>
                                            <p:strVal val="#ppt_x"/>
                                          </p:val>
                                        </p:tav>
                                        <p:tav tm="100000">
                                          <p:val>
                                            <p:strVal val="#ppt_x"/>
                                          </p:val>
                                        </p:tav>
                                      </p:tavLst>
                                    </p:anim>
                                    <p:anim calcmode="lin" valueType="num">
                                      <p:cBhvr additive="base">
                                        <p:cTn id="88" dur="500" fill="hold"/>
                                        <p:tgtEl>
                                          <p:spTgt spid="2567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675"/>
                                        </p:tgtEl>
                                        <p:attrNameLst>
                                          <p:attrName>style.visibility</p:attrName>
                                        </p:attrNameLst>
                                      </p:cBhvr>
                                      <p:to>
                                        <p:strVal val="visible"/>
                                      </p:to>
                                    </p:set>
                                    <p:anim calcmode="lin" valueType="num">
                                      <p:cBhvr additive="base">
                                        <p:cTn id="91" dur="500" fill="hold"/>
                                        <p:tgtEl>
                                          <p:spTgt spid="25675"/>
                                        </p:tgtEl>
                                        <p:attrNameLst>
                                          <p:attrName>ppt_x</p:attrName>
                                        </p:attrNameLst>
                                      </p:cBhvr>
                                      <p:tavLst>
                                        <p:tav tm="0">
                                          <p:val>
                                            <p:strVal val="#ppt_x"/>
                                          </p:val>
                                        </p:tav>
                                        <p:tav tm="100000">
                                          <p:val>
                                            <p:strVal val="#ppt_x"/>
                                          </p:val>
                                        </p:tav>
                                      </p:tavLst>
                                    </p:anim>
                                    <p:anim calcmode="lin" valueType="num">
                                      <p:cBhvr additive="base">
                                        <p:cTn id="92" dur="500" fill="hold"/>
                                        <p:tgtEl>
                                          <p:spTgt spid="2567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676"/>
                                        </p:tgtEl>
                                        <p:attrNameLst>
                                          <p:attrName>style.visibility</p:attrName>
                                        </p:attrNameLst>
                                      </p:cBhvr>
                                      <p:to>
                                        <p:strVal val="visible"/>
                                      </p:to>
                                    </p:set>
                                    <p:anim calcmode="lin" valueType="num">
                                      <p:cBhvr additive="base">
                                        <p:cTn id="95" dur="500" fill="hold"/>
                                        <p:tgtEl>
                                          <p:spTgt spid="25676"/>
                                        </p:tgtEl>
                                        <p:attrNameLst>
                                          <p:attrName>ppt_x</p:attrName>
                                        </p:attrNameLst>
                                      </p:cBhvr>
                                      <p:tavLst>
                                        <p:tav tm="0">
                                          <p:val>
                                            <p:strVal val="#ppt_x"/>
                                          </p:val>
                                        </p:tav>
                                        <p:tav tm="100000">
                                          <p:val>
                                            <p:strVal val="#ppt_x"/>
                                          </p:val>
                                        </p:tav>
                                      </p:tavLst>
                                    </p:anim>
                                    <p:anim calcmode="lin" valueType="num">
                                      <p:cBhvr additive="base">
                                        <p:cTn id="96" dur="500" fill="hold"/>
                                        <p:tgtEl>
                                          <p:spTgt spid="2567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677"/>
                                        </p:tgtEl>
                                        <p:attrNameLst>
                                          <p:attrName>style.visibility</p:attrName>
                                        </p:attrNameLst>
                                      </p:cBhvr>
                                      <p:to>
                                        <p:strVal val="visible"/>
                                      </p:to>
                                    </p:set>
                                    <p:anim calcmode="lin" valueType="num">
                                      <p:cBhvr additive="base">
                                        <p:cTn id="99" dur="500" fill="hold"/>
                                        <p:tgtEl>
                                          <p:spTgt spid="25677"/>
                                        </p:tgtEl>
                                        <p:attrNameLst>
                                          <p:attrName>ppt_x</p:attrName>
                                        </p:attrNameLst>
                                      </p:cBhvr>
                                      <p:tavLst>
                                        <p:tav tm="0">
                                          <p:val>
                                            <p:strVal val="#ppt_x"/>
                                          </p:val>
                                        </p:tav>
                                        <p:tav tm="100000">
                                          <p:val>
                                            <p:strVal val="#ppt_x"/>
                                          </p:val>
                                        </p:tav>
                                      </p:tavLst>
                                    </p:anim>
                                    <p:anim calcmode="lin" valueType="num">
                                      <p:cBhvr additive="base">
                                        <p:cTn id="100" dur="500" fill="hold"/>
                                        <p:tgtEl>
                                          <p:spTgt spid="2567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5678"/>
                                        </p:tgtEl>
                                        <p:attrNameLst>
                                          <p:attrName>style.visibility</p:attrName>
                                        </p:attrNameLst>
                                      </p:cBhvr>
                                      <p:to>
                                        <p:strVal val="visible"/>
                                      </p:to>
                                    </p:set>
                                    <p:anim calcmode="lin" valueType="num">
                                      <p:cBhvr additive="base">
                                        <p:cTn id="103" dur="500" fill="hold"/>
                                        <p:tgtEl>
                                          <p:spTgt spid="25678"/>
                                        </p:tgtEl>
                                        <p:attrNameLst>
                                          <p:attrName>ppt_x</p:attrName>
                                        </p:attrNameLst>
                                      </p:cBhvr>
                                      <p:tavLst>
                                        <p:tav tm="0">
                                          <p:val>
                                            <p:strVal val="#ppt_x"/>
                                          </p:val>
                                        </p:tav>
                                        <p:tav tm="100000">
                                          <p:val>
                                            <p:strVal val="#ppt_x"/>
                                          </p:val>
                                        </p:tav>
                                      </p:tavLst>
                                    </p:anim>
                                    <p:anim calcmode="lin" valueType="num">
                                      <p:cBhvr additive="base">
                                        <p:cTn id="104" dur="500" fill="hold"/>
                                        <p:tgtEl>
                                          <p:spTgt spid="2567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5679"/>
                                        </p:tgtEl>
                                        <p:attrNameLst>
                                          <p:attrName>style.visibility</p:attrName>
                                        </p:attrNameLst>
                                      </p:cBhvr>
                                      <p:to>
                                        <p:strVal val="visible"/>
                                      </p:to>
                                    </p:set>
                                    <p:anim calcmode="lin" valueType="num">
                                      <p:cBhvr additive="base">
                                        <p:cTn id="107" dur="500" fill="hold"/>
                                        <p:tgtEl>
                                          <p:spTgt spid="25679"/>
                                        </p:tgtEl>
                                        <p:attrNameLst>
                                          <p:attrName>ppt_x</p:attrName>
                                        </p:attrNameLst>
                                      </p:cBhvr>
                                      <p:tavLst>
                                        <p:tav tm="0">
                                          <p:val>
                                            <p:strVal val="#ppt_x"/>
                                          </p:val>
                                        </p:tav>
                                        <p:tav tm="100000">
                                          <p:val>
                                            <p:strVal val="#ppt_x"/>
                                          </p:val>
                                        </p:tav>
                                      </p:tavLst>
                                    </p:anim>
                                    <p:anim calcmode="lin" valueType="num">
                                      <p:cBhvr additive="base">
                                        <p:cTn id="108" dur="500" fill="hold"/>
                                        <p:tgtEl>
                                          <p:spTgt spid="2567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5683"/>
                                        </p:tgtEl>
                                        <p:attrNameLst>
                                          <p:attrName>style.visibility</p:attrName>
                                        </p:attrNameLst>
                                      </p:cBhvr>
                                      <p:to>
                                        <p:strVal val="visible"/>
                                      </p:to>
                                    </p:set>
                                    <p:anim calcmode="lin" valueType="num">
                                      <p:cBhvr additive="base">
                                        <p:cTn id="111" dur="500" fill="hold"/>
                                        <p:tgtEl>
                                          <p:spTgt spid="25683"/>
                                        </p:tgtEl>
                                        <p:attrNameLst>
                                          <p:attrName>ppt_x</p:attrName>
                                        </p:attrNameLst>
                                      </p:cBhvr>
                                      <p:tavLst>
                                        <p:tav tm="0">
                                          <p:val>
                                            <p:strVal val="#ppt_x"/>
                                          </p:val>
                                        </p:tav>
                                        <p:tav tm="100000">
                                          <p:val>
                                            <p:strVal val="#ppt_x"/>
                                          </p:val>
                                        </p:tav>
                                      </p:tavLst>
                                    </p:anim>
                                    <p:anim calcmode="lin" valueType="num">
                                      <p:cBhvr additive="base">
                                        <p:cTn id="112" dur="500" fill="hold"/>
                                        <p:tgtEl>
                                          <p:spTgt spid="256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5654"/>
                                        </p:tgtEl>
                                        <p:attrNameLst>
                                          <p:attrName>style.visibility</p:attrName>
                                        </p:attrNameLst>
                                      </p:cBhvr>
                                      <p:to>
                                        <p:strVal val="visible"/>
                                      </p:to>
                                    </p:set>
                                    <p:anim calcmode="lin" valueType="num">
                                      <p:cBhvr additive="base">
                                        <p:cTn id="115" dur="500" fill="hold"/>
                                        <p:tgtEl>
                                          <p:spTgt spid="25654"/>
                                        </p:tgtEl>
                                        <p:attrNameLst>
                                          <p:attrName>ppt_x</p:attrName>
                                        </p:attrNameLst>
                                      </p:cBhvr>
                                      <p:tavLst>
                                        <p:tav tm="0">
                                          <p:val>
                                            <p:strVal val="#ppt_x"/>
                                          </p:val>
                                        </p:tav>
                                        <p:tav tm="100000">
                                          <p:val>
                                            <p:strVal val="#ppt_x"/>
                                          </p:val>
                                        </p:tav>
                                      </p:tavLst>
                                    </p:anim>
                                    <p:anim calcmode="lin" valueType="num">
                                      <p:cBhvr additive="base">
                                        <p:cTn id="116" dur="500" fill="hold"/>
                                        <p:tgtEl>
                                          <p:spTgt spid="2565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5686"/>
                                        </p:tgtEl>
                                        <p:attrNameLst>
                                          <p:attrName>style.visibility</p:attrName>
                                        </p:attrNameLst>
                                      </p:cBhvr>
                                      <p:to>
                                        <p:strVal val="visible"/>
                                      </p:to>
                                    </p:set>
                                    <p:anim calcmode="lin" valueType="num">
                                      <p:cBhvr additive="base">
                                        <p:cTn id="119" dur="500" fill="hold"/>
                                        <p:tgtEl>
                                          <p:spTgt spid="25686"/>
                                        </p:tgtEl>
                                        <p:attrNameLst>
                                          <p:attrName>ppt_x</p:attrName>
                                        </p:attrNameLst>
                                      </p:cBhvr>
                                      <p:tavLst>
                                        <p:tav tm="0">
                                          <p:val>
                                            <p:strVal val="#ppt_x"/>
                                          </p:val>
                                        </p:tav>
                                        <p:tav tm="100000">
                                          <p:val>
                                            <p:strVal val="#ppt_x"/>
                                          </p:val>
                                        </p:tav>
                                      </p:tavLst>
                                    </p:anim>
                                    <p:anim calcmode="lin" valueType="num">
                                      <p:cBhvr additive="base">
                                        <p:cTn id="120" dur="500" fill="hold"/>
                                        <p:tgtEl>
                                          <p:spTgt spid="256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5687"/>
                                        </p:tgtEl>
                                        <p:attrNameLst>
                                          <p:attrName>style.visibility</p:attrName>
                                        </p:attrNameLst>
                                      </p:cBhvr>
                                      <p:to>
                                        <p:strVal val="visible"/>
                                      </p:to>
                                    </p:set>
                                    <p:anim calcmode="lin" valueType="num">
                                      <p:cBhvr additive="base">
                                        <p:cTn id="123" dur="500" fill="hold"/>
                                        <p:tgtEl>
                                          <p:spTgt spid="25687"/>
                                        </p:tgtEl>
                                        <p:attrNameLst>
                                          <p:attrName>ppt_x</p:attrName>
                                        </p:attrNameLst>
                                      </p:cBhvr>
                                      <p:tavLst>
                                        <p:tav tm="0">
                                          <p:val>
                                            <p:strVal val="#ppt_x"/>
                                          </p:val>
                                        </p:tav>
                                        <p:tav tm="100000">
                                          <p:val>
                                            <p:strVal val="#ppt_x"/>
                                          </p:val>
                                        </p:tav>
                                      </p:tavLst>
                                    </p:anim>
                                    <p:anim calcmode="lin" valueType="num">
                                      <p:cBhvr additive="base">
                                        <p:cTn id="124" dur="500" fill="hold"/>
                                        <p:tgtEl>
                                          <p:spTgt spid="25687"/>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79962"/>
                                        </p:tgtEl>
                                        <p:attrNameLst>
                                          <p:attrName>style.visibility</p:attrName>
                                        </p:attrNameLst>
                                      </p:cBhvr>
                                      <p:to>
                                        <p:strVal val="visible"/>
                                      </p:to>
                                    </p:set>
                                    <p:anim calcmode="lin" valueType="num">
                                      <p:cBhvr additive="base">
                                        <p:cTn id="129" dur="500" fill="hold"/>
                                        <p:tgtEl>
                                          <p:spTgt spid="79962"/>
                                        </p:tgtEl>
                                        <p:attrNameLst>
                                          <p:attrName>ppt_x</p:attrName>
                                        </p:attrNameLst>
                                      </p:cBhvr>
                                      <p:tavLst>
                                        <p:tav tm="0">
                                          <p:val>
                                            <p:strVal val="#ppt_x"/>
                                          </p:val>
                                        </p:tav>
                                        <p:tav tm="100000">
                                          <p:val>
                                            <p:strVal val="#ppt_x"/>
                                          </p:val>
                                        </p:tav>
                                      </p:tavLst>
                                    </p:anim>
                                    <p:anim calcmode="lin" valueType="num">
                                      <p:cBhvr additive="base">
                                        <p:cTn id="130" dur="500" fill="hold"/>
                                        <p:tgtEl>
                                          <p:spTgt spid="79962"/>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79963"/>
                                        </p:tgtEl>
                                        <p:attrNameLst>
                                          <p:attrName>style.visibility</p:attrName>
                                        </p:attrNameLst>
                                      </p:cBhvr>
                                      <p:to>
                                        <p:strVal val="visible"/>
                                      </p:to>
                                    </p:set>
                                    <p:anim calcmode="lin" valueType="num">
                                      <p:cBhvr additive="base">
                                        <p:cTn id="135" dur="500" fill="hold"/>
                                        <p:tgtEl>
                                          <p:spTgt spid="79963"/>
                                        </p:tgtEl>
                                        <p:attrNameLst>
                                          <p:attrName>ppt_x</p:attrName>
                                        </p:attrNameLst>
                                      </p:cBhvr>
                                      <p:tavLst>
                                        <p:tav tm="0">
                                          <p:val>
                                            <p:strVal val="#ppt_x"/>
                                          </p:val>
                                        </p:tav>
                                        <p:tav tm="100000">
                                          <p:val>
                                            <p:strVal val="#ppt_x"/>
                                          </p:val>
                                        </p:tav>
                                      </p:tavLst>
                                    </p:anim>
                                    <p:anim calcmode="lin" valueType="num">
                                      <p:cBhvr additive="base">
                                        <p:cTn id="136" dur="500" fill="hold"/>
                                        <p:tgtEl>
                                          <p:spTgt spid="7996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79965"/>
                                        </p:tgtEl>
                                        <p:attrNameLst>
                                          <p:attrName>style.visibility</p:attrName>
                                        </p:attrNameLst>
                                      </p:cBhvr>
                                      <p:to>
                                        <p:strVal val="visible"/>
                                      </p:to>
                                    </p:set>
                                    <p:anim calcmode="lin" valueType="num">
                                      <p:cBhvr additive="base">
                                        <p:cTn id="139" dur="500" fill="hold"/>
                                        <p:tgtEl>
                                          <p:spTgt spid="79965"/>
                                        </p:tgtEl>
                                        <p:attrNameLst>
                                          <p:attrName>ppt_x</p:attrName>
                                        </p:attrNameLst>
                                      </p:cBhvr>
                                      <p:tavLst>
                                        <p:tav tm="0">
                                          <p:val>
                                            <p:strVal val="#ppt_x"/>
                                          </p:val>
                                        </p:tav>
                                        <p:tav tm="100000">
                                          <p:val>
                                            <p:strVal val="#ppt_x"/>
                                          </p:val>
                                        </p:tav>
                                      </p:tavLst>
                                    </p:anim>
                                    <p:anim calcmode="lin" valueType="num">
                                      <p:cBhvr additive="base">
                                        <p:cTn id="140" dur="500" fill="hold"/>
                                        <p:tgtEl>
                                          <p:spTgt spid="7996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79964"/>
                                        </p:tgtEl>
                                        <p:attrNameLst>
                                          <p:attrName>style.visibility</p:attrName>
                                        </p:attrNameLst>
                                      </p:cBhvr>
                                      <p:to>
                                        <p:strVal val="visible"/>
                                      </p:to>
                                    </p:set>
                                    <p:anim calcmode="lin" valueType="num">
                                      <p:cBhvr additive="base">
                                        <p:cTn id="143" dur="500" fill="hold"/>
                                        <p:tgtEl>
                                          <p:spTgt spid="79964"/>
                                        </p:tgtEl>
                                        <p:attrNameLst>
                                          <p:attrName>ppt_x</p:attrName>
                                        </p:attrNameLst>
                                      </p:cBhvr>
                                      <p:tavLst>
                                        <p:tav tm="0">
                                          <p:val>
                                            <p:strVal val="#ppt_x"/>
                                          </p:val>
                                        </p:tav>
                                        <p:tav tm="100000">
                                          <p:val>
                                            <p:strVal val="#ppt_x"/>
                                          </p:val>
                                        </p:tav>
                                      </p:tavLst>
                                    </p:anim>
                                    <p:anim calcmode="lin" valueType="num">
                                      <p:cBhvr additive="base">
                                        <p:cTn id="144" dur="500" fill="hold"/>
                                        <p:tgtEl>
                                          <p:spTgt spid="79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3" grpId="0" animBg="1"/>
      <p:bldP spid="25655" grpId="0" animBg="1"/>
      <p:bldP spid="25656" grpId="0" animBg="1"/>
      <p:bldP spid="25657" grpId="0" animBg="1"/>
      <p:bldP spid="25658" grpId="0" animBg="1"/>
      <p:bldP spid="25659" grpId="0" animBg="1"/>
      <p:bldP spid="25660" grpId="0" animBg="1"/>
      <p:bldP spid="25661" grpId="0" animBg="1"/>
      <p:bldP spid="25662" grpId="0" animBg="1"/>
      <p:bldP spid="25663" grpId="0" animBg="1"/>
      <p:bldP spid="25664" grpId="0" animBg="1"/>
      <p:bldP spid="25665" grpId="0" animBg="1"/>
      <p:bldP spid="25666" grpId="0" animBg="1"/>
      <p:bldP spid="25667" grpId="0" animBg="1"/>
      <p:bldP spid="25668" grpId="0" animBg="1"/>
      <p:bldP spid="25669" grpId="0" animBg="1"/>
      <p:bldP spid="25670" grpId="0" animBg="1"/>
      <p:bldP spid="25671" grpId="0" animBg="1"/>
      <p:bldP spid="25672" grpId="0" animBg="1"/>
      <p:bldP spid="25673" grpId="0" animBg="1"/>
      <p:bldP spid="25674" grpId="0" animBg="1"/>
      <p:bldP spid="25675" grpId="0" animBg="1"/>
      <p:bldP spid="25676" grpId="0" animBg="1"/>
      <p:bldP spid="25677" grpId="0" animBg="1"/>
      <p:bldP spid="25678" grpId="0" animBg="1"/>
      <p:bldP spid="25679" grpId="0" animBg="1"/>
      <p:bldP spid="25683" grpId="0"/>
      <p:bldP spid="25654" grpId="0" animBg="1"/>
      <p:bldP spid="25686" grpId="0"/>
      <p:bldP spid="25687" grpId="0"/>
      <p:bldP spid="79962" grpId="0"/>
      <p:bldP spid="79963" grpId="0"/>
      <p:bldP spid="79964" grpId="0"/>
      <p:bldP spid="799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5913" y="1743887"/>
            <a:ext cx="8200887" cy="1470025"/>
          </a:xfrm>
        </p:spPr>
        <p:txBody>
          <a:bodyPr>
            <a:normAutofit/>
          </a:bodyPr>
          <a:lstStyle/>
          <a:p>
            <a:r>
              <a:rPr lang="en-US" sz="4000" dirty="0" smtClean="0"/>
              <a:t>Does SDN Simplify the Network?</a:t>
            </a:r>
            <a:endParaRPr lang="en-US" sz="4000" dirty="0"/>
          </a:p>
        </p:txBody>
      </p:sp>
      <p:sp>
        <p:nvSpPr>
          <p:cNvPr id="2" name="Slide Number Placeholder 1"/>
          <p:cNvSpPr>
            <a:spLocks noGrp="1"/>
          </p:cNvSpPr>
          <p:nvPr>
            <p:ph type="sldNum" sz="quarter" idx="12"/>
          </p:nvPr>
        </p:nvSpPr>
        <p:spPr/>
        <p:txBody>
          <a:bodyPr/>
          <a:lstStyle/>
          <a:p>
            <a:fld id="{AC913800-9833-F549-80FC-C3497A40B0B4}"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9859998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dirty="0" smtClean="0"/>
              <a:t>“</a:t>
            </a:r>
            <a:r>
              <a:rPr lang="en-US" dirty="0"/>
              <a:t>However, I remain skeptical that such an approach will actually simplify much in the long run. That is, the basic paradigm in networks (layers) is in fact a simple model. However, the ever-changing performance and functionality goals have forced more complexity into network design</a:t>
            </a:r>
            <a:r>
              <a:rPr lang="en-US" dirty="0" smtClean="0"/>
              <a:t>. </a:t>
            </a:r>
            <a:r>
              <a:rPr lang="en-US" dirty="0"/>
              <a:t>I'm not sure if SDN will be able to maintain its simplified model as goals continue to evolve</a:t>
            </a:r>
            <a:r>
              <a:rPr lang="en-US" dirty="0" smtClean="0"/>
              <a:t>.”</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090437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3"/>
          <p:cNvSpPr>
            <a:spLocks noGrp="1"/>
          </p:cNvSpPr>
          <p:nvPr>
            <p:ph type="title"/>
          </p:nvPr>
        </p:nvSpPr>
        <p:spPr/>
        <p:txBody>
          <a:bodyPr/>
          <a:lstStyle/>
          <a:p>
            <a:pPr marL="287338" eaLnBrk="1" hangingPunct="1"/>
            <a:r>
              <a:rPr lang="en-US" sz="3200" dirty="0" smtClean="0">
                <a:latin typeface="Arial" charset="0"/>
                <a:cs typeface="Arial" charset="0"/>
              </a:rPr>
              <a:t>Does SDN Simplify the Network?</a:t>
            </a:r>
            <a:endParaRPr lang="en-US" sz="3200" dirty="0">
              <a:latin typeface="Arial" charset="0"/>
              <a:cs typeface="Arial" charset="0"/>
            </a:endParaRPr>
          </a:p>
        </p:txBody>
      </p:sp>
      <p:sp>
        <p:nvSpPr>
          <p:cNvPr id="4" name="object 4"/>
          <p:cNvSpPr txBox="1"/>
          <p:nvPr/>
        </p:nvSpPr>
        <p:spPr>
          <a:xfrm>
            <a:off x="372646" y="1532611"/>
            <a:ext cx="8380412" cy="3595687"/>
          </a:xfrm>
          <a:prstGeom prst="rect">
            <a:avLst/>
          </a:prstGeom>
        </p:spPr>
        <p:txBody>
          <a:bodyPr wrap="square" lIns="0" tIns="0" rIns="0" bIns="0">
            <a:spAutoFit/>
          </a:bodyPr>
          <a:lstStyle>
            <a:lvl1pPr marL="298450" indent="-285750" eaLnBrk="0" hangingPunct="0">
              <a:tabLst>
                <a:tab pos="298450" algn="l"/>
              </a:tabLst>
              <a:defRPr>
                <a:solidFill>
                  <a:schemeClr val="tx2"/>
                </a:solidFill>
                <a:latin typeface="Arial" charset="0"/>
                <a:ea typeface="ＭＳ Ｐゴシック" charset="0"/>
                <a:cs typeface="Arial" charset="0"/>
              </a:defRPr>
            </a:lvl1pPr>
            <a:lvl2pPr marL="698500" indent="-228600" eaLnBrk="0" hangingPunct="0">
              <a:tabLst>
                <a:tab pos="298450" algn="l"/>
              </a:tabLst>
              <a:defRPr>
                <a:solidFill>
                  <a:schemeClr val="tx2"/>
                </a:solidFill>
                <a:latin typeface="Arial" charset="0"/>
                <a:ea typeface="Arial" charset="0"/>
                <a:cs typeface="Arial" charset="0"/>
              </a:defRPr>
            </a:lvl2pPr>
            <a:lvl3pPr marL="1143000" indent="-228600" eaLnBrk="0" hangingPunct="0">
              <a:tabLst>
                <a:tab pos="298450" algn="l"/>
              </a:tabLst>
              <a:defRPr>
                <a:solidFill>
                  <a:schemeClr val="tx2"/>
                </a:solidFill>
                <a:latin typeface="Arial" charset="0"/>
                <a:ea typeface="Arial" charset="0"/>
                <a:cs typeface="Arial" charset="0"/>
              </a:defRPr>
            </a:lvl3pPr>
            <a:lvl4pPr marL="1600200" indent="-228600" eaLnBrk="0" hangingPunct="0">
              <a:tabLst>
                <a:tab pos="298450" algn="l"/>
              </a:tabLst>
              <a:defRPr>
                <a:solidFill>
                  <a:schemeClr val="tx2"/>
                </a:solidFill>
                <a:latin typeface="Arial" charset="0"/>
                <a:ea typeface="Arial" charset="0"/>
                <a:cs typeface="Arial" charset="0"/>
              </a:defRPr>
            </a:lvl4pPr>
            <a:lvl5pPr marL="2057400" indent="-228600" eaLnBrk="0" hangingPunct="0">
              <a:tabLst>
                <a:tab pos="298450" algn="l"/>
              </a:tabLst>
              <a:defRPr>
                <a:solidFill>
                  <a:schemeClr val="tx2"/>
                </a:solidFill>
                <a:latin typeface="Arial" charset="0"/>
                <a:ea typeface="Arial" charset="0"/>
                <a:cs typeface="Arial" charset="0"/>
              </a:defRPr>
            </a:lvl5pPr>
            <a:lvl6pPr marL="25146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9pPr>
          </a:lstStyle>
          <a:p>
            <a:pPr marL="12700" indent="0" eaLnBrk="1" hangingPunct="1">
              <a:buSzPct val="114000"/>
            </a:pPr>
            <a:r>
              <a:rPr lang="en-US" sz="2800" dirty="0" smtClean="0">
                <a:solidFill>
                  <a:schemeClr val="tx1"/>
                </a:solidFill>
              </a:rPr>
              <a:t>Abstraction doesn’t eliminate complexity</a:t>
            </a:r>
            <a:endParaRPr lang="en-US" sz="2800" dirty="0">
              <a:solidFill>
                <a:schemeClr val="tx1"/>
              </a:solidFill>
            </a:endParaRPr>
          </a:p>
          <a:p>
            <a:pPr lvl="1" eaLnBrk="1" hangingPunct="1">
              <a:spcBef>
                <a:spcPts val="588"/>
              </a:spcBef>
              <a:buClr>
                <a:srgbClr val="8A0E09"/>
              </a:buClr>
              <a:buFont typeface="Arial" charset="0"/>
              <a:buChar char="-"/>
            </a:pPr>
            <a:r>
              <a:rPr lang="en-US" sz="2400" dirty="0" smtClean="0">
                <a:solidFill>
                  <a:srgbClr val="8A0E09"/>
                </a:solidFill>
                <a:ea typeface="ＭＳ Ｐゴシック" charset="0"/>
              </a:rPr>
              <a:t>NOS, Hypervisor are still </a:t>
            </a:r>
            <a:r>
              <a:rPr lang="en-US" sz="2400" dirty="0">
                <a:solidFill>
                  <a:srgbClr val="8A0E09"/>
                </a:solidFill>
                <a:ea typeface="ＭＳ Ｐゴシック" charset="0"/>
              </a:rPr>
              <a:t>complicated </a:t>
            </a:r>
            <a:r>
              <a:rPr lang="en-US" sz="2400" dirty="0" smtClean="0">
                <a:solidFill>
                  <a:srgbClr val="8A0E09"/>
                </a:solidFill>
                <a:ea typeface="ＭＳ Ｐゴシック" charset="0"/>
              </a:rPr>
              <a:t>pieces </a:t>
            </a:r>
            <a:r>
              <a:rPr lang="en-US" sz="2400" dirty="0">
                <a:solidFill>
                  <a:srgbClr val="8A0E09"/>
                </a:solidFill>
                <a:ea typeface="ＭＳ Ｐゴシック" charset="0"/>
              </a:rPr>
              <a:t>of code</a:t>
            </a:r>
            <a:endParaRPr lang="en-US" sz="2400" dirty="0">
              <a:solidFill>
                <a:schemeClr val="tx1"/>
              </a:solidFill>
              <a:ea typeface="ＭＳ Ｐゴシック" charset="0"/>
            </a:endParaRPr>
          </a:p>
          <a:p>
            <a:pPr lvl="1" eaLnBrk="1" hangingPunct="1">
              <a:lnSpc>
                <a:spcPts val="3500"/>
              </a:lnSpc>
              <a:spcBef>
                <a:spcPts val="38"/>
              </a:spcBef>
              <a:buClr>
                <a:srgbClr val="8A0E09"/>
              </a:buClr>
              <a:buFont typeface="Arial" charset="0"/>
              <a:buChar char="-"/>
            </a:pPr>
            <a:endParaRPr lang="en-US" sz="3500" dirty="0">
              <a:solidFill>
                <a:schemeClr val="tx1"/>
              </a:solidFill>
              <a:latin typeface="Calibri" charset="0"/>
              <a:ea typeface="ＭＳ Ｐゴシック" charset="0"/>
            </a:endParaRPr>
          </a:p>
          <a:p>
            <a:pPr marL="12700" indent="0" eaLnBrk="1" hangingPunct="1">
              <a:buSzPct val="114000"/>
            </a:pPr>
            <a:r>
              <a:rPr lang="en-US" sz="2800" dirty="0">
                <a:solidFill>
                  <a:schemeClr val="tx1"/>
                </a:solidFill>
              </a:rPr>
              <a:t>SDN main </a:t>
            </a:r>
            <a:r>
              <a:rPr lang="en-US" sz="2800" dirty="0" smtClean="0">
                <a:solidFill>
                  <a:schemeClr val="tx1"/>
                </a:solidFill>
              </a:rPr>
              <a:t>achievements</a:t>
            </a:r>
            <a:endParaRPr lang="en-US" sz="2800" dirty="0">
              <a:solidFill>
                <a:schemeClr val="tx1"/>
              </a:solidFill>
            </a:endParaRPr>
          </a:p>
          <a:p>
            <a:pPr lvl="1" eaLnBrk="1" hangingPunct="1">
              <a:spcBef>
                <a:spcPts val="588"/>
              </a:spcBef>
              <a:buClr>
                <a:srgbClr val="8A0E09"/>
              </a:buClr>
              <a:buFont typeface="Arial" charset="0"/>
              <a:buChar char="-"/>
            </a:pPr>
            <a:r>
              <a:rPr lang="en-US" sz="2400" dirty="0">
                <a:solidFill>
                  <a:srgbClr val="8A0E09"/>
                </a:solidFill>
                <a:ea typeface="ＭＳ Ｐゴシック" charset="0"/>
              </a:rPr>
              <a:t>Simplifies interface for control program (user-specific)</a:t>
            </a:r>
            <a:endParaRPr lang="en-US" sz="2400" dirty="0">
              <a:solidFill>
                <a:schemeClr val="tx1"/>
              </a:solidFill>
              <a:ea typeface="ＭＳ Ｐゴシック" charset="0"/>
            </a:endParaRPr>
          </a:p>
          <a:p>
            <a:pPr lvl="1" eaLnBrk="1" hangingPunct="1">
              <a:spcBef>
                <a:spcPts val="575"/>
              </a:spcBef>
              <a:buClr>
                <a:srgbClr val="8A0E09"/>
              </a:buClr>
              <a:buFont typeface="Arial" charset="0"/>
              <a:buChar char="-"/>
            </a:pPr>
            <a:r>
              <a:rPr lang="en-US" sz="2400" dirty="0">
                <a:solidFill>
                  <a:srgbClr val="8A0E09"/>
                </a:solidFill>
                <a:ea typeface="ＭＳ Ｐゴシック" charset="0"/>
              </a:rPr>
              <a:t>Pushes complexity into reusable code (SDN platform)</a:t>
            </a:r>
            <a:endParaRPr lang="en-US" sz="2400" dirty="0">
              <a:solidFill>
                <a:schemeClr val="tx1"/>
              </a:solidFill>
              <a:ea typeface="ＭＳ Ｐゴシック" charset="0"/>
            </a:endParaRPr>
          </a:p>
          <a:p>
            <a:pPr lvl="1" eaLnBrk="1" hangingPunct="1">
              <a:lnSpc>
                <a:spcPts val="1700"/>
              </a:lnSpc>
              <a:spcBef>
                <a:spcPts val="13"/>
              </a:spcBef>
              <a:buClr>
                <a:srgbClr val="8A0E09"/>
              </a:buClr>
              <a:buFont typeface="Arial" charset="0"/>
              <a:buChar char="-"/>
            </a:pPr>
            <a:endParaRPr lang="en-US" sz="1700" dirty="0">
              <a:solidFill>
                <a:schemeClr val="tx1"/>
              </a:solidFill>
              <a:latin typeface="Calibri" charset="0"/>
              <a:ea typeface="ＭＳ Ｐゴシック" charset="0"/>
            </a:endParaRPr>
          </a:p>
          <a:p>
            <a:pPr lvl="1" eaLnBrk="1" hangingPunct="1">
              <a:lnSpc>
                <a:spcPts val="2400"/>
              </a:lnSpc>
              <a:buClr>
                <a:srgbClr val="8A0E09"/>
              </a:buClr>
              <a:buFont typeface="Arial" charset="0"/>
              <a:buChar char="-"/>
            </a:pPr>
            <a:endParaRPr lang="en-US" sz="2400" dirty="0">
              <a:solidFill>
                <a:schemeClr val="tx1"/>
              </a:solidFill>
              <a:latin typeface="Calibri" charset="0"/>
              <a:ea typeface="ＭＳ Ｐゴシック" charset="0"/>
            </a:endParaRPr>
          </a:p>
          <a:p>
            <a:pPr marL="12700" indent="0" eaLnBrk="1" hangingPunct="1">
              <a:buSzPct val="114000"/>
            </a:pPr>
            <a:r>
              <a:rPr lang="en-US" sz="2800" dirty="0">
                <a:solidFill>
                  <a:schemeClr val="tx1"/>
                </a:solidFill>
              </a:rPr>
              <a:t>Just like compilers….</a:t>
            </a:r>
          </a:p>
        </p:txBody>
      </p:sp>
      <p:sp>
        <p:nvSpPr>
          <p:cNvPr id="2" name="Slide Number Placeholder 1"/>
          <p:cNvSpPr>
            <a:spLocks noGrp="1"/>
          </p:cNvSpPr>
          <p:nvPr>
            <p:ph type="sldNum" sz="quarter" idx="12"/>
          </p:nvPr>
        </p:nvSpPr>
        <p:spPr/>
        <p:txBody>
          <a:bodyPr/>
          <a:lstStyle/>
          <a:p>
            <a:fld id="{AC913800-9833-F549-80FC-C3497A40B0B4}" type="slidenum">
              <a:rPr lang="en-US" smtClean="0"/>
              <a:t>33</a:t>
            </a:fld>
            <a:endParaRPr lang="en-US"/>
          </a:p>
        </p:txBody>
      </p:sp>
    </p:spTree>
    <p:extLst>
      <p:ext uri="{BB962C8B-B14F-4D97-AF65-F5344CB8AC3E}">
        <p14:creationId xmlns:p14="http://schemas.microsoft.com/office/powerpoint/2010/main" val="427872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OpenFlow</a:t>
            </a:r>
            <a:r>
              <a:rPr lang="en-US" dirty="0" smtClean="0"/>
              <a:t> Basics</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AC913800-9833-F549-80FC-C3497A40B0B4}" type="slidenum">
              <a:rPr lang="en-US" smtClean="0"/>
              <a:t>34</a:t>
            </a:fld>
            <a:endParaRPr lang="en-US"/>
          </a:p>
        </p:txBody>
      </p:sp>
    </p:spTree>
    <p:extLst>
      <p:ext uri="{BB962C8B-B14F-4D97-AF65-F5344CB8AC3E}">
        <p14:creationId xmlns:p14="http://schemas.microsoft.com/office/powerpoint/2010/main" val="29593193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8"/>
          <p:cNvSpPr>
            <a:spLocks noChangeShapeType="1"/>
          </p:cNvSpPr>
          <p:nvPr/>
        </p:nvSpPr>
        <p:spPr bwMode="auto">
          <a:xfrm flipH="1">
            <a:off x="5334000" y="3151188"/>
            <a:ext cx="0" cy="1454150"/>
          </a:xfrm>
          <a:prstGeom prst="line">
            <a:avLst/>
          </a:prstGeom>
          <a:noFill/>
          <a:ln w="88900">
            <a:solidFill>
              <a:srgbClr val="FF7F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3011" name="Rectangle 9"/>
          <p:cNvSpPr>
            <a:spLocks/>
          </p:cNvSpPr>
          <p:nvPr/>
        </p:nvSpPr>
        <p:spPr bwMode="auto">
          <a:xfrm>
            <a:off x="2044700" y="3692525"/>
            <a:ext cx="3160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1464" bIns="0">
            <a:spAutoFit/>
          </a:bodyPr>
          <a:lstStyle/>
          <a:p>
            <a:pPr marL="41275" algn="r"/>
            <a:r>
              <a:rPr lang="en-US" sz="2400">
                <a:solidFill>
                  <a:srgbClr val="1F497D"/>
                </a:solidFill>
                <a:cs typeface="ＭＳ Ｐゴシック" charset="0"/>
                <a:sym typeface="Gill Sans" charset="0"/>
              </a:rPr>
              <a:t>OpenFlow Protocol</a:t>
            </a:r>
          </a:p>
        </p:txBody>
      </p:sp>
      <p:sp>
        <p:nvSpPr>
          <p:cNvPr id="13" name="AutoShape 1"/>
          <p:cNvSpPr>
            <a:spLocks/>
          </p:cNvSpPr>
          <p:nvPr/>
        </p:nvSpPr>
        <p:spPr bwMode="auto">
          <a:xfrm>
            <a:off x="1828800" y="4605338"/>
            <a:ext cx="5364163" cy="1368425"/>
          </a:xfrm>
          <a:prstGeom prst="roundRect">
            <a:avLst>
              <a:gd name="adj" fmla="val 6486"/>
            </a:avLst>
          </a:prstGeom>
          <a:gradFill rotWithShape="1">
            <a:gsLst>
              <a:gs pos="0">
                <a:srgbClr val="000000"/>
              </a:gs>
              <a:gs pos="50000">
                <a:srgbClr val="000000"/>
              </a:gs>
              <a:gs pos="100000">
                <a:srgbClr val="FFFFFF"/>
              </a:gs>
            </a:gsLst>
            <a:lin ang="5400000" scaled="1"/>
          </a:gradFill>
          <a:ln w="12700">
            <a:solidFill>
              <a:srgbClr val="FFFFFF"/>
            </a:solidFill>
            <a:round/>
            <a:headEnd/>
            <a:tailEnd/>
          </a:ln>
          <a:effectLst>
            <a:outerShdw dist="20000" dir="5400000" rotWithShape="0">
              <a:srgbClr val="808080">
                <a:alpha val="37999"/>
              </a:srgbClr>
            </a:outerShdw>
          </a:effectLst>
        </p:spPr>
        <p:txBody>
          <a:bodyPr lIns="0" tIns="0" rIns="0" bIns="0"/>
          <a:lstStyle/>
          <a:p>
            <a:pPr>
              <a:defRPr/>
            </a:pPr>
            <a:endParaRPr lang="en-US" sz="2400">
              <a:solidFill>
                <a:srgbClr val="000000"/>
              </a:solidFill>
              <a:latin typeface="Helvetica"/>
              <a:ea typeface="ヒラギノ明朝 ProN W3" charset="-128"/>
              <a:cs typeface="Helvetica"/>
              <a:sym typeface="Times New Roman" charset="0"/>
            </a:endParaRPr>
          </a:p>
        </p:txBody>
      </p:sp>
      <p:sp>
        <p:nvSpPr>
          <p:cNvPr id="14" name="AutoShape 2"/>
          <p:cNvSpPr>
            <a:spLocks/>
          </p:cNvSpPr>
          <p:nvPr/>
        </p:nvSpPr>
        <p:spPr bwMode="auto">
          <a:xfrm>
            <a:off x="1997075" y="5380038"/>
            <a:ext cx="5008563" cy="476250"/>
          </a:xfrm>
          <a:prstGeom prst="roundRect">
            <a:avLst>
              <a:gd name="adj" fmla="val 8472"/>
            </a:avLst>
          </a:prstGeom>
          <a:solidFill>
            <a:srgbClr val="C8D2DF"/>
          </a:solidFill>
          <a:ln w="25400" cap="flat">
            <a:solidFill>
              <a:schemeClr val="bg1">
                <a:lumMod val="95000"/>
                <a:lumOff val="5000"/>
              </a:schemeClr>
            </a:solidFill>
            <a:prstDash val="solid"/>
            <a:miter lim="800000"/>
            <a:headEnd type="none" w="med" len="med"/>
            <a:tailEnd type="none" w="med" len="med"/>
          </a:ln>
        </p:spPr>
        <p:txBody>
          <a:bodyPr lIns="0" tIns="0" rIns="41464" bIns="0" anchor="ctr"/>
          <a:lstStyle/>
          <a:p>
            <a:pPr marL="41299" algn="ctr">
              <a:defRPr/>
            </a:pPr>
            <a:r>
              <a:rPr lang="en-US" sz="2000" b="1" dirty="0">
                <a:solidFill>
                  <a:srgbClr val="001949"/>
                </a:solidFill>
                <a:latin typeface="Helvetica"/>
                <a:ea typeface="Gill Sans" charset="0"/>
                <a:cs typeface="Helvetica"/>
                <a:sym typeface="Gill Sans" charset="0"/>
              </a:rPr>
              <a:t>Data Path (Hardware)</a:t>
            </a:r>
          </a:p>
        </p:txBody>
      </p:sp>
      <p:sp>
        <p:nvSpPr>
          <p:cNvPr id="15" name="AutoShape 3"/>
          <p:cNvSpPr>
            <a:spLocks/>
          </p:cNvSpPr>
          <p:nvPr/>
        </p:nvSpPr>
        <p:spPr bwMode="auto">
          <a:xfrm>
            <a:off x="1997075" y="4718050"/>
            <a:ext cx="3489325" cy="468313"/>
          </a:xfrm>
          <a:prstGeom prst="roundRect">
            <a:avLst>
              <a:gd name="adj" fmla="val 6894"/>
            </a:avLst>
          </a:prstGeom>
          <a:solidFill>
            <a:srgbClr val="C8D2DF"/>
          </a:solidFill>
          <a:ln w="25400" cap="flat">
            <a:solidFill>
              <a:schemeClr val="bg1">
                <a:lumMod val="95000"/>
                <a:lumOff val="5000"/>
              </a:schemeClr>
            </a:solidFill>
            <a:prstDash val="solid"/>
            <a:miter lim="800000"/>
            <a:headEnd type="none" w="med" len="med"/>
            <a:tailEnd type="none" w="med" len="med"/>
          </a:ln>
        </p:spPr>
        <p:txBody>
          <a:bodyPr lIns="0" tIns="0" rIns="41464" bIns="0" anchor="ctr"/>
          <a:lstStyle/>
          <a:p>
            <a:pPr marL="41299" algn="ctr">
              <a:defRPr/>
            </a:pPr>
            <a:r>
              <a:rPr lang="en-US" sz="2000" b="1" dirty="0">
                <a:solidFill>
                  <a:srgbClr val="001949"/>
                </a:solidFill>
                <a:latin typeface="Helvetica"/>
                <a:ea typeface="Gill Sans" charset="0"/>
                <a:cs typeface="Helvetica"/>
                <a:sym typeface="Gill Sans" charset="0"/>
              </a:rPr>
              <a:t>Control Path</a:t>
            </a:r>
          </a:p>
        </p:txBody>
      </p:sp>
      <p:sp>
        <p:nvSpPr>
          <p:cNvPr id="43015" name="Line 4"/>
          <p:cNvSpPr>
            <a:spLocks noChangeShapeType="1"/>
          </p:cNvSpPr>
          <p:nvPr/>
        </p:nvSpPr>
        <p:spPr bwMode="auto">
          <a:xfrm rot="10800000" flipH="1">
            <a:off x="1944688" y="5284788"/>
            <a:ext cx="5138737" cy="7937"/>
          </a:xfrm>
          <a:prstGeom prst="line">
            <a:avLst/>
          </a:prstGeom>
          <a:noFill/>
          <a:ln w="38100">
            <a:solidFill>
              <a:srgbClr val="001949"/>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 name="AutoShape 5"/>
          <p:cNvSpPr>
            <a:spLocks/>
          </p:cNvSpPr>
          <p:nvPr/>
        </p:nvSpPr>
        <p:spPr bwMode="auto">
          <a:xfrm>
            <a:off x="5638800" y="4718050"/>
            <a:ext cx="1366838" cy="468313"/>
          </a:xfrm>
          <a:prstGeom prst="roundRect">
            <a:avLst>
              <a:gd name="adj" fmla="val 6894"/>
            </a:avLst>
          </a:prstGeom>
          <a:solidFill>
            <a:srgbClr val="C8D2DF"/>
          </a:solidFill>
          <a:ln w="25400" cap="flat">
            <a:solidFill>
              <a:schemeClr val="bg1">
                <a:lumMod val="95000"/>
                <a:lumOff val="5000"/>
              </a:schemeClr>
            </a:solidFill>
            <a:prstDash val="solid"/>
            <a:miter lim="800000"/>
            <a:headEnd type="none" w="med" len="med"/>
            <a:tailEnd type="none" w="med" len="med"/>
          </a:ln>
        </p:spPr>
        <p:txBody>
          <a:bodyPr lIns="0" tIns="0" rIns="41464" bIns="0" anchor="ctr"/>
          <a:lstStyle/>
          <a:p>
            <a:pPr marL="41299" algn="ctr">
              <a:defRPr/>
            </a:pPr>
            <a:r>
              <a:rPr lang="en-US" sz="2000" b="1" dirty="0">
                <a:solidFill>
                  <a:srgbClr val="001949"/>
                </a:solidFill>
                <a:latin typeface="Helvetica"/>
                <a:ea typeface="Gill Sans" charset="0"/>
                <a:cs typeface="Helvetica"/>
                <a:sym typeface="Gill Sans" charset="0"/>
              </a:rPr>
              <a:t>OpenFlow</a:t>
            </a:r>
          </a:p>
        </p:txBody>
      </p:sp>
      <p:grpSp>
        <p:nvGrpSpPr>
          <p:cNvPr id="2" name="Group 57"/>
          <p:cNvGrpSpPr/>
          <p:nvPr/>
        </p:nvGrpSpPr>
        <p:grpSpPr>
          <a:xfrm>
            <a:off x="1828551" y="4599729"/>
            <a:ext cx="5410200" cy="1381761"/>
            <a:chOff x="3276600" y="4755203"/>
            <a:chExt cx="5410200" cy="1381761"/>
          </a:xfrm>
          <a:effectLst>
            <a:reflection stA="50000" endPos="15000" dist="12700" dir="5400000" sy="-100000" algn="bl" rotWithShape="0"/>
          </a:effectLst>
        </p:grpSpPr>
        <p:grpSp>
          <p:nvGrpSpPr>
            <p:cNvPr id="3" name="Group 56"/>
            <p:cNvGrpSpPr/>
            <p:nvPr/>
          </p:nvGrpSpPr>
          <p:grpSpPr>
            <a:xfrm>
              <a:off x="3276600" y="4755203"/>
              <a:ext cx="5410200" cy="1381761"/>
              <a:chOff x="3276600" y="4755203"/>
              <a:chExt cx="5410200" cy="1381761"/>
            </a:xfrm>
          </p:grpSpPr>
          <p:sp>
            <p:nvSpPr>
              <p:cNvPr id="21" name="AutoShape 1"/>
              <p:cNvSpPr>
                <a:spLocks/>
              </p:cNvSpPr>
              <p:nvPr/>
            </p:nvSpPr>
            <p:spPr bwMode="auto">
              <a:xfrm>
                <a:off x="3276600" y="4755203"/>
                <a:ext cx="5410200" cy="1381761"/>
              </a:xfrm>
              <a:prstGeom prst="roundRect">
                <a:avLst>
                  <a:gd name="adj" fmla="val 6486"/>
                </a:avLst>
              </a:prstGeom>
              <a:gradFill>
                <a:gsLst>
                  <a:gs pos="0">
                    <a:schemeClr val="bg1">
                      <a:lumMod val="85000"/>
                      <a:lumOff val="15000"/>
                    </a:schemeClr>
                  </a:gs>
                  <a:gs pos="50000">
                    <a:schemeClr val="tx1">
                      <a:lumMod val="50000"/>
                    </a:schemeClr>
                  </a:gs>
                  <a:gs pos="100000">
                    <a:schemeClr val="tx1">
                      <a:lumMod val="85000"/>
                    </a:schemeClr>
                  </a:gs>
                </a:gsLst>
              </a:gradFill>
              <a:ln w="12700" cap="flat" cmpd="sng" algn="ctr">
                <a:solidFill>
                  <a:schemeClr val="bg1">
                    <a:lumMod val="75000"/>
                    <a:lumOff val="25000"/>
                  </a:schemeClr>
                </a:solid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defRPr/>
                </a:pPr>
                <a:endParaRPr lang="en-US" sz="2400">
                  <a:solidFill>
                    <a:srgbClr val="000000"/>
                  </a:solidFill>
                  <a:latin typeface="Helvetica"/>
                  <a:ea typeface="ヒラギノ明朝 ProN W3" charset="-128"/>
                  <a:cs typeface="Helvetica"/>
                  <a:sym typeface="Times New Roman" charset="0"/>
                </a:endParaRPr>
              </a:p>
            </p:txBody>
          </p:sp>
          <p:grpSp>
            <p:nvGrpSpPr>
              <p:cNvPr id="4" name="Group 53"/>
              <p:cNvGrpSpPr/>
              <p:nvPr/>
            </p:nvGrpSpPr>
            <p:grpSpPr>
              <a:xfrm>
                <a:off x="3559955" y="5405444"/>
                <a:ext cx="4965347" cy="577142"/>
                <a:chOff x="3702749" y="5194834"/>
                <a:chExt cx="4685609" cy="375437"/>
              </a:xfrm>
            </p:grpSpPr>
            <p:pic>
              <p:nvPicPr>
                <p:cNvPr id="26" name="Picture 2"/>
                <p:cNvPicPr>
                  <a:picLocks noChangeAspect="1" noChangeArrowheads="1"/>
                </p:cNvPicPr>
                <p:nvPr/>
              </p:nvPicPr>
              <p:blipFill>
                <a:blip r:embed="rId3" cstate="print"/>
                <a:srcRect/>
                <a:stretch>
                  <a:fillRect/>
                </a:stretch>
              </p:blipFill>
              <p:spPr bwMode="auto">
                <a:xfrm>
                  <a:off x="3702749" y="5194834"/>
                  <a:ext cx="2264094" cy="187241"/>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pic>
              <p:nvPicPr>
                <p:cNvPr id="27" name="Picture 4"/>
                <p:cNvPicPr>
                  <a:picLocks noChangeAspect="1" noChangeArrowheads="1"/>
                </p:cNvPicPr>
                <p:nvPr/>
              </p:nvPicPr>
              <p:blipFill>
                <a:blip r:embed="rId4" cstate="print"/>
                <a:srcRect/>
                <a:stretch>
                  <a:fillRect/>
                </a:stretch>
              </p:blipFill>
              <p:spPr bwMode="auto">
                <a:xfrm>
                  <a:off x="3702749" y="5383030"/>
                  <a:ext cx="2265637" cy="187241"/>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pic>
              <p:nvPicPr>
                <p:cNvPr id="28" name="Picture 5"/>
                <p:cNvPicPr>
                  <a:picLocks noChangeAspect="1" noChangeArrowheads="1"/>
                </p:cNvPicPr>
                <p:nvPr/>
              </p:nvPicPr>
              <p:blipFill>
                <a:blip r:embed="rId3" cstate="print"/>
                <a:srcRect/>
                <a:stretch>
                  <a:fillRect/>
                </a:stretch>
              </p:blipFill>
              <p:spPr bwMode="auto">
                <a:xfrm>
                  <a:off x="6122721" y="5194834"/>
                  <a:ext cx="2264094" cy="187241"/>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pic>
              <p:nvPicPr>
                <p:cNvPr id="29" name="Picture 6"/>
                <p:cNvPicPr>
                  <a:picLocks noChangeAspect="1" noChangeArrowheads="1"/>
                </p:cNvPicPr>
                <p:nvPr/>
              </p:nvPicPr>
              <p:blipFill>
                <a:blip r:embed="rId4" cstate="print"/>
                <a:srcRect/>
                <a:stretch>
                  <a:fillRect/>
                </a:stretch>
              </p:blipFill>
              <p:spPr bwMode="auto">
                <a:xfrm>
                  <a:off x="6122721" y="5383030"/>
                  <a:ext cx="2265637" cy="187241"/>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grpSp>
          <p:grpSp>
            <p:nvGrpSpPr>
              <p:cNvPr id="5" name="Group 54"/>
              <p:cNvGrpSpPr/>
              <p:nvPr/>
            </p:nvGrpSpPr>
            <p:grpSpPr>
              <a:xfrm>
                <a:off x="7935721" y="4917764"/>
                <a:ext cx="589596" cy="243840"/>
                <a:chOff x="7799710" y="4630432"/>
                <a:chExt cx="556378" cy="183420"/>
              </a:xfrm>
            </p:grpSpPr>
            <p:pic>
              <p:nvPicPr>
                <p:cNvPr id="24" name="Picture 7"/>
                <p:cNvPicPr>
                  <a:picLocks noChangeAspect="1" noChangeArrowheads="1"/>
                </p:cNvPicPr>
                <p:nvPr/>
              </p:nvPicPr>
              <p:blipFill>
                <a:blip r:embed="rId5" cstate="print"/>
                <a:srcRect/>
                <a:stretch>
                  <a:fillRect/>
                </a:stretch>
              </p:blipFill>
              <p:spPr bwMode="auto">
                <a:xfrm>
                  <a:off x="7799710" y="4630432"/>
                  <a:ext cx="278575" cy="183420"/>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pic>
              <p:nvPicPr>
                <p:cNvPr id="25" name="Picture 8"/>
                <p:cNvPicPr>
                  <a:picLocks noChangeAspect="1" noChangeArrowheads="1"/>
                </p:cNvPicPr>
                <p:nvPr/>
              </p:nvPicPr>
              <p:blipFill>
                <a:blip r:embed="rId5" cstate="print"/>
                <a:srcRect/>
                <a:stretch>
                  <a:fillRect/>
                </a:stretch>
              </p:blipFill>
              <p:spPr bwMode="auto">
                <a:xfrm>
                  <a:off x="8077513" y="4630432"/>
                  <a:ext cx="278575" cy="183420"/>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grpSp>
        </p:grpSp>
        <p:sp>
          <p:nvSpPr>
            <p:cNvPr id="20" name="Rectangle 19"/>
            <p:cNvSpPr/>
            <p:nvPr/>
          </p:nvSpPr>
          <p:spPr>
            <a:xfrm>
              <a:off x="3489960" y="4836484"/>
              <a:ext cx="2837439" cy="43088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algn="ctr" defTabSz="914139">
                <a:defRPr/>
              </a:pPr>
              <a:r>
                <a:rPr lang="en-US" sz="2800" b="1" noProof="1">
                  <a:solidFill>
                    <a:prstClr val="white"/>
                  </a:solidFill>
                  <a:effectLst>
                    <a:outerShdw blurRad="92075" dist="25400" dir="2700000" algn="tl" rotWithShape="0">
                      <a:srgbClr val="000000">
                        <a:alpha val="76000"/>
                      </a:srgbClr>
                    </a:outerShdw>
                  </a:effectLst>
                  <a:latin typeface="Helvetica"/>
                  <a:cs typeface="Helvetica"/>
                  <a:sym typeface="Times New Roman" charset="0"/>
                </a:rPr>
                <a:t>Ethernet Switch</a:t>
              </a:r>
            </a:p>
          </p:txBody>
        </p:sp>
      </p:grpSp>
      <p:sp>
        <p:nvSpPr>
          <p:cNvPr id="30" name="Rounded Rectangle 29"/>
          <p:cNvSpPr/>
          <p:nvPr/>
        </p:nvSpPr>
        <p:spPr>
          <a:xfrm>
            <a:off x="1219200" y="2347867"/>
            <a:ext cx="6663266" cy="81855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200" dirty="0">
                <a:solidFill>
                  <a:srgbClr val="FFFFFF"/>
                </a:solidFill>
                <a:latin typeface="+mj-lt"/>
              </a:rPr>
              <a:t>Network OS</a:t>
            </a:r>
          </a:p>
        </p:txBody>
      </p:sp>
      <p:grpSp>
        <p:nvGrpSpPr>
          <p:cNvPr id="6" name="Group 64"/>
          <p:cNvGrpSpPr/>
          <p:nvPr/>
        </p:nvGrpSpPr>
        <p:grpSpPr>
          <a:xfrm>
            <a:off x="5655733" y="2404421"/>
            <a:ext cx="838200" cy="609600"/>
            <a:chOff x="7848600" y="1752600"/>
            <a:chExt cx="1143000" cy="838200"/>
          </a:xfrm>
          <a:solidFill>
            <a:schemeClr val="bg1"/>
          </a:solidFill>
        </p:grpSpPr>
        <p:sp>
          <p:nvSpPr>
            <p:cNvPr id="36" name="Oval 35"/>
            <p:cNvSpPr/>
            <p:nvPr/>
          </p:nvSpPr>
          <p:spPr>
            <a:xfrm>
              <a:off x="8001000" y="1981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8382000" y="17526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83820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Oval 38"/>
            <p:cNvSpPr/>
            <p:nvPr/>
          </p:nvSpPr>
          <p:spPr>
            <a:xfrm>
              <a:off x="8763000" y="20574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78486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 name="Straight Connector 40"/>
            <p:cNvCxnSpPr>
              <a:stCxn id="36" idx="7"/>
              <a:endCxn id="37" idx="3"/>
            </p:cNvCxnSpPr>
            <p:nvPr/>
          </p:nvCxnSpPr>
          <p:spPr>
            <a:xfrm rot="5400000" flipH="1" flipV="1">
              <a:off x="8272322" y="1871522"/>
              <a:ext cx="66956" cy="2193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40" idx="0"/>
              <a:endCxn id="36" idx="3"/>
            </p:cNvCxnSpPr>
            <p:nvPr/>
          </p:nvCxnSpPr>
          <p:spPr>
            <a:xfrm rot="5400000" flipH="1" flipV="1">
              <a:off x="7905750" y="2233472"/>
              <a:ext cx="185878" cy="71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0" idx="7"/>
              <a:endCxn id="37" idx="4"/>
            </p:cNvCxnSpPr>
            <p:nvPr/>
          </p:nvCxnSpPr>
          <p:spPr>
            <a:xfrm rot="5400000" flipH="1" flipV="1">
              <a:off x="8062772" y="1962150"/>
              <a:ext cx="414478" cy="452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0" idx="5"/>
              <a:endCxn id="38" idx="3"/>
            </p:cNvCxnSpPr>
            <p:nvPr/>
          </p:nvCxnSpPr>
          <p:spPr>
            <a:xfrm rot="16200000" flipH="1">
              <a:off x="8229600" y="2371444"/>
              <a:ext cx="1588" cy="3717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7" idx="4"/>
              <a:endCxn id="39" idx="1"/>
            </p:cNvCxnSpPr>
            <p:nvPr/>
          </p:nvCxnSpPr>
          <p:spPr>
            <a:xfrm rot="16200000" flipH="1">
              <a:off x="8591550" y="1885950"/>
              <a:ext cx="109678" cy="3001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8" idx="6"/>
              <a:endCxn id="39" idx="3"/>
            </p:cNvCxnSpPr>
            <p:nvPr/>
          </p:nvCxnSpPr>
          <p:spPr>
            <a:xfrm flipV="1">
              <a:off x="8610600" y="2252522"/>
              <a:ext cx="185878" cy="2239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7" name="Rounded Rectangle 46"/>
          <p:cNvSpPr/>
          <p:nvPr/>
        </p:nvSpPr>
        <p:spPr>
          <a:xfrm>
            <a:off x="1998133" y="1755797"/>
            <a:ext cx="2514600"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a:solidFill>
                  <a:srgbClr val="000000"/>
                </a:solidFill>
                <a:latin typeface="Arial" pitchFamily="34" charset="0"/>
                <a:ea typeface="ＭＳ Ｐゴシック" pitchFamily="34" charset="-128"/>
              </a:rPr>
              <a:t>Control Program A</a:t>
            </a:r>
          </a:p>
        </p:txBody>
      </p:sp>
      <p:sp>
        <p:nvSpPr>
          <p:cNvPr id="48" name="Rounded Rectangle 47"/>
          <p:cNvSpPr/>
          <p:nvPr/>
        </p:nvSpPr>
        <p:spPr>
          <a:xfrm>
            <a:off x="4582584" y="1752600"/>
            <a:ext cx="2520950"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a:solidFill>
                  <a:srgbClr val="000000"/>
                </a:solidFill>
                <a:latin typeface="Arial" pitchFamily="34" charset="0"/>
                <a:ea typeface="ＭＳ Ｐゴシック" pitchFamily="34" charset="-128"/>
              </a:rPr>
              <a:t>Control Program B</a:t>
            </a:r>
          </a:p>
        </p:txBody>
      </p:sp>
      <p:sp>
        <p:nvSpPr>
          <p:cNvPr id="43028" name="Title 31"/>
          <p:cNvSpPr>
            <a:spLocks noGrp="1"/>
          </p:cNvSpPr>
          <p:nvPr>
            <p:ph type="title" idx="4294967295"/>
          </p:nvPr>
        </p:nvSpPr>
        <p:spPr>
          <a:xfrm>
            <a:off x="457200" y="230188"/>
            <a:ext cx="8229600" cy="990600"/>
          </a:xfrm>
        </p:spPr>
        <p:txBody>
          <a:bodyPr lIns="91440" tIns="45720" rIns="91440" bIns="45720" anchor="ctr"/>
          <a:lstStyle/>
          <a:p>
            <a:pPr eaLnBrk="1" hangingPunct="1"/>
            <a:r>
              <a:rPr lang="en-US" sz="3200" b="1">
                <a:solidFill>
                  <a:srgbClr val="104FFB"/>
                </a:solidFill>
                <a:cs typeface="Arial" charset="0"/>
              </a:rPr>
              <a:t>OpenFlow Basics</a:t>
            </a:r>
          </a:p>
        </p:txBody>
      </p:sp>
      <p:sp>
        <p:nvSpPr>
          <p:cNvPr id="7" name="Slide Number Placeholder 6"/>
          <p:cNvSpPr>
            <a:spLocks noGrp="1"/>
          </p:cNvSpPr>
          <p:nvPr>
            <p:ph type="sldNum" sz="quarter" idx="12"/>
          </p:nvPr>
        </p:nvSpPr>
        <p:spPr/>
        <p:txBody>
          <a:bodyPr/>
          <a:lstStyle/>
          <a:p>
            <a:fld id="{AC913800-9833-F549-80FC-C3497A40B0B4}" type="slidenum">
              <a:rPr lang="en-US" smtClean="0"/>
              <a:t>35</a:t>
            </a:fld>
            <a:endParaRPr lang="en-US"/>
          </a:p>
        </p:txBody>
      </p:sp>
    </p:spTree>
    <p:extLst>
      <p:ext uri="{BB962C8B-B14F-4D97-AF65-F5344CB8AC3E}">
        <p14:creationId xmlns:p14="http://schemas.microsoft.com/office/powerpoint/2010/main" val="20700706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nodeType="clickEffect">
                                  <p:stCondLst>
                                    <p:cond delay="0"/>
                                  </p:stCondLst>
                                  <p:childTnLst>
                                    <p:animEffect transition="out" filter="wipe(righ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a:cxnSpLocks noChangeShapeType="1"/>
            <a:endCxn id="74" idx="0"/>
          </p:cNvCxnSpPr>
          <p:nvPr/>
        </p:nvCxnSpPr>
        <p:spPr bwMode="auto">
          <a:xfrm rot="5400000">
            <a:off x="3181350" y="3714750"/>
            <a:ext cx="2133600" cy="38100"/>
          </a:xfrm>
          <a:prstGeom prst="line">
            <a:avLst/>
          </a:prstGeom>
          <a:noFill/>
          <a:ln w="57150">
            <a:solidFill>
              <a:srgbClr val="FF0000"/>
            </a:solidFill>
            <a:round/>
            <a:headEnd/>
            <a:tailEnd type="arrow" w="med" len="med"/>
          </a:ln>
          <a:effectLst>
            <a:outerShdw dist="20000" dir="5400000" rotWithShape="0">
              <a:srgbClr val="808080">
                <a:alpha val="37999"/>
              </a:srgbClr>
            </a:outerShdw>
          </a:effectLst>
        </p:spPr>
      </p:cxnSp>
      <p:sp>
        <p:nvSpPr>
          <p:cNvPr id="5" name="Rounded Rectangle 4"/>
          <p:cNvSpPr/>
          <p:nvPr/>
        </p:nvSpPr>
        <p:spPr>
          <a:xfrm>
            <a:off x="1065212" y="1637376"/>
            <a:ext cx="2514600"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a:solidFill>
                  <a:srgbClr val="000000"/>
                </a:solidFill>
                <a:latin typeface="Arial" pitchFamily="34" charset="0"/>
                <a:ea typeface="ＭＳ Ｐゴシック" pitchFamily="34" charset="-128"/>
              </a:rPr>
              <a:t>Control Program A</a:t>
            </a:r>
          </a:p>
        </p:txBody>
      </p:sp>
      <p:cxnSp>
        <p:nvCxnSpPr>
          <p:cNvPr id="44" name="Straight Connector 43"/>
          <p:cNvCxnSpPr>
            <a:cxnSpLocks noChangeShapeType="1"/>
            <a:stCxn id="34" idx="1"/>
          </p:cNvCxnSpPr>
          <p:nvPr/>
        </p:nvCxnSpPr>
        <p:spPr bwMode="auto">
          <a:xfrm rot="5400000" flipH="1" flipV="1">
            <a:off x="606425" y="4194175"/>
            <a:ext cx="1225550" cy="91440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6" name="Straight Connector 45"/>
          <p:cNvCxnSpPr>
            <a:cxnSpLocks noChangeShapeType="1"/>
          </p:cNvCxnSpPr>
          <p:nvPr/>
        </p:nvCxnSpPr>
        <p:spPr bwMode="auto">
          <a:xfrm>
            <a:off x="1981200" y="4114800"/>
            <a:ext cx="2590800" cy="190500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67" name="Rounded Rectangle 66"/>
          <p:cNvSpPr/>
          <p:nvPr/>
        </p:nvSpPr>
        <p:spPr>
          <a:xfrm>
            <a:off x="3649663" y="1634179"/>
            <a:ext cx="2520950" cy="49203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a:solidFill>
                  <a:srgbClr val="000000"/>
                </a:solidFill>
                <a:latin typeface="Arial" pitchFamily="34" charset="0"/>
                <a:ea typeface="ＭＳ Ｐゴシック" pitchFamily="34" charset="-128"/>
              </a:rPr>
              <a:t>Control Program B</a:t>
            </a:r>
          </a:p>
        </p:txBody>
      </p:sp>
      <p:cxnSp>
        <p:nvCxnSpPr>
          <p:cNvPr id="70" name="Straight Connector 69"/>
          <p:cNvCxnSpPr>
            <a:cxnSpLocks noChangeShapeType="1"/>
          </p:cNvCxnSpPr>
          <p:nvPr/>
        </p:nvCxnSpPr>
        <p:spPr bwMode="auto">
          <a:xfrm rot="16200000" flipH="1">
            <a:off x="-988219" y="4034632"/>
            <a:ext cx="2776537" cy="0"/>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cxnSp>
        <p:nvCxnSpPr>
          <p:cNvPr id="71" name="Straight Connector 70"/>
          <p:cNvCxnSpPr>
            <a:cxnSpLocks noChangeShapeType="1"/>
          </p:cNvCxnSpPr>
          <p:nvPr/>
        </p:nvCxnSpPr>
        <p:spPr bwMode="auto">
          <a:xfrm rot="5400000">
            <a:off x="1258887" y="3236913"/>
            <a:ext cx="989013" cy="1588"/>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cxnSp>
        <p:nvCxnSpPr>
          <p:cNvPr id="73" name="Straight Connector 72"/>
          <p:cNvCxnSpPr>
            <a:cxnSpLocks noChangeShapeType="1"/>
            <a:endCxn id="37" idx="1"/>
          </p:cNvCxnSpPr>
          <p:nvPr/>
        </p:nvCxnSpPr>
        <p:spPr bwMode="auto">
          <a:xfrm rot="5400000">
            <a:off x="3505201" y="4114800"/>
            <a:ext cx="3048000" cy="3175"/>
          </a:xfrm>
          <a:prstGeom prst="line">
            <a:avLst/>
          </a:prstGeom>
          <a:noFill/>
          <a:ln w="25400">
            <a:solidFill>
              <a:schemeClr val="accent1"/>
            </a:solidFill>
            <a:prstDash val="dot"/>
            <a:round/>
            <a:headEnd/>
            <a:tailEnd/>
          </a:ln>
          <a:effectLst>
            <a:outerShdw dist="20000" dir="5400000" rotWithShape="0">
              <a:srgbClr val="808080">
                <a:alpha val="37999"/>
              </a:srgbClr>
            </a:outerShdw>
          </a:effectLst>
        </p:spPr>
      </p:cxnSp>
      <p:sp>
        <p:nvSpPr>
          <p:cNvPr id="79" name="Rounded Rectangle 78"/>
          <p:cNvSpPr/>
          <p:nvPr/>
        </p:nvSpPr>
        <p:spPr>
          <a:xfrm>
            <a:off x="286279" y="2229446"/>
            <a:ext cx="6663266" cy="81855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3200">
                <a:solidFill>
                  <a:srgbClr val="FFFFFF"/>
                </a:solidFill>
                <a:latin typeface="Arial" pitchFamily="34" charset="0"/>
              </a:rPr>
              <a:t>Network OS</a:t>
            </a:r>
          </a:p>
        </p:txBody>
      </p:sp>
      <p:sp>
        <p:nvSpPr>
          <p:cNvPr id="45073" name="Title 31"/>
          <p:cNvSpPr>
            <a:spLocks noGrp="1"/>
          </p:cNvSpPr>
          <p:nvPr>
            <p:ph type="title" idx="4294967295"/>
          </p:nvPr>
        </p:nvSpPr>
        <p:spPr>
          <a:xfrm>
            <a:off x="457200" y="230188"/>
            <a:ext cx="8229600" cy="990600"/>
          </a:xfrm>
        </p:spPr>
        <p:txBody>
          <a:bodyPr lIns="91440" tIns="45720" rIns="91440" bIns="45720" anchor="ctr"/>
          <a:lstStyle/>
          <a:p>
            <a:pPr eaLnBrk="1" hangingPunct="1"/>
            <a:r>
              <a:rPr lang="en-US" sz="3200" b="1">
                <a:solidFill>
                  <a:srgbClr val="104FFB"/>
                </a:solidFill>
                <a:cs typeface="Arial" charset="0"/>
              </a:rPr>
              <a:t>OpenFlow Basics</a:t>
            </a:r>
          </a:p>
        </p:txBody>
      </p:sp>
      <p:sp>
        <p:nvSpPr>
          <p:cNvPr id="34" name="AutoShape 7"/>
          <p:cNvSpPr>
            <a:spLocks noChangeArrowheads="1"/>
          </p:cNvSpPr>
          <p:nvPr/>
        </p:nvSpPr>
        <p:spPr bwMode="auto">
          <a:xfrm>
            <a:off x="76200" y="5264150"/>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Arial" pitchFamily="34" charset="0"/>
                <a:ea typeface="ＭＳ Ｐゴシック" pitchFamily="34" charset="-128"/>
                <a:cs typeface="Arial" pitchFamily="34" charset="0"/>
              </a:rPr>
              <a:t>Packet</a:t>
            </a:r>
          </a:p>
          <a:p>
            <a:pPr algn="ctr">
              <a:defRPr/>
            </a:pPr>
            <a:r>
              <a:rPr lang="en-US">
                <a:solidFill>
                  <a:schemeClr val="bg1"/>
                </a:solidFill>
                <a:latin typeface="Arial" pitchFamily="34" charset="0"/>
                <a:ea typeface="ＭＳ Ｐゴシック" pitchFamily="34" charset="-128"/>
                <a:cs typeface="Arial" pitchFamily="34" charset="0"/>
              </a:rPr>
              <a:t>Forwarding </a:t>
            </a:r>
          </a:p>
          <a:p>
            <a:pPr algn="ctr">
              <a:defRPr/>
            </a:pPr>
            <a:endParaRPr lang="en-US">
              <a:solidFill>
                <a:schemeClr val="bg1"/>
              </a:solidFill>
              <a:latin typeface="Arial" pitchFamily="34" charset="0"/>
              <a:ea typeface="ＭＳ Ｐゴシック" pitchFamily="34" charset="-128"/>
              <a:cs typeface="Arial" pitchFamily="34" charset="0"/>
            </a:endParaRPr>
          </a:p>
        </p:txBody>
      </p:sp>
      <p:sp>
        <p:nvSpPr>
          <p:cNvPr id="36" name="AutoShape 7"/>
          <p:cNvSpPr>
            <a:spLocks noChangeArrowheads="1"/>
          </p:cNvSpPr>
          <p:nvPr/>
        </p:nvSpPr>
        <p:spPr bwMode="auto">
          <a:xfrm>
            <a:off x="1066800" y="3581400"/>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Arial" pitchFamily="34" charset="0"/>
                <a:ea typeface="ＭＳ Ｐゴシック" pitchFamily="34" charset="-128"/>
                <a:cs typeface="Arial" pitchFamily="34" charset="0"/>
              </a:rPr>
              <a:t>Packet</a:t>
            </a:r>
          </a:p>
          <a:p>
            <a:pPr algn="ctr">
              <a:defRPr/>
            </a:pPr>
            <a:r>
              <a:rPr lang="en-US">
                <a:solidFill>
                  <a:schemeClr val="bg1"/>
                </a:solidFill>
                <a:latin typeface="Arial" pitchFamily="34" charset="0"/>
                <a:ea typeface="ＭＳ Ｐゴシック" pitchFamily="34" charset="-128"/>
                <a:cs typeface="Arial" pitchFamily="34" charset="0"/>
              </a:rPr>
              <a:t>Forwarding </a:t>
            </a:r>
          </a:p>
          <a:p>
            <a:pPr algn="ctr">
              <a:defRPr/>
            </a:pPr>
            <a:endParaRPr lang="en-US">
              <a:solidFill>
                <a:schemeClr val="bg1"/>
              </a:solidFill>
              <a:latin typeface="Arial" pitchFamily="34" charset="0"/>
              <a:ea typeface="ＭＳ Ｐゴシック" pitchFamily="34" charset="-128"/>
              <a:cs typeface="Arial" pitchFamily="34" charset="0"/>
            </a:endParaRPr>
          </a:p>
        </p:txBody>
      </p:sp>
      <p:sp>
        <p:nvSpPr>
          <p:cNvPr id="37" name="AutoShape 7"/>
          <p:cNvSpPr>
            <a:spLocks noChangeArrowheads="1"/>
          </p:cNvSpPr>
          <p:nvPr/>
        </p:nvSpPr>
        <p:spPr bwMode="auto">
          <a:xfrm>
            <a:off x="4343400" y="5638800"/>
            <a:ext cx="1371600" cy="762000"/>
          </a:xfrm>
          <a:prstGeom prst="can">
            <a:avLst>
              <a:gd name="adj" fmla="val 43620"/>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en-US">
                <a:solidFill>
                  <a:schemeClr val="bg1"/>
                </a:solidFill>
                <a:latin typeface="Arial" pitchFamily="34" charset="0"/>
                <a:ea typeface="ＭＳ Ｐゴシック" pitchFamily="34" charset="-128"/>
                <a:cs typeface="Arial" pitchFamily="34" charset="0"/>
              </a:rPr>
              <a:t>Packet</a:t>
            </a:r>
          </a:p>
          <a:p>
            <a:pPr algn="ctr">
              <a:defRPr/>
            </a:pPr>
            <a:r>
              <a:rPr lang="en-US">
                <a:solidFill>
                  <a:schemeClr val="bg1"/>
                </a:solidFill>
                <a:latin typeface="Arial" pitchFamily="34" charset="0"/>
                <a:ea typeface="ＭＳ Ｐゴシック" pitchFamily="34" charset="-128"/>
                <a:cs typeface="Arial" pitchFamily="34" charset="0"/>
              </a:rPr>
              <a:t>Forwarding </a:t>
            </a:r>
          </a:p>
          <a:p>
            <a:pPr algn="ctr">
              <a:defRPr/>
            </a:pPr>
            <a:endParaRPr lang="en-US">
              <a:solidFill>
                <a:schemeClr val="bg1"/>
              </a:solidFill>
              <a:latin typeface="Arial" pitchFamily="34" charset="0"/>
              <a:ea typeface="ＭＳ Ｐゴシック" pitchFamily="34" charset="-128"/>
              <a:cs typeface="Arial" pitchFamily="34" charset="0"/>
            </a:endParaRPr>
          </a:p>
        </p:txBody>
      </p:sp>
      <p:grpSp>
        <p:nvGrpSpPr>
          <p:cNvPr id="2" name="Group 64"/>
          <p:cNvGrpSpPr/>
          <p:nvPr/>
        </p:nvGrpSpPr>
        <p:grpSpPr>
          <a:xfrm>
            <a:off x="4722812" y="2286000"/>
            <a:ext cx="838200" cy="609600"/>
            <a:chOff x="7848600" y="1752600"/>
            <a:chExt cx="1143000" cy="838200"/>
          </a:xfrm>
          <a:solidFill>
            <a:schemeClr val="bg1"/>
          </a:solidFill>
        </p:grpSpPr>
        <p:sp>
          <p:nvSpPr>
            <p:cNvPr id="33" name="Oval 32"/>
            <p:cNvSpPr/>
            <p:nvPr/>
          </p:nvSpPr>
          <p:spPr>
            <a:xfrm>
              <a:off x="8001000" y="1981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8382000" y="17526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a:xfrm>
              <a:off x="83820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a:xfrm>
              <a:off x="8763000" y="20574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7848600" y="2362200"/>
              <a:ext cx="228600" cy="2286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 name="Straight Connector 46"/>
            <p:cNvCxnSpPr>
              <a:stCxn id="33" idx="7"/>
              <a:endCxn id="40" idx="3"/>
            </p:cNvCxnSpPr>
            <p:nvPr/>
          </p:nvCxnSpPr>
          <p:spPr>
            <a:xfrm rot="5400000" flipH="1" flipV="1">
              <a:off x="8272322" y="1871522"/>
              <a:ext cx="66956" cy="2193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3" idx="0"/>
              <a:endCxn id="33" idx="3"/>
            </p:cNvCxnSpPr>
            <p:nvPr/>
          </p:nvCxnSpPr>
          <p:spPr>
            <a:xfrm rot="5400000" flipH="1" flipV="1">
              <a:off x="7905750" y="2233472"/>
              <a:ext cx="185878" cy="71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3" idx="7"/>
              <a:endCxn id="40" idx="4"/>
            </p:cNvCxnSpPr>
            <p:nvPr/>
          </p:nvCxnSpPr>
          <p:spPr>
            <a:xfrm rot="5400000" flipH="1" flipV="1">
              <a:off x="8062772" y="1962150"/>
              <a:ext cx="414478" cy="4525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3" idx="5"/>
              <a:endCxn id="41" idx="3"/>
            </p:cNvCxnSpPr>
            <p:nvPr/>
          </p:nvCxnSpPr>
          <p:spPr>
            <a:xfrm rot="16200000" flipH="1">
              <a:off x="8229600" y="2371444"/>
              <a:ext cx="1588" cy="37175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0" idx="4"/>
              <a:endCxn id="42" idx="1"/>
            </p:cNvCxnSpPr>
            <p:nvPr/>
          </p:nvCxnSpPr>
          <p:spPr>
            <a:xfrm rot="16200000" flipH="1">
              <a:off x="8591550" y="1885950"/>
              <a:ext cx="109678" cy="3001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1" idx="6"/>
              <a:endCxn id="42" idx="3"/>
            </p:cNvCxnSpPr>
            <p:nvPr/>
          </p:nvCxnSpPr>
          <p:spPr>
            <a:xfrm flipV="1">
              <a:off x="8610600" y="2252522"/>
              <a:ext cx="185878" cy="223978"/>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74" name="Rectangle 73"/>
          <p:cNvSpPr>
            <a:spLocks noChangeArrowheads="1"/>
          </p:cNvSpPr>
          <p:nvPr/>
        </p:nvSpPr>
        <p:spPr bwMode="auto">
          <a:xfrm>
            <a:off x="3733800" y="4800600"/>
            <a:ext cx="990600" cy="1143000"/>
          </a:xfrm>
          <a:prstGeom prst="rect">
            <a:avLst/>
          </a:prstGeom>
          <a:gradFill rotWithShape="1">
            <a:gsLst>
              <a:gs pos="0">
                <a:srgbClr val="E6B9B8"/>
              </a:gs>
              <a:gs pos="100000">
                <a:srgbClr val="953735"/>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r>
              <a:rPr lang="en-US" sz="1600">
                <a:solidFill>
                  <a:schemeClr val="tx1"/>
                </a:solidFill>
                <a:latin typeface="Arial" pitchFamily="34" charset="0"/>
                <a:ea typeface="ＭＳ Ｐゴシック" pitchFamily="34" charset="-128"/>
                <a:cs typeface="Arial" pitchFamily="34" charset="0"/>
              </a:rPr>
              <a:t>Flow</a:t>
            </a:r>
          </a:p>
          <a:p>
            <a:pPr algn="ctr">
              <a:defRPr/>
            </a:pPr>
            <a:r>
              <a:rPr lang="en-US" sz="1600">
                <a:solidFill>
                  <a:schemeClr val="tx1"/>
                </a:solidFill>
                <a:latin typeface="Arial" pitchFamily="34" charset="0"/>
                <a:ea typeface="ＭＳ Ｐゴシック" pitchFamily="34" charset="-128"/>
                <a:cs typeface="Arial" pitchFamily="34" charset="0"/>
              </a:rPr>
              <a:t>Table(s)</a:t>
            </a:r>
          </a:p>
        </p:txBody>
      </p:sp>
      <p:sp>
        <p:nvSpPr>
          <p:cNvPr id="32" name="TextBox 31"/>
          <p:cNvSpPr txBox="1">
            <a:spLocks noChangeArrowheads="1"/>
          </p:cNvSpPr>
          <p:nvPr/>
        </p:nvSpPr>
        <p:spPr bwMode="auto">
          <a:xfrm>
            <a:off x="4338638" y="3124200"/>
            <a:ext cx="3178175" cy="396875"/>
          </a:xfrm>
          <a:prstGeom prst="rect">
            <a:avLst/>
          </a:prstGeom>
          <a:solidFill>
            <a:schemeClr val="bg1">
              <a:alpha val="4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ja-JP" altLang="en-US">
                <a:solidFill>
                  <a:schemeClr val="tx1"/>
                </a:solidFill>
                <a:cs typeface="ＭＳ Ｐゴシック" charset="0"/>
              </a:rPr>
              <a:t>“</a:t>
            </a:r>
            <a:r>
              <a:rPr lang="en-US">
                <a:solidFill>
                  <a:schemeClr val="tx1"/>
                </a:solidFill>
                <a:cs typeface="ＭＳ Ｐゴシック" charset="0"/>
              </a:rPr>
              <a:t>If header = </a:t>
            </a:r>
            <a:r>
              <a:rPr lang="en-US" sz="2000" b="1" i="1">
                <a:solidFill>
                  <a:srgbClr val="FF0000"/>
                </a:solidFill>
                <a:cs typeface="ＭＳ Ｐゴシック" charset="0"/>
              </a:rPr>
              <a:t>p</a:t>
            </a:r>
            <a:r>
              <a:rPr lang="en-US">
                <a:solidFill>
                  <a:schemeClr val="tx1"/>
                </a:solidFill>
                <a:cs typeface="ＭＳ Ｐゴシック" charset="0"/>
              </a:rPr>
              <a:t>, send to port 4</a:t>
            </a:r>
            <a:r>
              <a:rPr lang="ja-JP" altLang="en-US">
                <a:solidFill>
                  <a:schemeClr val="tx1"/>
                </a:solidFill>
                <a:cs typeface="ＭＳ Ｐゴシック" charset="0"/>
              </a:rPr>
              <a:t>”</a:t>
            </a:r>
            <a:endParaRPr lang="en-US">
              <a:solidFill>
                <a:schemeClr val="tx1"/>
              </a:solidFill>
              <a:cs typeface="ＭＳ Ｐゴシック" charset="0"/>
            </a:endParaRPr>
          </a:p>
        </p:txBody>
      </p:sp>
      <p:sp>
        <p:nvSpPr>
          <p:cNvPr id="39" name="TextBox 38"/>
          <p:cNvSpPr txBox="1">
            <a:spLocks noChangeArrowheads="1"/>
          </p:cNvSpPr>
          <p:nvPr/>
        </p:nvSpPr>
        <p:spPr bwMode="auto">
          <a:xfrm>
            <a:off x="4337050" y="4114800"/>
            <a:ext cx="2911475" cy="396875"/>
          </a:xfrm>
          <a:prstGeom prst="rect">
            <a:avLst/>
          </a:prstGeom>
          <a:solidFill>
            <a:schemeClr val="bg1">
              <a:alpha val="4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ja-JP" altLang="en-US">
                <a:solidFill>
                  <a:schemeClr val="tx1"/>
                </a:solidFill>
                <a:cs typeface="ＭＳ Ｐゴシック" charset="0"/>
              </a:rPr>
              <a:t>“</a:t>
            </a:r>
            <a:r>
              <a:rPr lang="en-US">
                <a:solidFill>
                  <a:schemeClr val="tx1"/>
                </a:solidFill>
                <a:cs typeface="ＭＳ Ｐゴシック" charset="0"/>
              </a:rPr>
              <a:t>If header = </a:t>
            </a:r>
            <a:r>
              <a:rPr lang="en-US" sz="2000" b="1">
                <a:solidFill>
                  <a:srgbClr val="FF0000"/>
                </a:solidFill>
                <a:cs typeface="ＭＳ Ｐゴシック" charset="0"/>
              </a:rPr>
              <a:t>?</a:t>
            </a:r>
            <a:r>
              <a:rPr lang="en-US">
                <a:solidFill>
                  <a:schemeClr val="tx1"/>
                </a:solidFill>
                <a:cs typeface="ＭＳ Ｐゴシック" charset="0"/>
              </a:rPr>
              <a:t>, send to me</a:t>
            </a:r>
            <a:r>
              <a:rPr lang="ja-JP" altLang="en-US">
                <a:solidFill>
                  <a:schemeClr val="tx1"/>
                </a:solidFill>
                <a:cs typeface="ＭＳ Ｐゴシック" charset="0"/>
              </a:rPr>
              <a:t>”</a:t>
            </a:r>
            <a:endParaRPr lang="en-US">
              <a:solidFill>
                <a:schemeClr val="tx1"/>
              </a:solidFill>
              <a:cs typeface="ＭＳ Ｐゴシック" charset="0"/>
            </a:endParaRPr>
          </a:p>
        </p:txBody>
      </p:sp>
      <p:sp>
        <p:nvSpPr>
          <p:cNvPr id="45" name="TextBox 44"/>
          <p:cNvSpPr txBox="1">
            <a:spLocks noChangeArrowheads="1"/>
          </p:cNvSpPr>
          <p:nvPr/>
        </p:nvSpPr>
        <p:spPr bwMode="auto">
          <a:xfrm>
            <a:off x="4337050" y="3486150"/>
            <a:ext cx="4165600" cy="701675"/>
          </a:xfrm>
          <a:prstGeom prst="rect">
            <a:avLst/>
          </a:prstGeom>
          <a:solidFill>
            <a:schemeClr val="bg1">
              <a:alpha val="4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charset="0"/>
                <a:ea typeface="ＭＳ Ｐゴシック" charset="0"/>
                <a:cs typeface="Arial" charset="0"/>
              </a:defRPr>
            </a:lvl1pPr>
            <a:lvl2pPr marL="742950" indent="-285750" eaLnBrk="0" hangingPunct="0">
              <a:defRPr>
                <a:solidFill>
                  <a:schemeClr val="tx2"/>
                </a:solidFill>
                <a:latin typeface="Arial" charset="0"/>
                <a:ea typeface="Arial" charset="0"/>
                <a:cs typeface="Arial" charset="0"/>
              </a:defRPr>
            </a:lvl2pPr>
            <a:lvl3pPr marL="1143000" indent="-228600" eaLnBrk="0" hangingPunct="0">
              <a:defRPr>
                <a:solidFill>
                  <a:schemeClr val="tx2"/>
                </a:solidFill>
                <a:latin typeface="Arial" charset="0"/>
                <a:ea typeface="Arial" charset="0"/>
                <a:cs typeface="Arial" charset="0"/>
              </a:defRPr>
            </a:lvl3pPr>
            <a:lvl4pPr marL="1600200" indent="-228600" eaLnBrk="0" hangingPunct="0">
              <a:defRPr>
                <a:solidFill>
                  <a:schemeClr val="tx2"/>
                </a:solidFill>
                <a:latin typeface="Arial" charset="0"/>
                <a:ea typeface="Arial" charset="0"/>
                <a:cs typeface="Arial" charset="0"/>
              </a:defRPr>
            </a:lvl4pPr>
            <a:lvl5pPr marL="2057400" indent="-228600" eaLnBrk="0" hangingPunct="0">
              <a:defRPr>
                <a:solidFill>
                  <a:schemeClr val="tx2"/>
                </a:solidFill>
                <a:latin typeface="Arial" charset="0"/>
                <a:ea typeface="Arial" charset="0"/>
                <a:cs typeface="Arial" charset="0"/>
              </a:defRPr>
            </a:lvl5pPr>
            <a:lvl6pPr marL="2514600" indent="-228600" eaLnBrk="0" fontAlgn="base" hangingPunct="0">
              <a:spcBef>
                <a:spcPct val="0"/>
              </a:spcBef>
              <a:spcAft>
                <a:spcPct val="0"/>
              </a:spcAf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defRPr>
                <a:solidFill>
                  <a:schemeClr val="tx2"/>
                </a:solidFill>
                <a:latin typeface="Arial" charset="0"/>
                <a:ea typeface="Arial" charset="0"/>
                <a:cs typeface="Arial" charset="0"/>
              </a:defRPr>
            </a:lvl9pPr>
          </a:lstStyle>
          <a:p>
            <a:pPr eaLnBrk="1" hangingPunct="1"/>
            <a:r>
              <a:rPr lang="ja-JP" altLang="en-US">
                <a:solidFill>
                  <a:schemeClr val="tx1"/>
                </a:solidFill>
                <a:cs typeface="ＭＳ Ｐゴシック" charset="0"/>
              </a:rPr>
              <a:t>“</a:t>
            </a:r>
            <a:r>
              <a:rPr lang="en-US">
                <a:solidFill>
                  <a:schemeClr val="tx1"/>
                </a:solidFill>
                <a:cs typeface="ＭＳ Ｐゴシック" charset="0"/>
              </a:rPr>
              <a:t>If header =</a:t>
            </a:r>
            <a:r>
              <a:rPr lang="en-US">
                <a:solidFill>
                  <a:srgbClr val="FF0000"/>
                </a:solidFill>
                <a:cs typeface="ＭＳ Ｐゴシック" charset="0"/>
              </a:rPr>
              <a:t> </a:t>
            </a:r>
            <a:r>
              <a:rPr lang="en-US" sz="2000" b="1" i="1">
                <a:solidFill>
                  <a:srgbClr val="FF0000"/>
                </a:solidFill>
                <a:cs typeface="ＭＳ Ｐゴシック" charset="0"/>
              </a:rPr>
              <a:t>q</a:t>
            </a:r>
            <a:r>
              <a:rPr lang="en-US">
                <a:solidFill>
                  <a:schemeClr val="tx1"/>
                </a:solidFill>
                <a:cs typeface="ＭＳ Ｐゴシック" charset="0"/>
              </a:rPr>
              <a:t>, overwrite header with </a:t>
            </a:r>
            <a:r>
              <a:rPr lang="en-US" sz="2000" b="1" i="1">
                <a:solidFill>
                  <a:srgbClr val="FF0000"/>
                </a:solidFill>
                <a:cs typeface="ＭＳ Ｐゴシック" charset="0"/>
              </a:rPr>
              <a:t>r</a:t>
            </a:r>
            <a:r>
              <a:rPr lang="en-US">
                <a:solidFill>
                  <a:schemeClr val="tx1"/>
                </a:solidFill>
                <a:cs typeface="ＭＳ Ｐゴシック" charset="0"/>
              </a:rPr>
              <a:t>, </a:t>
            </a:r>
            <a:br>
              <a:rPr lang="en-US">
                <a:solidFill>
                  <a:schemeClr val="tx1"/>
                </a:solidFill>
                <a:cs typeface="ＭＳ Ｐゴシック" charset="0"/>
              </a:rPr>
            </a:br>
            <a:r>
              <a:rPr lang="en-US">
                <a:solidFill>
                  <a:schemeClr val="tx1"/>
                </a:solidFill>
                <a:cs typeface="ＭＳ Ｐゴシック" charset="0"/>
              </a:rPr>
              <a:t>   add header </a:t>
            </a:r>
            <a:r>
              <a:rPr lang="en-US" sz="2000" b="1" i="1">
                <a:solidFill>
                  <a:srgbClr val="FF0000"/>
                </a:solidFill>
                <a:cs typeface="ＭＳ Ｐゴシック" charset="0"/>
              </a:rPr>
              <a:t>s</a:t>
            </a:r>
            <a:r>
              <a:rPr lang="en-US">
                <a:solidFill>
                  <a:schemeClr val="tx1"/>
                </a:solidFill>
                <a:cs typeface="ＭＳ Ｐゴシック" charset="0"/>
              </a:rPr>
              <a:t>, and send to ports 5,6</a:t>
            </a:r>
            <a:r>
              <a:rPr lang="ja-JP" altLang="en-US">
                <a:solidFill>
                  <a:schemeClr val="tx1"/>
                </a:solidFill>
                <a:cs typeface="ＭＳ Ｐゴシック" charset="0"/>
              </a:rPr>
              <a:t>”</a:t>
            </a:r>
            <a:endParaRPr lang="en-US">
              <a:solidFill>
                <a:schemeClr val="tx1"/>
              </a:solidFill>
              <a:cs typeface="ＭＳ Ｐゴシック" charset="0"/>
            </a:endParaRPr>
          </a:p>
        </p:txBody>
      </p:sp>
      <p:sp>
        <p:nvSpPr>
          <p:cNvPr id="3" name="Slide Number Placeholder 2"/>
          <p:cNvSpPr>
            <a:spLocks noGrp="1"/>
          </p:cNvSpPr>
          <p:nvPr>
            <p:ph type="sldNum" sz="quarter" idx="12"/>
          </p:nvPr>
        </p:nvSpPr>
        <p:spPr/>
        <p:txBody>
          <a:bodyPr/>
          <a:lstStyle/>
          <a:p>
            <a:fld id="{AC913800-9833-F549-80FC-C3497A40B0B4}" type="slidenum">
              <a:rPr lang="en-US" smtClean="0"/>
              <a:t>36</a:t>
            </a:fld>
            <a:endParaRPr lang="en-US"/>
          </a:p>
        </p:txBody>
      </p:sp>
    </p:spTree>
    <p:extLst>
      <p:ext uri="{BB962C8B-B14F-4D97-AF65-F5344CB8AC3E}">
        <p14:creationId xmlns:p14="http://schemas.microsoft.com/office/powerpoint/2010/main" val="1374848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up)">
                                      <p:cBhvr>
                                        <p:cTn id="11" dur="500"/>
                                        <p:tgtEl>
                                          <p:spTgt spid="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2"/>
                                        </p:tgtEl>
                                        <p:attrNameLst>
                                          <p:attrName>style.visibility</p:attrName>
                                        </p:attrNameLst>
                                      </p:cBhvr>
                                      <p:to>
                                        <p:strVal val="visible"/>
                                      </p:to>
                                    </p:set>
                                    <p:anim calcmode="discrete" valueType="clr">
                                      <p:cBhvr override="childStyle">
                                        <p:cTn id="1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2"/>
                                        </p:tgtEl>
                                        <p:attrNameLst>
                                          <p:attrName>fillcolor</p:attrName>
                                        </p:attrNameLst>
                                      </p:cBhvr>
                                      <p:tavLst>
                                        <p:tav tm="0">
                                          <p:val>
                                            <p:clrVal>
                                              <a:schemeClr val="accent2"/>
                                            </p:clrVal>
                                          </p:val>
                                        </p:tav>
                                        <p:tav tm="50000">
                                          <p:val>
                                            <p:clrVal>
                                              <a:schemeClr val="hlink"/>
                                            </p:clrVal>
                                          </p:val>
                                        </p:tav>
                                      </p:tavLst>
                                    </p:anim>
                                    <p:set>
                                      <p:cBhvr>
                                        <p:cTn id="18" dur="80"/>
                                        <p:tgtEl>
                                          <p:spTgt spid="32"/>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45"/>
                                        </p:tgtEl>
                                        <p:attrNameLst>
                                          <p:attrName>style.visibility</p:attrName>
                                        </p:attrNameLst>
                                      </p:cBhvr>
                                      <p:to>
                                        <p:strVal val="visible"/>
                                      </p:to>
                                    </p:set>
                                    <p:anim calcmode="discrete" valueType="clr">
                                      <p:cBhvr override="childStyle">
                                        <p:cTn id="23"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5"/>
                                        </p:tgtEl>
                                        <p:attrNameLst>
                                          <p:attrName>fillcolor</p:attrName>
                                        </p:attrNameLst>
                                      </p:cBhvr>
                                      <p:tavLst>
                                        <p:tav tm="0">
                                          <p:val>
                                            <p:clrVal>
                                              <a:schemeClr val="accent2"/>
                                            </p:clrVal>
                                          </p:val>
                                        </p:tav>
                                        <p:tav tm="50000">
                                          <p:val>
                                            <p:clrVal>
                                              <a:schemeClr val="hlink"/>
                                            </p:clrVal>
                                          </p:val>
                                        </p:tav>
                                      </p:tavLst>
                                    </p:anim>
                                    <p:set>
                                      <p:cBhvr>
                                        <p:cTn id="25" dur="80"/>
                                        <p:tgtEl>
                                          <p:spTgt spid="45"/>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39"/>
                                        </p:tgtEl>
                                        <p:attrNameLst>
                                          <p:attrName>style.visibility</p:attrName>
                                        </p:attrNameLst>
                                      </p:cBhvr>
                                      <p:to>
                                        <p:strVal val="visible"/>
                                      </p:to>
                                    </p:set>
                                    <p:anim calcmode="discrete" valueType="clr">
                                      <p:cBhvr override="childStyle">
                                        <p:cTn id="30"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9"/>
                                        </p:tgtEl>
                                        <p:attrNameLst>
                                          <p:attrName>fillcolor</p:attrName>
                                        </p:attrNameLst>
                                      </p:cBhvr>
                                      <p:tavLst>
                                        <p:tav tm="0">
                                          <p:val>
                                            <p:clrVal>
                                              <a:schemeClr val="accent2"/>
                                            </p:clrVal>
                                          </p:val>
                                        </p:tav>
                                        <p:tav tm="50000">
                                          <p:val>
                                            <p:clrVal>
                                              <a:schemeClr val="hlink"/>
                                            </p:clrVal>
                                          </p:val>
                                        </p:tav>
                                      </p:tavLst>
                                    </p:anim>
                                    <p:set>
                                      <p:cBhvr>
                                        <p:cTn id="32" dur="8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2" grpId="0" animBg="1"/>
      <p:bldP spid="39"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8600" y="-425450"/>
            <a:ext cx="8458200" cy="1889125"/>
          </a:xfrm>
        </p:spPr>
        <p:txBody>
          <a:bodyPr lIns="91440" tIns="45720" rIns="91440" bIns="45720" anchor="ctr"/>
          <a:lstStyle/>
          <a:p>
            <a:r>
              <a:rPr lang="en-US" sz="3200" b="1">
                <a:solidFill>
                  <a:srgbClr val="104FFB"/>
                </a:solidFill>
                <a:cs typeface="Arial" charset="0"/>
              </a:rPr>
              <a:t>Primitives &lt;Match, Action&gt;</a:t>
            </a:r>
          </a:p>
        </p:txBody>
      </p:sp>
      <p:sp>
        <p:nvSpPr>
          <p:cNvPr id="44035" name="Content Placeholder 2"/>
          <p:cNvSpPr>
            <a:spLocks noGrp="1"/>
          </p:cNvSpPr>
          <p:nvPr>
            <p:ph idx="4294967295"/>
          </p:nvPr>
        </p:nvSpPr>
        <p:spPr>
          <a:xfrm>
            <a:off x="306388" y="1084262"/>
            <a:ext cx="8531225" cy="5152179"/>
          </a:xfrm>
        </p:spPr>
        <p:txBody>
          <a:bodyPr lIns="91440" tIns="45720" rIns="91440" bIns="45720"/>
          <a:lstStyle/>
          <a:p>
            <a:pPr marL="0" indent="0" defTabSz="457200">
              <a:buNone/>
            </a:pPr>
            <a:r>
              <a:rPr lang="en-US" sz="2400" b="1" dirty="0">
                <a:latin typeface="Arial" charset="0"/>
              </a:rPr>
              <a:t>Match</a:t>
            </a:r>
            <a:r>
              <a:rPr lang="en-US" sz="2400" dirty="0">
                <a:latin typeface="Arial" charset="0"/>
              </a:rPr>
              <a:t> arbitrary bits in headers:</a:t>
            </a:r>
          </a:p>
          <a:p>
            <a:pPr marL="514350" indent="-514350" defTabSz="457200"/>
            <a:endParaRPr lang="en-US" sz="2400" dirty="0">
              <a:latin typeface="Arial" charset="0"/>
            </a:endParaRPr>
          </a:p>
          <a:p>
            <a:pPr marL="514350" indent="-514350" defTabSz="457200"/>
            <a:endParaRPr lang="en-US" sz="2400" dirty="0">
              <a:latin typeface="Arial" charset="0"/>
            </a:endParaRPr>
          </a:p>
          <a:p>
            <a:pPr marL="514350" indent="-514350" defTabSz="457200"/>
            <a:endParaRPr lang="en-US" sz="2400" dirty="0">
              <a:latin typeface="Arial" charset="0"/>
            </a:endParaRPr>
          </a:p>
          <a:p>
            <a:pPr marL="796925" lvl="1" indent="-396875" defTabSz="457200"/>
            <a:r>
              <a:rPr lang="en-US" sz="2400" dirty="0">
                <a:latin typeface="Arial" charset="0"/>
              </a:rPr>
              <a:t>Match on any header, or new header</a:t>
            </a:r>
          </a:p>
          <a:p>
            <a:pPr marL="796925" lvl="1" indent="-396875" defTabSz="457200"/>
            <a:r>
              <a:rPr lang="en-US" sz="2400" dirty="0">
                <a:latin typeface="Arial" charset="0"/>
              </a:rPr>
              <a:t>Allows any flow granularity</a:t>
            </a:r>
          </a:p>
          <a:p>
            <a:pPr marL="0" indent="0" defTabSz="457200">
              <a:buNone/>
            </a:pPr>
            <a:endParaRPr lang="en-US" sz="2400" b="1" dirty="0" smtClean="0">
              <a:latin typeface="Arial" charset="0"/>
            </a:endParaRPr>
          </a:p>
          <a:p>
            <a:pPr marL="0" indent="0" defTabSz="457200">
              <a:buNone/>
            </a:pPr>
            <a:r>
              <a:rPr lang="en-US" sz="2400" b="1" dirty="0" smtClean="0">
                <a:latin typeface="Arial" charset="0"/>
              </a:rPr>
              <a:t>Action</a:t>
            </a:r>
            <a:endParaRPr lang="en-US" sz="2400" b="1" dirty="0">
              <a:latin typeface="Arial" charset="0"/>
            </a:endParaRPr>
          </a:p>
          <a:p>
            <a:pPr marL="796925" lvl="1" indent="-396875" defTabSz="457200"/>
            <a:r>
              <a:rPr lang="en-US" sz="2400" dirty="0">
                <a:latin typeface="Arial" charset="0"/>
              </a:rPr>
              <a:t>Forward to port(s), drop, send to controller</a:t>
            </a:r>
          </a:p>
          <a:p>
            <a:pPr marL="796925" lvl="1" indent="-396875" defTabSz="457200"/>
            <a:r>
              <a:rPr lang="en-US" sz="2400" dirty="0">
                <a:latin typeface="Arial" charset="0"/>
              </a:rPr>
              <a:t>Overwrite header with mask, push or pop</a:t>
            </a:r>
          </a:p>
          <a:p>
            <a:pPr marL="796925" lvl="1" indent="-396875" defTabSz="457200"/>
            <a:r>
              <a:rPr lang="en-US" sz="2400" dirty="0">
                <a:latin typeface="Arial" charset="0"/>
              </a:rPr>
              <a:t>Forward at specific bit-rate</a:t>
            </a:r>
            <a:endParaRPr lang="en-US" sz="1800" dirty="0">
              <a:latin typeface="Calibri" charset="0"/>
            </a:endParaRPr>
          </a:p>
          <a:p>
            <a:pPr marL="514350" indent="-514350" defTabSz="457200">
              <a:buFontTx/>
              <a:buNone/>
            </a:pPr>
            <a:r>
              <a:rPr lang="en-US" sz="1400" dirty="0">
                <a:latin typeface="Calibri" charset="0"/>
              </a:rPr>
              <a:t>										</a:t>
            </a:r>
          </a:p>
        </p:txBody>
      </p:sp>
      <p:sp>
        <p:nvSpPr>
          <p:cNvPr id="5" name="Rectangle 4"/>
          <p:cNvSpPr>
            <a:spLocks noChangeArrowheads="1"/>
          </p:cNvSpPr>
          <p:nvPr/>
        </p:nvSpPr>
        <p:spPr bwMode="auto">
          <a:xfrm>
            <a:off x="927100" y="1600200"/>
            <a:ext cx="2800350" cy="576263"/>
          </a:xfrm>
          <a:prstGeom prst="rect">
            <a:avLst/>
          </a:prstGeom>
          <a:solidFill>
            <a:srgbClr val="D7E4B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r>
              <a:rPr lang="en-US" dirty="0">
                <a:solidFill>
                  <a:srgbClr val="1F497D"/>
                </a:solidFill>
                <a:latin typeface="Calibri"/>
                <a:ea typeface="ＭＳ Ｐゴシック" charset="0"/>
                <a:cs typeface="Arial" charset="0"/>
              </a:rPr>
              <a:t>Header</a:t>
            </a:r>
          </a:p>
        </p:txBody>
      </p:sp>
      <p:sp>
        <p:nvSpPr>
          <p:cNvPr id="6" name="Rectangle 5"/>
          <p:cNvSpPr>
            <a:spLocks noChangeArrowheads="1"/>
          </p:cNvSpPr>
          <p:nvPr/>
        </p:nvSpPr>
        <p:spPr bwMode="auto">
          <a:xfrm>
            <a:off x="3727450" y="1600200"/>
            <a:ext cx="4265613" cy="576263"/>
          </a:xfrm>
          <a:prstGeom prst="rect">
            <a:avLst/>
          </a:prstGeom>
          <a:solidFill>
            <a:srgbClr val="CCC1DA"/>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r>
              <a:rPr lang="en-US" dirty="0">
                <a:solidFill>
                  <a:srgbClr val="1F497D"/>
                </a:solidFill>
                <a:latin typeface="Calibri"/>
                <a:ea typeface="ＭＳ Ｐゴシック" charset="0"/>
                <a:cs typeface="Arial" charset="0"/>
              </a:rPr>
              <a:t>Data</a:t>
            </a:r>
          </a:p>
        </p:txBody>
      </p:sp>
      <p:sp>
        <p:nvSpPr>
          <p:cNvPr id="37895" name="TextBox 6"/>
          <p:cNvSpPr txBox="1">
            <a:spLocks noChangeArrowheads="1"/>
          </p:cNvSpPr>
          <p:nvPr/>
        </p:nvSpPr>
        <p:spPr bwMode="auto">
          <a:xfrm>
            <a:off x="990600" y="2376488"/>
            <a:ext cx="2797175" cy="36671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a:solidFill>
                  <a:prstClr val="black"/>
                </a:solidFill>
                <a:latin typeface="Calibri"/>
                <a:ea typeface="ＭＳ Ｐゴシック" charset="0"/>
                <a:cs typeface="Arial" charset="0"/>
              </a:rPr>
              <a:t>Match: 1000x01xx0101001x</a:t>
            </a:r>
          </a:p>
        </p:txBody>
      </p:sp>
    </p:spTree>
    <p:extLst>
      <p:ext uri="{BB962C8B-B14F-4D97-AF65-F5344CB8AC3E}">
        <p14:creationId xmlns:p14="http://schemas.microsoft.com/office/powerpoint/2010/main" val="17787994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title"/>
          </p:nvPr>
        </p:nvSpPr>
        <p:spPr/>
        <p:txBody>
          <a:bodyPr lIns="50800" tIns="50800" rIns="132080" bIns="50800">
            <a:normAutofit fontScale="90000"/>
          </a:bodyPr>
          <a:lstStyle/>
          <a:p>
            <a:pPr marL="39688" eaLnBrk="1" hangingPunct="1"/>
            <a:r>
              <a:rPr lang="en-US" dirty="0" err="1">
                <a:ea typeface="ＭＳ Ｐゴシック" charset="0"/>
                <a:cs typeface="ＭＳ Ｐゴシック" charset="0"/>
              </a:rPr>
              <a:t>OpenFlow</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Rules</a:t>
            </a:r>
            <a:endParaRPr lang="en-US" dirty="0">
              <a:latin typeface="Arial" charset="0"/>
              <a:ea typeface="ＭＳ Ｐゴシック" charset="0"/>
              <a:cs typeface="ＭＳ Ｐゴシック" charset="0"/>
            </a:endParaRPr>
          </a:p>
        </p:txBody>
      </p:sp>
      <p:sp>
        <p:nvSpPr>
          <p:cNvPr id="65543" name="Rectangle 44"/>
          <p:cNvSpPr>
            <a:spLocks noGrp="1" noChangeArrowheads="1"/>
          </p:cNvSpPr>
          <p:nvPr>
            <p:ph idx="1"/>
          </p:nvPr>
        </p:nvSpPr>
        <p:spPr>
          <a:xfrm>
            <a:off x="306388" y="1084263"/>
            <a:ext cx="8531225" cy="471924"/>
          </a:xfrm>
        </p:spPr>
        <p:txBody>
          <a:bodyPr lIns="50800" tIns="50800" rIns="132080" bIns="50800"/>
          <a:lstStyle/>
          <a:p>
            <a:pPr marL="39688" indent="0" algn="ctr" eaLnBrk="1" hangingPunct="1">
              <a:buNone/>
            </a:pPr>
            <a:r>
              <a:rPr lang="en-US" sz="2400" dirty="0">
                <a:latin typeface="Arial" charset="0"/>
                <a:ea typeface="ＭＳ Ｐゴシック" charset="0"/>
                <a:cs typeface="ＭＳ Ｐゴシック" charset="0"/>
              </a:rPr>
              <a:t>Exploit the flow table in switches, routers, and chipsets</a:t>
            </a:r>
          </a:p>
        </p:txBody>
      </p:sp>
      <p:grpSp>
        <p:nvGrpSpPr>
          <p:cNvPr id="65539" name="Group 4"/>
          <p:cNvGrpSpPr>
            <a:grpSpLocks/>
          </p:cNvGrpSpPr>
          <p:nvPr/>
        </p:nvGrpSpPr>
        <p:grpSpPr bwMode="auto">
          <a:xfrm>
            <a:off x="1447800" y="1905000"/>
            <a:ext cx="2209800" cy="685800"/>
            <a:chOff x="0" y="0"/>
            <a:chExt cx="1392" cy="432"/>
          </a:xfrm>
        </p:grpSpPr>
        <p:sp>
          <p:nvSpPr>
            <p:cNvPr id="65583" name="AutoShape 5"/>
            <p:cNvSpPr>
              <a:spLocks/>
            </p:cNvSpPr>
            <p:nvPr/>
          </p:nvSpPr>
          <p:spPr bwMode="auto">
            <a:xfrm>
              <a:off x="0" y="0"/>
              <a:ext cx="1392" cy="432"/>
            </a:xfrm>
            <a:prstGeom prst="roundRect">
              <a:avLst>
                <a:gd name="adj" fmla="val 16667"/>
              </a:avLst>
            </a:prstGeom>
            <a:solidFill>
              <a:srgbClr val="FFFFFF"/>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84" name="Rectangle 6"/>
            <p:cNvSpPr>
              <a:spLocks/>
            </p:cNvSpPr>
            <p:nvPr/>
          </p:nvSpPr>
          <p:spPr bwMode="auto">
            <a:xfrm>
              <a:off x="16" y="0"/>
              <a:ext cx="13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Rule</a:t>
              </a:r>
            </a:p>
            <a:p>
              <a:pPr marL="12700" algn="ctr"/>
              <a:r>
                <a:rPr lang="en-US" sz="2000">
                  <a:solidFill>
                    <a:srgbClr val="333399"/>
                  </a:solidFill>
                  <a:cs typeface="Arial" charset="0"/>
                  <a:sym typeface="Arial" charset="0"/>
                </a:rPr>
                <a:t>(exact &amp; wildcard)</a:t>
              </a:r>
            </a:p>
          </p:txBody>
        </p:sp>
      </p:grpSp>
      <p:grpSp>
        <p:nvGrpSpPr>
          <p:cNvPr id="65540" name="Group 7"/>
          <p:cNvGrpSpPr>
            <a:grpSpLocks/>
          </p:cNvGrpSpPr>
          <p:nvPr/>
        </p:nvGrpSpPr>
        <p:grpSpPr bwMode="auto">
          <a:xfrm>
            <a:off x="3733800" y="1905000"/>
            <a:ext cx="2209800" cy="685800"/>
            <a:chOff x="0" y="0"/>
            <a:chExt cx="1392" cy="432"/>
          </a:xfrm>
        </p:grpSpPr>
        <p:sp>
          <p:nvSpPr>
            <p:cNvPr id="65581" name="AutoShape 8"/>
            <p:cNvSpPr>
              <a:spLocks/>
            </p:cNvSpPr>
            <p:nvPr/>
          </p:nvSpPr>
          <p:spPr bwMode="auto">
            <a:xfrm>
              <a:off x="0" y="0"/>
              <a:ext cx="1392" cy="432"/>
            </a:xfrm>
            <a:prstGeom prst="roundRect">
              <a:avLst>
                <a:gd name="adj" fmla="val 16667"/>
              </a:avLst>
            </a:prstGeom>
            <a:solidFill>
              <a:srgbClr val="99CC00">
                <a:alpha val="61960"/>
              </a:srgbClr>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82" name="Rectangle 9"/>
            <p:cNvSpPr>
              <a:spLocks/>
            </p:cNvSpPr>
            <p:nvPr/>
          </p:nvSpPr>
          <p:spPr bwMode="auto">
            <a:xfrm>
              <a:off x="429" y="96"/>
              <a:ext cx="5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Action</a:t>
              </a:r>
            </a:p>
          </p:txBody>
        </p:sp>
      </p:grpSp>
      <p:grpSp>
        <p:nvGrpSpPr>
          <p:cNvPr id="65541" name="Group 10"/>
          <p:cNvGrpSpPr>
            <a:grpSpLocks/>
          </p:cNvGrpSpPr>
          <p:nvPr/>
        </p:nvGrpSpPr>
        <p:grpSpPr bwMode="auto">
          <a:xfrm>
            <a:off x="6019800" y="1905000"/>
            <a:ext cx="2209800" cy="685800"/>
            <a:chOff x="0" y="0"/>
            <a:chExt cx="1392" cy="432"/>
          </a:xfrm>
        </p:grpSpPr>
        <p:sp>
          <p:nvSpPr>
            <p:cNvPr id="65579" name="AutoShape 11"/>
            <p:cNvSpPr>
              <a:spLocks/>
            </p:cNvSpPr>
            <p:nvPr/>
          </p:nvSpPr>
          <p:spPr bwMode="auto">
            <a:xfrm>
              <a:off x="0" y="0"/>
              <a:ext cx="1392" cy="432"/>
            </a:xfrm>
            <a:prstGeom prst="roundRect">
              <a:avLst>
                <a:gd name="adj" fmla="val 16667"/>
              </a:avLst>
            </a:prstGeom>
            <a:solidFill>
              <a:srgbClr val="FFCC99"/>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80" name="Rectangle 12"/>
            <p:cNvSpPr>
              <a:spLocks/>
            </p:cNvSpPr>
            <p:nvPr/>
          </p:nvSpPr>
          <p:spPr bwMode="auto">
            <a:xfrm>
              <a:off x="331" y="96"/>
              <a:ext cx="7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Statistics</a:t>
              </a:r>
            </a:p>
          </p:txBody>
        </p:sp>
      </p:grpSp>
      <p:grpSp>
        <p:nvGrpSpPr>
          <p:cNvPr id="5" name="Group 13"/>
          <p:cNvGrpSpPr>
            <a:grpSpLocks/>
          </p:cNvGrpSpPr>
          <p:nvPr/>
        </p:nvGrpSpPr>
        <p:grpSpPr bwMode="auto">
          <a:xfrm>
            <a:off x="1371600" y="1828800"/>
            <a:ext cx="6934200" cy="3886200"/>
            <a:chOff x="0" y="0"/>
            <a:chExt cx="4368" cy="2448"/>
          </a:xfrm>
        </p:grpSpPr>
        <p:sp>
          <p:nvSpPr>
            <p:cNvPr id="65549" name="Rectangle 14"/>
            <p:cNvSpPr>
              <a:spLocks/>
            </p:cNvSpPr>
            <p:nvPr/>
          </p:nvSpPr>
          <p:spPr bwMode="auto">
            <a:xfrm>
              <a:off x="0" y="0"/>
              <a:ext cx="4368" cy="244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000000"/>
                </a:solidFill>
                <a:ea typeface="ヒラギノ角ゴ ProN W3" charset="0"/>
                <a:cs typeface="ヒラギノ角ゴ ProN W3" charset="0"/>
                <a:sym typeface="Arial" charset="0"/>
              </a:endParaRPr>
            </a:p>
          </p:txBody>
        </p:sp>
        <p:grpSp>
          <p:nvGrpSpPr>
            <p:cNvPr id="65550" name="Group 15"/>
            <p:cNvGrpSpPr>
              <a:grpSpLocks/>
            </p:cNvGrpSpPr>
            <p:nvPr/>
          </p:nvGrpSpPr>
          <p:grpSpPr bwMode="auto">
            <a:xfrm>
              <a:off x="48" y="527"/>
              <a:ext cx="4272" cy="1873"/>
              <a:chOff x="0" y="-1"/>
              <a:chExt cx="4272" cy="1873"/>
            </a:xfrm>
          </p:grpSpPr>
          <p:grpSp>
            <p:nvGrpSpPr>
              <p:cNvPr id="65551" name="Group 16"/>
              <p:cNvGrpSpPr>
                <a:grpSpLocks/>
              </p:cNvGrpSpPr>
              <p:nvPr/>
            </p:nvGrpSpPr>
            <p:grpSpPr bwMode="auto">
              <a:xfrm>
                <a:off x="0" y="-1"/>
                <a:ext cx="1392" cy="433"/>
                <a:chOff x="0" y="-1"/>
                <a:chExt cx="1392" cy="433"/>
              </a:xfrm>
            </p:grpSpPr>
            <p:sp>
              <p:nvSpPr>
                <p:cNvPr id="65577" name="AutoShape 17"/>
                <p:cNvSpPr>
                  <a:spLocks/>
                </p:cNvSpPr>
                <p:nvPr/>
              </p:nvSpPr>
              <p:spPr bwMode="auto">
                <a:xfrm>
                  <a:off x="0" y="0"/>
                  <a:ext cx="1392" cy="432"/>
                </a:xfrm>
                <a:prstGeom prst="roundRect">
                  <a:avLst>
                    <a:gd name="adj" fmla="val 16667"/>
                  </a:avLst>
                </a:prstGeom>
                <a:solidFill>
                  <a:srgbClr val="FFFFFF"/>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78" name="Rectangle 18"/>
                <p:cNvSpPr>
                  <a:spLocks/>
                </p:cNvSpPr>
                <p:nvPr/>
              </p:nvSpPr>
              <p:spPr bwMode="auto">
                <a:xfrm>
                  <a:off x="16" y="-1"/>
                  <a:ext cx="13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Rule</a:t>
                  </a:r>
                </a:p>
                <a:p>
                  <a:pPr marL="12700" algn="ctr"/>
                  <a:r>
                    <a:rPr lang="en-US" sz="2000">
                      <a:solidFill>
                        <a:srgbClr val="333399"/>
                      </a:solidFill>
                      <a:cs typeface="Arial" charset="0"/>
                      <a:sym typeface="Arial" charset="0"/>
                    </a:rPr>
                    <a:t>(exact &amp; wildcard)</a:t>
                  </a:r>
                </a:p>
              </p:txBody>
            </p:sp>
          </p:grpSp>
          <p:grpSp>
            <p:nvGrpSpPr>
              <p:cNvPr id="65552" name="Group 19"/>
              <p:cNvGrpSpPr>
                <a:grpSpLocks/>
              </p:cNvGrpSpPr>
              <p:nvPr/>
            </p:nvGrpSpPr>
            <p:grpSpPr bwMode="auto">
              <a:xfrm>
                <a:off x="1440" y="0"/>
                <a:ext cx="1392" cy="432"/>
                <a:chOff x="0" y="0"/>
                <a:chExt cx="1392" cy="432"/>
              </a:xfrm>
            </p:grpSpPr>
            <p:sp>
              <p:nvSpPr>
                <p:cNvPr id="65575" name="AutoShape 20"/>
                <p:cNvSpPr>
                  <a:spLocks/>
                </p:cNvSpPr>
                <p:nvPr/>
              </p:nvSpPr>
              <p:spPr bwMode="auto">
                <a:xfrm>
                  <a:off x="0" y="0"/>
                  <a:ext cx="1392" cy="432"/>
                </a:xfrm>
                <a:prstGeom prst="roundRect">
                  <a:avLst>
                    <a:gd name="adj" fmla="val 16667"/>
                  </a:avLst>
                </a:prstGeom>
                <a:solidFill>
                  <a:srgbClr val="99CC00">
                    <a:alpha val="61960"/>
                  </a:srgbClr>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76" name="Rectangle 21"/>
                <p:cNvSpPr>
                  <a:spLocks/>
                </p:cNvSpPr>
                <p:nvPr/>
              </p:nvSpPr>
              <p:spPr bwMode="auto">
                <a:xfrm>
                  <a:off x="429" y="96"/>
                  <a:ext cx="5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Action</a:t>
                  </a:r>
                </a:p>
              </p:txBody>
            </p:sp>
          </p:grpSp>
          <p:grpSp>
            <p:nvGrpSpPr>
              <p:cNvPr id="65553" name="Group 22"/>
              <p:cNvGrpSpPr>
                <a:grpSpLocks/>
              </p:cNvGrpSpPr>
              <p:nvPr/>
            </p:nvGrpSpPr>
            <p:grpSpPr bwMode="auto">
              <a:xfrm>
                <a:off x="2880" y="0"/>
                <a:ext cx="1392" cy="432"/>
                <a:chOff x="0" y="0"/>
                <a:chExt cx="1392" cy="432"/>
              </a:xfrm>
            </p:grpSpPr>
            <p:sp>
              <p:nvSpPr>
                <p:cNvPr id="65573" name="AutoShape 23"/>
                <p:cNvSpPr>
                  <a:spLocks/>
                </p:cNvSpPr>
                <p:nvPr/>
              </p:nvSpPr>
              <p:spPr bwMode="auto">
                <a:xfrm>
                  <a:off x="0" y="0"/>
                  <a:ext cx="1392" cy="432"/>
                </a:xfrm>
                <a:prstGeom prst="roundRect">
                  <a:avLst>
                    <a:gd name="adj" fmla="val 16667"/>
                  </a:avLst>
                </a:prstGeom>
                <a:solidFill>
                  <a:srgbClr val="FFCC99"/>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74" name="Rectangle 24"/>
                <p:cNvSpPr>
                  <a:spLocks/>
                </p:cNvSpPr>
                <p:nvPr/>
              </p:nvSpPr>
              <p:spPr bwMode="auto">
                <a:xfrm>
                  <a:off x="331" y="96"/>
                  <a:ext cx="7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Statistics</a:t>
                  </a:r>
                </a:p>
              </p:txBody>
            </p:sp>
          </p:grpSp>
          <p:grpSp>
            <p:nvGrpSpPr>
              <p:cNvPr id="65554" name="Group 25"/>
              <p:cNvGrpSpPr>
                <a:grpSpLocks/>
              </p:cNvGrpSpPr>
              <p:nvPr/>
            </p:nvGrpSpPr>
            <p:grpSpPr bwMode="auto">
              <a:xfrm>
                <a:off x="0" y="480"/>
                <a:ext cx="1392" cy="432"/>
                <a:chOff x="0" y="0"/>
                <a:chExt cx="1392" cy="432"/>
              </a:xfrm>
            </p:grpSpPr>
            <p:sp>
              <p:nvSpPr>
                <p:cNvPr id="65571" name="AutoShape 26"/>
                <p:cNvSpPr>
                  <a:spLocks/>
                </p:cNvSpPr>
                <p:nvPr/>
              </p:nvSpPr>
              <p:spPr bwMode="auto">
                <a:xfrm>
                  <a:off x="0" y="0"/>
                  <a:ext cx="1392" cy="432"/>
                </a:xfrm>
                <a:prstGeom prst="roundRect">
                  <a:avLst>
                    <a:gd name="adj" fmla="val 16667"/>
                  </a:avLst>
                </a:prstGeom>
                <a:solidFill>
                  <a:srgbClr val="FFFFFF"/>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72" name="Rectangle 27"/>
                <p:cNvSpPr>
                  <a:spLocks/>
                </p:cNvSpPr>
                <p:nvPr/>
              </p:nvSpPr>
              <p:spPr bwMode="auto">
                <a:xfrm>
                  <a:off x="16" y="0"/>
                  <a:ext cx="13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Rule</a:t>
                  </a:r>
                </a:p>
                <a:p>
                  <a:pPr marL="12700" algn="ctr"/>
                  <a:r>
                    <a:rPr lang="en-US" sz="2000">
                      <a:solidFill>
                        <a:srgbClr val="333399"/>
                      </a:solidFill>
                      <a:cs typeface="Arial" charset="0"/>
                      <a:sym typeface="Arial" charset="0"/>
                    </a:rPr>
                    <a:t>(exact &amp; wildcard)</a:t>
                  </a:r>
                </a:p>
              </p:txBody>
            </p:sp>
          </p:grpSp>
          <p:grpSp>
            <p:nvGrpSpPr>
              <p:cNvPr id="65555" name="Group 28"/>
              <p:cNvGrpSpPr>
                <a:grpSpLocks/>
              </p:cNvGrpSpPr>
              <p:nvPr/>
            </p:nvGrpSpPr>
            <p:grpSpPr bwMode="auto">
              <a:xfrm>
                <a:off x="1440" y="480"/>
                <a:ext cx="1392" cy="432"/>
                <a:chOff x="0" y="0"/>
                <a:chExt cx="1392" cy="432"/>
              </a:xfrm>
            </p:grpSpPr>
            <p:sp>
              <p:nvSpPr>
                <p:cNvPr id="65569" name="AutoShape 29"/>
                <p:cNvSpPr>
                  <a:spLocks/>
                </p:cNvSpPr>
                <p:nvPr/>
              </p:nvSpPr>
              <p:spPr bwMode="auto">
                <a:xfrm>
                  <a:off x="0" y="0"/>
                  <a:ext cx="1392" cy="432"/>
                </a:xfrm>
                <a:prstGeom prst="roundRect">
                  <a:avLst>
                    <a:gd name="adj" fmla="val 16667"/>
                  </a:avLst>
                </a:prstGeom>
                <a:solidFill>
                  <a:srgbClr val="99CC00">
                    <a:alpha val="61960"/>
                  </a:srgbClr>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70" name="Rectangle 30"/>
                <p:cNvSpPr>
                  <a:spLocks/>
                </p:cNvSpPr>
                <p:nvPr/>
              </p:nvSpPr>
              <p:spPr bwMode="auto">
                <a:xfrm>
                  <a:off x="429" y="96"/>
                  <a:ext cx="5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Action</a:t>
                  </a:r>
                </a:p>
              </p:txBody>
            </p:sp>
          </p:grpSp>
          <p:grpSp>
            <p:nvGrpSpPr>
              <p:cNvPr id="65556" name="Group 31"/>
              <p:cNvGrpSpPr>
                <a:grpSpLocks/>
              </p:cNvGrpSpPr>
              <p:nvPr/>
            </p:nvGrpSpPr>
            <p:grpSpPr bwMode="auto">
              <a:xfrm>
                <a:off x="2880" y="480"/>
                <a:ext cx="1392" cy="432"/>
                <a:chOff x="0" y="0"/>
                <a:chExt cx="1392" cy="432"/>
              </a:xfrm>
            </p:grpSpPr>
            <p:sp>
              <p:nvSpPr>
                <p:cNvPr id="65567" name="AutoShape 32"/>
                <p:cNvSpPr>
                  <a:spLocks/>
                </p:cNvSpPr>
                <p:nvPr/>
              </p:nvSpPr>
              <p:spPr bwMode="auto">
                <a:xfrm>
                  <a:off x="0" y="0"/>
                  <a:ext cx="1392" cy="432"/>
                </a:xfrm>
                <a:prstGeom prst="roundRect">
                  <a:avLst>
                    <a:gd name="adj" fmla="val 16667"/>
                  </a:avLst>
                </a:prstGeom>
                <a:solidFill>
                  <a:srgbClr val="FFCC99"/>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68" name="Rectangle 33"/>
                <p:cNvSpPr>
                  <a:spLocks/>
                </p:cNvSpPr>
                <p:nvPr/>
              </p:nvSpPr>
              <p:spPr bwMode="auto">
                <a:xfrm>
                  <a:off x="331" y="96"/>
                  <a:ext cx="7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Statistics</a:t>
                  </a:r>
                </a:p>
              </p:txBody>
            </p:sp>
          </p:grpSp>
          <p:grpSp>
            <p:nvGrpSpPr>
              <p:cNvPr id="65557" name="Group 34"/>
              <p:cNvGrpSpPr>
                <a:grpSpLocks/>
              </p:cNvGrpSpPr>
              <p:nvPr/>
            </p:nvGrpSpPr>
            <p:grpSpPr bwMode="auto">
              <a:xfrm>
                <a:off x="0" y="1440"/>
                <a:ext cx="1392" cy="432"/>
                <a:chOff x="0" y="0"/>
                <a:chExt cx="1392" cy="432"/>
              </a:xfrm>
            </p:grpSpPr>
            <p:sp>
              <p:nvSpPr>
                <p:cNvPr id="65565" name="AutoShape 35"/>
                <p:cNvSpPr>
                  <a:spLocks/>
                </p:cNvSpPr>
                <p:nvPr/>
              </p:nvSpPr>
              <p:spPr bwMode="auto">
                <a:xfrm>
                  <a:off x="0" y="0"/>
                  <a:ext cx="1392" cy="432"/>
                </a:xfrm>
                <a:prstGeom prst="roundRect">
                  <a:avLst>
                    <a:gd name="adj" fmla="val 16667"/>
                  </a:avLst>
                </a:prstGeom>
                <a:solidFill>
                  <a:srgbClr val="FFFFFF"/>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66" name="Rectangle 36"/>
                <p:cNvSpPr>
                  <a:spLocks/>
                </p:cNvSpPr>
                <p:nvPr/>
              </p:nvSpPr>
              <p:spPr bwMode="auto">
                <a:xfrm>
                  <a:off x="16" y="0"/>
                  <a:ext cx="13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Rule</a:t>
                  </a:r>
                </a:p>
                <a:p>
                  <a:pPr marL="12700" algn="ctr"/>
                  <a:r>
                    <a:rPr lang="en-US" sz="2000">
                      <a:solidFill>
                        <a:srgbClr val="333399"/>
                      </a:solidFill>
                      <a:cs typeface="Arial" charset="0"/>
                      <a:sym typeface="Arial" charset="0"/>
                    </a:rPr>
                    <a:t>(exact &amp; wildcard)</a:t>
                  </a:r>
                </a:p>
              </p:txBody>
            </p:sp>
          </p:grpSp>
          <p:grpSp>
            <p:nvGrpSpPr>
              <p:cNvPr id="65558" name="Group 37"/>
              <p:cNvGrpSpPr>
                <a:grpSpLocks/>
              </p:cNvGrpSpPr>
              <p:nvPr/>
            </p:nvGrpSpPr>
            <p:grpSpPr bwMode="auto">
              <a:xfrm>
                <a:off x="1440" y="1440"/>
                <a:ext cx="1392" cy="432"/>
                <a:chOff x="0" y="0"/>
                <a:chExt cx="1392" cy="432"/>
              </a:xfrm>
            </p:grpSpPr>
            <p:sp>
              <p:nvSpPr>
                <p:cNvPr id="65563" name="AutoShape 38"/>
                <p:cNvSpPr>
                  <a:spLocks/>
                </p:cNvSpPr>
                <p:nvPr/>
              </p:nvSpPr>
              <p:spPr bwMode="auto">
                <a:xfrm>
                  <a:off x="0" y="0"/>
                  <a:ext cx="1392" cy="432"/>
                </a:xfrm>
                <a:prstGeom prst="roundRect">
                  <a:avLst>
                    <a:gd name="adj" fmla="val 16667"/>
                  </a:avLst>
                </a:prstGeom>
                <a:solidFill>
                  <a:srgbClr val="99CC00">
                    <a:alpha val="61960"/>
                  </a:srgbClr>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64" name="Rectangle 39"/>
                <p:cNvSpPr>
                  <a:spLocks/>
                </p:cNvSpPr>
                <p:nvPr/>
              </p:nvSpPr>
              <p:spPr bwMode="auto">
                <a:xfrm>
                  <a:off x="153" y="96"/>
                  <a:ext cx="108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Default Action</a:t>
                  </a:r>
                </a:p>
              </p:txBody>
            </p:sp>
          </p:grpSp>
          <p:grpSp>
            <p:nvGrpSpPr>
              <p:cNvPr id="65559" name="Group 40"/>
              <p:cNvGrpSpPr>
                <a:grpSpLocks/>
              </p:cNvGrpSpPr>
              <p:nvPr/>
            </p:nvGrpSpPr>
            <p:grpSpPr bwMode="auto">
              <a:xfrm>
                <a:off x="2880" y="1440"/>
                <a:ext cx="1392" cy="432"/>
                <a:chOff x="0" y="0"/>
                <a:chExt cx="1392" cy="432"/>
              </a:xfrm>
            </p:grpSpPr>
            <p:sp>
              <p:nvSpPr>
                <p:cNvPr id="65561" name="AutoShape 41"/>
                <p:cNvSpPr>
                  <a:spLocks/>
                </p:cNvSpPr>
                <p:nvPr/>
              </p:nvSpPr>
              <p:spPr bwMode="auto">
                <a:xfrm>
                  <a:off x="0" y="0"/>
                  <a:ext cx="1392" cy="432"/>
                </a:xfrm>
                <a:prstGeom prst="roundRect">
                  <a:avLst>
                    <a:gd name="adj" fmla="val 16667"/>
                  </a:avLst>
                </a:prstGeom>
                <a:solidFill>
                  <a:srgbClr val="FFCC99"/>
                </a:solidFill>
                <a:ln w="38100">
                  <a:solidFill>
                    <a:srgbClr val="808080"/>
                  </a:solidFill>
                  <a:round/>
                  <a:headEnd/>
                  <a:tailEnd/>
                </a:ln>
              </p:spPr>
              <p:txBody>
                <a:bodyPr lIns="0" tIns="0" rIns="0" bIns="0"/>
                <a:lstStyle/>
                <a:p>
                  <a:endParaRPr lang="en-US">
                    <a:solidFill>
                      <a:srgbClr val="000000"/>
                    </a:solidFill>
                    <a:ea typeface="ヒラギノ角ゴ ProN W3" charset="0"/>
                    <a:cs typeface="ヒラギノ角ゴ ProN W3" charset="0"/>
                    <a:sym typeface="Arial" charset="0"/>
                  </a:endParaRPr>
                </a:p>
              </p:txBody>
            </p:sp>
            <p:sp>
              <p:nvSpPr>
                <p:cNvPr id="65562" name="Rectangle 42"/>
                <p:cNvSpPr>
                  <a:spLocks/>
                </p:cNvSpPr>
                <p:nvPr/>
              </p:nvSpPr>
              <p:spPr bwMode="auto">
                <a:xfrm>
                  <a:off x="331" y="96"/>
                  <a:ext cx="7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90055" bIns="38100" anchor="ctr">
                  <a:spAutoFit/>
                </a:bodyPr>
                <a:lstStyle/>
                <a:p>
                  <a:pPr marL="12700" algn="ctr"/>
                  <a:r>
                    <a:rPr lang="en-US" sz="2000">
                      <a:solidFill>
                        <a:srgbClr val="333399"/>
                      </a:solidFill>
                      <a:cs typeface="Arial" charset="0"/>
                      <a:sym typeface="Arial" charset="0"/>
                    </a:rPr>
                    <a:t>Statistics</a:t>
                  </a:r>
                </a:p>
              </p:txBody>
            </p:sp>
          </p:grpSp>
          <p:sp>
            <p:nvSpPr>
              <p:cNvPr id="65560" name="Line 43"/>
              <p:cNvSpPr>
                <a:spLocks noChangeShapeType="1"/>
              </p:cNvSpPr>
              <p:nvPr/>
            </p:nvSpPr>
            <p:spPr bwMode="auto">
              <a:xfrm>
                <a:off x="1392" y="1200"/>
                <a:ext cx="1344" cy="1"/>
              </a:xfrm>
              <a:prstGeom prst="line">
                <a:avLst/>
              </a:prstGeom>
              <a:noFill/>
              <a:ln w="3810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6" name="Group 45"/>
          <p:cNvGrpSpPr>
            <a:grpSpLocks/>
          </p:cNvGrpSpPr>
          <p:nvPr/>
        </p:nvGrpSpPr>
        <p:grpSpPr bwMode="auto">
          <a:xfrm>
            <a:off x="450850" y="1995488"/>
            <a:ext cx="909638" cy="3432175"/>
            <a:chOff x="0" y="0"/>
            <a:chExt cx="573" cy="2162"/>
          </a:xfrm>
        </p:grpSpPr>
        <p:sp>
          <p:nvSpPr>
            <p:cNvPr id="65545" name="Rectangle 46"/>
            <p:cNvSpPr>
              <a:spLocks/>
            </p:cNvSpPr>
            <p:nvPr/>
          </p:nvSpPr>
          <p:spPr bwMode="auto">
            <a:xfrm>
              <a:off x="0" y="0"/>
              <a:ext cx="54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cs typeface="Arial" charset="0"/>
                  <a:sym typeface="Arial" charset="0"/>
                </a:rPr>
                <a:t>Flow 1.</a:t>
              </a:r>
            </a:p>
          </p:txBody>
        </p:sp>
        <p:sp>
          <p:nvSpPr>
            <p:cNvPr id="65546" name="Rectangle 47"/>
            <p:cNvSpPr>
              <a:spLocks/>
            </p:cNvSpPr>
            <p:nvPr/>
          </p:nvSpPr>
          <p:spPr bwMode="auto">
            <a:xfrm>
              <a:off x="0" y="480"/>
              <a:ext cx="54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cs typeface="Arial" charset="0"/>
                  <a:sym typeface="Arial" charset="0"/>
                </a:rPr>
                <a:t>Flow 2.</a:t>
              </a:r>
            </a:p>
          </p:txBody>
        </p:sp>
        <p:sp>
          <p:nvSpPr>
            <p:cNvPr id="65547" name="Rectangle 48"/>
            <p:cNvSpPr>
              <a:spLocks/>
            </p:cNvSpPr>
            <p:nvPr/>
          </p:nvSpPr>
          <p:spPr bwMode="auto">
            <a:xfrm>
              <a:off x="0" y="960"/>
              <a:ext cx="54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cs typeface="Arial" charset="0"/>
                  <a:sym typeface="Arial" charset="0"/>
                </a:rPr>
                <a:t>Flow 3.</a:t>
              </a:r>
            </a:p>
          </p:txBody>
        </p:sp>
        <p:sp>
          <p:nvSpPr>
            <p:cNvPr id="65548" name="Rectangle 49"/>
            <p:cNvSpPr>
              <a:spLocks/>
            </p:cNvSpPr>
            <p:nvPr/>
          </p:nvSpPr>
          <p:spPr bwMode="auto">
            <a:xfrm>
              <a:off x="0" y="1968"/>
              <a:ext cx="5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cs typeface="Arial" charset="0"/>
                  <a:sym typeface="Arial" charset="0"/>
                </a:rPr>
                <a:t>Flow N.</a:t>
              </a:r>
            </a:p>
          </p:txBody>
        </p:sp>
      </p:grpSp>
    </p:spTree>
    <p:extLst>
      <p:ext uri="{BB962C8B-B14F-4D97-AF65-F5344CB8AC3E}">
        <p14:creationId xmlns:p14="http://schemas.microsoft.com/office/powerpoint/2010/main" val="4035625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22" presetClass="entr" presetSubtype="1"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Why is SDN happening now?</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AC913800-9833-F549-80FC-C3497A40B0B4}"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2096761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Arial" charset="0"/>
                <a:ea typeface="ＭＳ Ｐゴシック" charset="0"/>
                <a:cs typeface="ＭＳ Ｐゴシック" charset="0"/>
              </a:rPr>
              <a:t>Software Defined Network</a:t>
            </a:r>
          </a:p>
        </p:txBody>
      </p:sp>
      <p:sp>
        <p:nvSpPr>
          <p:cNvPr id="3" name="Content Placeholder 2"/>
          <p:cNvSpPr>
            <a:spLocks noGrp="1"/>
          </p:cNvSpPr>
          <p:nvPr>
            <p:ph idx="1"/>
          </p:nvPr>
        </p:nvSpPr>
        <p:spPr>
          <a:xfrm>
            <a:off x="457200" y="1714500"/>
            <a:ext cx="8229600" cy="4525963"/>
          </a:xfrm>
        </p:spPr>
        <p:txBody>
          <a:bodyPr/>
          <a:lstStyle/>
          <a:p>
            <a:pPr marL="0" indent="0" algn="ctr">
              <a:buFontTx/>
              <a:buNone/>
              <a:defRPr/>
            </a:pPr>
            <a:r>
              <a:rPr lang="en-US" dirty="0"/>
              <a:t>A network in which the control plane is </a:t>
            </a:r>
            <a:br>
              <a:rPr lang="en-US" dirty="0"/>
            </a:br>
            <a:r>
              <a:rPr lang="en-US" dirty="0"/>
              <a:t>physically separate from the </a:t>
            </a:r>
            <a:r>
              <a:rPr lang="en-US" dirty="0" smtClean="0"/>
              <a:t>data plane.</a:t>
            </a:r>
          </a:p>
          <a:p>
            <a:pPr marL="0" indent="0" algn="ctr">
              <a:lnSpc>
                <a:spcPct val="70000"/>
              </a:lnSpc>
              <a:buFontTx/>
              <a:buNone/>
              <a:defRPr/>
            </a:pPr>
            <a:endParaRPr lang="en-US" dirty="0"/>
          </a:p>
          <a:p>
            <a:pPr marL="0" indent="0" algn="ctr">
              <a:buFontTx/>
              <a:buNone/>
              <a:defRPr/>
            </a:pPr>
            <a:r>
              <a:rPr lang="en-US" i="1" dirty="0"/>
              <a:t>and</a:t>
            </a:r>
          </a:p>
          <a:p>
            <a:pPr marL="0" indent="0" algn="ctr">
              <a:lnSpc>
                <a:spcPct val="70000"/>
              </a:lnSpc>
              <a:buFontTx/>
              <a:buNone/>
              <a:defRPr/>
            </a:pPr>
            <a:endParaRPr lang="en-US" dirty="0"/>
          </a:p>
          <a:p>
            <a:pPr marL="0" indent="0" algn="ctr">
              <a:buFontTx/>
              <a:buNone/>
              <a:defRPr/>
            </a:pPr>
            <a:r>
              <a:rPr lang="en-US" dirty="0"/>
              <a:t>A single </a:t>
            </a:r>
            <a:r>
              <a:rPr lang="en-US" dirty="0" smtClean="0"/>
              <a:t>(logically centralized) control </a:t>
            </a:r>
            <a:r>
              <a:rPr lang="en-US" dirty="0"/>
              <a:t>plane controls </a:t>
            </a:r>
            <a:r>
              <a:rPr lang="en-US" dirty="0" smtClean="0"/>
              <a:t>several </a:t>
            </a:r>
            <a:r>
              <a:rPr lang="en-US" dirty="0"/>
              <a:t>forwarding devices</a:t>
            </a:r>
            <a:r>
              <a:rPr lang="en-US" dirty="0" smtClean="0"/>
              <a:t>.</a:t>
            </a:r>
            <a:endParaRPr lang="en-US" dirty="0">
              <a:solidFill>
                <a:schemeClr val="tx1">
                  <a:lumMod val="75000"/>
                </a:schemeClr>
              </a:solidFill>
            </a:endParaRPr>
          </a:p>
          <a:p>
            <a:pPr>
              <a:defRPr/>
            </a:pPr>
            <a:endParaRPr lang="en-US" dirty="0"/>
          </a:p>
        </p:txBody>
      </p:sp>
      <p:sp>
        <p:nvSpPr>
          <p:cNvPr id="2" name="Slide Number Placeholder 1"/>
          <p:cNvSpPr>
            <a:spLocks noGrp="1"/>
          </p:cNvSpPr>
          <p:nvPr>
            <p:ph type="sldNum" sz="quarter" idx="12"/>
          </p:nvPr>
        </p:nvSpPr>
        <p:spPr/>
        <p:txBody>
          <a:bodyPr/>
          <a:lstStyle/>
          <a:p>
            <a:fld id="{AC913800-9833-F549-80FC-C3497A40B0B4}" type="slidenum">
              <a:rPr lang="en-US" smtClean="0"/>
              <a:t>4</a:t>
            </a:fld>
            <a:endParaRPr lang="en-US"/>
          </a:p>
        </p:txBody>
      </p:sp>
    </p:spTree>
    <p:extLst>
      <p:ext uri="{BB962C8B-B14F-4D97-AF65-F5344CB8AC3E}">
        <p14:creationId xmlns:p14="http://schemas.microsoft.com/office/powerpoint/2010/main" val="129364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SDN</a:t>
            </a:r>
            <a:endParaRPr lang="en-US" dirty="0"/>
          </a:p>
        </p:txBody>
      </p:sp>
      <p:sp>
        <p:nvSpPr>
          <p:cNvPr id="3" name="Content Placeholder 2"/>
          <p:cNvSpPr>
            <a:spLocks noGrp="1"/>
          </p:cNvSpPr>
          <p:nvPr>
            <p:ph idx="1"/>
          </p:nvPr>
        </p:nvSpPr>
        <p:spPr>
          <a:xfrm>
            <a:off x="457200" y="1478728"/>
            <a:ext cx="8229600" cy="4860234"/>
          </a:xfrm>
        </p:spPr>
        <p:txBody>
          <a:bodyPr>
            <a:normAutofit fontScale="85000" lnSpcReduction="20000"/>
          </a:bodyPr>
          <a:lstStyle/>
          <a:p>
            <a:r>
              <a:rPr lang="en-US" dirty="0" smtClean="0"/>
              <a:t>Active Networking: 1990s</a:t>
            </a:r>
          </a:p>
          <a:p>
            <a:pPr marL="1200150" lvl="1" indent="-457200">
              <a:buFont typeface="Lucida Grande"/>
              <a:buChar char="-"/>
            </a:pPr>
            <a:r>
              <a:rPr lang="en-US" dirty="0" smtClean="0">
                <a:solidFill>
                  <a:srgbClr val="800000"/>
                </a:solidFill>
              </a:rPr>
              <a:t>First attempt make networks programmable</a:t>
            </a:r>
          </a:p>
          <a:p>
            <a:pPr marL="1200150" lvl="1" indent="-457200">
              <a:buFont typeface="Lucida Grande"/>
              <a:buChar char="-"/>
            </a:pPr>
            <a:r>
              <a:rPr lang="en-US" dirty="0" err="1" smtClean="0">
                <a:solidFill>
                  <a:srgbClr val="800000"/>
                </a:solidFill>
              </a:rPr>
              <a:t>Demultiplexing</a:t>
            </a:r>
            <a:r>
              <a:rPr lang="en-US" dirty="0" smtClean="0">
                <a:solidFill>
                  <a:srgbClr val="800000"/>
                </a:solidFill>
              </a:rPr>
              <a:t> packets to software programs, </a:t>
            </a:r>
            <a:r>
              <a:rPr lang="en-US" dirty="0">
                <a:solidFill>
                  <a:srgbClr val="800000"/>
                </a:solidFill>
              </a:rPr>
              <a:t>network virtualization, </a:t>
            </a:r>
            <a:r>
              <a:rPr lang="is-IS" dirty="0" smtClean="0">
                <a:solidFill>
                  <a:srgbClr val="800000"/>
                </a:solidFill>
              </a:rPr>
              <a:t>…</a:t>
            </a:r>
          </a:p>
          <a:p>
            <a:pPr lvl="1" indent="0">
              <a:buNone/>
            </a:pPr>
            <a:endParaRPr lang="is-IS" dirty="0" smtClean="0">
              <a:solidFill>
                <a:srgbClr val="800000"/>
              </a:solidFill>
            </a:endParaRPr>
          </a:p>
          <a:p>
            <a:r>
              <a:rPr lang="en-US" dirty="0" smtClean="0"/>
              <a:t>Control/</a:t>
            </a:r>
            <a:r>
              <a:rPr lang="en-US" dirty="0" err="1" smtClean="0"/>
              <a:t>Dataplane</a:t>
            </a:r>
            <a:r>
              <a:rPr lang="en-US" dirty="0" smtClean="0"/>
              <a:t> Separation: 2003-2007</a:t>
            </a:r>
            <a:endParaRPr lang="en-US" dirty="0"/>
          </a:p>
          <a:p>
            <a:pPr marL="1200150" lvl="1" indent="-457200">
              <a:buFont typeface="Lucida Grande"/>
              <a:buChar char="-"/>
            </a:pPr>
            <a:r>
              <a:rPr lang="en-US" dirty="0" err="1" smtClean="0">
                <a:solidFill>
                  <a:srgbClr val="800000"/>
                </a:solidFill>
              </a:rPr>
              <a:t>ForCes</a:t>
            </a:r>
            <a:r>
              <a:rPr lang="en-US" dirty="0" smtClean="0">
                <a:solidFill>
                  <a:srgbClr val="800000"/>
                </a:solidFill>
              </a:rPr>
              <a:t> [IETF],                                                                    RCP, 4D [Princeton, CMU],                                                  SANE/Ethane [Stanford/Berkeley] </a:t>
            </a:r>
          </a:p>
          <a:p>
            <a:pPr marL="1200150" lvl="1" indent="-457200">
              <a:buFont typeface="Lucida Grande"/>
              <a:buChar char="-"/>
            </a:pPr>
            <a:r>
              <a:rPr lang="en-US" dirty="0">
                <a:solidFill>
                  <a:srgbClr val="800000"/>
                </a:solidFill>
              </a:rPr>
              <a:t>Open interfaces between data and control </a:t>
            </a:r>
            <a:r>
              <a:rPr lang="en-US" dirty="0" smtClean="0">
                <a:solidFill>
                  <a:srgbClr val="800000"/>
                </a:solidFill>
              </a:rPr>
              <a:t>plane, logically centralized control</a:t>
            </a:r>
          </a:p>
          <a:p>
            <a:pPr lvl="1" indent="0">
              <a:buNone/>
            </a:pPr>
            <a:endParaRPr lang="en-US" dirty="0" smtClean="0">
              <a:solidFill>
                <a:srgbClr val="800000"/>
              </a:solidFill>
            </a:endParaRPr>
          </a:p>
          <a:p>
            <a:r>
              <a:rPr lang="en-US" dirty="0" err="1" smtClean="0"/>
              <a:t>OpenFlow</a:t>
            </a:r>
            <a:r>
              <a:rPr lang="en-US" dirty="0" smtClean="0"/>
              <a:t> API &amp; Network </a:t>
            </a:r>
            <a:r>
              <a:rPr lang="en-US" dirty="0" err="1" smtClean="0"/>
              <a:t>Oses</a:t>
            </a:r>
            <a:r>
              <a:rPr lang="en-US" dirty="0" smtClean="0"/>
              <a:t>: 2008</a:t>
            </a:r>
            <a:endParaRPr lang="en-US" dirty="0"/>
          </a:p>
          <a:p>
            <a:pPr marL="1200150" lvl="1" indent="-457200">
              <a:buFont typeface="Lucida Grande"/>
              <a:buChar char="-"/>
            </a:pPr>
            <a:r>
              <a:rPr lang="en-US" dirty="0" err="1" smtClean="0">
                <a:solidFill>
                  <a:srgbClr val="800000"/>
                </a:solidFill>
              </a:rPr>
              <a:t>OpenFlow</a:t>
            </a:r>
            <a:r>
              <a:rPr lang="en-US" dirty="0" smtClean="0">
                <a:solidFill>
                  <a:srgbClr val="800000"/>
                </a:solidFill>
              </a:rPr>
              <a:t> switch interface [Stanford]</a:t>
            </a:r>
            <a:endParaRPr lang="en-US" dirty="0">
              <a:solidFill>
                <a:srgbClr val="800000"/>
              </a:solidFill>
            </a:endParaRPr>
          </a:p>
          <a:p>
            <a:pPr marL="1200150" lvl="1" indent="-457200">
              <a:buFont typeface="Lucida Grande"/>
              <a:buChar char="-"/>
            </a:pPr>
            <a:r>
              <a:rPr lang="en-US" dirty="0" smtClean="0">
                <a:solidFill>
                  <a:srgbClr val="800000"/>
                </a:solidFill>
              </a:rPr>
              <a:t>NOX Network OS [</a:t>
            </a:r>
            <a:r>
              <a:rPr lang="en-US" dirty="0" err="1" smtClean="0">
                <a:solidFill>
                  <a:srgbClr val="800000"/>
                </a:solidFill>
              </a:rPr>
              <a:t>Nicira</a:t>
            </a:r>
            <a:r>
              <a:rPr lang="en-US" dirty="0" smtClean="0">
                <a:solidFill>
                  <a:srgbClr val="800000"/>
                </a:solidFill>
              </a:rPr>
              <a:t>]</a:t>
            </a:r>
            <a:endParaRPr lang="en-US" dirty="0">
              <a:solidFill>
                <a:srgbClr val="800000"/>
              </a:solidFill>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rPr>
              <a:pPr/>
              <a:t>40</a:t>
            </a:fld>
            <a:endParaRPr lang="en-US">
              <a:solidFill>
                <a:prstClr val="black">
                  <a:tint val="75000"/>
                </a:prstClr>
              </a:solidFill>
            </a:endParaRPr>
          </a:p>
        </p:txBody>
      </p:sp>
      <p:sp>
        <p:nvSpPr>
          <p:cNvPr id="6" name="TextBox 5"/>
          <p:cNvSpPr txBox="1"/>
          <p:nvPr/>
        </p:nvSpPr>
        <p:spPr>
          <a:xfrm>
            <a:off x="176695" y="6234879"/>
            <a:ext cx="8028609" cy="584776"/>
          </a:xfrm>
          <a:prstGeom prst="rect">
            <a:avLst/>
          </a:prstGeom>
          <a:noFill/>
        </p:spPr>
        <p:txBody>
          <a:bodyPr wrap="square" rtlCol="0">
            <a:spAutoFit/>
          </a:bodyPr>
          <a:lstStyle/>
          <a:p>
            <a:r>
              <a:rPr lang="en-US" sz="1600" dirty="0" smtClean="0"/>
              <a:t>N. </a:t>
            </a:r>
            <a:r>
              <a:rPr lang="en-US" sz="1600" dirty="0" err="1" smtClean="0"/>
              <a:t>Feamster</a:t>
            </a:r>
            <a:r>
              <a:rPr lang="en-US" sz="1600" dirty="0" smtClean="0"/>
              <a:t> et al., “The Road to SDN: An Intellectual History of Programmable Networks”, ACM SIGCOMM CCR 2014.</a:t>
            </a:r>
            <a:endParaRPr lang="en-US" sz="1600" dirty="0"/>
          </a:p>
        </p:txBody>
      </p:sp>
    </p:spTree>
    <p:extLst>
      <p:ext uri="{BB962C8B-B14F-4D97-AF65-F5344CB8AC3E}">
        <p14:creationId xmlns:p14="http://schemas.microsoft.com/office/powerpoint/2010/main" val="6191524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Drivers</a:t>
            </a:r>
            <a:endParaRPr lang="en-US" dirty="0"/>
          </a:p>
        </p:txBody>
      </p:sp>
      <p:sp>
        <p:nvSpPr>
          <p:cNvPr id="3" name="Content Placeholder 2"/>
          <p:cNvSpPr>
            <a:spLocks noGrp="1"/>
          </p:cNvSpPr>
          <p:nvPr>
            <p:ph idx="1"/>
          </p:nvPr>
        </p:nvSpPr>
        <p:spPr>
          <a:xfrm>
            <a:off x="214253" y="1314175"/>
            <a:ext cx="8929747" cy="5201478"/>
          </a:xfrm>
        </p:spPr>
        <p:txBody>
          <a:bodyPr>
            <a:normAutofit/>
          </a:bodyPr>
          <a:lstStyle/>
          <a:p>
            <a:r>
              <a:rPr lang="en-US" dirty="0" smtClean="0"/>
              <a:t>Rise of merchant switching silicon</a:t>
            </a:r>
          </a:p>
          <a:p>
            <a:pPr marL="1200150" lvl="1" indent="-457200">
              <a:buFont typeface="Lucida Grande"/>
              <a:buChar char="-"/>
            </a:pPr>
            <a:r>
              <a:rPr lang="en-US" dirty="0" smtClean="0">
                <a:solidFill>
                  <a:srgbClr val="800000"/>
                </a:solidFill>
              </a:rPr>
              <a:t>Democratized switching</a:t>
            </a:r>
          </a:p>
          <a:p>
            <a:pPr marL="1200150" lvl="1" indent="-457200">
              <a:buFont typeface="Lucida Grande"/>
              <a:buChar char="-"/>
            </a:pPr>
            <a:r>
              <a:rPr lang="en-US" dirty="0" smtClean="0">
                <a:solidFill>
                  <a:srgbClr val="800000"/>
                </a:solidFill>
              </a:rPr>
              <a:t>Vendors eager to unseat incumbents </a:t>
            </a:r>
          </a:p>
          <a:p>
            <a:endParaRPr lang="en-US" sz="1200" dirty="0" smtClean="0"/>
          </a:p>
          <a:p>
            <a:r>
              <a:rPr lang="en-US" dirty="0" smtClean="0"/>
              <a:t>Cloud </a:t>
            </a:r>
            <a:r>
              <a:rPr lang="en-US" dirty="0"/>
              <a:t>/ Data centers</a:t>
            </a:r>
          </a:p>
          <a:p>
            <a:pPr marL="1200150" lvl="1" indent="-457200">
              <a:buFont typeface="Lucida Grande"/>
              <a:buChar char="-"/>
            </a:pPr>
            <a:r>
              <a:rPr lang="en-US" dirty="0">
                <a:solidFill>
                  <a:srgbClr val="800000"/>
                </a:solidFill>
              </a:rPr>
              <a:t>Operators face real network management problems</a:t>
            </a:r>
          </a:p>
          <a:p>
            <a:pPr marL="1200150" lvl="1" indent="-457200">
              <a:buFont typeface="Lucida Grande"/>
              <a:buChar char="-"/>
            </a:pPr>
            <a:r>
              <a:rPr lang="en-US" dirty="0">
                <a:solidFill>
                  <a:srgbClr val="800000"/>
                </a:solidFill>
              </a:rPr>
              <a:t>Extremely cost conscious; desire a lot of </a:t>
            </a:r>
            <a:r>
              <a:rPr lang="en-US" dirty="0" smtClean="0">
                <a:solidFill>
                  <a:srgbClr val="800000"/>
                </a:solidFill>
              </a:rPr>
              <a:t>control</a:t>
            </a:r>
          </a:p>
          <a:p>
            <a:endParaRPr lang="en-US" sz="1800" dirty="0">
              <a:solidFill>
                <a:srgbClr val="800000"/>
              </a:solidFill>
            </a:endParaRPr>
          </a:p>
          <a:p>
            <a:r>
              <a:rPr lang="en-US" dirty="0"/>
              <a:t>The right balance between vision &amp; pragmatism </a:t>
            </a:r>
          </a:p>
          <a:p>
            <a:pPr marL="1200150" lvl="1" indent="-457200">
              <a:buFont typeface="Lucida Grande"/>
              <a:buChar char="-"/>
            </a:pPr>
            <a:r>
              <a:rPr lang="en-US" dirty="0" err="1">
                <a:solidFill>
                  <a:srgbClr val="800000"/>
                </a:solidFill>
              </a:rPr>
              <a:t>OpenFlow</a:t>
            </a:r>
            <a:r>
              <a:rPr lang="en-US" dirty="0">
                <a:solidFill>
                  <a:srgbClr val="800000"/>
                </a:solidFill>
              </a:rPr>
              <a:t> compatible with existing hardware</a:t>
            </a:r>
          </a:p>
          <a:p>
            <a:endParaRPr lang="en-US" sz="1800" dirty="0" smtClean="0">
              <a:solidFill>
                <a:prstClr val="black"/>
              </a:solidFill>
            </a:endParaRPr>
          </a:p>
          <a:p>
            <a:r>
              <a:rPr lang="en-US" dirty="0" smtClean="0">
                <a:solidFill>
                  <a:prstClr val="black"/>
                </a:solidFill>
              </a:rPr>
              <a:t>A “killer app”: Network virtualization</a:t>
            </a:r>
            <a:endParaRPr lang="en-US" dirty="0">
              <a:solidFill>
                <a:prstClr val="black"/>
              </a:solidFill>
            </a:endParaRPr>
          </a:p>
          <a:p>
            <a:endParaRPr lang="en-US" sz="2600" dirty="0"/>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150516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object 2"/>
          <p:cNvSpPr>
            <a:spLocks noGrp="1"/>
          </p:cNvSpPr>
          <p:nvPr>
            <p:ph type="title"/>
          </p:nvPr>
        </p:nvSpPr>
        <p:spPr>
          <a:xfrm>
            <a:off x="228600" y="381000"/>
            <a:ext cx="8458200" cy="553998"/>
          </a:xfrm>
        </p:spPr>
        <p:txBody>
          <a:bodyPr/>
          <a:lstStyle/>
          <a:p>
            <a:pPr marL="136525" eaLnBrk="1" hangingPunct="1">
              <a:tabLst>
                <a:tab pos="687388" algn="l"/>
                <a:tab pos="9402763" algn="l"/>
              </a:tabLst>
            </a:pPr>
            <a:r>
              <a:rPr lang="en-US" b="0" dirty="0">
                <a:latin typeface="Arial" charset="0"/>
                <a:cs typeface="Arial" charset="0"/>
              </a:rPr>
              <a:t>Virtualization is Killer App for SDN</a:t>
            </a:r>
          </a:p>
        </p:txBody>
      </p:sp>
      <p:sp>
        <p:nvSpPr>
          <p:cNvPr id="31748" name="object 3"/>
          <p:cNvSpPr txBox="1">
            <a:spLocks noChangeArrowheads="1"/>
          </p:cNvSpPr>
          <p:nvPr/>
        </p:nvSpPr>
        <p:spPr bwMode="auto">
          <a:xfrm>
            <a:off x="306388" y="1311751"/>
            <a:ext cx="8523287" cy="48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8450" indent="-285750" eaLnBrk="0" hangingPunct="0">
              <a:tabLst>
                <a:tab pos="298450" algn="l"/>
              </a:tabLst>
              <a:defRPr>
                <a:solidFill>
                  <a:schemeClr val="tx2"/>
                </a:solidFill>
                <a:latin typeface="Arial" charset="0"/>
                <a:ea typeface="ＭＳ Ｐゴシック" charset="0"/>
                <a:cs typeface="Arial" charset="0"/>
              </a:defRPr>
            </a:lvl1pPr>
            <a:lvl2pPr marL="698500" indent="-228600" eaLnBrk="0" hangingPunct="0">
              <a:tabLst>
                <a:tab pos="298450" algn="l"/>
              </a:tabLst>
              <a:defRPr>
                <a:solidFill>
                  <a:schemeClr val="tx2"/>
                </a:solidFill>
                <a:latin typeface="Arial" charset="0"/>
                <a:ea typeface="Arial" charset="0"/>
                <a:cs typeface="Arial" charset="0"/>
              </a:defRPr>
            </a:lvl2pPr>
            <a:lvl3pPr marL="1143000" indent="-228600" eaLnBrk="0" hangingPunct="0">
              <a:tabLst>
                <a:tab pos="298450" algn="l"/>
              </a:tabLst>
              <a:defRPr>
                <a:solidFill>
                  <a:schemeClr val="tx2"/>
                </a:solidFill>
                <a:latin typeface="Arial" charset="0"/>
                <a:ea typeface="Arial" charset="0"/>
                <a:cs typeface="Arial" charset="0"/>
              </a:defRPr>
            </a:lvl3pPr>
            <a:lvl4pPr marL="1600200" indent="-228600" eaLnBrk="0" hangingPunct="0">
              <a:tabLst>
                <a:tab pos="298450" algn="l"/>
              </a:tabLst>
              <a:defRPr>
                <a:solidFill>
                  <a:schemeClr val="tx2"/>
                </a:solidFill>
                <a:latin typeface="Arial" charset="0"/>
                <a:ea typeface="Arial" charset="0"/>
                <a:cs typeface="Arial" charset="0"/>
              </a:defRPr>
            </a:lvl4pPr>
            <a:lvl5pPr marL="2057400" indent="-228600" eaLnBrk="0" hangingPunct="0">
              <a:tabLst>
                <a:tab pos="298450" algn="l"/>
              </a:tabLst>
              <a:defRPr>
                <a:solidFill>
                  <a:schemeClr val="tx2"/>
                </a:solidFill>
                <a:latin typeface="Arial" charset="0"/>
                <a:ea typeface="Arial" charset="0"/>
                <a:cs typeface="Arial" charset="0"/>
              </a:defRPr>
            </a:lvl5pPr>
            <a:lvl6pPr marL="25146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6pPr>
            <a:lvl7pPr marL="29718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7pPr>
            <a:lvl8pPr marL="34290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8pPr>
            <a:lvl9pPr marL="3886200" indent="-228600" eaLnBrk="0" fontAlgn="base" hangingPunct="0">
              <a:spcBef>
                <a:spcPct val="0"/>
              </a:spcBef>
              <a:spcAft>
                <a:spcPct val="0"/>
              </a:spcAft>
              <a:tabLst>
                <a:tab pos="298450" algn="l"/>
              </a:tabLst>
              <a:defRPr>
                <a:solidFill>
                  <a:schemeClr val="tx2"/>
                </a:solidFill>
                <a:latin typeface="Arial" charset="0"/>
                <a:ea typeface="Arial" charset="0"/>
                <a:cs typeface="Arial" charset="0"/>
              </a:defRPr>
            </a:lvl9pPr>
          </a:lstStyle>
          <a:p>
            <a:pPr marL="12700" indent="0" defTabSz="914400" eaLnBrk="1" fontAlgn="base" hangingPunct="1">
              <a:spcBef>
                <a:spcPct val="0"/>
              </a:spcBef>
              <a:spcAft>
                <a:spcPct val="0"/>
              </a:spcAft>
              <a:buSzPct val="114000"/>
            </a:pPr>
            <a:r>
              <a:rPr lang="en-US" sz="2800" dirty="0" smtClean="0">
                <a:solidFill>
                  <a:prstClr val="black"/>
                </a:solidFill>
              </a:rPr>
              <a:t>Consider a multi-tenant datacenter</a:t>
            </a:r>
          </a:p>
          <a:p>
            <a:pPr lvl="1" defTabSz="914400" eaLnBrk="1" fontAlgn="base" hangingPunct="1">
              <a:spcBef>
                <a:spcPts val="588"/>
              </a:spcBef>
              <a:spcAft>
                <a:spcPct val="0"/>
              </a:spcAft>
              <a:buClr>
                <a:srgbClr val="8A0E09"/>
              </a:buClr>
              <a:buFont typeface="Arial" charset="0"/>
              <a:buChar char="-"/>
            </a:pPr>
            <a:r>
              <a:rPr lang="en-US" sz="2400" dirty="0" smtClean="0">
                <a:solidFill>
                  <a:srgbClr val="8A0E09"/>
                </a:solidFill>
                <a:ea typeface="ＭＳ Ｐゴシック" charset="0"/>
              </a:rPr>
              <a:t>Want to allow each tenant to specify virtual topology</a:t>
            </a:r>
          </a:p>
          <a:p>
            <a:pPr lvl="1" defTabSz="914400" eaLnBrk="1" fontAlgn="base" hangingPunct="1">
              <a:spcBef>
                <a:spcPts val="588"/>
              </a:spcBef>
              <a:spcAft>
                <a:spcPct val="0"/>
              </a:spcAft>
              <a:buClr>
                <a:srgbClr val="8A0E09"/>
              </a:buClr>
              <a:buFont typeface="Arial" charset="0"/>
              <a:buChar char="-"/>
            </a:pPr>
            <a:r>
              <a:rPr lang="en-US" sz="2400" dirty="0" smtClean="0">
                <a:solidFill>
                  <a:srgbClr val="8A0E09"/>
                </a:solidFill>
                <a:ea typeface="ＭＳ Ｐゴシック" charset="0"/>
              </a:rPr>
              <a:t>This defines their individual policies and requirements</a:t>
            </a:r>
            <a:endParaRPr lang="en-US" sz="2400" dirty="0" smtClean="0">
              <a:solidFill>
                <a:prstClr val="black"/>
              </a:solidFill>
              <a:ea typeface="ＭＳ Ｐゴシック" charset="0"/>
            </a:endParaRPr>
          </a:p>
          <a:p>
            <a:pPr lvl="1" defTabSz="914400" eaLnBrk="1" fontAlgn="base" hangingPunct="1">
              <a:lnSpc>
                <a:spcPts val="3500"/>
              </a:lnSpc>
              <a:spcBef>
                <a:spcPts val="38"/>
              </a:spcBef>
              <a:spcAft>
                <a:spcPct val="0"/>
              </a:spcAft>
              <a:buClr>
                <a:srgbClr val="8A0E09"/>
              </a:buClr>
              <a:buFont typeface="Arial" charset="0"/>
              <a:buChar char="-"/>
            </a:pPr>
            <a:endParaRPr lang="en-US" sz="3500" dirty="0" smtClean="0">
              <a:solidFill>
                <a:prstClr val="black"/>
              </a:solidFill>
              <a:latin typeface="Calibri" charset="0"/>
              <a:ea typeface="ＭＳ Ｐゴシック" charset="0"/>
            </a:endParaRPr>
          </a:p>
          <a:p>
            <a:pPr marL="12700" indent="0" defTabSz="914400" eaLnBrk="1" fontAlgn="base" hangingPunct="1">
              <a:spcBef>
                <a:spcPct val="0"/>
              </a:spcBef>
              <a:spcAft>
                <a:spcPct val="0"/>
              </a:spcAft>
              <a:buSzPct val="114000"/>
            </a:pPr>
            <a:r>
              <a:rPr lang="en-US" sz="2800" dirty="0" smtClean="0">
                <a:solidFill>
                  <a:prstClr val="black"/>
                </a:solidFill>
              </a:rPr>
              <a:t>Datacenter’s network hypervisor compiles these virtual topologies into set of switch configurations</a:t>
            </a:r>
          </a:p>
          <a:p>
            <a:pPr lvl="1" defTabSz="914400" eaLnBrk="1" fontAlgn="base" hangingPunct="1">
              <a:spcBef>
                <a:spcPts val="588"/>
              </a:spcBef>
              <a:spcAft>
                <a:spcPct val="0"/>
              </a:spcAft>
              <a:buClr>
                <a:srgbClr val="8A0E09"/>
              </a:buClr>
              <a:buFont typeface="Arial" charset="0"/>
              <a:buChar char="-"/>
            </a:pPr>
            <a:r>
              <a:rPr lang="en-US" sz="2400" dirty="0" smtClean="0">
                <a:solidFill>
                  <a:srgbClr val="8A0E09"/>
                </a:solidFill>
                <a:ea typeface="ＭＳ Ｐゴシック" charset="0"/>
              </a:rPr>
              <a:t>Takes 1000s of individual tenant virtual topologies</a:t>
            </a:r>
          </a:p>
          <a:p>
            <a:pPr lvl="1" defTabSz="914400" eaLnBrk="1" fontAlgn="base" hangingPunct="1">
              <a:spcBef>
                <a:spcPts val="588"/>
              </a:spcBef>
              <a:spcAft>
                <a:spcPct val="0"/>
              </a:spcAft>
              <a:buClr>
                <a:srgbClr val="8A0E09"/>
              </a:buClr>
              <a:buFont typeface="Arial" charset="0"/>
              <a:buChar char="-"/>
            </a:pPr>
            <a:r>
              <a:rPr lang="en-US" sz="2400" dirty="0" smtClean="0">
                <a:solidFill>
                  <a:srgbClr val="8A0E09"/>
                </a:solidFill>
                <a:ea typeface="ＭＳ Ｐゴシック" charset="0"/>
              </a:rPr>
              <a:t>Computes configurations to implement all simultaneously</a:t>
            </a:r>
            <a:endParaRPr lang="en-US" sz="3500" dirty="0" smtClean="0">
              <a:solidFill>
                <a:prstClr val="black"/>
              </a:solidFill>
              <a:latin typeface="Calibri" charset="0"/>
              <a:ea typeface="ＭＳ Ｐゴシック" charset="0"/>
            </a:endParaRPr>
          </a:p>
          <a:p>
            <a:pPr defTabSz="914400" eaLnBrk="1" fontAlgn="base" hangingPunct="1">
              <a:spcBef>
                <a:spcPct val="0"/>
              </a:spcBef>
              <a:spcAft>
                <a:spcPct val="0"/>
              </a:spcAft>
              <a:buSzPct val="114000"/>
              <a:buFont typeface="Times New Roman" charset="0"/>
              <a:buChar char="•"/>
            </a:pPr>
            <a:endParaRPr lang="en-US" sz="2800" b="1" i="1" dirty="0" smtClean="0">
              <a:solidFill>
                <a:prstClr val="black"/>
              </a:solidFill>
            </a:endParaRPr>
          </a:p>
          <a:p>
            <a:pPr marL="12700" indent="0" defTabSz="914400" eaLnBrk="1" fontAlgn="base" hangingPunct="1">
              <a:spcBef>
                <a:spcPct val="0"/>
              </a:spcBef>
              <a:spcAft>
                <a:spcPct val="0"/>
              </a:spcAft>
              <a:buSzPct val="114000"/>
            </a:pPr>
            <a:r>
              <a:rPr lang="en-US" sz="2800" b="1" i="1" dirty="0" smtClean="0">
                <a:solidFill>
                  <a:prstClr val="black"/>
                </a:solidFill>
              </a:rPr>
              <a:t>This is what people are paying money for….</a:t>
            </a:r>
            <a:endParaRPr lang="en-US" sz="2800" dirty="0" smtClean="0">
              <a:solidFill>
                <a:prstClr val="black"/>
              </a:solidFill>
            </a:endParaRPr>
          </a:p>
          <a:p>
            <a:pPr lvl="1" defTabSz="914400" eaLnBrk="1" fontAlgn="base" hangingPunct="1">
              <a:spcBef>
                <a:spcPts val="588"/>
              </a:spcBef>
              <a:spcAft>
                <a:spcPct val="0"/>
              </a:spcAft>
              <a:buClr>
                <a:srgbClr val="8A0E09"/>
              </a:buClr>
              <a:buFont typeface="Arial" charset="0"/>
              <a:buChar char="-"/>
            </a:pPr>
            <a:r>
              <a:rPr lang="en-US" sz="2400" b="1" i="1" dirty="0" smtClean="0">
                <a:solidFill>
                  <a:srgbClr val="8A0E09"/>
                </a:solidFill>
                <a:ea typeface="ＭＳ Ｐゴシック" charset="0"/>
              </a:rPr>
              <a:t>Enabled by SDN</a:t>
            </a:r>
            <a:r>
              <a:rPr lang="ja-JP" altLang="en-US" sz="2400" b="1" i="1" dirty="0" smtClean="0">
                <a:solidFill>
                  <a:srgbClr val="8A0E09"/>
                </a:solidFill>
                <a:ea typeface="ＭＳ Ｐゴシック" charset="0"/>
              </a:rPr>
              <a:t>’</a:t>
            </a:r>
            <a:r>
              <a:rPr lang="en-US" sz="2400" b="1" i="1" dirty="0" smtClean="0">
                <a:solidFill>
                  <a:srgbClr val="8A0E09"/>
                </a:solidFill>
                <a:ea typeface="ＭＳ Ｐゴシック" charset="0"/>
              </a:rPr>
              <a:t>s ability to virtualize the network</a:t>
            </a:r>
            <a:endParaRPr lang="en-US" sz="2400" dirty="0" smtClean="0">
              <a:solidFill>
                <a:prstClr val="black"/>
              </a:solidFill>
              <a:ea typeface="ＭＳ Ｐゴシック" charset="0"/>
            </a:endParaRPr>
          </a:p>
        </p:txBody>
      </p:sp>
    </p:spTree>
    <p:extLst>
      <p:ext uri="{BB962C8B-B14F-4D97-AF65-F5344CB8AC3E}">
        <p14:creationId xmlns:p14="http://schemas.microsoft.com/office/powerpoint/2010/main" val="19521698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4D</a:t>
            </a:r>
            <a:endParaRPr lang="en-US" dirty="0"/>
          </a:p>
        </p:txBody>
      </p:sp>
      <p:sp>
        <p:nvSpPr>
          <p:cNvPr id="3" name="Slide Number Placeholder 2"/>
          <p:cNvSpPr>
            <a:spLocks noGrp="1"/>
          </p:cNvSpPr>
          <p:nvPr>
            <p:ph type="sldNum" sz="quarter" idx="12"/>
          </p:nvPr>
        </p:nvSpPr>
        <p:spPr/>
        <p:txBody>
          <a:bodyPr/>
          <a:lstStyle/>
          <a:p>
            <a:fld id="{AC913800-9833-F549-80FC-C3497A40B0B4}" type="slidenum">
              <a:rPr lang="en-US" smtClean="0"/>
              <a:t>43</a:t>
            </a:fld>
            <a:endParaRPr lang="en-US"/>
          </a:p>
        </p:txBody>
      </p:sp>
    </p:spTree>
    <p:extLst>
      <p:ext uri="{BB962C8B-B14F-4D97-AF65-F5344CB8AC3E}">
        <p14:creationId xmlns:p14="http://schemas.microsoft.com/office/powerpoint/2010/main" val="13044369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latin typeface="Helvetica" charset="0"/>
                <a:ea typeface="ＭＳ Ｐゴシック" charset="0"/>
                <a:cs typeface="ＭＳ Ｐゴシック" charset="0"/>
              </a:rPr>
              <a:t>4D</a:t>
            </a:r>
            <a:endParaRPr lang="en-US" dirty="0">
              <a:latin typeface="Helvetica" charset="0"/>
              <a:ea typeface="ＭＳ Ｐゴシック" charset="0"/>
              <a:cs typeface="ＭＳ Ｐゴシック" charset="0"/>
            </a:endParaRPr>
          </a:p>
        </p:txBody>
      </p:sp>
      <p:sp>
        <p:nvSpPr>
          <p:cNvPr id="3" name="Content Placeholder 2"/>
          <p:cNvSpPr>
            <a:spLocks noGrp="1"/>
          </p:cNvSpPr>
          <p:nvPr>
            <p:ph idx="1"/>
          </p:nvPr>
        </p:nvSpPr>
        <p:spPr>
          <a:xfrm>
            <a:off x="190499" y="4258733"/>
            <a:ext cx="8657167" cy="2590800"/>
          </a:xfrm>
        </p:spPr>
        <p:txBody>
          <a:bodyPr>
            <a:normAutofit/>
          </a:bodyPr>
          <a:lstStyle/>
          <a:p>
            <a:r>
              <a:rPr lang="en-US" dirty="0">
                <a:latin typeface="Arial" charset="0"/>
                <a:cs typeface="Arial" charset="0"/>
              </a:rPr>
              <a:t>Decision: </a:t>
            </a:r>
            <a:r>
              <a:rPr lang="en-US" dirty="0">
                <a:solidFill>
                  <a:srgbClr val="00005C"/>
                </a:solidFill>
                <a:latin typeface="Arial" charset="0"/>
                <a:cs typeface="Arial" charset="0"/>
              </a:rPr>
              <a:t>all management and control logic</a:t>
            </a:r>
          </a:p>
          <a:p>
            <a:r>
              <a:rPr lang="en-US" dirty="0">
                <a:latin typeface="Arial" charset="0"/>
                <a:cs typeface="Arial" charset="0"/>
              </a:rPr>
              <a:t>Dissemination: </a:t>
            </a:r>
            <a:r>
              <a:rPr lang="en-US" dirty="0" smtClean="0">
                <a:solidFill>
                  <a:srgbClr val="00005C"/>
                </a:solidFill>
                <a:latin typeface="Arial" charset="0"/>
                <a:cs typeface="Arial" charset="0"/>
              </a:rPr>
              <a:t>communicating with routers</a:t>
            </a:r>
          </a:p>
          <a:p>
            <a:r>
              <a:rPr lang="en-US" dirty="0" smtClean="0">
                <a:latin typeface="Arial" charset="0"/>
                <a:cs typeface="Arial" charset="0"/>
              </a:rPr>
              <a:t>Discovery</a:t>
            </a:r>
            <a:r>
              <a:rPr lang="en-US" dirty="0">
                <a:latin typeface="Arial" charset="0"/>
                <a:cs typeface="Arial" charset="0"/>
              </a:rPr>
              <a:t>: </a:t>
            </a:r>
            <a:r>
              <a:rPr lang="en-US" dirty="0">
                <a:solidFill>
                  <a:srgbClr val="00005C"/>
                </a:solidFill>
                <a:latin typeface="Arial" charset="0"/>
                <a:cs typeface="Arial" charset="0"/>
              </a:rPr>
              <a:t>topology and traffic monitoring</a:t>
            </a:r>
          </a:p>
          <a:p>
            <a:r>
              <a:rPr lang="en-US" dirty="0">
                <a:latin typeface="Arial" charset="0"/>
                <a:cs typeface="Arial" charset="0"/>
              </a:rPr>
              <a:t>Data: </a:t>
            </a:r>
            <a:r>
              <a:rPr lang="en-US" dirty="0">
                <a:solidFill>
                  <a:srgbClr val="00005C"/>
                </a:solidFill>
                <a:latin typeface="Arial" charset="0"/>
                <a:cs typeface="Arial" charset="0"/>
              </a:rPr>
              <a:t>packet handling</a:t>
            </a:r>
          </a:p>
        </p:txBody>
      </p:sp>
      <p:sp>
        <p:nvSpPr>
          <p:cNvPr id="6" name="Rectangle 5"/>
          <p:cNvSpPr/>
          <p:nvPr/>
        </p:nvSpPr>
        <p:spPr bwMode="auto">
          <a:xfrm>
            <a:off x="190499" y="5267738"/>
            <a:ext cx="7277101" cy="1437861"/>
          </a:xfrm>
          <a:prstGeom prst="rect">
            <a:avLst/>
          </a:prstGeom>
          <a:noFill/>
          <a:ln w="38100" cap="flat" cmpd="sng" algn="ctr">
            <a:solidFill>
              <a:schemeClr val="tx2">
                <a:lumMod val="75000"/>
                <a:lumOff val="25000"/>
              </a:schemeClr>
            </a:solidFill>
            <a:prstDash val="dash"/>
            <a:round/>
            <a:headEnd type="none" w="med" len="med"/>
            <a:tailEnd type="none" w="med" len="med"/>
          </a:ln>
          <a:effectLst/>
        </p:spPr>
        <p:txBody>
          <a:bodyPr wrap="none" anchor="ctr"/>
          <a:lstStyle/>
          <a:p>
            <a:pPr>
              <a:defRPr/>
            </a:pPr>
            <a:endParaRPr lang="en-US">
              <a:latin typeface="Helvetica" pitchFamily="-65" charset="0"/>
              <a:ea typeface="Arial" pitchFamily="-109" charset="0"/>
              <a:cs typeface="Arial" pitchFamily="-109" charset="0"/>
            </a:endParaRPr>
          </a:p>
        </p:txBody>
      </p:sp>
      <p:sp>
        <p:nvSpPr>
          <p:cNvPr id="7" name="TextBox 6"/>
          <p:cNvSpPr txBox="1"/>
          <p:nvPr/>
        </p:nvSpPr>
        <p:spPr>
          <a:xfrm>
            <a:off x="7086600" y="6324600"/>
            <a:ext cx="1069975" cy="400050"/>
          </a:xfrm>
          <a:prstGeom prst="rect">
            <a:avLst/>
          </a:prstGeom>
          <a:solidFill>
            <a:schemeClr val="tx2">
              <a:lumMod val="65000"/>
              <a:lumOff val="35000"/>
            </a:schemeClr>
          </a:solidFill>
        </p:spPr>
        <p:txBody>
          <a:bodyPr wrap="none">
            <a:spAutoFit/>
          </a:bodyPr>
          <a:lstStyle/>
          <a:p>
            <a:pPr>
              <a:defRPr/>
            </a:pPr>
            <a:r>
              <a:rPr lang="en-US" dirty="0">
                <a:solidFill>
                  <a:schemeClr val="bg1"/>
                </a:solidFill>
                <a:latin typeface="Helvetica" pitchFamily="-109" charset="0"/>
                <a:ea typeface="Arial" pitchFamily="-109" charset="0"/>
                <a:cs typeface="Arial" pitchFamily="-109" charset="0"/>
              </a:rPr>
              <a:t>routers</a:t>
            </a:r>
          </a:p>
        </p:txBody>
      </p:sp>
      <p:sp>
        <p:nvSpPr>
          <p:cNvPr id="31751" name="Rectangle 4"/>
          <p:cNvSpPr>
            <a:spLocks noChangeArrowheads="1"/>
          </p:cNvSpPr>
          <p:nvPr/>
        </p:nvSpPr>
        <p:spPr bwMode="auto">
          <a:xfrm>
            <a:off x="2895600" y="1905000"/>
            <a:ext cx="2743200" cy="609600"/>
          </a:xfrm>
          <a:prstGeom prst="rect">
            <a:avLst/>
          </a:prstGeom>
          <a:solidFill>
            <a:srgbClr val="00FFFF"/>
          </a:solidFill>
          <a:ln w="9525">
            <a:solidFill>
              <a:schemeClr val="tx1"/>
            </a:solidFill>
            <a:miter lim="800000"/>
            <a:headEnd/>
            <a:tailEnd/>
          </a:ln>
        </p:spPr>
        <p:txBody>
          <a:bodyPr wrap="none" anchor="ctr"/>
          <a:lstStyle/>
          <a:p>
            <a:pPr algn="ctr"/>
            <a:r>
              <a:rPr lang="en-US" altLang="zh-CN" sz="2400" dirty="0"/>
              <a:t>Decision</a:t>
            </a:r>
          </a:p>
        </p:txBody>
      </p:sp>
      <p:sp>
        <p:nvSpPr>
          <p:cNvPr id="31752" name="Rectangle 5"/>
          <p:cNvSpPr>
            <a:spLocks noChangeArrowheads="1"/>
          </p:cNvSpPr>
          <p:nvPr/>
        </p:nvSpPr>
        <p:spPr bwMode="auto">
          <a:xfrm>
            <a:off x="2895600" y="2514600"/>
            <a:ext cx="2743200" cy="1066800"/>
          </a:xfrm>
          <a:prstGeom prst="rect">
            <a:avLst/>
          </a:prstGeom>
          <a:solidFill>
            <a:srgbClr val="CC99FF"/>
          </a:solidFill>
          <a:ln w="9525">
            <a:solidFill>
              <a:schemeClr val="tx1"/>
            </a:solidFill>
            <a:miter lim="800000"/>
            <a:headEnd/>
            <a:tailEnd/>
          </a:ln>
        </p:spPr>
        <p:txBody>
          <a:bodyPr wrap="none" anchor="ctr"/>
          <a:lstStyle/>
          <a:p>
            <a:endParaRPr lang="zh-CN" altLang="en-US" sz="2400">
              <a:ea typeface="宋体" charset="0"/>
              <a:cs typeface="宋体" charset="0"/>
            </a:endParaRPr>
          </a:p>
        </p:txBody>
      </p:sp>
      <p:sp>
        <p:nvSpPr>
          <p:cNvPr id="31753" name="Text Box 6"/>
          <p:cNvSpPr txBox="1">
            <a:spLocks noChangeArrowheads="1"/>
          </p:cNvSpPr>
          <p:nvPr/>
        </p:nvSpPr>
        <p:spPr bwMode="auto">
          <a:xfrm>
            <a:off x="3200400" y="2590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spcBef>
                <a:spcPct val="50000"/>
              </a:spcBef>
            </a:pPr>
            <a:r>
              <a:rPr lang="en-US" altLang="zh-CN" sz="2400" b="0" dirty="0"/>
              <a:t>Dissemination</a:t>
            </a:r>
          </a:p>
        </p:txBody>
      </p:sp>
      <p:sp>
        <p:nvSpPr>
          <p:cNvPr id="31754" name="Rectangle 7"/>
          <p:cNvSpPr>
            <a:spLocks noChangeArrowheads="1"/>
          </p:cNvSpPr>
          <p:nvPr/>
        </p:nvSpPr>
        <p:spPr bwMode="auto">
          <a:xfrm>
            <a:off x="2895600" y="3048000"/>
            <a:ext cx="1524000" cy="533400"/>
          </a:xfrm>
          <a:prstGeom prst="rect">
            <a:avLst/>
          </a:prstGeom>
          <a:solidFill>
            <a:srgbClr val="FFCC00"/>
          </a:solidFill>
          <a:ln w="9525">
            <a:solidFill>
              <a:schemeClr val="tx1"/>
            </a:solidFill>
            <a:miter lim="800000"/>
            <a:headEnd/>
            <a:tailEnd/>
          </a:ln>
        </p:spPr>
        <p:txBody>
          <a:bodyPr wrap="none" anchor="ctr"/>
          <a:lstStyle/>
          <a:p>
            <a:r>
              <a:rPr lang="en-US" altLang="zh-CN" sz="2400"/>
              <a:t>Discovery</a:t>
            </a:r>
          </a:p>
        </p:txBody>
      </p:sp>
      <p:sp>
        <p:nvSpPr>
          <p:cNvPr id="31755" name="Rectangle 8"/>
          <p:cNvSpPr>
            <a:spLocks noChangeArrowheads="1"/>
          </p:cNvSpPr>
          <p:nvPr/>
        </p:nvSpPr>
        <p:spPr bwMode="auto">
          <a:xfrm>
            <a:off x="2895600" y="3581400"/>
            <a:ext cx="2743200" cy="533400"/>
          </a:xfrm>
          <a:prstGeom prst="rect">
            <a:avLst/>
          </a:prstGeom>
          <a:solidFill>
            <a:srgbClr val="00FF00"/>
          </a:solidFill>
          <a:ln w="9525">
            <a:solidFill>
              <a:schemeClr val="tx1"/>
            </a:solidFill>
            <a:miter lim="800000"/>
            <a:headEnd/>
            <a:tailEnd/>
          </a:ln>
        </p:spPr>
        <p:txBody>
          <a:bodyPr wrap="none" anchor="ctr"/>
          <a:lstStyle/>
          <a:p>
            <a:pPr algn="ctr"/>
            <a:r>
              <a:rPr lang="en-US" altLang="zh-CN" sz="2400" dirty="0"/>
              <a:t>Data</a:t>
            </a:r>
          </a:p>
        </p:txBody>
      </p:sp>
      <p:sp>
        <p:nvSpPr>
          <p:cNvPr id="31756" name="Line 9"/>
          <p:cNvSpPr>
            <a:spLocks noChangeShapeType="1"/>
          </p:cNvSpPr>
          <p:nvPr/>
        </p:nvSpPr>
        <p:spPr bwMode="auto">
          <a:xfrm flipV="1">
            <a:off x="2590800" y="2057400"/>
            <a:ext cx="0" cy="1981200"/>
          </a:xfrm>
          <a:prstGeom prst="line">
            <a:avLst/>
          </a:prstGeom>
          <a:noFill/>
          <a:ln w="349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7" name="Line 10"/>
          <p:cNvSpPr>
            <a:spLocks noChangeShapeType="1"/>
          </p:cNvSpPr>
          <p:nvPr/>
        </p:nvSpPr>
        <p:spPr bwMode="auto">
          <a:xfrm>
            <a:off x="5943600" y="1981200"/>
            <a:ext cx="0" cy="2057400"/>
          </a:xfrm>
          <a:prstGeom prst="line">
            <a:avLst/>
          </a:prstGeom>
          <a:noFill/>
          <a:ln w="349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8" name="Line 11"/>
          <p:cNvSpPr>
            <a:spLocks noChangeShapeType="1"/>
          </p:cNvSpPr>
          <p:nvPr/>
        </p:nvSpPr>
        <p:spPr bwMode="auto">
          <a:xfrm flipV="1">
            <a:off x="4343400" y="1524000"/>
            <a:ext cx="0" cy="381000"/>
          </a:xfrm>
          <a:prstGeom prst="line">
            <a:avLst/>
          </a:prstGeom>
          <a:noFill/>
          <a:ln w="3492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59" name="Line 12"/>
          <p:cNvSpPr>
            <a:spLocks noChangeShapeType="1"/>
          </p:cNvSpPr>
          <p:nvPr/>
        </p:nvSpPr>
        <p:spPr bwMode="auto">
          <a:xfrm>
            <a:off x="4343400" y="1524000"/>
            <a:ext cx="1905000" cy="0"/>
          </a:xfrm>
          <a:prstGeom prst="line">
            <a:avLst/>
          </a:prstGeom>
          <a:noFill/>
          <a:ln w="349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Text Box 13"/>
          <p:cNvSpPr txBox="1">
            <a:spLocks noChangeArrowheads="1"/>
          </p:cNvSpPr>
          <p:nvPr/>
        </p:nvSpPr>
        <p:spPr bwMode="auto">
          <a:xfrm>
            <a:off x="6324600" y="1235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spcBef>
                <a:spcPct val="50000"/>
              </a:spcBef>
            </a:pPr>
            <a:r>
              <a:rPr lang="en-US" altLang="zh-CN" sz="2400">
                <a:solidFill>
                  <a:srgbClr val="008000"/>
                </a:solidFill>
              </a:rPr>
              <a:t>Network-level objectives</a:t>
            </a:r>
          </a:p>
        </p:txBody>
      </p:sp>
      <p:sp>
        <p:nvSpPr>
          <p:cNvPr id="31761" name="Text Box 14"/>
          <p:cNvSpPr txBox="1">
            <a:spLocks noChangeArrowheads="1"/>
          </p:cNvSpPr>
          <p:nvPr/>
        </p:nvSpPr>
        <p:spPr bwMode="auto">
          <a:xfrm>
            <a:off x="5943600" y="25908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spcBef>
                <a:spcPct val="50000"/>
              </a:spcBef>
            </a:pPr>
            <a:r>
              <a:rPr lang="en-US" altLang="zh-CN" sz="2400">
                <a:solidFill>
                  <a:srgbClr val="008000"/>
                </a:solidFill>
              </a:rPr>
              <a:t>Direct control</a:t>
            </a:r>
          </a:p>
        </p:txBody>
      </p:sp>
      <p:sp>
        <p:nvSpPr>
          <p:cNvPr id="31762" name="Text Box 15"/>
          <p:cNvSpPr txBox="1">
            <a:spLocks noChangeArrowheads="1"/>
          </p:cNvSpPr>
          <p:nvPr/>
        </p:nvSpPr>
        <p:spPr bwMode="auto">
          <a:xfrm>
            <a:off x="381000" y="2667000"/>
            <a:ext cx="213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spcBef>
                <a:spcPct val="50000"/>
              </a:spcBef>
            </a:pPr>
            <a:r>
              <a:rPr lang="en-US" altLang="zh-CN" sz="2400">
                <a:solidFill>
                  <a:srgbClr val="008000"/>
                </a:solidFill>
              </a:rPr>
              <a:t>Network-wide views</a:t>
            </a:r>
          </a:p>
        </p:txBody>
      </p:sp>
    </p:spTree>
    <p:extLst>
      <p:ext uri="{BB962C8B-B14F-4D97-AF65-F5344CB8AC3E}">
        <p14:creationId xmlns:p14="http://schemas.microsoft.com/office/powerpoint/2010/main" val="1660030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t>The paper reads more like a thought-exercise or meta discussion of the future SDN field than a presentation of research. I am surprised </a:t>
            </a:r>
            <a:r>
              <a:rPr lang="en-US" dirty="0" err="1"/>
              <a:t>sigcomm</a:t>
            </a:r>
            <a:r>
              <a:rPr lang="en-US" dirty="0"/>
              <a:t> published it</a:t>
            </a:r>
            <a:r>
              <a:rPr lang="en-US" dirty="0" smtClean="0"/>
              <a:t>.”</a:t>
            </a:r>
          </a:p>
          <a:p>
            <a:endParaRPr lang="en-US" dirty="0"/>
          </a:p>
          <a:p>
            <a:r>
              <a:rPr lang="en-US" dirty="0" smtClean="0"/>
              <a:t>“</a:t>
            </a:r>
            <a:r>
              <a:rPr lang="en-US" dirty="0"/>
              <a:t>some good things about the way the paper was structured was that it mentioned that it had a lot of future work to do and didn't think it was a final solution. By at least addressing that it needs to continue to expand, the authors acknowledge they don't know the merits behind their </a:t>
            </a:r>
            <a:r>
              <a:rPr lang="en-US" dirty="0" smtClean="0"/>
              <a:t>solution</a:t>
            </a:r>
            <a:r>
              <a:rPr lang="is-IS" dirty="0" smtClean="0"/>
              <a:t>…</a:t>
            </a:r>
            <a:r>
              <a:rPr lang="en-US" dirty="0" smtClean="0"/>
              <a:t>”</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45</a:t>
            </a:fld>
            <a:endParaRPr lang="en-US"/>
          </a:p>
        </p:txBody>
      </p:sp>
    </p:spTree>
    <p:extLst>
      <p:ext uri="{BB962C8B-B14F-4D97-AF65-F5344CB8AC3E}">
        <p14:creationId xmlns:p14="http://schemas.microsoft.com/office/powerpoint/2010/main" val="149021207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dirty="0" smtClean="0"/>
              <a:t>“The </a:t>
            </a:r>
            <a:r>
              <a:rPr lang="en-US" dirty="0"/>
              <a:t>most compelling aspect of SDN and of the 4D Approach proposed, in my opinion, is the ability to enable innovation. However, SDN taken to the extreme proposed in the 4D approach seems to me to significantly limit scalability and increase complexity</a:t>
            </a:r>
            <a:r>
              <a:rPr lang="en-US" dirty="0" smtClean="0"/>
              <a:t>.”</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46</a:t>
            </a:fld>
            <a:endParaRPr lang="en-US"/>
          </a:p>
        </p:txBody>
      </p:sp>
    </p:spTree>
    <p:extLst>
      <p:ext uri="{BB962C8B-B14F-4D97-AF65-F5344CB8AC3E}">
        <p14:creationId xmlns:p14="http://schemas.microsoft.com/office/powerpoint/2010/main" val="11652756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dirty="0" smtClean="0"/>
              <a:t>“</a:t>
            </a:r>
            <a:r>
              <a:rPr lang="en-US" dirty="0"/>
              <a:t>My concern is that, previous designs that is aware of the delay of updating network view, take the consideration right on their control (they have control rules and protocol that touch this directly). But SDN tries to hide this nature from the programmers. I am not sure if the design of the software, in the absence of these concerns, will end up with expected results</a:t>
            </a:r>
            <a:r>
              <a:rPr lang="en-US" dirty="0" smtClean="0"/>
              <a:t>.”</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47</a:t>
            </a:fld>
            <a:endParaRPr lang="en-US"/>
          </a:p>
        </p:txBody>
      </p:sp>
    </p:spTree>
    <p:extLst>
      <p:ext uri="{BB962C8B-B14F-4D97-AF65-F5344CB8AC3E}">
        <p14:creationId xmlns:p14="http://schemas.microsoft.com/office/powerpoint/2010/main" val="24749366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Challenges</a:t>
            </a:r>
            <a:endParaRPr lang="en-US" dirty="0"/>
          </a:p>
        </p:txBody>
      </p:sp>
      <p:sp>
        <p:nvSpPr>
          <p:cNvPr id="3" name="Content Placeholder 2"/>
          <p:cNvSpPr>
            <a:spLocks noGrp="1"/>
          </p:cNvSpPr>
          <p:nvPr>
            <p:ph idx="1"/>
          </p:nvPr>
        </p:nvSpPr>
        <p:spPr>
          <a:xfrm>
            <a:off x="457200" y="1524000"/>
            <a:ext cx="8229600" cy="5197476"/>
          </a:xfrm>
        </p:spPr>
        <p:txBody>
          <a:bodyPr>
            <a:normAutofit/>
          </a:bodyPr>
          <a:lstStyle/>
          <a:p>
            <a:r>
              <a:rPr lang="en-US" sz="2400" dirty="0">
                <a:latin typeface="Arial" charset="0"/>
                <a:cs typeface="Arial" charset="0"/>
              </a:rPr>
              <a:t>Scalability</a:t>
            </a:r>
          </a:p>
          <a:p>
            <a:pPr lvl="1"/>
            <a:r>
              <a:rPr lang="en-US" sz="2000" dirty="0">
                <a:latin typeface="Arial" charset="0"/>
                <a:ea typeface="Arial" charset="0"/>
                <a:cs typeface="Arial" charset="0"/>
              </a:rPr>
              <a:t>Decision elements responsible for many routers</a:t>
            </a:r>
          </a:p>
          <a:p>
            <a:r>
              <a:rPr lang="en-US" sz="2400" dirty="0">
                <a:latin typeface="Arial" charset="0"/>
                <a:cs typeface="Arial" charset="0"/>
              </a:rPr>
              <a:t>Reliability</a:t>
            </a:r>
          </a:p>
          <a:p>
            <a:pPr lvl="1"/>
            <a:r>
              <a:rPr lang="en-US" sz="2000" dirty="0">
                <a:latin typeface="Arial" charset="0"/>
                <a:ea typeface="Arial" charset="0"/>
                <a:cs typeface="Arial" charset="0"/>
              </a:rPr>
              <a:t>Surviving failures of decision elements and </a:t>
            </a:r>
            <a:r>
              <a:rPr lang="en-US" sz="2000" dirty="0" smtClean="0">
                <a:latin typeface="Arial" charset="0"/>
                <a:ea typeface="Arial" charset="0"/>
                <a:cs typeface="Arial" charset="0"/>
              </a:rPr>
              <a:t>routers</a:t>
            </a:r>
            <a:endParaRPr lang="en-US" sz="2400" dirty="0" smtClean="0">
              <a:latin typeface="Arial" charset="0"/>
              <a:cs typeface="Arial" charset="0"/>
            </a:endParaRPr>
          </a:p>
          <a:p>
            <a:r>
              <a:rPr lang="en-US" sz="2400" dirty="0" smtClean="0">
                <a:latin typeface="Arial" charset="0"/>
                <a:cs typeface="Arial" charset="0"/>
              </a:rPr>
              <a:t>Response </a:t>
            </a:r>
            <a:r>
              <a:rPr lang="en-US" sz="2400" dirty="0">
                <a:latin typeface="Arial" charset="0"/>
                <a:cs typeface="Arial" charset="0"/>
              </a:rPr>
              <a:t>time</a:t>
            </a:r>
          </a:p>
          <a:p>
            <a:pPr lvl="1"/>
            <a:r>
              <a:rPr lang="en-US" sz="2000" dirty="0">
                <a:latin typeface="Arial" charset="0"/>
                <a:ea typeface="Arial" charset="0"/>
                <a:cs typeface="Arial" charset="0"/>
              </a:rPr>
              <a:t>Delays between decision elements and routers</a:t>
            </a:r>
          </a:p>
          <a:p>
            <a:r>
              <a:rPr lang="en-US" sz="2400" dirty="0" smtClean="0">
                <a:latin typeface="Arial" charset="0"/>
                <a:cs typeface="Arial" charset="0"/>
              </a:rPr>
              <a:t>Consistency</a:t>
            </a:r>
            <a:endParaRPr lang="en-US" sz="2400" dirty="0">
              <a:latin typeface="Arial" charset="0"/>
              <a:cs typeface="Arial" charset="0"/>
            </a:endParaRPr>
          </a:p>
          <a:p>
            <a:pPr lvl="1"/>
            <a:r>
              <a:rPr lang="en-US" sz="2000" dirty="0">
                <a:latin typeface="Arial" charset="0"/>
                <a:ea typeface="Arial" charset="0"/>
                <a:cs typeface="Arial" charset="0"/>
              </a:rPr>
              <a:t>Ensuring multiple decision elements behave consistently</a:t>
            </a:r>
          </a:p>
          <a:p>
            <a:r>
              <a:rPr lang="en-US" sz="2400" dirty="0">
                <a:latin typeface="Arial" charset="0"/>
                <a:cs typeface="Arial" charset="0"/>
              </a:rPr>
              <a:t>Security</a:t>
            </a:r>
          </a:p>
          <a:p>
            <a:pPr lvl="1"/>
            <a:r>
              <a:rPr lang="en-US" sz="2000" dirty="0">
                <a:latin typeface="Arial" charset="0"/>
                <a:ea typeface="Arial" charset="0"/>
                <a:cs typeface="Arial" charset="0"/>
              </a:rPr>
              <a:t>Network vulnerable to attacks on decision elements</a:t>
            </a:r>
          </a:p>
          <a:p>
            <a:r>
              <a:rPr lang="en-US" sz="2400" dirty="0">
                <a:latin typeface="Arial" charset="0"/>
                <a:cs typeface="Arial" charset="0"/>
              </a:rPr>
              <a:t>Interoperability</a:t>
            </a:r>
          </a:p>
          <a:p>
            <a:pPr lvl="1"/>
            <a:r>
              <a:rPr lang="en-US" sz="2000" dirty="0">
                <a:latin typeface="Arial" charset="0"/>
                <a:ea typeface="Arial" charset="0"/>
                <a:cs typeface="Arial" charset="0"/>
              </a:rPr>
              <a:t>Legacy routers and neighboring </a:t>
            </a:r>
            <a:r>
              <a:rPr lang="en-US" sz="2000" dirty="0" smtClean="0">
                <a:latin typeface="Arial" charset="0"/>
                <a:ea typeface="Arial" charset="0"/>
                <a:cs typeface="Arial" charset="0"/>
              </a:rPr>
              <a:t>domains</a:t>
            </a:r>
            <a:endParaRPr lang="en-US" sz="20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48</a:t>
            </a:fld>
            <a:endParaRPr lang="en-US" dirty="0"/>
          </a:p>
        </p:txBody>
      </p:sp>
    </p:spTree>
    <p:extLst>
      <p:ext uri="{BB962C8B-B14F-4D97-AF65-F5344CB8AC3E}">
        <p14:creationId xmlns:p14="http://schemas.microsoft.com/office/powerpoint/2010/main" val="156487746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525448"/>
          </a:xfrm>
        </p:spPr>
        <p:txBody>
          <a:bodyPr>
            <a:normAutofit/>
          </a:bodyPr>
          <a:lstStyle/>
          <a:p>
            <a:r>
              <a:rPr lang="en-US" dirty="0" smtClean="0"/>
              <a:t>Next Time</a:t>
            </a:r>
            <a:r>
              <a:rPr lang="is-I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468">
            <a:off x="970705" y="1784121"/>
            <a:ext cx="7250615" cy="4860660"/>
          </a:xfrm>
          <a:prstGeom prst="rect">
            <a:avLst/>
          </a:prstGeom>
          <a:noFill/>
          <a:ln w="50800">
            <a:solidFill>
              <a:schemeClr val="bg1">
                <a:lumMod val="95000"/>
              </a:schemeClr>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C913800-9833-F549-80FC-C3497A40B0B4}" type="slidenum">
              <a:rPr lang="en-US" smtClean="0"/>
              <a:t>49</a:t>
            </a:fld>
            <a:endParaRPr lang="en-US"/>
          </a:p>
        </p:txBody>
      </p:sp>
    </p:spTree>
    <p:extLst>
      <p:ext uri="{BB962C8B-B14F-4D97-AF65-F5344CB8AC3E}">
        <p14:creationId xmlns:p14="http://schemas.microsoft.com/office/powerpoint/2010/main" val="6214153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1"/>
          <p:cNvSpPr>
            <a:spLocks noGrp="1"/>
          </p:cNvSpPr>
          <p:nvPr>
            <p:ph type="title"/>
          </p:nvPr>
        </p:nvSpPr>
        <p:spPr>
          <a:xfrm>
            <a:off x="457200" y="-153988"/>
            <a:ext cx="8229600" cy="1143001"/>
          </a:xfrm>
        </p:spPr>
        <p:txBody>
          <a:bodyPr/>
          <a:lstStyle/>
          <a:p>
            <a:pPr eaLnBrk="1" hangingPunct="1"/>
            <a:r>
              <a:rPr lang="en-US" sz="4000">
                <a:latin typeface="Calibri" charset="0"/>
                <a:ea typeface="ＭＳ Ｐゴシック" charset="0"/>
                <a:cs typeface="ＭＳ Ｐゴシック" charset="0"/>
              </a:rPr>
              <a:t>Software Defined Network (SDN)</a:t>
            </a:r>
          </a:p>
        </p:txBody>
      </p:sp>
      <p:cxnSp>
        <p:nvCxnSpPr>
          <p:cNvPr id="44" name="Straight Connector 43"/>
          <p:cNvCxnSpPr>
            <a:stCxn id="34" idx="0"/>
            <a:endCxn id="51" idx="3"/>
          </p:cNvCxnSpPr>
          <p:nvPr/>
        </p:nvCxnSpPr>
        <p:spPr bwMode="auto">
          <a:xfrm flipV="1">
            <a:off x="1871663" y="4437063"/>
            <a:ext cx="1700212" cy="145573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bwMode="auto">
          <a:xfrm>
            <a:off x="4014788" y="4554538"/>
            <a:ext cx="1106487" cy="73818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bwMode="auto">
          <a:xfrm flipV="1">
            <a:off x="4102100" y="5792788"/>
            <a:ext cx="1285875" cy="74295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bwMode="auto">
          <a:xfrm>
            <a:off x="1749425" y="6003925"/>
            <a:ext cx="1566863" cy="53181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bwMode="auto">
          <a:xfrm flipV="1">
            <a:off x="5759450" y="5048250"/>
            <a:ext cx="1198563" cy="4968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AutoShape 7"/>
          <p:cNvSpPr>
            <a:spLocks noChangeArrowheads="1"/>
          </p:cNvSpPr>
          <p:nvPr/>
        </p:nvSpPr>
        <p:spPr bwMode="auto">
          <a:xfrm>
            <a:off x="1296988" y="5600700"/>
            <a:ext cx="1147762" cy="669925"/>
          </a:xfrm>
          <a:prstGeom prst="can">
            <a:avLst>
              <a:gd name="adj" fmla="val 43620"/>
            </a:avLst>
          </a:prstGeom>
          <a:solidFill>
            <a:schemeClr val="tx2">
              <a:lumMod val="75000"/>
            </a:schemeClr>
          </a:solidFill>
          <a:ln w="9525">
            <a:noFill/>
            <a:round/>
            <a:headEnd/>
            <a:tailEnd/>
          </a:ln>
          <a:effectLst>
            <a:outerShdw blurRad="63500" dist="38099" dir="2700000" algn="ctr" rotWithShape="0">
              <a:schemeClr val="bg2">
                <a:alpha val="74998"/>
              </a:schemeClr>
            </a:outerShdw>
          </a:effectLst>
        </p:spPr>
        <p:txBody>
          <a:bodyPr wrap="none" lIns="91435" tIns="45718" rIns="91435" bIns="45718" anchor="ctr"/>
          <a:lstStyle/>
          <a:p>
            <a:pPr algn="ctr">
              <a:defRPr/>
            </a:pPr>
            <a:r>
              <a:rPr lang="en-US" sz="1700" dirty="0">
                <a:solidFill>
                  <a:schemeClr val="bg1"/>
                </a:solidFill>
                <a:ea typeface="+mn-ea"/>
                <a:cs typeface="+mn-cs"/>
              </a:rPr>
              <a:t>Packet</a:t>
            </a:r>
          </a:p>
          <a:p>
            <a:pPr algn="ctr">
              <a:defRPr/>
            </a:pPr>
            <a:r>
              <a:rPr lang="en-US" sz="1700" dirty="0">
                <a:solidFill>
                  <a:schemeClr val="bg1"/>
                </a:solidFill>
                <a:ea typeface="+mn-ea"/>
                <a:cs typeface="+mn-cs"/>
              </a:rPr>
              <a:t>Forwarding </a:t>
            </a:r>
          </a:p>
          <a:p>
            <a:pPr algn="ctr">
              <a:defRPr/>
            </a:pPr>
            <a:endParaRPr lang="en-US" sz="1700" dirty="0">
              <a:solidFill>
                <a:schemeClr val="bg1"/>
              </a:solidFill>
              <a:ea typeface="+mn-ea"/>
              <a:cs typeface="+mn-cs"/>
            </a:endParaRPr>
          </a:p>
        </p:txBody>
      </p:sp>
      <p:sp>
        <p:nvSpPr>
          <p:cNvPr id="35" name="AutoShape 7"/>
          <p:cNvSpPr>
            <a:spLocks noChangeArrowheads="1"/>
          </p:cNvSpPr>
          <p:nvPr/>
        </p:nvSpPr>
        <p:spPr bwMode="auto">
          <a:xfrm>
            <a:off x="3127375" y="6103938"/>
            <a:ext cx="1147763" cy="669925"/>
          </a:xfrm>
          <a:prstGeom prst="can">
            <a:avLst>
              <a:gd name="adj" fmla="val 43620"/>
            </a:avLst>
          </a:prstGeom>
          <a:solidFill>
            <a:schemeClr val="tx2">
              <a:lumMod val="75000"/>
            </a:schemeClr>
          </a:solidFill>
          <a:ln w="9525">
            <a:noFill/>
            <a:round/>
            <a:headEnd/>
            <a:tailEnd/>
          </a:ln>
          <a:effectLst>
            <a:outerShdw blurRad="63500" dist="38099" dir="2700000" algn="ctr" rotWithShape="0">
              <a:schemeClr val="bg2">
                <a:alpha val="74998"/>
              </a:schemeClr>
            </a:outerShdw>
          </a:effectLst>
        </p:spPr>
        <p:txBody>
          <a:bodyPr wrap="none" lIns="91435" tIns="45718" rIns="91435" bIns="45718" anchor="ctr"/>
          <a:lstStyle/>
          <a:p>
            <a:pPr algn="ctr">
              <a:defRPr/>
            </a:pPr>
            <a:r>
              <a:rPr lang="en-US" sz="1700">
                <a:solidFill>
                  <a:schemeClr val="bg1"/>
                </a:solidFill>
                <a:ea typeface="+mn-ea"/>
                <a:cs typeface="+mn-cs"/>
              </a:rPr>
              <a:t>Packet</a:t>
            </a:r>
          </a:p>
          <a:p>
            <a:pPr algn="ctr">
              <a:defRPr/>
            </a:pPr>
            <a:r>
              <a:rPr lang="en-US" sz="1700">
                <a:solidFill>
                  <a:schemeClr val="bg1"/>
                </a:solidFill>
                <a:ea typeface="+mn-ea"/>
                <a:cs typeface="+mn-cs"/>
              </a:rPr>
              <a:t>Forwarding </a:t>
            </a:r>
          </a:p>
          <a:p>
            <a:pPr algn="ctr">
              <a:defRPr/>
            </a:pPr>
            <a:endParaRPr lang="en-US" sz="1700">
              <a:solidFill>
                <a:schemeClr val="bg1"/>
              </a:solidFill>
              <a:ea typeface="+mn-ea"/>
              <a:cs typeface="+mn-cs"/>
            </a:endParaRPr>
          </a:p>
        </p:txBody>
      </p:sp>
      <p:sp>
        <p:nvSpPr>
          <p:cNvPr id="36" name="AutoShape 7"/>
          <p:cNvSpPr>
            <a:spLocks noChangeArrowheads="1"/>
          </p:cNvSpPr>
          <p:nvPr/>
        </p:nvSpPr>
        <p:spPr bwMode="auto">
          <a:xfrm>
            <a:off x="2998788" y="4168775"/>
            <a:ext cx="1147762" cy="669925"/>
          </a:xfrm>
          <a:prstGeom prst="can">
            <a:avLst>
              <a:gd name="adj" fmla="val 43620"/>
            </a:avLst>
          </a:prstGeom>
          <a:solidFill>
            <a:schemeClr val="tx2">
              <a:lumMod val="75000"/>
            </a:schemeClr>
          </a:solidFill>
          <a:ln w="9525">
            <a:noFill/>
            <a:round/>
            <a:headEnd/>
            <a:tailEnd/>
          </a:ln>
          <a:effectLst>
            <a:outerShdw blurRad="63500" dist="38099" dir="2700000" algn="ctr" rotWithShape="0">
              <a:schemeClr val="bg2">
                <a:alpha val="74998"/>
              </a:schemeClr>
            </a:outerShdw>
          </a:effectLst>
        </p:spPr>
        <p:txBody>
          <a:bodyPr wrap="none" lIns="91435" tIns="45718" rIns="91435" bIns="45718" anchor="ctr"/>
          <a:lstStyle/>
          <a:p>
            <a:pPr algn="ctr">
              <a:defRPr/>
            </a:pPr>
            <a:r>
              <a:rPr lang="en-US" sz="1700" dirty="0">
                <a:solidFill>
                  <a:schemeClr val="bg1"/>
                </a:solidFill>
                <a:ea typeface="+mn-ea"/>
                <a:cs typeface="+mn-cs"/>
              </a:rPr>
              <a:t>Packet</a:t>
            </a:r>
          </a:p>
          <a:p>
            <a:pPr algn="ctr">
              <a:defRPr/>
            </a:pPr>
            <a:r>
              <a:rPr lang="en-US" sz="1700" dirty="0">
                <a:solidFill>
                  <a:schemeClr val="bg1"/>
                </a:solidFill>
                <a:ea typeface="+mn-ea"/>
                <a:cs typeface="+mn-cs"/>
              </a:rPr>
              <a:t>Forwarding </a:t>
            </a:r>
          </a:p>
          <a:p>
            <a:pPr algn="ctr">
              <a:defRPr/>
            </a:pPr>
            <a:endParaRPr lang="en-US" sz="1700" dirty="0">
              <a:solidFill>
                <a:schemeClr val="bg1"/>
              </a:solidFill>
              <a:ea typeface="+mn-ea"/>
              <a:cs typeface="+mn-cs"/>
            </a:endParaRPr>
          </a:p>
        </p:txBody>
      </p:sp>
      <p:sp>
        <p:nvSpPr>
          <p:cNvPr id="37" name="AutoShape 7"/>
          <p:cNvSpPr>
            <a:spLocks noChangeArrowheads="1"/>
          </p:cNvSpPr>
          <p:nvPr/>
        </p:nvSpPr>
        <p:spPr bwMode="auto">
          <a:xfrm>
            <a:off x="4814888" y="5265738"/>
            <a:ext cx="1147762" cy="669925"/>
          </a:xfrm>
          <a:prstGeom prst="can">
            <a:avLst>
              <a:gd name="adj" fmla="val 43620"/>
            </a:avLst>
          </a:prstGeom>
          <a:solidFill>
            <a:schemeClr val="tx2">
              <a:lumMod val="75000"/>
            </a:schemeClr>
          </a:solidFill>
          <a:ln w="9525">
            <a:noFill/>
            <a:round/>
            <a:headEnd/>
            <a:tailEnd/>
          </a:ln>
          <a:effectLst>
            <a:outerShdw blurRad="63500" dist="38099" dir="2700000" algn="ctr" rotWithShape="0">
              <a:schemeClr val="bg2">
                <a:alpha val="74998"/>
              </a:schemeClr>
            </a:outerShdw>
          </a:effectLst>
        </p:spPr>
        <p:txBody>
          <a:bodyPr wrap="none" lIns="91435" tIns="45718" rIns="91435" bIns="45718" anchor="ctr"/>
          <a:lstStyle/>
          <a:p>
            <a:pPr algn="ctr">
              <a:defRPr/>
            </a:pPr>
            <a:r>
              <a:rPr lang="en-US" sz="1700">
                <a:solidFill>
                  <a:schemeClr val="bg1"/>
                </a:solidFill>
                <a:ea typeface="+mn-ea"/>
                <a:cs typeface="+mn-cs"/>
              </a:rPr>
              <a:t>Packet</a:t>
            </a:r>
          </a:p>
          <a:p>
            <a:pPr algn="ctr">
              <a:defRPr/>
            </a:pPr>
            <a:r>
              <a:rPr lang="en-US" sz="1700">
                <a:solidFill>
                  <a:schemeClr val="bg1"/>
                </a:solidFill>
                <a:ea typeface="+mn-ea"/>
                <a:cs typeface="+mn-cs"/>
              </a:rPr>
              <a:t>Forwarding </a:t>
            </a:r>
          </a:p>
          <a:p>
            <a:pPr algn="ctr">
              <a:defRPr/>
            </a:pPr>
            <a:endParaRPr lang="en-US" sz="1700">
              <a:solidFill>
                <a:schemeClr val="bg1"/>
              </a:solidFill>
              <a:ea typeface="+mn-ea"/>
              <a:cs typeface="+mn-cs"/>
            </a:endParaRPr>
          </a:p>
        </p:txBody>
      </p:sp>
      <p:sp>
        <p:nvSpPr>
          <p:cNvPr id="38" name="AutoShape 7"/>
          <p:cNvSpPr>
            <a:spLocks noChangeArrowheads="1"/>
          </p:cNvSpPr>
          <p:nvPr/>
        </p:nvSpPr>
        <p:spPr bwMode="auto">
          <a:xfrm>
            <a:off x="6472238" y="4503738"/>
            <a:ext cx="1147762" cy="669925"/>
          </a:xfrm>
          <a:prstGeom prst="can">
            <a:avLst>
              <a:gd name="adj" fmla="val 43620"/>
            </a:avLst>
          </a:prstGeom>
          <a:solidFill>
            <a:schemeClr val="tx2">
              <a:lumMod val="75000"/>
            </a:schemeClr>
          </a:solidFill>
          <a:ln w="9525">
            <a:noFill/>
            <a:round/>
            <a:headEnd/>
            <a:tailEnd/>
          </a:ln>
          <a:effectLst>
            <a:outerShdw blurRad="63500" dist="38099" dir="2700000" algn="ctr" rotWithShape="0">
              <a:schemeClr val="bg2">
                <a:alpha val="74998"/>
              </a:schemeClr>
            </a:outerShdw>
          </a:effectLst>
        </p:spPr>
        <p:txBody>
          <a:bodyPr wrap="none" lIns="91435" tIns="45718" rIns="91435" bIns="45718" anchor="ctr"/>
          <a:lstStyle/>
          <a:p>
            <a:pPr algn="ctr">
              <a:defRPr/>
            </a:pPr>
            <a:r>
              <a:rPr lang="en-US" sz="1700">
                <a:solidFill>
                  <a:schemeClr val="bg1"/>
                </a:solidFill>
                <a:ea typeface="+mn-ea"/>
                <a:cs typeface="+mn-cs"/>
              </a:rPr>
              <a:t>Packet</a:t>
            </a:r>
          </a:p>
          <a:p>
            <a:pPr algn="ctr">
              <a:defRPr/>
            </a:pPr>
            <a:r>
              <a:rPr lang="en-US" sz="1700">
                <a:solidFill>
                  <a:schemeClr val="bg1"/>
                </a:solidFill>
                <a:ea typeface="+mn-ea"/>
                <a:cs typeface="+mn-cs"/>
              </a:rPr>
              <a:t>Forwarding </a:t>
            </a:r>
          </a:p>
          <a:p>
            <a:pPr algn="ctr">
              <a:defRPr/>
            </a:pPr>
            <a:endParaRPr lang="en-US" sz="1700">
              <a:solidFill>
                <a:schemeClr val="bg1"/>
              </a:solidFill>
              <a:ea typeface="+mn-ea"/>
              <a:cs typeface="+mn-cs"/>
            </a:endParaRPr>
          </a:p>
        </p:txBody>
      </p:sp>
      <p:grpSp>
        <p:nvGrpSpPr>
          <p:cNvPr id="25" name="Group 24"/>
          <p:cNvGrpSpPr>
            <a:grpSpLocks/>
          </p:cNvGrpSpPr>
          <p:nvPr/>
        </p:nvGrpSpPr>
        <p:grpSpPr bwMode="auto">
          <a:xfrm>
            <a:off x="1296988" y="3767138"/>
            <a:ext cx="6323012" cy="2605087"/>
            <a:chOff x="2073951" y="4520139"/>
            <a:chExt cx="10116819" cy="3126104"/>
          </a:xfrm>
        </p:grpSpPr>
        <p:sp>
          <p:nvSpPr>
            <p:cNvPr id="45" name="AutoShape 7"/>
            <p:cNvSpPr>
              <a:spLocks noChangeArrowheads="1"/>
            </p:cNvSpPr>
            <p:nvPr/>
          </p:nvSpPr>
          <p:spPr bwMode="auto">
            <a:xfrm>
              <a:off x="2073951" y="6238449"/>
              <a:ext cx="1836419" cy="803910"/>
            </a:xfrm>
            <a:prstGeom prst="can">
              <a:avLst>
                <a:gd name="adj" fmla="val 43620"/>
              </a:avLst>
            </a:prstGeom>
            <a:solidFill>
              <a:srgbClr val="FF0000"/>
            </a:solidFill>
            <a:ln w="9525">
              <a:noFill/>
              <a:round/>
              <a:headEnd/>
              <a:tailEnd/>
            </a:ln>
            <a:effectLst>
              <a:outerShdw blurRad="63500" dist="38099" dir="2700000" algn="ctr" rotWithShape="0">
                <a:schemeClr val="bg2">
                  <a:alpha val="74998"/>
                </a:schemeClr>
              </a:outerShdw>
            </a:effectLst>
          </p:spPr>
          <p:txBody>
            <a:bodyPr wrap="none" lIns="130622" tIns="65311" rIns="130622" bIns="65311" anchor="ctr"/>
            <a:lstStyle/>
            <a:p>
              <a:pPr algn="ctr">
                <a:defRPr/>
              </a:pPr>
              <a:r>
                <a:rPr lang="en-US" sz="1700" dirty="0"/>
                <a:t>Control</a:t>
              </a:r>
            </a:p>
          </p:txBody>
        </p:sp>
        <p:sp>
          <p:nvSpPr>
            <p:cNvPr id="49" name="AutoShape 7"/>
            <p:cNvSpPr>
              <a:spLocks noChangeArrowheads="1"/>
            </p:cNvSpPr>
            <p:nvPr/>
          </p:nvSpPr>
          <p:spPr bwMode="auto">
            <a:xfrm>
              <a:off x="5002570" y="6842333"/>
              <a:ext cx="1836421" cy="803910"/>
            </a:xfrm>
            <a:prstGeom prst="can">
              <a:avLst>
                <a:gd name="adj" fmla="val 43620"/>
              </a:avLst>
            </a:prstGeom>
            <a:solidFill>
              <a:srgbClr val="FF0000"/>
            </a:solidFill>
            <a:ln w="9525">
              <a:noFill/>
              <a:round/>
              <a:headEnd/>
              <a:tailEnd/>
            </a:ln>
            <a:effectLst>
              <a:outerShdw blurRad="63500" dist="38099" dir="2700000" algn="ctr" rotWithShape="0">
                <a:schemeClr val="bg2">
                  <a:alpha val="74998"/>
                </a:schemeClr>
              </a:outerShdw>
            </a:effectLst>
          </p:spPr>
          <p:txBody>
            <a:bodyPr wrap="none" lIns="130622" tIns="65311" rIns="130622" bIns="65311" anchor="ctr"/>
            <a:lstStyle/>
            <a:p>
              <a:pPr algn="ctr">
                <a:defRPr/>
              </a:pPr>
              <a:endParaRPr lang="en-US" sz="1700" dirty="0">
                <a:ea typeface="+mn-ea"/>
                <a:cs typeface="+mn-cs"/>
              </a:endParaRPr>
            </a:p>
            <a:p>
              <a:pPr algn="ctr">
                <a:defRPr/>
              </a:pPr>
              <a:r>
                <a:rPr lang="en-US" sz="1700" dirty="0">
                  <a:ea typeface="+mn-ea"/>
                  <a:cs typeface="+mn-cs"/>
                </a:rPr>
                <a:t>Control</a:t>
              </a:r>
            </a:p>
            <a:p>
              <a:pPr algn="ctr">
                <a:defRPr/>
              </a:pPr>
              <a:endParaRPr lang="en-US" sz="1700" dirty="0">
                <a:ea typeface="+mn-ea"/>
                <a:cs typeface="+mn-cs"/>
              </a:endParaRPr>
            </a:p>
          </p:txBody>
        </p:sp>
        <p:sp>
          <p:nvSpPr>
            <p:cNvPr id="51" name="AutoShape 7"/>
            <p:cNvSpPr>
              <a:spLocks noChangeArrowheads="1"/>
            </p:cNvSpPr>
            <p:nvPr/>
          </p:nvSpPr>
          <p:spPr bwMode="auto">
            <a:xfrm>
              <a:off x="4796831" y="4520139"/>
              <a:ext cx="1836419" cy="803910"/>
            </a:xfrm>
            <a:prstGeom prst="can">
              <a:avLst>
                <a:gd name="adj" fmla="val 43620"/>
              </a:avLst>
            </a:prstGeom>
            <a:solidFill>
              <a:srgbClr val="FF0000"/>
            </a:solidFill>
            <a:ln w="9525">
              <a:noFill/>
              <a:round/>
              <a:headEnd/>
              <a:tailEnd/>
            </a:ln>
            <a:effectLst>
              <a:outerShdw blurRad="63500" dist="38099" dir="2700000" algn="ctr" rotWithShape="0">
                <a:schemeClr val="bg2">
                  <a:alpha val="74998"/>
                </a:schemeClr>
              </a:outerShdw>
            </a:effectLst>
          </p:spPr>
          <p:txBody>
            <a:bodyPr wrap="none" lIns="130622" tIns="65311" rIns="130622" bIns="65311" anchor="ctr"/>
            <a:lstStyle/>
            <a:p>
              <a:pPr algn="ctr">
                <a:defRPr/>
              </a:pPr>
              <a:endParaRPr lang="en-US" sz="1700" dirty="0">
                <a:ea typeface="+mn-ea"/>
                <a:cs typeface="+mn-cs"/>
              </a:endParaRPr>
            </a:p>
            <a:p>
              <a:pPr algn="ctr">
                <a:defRPr/>
              </a:pPr>
              <a:r>
                <a:rPr lang="en-US" sz="1700" dirty="0">
                  <a:ea typeface="+mn-ea"/>
                  <a:cs typeface="+mn-cs"/>
                </a:rPr>
                <a:t>Control</a:t>
              </a:r>
            </a:p>
            <a:p>
              <a:pPr algn="ctr">
                <a:defRPr/>
              </a:pPr>
              <a:endParaRPr lang="en-US" sz="1700" dirty="0">
                <a:ea typeface="+mn-ea"/>
                <a:cs typeface="+mn-cs"/>
              </a:endParaRPr>
            </a:p>
          </p:txBody>
        </p:sp>
        <p:sp>
          <p:nvSpPr>
            <p:cNvPr id="53" name="AutoShape 7"/>
            <p:cNvSpPr>
              <a:spLocks noChangeArrowheads="1"/>
            </p:cNvSpPr>
            <p:nvPr/>
          </p:nvSpPr>
          <p:spPr bwMode="auto">
            <a:xfrm>
              <a:off x="7702591" y="5836493"/>
              <a:ext cx="1836419" cy="803910"/>
            </a:xfrm>
            <a:prstGeom prst="can">
              <a:avLst>
                <a:gd name="adj" fmla="val 43620"/>
              </a:avLst>
            </a:prstGeom>
            <a:solidFill>
              <a:srgbClr val="FF0000"/>
            </a:solidFill>
            <a:ln w="9525">
              <a:noFill/>
              <a:round/>
              <a:headEnd/>
              <a:tailEnd/>
            </a:ln>
            <a:effectLst>
              <a:outerShdw blurRad="63500" dist="38099" dir="2700000" algn="ctr" rotWithShape="0">
                <a:schemeClr val="bg2">
                  <a:alpha val="74998"/>
                </a:schemeClr>
              </a:outerShdw>
            </a:effectLst>
          </p:spPr>
          <p:txBody>
            <a:bodyPr wrap="none" lIns="130622" tIns="65311" rIns="130622" bIns="65311" anchor="ctr"/>
            <a:lstStyle/>
            <a:p>
              <a:pPr algn="ctr">
                <a:defRPr/>
              </a:pPr>
              <a:endParaRPr lang="en-US" sz="1700" dirty="0">
                <a:ea typeface="+mn-ea"/>
                <a:cs typeface="+mn-cs"/>
              </a:endParaRPr>
            </a:p>
            <a:p>
              <a:pPr algn="ctr">
                <a:defRPr/>
              </a:pPr>
              <a:r>
                <a:rPr lang="en-US" sz="1700" dirty="0">
                  <a:ea typeface="+mn-ea"/>
                  <a:cs typeface="+mn-cs"/>
                </a:rPr>
                <a:t>Control</a:t>
              </a:r>
            </a:p>
            <a:p>
              <a:pPr algn="ctr">
                <a:defRPr/>
              </a:pPr>
              <a:endParaRPr lang="en-US" sz="1700" dirty="0">
                <a:ea typeface="+mn-ea"/>
                <a:cs typeface="+mn-cs"/>
              </a:endParaRPr>
            </a:p>
          </p:txBody>
        </p:sp>
        <p:sp>
          <p:nvSpPr>
            <p:cNvPr id="54" name="AutoShape 7"/>
            <p:cNvSpPr>
              <a:spLocks noChangeArrowheads="1"/>
            </p:cNvSpPr>
            <p:nvPr/>
          </p:nvSpPr>
          <p:spPr bwMode="auto">
            <a:xfrm>
              <a:off x="10354351" y="4922093"/>
              <a:ext cx="1836419" cy="803910"/>
            </a:xfrm>
            <a:prstGeom prst="can">
              <a:avLst>
                <a:gd name="adj" fmla="val 43620"/>
              </a:avLst>
            </a:prstGeom>
            <a:solidFill>
              <a:srgbClr val="FF0000"/>
            </a:solidFill>
            <a:ln w="9525">
              <a:noFill/>
              <a:round/>
              <a:headEnd/>
              <a:tailEnd/>
            </a:ln>
            <a:effectLst>
              <a:outerShdw blurRad="63500" dist="38099" dir="2700000" algn="ctr" rotWithShape="0">
                <a:schemeClr val="bg2">
                  <a:alpha val="74998"/>
                </a:schemeClr>
              </a:outerShdw>
            </a:effectLst>
          </p:spPr>
          <p:txBody>
            <a:bodyPr wrap="none" lIns="130622" tIns="65311" rIns="130622" bIns="65311" anchor="ctr"/>
            <a:lstStyle/>
            <a:p>
              <a:pPr algn="ctr">
                <a:defRPr/>
              </a:pPr>
              <a:endParaRPr lang="en-US" sz="1700" dirty="0">
                <a:ea typeface="+mn-ea"/>
                <a:cs typeface="+mn-cs"/>
              </a:endParaRPr>
            </a:p>
            <a:p>
              <a:pPr algn="ctr">
                <a:defRPr/>
              </a:pPr>
              <a:r>
                <a:rPr lang="en-US" sz="1700" dirty="0">
                  <a:ea typeface="+mn-ea"/>
                  <a:cs typeface="+mn-cs"/>
                </a:rPr>
                <a:t>Control</a:t>
              </a:r>
            </a:p>
            <a:p>
              <a:pPr algn="ctr">
                <a:defRPr/>
              </a:pPr>
              <a:endParaRPr lang="en-US" sz="1700" dirty="0">
                <a:ea typeface="+mn-ea"/>
                <a:cs typeface="+mn-cs"/>
              </a:endParaRPr>
            </a:p>
          </p:txBody>
        </p:sp>
      </p:grpSp>
      <p:sp>
        <p:nvSpPr>
          <p:cNvPr id="24" name="Rectangle 23"/>
          <p:cNvSpPr/>
          <p:nvPr/>
        </p:nvSpPr>
        <p:spPr>
          <a:xfrm>
            <a:off x="1066800" y="742950"/>
            <a:ext cx="6662738" cy="28336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64008" tIns="32004" rIns="64008" bIns="32004" anchor="ctr"/>
          <a:lstStyle/>
          <a:p>
            <a:pPr algn="ctr">
              <a:defRPr/>
            </a:pPr>
            <a:endParaRPr lang="en-US"/>
          </a:p>
        </p:txBody>
      </p:sp>
      <p:sp>
        <p:nvSpPr>
          <p:cNvPr id="21512" name="TextBox 44"/>
          <p:cNvSpPr txBox="1">
            <a:spLocks noChangeArrowheads="1"/>
          </p:cNvSpPr>
          <p:nvPr/>
        </p:nvSpPr>
        <p:spPr bwMode="auto">
          <a:xfrm>
            <a:off x="3376613" y="2513013"/>
            <a:ext cx="2276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Global Network Map</a:t>
            </a:r>
          </a:p>
        </p:txBody>
      </p:sp>
      <p:sp>
        <p:nvSpPr>
          <p:cNvPr id="79" name="Rounded Rectangle 78"/>
          <p:cNvSpPr/>
          <p:nvPr/>
        </p:nvSpPr>
        <p:spPr>
          <a:xfrm>
            <a:off x="1066800" y="2959538"/>
            <a:ext cx="6663266" cy="43755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lIns="91435" tIns="45718" rIns="91435" bIns="45718" anchor="ctr"/>
          <a:lstStyle/>
          <a:p>
            <a:pPr algn="ctr">
              <a:defRPr/>
            </a:pPr>
            <a:r>
              <a:rPr lang="en-US" sz="2400" dirty="0">
                <a:solidFill>
                  <a:srgbClr val="FFFFFF"/>
                </a:solidFill>
                <a:latin typeface="+mj-lt"/>
              </a:rPr>
              <a:t>Control Plane</a:t>
            </a:r>
          </a:p>
        </p:txBody>
      </p:sp>
      <p:grpSp>
        <p:nvGrpSpPr>
          <p:cNvPr id="10" name="Group 1"/>
          <p:cNvGrpSpPr/>
          <p:nvPr/>
        </p:nvGrpSpPr>
        <p:grpSpPr>
          <a:xfrm>
            <a:off x="5791200" y="2426138"/>
            <a:ext cx="1158240" cy="547255"/>
            <a:chOff x="5257800" y="3124200"/>
            <a:chExt cx="1158240" cy="547255"/>
          </a:xfrm>
          <a:effectLst>
            <a:outerShdw blurRad="50800" dist="50800" dir="10260000" algn="tl" rotWithShape="0">
              <a:srgbClr val="000000">
                <a:alpha val="54000"/>
              </a:srgbClr>
            </a:outerShdw>
          </a:effectLst>
        </p:grpSpPr>
        <p:sp>
          <p:nvSpPr>
            <p:cNvPr id="33" name="Oval 32"/>
            <p:cNvSpPr/>
            <p:nvPr/>
          </p:nvSpPr>
          <p:spPr>
            <a:xfrm>
              <a:off x="5257800" y="3352800"/>
              <a:ext cx="167640" cy="166255"/>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5562600" y="3124200"/>
              <a:ext cx="167640" cy="166255"/>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a:xfrm>
              <a:off x="5943600" y="3352800"/>
              <a:ext cx="167640" cy="166255"/>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a:xfrm>
              <a:off x="6248400" y="3200400"/>
              <a:ext cx="167640" cy="166255"/>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5638800" y="3505200"/>
              <a:ext cx="167640" cy="166255"/>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 name="Straight Connector 46"/>
            <p:cNvCxnSpPr>
              <a:stCxn id="33" idx="7"/>
              <a:endCxn id="40" idx="3"/>
            </p:cNvCxnSpPr>
            <p:nvPr/>
          </p:nvCxnSpPr>
          <p:spPr>
            <a:xfrm flipV="1">
              <a:off x="5400890" y="3266108"/>
              <a:ext cx="186260" cy="111039"/>
            </a:xfrm>
            <a:prstGeom prst="line">
              <a:avLst/>
            </a:prstGeom>
            <a:solidFill>
              <a:schemeClr val="bg1"/>
            </a:solid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3" idx="2"/>
              <a:endCxn id="33" idx="5"/>
            </p:cNvCxnSpPr>
            <p:nvPr/>
          </p:nvCxnSpPr>
          <p:spPr>
            <a:xfrm flipH="1" flipV="1">
              <a:off x="5400890" y="3494708"/>
              <a:ext cx="237910" cy="93620"/>
            </a:xfrm>
            <a:prstGeom prst="line">
              <a:avLst/>
            </a:prstGeom>
            <a:solidFill>
              <a:schemeClr val="bg1"/>
            </a:solid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1" idx="1"/>
              <a:endCxn id="40" idx="5"/>
            </p:cNvCxnSpPr>
            <p:nvPr/>
          </p:nvCxnSpPr>
          <p:spPr>
            <a:xfrm flipH="1" flipV="1">
              <a:off x="5705690" y="3266108"/>
              <a:ext cx="262460" cy="111039"/>
            </a:xfrm>
            <a:prstGeom prst="line">
              <a:avLst/>
            </a:prstGeom>
            <a:solidFill>
              <a:schemeClr val="bg1"/>
            </a:solid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3" idx="6"/>
              <a:endCxn id="41" idx="3"/>
            </p:cNvCxnSpPr>
            <p:nvPr/>
          </p:nvCxnSpPr>
          <p:spPr>
            <a:xfrm flipV="1">
              <a:off x="5806440" y="3494708"/>
              <a:ext cx="161710" cy="93620"/>
            </a:xfrm>
            <a:prstGeom prst="line">
              <a:avLst/>
            </a:prstGeom>
            <a:solidFill>
              <a:schemeClr val="bg1"/>
            </a:solid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1" idx="6"/>
              <a:endCxn id="42" idx="3"/>
            </p:cNvCxnSpPr>
            <p:nvPr/>
          </p:nvCxnSpPr>
          <p:spPr>
            <a:xfrm flipV="1">
              <a:off x="6111240" y="3342308"/>
              <a:ext cx="161710" cy="93620"/>
            </a:xfrm>
            <a:prstGeom prst="line">
              <a:avLst/>
            </a:prstGeom>
            <a:solidFill>
              <a:schemeClr val="bg1"/>
            </a:solidFill>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a:grpSpLocks/>
          </p:cNvGrpSpPr>
          <p:nvPr/>
        </p:nvGrpSpPr>
        <p:grpSpPr bwMode="auto">
          <a:xfrm>
            <a:off x="1219200" y="1606550"/>
            <a:ext cx="6154738" cy="717550"/>
            <a:chOff x="1950720" y="1927080"/>
            <a:chExt cx="9847286" cy="862730"/>
          </a:xfrm>
        </p:grpSpPr>
        <p:sp>
          <p:nvSpPr>
            <p:cNvPr id="81" name="Rounded Rectangle 80"/>
            <p:cNvSpPr/>
            <p:nvPr/>
          </p:nvSpPr>
          <p:spPr bwMode="auto">
            <a:xfrm>
              <a:off x="1950720" y="2002936"/>
              <a:ext cx="2804160" cy="77316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2800" dirty="0">
                <a:solidFill>
                  <a:srgbClr val="000000"/>
                </a:solidFill>
                <a:latin typeface="+mj-lt"/>
              </a:endParaRPr>
            </a:p>
          </p:txBody>
        </p:sp>
        <p:sp>
          <p:nvSpPr>
            <p:cNvPr id="42012" name="TextBox 23"/>
            <p:cNvSpPr txBox="1">
              <a:spLocks noChangeArrowheads="1"/>
            </p:cNvSpPr>
            <p:nvPr/>
          </p:nvSpPr>
          <p:spPr bwMode="auto">
            <a:xfrm>
              <a:off x="2496973" y="1927080"/>
              <a:ext cx="171165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bg1"/>
                  </a:solidFill>
                </a:rPr>
                <a:t>Control</a:t>
              </a:r>
            </a:p>
            <a:p>
              <a:pPr algn="ctr" eaLnBrk="1" hangingPunct="1"/>
              <a:r>
                <a:rPr lang="en-US" sz="1800">
                  <a:solidFill>
                    <a:schemeClr val="bg1"/>
                  </a:solidFill>
                </a:rPr>
                <a:t>Program</a:t>
              </a:r>
            </a:p>
          </p:txBody>
        </p:sp>
        <p:sp>
          <p:nvSpPr>
            <p:cNvPr id="73" name="Rounded Rectangle 72"/>
            <p:cNvSpPr/>
            <p:nvPr/>
          </p:nvSpPr>
          <p:spPr bwMode="auto">
            <a:xfrm>
              <a:off x="5472283" y="2009793"/>
              <a:ext cx="2804160" cy="77316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2800" dirty="0">
                <a:solidFill>
                  <a:srgbClr val="000000"/>
                </a:solidFill>
                <a:latin typeface="+mj-lt"/>
              </a:endParaRPr>
            </a:p>
          </p:txBody>
        </p:sp>
        <p:sp>
          <p:nvSpPr>
            <p:cNvPr id="42016" name="TextBox 23"/>
            <p:cNvSpPr txBox="1">
              <a:spLocks noChangeArrowheads="1"/>
            </p:cNvSpPr>
            <p:nvPr/>
          </p:nvSpPr>
          <p:spPr bwMode="auto">
            <a:xfrm>
              <a:off x="6018536" y="1933937"/>
              <a:ext cx="171165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bg1"/>
                  </a:solidFill>
                </a:rPr>
                <a:t>Control</a:t>
              </a:r>
            </a:p>
            <a:p>
              <a:pPr algn="ctr" eaLnBrk="1" hangingPunct="1"/>
              <a:r>
                <a:rPr lang="en-US" sz="1800">
                  <a:solidFill>
                    <a:schemeClr val="bg1"/>
                  </a:solidFill>
                </a:rPr>
                <a:t>Program</a:t>
              </a:r>
            </a:p>
          </p:txBody>
        </p:sp>
        <p:sp>
          <p:nvSpPr>
            <p:cNvPr id="85" name="Rounded Rectangle 84"/>
            <p:cNvSpPr/>
            <p:nvPr/>
          </p:nvSpPr>
          <p:spPr bwMode="auto">
            <a:xfrm>
              <a:off x="8993846" y="2016650"/>
              <a:ext cx="2804160" cy="77316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2800" dirty="0">
                <a:solidFill>
                  <a:srgbClr val="000000"/>
                </a:solidFill>
                <a:latin typeface="+mj-lt"/>
              </a:endParaRPr>
            </a:p>
          </p:txBody>
        </p:sp>
        <p:sp>
          <p:nvSpPr>
            <p:cNvPr id="42020" name="TextBox 23"/>
            <p:cNvSpPr txBox="1">
              <a:spLocks noChangeArrowheads="1"/>
            </p:cNvSpPr>
            <p:nvPr/>
          </p:nvSpPr>
          <p:spPr bwMode="auto">
            <a:xfrm>
              <a:off x="9540099" y="1940794"/>
              <a:ext cx="171165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bg1"/>
                  </a:solidFill>
                </a:rPr>
                <a:t>Control</a:t>
              </a:r>
            </a:p>
            <a:p>
              <a:pPr algn="ctr" eaLnBrk="1" hangingPunct="1"/>
              <a:r>
                <a:rPr lang="en-US" sz="1800">
                  <a:solidFill>
                    <a:schemeClr val="bg1"/>
                  </a:solidFill>
                </a:rPr>
                <a:t>Program</a:t>
              </a:r>
            </a:p>
          </p:txBody>
        </p:sp>
      </p:grpSp>
      <p:grpSp>
        <p:nvGrpSpPr>
          <p:cNvPr id="26" name="Group 25"/>
          <p:cNvGrpSpPr>
            <a:grpSpLocks/>
          </p:cNvGrpSpPr>
          <p:nvPr/>
        </p:nvGrpSpPr>
        <p:grpSpPr bwMode="auto">
          <a:xfrm>
            <a:off x="1828800" y="3397250"/>
            <a:ext cx="5257800" cy="2305050"/>
            <a:chOff x="2926080" y="4076510"/>
            <a:chExt cx="8412480" cy="2765823"/>
          </a:xfrm>
        </p:grpSpPr>
        <p:cxnSp>
          <p:nvCxnSpPr>
            <p:cNvPr id="70" name="Straight Connector 69"/>
            <p:cNvCxnSpPr/>
            <p:nvPr/>
          </p:nvCxnSpPr>
          <p:spPr bwMode="auto">
            <a:xfrm>
              <a:off x="2926080" y="4076510"/>
              <a:ext cx="0" cy="2765823"/>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bwMode="auto">
            <a:xfrm flipH="1">
              <a:off x="5715000" y="4076510"/>
              <a:ext cx="15240" cy="1106711"/>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bwMode="auto">
            <a:xfrm>
              <a:off x="8620760" y="4076510"/>
              <a:ext cx="35560" cy="2274375"/>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bwMode="auto">
            <a:xfrm>
              <a:off x="11338560" y="4076510"/>
              <a:ext cx="0" cy="1474344"/>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AC913800-9833-F549-80FC-C3497A40B0B4}" type="slidenum">
              <a:rPr lang="en-US" smtClean="0"/>
              <a:t>5</a:t>
            </a:fld>
            <a:endParaRPr lang="en-US"/>
          </a:p>
        </p:txBody>
      </p:sp>
    </p:spTree>
    <p:extLst>
      <p:ext uri="{BB962C8B-B14F-4D97-AF65-F5344CB8AC3E}">
        <p14:creationId xmlns:p14="http://schemas.microsoft.com/office/powerpoint/2010/main" val="3726319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6.12178E-7 -3.73434E-6 L -6.12178E-7 -0.42664 " pathEditMode="relative" ptsTypes="AA">
                                      <p:cBhvr>
                                        <p:cTn id="6" dur="1000" fill="hold"/>
                                        <p:tgtEl>
                                          <p:spTgt spid="25"/>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25"/>
                                        </p:tgtEl>
                                      </p:cBhvr>
                                    </p:animEffect>
                                    <p:set>
                                      <p:cBhvr>
                                        <p:cTn id="9" dur="1" fill="hold">
                                          <p:stCondLst>
                                            <p:cond delay="999"/>
                                          </p:stCondLst>
                                        </p:cTn>
                                        <p:tgtEl>
                                          <p:spTgt spid="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2"/>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t>50</a:t>
            </a:fld>
            <a:endParaRPr lang="en-US"/>
          </a:p>
        </p:txBody>
      </p:sp>
    </p:spTree>
    <p:extLst>
      <p:ext uri="{BB962C8B-B14F-4D97-AF65-F5344CB8AC3E}">
        <p14:creationId xmlns:p14="http://schemas.microsoft.com/office/powerpoint/2010/main" val="1999366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dirty="0" smtClean="0"/>
              <a:t>“</a:t>
            </a:r>
            <a:r>
              <a:rPr lang="en-US" dirty="0"/>
              <a:t>Overall, the idea of SDN feels a little bit unsettling to me because it is proposing to change one of the main reasons for the success of computer networks: fully decentralized control. Once we introduce a centralized entity to control the network we have to make sure that it doesn’t fail, which I think is very difficult</a:t>
            </a:r>
            <a:r>
              <a:rPr lang="en-US" dirty="0" smtClean="0"/>
              <a:t>.”</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6</a:t>
            </a:fld>
            <a:endParaRPr lang="en-US"/>
          </a:p>
        </p:txBody>
      </p:sp>
    </p:spTree>
    <p:extLst>
      <p:ext uri="{BB962C8B-B14F-4D97-AF65-F5344CB8AC3E}">
        <p14:creationId xmlns:p14="http://schemas.microsoft.com/office/powerpoint/2010/main" val="836768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495800" y="3337262"/>
            <a:ext cx="3771900" cy="1771650"/>
          </a:xfrm>
          <a:prstGeom prst="rect">
            <a:avLst/>
          </a:prstGeom>
        </p:spPr>
      </p:pic>
      <p:sp>
        <p:nvSpPr>
          <p:cNvPr id="12" name="Rectangle 11"/>
          <p:cNvSpPr/>
          <p:nvPr/>
        </p:nvSpPr>
        <p:spPr>
          <a:xfrm>
            <a:off x="4041743" y="3265300"/>
            <a:ext cx="4708678" cy="2062103"/>
          </a:xfrm>
          <a:prstGeom prst="rect">
            <a:avLst/>
          </a:prstGeom>
        </p:spPr>
        <p:txBody>
          <a:bodyPr wrap="square">
            <a:spAutoFit/>
          </a:bodyPr>
          <a:lstStyle/>
          <a:p>
            <a:r>
              <a:rPr lang="en-US" sz="3200" dirty="0" smtClean="0"/>
              <a:t>Entire backbone </a:t>
            </a:r>
          </a:p>
          <a:p>
            <a:endParaRPr lang="en-US" sz="3200" dirty="0" smtClean="0"/>
          </a:p>
          <a:p>
            <a:endParaRPr lang="en-US" sz="3200" dirty="0"/>
          </a:p>
          <a:p>
            <a:r>
              <a:rPr lang="en-US" sz="3200" dirty="0" smtClean="0"/>
              <a:t>               runs on SDN</a:t>
            </a:r>
            <a:endParaRPr lang="en-US" sz="3200" dirty="0"/>
          </a:p>
        </p:txBody>
      </p:sp>
      <p:sp>
        <p:nvSpPr>
          <p:cNvPr id="2" name="Title 1"/>
          <p:cNvSpPr>
            <a:spLocks noGrp="1"/>
          </p:cNvSpPr>
          <p:nvPr>
            <p:ph type="title"/>
          </p:nvPr>
        </p:nvSpPr>
        <p:spPr>
          <a:xfrm>
            <a:off x="457200" y="20640"/>
            <a:ext cx="8229600" cy="1143000"/>
          </a:xfrm>
        </p:spPr>
        <p:txBody>
          <a:bodyPr/>
          <a:lstStyle/>
          <a:p>
            <a:r>
              <a:rPr lang="en-US" dirty="0" smtClean="0"/>
              <a:t>A Major Trend in Networking</a:t>
            </a:r>
            <a:endParaRPr lang="en-US" dirty="0"/>
          </a:p>
        </p:txBody>
      </p:sp>
      <p:pic>
        <p:nvPicPr>
          <p:cNvPr id="7" name="Picture 6"/>
          <p:cNvPicPr>
            <a:picLocks noChangeAspect="1"/>
          </p:cNvPicPr>
          <p:nvPr/>
        </p:nvPicPr>
        <p:blipFill>
          <a:blip r:embed="rId4"/>
          <a:stretch>
            <a:fillRect/>
          </a:stretch>
        </p:blipFill>
        <p:spPr>
          <a:xfrm>
            <a:off x="457200" y="937864"/>
            <a:ext cx="4333440" cy="2334683"/>
          </a:xfrm>
          <a:prstGeom prst="rect">
            <a:avLst/>
          </a:prstGeom>
        </p:spPr>
      </p:pic>
      <p:pic>
        <p:nvPicPr>
          <p:cNvPr id="9" name="Picture 8"/>
          <p:cNvPicPr>
            <a:picLocks noChangeAspect="1"/>
          </p:cNvPicPr>
          <p:nvPr/>
        </p:nvPicPr>
        <p:blipFill>
          <a:blip r:embed="rId5"/>
          <a:stretch>
            <a:fillRect/>
          </a:stretch>
        </p:blipFill>
        <p:spPr>
          <a:xfrm>
            <a:off x="244327" y="3432785"/>
            <a:ext cx="3650347" cy="1250244"/>
          </a:xfrm>
          <a:prstGeom prst="rect">
            <a:avLst/>
          </a:prstGeom>
        </p:spPr>
      </p:pic>
      <p:pic>
        <p:nvPicPr>
          <p:cNvPr id="10" name="Picture 9" descr="Nicira_logo_cr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9" y="4868309"/>
            <a:ext cx="2427111" cy="1820333"/>
          </a:xfrm>
          <a:prstGeom prst="rect">
            <a:avLst/>
          </a:prstGeom>
        </p:spPr>
      </p:pic>
      <p:sp>
        <p:nvSpPr>
          <p:cNvPr id="11" name="Rectangle 10"/>
          <p:cNvSpPr/>
          <p:nvPr/>
        </p:nvSpPr>
        <p:spPr>
          <a:xfrm>
            <a:off x="4004853" y="5518138"/>
            <a:ext cx="4708678" cy="1077218"/>
          </a:xfrm>
          <a:prstGeom prst="rect">
            <a:avLst/>
          </a:prstGeom>
        </p:spPr>
        <p:txBody>
          <a:bodyPr wrap="square">
            <a:spAutoFit/>
          </a:bodyPr>
          <a:lstStyle/>
          <a:p>
            <a:pPr algn="ctr"/>
            <a:r>
              <a:rPr lang="en-US" sz="3200" dirty="0" smtClean="0"/>
              <a:t>Bought for </a:t>
            </a:r>
            <a:r>
              <a:rPr lang="en-US" sz="3200" b="1" dirty="0" smtClean="0"/>
              <a:t>$1.2 billion </a:t>
            </a:r>
          </a:p>
          <a:p>
            <a:pPr algn="ctr"/>
            <a:r>
              <a:rPr lang="en-US" sz="3200" dirty="0" smtClean="0"/>
              <a:t>(mostly cash)</a:t>
            </a:r>
            <a:endParaRPr lang="en-US" sz="3200" dirty="0"/>
          </a:p>
        </p:txBody>
      </p:sp>
      <p:pic>
        <p:nvPicPr>
          <p:cNvPr id="13" name="Picture 12" descr="onf-board.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8000" y="984466"/>
            <a:ext cx="4368800" cy="2100770"/>
          </a:xfrm>
          <a:prstGeom prst="rect">
            <a:avLst/>
          </a:prstGeom>
        </p:spPr>
      </p:pic>
      <p:cxnSp>
        <p:nvCxnSpPr>
          <p:cNvPr id="15" name="Straight Connector 14"/>
          <p:cNvCxnSpPr/>
          <p:nvPr/>
        </p:nvCxnSpPr>
        <p:spPr>
          <a:xfrm>
            <a:off x="4004853" y="5336416"/>
            <a:ext cx="5040369" cy="0"/>
          </a:xfrm>
          <a:prstGeom prst="line">
            <a:avLst/>
          </a:prstGeom>
          <a:ln w="63500">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4084" y="3213797"/>
            <a:ext cx="8575916" cy="0"/>
          </a:xfrm>
          <a:prstGeom prst="line">
            <a:avLst/>
          </a:prstGeom>
          <a:ln w="63500">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8226" y="4741310"/>
            <a:ext cx="3856627" cy="0"/>
          </a:xfrm>
          <a:prstGeom prst="line">
            <a:avLst/>
          </a:prstGeom>
          <a:ln w="63500">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004853" y="4713111"/>
            <a:ext cx="0" cy="651528"/>
          </a:xfrm>
          <a:prstGeom prst="line">
            <a:avLst/>
          </a:prstGeom>
          <a:ln w="63500">
            <a:prstDash val="dash"/>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AC913800-9833-F549-80FC-C3497A40B0B4}" type="slidenum">
              <a:rPr lang="en-US" smtClean="0"/>
              <a:t>7</a:t>
            </a:fld>
            <a:endParaRPr lang="en-US"/>
          </a:p>
        </p:txBody>
      </p:sp>
    </p:spTree>
    <p:extLst>
      <p:ext uri="{BB962C8B-B14F-4D97-AF65-F5344CB8AC3E}">
        <p14:creationId xmlns:p14="http://schemas.microsoft.com/office/powerpoint/2010/main" val="1294028187"/>
      </p:ext>
    </p:extLst>
  </p:cSld>
  <p:clrMapOvr>
    <a:masterClrMapping/>
  </p:clrMapOvr>
  <mc:AlternateContent xmlns:mc="http://schemas.openxmlformats.org/markup-compatibility/2006" xmlns:p14="http://schemas.microsoft.com/office/powerpoint/2010/main">
    <mc:Choice Requires="p14">
      <p:transition spd="slow" p14:dur="2000" advTm="31215"/>
    </mc:Choice>
    <mc:Fallback xmlns="">
      <p:transition xmlns:p14="http://schemas.microsoft.com/office/powerpoint/2010/main" spd="slow" advTm="31215"/>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Networking “Planes”</a:t>
            </a:r>
            <a:endParaRPr lang="en-US" dirty="0"/>
          </a:p>
        </p:txBody>
      </p:sp>
      <p:sp>
        <p:nvSpPr>
          <p:cNvPr id="5" name="Content Placeholder 2"/>
          <p:cNvSpPr>
            <a:spLocks noGrp="1"/>
          </p:cNvSpPr>
          <p:nvPr>
            <p:ph idx="1"/>
          </p:nvPr>
        </p:nvSpPr>
        <p:spPr>
          <a:xfrm>
            <a:off x="457200" y="1600201"/>
            <a:ext cx="8388626" cy="4525963"/>
          </a:xfrm>
        </p:spPr>
        <p:txBody>
          <a:bodyPr lIns="90479" tIns="44446" rIns="90479" bIns="44446">
            <a:normAutofit fontScale="92500"/>
          </a:bodyPr>
          <a:lstStyle/>
          <a:p>
            <a:pPr marL="285750" indent="-285750"/>
            <a:r>
              <a:rPr lang="en-US" sz="2400" b="1" dirty="0">
                <a:latin typeface="Arial" charset="0"/>
              </a:rPr>
              <a:t>Data plane</a:t>
            </a:r>
            <a:r>
              <a:rPr lang="en-US" sz="2400" dirty="0">
                <a:latin typeface="Arial" charset="0"/>
              </a:rPr>
              <a:t>: processing and delivery of packets with local forwarding state</a:t>
            </a:r>
          </a:p>
          <a:p>
            <a:pPr marL="685800" lvl="1" indent="-228600"/>
            <a:r>
              <a:rPr lang="en-US" sz="2400" dirty="0">
                <a:solidFill>
                  <a:srgbClr val="8A0E09"/>
                </a:solidFill>
                <a:latin typeface="Arial" charset="0"/>
              </a:rPr>
              <a:t>Forwarding state + packet header</a:t>
            </a:r>
            <a:r>
              <a:rPr lang="it-IT" sz="2400" dirty="0">
                <a:solidFill>
                  <a:srgbClr val="8A0E09"/>
                </a:solidFill>
                <a:latin typeface="Arial" charset="0"/>
              </a:rPr>
              <a:t> </a:t>
            </a:r>
            <a:r>
              <a:rPr lang="en-US" sz="2400" dirty="0" smtClean="0">
                <a:solidFill>
                  <a:srgbClr val="8A0E09"/>
                </a:solidFill>
                <a:latin typeface="Arial" charset="0"/>
                <a:sym typeface="Wingdings" charset="0"/>
              </a:rPr>
              <a:t> </a:t>
            </a:r>
            <a:r>
              <a:rPr lang="en-US" sz="2400" dirty="0" smtClean="0">
                <a:solidFill>
                  <a:srgbClr val="8A0E09"/>
                </a:solidFill>
                <a:latin typeface="Arial" charset="0"/>
              </a:rPr>
              <a:t>forwarding decision</a:t>
            </a:r>
          </a:p>
          <a:p>
            <a:pPr marL="685800" lvl="1" indent="-228600"/>
            <a:r>
              <a:rPr lang="en-US" dirty="0" smtClean="0">
                <a:solidFill>
                  <a:srgbClr val="8A0E09"/>
                </a:solidFill>
                <a:latin typeface="Arial" charset="0"/>
              </a:rPr>
              <a:t>Filtering, buffering, scheduling</a:t>
            </a:r>
          </a:p>
          <a:p>
            <a:pPr marL="285750" indent="-285750"/>
            <a:endParaRPr lang="en-US" sz="2400" b="1" dirty="0" smtClean="0">
              <a:latin typeface="Arial" charset="0"/>
            </a:endParaRPr>
          </a:p>
          <a:p>
            <a:pPr marL="285750" indent="-285750"/>
            <a:r>
              <a:rPr lang="en-US" sz="2400" b="1" dirty="0" smtClean="0">
                <a:latin typeface="Arial" charset="0"/>
              </a:rPr>
              <a:t>Control </a:t>
            </a:r>
            <a:r>
              <a:rPr lang="en-US" sz="2400" b="1" dirty="0">
                <a:latin typeface="Arial" charset="0"/>
              </a:rPr>
              <a:t>plane</a:t>
            </a:r>
            <a:r>
              <a:rPr lang="en-US" sz="2400" dirty="0">
                <a:latin typeface="Arial" charset="0"/>
              </a:rPr>
              <a:t>: </a:t>
            </a:r>
            <a:r>
              <a:rPr lang="en-US" sz="2400" dirty="0" smtClean="0">
                <a:latin typeface="Arial" charset="0"/>
              </a:rPr>
              <a:t>computing </a:t>
            </a:r>
            <a:r>
              <a:rPr lang="en-US" sz="2400" dirty="0">
                <a:latin typeface="Arial" charset="0"/>
              </a:rPr>
              <a:t>the </a:t>
            </a:r>
            <a:r>
              <a:rPr lang="en-US" sz="2400" dirty="0" smtClean="0">
                <a:latin typeface="Arial" charset="0"/>
              </a:rPr>
              <a:t>forwarding state </a:t>
            </a:r>
            <a:r>
              <a:rPr lang="en-US" sz="2400" dirty="0">
                <a:latin typeface="Arial" charset="0"/>
              </a:rPr>
              <a:t>in </a:t>
            </a:r>
            <a:r>
              <a:rPr lang="en-US" sz="2400" dirty="0" smtClean="0">
                <a:latin typeface="Arial" charset="0"/>
              </a:rPr>
              <a:t>routers</a:t>
            </a:r>
            <a:endParaRPr lang="en-US" sz="2400" dirty="0">
              <a:latin typeface="Arial" charset="0"/>
            </a:endParaRPr>
          </a:p>
          <a:p>
            <a:pPr marL="685800" lvl="1" indent="-228600"/>
            <a:r>
              <a:rPr lang="en-US" sz="2400" dirty="0">
                <a:solidFill>
                  <a:srgbClr val="8A0E09"/>
                </a:solidFill>
                <a:latin typeface="Arial" charset="0"/>
              </a:rPr>
              <a:t>Determines how and where packets are forwarded</a:t>
            </a:r>
          </a:p>
          <a:p>
            <a:pPr marL="685800" lvl="1" indent="-228600"/>
            <a:r>
              <a:rPr lang="en-US" sz="2400" dirty="0">
                <a:solidFill>
                  <a:srgbClr val="8A0E09"/>
                </a:solidFill>
                <a:latin typeface="Arial" charset="0"/>
              </a:rPr>
              <a:t>Routing, </a:t>
            </a:r>
            <a:r>
              <a:rPr lang="en-US" sz="2400" dirty="0" smtClean="0">
                <a:solidFill>
                  <a:srgbClr val="8A0E09"/>
                </a:solidFill>
                <a:latin typeface="Arial" charset="0"/>
              </a:rPr>
              <a:t>traffic engineering, </a:t>
            </a:r>
            <a:r>
              <a:rPr lang="en-US" dirty="0" smtClean="0">
                <a:solidFill>
                  <a:srgbClr val="8A0E09"/>
                </a:solidFill>
                <a:latin typeface="Arial" charset="0"/>
              </a:rPr>
              <a:t>failure detection/recovery</a:t>
            </a:r>
            <a:r>
              <a:rPr lang="en-US" sz="2400" dirty="0" smtClean="0">
                <a:solidFill>
                  <a:srgbClr val="8A0E09"/>
                </a:solidFill>
                <a:latin typeface="Arial" charset="0"/>
              </a:rPr>
              <a:t>, </a:t>
            </a:r>
            <a:r>
              <a:rPr lang="en-US" sz="2400" dirty="0">
                <a:solidFill>
                  <a:srgbClr val="8A0E09"/>
                </a:solidFill>
                <a:latin typeface="Arial" charset="0"/>
              </a:rPr>
              <a:t>…</a:t>
            </a:r>
          </a:p>
          <a:p>
            <a:pPr marL="285750" indent="-285750"/>
            <a:endParaRPr lang="en-US" sz="2400" b="1" dirty="0" smtClean="0">
              <a:latin typeface="Arial" charset="0"/>
            </a:endParaRPr>
          </a:p>
          <a:p>
            <a:pPr marL="285750" indent="-285750"/>
            <a:r>
              <a:rPr lang="en-US" sz="2400" b="1" dirty="0" smtClean="0">
                <a:latin typeface="Arial" charset="0"/>
              </a:rPr>
              <a:t>Management plane</a:t>
            </a:r>
            <a:r>
              <a:rPr lang="en-US" sz="2400" dirty="0">
                <a:latin typeface="Arial" charset="0"/>
              </a:rPr>
              <a:t>: </a:t>
            </a:r>
            <a:r>
              <a:rPr lang="en-US" sz="2400" dirty="0" smtClean="0">
                <a:latin typeface="Arial" charset="0"/>
              </a:rPr>
              <a:t>configuring and tuning the network</a:t>
            </a:r>
            <a:endParaRPr lang="en-US" sz="2400" dirty="0">
              <a:latin typeface="Arial" charset="0"/>
            </a:endParaRPr>
          </a:p>
          <a:p>
            <a:pPr marL="685800" lvl="1" indent="-228600"/>
            <a:r>
              <a:rPr lang="en-US" dirty="0" smtClean="0">
                <a:solidFill>
                  <a:srgbClr val="8A0E09"/>
                </a:solidFill>
                <a:latin typeface="Arial" charset="0"/>
              </a:rPr>
              <a:t>Traffic engineering, ACL </a:t>
            </a:r>
            <a:r>
              <a:rPr lang="en-US" dirty="0" err="1" smtClean="0">
                <a:solidFill>
                  <a:srgbClr val="8A0E09"/>
                </a:solidFill>
                <a:latin typeface="Arial" charset="0"/>
              </a:rPr>
              <a:t>config</a:t>
            </a:r>
            <a:r>
              <a:rPr lang="en-US" dirty="0" smtClean="0">
                <a:solidFill>
                  <a:srgbClr val="8A0E09"/>
                </a:solidFill>
                <a:latin typeface="Arial" charset="0"/>
              </a:rPr>
              <a:t>, device provisioning, </a:t>
            </a:r>
            <a:r>
              <a:rPr lang="is-IS" dirty="0" smtClean="0">
                <a:solidFill>
                  <a:srgbClr val="8A0E09"/>
                </a:solidFill>
                <a:latin typeface="Arial" charset="0"/>
              </a:rPr>
              <a:t>…</a:t>
            </a:r>
            <a:endParaRPr lang="en-US" dirty="0">
              <a:solidFill>
                <a:srgbClr val="8A0E09"/>
              </a:solidFill>
              <a:latin typeface="Arial" charset="0"/>
            </a:endParaRPr>
          </a:p>
          <a:p>
            <a:pPr marL="285750" indent="-285750"/>
            <a:endParaRPr lang="it-IT" sz="2400" dirty="0">
              <a:latin typeface="Arial" charset="0"/>
            </a:endParaRPr>
          </a:p>
        </p:txBody>
      </p:sp>
      <p:sp>
        <p:nvSpPr>
          <p:cNvPr id="3" name="Slide Number Placeholder 2"/>
          <p:cNvSpPr>
            <a:spLocks noGrp="1"/>
          </p:cNvSpPr>
          <p:nvPr>
            <p:ph type="sldNum" sz="quarter" idx="12"/>
          </p:nvPr>
        </p:nvSpPr>
        <p:spPr/>
        <p:txBody>
          <a:bodyPr/>
          <a:lstStyle/>
          <a:p>
            <a:fld id="{AC913800-9833-F549-80FC-C3497A40B0B4}" type="slidenum">
              <a:rPr lang="en-US" smtClean="0"/>
              <a:t>8</a:t>
            </a:fld>
            <a:endParaRPr lang="en-US"/>
          </a:p>
        </p:txBody>
      </p:sp>
    </p:spTree>
    <p:extLst>
      <p:ext uri="{BB962C8B-B14F-4D97-AF65-F5344CB8AC3E}">
        <p14:creationId xmlns:p14="http://schemas.microsoft.com/office/powerpoint/2010/main" val="2313628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Timescales</a:t>
            </a:r>
            <a:endParaRPr lang="en-US" dirty="0"/>
          </a:p>
        </p:txBody>
      </p:sp>
      <p:graphicFrame>
        <p:nvGraphicFramePr>
          <p:cNvPr id="6" name="Group 41"/>
          <p:cNvGraphicFramePr>
            <a:graphicFrameLocks noGrp="1"/>
          </p:cNvGraphicFramePr>
          <p:nvPr>
            <p:extLst>
              <p:ext uri="{D42A27DB-BD31-4B8C-83A1-F6EECF244321}">
                <p14:modId xmlns:p14="http://schemas.microsoft.com/office/powerpoint/2010/main" val="2018560096"/>
              </p:ext>
            </p:extLst>
          </p:nvPr>
        </p:nvGraphicFramePr>
        <p:xfrm>
          <a:off x="457200" y="1921565"/>
          <a:ext cx="8077200" cy="3865218"/>
        </p:xfrm>
        <a:graphic>
          <a:graphicData uri="http://schemas.openxmlformats.org/drawingml/2006/table">
            <a:tbl>
              <a:tblPr/>
              <a:tblGrid>
                <a:gridCol w="1524000"/>
                <a:gridCol w="2057400"/>
                <a:gridCol w="2209800"/>
                <a:gridCol w="2286000"/>
              </a:tblGrid>
              <a:tr h="93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FF"/>
                          </a:solidFill>
                          <a:effectLst/>
                          <a:latin typeface="Tahoma" charset="0"/>
                          <a:ea typeface="ＭＳ Ｐゴシック" charset="0"/>
                          <a:cs typeface="Arial"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FF"/>
                          </a:solidFill>
                          <a:effectLst/>
                          <a:latin typeface="Tahoma" charset="0"/>
                          <a:ea typeface="ＭＳ Ｐゴシック" charset="0"/>
                          <a:cs typeface="Arial" charset="0"/>
                        </a:rPr>
                        <a:t>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FF"/>
                          </a:solidFill>
                          <a:effectLst/>
                          <a:latin typeface="Tahoma" charset="0"/>
                          <a:ea typeface="ＭＳ Ｐゴシック" charset="0"/>
                          <a:cs typeface="Arial"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9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Tahoma" charset="0"/>
                          <a:ea typeface="ＭＳ Ｐゴシック" charset="0"/>
                          <a:cs typeface="Arial" charset="0"/>
                        </a:rPr>
                        <a:t>Time-scale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2"/>
                          </a:solidFill>
                          <a:effectLst/>
                          <a:latin typeface="Tahoma" charset="0"/>
                          <a:ea typeface="ＭＳ Ｐゴシック" charset="0"/>
                          <a:cs typeface="Arial" charset="0"/>
                        </a:rPr>
                        <a:t>Packet (nsec)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2"/>
                          </a:solidFill>
                          <a:effectLst/>
                          <a:latin typeface="Tahoma" charset="0"/>
                          <a:ea typeface="ＭＳ Ｐゴシック" charset="0"/>
                          <a:cs typeface="Arial" charset="0"/>
                        </a:rPr>
                        <a:t>Event (10 msec to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2"/>
                          </a:solidFill>
                          <a:effectLst/>
                          <a:latin typeface="Tahoma" charset="0"/>
                          <a:ea typeface="ＭＳ Ｐゴシック" charset="0"/>
                          <a:cs typeface="Arial" charset="0"/>
                        </a:rPr>
                        <a:t>Human (min to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6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FF"/>
                          </a:solidFill>
                          <a:effectLst/>
                          <a:latin typeface="Tahoma" charset="0"/>
                          <a:ea typeface="ＭＳ Ｐゴシック" charset="0"/>
                          <a:cs typeface="Arial" charset="0"/>
                        </a:rPr>
                        <a:t>Location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2"/>
                          </a:solidFill>
                          <a:effectLst/>
                          <a:latin typeface="Tahoma" charset="0"/>
                          <a:ea typeface="ＭＳ Ｐゴシック" charset="0"/>
                          <a:cs typeface="Arial" charset="0"/>
                        </a:rPr>
                        <a:t>Linecard</a:t>
                      </a:r>
                      <a:r>
                        <a:rPr kumimoji="0" lang="en-US" sz="2800" b="0" i="0" u="none" strike="noStrike" cap="none" normalizeH="0" baseline="0" smtClean="0">
                          <a:ln>
                            <a:noFill/>
                          </a:ln>
                          <a:solidFill>
                            <a:schemeClr val="tx2"/>
                          </a:solidFill>
                          <a:effectLst/>
                          <a:latin typeface="Tahoma" charset="0"/>
                          <a:ea typeface="ＭＳ Ｐゴシック" charset="0"/>
                          <a:cs typeface="Arial" charset="0"/>
                        </a:rPr>
                        <a:t> hardware</a:t>
                      </a:r>
                      <a:endParaRPr kumimoji="0" lang="en-US" sz="2800" b="0" i="0" u="none" strike="noStrike" cap="none" normalizeH="0" baseline="0" dirty="0">
                        <a:ln>
                          <a:noFill/>
                        </a:ln>
                        <a:solidFill>
                          <a:schemeClr val="tx2"/>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2"/>
                          </a:solidFill>
                          <a:effectLst/>
                          <a:latin typeface="Tahoma" charset="0"/>
                          <a:ea typeface="ＭＳ Ｐゴシック" charset="0"/>
                          <a:cs typeface="Arial" charset="0"/>
                        </a:rPr>
                        <a:t>Router software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2"/>
                          </a:solidFill>
                          <a:effectLst/>
                          <a:latin typeface="Tahoma" charset="0"/>
                          <a:ea typeface="ＭＳ Ｐゴシック" charset="0"/>
                          <a:cs typeface="Arial" charset="0"/>
                        </a:rPr>
                        <a:t>Humans or scripts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AC913800-9833-F549-80FC-C3497A40B0B4}" type="slidenum">
              <a:rPr lang="en-US" smtClean="0"/>
              <a:t>9</a:t>
            </a:fld>
            <a:endParaRPr lang="en-US"/>
          </a:p>
        </p:txBody>
      </p:sp>
    </p:spTree>
    <p:extLst>
      <p:ext uri="{BB962C8B-B14F-4D97-AF65-F5344CB8AC3E}">
        <p14:creationId xmlns:p14="http://schemas.microsoft.com/office/powerpoint/2010/main" val="40931177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chCon13-CloudMirror">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defTabSz="430213">
          <a:spcAft>
            <a:spcPts val="400"/>
          </a:spcAft>
          <a:buSzPct val="100000"/>
          <a:defRPr sz="14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1_TechCon13-CloudMirror">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defTabSz="430213">
          <a:spcAft>
            <a:spcPts val="400"/>
          </a:spcAft>
          <a:buSzPct val="100000"/>
          <a:defRPr sz="14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2_TechCon13-CloudMirror">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defTabSz="430213">
          <a:spcAft>
            <a:spcPts val="400"/>
          </a:spcAft>
          <a:buSzPct val="100000"/>
          <a:defRPr sz="1400" dirty="0" smtClean="0">
            <a:solidFill>
              <a:srgbClr val="000000"/>
            </a:solidFill>
            <a:latin typeface="HP Simplified" pitchFamily="34" charset="0"/>
            <a:cs typeface="HP Simplified" pitchFamily="34" charset="0"/>
          </a:defRPr>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25899</TotalTime>
  <Words>2188</Words>
  <Application>Microsoft Macintosh PowerPoint</Application>
  <PresentationFormat>On-screen Show (4:3)</PresentationFormat>
  <Paragraphs>612</Paragraphs>
  <Slides>50</Slides>
  <Notes>11</Notes>
  <HiddenSlides>0</HiddenSlides>
  <MMClips>0</MMClips>
  <ScaleCrop>false</ScaleCrop>
  <HeadingPairs>
    <vt:vector size="4" baseType="variant">
      <vt:variant>
        <vt:lpstr>Theme</vt:lpstr>
      </vt:variant>
      <vt:variant>
        <vt:i4>8</vt:i4>
      </vt:variant>
      <vt:variant>
        <vt:lpstr>Slide Titles</vt:lpstr>
      </vt:variant>
      <vt:variant>
        <vt:i4>50</vt:i4>
      </vt:variant>
    </vt:vector>
  </HeadingPairs>
  <TitlesOfParts>
    <vt:vector size="58" baseType="lpstr">
      <vt:lpstr>Office Theme</vt:lpstr>
      <vt:lpstr>TechCon13-CloudMirror</vt:lpstr>
      <vt:lpstr>1_TechCon13-CloudMirror</vt:lpstr>
      <vt:lpstr>2_TechCon13-CloudMirror</vt:lpstr>
      <vt:lpstr>1_Office Theme</vt:lpstr>
      <vt:lpstr>2_Office Theme</vt:lpstr>
      <vt:lpstr>3_Office Theme</vt:lpstr>
      <vt:lpstr>4_Office Theme</vt:lpstr>
      <vt:lpstr>6.888  Lecture 14: Software Defined Networking</vt:lpstr>
      <vt:lpstr>Outline</vt:lpstr>
      <vt:lpstr>What is SDN?</vt:lpstr>
      <vt:lpstr>Software Defined Network</vt:lpstr>
      <vt:lpstr>Software Defined Network (SDN)</vt:lpstr>
      <vt:lpstr>What You Said</vt:lpstr>
      <vt:lpstr>A Major Trend in Networking</vt:lpstr>
      <vt:lpstr>The Networking “Planes”</vt:lpstr>
      <vt:lpstr>Timescales</vt:lpstr>
      <vt:lpstr>Data and Control Planes</vt:lpstr>
      <vt:lpstr>Data Plane</vt:lpstr>
      <vt:lpstr>Control Plane</vt:lpstr>
      <vt:lpstr>PowerPoint Presentation</vt:lpstr>
      <vt:lpstr>PowerPoint Presentation</vt:lpstr>
      <vt:lpstr>Management Plane</vt:lpstr>
      <vt:lpstr>Challenges</vt:lpstr>
      <vt:lpstr>Example 1: Inter-domain Routing</vt:lpstr>
      <vt:lpstr>Example 2: Access Control</vt:lpstr>
      <vt:lpstr>Example 2: Access Control</vt:lpstr>
      <vt:lpstr>Example 2: Access Control</vt:lpstr>
      <vt:lpstr>Example 2: Access Control</vt:lpstr>
      <vt:lpstr>Example 2: Access Control</vt:lpstr>
      <vt:lpstr>How SDN Changes the Network</vt:lpstr>
      <vt:lpstr>Software Defined Network (SDN)</vt:lpstr>
      <vt:lpstr>Network OS</vt:lpstr>
      <vt:lpstr>Software Defined Network (SDN)</vt:lpstr>
      <vt:lpstr>Control Program</vt:lpstr>
      <vt:lpstr>Forwarding Abstraction</vt:lpstr>
      <vt:lpstr>PowerPoint Presentation</vt:lpstr>
      <vt:lpstr>Virtualization Simplifies Control Program</vt:lpstr>
      <vt:lpstr>Does SDN Simplify the Network?</vt:lpstr>
      <vt:lpstr>What You Said</vt:lpstr>
      <vt:lpstr>Does SDN Simplify the Network?</vt:lpstr>
      <vt:lpstr>OpenFlow Basics</vt:lpstr>
      <vt:lpstr>OpenFlow Basics</vt:lpstr>
      <vt:lpstr>OpenFlow Basics</vt:lpstr>
      <vt:lpstr>Primitives &lt;Match, Action&gt;</vt:lpstr>
      <vt:lpstr>OpenFlow Rules</vt:lpstr>
      <vt:lpstr>Why is SDN happening now?</vt:lpstr>
      <vt:lpstr>The Road to SDN</vt:lpstr>
      <vt:lpstr>SDN Drivers</vt:lpstr>
      <vt:lpstr>Virtualization is Killer App for SDN</vt:lpstr>
      <vt:lpstr>4D</vt:lpstr>
      <vt:lpstr>4D</vt:lpstr>
      <vt:lpstr>What You Said</vt:lpstr>
      <vt:lpstr>What You Said</vt:lpstr>
      <vt:lpstr>What You Said</vt:lpstr>
      <vt:lpstr>Practical Challenges</vt:lpstr>
      <vt:lpstr>Next Time…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Alizadeh</dc:creator>
  <cp:lastModifiedBy>Mohammad Alizadeh</cp:lastModifiedBy>
  <cp:revision>2157</cp:revision>
  <dcterms:created xsi:type="dcterms:W3CDTF">2016-02-01T15:45:25Z</dcterms:created>
  <dcterms:modified xsi:type="dcterms:W3CDTF">2016-04-20T22:59:54Z</dcterms:modified>
</cp:coreProperties>
</file>