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3" r:id="rId3"/>
    <p:sldId id="364" r:id="rId4"/>
    <p:sldId id="365" r:id="rId5"/>
    <p:sldId id="366" r:id="rId6"/>
    <p:sldId id="367" r:id="rId7"/>
    <p:sldId id="372" r:id="rId8"/>
    <p:sldId id="368" r:id="rId9"/>
    <p:sldId id="369" r:id="rId10"/>
    <p:sldId id="370" r:id="rId11"/>
    <p:sldId id="384" r:id="rId12"/>
    <p:sldId id="373" r:id="rId13"/>
    <p:sldId id="374" r:id="rId14"/>
    <p:sldId id="386" r:id="rId15"/>
    <p:sldId id="401" r:id="rId16"/>
    <p:sldId id="385" r:id="rId17"/>
    <p:sldId id="376" r:id="rId18"/>
    <p:sldId id="393" r:id="rId19"/>
    <p:sldId id="394" r:id="rId20"/>
    <p:sldId id="377" r:id="rId21"/>
    <p:sldId id="387" r:id="rId22"/>
    <p:sldId id="399" r:id="rId23"/>
    <p:sldId id="397" r:id="rId24"/>
    <p:sldId id="378" r:id="rId25"/>
    <p:sldId id="379" r:id="rId26"/>
    <p:sldId id="380" r:id="rId27"/>
    <p:sldId id="381" r:id="rId28"/>
    <p:sldId id="382" r:id="rId29"/>
    <p:sldId id="383" r:id="rId30"/>
    <p:sldId id="396" r:id="rId31"/>
    <p:sldId id="395" r:id="rId32"/>
    <p:sldId id="362" r:id="rId33"/>
    <p:sldId id="35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769"/>
    <a:srgbClr val="0D4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22" autoAdjust="0"/>
  </p:normalViewPr>
  <p:slideViewPr>
    <p:cSldViewPr snapToGrid="0" snapToObjects="1">
      <p:cViewPr>
        <p:scale>
          <a:sx n="115" d="100"/>
          <a:sy n="115" d="100"/>
        </p:scale>
        <p:origin x="-41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0C2-6457-0346-AFF0-D2875978021B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2C87-F641-F240-B96E-8748DA123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B130-F56A-354B-8CEF-901263E7AAAC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691A-0BE3-AD47-9744-C0A743F7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1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productivity because services can be deployed much faster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91A-0BE3-AD47-9744-C0A743F7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DEC0-F29B-984E-9A32-2CFE86BFBDB4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8F44-EE72-C942-AAA7-B1E35DF94AC7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F88-E32B-1449-A211-B3743B2A5CC4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6388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243013"/>
            <a:ext cx="8458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910013"/>
            <a:ext cx="8458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4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B251-700D-1548-8B1C-B53516CA227C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4E2-EFDD-1F42-BF67-B9D1CCBD8C60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2DF-171A-0849-819F-BC8978A00752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977-2E26-1D4E-BD40-FE8AE29E132D}" type="datetime1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5B49-0711-664B-80B4-13B31CE7EDE8}" type="datetime1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317B-7FD0-854B-9374-65404920B218}" type="datetime1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0D7A-93BB-E640-AE73-FCB359B680C4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0C45-427C-7841-BFA0-CB37FBFD4030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3BA6B21B-622C-0941-840D-742673E83CDA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AC913800-9833-F549-80FC-C3497A40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D49E1"/>
          </a:solidFill>
          <a:latin typeface="+mn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609" y="1273939"/>
            <a:ext cx="9011478" cy="21716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6.888:</a:t>
            </a:r>
            <a:br>
              <a:rPr lang="en-US" dirty="0" smtClean="0"/>
            </a:br>
            <a:r>
              <a:rPr lang="en-US" dirty="0" smtClean="0"/>
              <a:t> Lecture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Center Network Architectures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14265"/>
            <a:ext cx="6400800" cy="3125303"/>
          </a:xfrm>
        </p:spPr>
        <p:txBody>
          <a:bodyPr>
            <a:normAutofit/>
          </a:bodyPr>
          <a:lstStyle/>
          <a:p>
            <a:endParaRPr lang="en-US" sz="1000" dirty="0" smtClean="0"/>
          </a:p>
          <a:p>
            <a:endParaRPr lang="en-US" dirty="0"/>
          </a:p>
          <a:p>
            <a:r>
              <a:rPr lang="en-US" sz="2800" dirty="0" smtClean="0"/>
              <a:t>Mohammad Alizadeh</a:t>
            </a:r>
          </a:p>
          <a:p>
            <a:endParaRPr lang="en-US" sz="2400" dirty="0" smtClean="0"/>
          </a:p>
          <a:p>
            <a:r>
              <a:rPr lang="en-US" sz="2600" dirty="0" smtClean="0"/>
              <a:t>Spring 2016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92" y="402826"/>
            <a:ext cx="1149121" cy="594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912" y="6174898"/>
            <a:ext cx="8454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Slides adapted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presentations by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Albert Greenberg and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Changhoon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Kim (Microsoft)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8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 bwMode="auto">
          <a:xfrm>
            <a:off x="4902303" y="2543175"/>
            <a:ext cx="3281916" cy="249841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004688" y="2538700"/>
            <a:ext cx="3262512" cy="2490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224" name="Freeform 223"/>
          <p:cNvSpPr/>
          <p:nvPr/>
        </p:nvSpPr>
        <p:spPr>
          <a:xfrm>
            <a:off x="996372" y="2197662"/>
            <a:ext cx="6250208" cy="2831538"/>
          </a:xfrm>
          <a:custGeom>
            <a:avLst/>
            <a:gdLst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479575 h 3778980"/>
              <a:gd name="connsiteX5" fmla="*/ 6222776 w 6247052"/>
              <a:gd name="connsiteY5" fmla="*/ 3487667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487667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243595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589493 w 6247052"/>
              <a:gd name="connsiteY3" fmla="*/ 1332432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607781 w 6247052"/>
              <a:gd name="connsiteY3" fmla="*/ 138124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607781 w 6247052"/>
              <a:gd name="connsiteY3" fmla="*/ 134463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57935 w 6247052"/>
              <a:gd name="connsiteY2" fmla="*/ 1369043 h 3778980"/>
              <a:gd name="connsiteX3" fmla="*/ 5607781 w 6247052"/>
              <a:gd name="connsiteY3" fmla="*/ 134463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67079 w 6247052"/>
              <a:gd name="connsiteY2" fmla="*/ 1356839 h 3778980"/>
              <a:gd name="connsiteX3" fmla="*/ 5607781 w 6247052"/>
              <a:gd name="connsiteY3" fmla="*/ 134463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50208"/>
              <a:gd name="connsiteY0" fmla="*/ 3762796 h 3778980"/>
              <a:gd name="connsiteX1" fmla="*/ 3285367 w 6250208"/>
              <a:gd name="connsiteY1" fmla="*/ 3778980 h 3778980"/>
              <a:gd name="connsiteX2" fmla="*/ 3267079 w 6250208"/>
              <a:gd name="connsiteY2" fmla="*/ 1356839 h 3778980"/>
              <a:gd name="connsiteX3" fmla="*/ 5607781 w 6250208"/>
              <a:gd name="connsiteY3" fmla="*/ 1344636 h 3778980"/>
              <a:gd name="connsiteX4" fmla="*/ 5615873 w 6250208"/>
              <a:gd name="connsiteY4" fmla="*/ 3235503 h 3778980"/>
              <a:gd name="connsiteX5" fmla="*/ 6250208 w 6250208"/>
              <a:gd name="connsiteY5" fmla="*/ 3231391 h 3778980"/>
              <a:gd name="connsiteX6" fmla="*/ 6247052 w 6250208"/>
              <a:gd name="connsiteY6" fmla="*/ 0 h 3778980"/>
              <a:gd name="connsiteX7" fmla="*/ 0 w 6250208"/>
              <a:gd name="connsiteY7" fmla="*/ 0 h 3778980"/>
              <a:gd name="connsiteX8" fmla="*/ 0 w 6250208"/>
              <a:gd name="connsiteY8" fmla="*/ 3762796 h 3778980"/>
              <a:gd name="connsiteX0" fmla="*/ 0 w 6250208"/>
              <a:gd name="connsiteY0" fmla="*/ 3762796 h 3778980"/>
              <a:gd name="connsiteX1" fmla="*/ 3285367 w 6250208"/>
              <a:gd name="connsiteY1" fmla="*/ 3778980 h 3778980"/>
              <a:gd name="connsiteX2" fmla="*/ 3288415 w 6250208"/>
              <a:gd name="connsiteY2" fmla="*/ 1356839 h 3778980"/>
              <a:gd name="connsiteX3" fmla="*/ 5607781 w 6250208"/>
              <a:gd name="connsiteY3" fmla="*/ 1344636 h 3778980"/>
              <a:gd name="connsiteX4" fmla="*/ 5615873 w 6250208"/>
              <a:gd name="connsiteY4" fmla="*/ 3235503 h 3778980"/>
              <a:gd name="connsiteX5" fmla="*/ 6250208 w 6250208"/>
              <a:gd name="connsiteY5" fmla="*/ 3231391 h 3778980"/>
              <a:gd name="connsiteX6" fmla="*/ 6247052 w 6250208"/>
              <a:gd name="connsiteY6" fmla="*/ 0 h 3778980"/>
              <a:gd name="connsiteX7" fmla="*/ 0 w 6250208"/>
              <a:gd name="connsiteY7" fmla="*/ 0 h 3778980"/>
              <a:gd name="connsiteX8" fmla="*/ 0 w 6250208"/>
              <a:gd name="connsiteY8" fmla="*/ 3762796 h 377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0208" h="3778980">
                <a:moveTo>
                  <a:pt x="0" y="3762796"/>
                </a:moveTo>
                <a:lnTo>
                  <a:pt x="3285367" y="3778980"/>
                </a:lnTo>
                <a:lnTo>
                  <a:pt x="3288415" y="1356839"/>
                </a:lnTo>
                <a:lnTo>
                  <a:pt x="5607781" y="1344636"/>
                </a:lnTo>
                <a:cubicBezTo>
                  <a:pt x="5610478" y="1889500"/>
                  <a:pt x="5613176" y="2690639"/>
                  <a:pt x="5615873" y="3235503"/>
                </a:cubicBezTo>
                <a:lnTo>
                  <a:pt x="6250208" y="3231391"/>
                </a:lnTo>
                <a:lnTo>
                  <a:pt x="6247052" y="0"/>
                </a:lnTo>
                <a:lnTo>
                  <a:pt x="0" y="0"/>
                </a:lnTo>
                <a:cubicBezTo>
                  <a:pt x="5395" y="1251568"/>
                  <a:pt x="10789" y="2503136"/>
                  <a:pt x="0" y="3762796"/>
                </a:cubicBezTo>
                <a:close/>
              </a:path>
            </a:pathLst>
          </a:cu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298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And More Problems …</a:t>
            </a:r>
            <a:endParaRPr lang="en-US" dirty="0">
              <a:latin typeface="+mn-lt"/>
            </a:endParaRPr>
          </a:p>
        </p:txBody>
      </p:sp>
      <p:sp>
        <p:nvSpPr>
          <p:cNvPr id="86" name="Oval 7"/>
          <p:cNvSpPr>
            <a:spLocks noChangeArrowheads="1"/>
          </p:cNvSpPr>
          <p:nvPr/>
        </p:nvSpPr>
        <p:spPr bwMode="auto">
          <a:xfrm>
            <a:off x="2964167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</a:t>
            </a:r>
            <a:r>
              <a:rPr lang="en-US" sz="1600" b="1" dirty="0" smtClean="0"/>
              <a:t>R</a:t>
            </a:r>
            <a:endParaRPr lang="en-US" sz="1600" b="1" dirty="0"/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5685451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</a:t>
            </a:r>
            <a:r>
              <a:rPr lang="en-US" sz="1600" b="1" dirty="0" smtClean="0">
                <a:latin typeface="+mn-lt"/>
              </a:rPr>
              <a:t>R</a:t>
            </a:r>
            <a:endParaRPr lang="en-US" sz="2000" b="1" dirty="0">
              <a:latin typeface="+mn-lt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1988956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93" name="Oval 10"/>
          <p:cNvSpPr>
            <a:spLocks noChangeArrowheads="1"/>
          </p:cNvSpPr>
          <p:nvPr/>
        </p:nvSpPr>
        <p:spPr bwMode="auto">
          <a:xfrm>
            <a:off x="2887968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4" name="Oval 11"/>
          <p:cNvSpPr>
            <a:spLocks noChangeArrowheads="1"/>
          </p:cNvSpPr>
          <p:nvPr/>
        </p:nvSpPr>
        <p:spPr bwMode="auto">
          <a:xfrm>
            <a:off x="5890290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5" name="Oval 12"/>
          <p:cNvSpPr>
            <a:spLocks noChangeArrowheads="1"/>
          </p:cNvSpPr>
          <p:nvPr/>
        </p:nvSpPr>
        <p:spPr bwMode="auto">
          <a:xfrm>
            <a:off x="6781945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96" name="AutoShape 13"/>
          <p:cNvCxnSpPr>
            <a:cxnSpLocks noChangeShapeType="1"/>
            <a:stCxn id="86" idx="4"/>
            <a:endCxn id="92" idx="0"/>
          </p:cNvCxnSpPr>
          <p:nvPr/>
        </p:nvCxnSpPr>
        <p:spPr bwMode="auto">
          <a:xfrm rot="5400000">
            <a:off x="2453546" y="1391011"/>
            <a:ext cx="422073" cy="9752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7" name="AutoShape 14"/>
          <p:cNvCxnSpPr>
            <a:cxnSpLocks noChangeShapeType="1"/>
            <a:stCxn id="92" idx="0"/>
            <a:endCxn id="91" idx="4"/>
          </p:cNvCxnSpPr>
          <p:nvPr/>
        </p:nvCxnSpPr>
        <p:spPr bwMode="auto">
          <a:xfrm rot="5400000" flipH="1" flipV="1">
            <a:off x="3814187" y="30370"/>
            <a:ext cx="422073" cy="36964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8" name="AutoShape 15"/>
          <p:cNvCxnSpPr>
            <a:cxnSpLocks noChangeShapeType="1"/>
            <a:stCxn id="91" idx="4"/>
            <a:endCxn id="93" idx="0"/>
          </p:cNvCxnSpPr>
          <p:nvPr/>
        </p:nvCxnSpPr>
        <p:spPr bwMode="auto">
          <a:xfrm rot="5400000">
            <a:off x="4263694" y="479875"/>
            <a:ext cx="422073" cy="279748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9" name="AutoShape 16"/>
          <p:cNvCxnSpPr>
            <a:cxnSpLocks noChangeShapeType="1"/>
            <a:stCxn id="91" idx="4"/>
            <a:endCxn id="94" idx="0"/>
          </p:cNvCxnSpPr>
          <p:nvPr/>
        </p:nvCxnSpPr>
        <p:spPr bwMode="auto">
          <a:xfrm rot="16200000" flipH="1">
            <a:off x="5764854" y="1776196"/>
            <a:ext cx="422073" cy="20483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0" name="AutoShape 17"/>
          <p:cNvCxnSpPr>
            <a:cxnSpLocks noChangeShapeType="1"/>
            <a:stCxn id="91" idx="4"/>
            <a:endCxn id="95" idx="0"/>
          </p:cNvCxnSpPr>
          <p:nvPr/>
        </p:nvCxnSpPr>
        <p:spPr bwMode="auto">
          <a:xfrm rot="16200000" flipH="1">
            <a:off x="6210682" y="1330369"/>
            <a:ext cx="422073" cy="10964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18"/>
          <p:cNvCxnSpPr>
            <a:cxnSpLocks noChangeShapeType="1"/>
            <a:stCxn id="86" idx="4"/>
            <a:endCxn id="95" idx="0"/>
          </p:cNvCxnSpPr>
          <p:nvPr/>
        </p:nvCxnSpPr>
        <p:spPr bwMode="auto">
          <a:xfrm rot="16200000" flipH="1">
            <a:off x="4850040" y="-30273"/>
            <a:ext cx="422073" cy="381777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19"/>
          <p:cNvCxnSpPr>
            <a:cxnSpLocks noChangeShapeType="1"/>
            <a:stCxn id="86" idx="4"/>
            <a:endCxn id="93" idx="0"/>
          </p:cNvCxnSpPr>
          <p:nvPr/>
        </p:nvCxnSpPr>
        <p:spPr bwMode="auto">
          <a:xfrm rot="5400000">
            <a:off x="2903052" y="1840517"/>
            <a:ext cx="422073" cy="76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3" name="AutoShape 20"/>
          <p:cNvCxnSpPr>
            <a:cxnSpLocks noChangeShapeType="1"/>
            <a:stCxn id="86" idx="4"/>
            <a:endCxn id="94" idx="0"/>
          </p:cNvCxnSpPr>
          <p:nvPr/>
        </p:nvCxnSpPr>
        <p:spPr bwMode="auto">
          <a:xfrm rot="16200000" flipH="1">
            <a:off x="4404212" y="415554"/>
            <a:ext cx="422073" cy="292612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4" name="Rectangle 25"/>
          <p:cNvSpPr>
            <a:spLocks noChangeArrowheads="1"/>
          </p:cNvSpPr>
          <p:nvPr/>
        </p:nvSpPr>
        <p:spPr bwMode="auto">
          <a:xfrm>
            <a:off x="289933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200032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06" name="AutoShape 59"/>
          <p:cNvCxnSpPr>
            <a:cxnSpLocks noChangeShapeType="1"/>
            <a:stCxn id="105" idx="0"/>
            <a:endCxn id="92" idx="4"/>
          </p:cNvCxnSpPr>
          <p:nvPr/>
        </p:nvCxnSpPr>
        <p:spPr bwMode="auto">
          <a:xfrm rot="5400000" flipH="1" flipV="1">
            <a:off x="1990059" y="2539845"/>
            <a:ext cx="373519" cy="31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7" name="AutoShape 60"/>
          <p:cNvCxnSpPr>
            <a:cxnSpLocks noChangeShapeType="1"/>
            <a:stCxn id="104" idx="0"/>
            <a:endCxn id="92" idx="4"/>
          </p:cNvCxnSpPr>
          <p:nvPr/>
        </p:nvCxnSpPr>
        <p:spPr bwMode="auto">
          <a:xfrm rot="16200000" flipV="1">
            <a:off x="2439564" y="2090656"/>
            <a:ext cx="373519" cy="8986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8" name="AutoShape 61"/>
          <p:cNvCxnSpPr>
            <a:cxnSpLocks noChangeShapeType="1"/>
            <a:stCxn id="104" idx="0"/>
            <a:endCxn id="93" idx="4"/>
          </p:cNvCxnSpPr>
          <p:nvPr/>
        </p:nvCxnSpPr>
        <p:spPr bwMode="auto">
          <a:xfrm rot="5400000" flipH="1" flipV="1">
            <a:off x="2889070" y="2539844"/>
            <a:ext cx="373519" cy="3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9" name="AutoShape 62"/>
          <p:cNvCxnSpPr>
            <a:cxnSpLocks noChangeShapeType="1"/>
            <a:stCxn id="105" idx="0"/>
            <a:endCxn id="93" idx="4"/>
          </p:cNvCxnSpPr>
          <p:nvPr/>
        </p:nvCxnSpPr>
        <p:spPr bwMode="auto">
          <a:xfrm rot="5400000" flipH="1" flipV="1">
            <a:off x="2439565" y="2090339"/>
            <a:ext cx="373519" cy="8993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0" name="AutoShape 63"/>
          <p:cNvCxnSpPr>
            <a:cxnSpLocks noChangeShapeType="1"/>
            <a:stCxn id="105" idx="3"/>
            <a:endCxn id="104" idx="1"/>
          </p:cNvCxnSpPr>
          <p:nvPr/>
        </p:nvCxnSpPr>
        <p:spPr bwMode="auto">
          <a:xfrm>
            <a:off x="2352999" y="28481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1" name="AutoShape 64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1956590" y="23358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2" name="AutoShape 65"/>
          <p:cNvCxnSpPr>
            <a:cxnSpLocks noChangeShapeType="1"/>
            <a:endCxn id="105" idx="2"/>
          </p:cNvCxnSpPr>
          <p:nvPr/>
        </p:nvCxnSpPr>
        <p:spPr bwMode="auto">
          <a:xfrm rot="5400000" flipH="1" flipV="1">
            <a:off x="1507084" y="27853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3" name="AutoShape 66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1956588" y="31895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4" name="AutoShape 67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406093" y="27853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16" name="Rectangle 38"/>
          <p:cNvSpPr>
            <a:spLocks noChangeArrowheads="1"/>
          </p:cNvSpPr>
          <p:nvPr/>
        </p:nvSpPr>
        <p:spPr bwMode="auto">
          <a:xfrm>
            <a:off x="2045583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1146573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18" name="AutoShape 69"/>
          <p:cNvCxnSpPr>
            <a:cxnSpLocks noChangeShapeType="1"/>
            <a:stCxn id="122" idx="3"/>
            <a:endCxn id="116" idx="2"/>
          </p:cNvCxnSpPr>
          <p:nvPr/>
        </p:nvCxnSpPr>
        <p:spPr bwMode="auto">
          <a:xfrm rot="5400000" flipH="1" flipV="1">
            <a:off x="1562708" y="34605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9" name="AutoShape 70"/>
          <p:cNvCxnSpPr>
            <a:cxnSpLocks noChangeShapeType="1"/>
            <a:stCxn id="122" idx="3"/>
            <a:endCxn id="117" idx="2"/>
          </p:cNvCxnSpPr>
          <p:nvPr/>
        </p:nvCxnSpPr>
        <p:spPr bwMode="auto">
          <a:xfrm rot="16200000" flipV="1">
            <a:off x="1113204" y="39073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0" name="AutoShape 71"/>
          <p:cNvCxnSpPr>
            <a:cxnSpLocks noChangeShapeType="1"/>
            <a:stCxn id="123" idx="3"/>
            <a:endCxn id="117" idx="2"/>
          </p:cNvCxnSpPr>
          <p:nvPr/>
        </p:nvCxnSpPr>
        <p:spPr bwMode="auto">
          <a:xfrm rot="16200000" flipV="1">
            <a:off x="1554617" y="3465916"/>
            <a:ext cx="430221" cy="8936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1" name="AutoShape 72"/>
          <p:cNvCxnSpPr>
            <a:cxnSpLocks noChangeShapeType="1"/>
            <a:stCxn id="123" idx="3"/>
            <a:endCxn id="116" idx="2"/>
          </p:cNvCxnSpPr>
          <p:nvPr/>
        </p:nvCxnSpPr>
        <p:spPr bwMode="auto">
          <a:xfrm rot="5400000" flipH="1" flipV="1">
            <a:off x="2004122" y="3910039"/>
            <a:ext cx="430221" cy="538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6" name="AutoShape 69"/>
          <p:cNvCxnSpPr>
            <a:cxnSpLocks noChangeShapeType="1"/>
            <a:stCxn id="124" idx="3"/>
            <a:endCxn id="116" idx="2"/>
          </p:cNvCxnSpPr>
          <p:nvPr/>
        </p:nvCxnSpPr>
        <p:spPr bwMode="auto">
          <a:xfrm rot="5400000" flipH="1" flipV="1">
            <a:off x="1735640" y="36334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7" name="AutoShape 69"/>
          <p:cNvCxnSpPr>
            <a:cxnSpLocks noChangeShapeType="1"/>
            <a:stCxn id="124" idx="3"/>
            <a:endCxn id="117" idx="2"/>
          </p:cNvCxnSpPr>
          <p:nvPr/>
        </p:nvCxnSpPr>
        <p:spPr bwMode="auto">
          <a:xfrm rot="16200000" flipV="1">
            <a:off x="1286136" y="3734397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30" name="Rectangle 38"/>
          <p:cNvSpPr>
            <a:spLocks noChangeArrowheads="1"/>
          </p:cNvSpPr>
          <p:nvPr/>
        </p:nvSpPr>
        <p:spPr bwMode="auto">
          <a:xfrm>
            <a:off x="3751519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32" name="Rectangle 39"/>
          <p:cNvSpPr>
            <a:spLocks noChangeArrowheads="1"/>
          </p:cNvSpPr>
          <p:nvPr/>
        </p:nvSpPr>
        <p:spPr bwMode="auto">
          <a:xfrm>
            <a:off x="2852509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33" name="AutoShape 69"/>
          <p:cNvCxnSpPr>
            <a:cxnSpLocks noChangeShapeType="1"/>
            <a:stCxn id="138" idx="3"/>
            <a:endCxn id="130" idx="2"/>
          </p:cNvCxnSpPr>
          <p:nvPr/>
        </p:nvCxnSpPr>
        <p:spPr bwMode="auto">
          <a:xfrm rot="5400000" flipH="1" flipV="1">
            <a:off x="3269259" y="3459919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4" name="AutoShape 70"/>
          <p:cNvCxnSpPr>
            <a:cxnSpLocks noChangeShapeType="1"/>
            <a:stCxn id="138" idx="3"/>
            <a:endCxn id="132" idx="2"/>
          </p:cNvCxnSpPr>
          <p:nvPr/>
        </p:nvCxnSpPr>
        <p:spPr bwMode="auto">
          <a:xfrm rot="16200000" flipV="1">
            <a:off x="2819755" y="3906713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6" name="AutoShape 71"/>
          <p:cNvCxnSpPr>
            <a:cxnSpLocks noChangeShapeType="1"/>
            <a:stCxn id="139" idx="3"/>
            <a:endCxn id="132" idx="2"/>
          </p:cNvCxnSpPr>
          <p:nvPr/>
        </p:nvCxnSpPr>
        <p:spPr bwMode="auto">
          <a:xfrm rot="16200000" flipV="1">
            <a:off x="3269260" y="34572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7" name="AutoShape 72"/>
          <p:cNvCxnSpPr>
            <a:cxnSpLocks noChangeShapeType="1"/>
            <a:stCxn id="139" idx="3"/>
            <a:endCxn id="130" idx="2"/>
          </p:cNvCxnSpPr>
          <p:nvPr/>
        </p:nvCxnSpPr>
        <p:spPr bwMode="auto">
          <a:xfrm rot="16200000" flipV="1">
            <a:off x="3718764" y="39067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5" name="AutoShape 69"/>
          <p:cNvCxnSpPr>
            <a:cxnSpLocks noChangeShapeType="1"/>
            <a:stCxn id="143" idx="3"/>
            <a:endCxn id="130" idx="2"/>
          </p:cNvCxnSpPr>
          <p:nvPr/>
        </p:nvCxnSpPr>
        <p:spPr bwMode="auto">
          <a:xfrm rot="5400000" flipH="1" flipV="1">
            <a:off x="3442191" y="36328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6" name="AutoShape 69"/>
          <p:cNvCxnSpPr>
            <a:cxnSpLocks noChangeShapeType="1"/>
            <a:stCxn id="143" idx="3"/>
            <a:endCxn id="132" idx="2"/>
          </p:cNvCxnSpPr>
          <p:nvPr/>
        </p:nvCxnSpPr>
        <p:spPr bwMode="auto">
          <a:xfrm rot="16200000" flipV="1">
            <a:off x="2992687" y="37337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7" name="AutoShape 64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809556" y="23365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8" name="AutoShape 65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360053" y="27860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9" name="AutoShape 66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809557" y="31887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0" name="AutoShape 67"/>
          <p:cNvCxnSpPr>
            <a:cxnSpLocks noChangeShapeType="1"/>
            <a:endCxn id="104" idx="2"/>
          </p:cNvCxnSpPr>
          <p:nvPr/>
        </p:nvCxnSpPr>
        <p:spPr bwMode="auto">
          <a:xfrm rot="16200000" flipV="1">
            <a:off x="3259061" y="27860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2" name="AutoShape 17"/>
          <p:cNvCxnSpPr>
            <a:cxnSpLocks noChangeShapeType="1"/>
          </p:cNvCxnSpPr>
          <p:nvPr/>
        </p:nvCxnSpPr>
        <p:spPr bwMode="auto">
          <a:xfrm rot="5400000" flipH="1" flipV="1">
            <a:off x="5798361" y="1166011"/>
            <a:ext cx="313090" cy="16286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3" name="AutoShape 17"/>
          <p:cNvCxnSpPr>
            <a:cxnSpLocks noChangeShapeType="1"/>
          </p:cNvCxnSpPr>
          <p:nvPr/>
        </p:nvCxnSpPr>
        <p:spPr bwMode="auto">
          <a:xfrm rot="16200000" flipV="1">
            <a:off x="5645962" y="1176480"/>
            <a:ext cx="313089" cy="14193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4" name="AutoShape 17"/>
          <p:cNvCxnSpPr>
            <a:cxnSpLocks noChangeShapeType="1"/>
          </p:cNvCxnSpPr>
          <p:nvPr/>
        </p:nvCxnSpPr>
        <p:spPr bwMode="auto">
          <a:xfrm rot="5400000">
            <a:off x="5712636" y="1242212"/>
            <a:ext cx="322615" cy="94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5" name="AutoShape 17"/>
          <p:cNvCxnSpPr>
            <a:cxnSpLocks noChangeShapeType="1"/>
          </p:cNvCxnSpPr>
          <p:nvPr/>
        </p:nvCxnSpPr>
        <p:spPr bwMode="auto">
          <a:xfrm rot="5400000" flipH="1" flipV="1">
            <a:off x="3065511" y="1159763"/>
            <a:ext cx="330905" cy="1575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6" name="AutoShape 17"/>
          <p:cNvCxnSpPr>
            <a:cxnSpLocks noChangeShapeType="1"/>
          </p:cNvCxnSpPr>
          <p:nvPr/>
        </p:nvCxnSpPr>
        <p:spPr bwMode="auto">
          <a:xfrm rot="16200000" flipV="1">
            <a:off x="2913112" y="1164913"/>
            <a:ext cx="330904" cy="14724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7" name="AutoShape 17"/>
          <p:cNvCxnSpPr>
            <a:cxnSpLocks noChangeShapeType="1"/>
          </p:cNvCxnSpPr>
          <p:nvPr/>
        </p:nvCxnSpPr>
        <p:spPr bwMode="auto">
          <a:xfrm rot="5400000">
            <a:off x="2983909" y="1235080"/>
            <a:ext cx="337190" cy="63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59" name="Rectangle 25"/>
          <p:cNvSpPr>
            <a:spLocks noChangeArrowheads="1"/>
          </p:cNvSpPr>
          <p:nvPr/>
        </p:nvSpPr>
        <p:spPr bwMode="auto">
          <a:xfrm>
            <a:off x="679694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60" name="Rectangle 26"/>
          <p:cNvSpPr>
            <a:spLocks noChangeArrowheads="1"/>
          </p:cNvSpPr>
          <p:nvPr/>
        </p:nvSpPr>
        <p:spPr bwMode="auto">
          <a:xfrm>
            <a:off x="589793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61" name="AutoShape 59"/>
          <p:cNvCxnSpPr>
            <a:cxnSpLocks noChangeShapeType="1"/>
            <a:stCxn id="160" idx="0"/>
            <a:endCxn id="94" idx="4"/>
          </p:cNvCxnSpPr>
          <p:nvPr/>
        </p:nvCxnSpPr>
        <p:spPr bwMode="auto">
          <a:xfrm rot="5400000" flipH="1" flipV="1">
            <a:off x="5901583" y="2525936"/>
            <a:ext cx="349419" cy="40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2" name="AutoShape 60"/>
          <p:cNvCxnSpPr>
            <a:cxnSpLocks noChangeShapeType="1"/>
            <a:stCxn id="159" idx="0"/>
            <a:endCxn id="94" idx="4"/>
          </p:cNvCxnSpPr>
          <p:nvPr/>
        </p:nvCxnSpPr>
        <p:spPr bwMode="auto">
          <a:xfrm rot="16200000" flipV="1">
            <a:off x="6351089" y="2080465"/>
            <a:ext cx="349419" cy="8949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3" name="AutoShape 61"/>
          <p:cNvCxnSpPr>
            <a:cxnSpLocks noChangeShapeType="1"/>
            <a:stCxn id="159" idx="0"/>
            <a:endCxn id="95" idx="4"/>
          </p:cNvCxnSpPr>
          <p:nvPr/>
        </p:nvCxnSpPr>
        <p:spPr bwMode="auto">
          <a:xfrm rot="16200000" flipV="1">
            <a:off x="6796916" y="2526293"/>
            <a:ext cx="349419" cy="33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4" name="AutoShape 62"/>
          <p:cNvCxnSpPr>
            <a:cxnSpLocks noChangeShapeType="1"/>
            <a:stCxn id="160" idx="0"/>
            <a:endCxn id="95" idx="4"/>
          </p:cNvCxnSpPr>
          <p:nvPr/>
        </p:nvCxnSpPr>
        <p:spPr bwMode="auto">
          <a:xfrm rot="5400000" flipH="1" flipV="1">
            <a:off x="6347411" y="2080108"/>
            <a:ext cx="349419" cy="89569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5" name="AutoShape 63"/>
          <p:cNvCxnSpPr>
            <a:cxnSpLocks noChangeShapeType="1"/>
            <a:stCxn id="160" idx="3"/>
            <a:endCxn id="159" idx="1"/>
          </p:cNvCxnSpPr>
          <p:nvPr/>
        </p:nvCxnSpPr>
        <p:spPr bwMode="auto">
          <a:xfrm>
            <a:off x="6250614" y="28240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6" name="AutoShape 64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5854205" y="23117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7" name="AutoShape 65"/>
          <p:cNvCxnSpPr>
            <a:cxnSpLocks noChangeShapeType="1"/>
            <a:endCxn id="160" idx="2"/>
          </p:cNvCxnSpPr>
          <p:nvPr/>
        </p:nvCxnSpPr>
        <p:spPr bwMode="auto">
          <a:xfrm rot="5400000" flipH="1" flipV="1">
            <a:off x="5404699" y="27612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8" name="AutoShape 66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5854203" y="31654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9" name="AutoShape 67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303708" y="27612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71" name="Rectangle 38"/>
          <p:cNvSpPr>
            <a:spLocks noChangeArrowheads="1"/>
          </p:cNvSpPr>
          <p:nvPr/>
        </p:nvSpPr>
        <p:spPr bwMode="auto">
          <a:xfrm>
            <a:off x="5943198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72" name="Rectangle 39"/>
          <p:cNvSpPr>
            <a:spLocks noChangeArrowheads="1"/>
          </p:cNvSpPr>
          <p:nvPr/>
        </p:nvSpPr>
        <p:spPr bwMode="auto">
          <a:xfrm>
            <a:off x="5044188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73" name="AutoShape 69"/>
          <p:cNvCxnSpPr>
            <a:cxnSpLocks noChangeShapeType="1"/>
            <a:stCxn id="177" idx="3"/>
            <a:endCxn id="171" idx="2"/>
          </p:cNvCxnSpPr>
          <p:nvPr/>
        </p:nvCxnSpPr>
        <p:spPr bwMode="auto">
          <a:xfrm rot="5400000" flipH="1" flipV="1">
            <a:off x="5460323" y="34364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4" name="AutoShape 70"/>
          <p:cNvCxnSpPr>
            <a:cxnSpLocks noChangeShapeType="1"/>
            <a:stCxn id="177" idx="3"/>
            <a:endCxn id="172" idx="2"/>
          </p:cNvCxnSpPr>
          <p:nvPr/>
        </p:nvCxnSpPr>
        <p:spPr bwMode="auto">
          <a:xfrm rot="16200000" flipV="1">
            <a:off x="5010819" y="38832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5" name="AutoShape 71"/>
          <p:cNvCxnSpPr>
            <a:cxnSpLocks noChangeShapeType="1"/>
            <a:stCxn id="178" idx="3"/>
            <a:endCxn id="172" idx="2"/>
          </p:cNvCxnSpPr>
          <p:nvPr/>
        </p:nvCxnSpPr>
        <p:spPr bwMode="auto">
          <a:xfrm rot="16200000" flipV="1">
            <a:off x="5460324" y="3433724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6" name="AutoShape 72"/>
          <p:cNvCxnSpPr>
            <a:cxnSpLocks noChangeShapeType="1"/>
            <a:stCxn id="178" idx="3"/>
            <a:endCxn id="171" idx="2"/>
          </p:cNvCxnSpPr>
          <p:nvPr/>
        </p:nvCxnSpPr>
        <p:spPr bwMode="auto">
          <a:xfrm rot="16200000" flipV="1">
            <a:off x="5909829" y="3883228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1" name="AutoShape 69"/>
          <p:cNvCxnSpPr>
            <a:cxnSpLocks noChangeShapeType="1"/>
            <a:endCxn id="171" idx="2"/>
          </p:cNvCxnSpPr>
          <p:nvPr/>
        </p:nvCxnSpPr>
        <p:spPr bwMode="auto">
          <a:xfrm rot="5400000" flipH="1" flipV="1">
            <a:off x="5633255" y="36093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2" name="AutoShape 69"/>
          <p:cNvCxnSpPr>
            <a:cxnSpLocks noChangeShapeType="1"/>
            <a:stCxn id="221" idx="3"/>
            <a:endCxn id="172" idx="2"/>
          </p:cNvCxnSpPr>
          <p:nvPr/>
        </p:nvCxnSpPr>
        <p:spPr bwMode="auto">
          <a:xfrm rot="16200000" flipV="1">
            <a:off x="5183627" y="3710420"/>
            <a:ext cx="422598" cy="3487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84" name="Rectangle 38"/>
          <p:cNvSpPr>
            <a:spLocks noChangeArrowheads="1"/>
          </p:cNvSpPr>
          <p:nvPr/>
        </p:nvSpPr>
        <p:spPr bwMode="auto">
          <a:xfrm>
            <a:off x="7649134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85" name="Rectangle 39"/>
          <p:cNvSpPr>
            <a:spLocks noChangeArrowheads="1"/>
          </p:cNvSpPr>
          <p:nvPr/>
        </p:nvSpPr>
        <p:spPr bwMode="auto">
          <a:xfrm>
            <a:off x="6750124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86" name="AutoShape 69"/>
          <p:cNvCxnSpPr>
            <a:cxnSpLocks noChangeShapeType="1"/>
            <a:stCxn id="217" idx="3"/>
            <a:endCxn id="184" idx="2"/>
          </p:cNvCxnSpPr>
          <p:nvPr/>
        </p:nvCxnSpPr>
        <p:spPr bwMode="auto">
          <a:xfrm rot="5400000" flipH="1" flipV="1">
            <a:off x="7168029" y="3433665"/>
            <a:ext cx="417591" cy="897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7" name="AutoShape 70"/>
          <p:cNvCxnSpPr>
            <a:cxnSpLocks noChangeShapeType="1"/>
            <a:stCxn id="217" idx="3"/>
            <a:endCxn id="185" idx="2"/>
          </p:cNvCxnSpPr>
          <p:nvPr/>
        </p:nvCxnSpPr>
        <p:spPr bwMode="auto">
          <a:xfrm rot="16200000" flipV="1">
            <a:off x="6718524" y="3881460"/>
            <a:ext cx="417591" cy="1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8" name="AutoShape 71"/>
          <p:cNvCxnSpPr>
            <a:cxnSpLocks noChangeShapeType="1"/>
            <a:stCxn id="191" idx="3"/>
            <a:endCxn id="185" idx="2"/>
          </p:cNvCxnSpPr>
          <p:nvPr/>
        </p:nvCxnSpPr>
        <p:spPr bwMode="auto">
          <a:xfrm rot="16200000" flipV="1">
            <a:off x="7166875" y="34331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9" name="AutoShape 72"/>
          <p:cNvCxnSpPr>
            <a:cxnSpLocks noChangeShapeType="1"/>
            <a:stCxn id="191" idx="3"/>
            <a:endCxn id="184" idx="2"/>
          </p:cNvCxnSpPr>
          <p:nvPr/>
        </p:nvCxnSpPr>
        <p:spPr bwMode="auto">
          <a:xfrm rot="16200000" flipV="1">
            <a:off x="7616379" y="38826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4" name="AutoShape 69"/>
          <p:cNvCxnSpPr>
            <a:cxnSpLocks noChangeShapeType="1"/>
            <a:stCxn id="192" idx="3"/>
            <a:endCxn id="184" idx="2"/>
          </p:cNvCxnSpPr>
          <p:nvPr/>
        </p:nvCxnSpPr>
        <p:spPr bwMode="auto">
          <a:xfrm rot="5400000" flipH="1" flipV="1">
            <a:off x="7339806" y="36087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5" name="AutoShape 69"/>
          <p:cNvCxnSpPr>
            <a:cxnSpLocks noChangeShapeType="1"/>
            <a:stCxn id="192" idx="3"/>
            <a:endCxn id="185" idx="2"/>
          </p:cNvCxnSpPr>
          <p:nvPr/>
        </p:nvCxnSpPr>
        <p:spPr bwMode="auto">
          <a:xfrm rot="16200000" flipV="1">
            <a:off x="6890302" y="37096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6" name="AutoShape 64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707171" y="23124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7" name="AutoShape 65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257668" y="27619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8" name="AutoShape 66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707172" y="31646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9" name="AutoShape 67"/>
          <p:cNvCxnSpPr>
            <a:cxnSpLocks noChangeShapeType="1"/>
            <a:endCxn id="159" idx="2"/>
          </p:cNvCxnSpPr>
          <p:nvPr/>
        </p:nvCxnSpPr>
        <p:spPr bwMode="auto">
          <a:xfrm rot="16200000" flipV="1">
            <a:off x="7156676" y="27619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3" name="TextBox 202"/>
          <p:cNvSpPr txBox="1"/>
          <p:nvPr/>
        </p:nvSpPr>
        <p:spPr>
          <a:xfrm>
            <a:off x="1425390" y="4659868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+mn-lt"/>
              </a:rPr>
              <a:t>IP subnet (VLAN) #1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28" name="AutoShape 64"/>
          <p:cNvCxnSpPr>
            <a:cxnSpLocks noChangeShapeType="1"/>
          </p:cNvCxnSpPr>
          <p:nvPr/>
        </p:nvCxnSpPr>
        <p:spPr bwMode="auto">
          <a:xfrm rot="5400000" flipH="1" flipV="1">
            <a:off x="1956590" y="23358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9" name="AutoShape 65"/>
          <p:cNvCxnSpPr>
            <a:cxnSpLocks noChangeShapeType="1"/>
          </p:cNvCxnSpPr>
          <p:nvPr/>
        </p:nvCxnSpPr>
        <p:spPr bwMode="auto">
          <a:xfrm rot="5400000" flipH="1" flipV="1">
            <a:off x="1507084" y="27853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1" name="AutoShape 66"/>
          <p:cNvCxnSpPr>
            <a:cxnSpLocks noChangeShapeType="1"/>
          </p:cNvCxnSpPr>
          <p:nvPr/>
        </p:nvCxnSpPr>
        <p:spPr bwMode="auto">
          <a:xfrm rot="16200000" flipV="1">
            <a:off x="1956588" y="31896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5" name="AutoShape 67"/>
          <p:cNvCxnSpPr>
            <a:cxnSpLocks noChangeShapeType="1"/>
          </p:cNvCxnSpPr>
          <p:nvPr/>
        </p:nvCxnSpPr>
        <p:spPr bwMode="auto">
          <a:xfrm rot="5400000" flipH="1" flipV="1">
            <a:off x="2406093" y="27853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0" name="AutoShape 64"/>
          <p:cNvCxnSpPr>
            <a:cxnSpLocks noChangeShapeType="1"/>
          </p:cNvCxnSpPr>
          <p:nvPr/>
        </p:nvCxnSpPr>
        <p:spPr bwMode="auto">
          <a:xfrm rot="16200000" flipV="1">
            <a:off x="2809556" y="23366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1" name="AutoShape 65"/>
          <p:cNvCxnSpPr>
            <a:cxnSpLocks noChangeShapeType="1"/>
          </p:cNvCxnSpPr>
          <p:nvPr/>
        </p:nvCxnSpPr>
        <p:spPr bwMode="auto">
          <a:xfrm rot="16200000" flipV="1">
            <a:off x="2360053" y="27861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2" name="AutoShape 66"/>
          <p:cNvCxnSpPr>
            <a:cxnSpLocks noChangeShapeType="1"/>
          </p:cNvCxnSpPr>
          <p:nvPr/>
        </p:nvCxnSpPr>
        <p:spPr bwMode="auto">
          <a:xfrm rot="5400000" flipH="1" flipV="1">
            <a:off x="2809557" y="31888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8" name="AutoShape 67"/>
          <p:cNvCxnSpPr>
            <a:cxnSpLocks noChangeShapeType="1"/>
          </p:cNvCxnSpPr>
          <p:nvPr/>
        </p:nvCxnSpPr>
        <p:spPr bwMode="auto">
          <a:xfrm rot="16200000" flipV="1">
            <a:off x="3259061" y="27861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0" name="U-Turn Arrow 199"/>
          <p:cNvSpPr/>
          <p:nvPr/>
        </p:nvSpPr>
        <p:spPr>
          <a:xfrm>
            <a:off x="2286000" y="1828852"/>
            <a:ext cx="4648200" cy="2236695"/>
          </a:xfrm>
          <a:prstGeom prst="uturnArrow">
            <a:avLst>
              <a:gd name="adj1" fmla="val 1668"/>
              <a:gd name="adj2" fmla="val 3566"/>
              <a:gd name="adj3" fmla="val 9573"/>
              <a:gd name="adj4" fmla="val 43750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~ 200:1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1" name="Content Placeholder 54"/>
          <p:cNvSpPr txBox="1">
            <a:spLocks/>
          </p:cNvSpPr>
          <p:nvPr/>
        </p:nvSpPr>
        <p:spPr>
          <a:xfrm>
            <a:off x="484632" y="5257800"/>
            <a:ext cx="8174736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Resource fragmentation, significantly lowering cloud utilization (and cost-efficiency)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2" name="TextBox 211"/>
          <p:cNvSpPr txBox="1"/>
          <p:nvPr/>
        </p:nvSpPr>
        <p:spPr>
          <a:xfrm rot="10800000" flipV="1">
            <a:off x="3151632" y="227855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Complicated manual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L2/L3 re-configuration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412650" y="4657344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C3300"/>
                </a:solidFill>
                <a:latin typeface="+mn-lt"/>
              </a:rPr>
              <a:t>IP subnet (VLAN) #2</a:t>
            </a:r>
            <a:endParaRPr lang="en-US" sz="18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22" name="AutoShape 80"/>
          <p:cNvSpPr>
            <a:spLocks noChangeArrowheads="1"/>
          </p:cNvSpPr>
          <p:nvPr/>
        </p:nvSpPr>
        <p:spPr bwMode="auto">
          <a:xfrm rot="16171351">
            <a:off x="1091242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3" name="AutoShape 82"/>
          <p:cNvSpPr>
            <a:spLocks noChangeArrowheads="1"/>
          </p:cNvSpPr>
          <p:nvPr/>
        </p:nvSpPr>
        <p:spPr bwMode="auto">
          <a:xfrm rot="16171351">
            <a:off x="1982160" y="4214347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4" name="AutoShape 82"/>
          <p:cNvSpPr>
            <a:spLocks noChangeArrowheads="1"/>
          </p:cNvSpPr>
          <p:nvPr/>
        </p:nvSpPr>
        <p:spPr bwMode="auto">
          <a:xfrm rot="16171351">
            <a:off x="1437107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1780440" y="42022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38" name="AutoShape 80"/>
          <p:cNvSpPr>
            <a:spLocks noChangeArrowheads="1"/>
          </p:cNvSpPr>
          <p:nvPr/>
        </p:nvSpPr>
        <p:spPr bwMode="auto">
          <a:xfrm rot="16171351">
            <a:off x="2797178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9" name="AutoShape 82"/>
          <p:cNvSpPr>
            <a:spLocks noChangeArrowheads="1"/>
          </p:cNvSpPr>
          <p:nvPr/>
        </p:nvSpPr>
        <p:spPr bwMode="auto">
          <a:xfrm rot="16171351">
            <a:off x="3696187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43" name="AutoShape 82"/>
          <p:cNvSpPr>
            <a:spLocks noChangeArrowheads="1"/>
          </p:cNvSpPr>
          <p:nvPr/>
        </p:nvSpPr>
        <p:spPr bwMode="auto">
          <a:xfrm rot="16171351">
            <a:off x="3143042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3480721" y="42009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77" name="AutoShape 80"/>
          <p:cNvSpPr>
            <a:spLocks noChangeArrowheads="1"/>
          </p:cNvSpPr>
          <p:nvPr/>
        </p:nvSpPr>
        <p:spPr bwMode="auto">
          <a:xfrm rot="16171351">
            <a:off x="498885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78" name="AutoShape 82"/>
          <p:cNvSpPr>
            <a:spLocks noChangeArrowheads="1"/>
          </p:cNvSpPr>
          <p:nvPr/>
        </p:nvSpPr>
        <p:spPr bwMode="auto">
          <a:xfrm rot="16171351">
            <a:off x="588786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80" name="Rectangle 21"/>
          <p:cNvSpPr>
            <a:spLocks noChangeArrowheads="1"/>
          </p:cNvSpPr>
          <p:nvPr/>
        </p:nvSpPr>
        <p:spPr bwMode="auto">
          <a:xfrm>
            <a:off x="5678055" y="41781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91" name="AutoShape 82"/>
          <p:cNvSpPr>
            <a:spLocks noChangeArrowheads="1"/>
          </p:cNvSpPr>
          <p:nvPr/>
        </p:nvSpPr>
        <p:spPr bwMode="auto">
          <a:xfrm rot="16171351">
            <a:off x="7593802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2" name="AutoShape 82"/>
          <p:cNvSpPr>
            <a:spLocks noChangeArrowheads="1"/>
          </p:cNvSpPr>
          <p:nvPr/>
        </p:nvSpPr>
        <p:spPr bwMode="auto">
          <a:xfrm rot="16171351">
            <a:off x="7040657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7378336" y="41768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217" name="AutoShape 80"/>
          <p:cNvSpPr>
            <a:spLocks noChangeArrowheads="1"/>
          </p:cNvSpPr>
          <p:nvPr/>
        </p:nvSpPr>
        <p:spPr bwMode="auto">
          <a:xfrm rot="16171351">
            <a:off x="6693793" y="417761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21" name="AutoShape 80"/>
          <p:cNvSpPr>
            <a:spLocks noChangeArrowheads="1"/>
          </p:cNvSpPr>
          <p:nvPr/>
        </p:nvSpPr>
        <p:spPr bwMode="auto">
          <a:xfrm rot="16171351">
            <a:off x="5334942" y="41826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219" name="AutoShape 80"/>
          <p:cNvSpPr>
            <a:spLocks noChangeArrowheads="1"/>
          </p:cNvSpPr>
          <p:nvPr/>
        </p:nvSpPr>
        <p:spPr bwMode="auto">
          <a:xfrm rot="16171351">
            <a:off x="6693591" y="41751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11" name="Freeform 210"/>
          <p:cNvSpPr/>
          <p:nvPr/>
        </p:nvSpPr>
        <p:spPr>
          <a:xfrm>
            <a:off x="6934200" y="2667000"/>
            <a:ext cx="875538" cy="1356359"/>
          </a:xfrm>
          <a:custGeom>
            <a:avLst/>
            <a:gdLst>
              <a:gd name="connsiteX0" fmla="*/ 868680 w 888492"/>
              <a:gd name="connsiteY0" fmla="*/ 1124712 h 1124712"/>
              <a:gd name="connsiteX1" fmla="*/ 813816 w 888492"/>
              <a:gd name="connsiteY1" fmla="*/ 630936 h 1124712"/>
              <a:gd name="connsiteX2" fmla="*/ 420624 w 888492"/>
              <a:gd name="connsiteY2" fmla="*/ 320040 h 1124712"/>
              <a:gd name="connsiteX3" fmla="*/ 91440 w 888492"/>
              <a:gd name="connsiteY3" fmla="*/ 164592 h 1124712"/>
              <a:gd name="connsiteX4" fmla="*/ 0 w 888492"/>
              <a:gd name="connsiteY4" fmla="*/ 0 h 1124712"/>
              <a:gd name="connsiteX0" fmla="*/ 879348 w 889254"/>
              <a:gd name="connsiteY0" fmla="*/ 1124712 h 1124712"/>
              <a:gd name="connsiteX1" fmla="*/ 824484 w 889254"/>
              <a:gd name="connsiteY1" fmla="*/ 630936 h 1124712"/>
              <a:gd name="connsiteX2" fmla="*/ 623316 w 889254"/>
              <a:gd name="connsiteY2" fmla="*/ 377952 h 1124712"/>
              <a:gd name="connsiteX3" fmla="*/ 102108 w 889254"/>
              <a:gd name="connsiteY3" fmla="*/ 164592 h 1124712"/>
              <a:gd name="connsiteX4" fmla="*/ 10668 w 889254"/>
              <a:gd name="connsiteY4" fmla="*/ 0 h 1124712"/>
              <a:gd name="connsiteX0" fmla="*/ 868680 w 878586"/>
              <a:gd name="connsiteY0" fmla="*/ 1124712 h 1124712"/>
              <a:gd name="connsiteX1" fmla="*/ 813816 w 878586"/>
              <a:gd name="connsiteY1" fmla="*/ 630936 h 1124712"/>
              <a:gd name="connsiteX2" fmla="*/ 612648 w 878586"/>
              <a:gd name="connsiteY2" fmla="*/ 377952 h 1124712"/>
              <a:gd name="connsiteX3" fmla="*/ 155448 w 878586"/>
              <a:gd name="connsiteY3" fmla="*/ 225552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813816 w 878586"/>
              <a:gd name="connsiteY1" fmla="*/ 630936 h 1124712"/>
              <a:gd name="connsiteX2" fmla="*/ 612648 w 878586"/>
              <a:gd name="connsiteY2" fmla="*/ 377952 h 1124712"/>
              <a:gd name="connsiteX3" fmla="*/ 107626 w 878586"/>
              <a:gd name="connsiteY3" fmla="*/ 565498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813816 w 878586"/>
              <a:gd name="connsiteY1" fmla="*/ 630936 h 1124712"/>
              <a:gd name="connsiteX2" fmla="*/ 538129 w 878586"/>
              <a:gd name="connsiteY2" fmla="*/ 628331 h 1124712"/>
              <a:gd name="connsiteX3" fmla="*/ 107626 w 878586"/>
              <a:gd name="connsiteY3" fmla="*/ 565498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789257 w 878586"/>
              <a:gd name="connsiteY1" fmla="*/ 816830 h 1124712"/>
              <a:gd name="connsiteX2" fmla="*/ 538129 w 878586"/>
              <a:gd name="connsiteY2" fmla="*/ 628331 h 1124712"/>
              <a:gd name="connsiteX3" fmla="*/ 107626 w 878586"/>
              <a:gd name="connsiteY3" fmla="*/ 565498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789257 w 878586"/>
              <a:gd name="connsiteY1" fmla="*/ 816830 h 1124712"/>
              <a:gd name="connsiteX2" fmla="*/ 538129 w 878586"/>
              <a:gd name="connsiteY2" fmla="*/ 628331 h 1124712"/>
              <a:gd name="connsiteX3" fmla="*/ 251127 w 878586"/>
              <a:gd name="connsiteY3" fmla="*/ 502665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789257 w 878586"/>
              <a:gd name="connsiteY1" fmla="*/ 816830 h 1124712"/>
              <a:gd name="connsiteX2" fmla="*/ 574005 w 878586"/>
              <a:gd name="connsiteY2" fmla="*/ 659747 h 1124712"/>
              <a:gd name="connsiteX3" fmla="*/ 251127 w 878586"/>
              <a:gd name="connsiteY3" fmla="*/ 502665 h 1124712"/>
              <a:gd name="connsiteX4" fmla="*/ 0 w 878586"/>
              <a:gd name="connsiteY4" fmla="*/ 0 h 1124712"/>
              <a:gd name="connsiteX0" fmla="*/ 832805 w 842711"/>
              <a:gd name="connsiteY0" fmla="*/ 1156129 h 1156129"/>
              <a:gd name="connsiteX1" fmla="*/ 753382 w 842711"/>
              <a:gd name="connsiteY1" fmla="*/ 848247 h 1156129"/>
              <a:gd name="connsiteX2" fmla="*/ 538130 w 842711"/>
              <a:gd name="connsiteY2" fmla="*/ 691164 h 1156129"/>
              <a:gd name="connsiteX3" fmla="*/ 215252 w 842711"/>
              <a:gd name="connsiteY3" fmla="*/ 534082 h 1156129"/>
              <a:gd name="connsiteX4" fmla="*/ 0 w 842711"/>
              <a:gd name="connsiteY4" fmla="*/ 0 h 1156129"/>
              <a:gd name="connsiteX0" fmla="*/ 832805 w 842711"/>
              <a:gd name="connsiteY0" fmla="*/ 1156129 h 1156129"/>
              <a:gd name="connsiteX1" fmla="*/ 753382 w 842711"/>
              <a:gd name="connsiteY1" fmla="*/ 848247 h 1156129"/>
              <a:gd name="connsiteX2" fmla="*/ 538130 w 842711"/>
              <a:gd name="connsiteY2" fmla="*/ 691164 h 1156129"/>
              <a:gd name="connsiteX3" fmla="*/ 215252 w 842711"/>
              <a:gd name="connsiteY3" fmla="*/ 534082 h 1156129"/>
              <a:gd name="connsiteX4" fmla="*/ 0 w 842711"/>
              <a:gd name="connsiteY4" fmla="*/ 0 h 11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711" h="1156129">
                <a:moveTo>
                  <a:pt x="832805" y="1156129"/>
                </a:moveTo>
                <a:cubicBezTo>
                  <a:pt x="842711" y="976297"/>
                  <a:pt x="802495" y="925741"/>
                  <a:pt x="753382" y="848247"/>
                </a:cubicBezTo>
                <a:cubicBezTo>
                  <a:pt x="704270" y="770753"/>
                  <a:pt x="627818" y="743525"/>
                  <a:pt x="538130" y="691164"/>
                </a:cubicBezTo>
                <a:cubicBezTo>
                  <a:pt x="448442" y="638803"/>
                  <a:pt x="304940" y="649276"/>
                  <a:pt x="215252" y="534082"/>
                </a:cubicBezTo>
                <a:cubicBezTo>
                  <a:pt x="125564" y="418888"/>
                  <a:pt x="10668" y="55626"/>
                  <a:pt x="0" y="0"/>
                </a:cubicBez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&quot;No&quot; Symbol 225"/>
          <p:cNvSpPr/>
          <p:nvPr/>
        </p:nvSpPr>
        <p:spPr>
          <a:xfrm>
            <a:off x="7123176" y="3166872"/>
            <a:ext cx="347472" cy="344424"/>
          </a:xfrm>
          <a:prstGeom prst="noSmoking">
            <a:avLst>
              <a:gd name="adj" fmla="val 1976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137346"/>
      </p:ext>
    </p:extLst>
  </p:cSld>
  <p:clrMapOvr>
    <a:masterClrMapping/>
  </p:clrMapOvr>
  <p:transition xmlns:p14="http://schemas.microsoft.com/office/powerpoint/2010/main" advTm="1047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4" grpId="1" animBg="1"/>
      <p:bldP spid="203" grpId="0"/>
      <p:bldP spid="200" grpId="0" animBg="1"/>
      <p:bldP spid="200" grpId="1" animBg="1"/>
      <p:bldP spid="201" grpId="0" build="p"/>
      <p:bldP spid="212" grpId="0"/>
      <p:bldP spid="212" grpId="1"/>
      <p:bldP spid="204" grpId="0"/>
      <p:bldP spid="219" grpId="0" animBg="1"/>
      <p:bldP spid="219" grpId="1" animBg="1"/>
      <p:bldP spid="211" grpId="0" animBg="1"/>
      <p:bldP spid="211" grpId="1" animBg="1"/>
      <p:bldP spid="226" grpId="0" animBg="1"/>
      <p:bldP spid="2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6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0"/>
            <a:ext cx="8588188" cy="1143000"/>
          </a:xfrm>
        </p:spPr>
        <p:txBody>
          <a:bodyPr lIns="0" rIns="0">
            <a:noAutofit/>
          </a:bodyPr>
          <a:lstStyle/>
          <a:p>
            <a:r>
              <a:rPr lang="en-US" dirty="0" smtClean="0"/>
              <a:t>DC </a:t>
            </a:r>
            <a:r>
              <a:rPr lang="en-US" dirty="0" smtClean="0"/>
              <a:t>Traffic Characteristics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263981" y="1143000"/>
            <a:ext cx="8596990" cy="5181600"/>
          </a:xfrm>
        </p:spPr>
        <p:txBody>
          <a:bodyPr lIns="0" rIns="0">
            <a:noAutofit/>
          </a:bodyPr>
          <a:lstStyle/>
          <a:p>
            <a:pPr marL="457200" indent="-338138">
              <a:tabLst>
                <a:tab pos="60325" algn="l"/>
                <a:tab pos="517525" algn="l"/>
              </a:tabLst>
            </a:pPr>
            <a:r>
              <a:rPr lang="en-US" dirty="0" smtClean="0"/>
              <a:t>Instrumented a large cluster used for data mining and identified distinctive traffic patterns</a:t>
            </a:r>
            <a:br>
              <a:rPr lang="en-US" dirty="0" smtClean="0"/>
            </a:br>
            <a:endParaRPr lang="en-US" sz="900" dirty="0" smtClean="0"/>
          </a:p>
          <a:p>
            <a:pPr marL="457200" indent="-338138">
              <a:buClr>
                <a:schemeClr val="tx1"/>
              </a:buClr>
            </a:pPr>
            <a:r>
              <a:rPr lang="en-US" dirty="0" smtClean="0"/>
              <a:t>Traffic patterns are </a:t>
            </a:r>
            <a:r>
              <a:rPr lang="en-US" b="1" dirty="0" smtClean="0">
                <a:solidFill>
                  <a:srgbClr val="0070C0"/>
                </a:solidFill>
              </a:rPr>
              <a:t>highly volatile</a:t>
            </a:r>
          </a:p>
          <a:p>
            <a:pPr marL="739775" lvl="1" indent="-388938"/>
            <a:r>
              <a:rPr lang="en-US" dirty="0" smtClean="0"/>
              <a:t>A large number of distinctive patterns even in a day</a:t>
            </a:r>
          </a:p>
          <a:p>
            <a:pPr lvl="3"/>
            <a:endParaRPr lang="en-US" sz="900" dirty="0" smtClean="0"/>
          </a:p>
          <a:p>
            <a:pPr marL="457200" indent="-338138">
              <a:buClr>
                <a:schemeClr val="tx1"/>
              </a:buClr>
            </a:pPr>
            <a:r>
              <a:rPr lang="en-US" dirty="0" smtClean="0"/>
              <a:t>Traffic patterns are </a:t>
            </a:r>
            <a:r>
              <a:rPr lang="en-US" b="1" dirty="0" smtClean="0">
                <a:solidFill>
                  <a:srgbClr val="0070C0"/>
                </a:solidFill>
              </a:rPr>
              <a:t>unpredictable</a:t>
            </a:r>
          </a:p>
          <a:p>
            <a:pPr marL="746125" lvl="1" indent="-395288"/>
            <a:r>
              <a:rPr lang="en-US" dirty="0" smtClean="0"/>
              <a:t>Correlation between patterns very weak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2726" y="4942114"/>
            <a:ext cx="6093474" cy="11198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Traffic-aware optimization needs to be done frequently </a:t>
            </a:r>
            <a:r>
              <a:rPr lang="en-US" sz="3200" b="1" dirty="0" smtClean="0">
                <a:solidFill>
                  <a:schemeClr val="tx1"/>
                </a:solidFill>
              </a:rPr>
              <a:t>and rapidly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62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0"/>
            <a:ext cx="8606118" cy="1178169"/>
          </a:xfrm>
        </p:spPr>
        <p:txBody>
          <a:bodyPr>
            <a:normAutofit/>
          </a:bodyPr>
          <a:lstStyle/>
          <a:p>
            <a:r>
              <a:rPr lang="en-US" dirty="0" smtClean="0"/>
              <a:t>DC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1188720"/>
            <a:ext cx="8591910" cy="5288280"/>
          </a:xfrm>
        </p:spPr>
        <p:txBody>
          <a:bodyPr>
            <a:normAutofit/>
          </a:bodyPr>
          <a:lstStyle/>
          <a:p>
            <a:r>
              <a:rPr lang="en-US" dirty="0" smtClean="0"/>
              <a:t>DC controller knows </a:t>
            </a:r>
            <a:r>
              <a:rPr lang="en-US" b="1" dirty="0" smtClean="0">
                <a:solidFill>
                  <a:srgbClr val="0070C0"/>
                </a:solidFill>
              </a:rPr>
              <a:t>everything</a:t>
            </a:r>
            <a:r>
              <a:rPr lang="en-US" dirty="0" smtClean="0"/>
              <a:t> about </a:t>
            </a:r>
            <a:r>
              <a:rPr lang="en-US" b="1" dirty="0" smtClean="0">
                <a:solidFill>
                  <a:srgbClr val="0070C0"/>
                </a:solidFill>
              </a:rPr>
              <a:t>hosts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Host OS’s are easily </a:t>
            </a:r>
            <a:r>
              <a:rPr lang="en-US" b="1" dirty="0" smtClean="0">
                <a:solidFill>
                  <a:srgbClr val="0070C0"/>
                </a:solidFill>
              </a:rPr>
              <a:t>customizable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lvl="1"/>
            <a:endParaRPr lang="en-US" sz="800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0070C0"/>
                </a:solidFill>
              </a:rPr>
              <a:t>Probabilistic</a:t>
            </a:r>
            <a:r>
              <a:rPr lang="en-US" dirty="0" smtClean="0"/>
              <a:t> flow distribution would work well enough, because …</a:t>
            </a:r>
          </a:p>
          <a:p>
            <a:pPr lvl="1"/>
            <a:r>
              <a:rPr lang="en-US" dirty="0" smtClean="0"/>
              <a:t>Flows are numerous and not huge – no </a:t>
            </a:r>
            <a:r>
              <a:rPr lang="en-US" dirty="0" smtClean="0"/>
              <a:t>elephants</a:t>
            </a:r>
            <a:endParaRPr lang="en-US" dirty="0" smtClean="0"/>
          </a:p>
          <a:p>
            <a:pPr lvl="1"/>
            <a:r>
              <a:rPr lang="en-US" dirty="0" smtClean="0"/>
              <a:t>Commodity switch-to-switch links are substantially thicker (~ 10x) than the maximum thickness of a 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3340" y="5410200"/>
            <a:ext cx="6517616" cy="7519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DC network can be made simple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1129" y="2462694"/>
            <a:ext cx="8437220" cy="1501914"/>
            <a:chOff x="541129" y="2462694"/>
            <a:chExt cx="8437220" cy="1501914"/>
          </a:xfrm>
        </p:grpSpPr>
        <p:sp>
          <p:nvSpPr>
            <p:cNvPr id="6" name="Rectangle 5"/>
            <p:cNvSpPr/>
            <p:nvPr/>
          </p:nvSpPr>
          <p:spPr>
            <a:xfrm>
              <a:off x="541129" y="3379304"/>
              <a:ext cx="8326825" cy="58530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3000"/>
              </a:schemeClr>
            </a:solidFill>
            <a:ln w="1016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59305" y="2462694"/>
              <a:ext cx="5190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?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4566" y="3056830"/>
            <a:ext cx="8447033" cy="1713967"/>
            <a:chOff x="555445" y="1944526"/>
            <a:chExt cx="8444415" cy="1200300"/>
          </a:xfrm>
        </p:grpSpPr>
        <p:sp>
          <p:nvSpPr>
            <p:cNvPr id="10" name="Rectangle 9"/>
            <p:cNvSpPr/>
            <p:nvPr/>
          </p:nvSpPr>
          <p:spPr>
            <a:xfrm>
              <a:off x="555445" y="2559522"/>
              <a:ext cx="8326825" cy="58530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3000"/>
              </a:schemeClr>
            </a:solidFill>
            <a:ln w="1016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80816" y="1944526"/>
              <a:ext cx="51904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?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99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43" y="1438486"/>
            <a:ext cx="8915400" cy="892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Higher speed links improve </a:t>
            </a:r>
            <a:r>
              <a:rPr lang="en-US" i="1" dirty="0" smtClean="0"/>
              <a:t>flow-level </a:t>
            </a:r>
            <a:r>
              <a:rPr lang="en-US" dirty="0" smtClean="0"/>
              <a:t>load balancing (ECMP)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9A5B-5B03-425B-9284-2F10A88898BE}" type="slidenum">
              <a:rPr lang="en-US" smtClean="0"/>
              <a:t>14</a:t>
            </a:fld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304800" y="2397058"/>
            <a:ext cx="3962400" cy="4460942"/>
            <a:chOff x="304800" y="2397058"/>
            <a:chExt cx="3962400" cy="4460942"/>
          </a:xfrm>
        </p:grpSpPr>
        <p:grpSp>
          <p:nvGrpSpPr>
            <p:cNvPr id="6" name="Group 5"/>
            <p:cNvGrpSpPr/>
            <p:nvPr/>
          </p:nvGrpSpPr>
          <p:grpSpPr>
            <a:xfrm>
              <a:off x="433320" y="3406758"/>
              <a:ext cx="1137654" cy="1644977"/>
              <a:chOff x="1066800" y="2913023"/>
              <a:chExt cx="916649" cy="160356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096580" y="3848665"/>
                <a:ext cx="840606" cy="667926"/>
                <a:chOff x="1021638" y="3654285"/>
                <a:chExt cx="972705" cy="376599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021638" y="3654285"/>
                  <a:ext cx="972705" cy="376599"/>
                  <a:chOff x="457200" y="4449724"/>
                  <a:chExt cx="1085821" cy="427076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457200" y="4457617"/>
                    <a:ext cx="530025" cy="419183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609600" y="4457617"/>
                    <a:ext cx="377625" cy="419183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4" name="Group 43"/>
                  <p:cNvGrpSpPr/>
                  <p:nvPr/>
                </p:nvGrpSpPr>
                <p:grpSpPr>
                  <a:xfrm flipH="1">
                    <a:off x="1012996" y="4449724"/>
                    <a:ext cx="530025" cy="419185"/>
                    <a:chOff x="609600" y="4593943"/>
                    <a:chExt cx="530025" cy="419185"/>
                  </a:xfrm>
                </p:grpSpPr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flipV="1">
                      <a:off x="609600" y="4593945"/>
                      <a:ext cx="530025" cy="419183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flipV="1">
                      <a:off x="762000" y="4593943"/>
                      <a:ext cx="377625" cy="419183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371600" y="3962400"/>
                  <a:ext cx="302963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1066800" y="3581400"/>
                <a:ext cx="916649" cy="270741"/>
                <a:chOff x="5220661" y="3675707"/>
                <a:chExt cx="978209" cy="243008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220661" y="3675707"/>
                  <a:ext cx="978209" cy="243008"/>
                </a:xfrm>
                <a:prstGeom prst="rect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pic>
              <p:nvPicPr>
                <p:cNvPr id="2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24733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339542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43175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523965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616121" y="3805705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716981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708333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00544" y="3805704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716980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892756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5986833" y="3805703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716979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8" descr="Ethernet Network Connector Rj-45 Lan Female Clip Art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 r="19589"/>
                <a:stretch/>
              </p:blipFill>
              <p:spPr bwMode="auto">
                <a:xfrm>
                  <a:off x="6079045" y="3805702"/>
                  <a:ext cx="92211" cy="725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 flipV="1">
                <a:off x="1108576" y="2913023"/>
                <a:ext cx="840606" cy="668377"/>
                <a:chOff x="1021638" y="3661245"/>
                <a:chExt cx="972705" cy="37685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021638" y="3661245"/>
                  <a:ext cx="972705" cy="376853"/>
                  <a:chOff x="457200" y="4457617"/>
                  <a:chExt cx="1085821" cy="427364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 flipV="1">
                    <a:off x="457200" y="4457617"/>
                    <a:ext cx="530025" cy="419183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609600" y="4457617"/>
                    <a:ext cx="377625" cy="419183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Group 15"/>
                  <p:cNvGrpSpPr/>
                  <p:nvPr/>
                </p:nvGrpSpPr>
                <p:grpSpPr>
                  <a:xfrm flipH="1">
                    <a:off x="1012996" y="4465798"/>
                    <a:ext cx="530025" cy="419183"/>
                    <a:chOff x="609600" y="4610017"/>
                    <a:chExt cx="530025" cy="419183"/>
                  </a:xfrm>
                </p:grpSpPr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flipV="1">
                      <a:off x="609600" y="4610017"/>
                      <a:ext cx="530025" cy="419183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flipV="1">
                      <a:off x="762000" y="4610017"/>
                      <a:ext cx="377625" cy="419183"/>
                    </a:xfrm>
                    <a:prstGeom prst="line">
                      <a:avLst/>
                    </a:prstGeom>
                    <a:ln w="19050"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371600" y="3962400"/>
                  <a:ext cx="302963" cy="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/>
            <p:cNvSpPr txBox="1"/>
            <p:nvPr/>
          </p:nvSpPr>
          <p:spPr>
            <a:xfrm>
              <a:off x="304800" y="2568714"/>
              <a:ext cx="1500120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D0A12"/>
                  </a:solidFill>
                </a:rPr>
                <a:t>20×10Gbps</a:t>
              </a:r>
            </a:p>
            <a:p>
              <a:pPr algn="ctr"/>
              <a:r>
                <a:rPr lang="en-US" sz="2000" b="1" dirty="0" smtClean="0">
                  <a:solidFill>
                    <a:srgbClr val="BD0A12"/>
                  </a:solidFill>
                </a:rPr>
                <a:t>Uplinks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 rot="16200000">
              <a:off x="2464349" y="3646827"/>
              <a:ext cx="1629817" cy="1168196"/>
              <a:chOff x="994349" y="4572000"/>
              <a:chExt cx="2235668" cy="160244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rot="5400000">
                <a:off x="2482362" y="4633182"/>
                <a:ext cx="511065" cy="947270"/>
              </a:xfrm>
              <a:prstGeom prst="line">
                <a:avLst/>
              </a:prstGeom>
              <a:ln w="190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>
                <a:off x="2500849" y="5179124"/>
                <a:ext cx="511065" cy="947270"/>
              </a:xfrm>
              <a:prstGeom prst="line">
                <a:avLst/>
              </a:prstGeom>
              <a:ln w="190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/>
              <p:cNvGrpSpPr/>
              <p:nvPr/>
            </p:nvGrpSpPr>
            <p:grpSpPr>
              <a:xfrm rot="5400000">
                <a:off x="742148" y="4876262"/>
                <a:ext cx="1469514" cy="965111"/>
                <a:chOff x="457200" y="4449722"/>
                <a:chExt cx="1085821" cy="427078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457200" y="4457617"/>
                  <a:ext cx="530025" cy="419183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609600" y="4457617"/>
                  <a:ext cx="377625" cy="419183"/>
                </a:xfrm>
                <a:prstGeom prst="line">
                  <a:avLst/>
                </a:prstGeom>
                <a:ln w="19050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oup 76"/>
                <p:cNvGrpSpPr/>
                <p:nvPr/>
              </p:nvGrpSpPr>
              <p:grpSpPr>
                <a:xfrm flipH="1">
                  <a:off x="1012996" y="4449722"/>
                  <a:ext cx="530025" cy="419185"/>
                  <a:chOff x="609600" y="4593941"/>
                  <a:chExt cx="530025" cy="419185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609600" y="4593941"/>
                    <a:ext cx="530025" cy="419183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762000" y="4593943"/>
                    <a:ext cx="377625" cy="419183"/>
                  </a:xfrm>
                  <a:prstGeom prst="line">
                    <a:avLst/>
                  </a:prstGeom>
                  <a:ln w="19050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1" name="Straight Connector 50"/>
              <p:cNvCxnSpPr/>
              <p:nvPr/>
            </p:nvCxnSpPr>
            <p:spPr>
              <a:xfrm rot="5400000">
                <a:off x="941006" y="5381616"/>
                <a:ext cx="457701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 rot="5400000">
                <a:off x="1348821" y="5177624"/>
                <a:ext cx="1602449" cy="391202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5" y="4632797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4" y="4632797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5" y="4783852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6" y="4783852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6" y="4934909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6" y="4934909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6" y="5085964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7" y="5085964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5" y="5236929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4" y="5236929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5" y="5387986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6" y="5387986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6" y="5539041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6" y="5539041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6" y="5690098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7" y="5690098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8" y="5844209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7" y="5844209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145258" y="5995266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8" descr="Ethernet Network Connector Rj-45 Lan Female Clip Art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r="19589"/>
              <a:stretch/>
            </p:blipFill>
            <p:spPr bwMode="auto">
              <a:xfrm rot="5400000">
                <a:off x="2002429" y="5995266"/>
                <a:ext cx="151055" cy="116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2514600" y="2590800"/>
              <a:ext cx="1497169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BD0A12"/>
                  </a:solidFill>
                </a:rPr>
                <a:t>2×100Gbps</a:t>
              </a:r>
            </a:p>
            <a:p>
              <a:pPr algn="ctr"/>
              <a:r>
                <a:rPr lang="en-US" sz="2000" b="1" dirty="0" smtClean="0">
                  <a:solidFill>
                    <a:srgbClr val="BD0A12"/>
                  </a:solidFill>
                </a:rPr>
                <a:t>Uplinks</a:t>
              </a:r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914400" y="5257801"/>
              <a:ext cx="2362200" cy="1523999"/>
              <a:chOff x="914400" y="5155288"/>
              <a:chExt cx="2362200" cy="1523999"/>
            </a:xfrm>
          </p:grpSpPr>
          <p:grpSp>
            <p:nvGrpSpPr>
              <p:cNvPr id="131" name="Group 130"/>
              <p:cNvGrpSpPr/>
              <p:nvPr/>
            </p:nvGrpSpPr>
            <p:grpSpPr>
              <a:xfrm rot="16200000">
                <a:off x="1763872" y="4507588"/>
                <a:ext cx="762000" cy="2057400"/>
                <a:chOff x="178713" y="3352801"/>
                <a:chExt cx="762000" cy="2057400"/>
              </a:xfrm>
            </p:grpSpPr>
            <p:cxnSp>
              <p:nvCxnSpPr>
                <p:cNvPr id="119" name="Straight Arrow Connector 118"/>
                <p:cNvCxnSpPr/>
                <p:nvPr/>
              </p:nvCxnSpPr>
              <p:spPr>
                <a:xfrm>
                  <a:off x="178713" y="33528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>
                  <a:off x="178713" y="35814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>
                  <a:off x="178713" y="38100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>
                  <a:off x="178713" y="40386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>
                  <a:off x="178713" y="42672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178713" y="44958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/>
                <p:nvPr/>
              </p:nvCxnSpPr>
              <p:spPr>
                <a:xfrm>
                  <a:off x="178713" y="47244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>
                  <a:off x="178713" y="49530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178713" y="51816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178713" y="5410201"/>
                  <a:ext cx="762000" cy="0"/>
                </a:xfrm>
                <a:prstGeom prst="straightConnector1">
                  <a:avLst/>
                </a:prstGeom>
                <a:ln w="50800">
                  <a:solidFill>
                    <a:srgbClr val="BD0A12"/>
                  </a:solidFill>
                  <a:tailEnd type="arrow" w="med" len="sm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TextBox 134"/>
              <p:cNvSpPr txBox="1"/>
              <p:nvPr/>
            </p:nvSpPr>
            <p:spPr>
              <a:xfrm>
                <a:off x="914400" y="5909846"/>
                <a:ext cx="236220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BD0A12"/>
                    </a:solidFill>
                  </a:rPr>
                  <a:t>11×10Gbps flows</a:t>
                </a:r>
              </a:p>
              <a:p>
                <a:pPr algn="ctr"/>
                <a:r>
                  <a:rPr lang="en-US" sz="2200" b="1" dirty="0" smtClean="0">
                    <a:solidFill>
                      <a:srgbClr val="BD0A12"/>
                    </a:solidFill>
                  </a:rPr>
                  <a:t>(55% load)</a:t>
                </a:r>
                <a:endParaRPr lang="en-US" sz="2200" b="1" dirty="0">
                  <a:solidFill>
                    <a:srgbClr val="BD0A12"/>
                  </a:solidFill>
                </a:endParaRPr>
              </a:p>
            </p:txBody>
          </p:sp>
        </p:grpSp>
        <p:cxnSp>
          <p:nvCxnSpPr>
            <p:cNvPr id="137" name="Straight Connector 136"/>
            <p:cNvCxnSpPr/>
            <p:nvPr/>
          </p:nvCxnSpPr>
          <p:spPr>
            <a:xfrm>
              <a:off x="4267200" y="2397058"/>
              <a:ext cx="0" cy="4460942"/>
            </a:xfrm>
            <a:prstGeom prst="line">
              <a:avLst/>
            </a:prstGeom>
            <a:ln w="63500">
              <a:solidFill>
                <a:srgbClr val="0000FF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5105400" y="5095220"/>
            <a:ext cx="3429000" cy="1219200"/>
            <a:chOff x="5105400" y="4800600"/>
            <a:chExt cx="3429000" cy="1219200"/>
          </a:xfrm>
        </p:grpSpPr>
        <p:sp>
          <p:nvSpPr>
            <p:cNvPr id="109" name="Round Same Side Corner Rectangle 108"/>
            <p:cNvSpPr/>
            <p:nvPr/>
          </p:nvSpPr>
          <p:spPr>
            <a:xfrm rot="10800000">
              <a:off x="5105400" y="4800600"/>
              <a:ext cx="1479177" cy="806824"/>
            </a:xfrm>
            <a:prstGeom prst="round2SameRect">
              <a:avLst>
                <a:gd name="adj1" fmla="val 47763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710518" y="5693919"/>
              <a:ext cx="268941" cy="3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3" name="Round Same Side Corner Rectangle 112"/>
            <p:cNvSpPr/>
            <p:nvPr/>
          </p:nvSpPr>
          <p:spPr>
            <a:xfrm rot="10800000">
              <a:off x="7055223" y="4800600"/>
              <a:ext cx="1479177" cy="806824"/>
            </a:xfrm>
            <a:prstGeom prst="round2SameRect">
              <a:avLst>
                <a:gd name="adj1" fmla="val 47763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660341" y="5693919"/>
              <a:ext cx="268941" cy="3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40" name="Oval 139"/>
          <p:cNvSpPr/>
          <p:nvPr/>
        </p:nvSpPr>
        <p:spPr>
          <a:xfrm>
            <a:off x="5436808" y="5599914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738652" y="5599914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6040495" y="5599914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281970" y="5358438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980126" y="5358438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617914" y="5345564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316071" y="5298070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239000" y="5513795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540843" y="5574164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848600" y="5421764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8144530" y="5513795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4461007" y="3366861"/>
            <a:ext cx="4759193" cy="604254"/>
            <a:chOff x="4752834" y="3124200"/>
            <a:chExt cx="4314966" cy="550928"/>
          </a:xfrm>
        </p:grpSpPr>
        <p:sp>
          <p:nvSpPr>
            <p:cNvPr id="104" name="TextBox 103"/>
            <p:cNvSpPr txBox="1"/>
            <p:nvPr/>
          </p:nvSpPr>
          <p:spPr>
            <a:xfrm>
              <a:off x="4752834" y="3305413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953000" y="330579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107" name="Straight Connector 106"/>
            <p:cNvCxnSpPr>
              <a:stCxn id="105" idx="3"/>
            </p:cNvCxnSpPr>
            <p:nvPr/>
          </p:nvCxnSpPr>
          <p:spPr>
            <a:xfrm>
              <a:off x="5257800" y="3490462"/>
              <a:ext cx="3352800" cy="3604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8610600" y="330579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4805279" y="3124200"/>
              <a:ext cx="4110121" cy="224647"/>
              <a:chOff x="4724401" y="3890680"/>
              <a:chExt cx="7158120" cy="391241"/>
            </a:xfrm>
          </p:grpSpPr>
          <p:sp>
            <p:nvSpPr>
              <p:cNvPr id="154" name="Round Same Side Corner Rectangle 153"/>
              <p:cNvSpPr/>
              <p:nvPr/>
            </p:nvSpPr>
            <p:spPr>
              <a:xfrm rot="10800000">
                <a:off x="4724401" y="3897868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 Same Side Corner Rectangle 155"/>
              <p:cNvSpPr/>
              <p:nvPr/>
            </p:nvSpPr>
            <p:spPr>
              <a:xfrm rot="10800000">
                <a:off x="5085319" y="3898632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ound Same Side Corner Rectangle 156"/>
              <p:cNvSpPr/>
              <p:nvPr/>
            </p:nvSpPr>
            <p:spPr>
              <a:xfrm rot="10800000">
                <a:off x="5445487" y="3898631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 Same Side Corner Rectangle 157"/>
              <p:cNvSpPr/>
              <p:nvPr/>
            </p:nvSpPr>
            <p:spPr>
              <a:xfrm rot="10800000">
                <a:off x="5806405" y="3899395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 Same Side Corner Rectangle 158"/>
              <p:cNvSpPr/>
              <p:nvPr/>
            </p:nvSpPr>
            <p:spPr>
              <a:xfrm rot="10800000">
                <a:off x="6172201" y="3898631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 Same Side Corner Rectangle 159"/>
              <p:cNvSpPr/>
              <p:nvPr/>
            </p:nvSpPr>
            <p:spPr>
              <a:xfrm rot="10800000">
                <a:off x="6533119" y="3899395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ound Same Side Corner Rectangle 160"/>
              <p:cNvSpPr/>
              <p:nvPr/>
            </p:nvSpPr>
            <p:spPr>
              <a:xfrm rot="10800000">
                <a:off x="6893287" y="3899394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ound Same Side Corner Rectangle 161"/>
              <p:cNvSpPr/>
              <p:nvPr/>
            </p:nvSpPr>
            <p:spPr>
              <a:xfrm rot="10800000">
                <a:off x="7254205" y="3900158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ound Same Side Corner Rectangle 162"/>
              <p:cNvSpPr/>
              <p:nvPr/>
            </p:nvSpPr>
            <p:spPr>
              <a:xfrm rot="10800000">
                <a:off x="7606495" y="3898631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ound Same Side Corner Rectangle 163"/>
              <p:cNvSpPr/>
              <p:nvPr/>
            </p:nvSpPr>
            <p:spPr>
              <a:xfrm rot="10800000">
                <a:off x="7967413" y="3899395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ound Same Side Corner Rectangle 164"/>
              <p:cNvSpPr/>
              <p:nvPr/>
            </p:nvSpPr>
            <p:spPr>
              <a:xfrm rot="10800000">
                <a:off x="8327581" y="3899394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 Same Side Corner Rectangle 165"/>
              <p:cNvSpPr/>
              <p:nvPr/>
            </p:nvSpPr>
            <p:spPr>
              <a:xfrm rot="10800000">
                <a:off x="8688499" y="3900158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ound Same Side Corner Rectangle 166"/>
              <p:cNvSpPr/>
              <p:nvPr/>
            </p:nvSpPr>
            <p:spPr>
              <a:xfrm rot="10800000">
                <a:off x="9054295" y="3899394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 Same Side Corner Rectangle 167"/>
              <p:cNvSpPr/>
              <p:nvPr/>
            </p:nvSpPr>
            <p:spPr>
              <a:xfrm rot="10800000">
                <a:off x="9415213" y="3900158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 Same Side Corner Rectangle 168"/>
              <p:cNvSpPr/>
              <p:nvPr/>
            </p:nvSpPr>
            <p:spPr>
              <a:xfrm rot="10800000">
                <a:off x="9775381" y="3900157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 Same Side Corner Rectangle 169"/>
              <p:cNvSpPr/>
              <p:nvPr/>
            </p:nvSpPr>
            <p:spPr>
              <a:xfrm rot="10800000">
                <a:off x="10136299" y="3900921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ound Same Side Corner Rectangle 170"/>
              <p:cNvSpPr/>
              <p:nvPr/>
            </p:nvSpPr>
            <p:spPr>
              <a:xfrm rot="10800000">
                <a:off x="10495717" y="3890680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ound Same Side Corner Rectangle 171"/>
              <p:cNvSpPr/>
              <p:nvPr/>
            </p:nvSpPr>
            <p:spPr>
              <a:xfrm rot="10800000">
                <a:off x="10856635" y="3891444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 Same Side Corner Rectangle 172"/>
              <p:cNvSpPr/>
              <p:nvPr/>
            </p:nvSpPr>
            <p:spPr>
              <a:xfrm rot="10800000">
                <a:off x="11216803" y="3891443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 Same Side Corner Rectangle 173"/>
              <p:cNvSpPr/>
              <p:nvPr/>
            </p:nvSpPr>
            <p:spPr>
              <a:xfrm rot="10800000">
                <a:off x="11577721" y="3892207"/>
                <a:ext cx="304800" cy="381000"/>
              </a:xfrm>
              <a:prstGeom prst="round2SameRect">
                <a:avLst>
                  <a:gd name="adj1" fmla="val 47763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4" name="Oval 183"/>
          <p:cNvSpPr/>
          <p:nvPr/>
        </p:nvSpPr>
        <p:spPr>
          <a:xfrm>
            <a:off x="8864325" y="3196573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8640728" y="3396467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894956" y="3396466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728452" y="3396467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728451" y="3185755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680305" y="3396467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4991625" y="3396468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8864325" y="3405411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5447762" y="3396466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7960993" y="3396466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759084" y="3396468"/>
            <a:ext cx="181106" cy="18110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4495800" y="2667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Prob</a:t>
            </a:r>
            <a:r>
              <a:rPr lang="en-US" sz="2400" dirty="0" smtClean="0"/>
              <a:t> of 100% throughput = 3.27%</a:t>
            </a:r>
            <a:endParaRPr lang="en-US" sz="2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4495800" y="4495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Prob</a:t>
            </a:r>
            <a:r>
              <a:rPr lang="en-US" sz="2400" dirty="0" smtClean="0"/>
              <a:t> of 100% throughput = 99.95% </a:t>
            </a:r>
            <a:endParaRPr lang="en-US" sz="2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3488113" y="53039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0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241"/>
    </mc:Choice>
    <mc:Fallback xmlns="">
      <p:transition xmlns:p14="http://schemas.microsoft.com/office/powerpoint/2010/main" spd="slow" advTm="1232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200" grpId="0"/>
      <p:bldP spid="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 </a:t>
            </a:r>
            <a:r>
              <a:rPr lang="en-US" dirty="0"/>
              <a:t>3.2, the paper states that randomizing large flows won't cause much perpetual congestion if misplaced since large flows are only 100 MB and thus take 1 second to transmit on a 1 </a:t>
            </a:r>
            <a:r>
              <a:rPr lang="en-US" dirty="0" err="1"/>
              <a:t>Gbps</a:t>
            </a:r>
            <a:r>
              <a:rPr lang="en-US" dirty="0"/>
              <a:t> link. Isn't 1 second sufficiently high to harm the isolation that VL2 tries to provide</a:t>
            </a:r>
            <a:r>
              <a:rPr lang="en-US" dirty="0" smtClean="0"/>
              <a:t>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Virtual Layer 2 Switch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1752600"/>
            <a:ext cx="7315200" cy="3421168"/>
          </a:xfrm>
          <a:prstGeom prst="roundRect">
            <a:avLst>
              <a:gd name="adj" fmla="val 2079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2Top">
              <a:rot lat="20099985" lon="0" rev="0"/>
            </a:camera>
            <a:lightRig rig="flat" dir="t"/>
          </a:scene3d>
          <a:sp3d extrusionH="76200" contourW="12700" prstMaterial="clear">
            <a:bevelT w="165100" h="254000" prst="softRound"/>
            <a:bevelB w="139700" h="254000" prst="softRound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The Illusion of a Huge L2 Switch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3184070" y="2743200"/>
            <a:ext cx="2607130" cy="8072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1. L2 semantics</a:t>
            </a:r>
            <a:endParaRPr lang="en-US" sz="2300" b="1" dirty="0"/>
          </a:p>
        </p:txBody>
      </p:sp>
      <p:sp>
        <p:nvSpPr>
          <p:cNvPr id="286" name="Rounded Rectangle 285"/>
          <p:cNvSpPr/>
          <p:nvPr/>
        </p:nvSpPr>
        <p:spPr>
          <a:xfrm>
            <a:off x="1600200" y="3802380"/>
            <a:ext cx="2658834" cy="8072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2. Uniform high capacity</a:t>
            </a:r>
            <a:endParaRPr lang="en-US" sz="2300" b="1" dirty="0"/>
          </a:p>
        </p:txBody>
      </p:sp>
      <p:sp>
        <p:nvSpPr>
          <p:cNvPr id="287" name="Rounded Rectangle 286"/>
          <p:cNvSpPr/>
          <p:nvPr/>
        </p:nvSpPr>
        <p:spPr>
          <a:xfrm>
            <a:off x="4724400" y="3802380"/>
            <a:ext cx="2623458" cy="807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/>
              <a:t>3. Performance isolation</a:t>
            </a:r>
            <a:endParaRPr lang="en-US" sz="2300" b="1" dirty="0"/>
          </a:p>
        </p:txBody>
      </p:sp>
      <p:cxnSp>
        <p:nvCxnSpPr>
          <p:cNvPr id="275" name="AutoShape 69"/>
          <p:cNvCxnSpPr>
            <a:cxnSpLocks noChangeShapeType="1"/>
            <a:stCxn id="280" idx="3"/>
          </p:cNvCxnSpPr>
          <p:nvPr/>
        </p:nvCxnSpPr>
        <p:spPr bwMode="auto">
          <a:xfrm rot="5400000" flipH="1" flipV="1">
            <a:off x="1562708" y="4900502"/>
            <a:ext cx="422129" cy="8962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" name="AutoShape 70"/>
          <p:cNvCxnSpPr>
            <a:cxnSpLocks noChangeShapeType="1"/>
            <a:stCxn id="280" idx="3"/>
          </p:cNvCxnSpPr>
          <p:nvPr/>
        </p:nvCxnSpPr>
        <p:spPr bwMode="auto">
          <a:xfrm rot="16200000" flipV="1">
            <a:off x="1113204" y="5347296"/>
            <a:ext cx="422129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7" name="AutoShape 71"/>
          <p:cNvCxnSpPr>
            <a:cxnSpLocks noChangeShapeType="1"/>
            <a:stCxn id="281" idx="3"/>
          </p:cNvCxnSpPr>
          <p:nvPr/>
        </p:nvCxnSpPr>
        <p:spPr bwMode="auto">
          <a:xfrm rot="16200000" flipV="1">
            <a:off x="1562709" y="4897791"/>
            <a:ext cx="422129" cy="9017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9" name="AutoShape 72"/>
          <p:cNvCxnSpPr>
            <a:cxnSpLocks noChangeShapeType="1"/>
            <a:stCxn id="281" idx="3"/>
          </p:cNvCxnSpPr>
          <p:nvPr/>
        </p:nvCxnSpPr>
        <p:spPr bwMode="auto">
          <a:xfrm rot="16200000" flipV="1">
            <a:off x="2012214" y="5347295"/>
            <a:ext cx="422129" cy="27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0" name="AutoShape 80"/>
          <p:cNvSpPr>
            <a:spLocks noChangeArrowheads="1"/>
          </p:cNvSpPr>
          <p:nvPr/>
        </p:nvSpPr>
        <p:spPr bwMode="auto">
          <a:xfrm rot="16171351">
            <a:off x="1091242" y="56462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81" name="AutoShape 82"/>
          <p:cNvSpPr>
            <a:spLocks noChangeArrowheads="1"/>
          </p:cNvSpPr>
          <p:nvPr/>
        </p:nvSpPr>
        <p:spPr bwMode="auto">
          <a:xfrm rot="16171351">
            <a:off x="1990252" y="56462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82" name="AutoShape 82"/>
          <p:cNvSpPr>
            <a:spLocks noChangeArrowheads="1"/>
          </p:cNvSpPr>
          <p:nvPr/>
        </p:nvSpPr>
        <p:spPr bwMode="auto">
          <a:xfrm rot="16171351">
            <a:off x="1437107" y="56462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1789584" y="5642183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284" name="AutoShape 69"/>
          <p:cNvCxnSpPr>
            <a:cxnSpLocks noChangeShapeType="1"/>
            <a:stCxn id="282" idx="3"/>
          </p:cNvCxnSpPr>
          <p:nvPr/>
        </p:nvCxnSpPr>
        <p:spPr bwMode="auto">
          <a:xfrm rot="5400000" flipH="1" flipV="1">
            <a:off x="1735640" y="5073434"/>
            <a:ext cx="422129" cy="5504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8" name="AutoShape 69"/>
          <p:cNvCxnSpPr>
            <a:cxnSpLocks noChangeShapeType="1"/>
            <a:stCxn id="282" idx="3"/>
          </p:cNvCxnSpPr>
          <p:nvPr/>
        </p:nvCxnSpPr>
        <p:spPr bwMode="auto">
          <a:xfrm rot="16200000" flipV="1">
            <a:off x="1286136" y="5174364"/>
            <a:ext cx="422129" cy="348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1" name="AutoShape 69"/>
          <p:cNvCxnSpPr>
            <a:cxnSpLocks noChangeShapeType="1"/>
            <a:stCxn id="295" idx="3"/>
          </p:cNvCxnSpPr>
          <p:nvPr/>
        </p:nvCxnSpPr>
        <p:spPr bwMode="auto">
          <a:xfrm rot="5400000" flipH="1" flipV="1">
            <a:off x="3269260" y="4899885"/>
            <a:ext cx="420898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2" name="AutoShape 70"/>
          <p:cNvCxnSpPr>
            <a:cxnSpLocks noChangeShapeType="1"/>
            <a:stCxn id="295" idx="3"/>
          </p:cNvCxnSpPr>
          <p:nvPr/>
        </p:nvCxnSpPr>
        <p:spPr bwMode="auto">
          <a:xfrm rot="16200000" flipV="1">
            <a:off x="2819755" y="53466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3" name="AutoShape 71"/>
          <p:cNvCxnSpPr>
            <a:cxnSpLocks noChangeShapeType="1"/>
            <a:stCxn id="296" idx="3"/>
          </p:cNvCxnSpPr>
          <p:nvPr/>
        </p:nvCxnSpPr>
        <p:spPr bwMode="auto">
          <a:xfrm rot="16200000" flipV="1">
            <a:off x="3269260" y="4897175"/>
            <a:ext cx="420898" cy="901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4" name="AutoShape 72"/>
          <p:cNvCxnSpPr>
            <a:cxnSpLocks noChangeShapeType="1"/>
            <a:stCxn id="296" idx="3"/>
          </p:cNvCxnSpPr>
          <p:nvPr/>
        </p:nvCxnSpPr>
        <p:spPr bwMode="auto">
          <a:xfrm rot="16200000" flipV="1">
            <a:off x="3718765" y="53466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5" name="AutoShape 80"/>
          <p:cNvSpPr>
            <a:spLocks noChangeArrowheads="1"/>
          </p:cNvSpPr>
          <p:nvPr/>
        </p:nvSpPr>
        <p:spPr bwMode="auto">
          <a:xfrm rot="16171351">
            <a:off x="2797178" y="56449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96" name="AutoShape 82"/>
          <p:cNvSpPr>
            <a:spLocks noChangeArrowheads="1"/>
          </p:cNvSpPr>
          <p:nvPr/>
        </p:nvSpPr>
        <p:spPr bwMode="auto">
          <a:xfrm rot="16171351">
            <a:off x="3696187" y="56449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97" name="AutoShape 82"/>
          <p:cNvSpPr>
            <a:spLocks noChangeArrowheads="1"/>
          </p:cNvSpPr>
          <p:nvPr/>
        </p:nvSpPr>
        <p:spPr bwMode="auto">
          <a:xfrm rot="16171351">
            <a:off x="3143042" y="56449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298" name="Rectangle 21"/>
          <p:cNvSpPr>
            <a:spLocks noChangeArrowheads="1"/>
          </p:cNvSpPr>
          <p:nvPr/>
        </p:nvSpPr>
        <p:spPr bwMode="auto">
          <a:xfrm>
            <a:off x="3480721" y="5640952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299" name="AutoShape 69"/>
          <p:cNvCxnSpPr>
            <a:cxnSpLocks noChangeShapeType="1"/>
            <a:stCxn id="297" idx="3"/>
          </p:cNvCxnSpPr>
          <p:nvPr/>
        </p:nvCxnSpPr>
        <p:spPr bwMode="auto">
          <a:xfrm rot="5400000" flipH="1" flipV="1">
            <a:off x="3442192" y="5072817"/>
            <a:ext cx="420898" cy="550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0" name="AutoShape 69"/>
          <p:cNvCxnSpPr>
            <a:cxnSpLocks noChangeShapeType="1"/>
            <a:stCxn id="297" idx="3"/>
          </p:cNvCxnSpPr>
          <p:nvPr/>
        </p:nvCxnSpPr>
        <p:spPr bwMode="auto">
          <a:xfrm rot="16200000" flipV="1">
            <a:off x="2992687" y="5173748"/>
            <a:ext cx="420898" cy="348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5" name="AutoShape 69"/>
          <p:cNvCxnSpPr>
            <a:cxnSpLocks noChangeShapeType="1"/>
            <a:stCxn id="329" idx="3"/>
          </p:cNvCxnSpPr>
          <p:nvPr/>
        </p:nvCxnSpPr>
        <p:spPr bwMode="auto">
          <a:xfrm rot="5400000" flipH="1" flipV="1">
            <a:off x="5460323" y="4876402"/>
            <a:ext cx="422129" cy="8962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6" name="AutoShape 70"/>
          <p:cNvCxnSpPr>
            <a:cxnSpLocks noChangeShapeType="1"/>
            <a:stCxn id="329" idx="3"/>
          </p:cNvCxnSpPr>
          <p:nvPr/>
        </p:nvCxnSpPr>
        <p:spPr bwMode="auto">
          <a:xfrm rot="16200000" flipV="1">
            <a:off x="5010819" y="5323196"/>
            <a:ext cx="422129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" name="AutoShape 71"/>
          <p:cNvCxnSpPr>
            <a:cxnSpLocks noChangeShapeType="1"/>
            <a:stCxn id="330" idx="3"/>
          </p:cNvCxnSpPr>
          <p:nvPr/>
        </p:nvCxnSpPr>
        <p:spPr bwMode="auto">
          <a:xfrm rot="16200000" flipV="1">
            <a:off x="5460324" y="4873691"/>
            <a:ext cx="422129" cy="9017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" name="AutoShape 72"/>
          <p:cNvCxnSpPr>
            <a:cxnSpLocks noChangeShapeType="1"/>
            <a:stCxn id="330" idx="3"/>
          </p:cNvCxnSpPr>
          <p:nvPr/>
        </p:nvCxnSpPr>
        <p:spPr bwMode="auto">
          <a:xfrm rot="16200000" flipV="1">
            <a:off x="5909829" y="5323195"/>
            <a:ext cx="422129" cy="27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9" name="AutoShape 80"/>
          <p:cNvSpPr>
            <a:spLocks noChangeArrowheads="1"/>
          </p:cNvSpPr>
          <p:nvPr/>
        </p:nvSpPr>
        <p:spPr bwMode="auto">
          <a:xfrm rot="16171351">
            <a:off x="4988857" y="56221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330" name="AutoShape 82"/>
          <p:cNvSpPr>
            <a:spLocks noChangeArrowheads="1"/>
          </p:cNvSpPr>
          <p:nvPr/>
        </p:nvSpPr>
        <p:spPr bwMode="auto">
          <a:xfrm rot="16171351">
            <a:off x="5887867" y="56221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31" name="AutoShape 82"/>
          <p:cNvSpPr>
            <a:spLocks noChangeArrowheads="1"/>
          </p:cNvSpPr>
          <p:nvPr/>
        </p:nvSpPr>
        <p:spPr bwMode="auto">
          <a:xfrm rot="16171351">
            <a:off x="5334722" y="56221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332" name="Rectangle 21"/>
          <p:cNvSpPr>
            <a:spLocks noChangeArrowheads="1"/>
          </p:cNvSpPr>
          <p:nvPr/>
        </p:nvSpPr>
        <p:spPr bwMode="auto">
          <a:xfrm>
            <a:off x="5687199" y="5618083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333" name="AutoShape 69"/>
          <p:cNvCxnSpPr>
            <a:cxnSpLocks noChangeShapeType="1"/>
            <a:stCxn id="331" idx="3"/>
          </p:cNvCxnSpPr>
          <p:nvPr/>
        </p:nvCxnSpPr>
        <p:spPr bwMode="auto">
          <a:xfrm rot="5400000" flipH="1" flipV="1">
            <a:off x="5633255" y="5049334"/>
            <a:ext cx="422129" cy="5504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4" name="AutoShape 69"/>
          <p:cNvCxnSpPr>
            <a:cxnSpLocks noChangeShapeType="1"/>
            <a:stCxn id="331" idx="3"/>
          </p:cNvCxnSpPr>
          <p:nvPr/>
        </p:nvCxnSpPr>
        <p:spPr bwMode="auto">
          <a:xfrm rot="16200000" flipV="1">
            <a:off x="5183751" y="5150264"/>
            <a:ext cx="422129" cy="348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" name="AutoShape 69"/>
          <p:cNvCxnSpPr>
            <a:cxnSpLocks noChangeShapeType="1"/>
            <a:stCxn id="341" idx="3"/>
          </p:cNvCxnSpPr>
          <p:nvPr/>
        </p:nvCxnSpPr>
        <p:spPr bwMode="auto">
          <a:xfrm rot="5400000" flipH="1" flipV="1">
            <a:off x="7166875" y="4875785"/>
            <a:ext cx="420898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" name="AutoShape 70"/>
          <p:cNvCxnSpPr>
            <a:cxnSpLocks noChangeShapeType="1"/>
            <a:stCxn id="341" idx="3"/>
          </p:cNvCxnSpPr>
          <p:nvPr/>
        </p:nvCxnSpPr>
        <p:spPr bwMode="auto">
          <a:xfrm rot="16200000" flipV="1">
            <a:off x="6717370" y="53225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9" name="AutoShape 71"/>
          <p:cNvCxnSpPr>
            <a:cxnSpLocks noChangeShapeType="1"/>
            <a:stCxn id="342" idx="3"/>
          </p:cNvCxnSpPr>
          <p:nvPr/>
        </p:nvCxnSpPr>
        <p:spPr bwMode="auto">
          <a:xfrm rot="16200000" flipV="1">
            <a:off x="7166875" y="4873075"/>
            <a:ext cx="420898" cy="901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0" name="AutoShape 72"/>
          <p:cNvCxnSpPr>
            <a:cxnSpLocks noChangeShapeType="1"/>
            <a:stCxn id="342" idx="3"/>
          </p:cNvCxnSpPr>
          <p:nvPr/>
        </p:nvCxnSpPr>
        <p:spPr bwMode="auto">
          <a:xfrm rot="16200000" flipV="1">
            <a:off x="7616380" y="53225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1" name="AutoShape 80"/>
          <p:cNvSpPr>
            <a:spLocks noChangeArrowheads="1"/>
          </p:cNvSpPr>
          <p:nvPr/>
        </p:nvSpPr>
        <p:spPr bwMode="auto">
          <a:xfrm rot="16171351">
            <a:off x="6694793" y="56208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42" name="AutoShape 82"/>
          <p:cNvSpPr>
            <a:spLocks noChangeArrowheads="1"/>
          </p:cNvSpPr>
          <p:nvPr/>
        </p:nvSpPr>
        <p:spPr bwMode="auto">
          <a:xfrm rot="16171351">
            <a:off x="7593802" y="56208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43" name="AutoShape 82"/>
          <p:cNvSpPr>
            <a:spLocks noChangeArrowheads="1"/>
          </p:cNvSpPr>
          <p:nvPr/>
        </p:nvSpPr>
        <p:spPr bwMode="auto">
          <a:xfrm rot="16171351">
            <a:off x="7040657" y="56208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344" name="Rectangle 21"/>
          <p:cNvSpPr>
            <a:spLocks noChangeArrowheads="1"/>
          </p:cNvSpPr>
          <p:nvPr/>
        </p:nvSpPr>
        <p:spPr bwMode="auto">
          <a:xfrm>
            <a:off x="7378336" y="5616852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345" name="AutoShape 69"/>
          <p:cNvCxnSpPr>
            <a:cxnSpLocks noChangeShapeType="1"/>
            <a:stCxn id="343" idx="3"/>
          </p:cNvCxnSpPr>
          <p:nvPr/>
        </p:nvCxnSpPr>
        <p:spPr bwMode="auto">
          <a:xfrm rot="5400000" flipH="1" flipV="1">
            <a:off x="7339807" y="5048717"/>
            <a:ext cx="420898" cy="550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6" name="AutoShape 69"/>
          <p:cNvCxnSpPr>
            <a:cxnSpLocks noChangeShapeType="1"/>
            <a:stCxn id="343" idx="3"/>
          </p:cNvCxnSpPr>
          <p:nvPr/>
        </p:nvCxnSpPr>
        <p:spPr bwMode="auto">
          <a:xfrm rot="16200000" flipV="1">
            <a:off x="6890302" y="5149648"/>
            <a:ext cx="420898" cy="348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AutoShape 82"/>
          <p:cNvSpPr>
            <a:spLocks noChangeArrowheads="1"/>
          </p:cNvSpPr>
          <p:nvPr/>
        </p:nvSpPr>
        <p:spPr bwMode="auto">
          <a:xfrm rot="16171351">
            <a:off x="7039445" y="5621781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17" name="AutoShape 82"/>
          <p:cNvSpPr>
            <a:spLocks noChangeArrowheads="1"/>
          </p:cNvSpPr>
          <p:nvPr/>
        </p:nvSpPr>
        <p:spPr bwMode="auto">
          <a:xfrm rot="16171351">
            <a:off x="5333269" y="56213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8" name="AutoShape 82"/>
          <p:cNvSpPr>
            <a:spLocks noChangeArrowheads="1"/>
          </p:cNvSpPr>
          <p:nvPr/>
        </p:nvSpPr>
        <p:spPr bwMode="auto">
          <a:xfrm rot="16171351">
            <a:off x="2797010" y="5645709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19" name="AutoShape 82"/>
          <p:cNvSpPr>
            <a:spLocks noChangeArrowheads="1"/>
          </p:cNvSpPr>
          <p:nvPr/>
        </p:nvSpPr>
        <p:spPr bwMode="auto">
          <a:xfrm rot="16171351">
            <a:off x="1434788" y="5646448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0" name="AutoShape 82"/>
          <p:cNvSpPr>
            <a:spLocks noChangeArrowheads="1"/>
          </p:cNvSpPr>
          <p:nvPr/>
        </p:nvSpPr>
        <p:spPr bwMode="auto">
          <a:xfrm rot="16171351">
            <a:off x="7592807" y="5622693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 rot="16171351">
            <a:off x="5886339" y="5622693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2" name="AutoShape 82"/>
          <p:cNvSpPr>
            <a:spLocks noChangeArrowheads="1"/>
          </p:cNvSpPr>
          <p:nvPr/>
        </p:nvSpPr>
        <p:spPr bwMode="auto">
          <a:xfrm rot="16171351">
            <a:off x="3143639" y="564446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3" name="AutoShape 82"/>
          <p:cNvSpPr>
            <a:spLocks noChangeArrowheads="1"/>
          </p:cNvSpPr>
          <p:nvPr/>
        </p:nvSpPr>
        <p:spPr bwMode="auto">
          <a:xfrm rot="16171351">
            <a:off x="1989952" y="564654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4" name="AutoShape 82"/>
          <p:cNvSpPr>
            <a:spLocks noChangeArrowheads="1"/>
          </p:cNvSpPr>
          <p:nvPr/>
        </p:nvSpPr>
        <p:spPr bwMode="auto">
          <a:xfrm rot="16171351">
            <a:off x="6690499" y="5622693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5" name="AutoShape 82"/>
          <p:cNvSpPr>
            <a:spLocks noChangeArrowheads="1"/>
          </p:cNvSpPr>
          <p:nvPr/>
        </p:nvSpPr>
        <p:spPr bwMode="auto">
          <a:xfrm rot="16171351">
            <a:off x="4987760" y="5620788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6" name="AutoShape 82"/>
          <p:cNvSpPr>
            <a:spLocks noChangeArrowheads="1"/>
          </p:cNvSpPr>
          <p:nvPr/>
        </p:nvSpPr>
        <p:spPr bwMode="auto">
          <a:xfrm rot="16171351">
            <a:off x="3693645" y="5645972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7" name="AutoShape 82"/>
          <p:cNvSpPr>
            <a:spLocks noChangeArrowheads="1"/>
          </p:cNvSpPr>
          <p:nvPr/>
        </p:nvSpPr>
        <p:spPr bwMode="auto">
          <a:xfrm rot="16171351">
            <a:off x="1088144" y="5648451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8" name="AutoShape 82"/>
          <p:cNvSpPr>
            <a:spLocks noChangeArrowheads="1"/>
          </p:cNvSpPr>
          <p:nvPr/>
        </p:nvSpPr>
        <p:spPr bwMode="auto">
          <a:xfrm rot="16171351">
            <a:off x="1433826" y="5643532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9" name="AutoShape 82"/>
          <p:cNvSpPr>
            <a:spLocks noChangeArrowheads="1"/>
          </p:cNvSpPr>
          <p:nvPr/>
        </p:nvSpPr>
        <p:spPr bwMode="auto">
          <a:xfrm rot="16171351">
            <a:off x="5333674" y="561623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0" name="AutoShape 82"/>
          <p:cNvSpPr>
            <a:spLocks noChangeArrowheads="1"/>
          </p:cNvSpPr>
          <p:nvPr/>
        </p:nvSpPr>
        <p:spPr bwMode="auto">
          <a:xfrm rot="16171351">
            <a:off x="5879521" y="562555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1" name="AutoShape 82"/>
          <p:cNvSpPr>
            <a:spLocks noChangeArrowheads="1"/>
          </p:cNvSpPr>
          <p:nvPr/>
        </p:nvSpPr>
        <p:spPr bwMode="auto">
          <a:xfrm rot="16171351">
            <a:off x="7037370" y="561623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2" name="AutoShape 82"/>
          <p:cNvSpPr>
            <a:spLocks noChangeArrowheads="1"/>
          </p:cNvSpPr>
          <p:nvPr/>
        </p:nvSpPr>
        <p:spPr bwMode="auto">
          <a:xfrm rot="16171351">
            <a:off x="7592378" y="5621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3" name="AutoShape 82"/>
          <p:cNvSpPr>
            <a:spLocks noChangeArrowheads="1"/>
          </p:cNvSpPr>
          <p:nvPr/>
        </p:nvSpPr>
        <p:spPr bwMode="auto">
          <a:xfrm rot="16171351">
            <a:off x="3692530" y="565035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4" name="AutoShape 82"/>
          <p:cNvSpPr>
            <a:spLocks noChangeArrowheads="1"/>
          </p:cNvSpPr>
          <p:nvPr/>
        </p:nvSpPr>
        <p:spPr bwMode="auto">
          <a:xfrm rot="16171351">
            <a:off x="4979970" y="562555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5" name="AutoShape 82"/>
          <p:cNvSpPr>
            <a:spLocks noChangeArrowheads="1"/>
          </p:cNvSpPr>
          <p:nvPr/>
        </p:nvSpPr>
        <p:spPr bwMode="auto">
          <a:xfrm rot="16171351">
            <a:off x="7592378" y="562306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6" name="AutoShape 82"/>
          <p:cNvSpPr>
            <a:spLocks noChangeArrowheads="1"/>
          </p:cNvSpPr>
          <p:nvPr/>
        </p:nvSpPr>
        <p:spPr bwMode="auto">
          <a:xfrm rot="16171351">
            <a:off x="5332473" y="562306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7" name="AutoShape 82"/>
          <p:cNvSpPr>
            <a:spLocks noChangeArrowheads="1"/>
          </p:cNvSpPr>
          <p:nvPr/>
        </p:nvSpPr>
        <p:spPr bwMode="auto">
          <a:xfrm rot="16171351">
            <a:off x="7038506" y="561623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8" name="AutoShape 82"/>
          <p:cNvSpPr>
            <a:spLocks noChangeArrowheads="1"/>
          </p:cNvSpPr>
          <p:nvPr/>
        </p:nvSpPr>
        <p:spPr bwMode="auto">
          <a:xfrm rot="16171351">
            <a:off x="5879521" y="562988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9" name="AutoShape 82"/>
          <p:cNvSpPr>
            <a:spLocks noChangeArrowheads="1"/>
          </p:cNvSpPr>
          <p:nvPr/>
        </p:nvSpPr>
        <p:spPr bwMode="auto">
          <a:xfrm rot="16171351">
            <a:off x="6691626" y="563237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40" name="AutoShape 82"/>
          <p:cNvSpPr>
            <a:spLocks noChangeArrowheads="1"/>
          </p:cNvSpPr>
          <p:nvPr/>
        </p:nvSpPr>
        <p:spPr bwMode="auto">
          <a:xfrm rot="16171351">
            <a:off x="5881858" y="562306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17</a:t>
            </a:fld>
            <a:endParaRPr lang="en-US"/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342900" y="336205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VL2</a:t>
            </a:r>
            <a:r>
              <a:rPr lang="en-US" dirty="0"/>
              <a:t> </a:t>
            </a:r>
            <a:r>
              <a:rPr lang="en-US" dirty="0" smtClean="0"/>
              <a:t>Goals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211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5" grpId="0" animBg="1"/>
      <p:bldP spid="286" grpId="0" animBg="1"/>
      <p:bldP spid="287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6205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VL2 Design </a:t>
            </a:r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945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D49E1"/>
                </a:solidFill>
              </a:rPr>
              <a:t>Randomizing to Cope with Volatility</a:t>
            </a:r>
          </a:p>
          <a:p>
            <a:pPr lvl="1"/>
            <a:r>
              <a:rPr lang="en-US" dirty="0" smtClean="0"/>
              <a:t>Tremendous variability in traffic matrices</a:t>
            </a:r>
          </a:p>
          <a:p>
            <a:r>
              <a:rPr lang="en-US" dirty="0" smtClean="0">
                <a:solidFill>
                  <a:srgbClr val="0D49E1"/>
                </a:solidFill>
              </a:rPr>
              <a:t>Separating Names from Locations</a:t>
            </a:r>
          </a:p>
          <a:p>
            <a:pPr lvl="1"/>
            <a:r>
              <a:rPr lang="en-US" dirty="0" smtClean="0"/>
              <a:t>Any server, any service</a:t>
            </a:r>
          </a:p>
          <a:p>
            <a:r>
              <a:rPr lang="en-US" dirty="0" smtClean="0">
                <a:solidFill>
                  <a:srgbClr val="0D49E1"/>
                </a:solidFill>
              </a:rPr>
              <a:t>Embracing End Systems</a:t>
            </a:r>
          </a:p>
          <a:p>
            <a:pPr lvl="1"/>
            <a:r>
              <a:rPr lang="en-US" dirty="0" smtClean="0"/>
              <a:t>Leverage the programmability &amp; resources of servers</a:t>
            </a:r>
          </a:p>
          <a:p>
            <a:pPr lvl="1"/>
            <a:r>
              <a:rPr lang="en-US" dirty="0" smtClean="0"/>
              <a:t>Avoid changes to switches</a:t>
            </a:r>
          </a:p>
          <a:p>
            <a:r>
              <a:rPr lang="en-US" dirty="0" smtClean="0">
                <a:solidFill>
                  <a:srgbClr val="0D49E1"/>
                </a:solidFill>
              </a:rPr>
              <a:t>Building on Proven Networking Technology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dirty="0" smtClean="0"/>
              <a:t>with parts shipping today</a:t>
            </a:r>
          </a:p>
          <a:p>
            <a:pPr lvl="1"/>
            <a:r>
              <a:rPr lang="en-US" dirty="0" smtClean="0"/>
              <a:t>Leverage low cost, powerful merchant silicon ASICs, though do not rely on any one vendor</a:t>
            </a:r>
          </a:p>
        </p:txBody>
      </p:sp>
    </p:spTree>
    <p:extLst>
      <p:ext uri="{BB962C8B-B14F-4D97-AF65-F5344CB8AC3E}">
        <p14:creationId xmlns:p14="http://schemas.microsoft.com/office/powerpoint/2010/main" val="268211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73" y="3249405"/>
            <a:ext cx="5300870" cy="3472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8016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Single-Chip “Merchant Silicon”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06" l="0" r="100000">
                        <a14:foregroundMark x1="27417" y1="91297" x2="27417" y2="91297"/>
                        <a14:foregroundMark x1="28875" y1="93117" x2="28875" y2="931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0" y="1652176"/>
            <a:ext cx="4958522" cy="2611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391" y="4263665"/>
            <a:ext cx="246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Wedge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29356" y="2571804"/>
            <a:ext cx="246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 pack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72834" y="1842935"/>
            <a:ext cx="2054087" cy="62947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96609" y="1552785"/>
            <a:ext cx="246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Switch ASIC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1912" y="6174898"/>
            <a:ext cx="8094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 courtesy of Facebook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4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0888645"/>
              </p:ext>
            </p:extLst>
          </p:nvPr>
        </p:nvGraphicFramePr>
        <p:xfrm>
          <a:off x="268941" y="1413563"/>
          <a:ext cx="8629479" cy="353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82"/>
                <a:gridCol w="2443942"/>
                <a:gridCol w="4107355"/>
              </a:tblGrid>
              <a:tr h="7180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Amortized</a:t>
                      </a:r>
                      <a:r>
                        <a:rPr lang="en-US" sz="2400" baseline="0" dirty="0" smtClean="0"/>
                        <a:t> Cost*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Sub-Components</a:t>
                      </a:r>
                      <a:endParaRPr lang="en-US" sz="2400" dirty="0"/>
                    </a:p>
                  </a:txBody>
                  <a:tcPr/>
                </a:tc>
              </a:tr>
              <a:tr h="629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~45%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Servers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CPU, memory,</a:t>
                      </a:r>
                      <a:r>
                        <a:rPr lang="en-US" sz="2400" baseline="0" dirty="0" smtClean="0"/>
                        <a:t> disk</a:t>
                      </a:r>
                      <a:endParaRPr lang="en-US" sz="2400" dirty="0"/>
                    </a:p>
                  </a:txBody>
                  <a:tcPr/>
                </a:tc>
              </a:tr>
              <a:tr h="7180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~25%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</a:t>
                      </a:r>
                      <a:r>
                        <a:rPr lang="en-US" sz="2400" baseline="0" dirty="0" smtClean="0"/>
                        <a:t> i</a:t>
                      </a:r>
                      <a:r>
                        <a:rPr lang="en-US" sz="2400" dirty="0" smtClean="0"/>
                        <a:t>nfrastructure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UPS, cooling, power</a:t>
                      </a:r>
                      <a:r>
                        <a:rPr lang="en-US" sz="2400" baseline="0" dirty="0" smtClean="0"/>
                        <a:t> distribution</a:t>
                      </a:r>
                      <a:endParaRPr lang="en-US" sz="2400" dirty="0"/>
                    </a:p>
                  </a:txBody>
                  <a:tcPr/>
                </a:tc>
              </a:tr>
              <a:tr h="629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~15%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 draw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Electrical utility costs</a:t>
                      </a:r>
                      <a:endParaRPr lang="en-US" sz="2400" dirty="0"/>
                    </a:p>
                  </a:txBody>
                  <a:tcPr/>
                </a:tc>
              </a:tr>
              <a:tr h="629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~15%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Network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Switches, l</a:t>
                      </a:r>
                      <a:r>
                        <a:rPr lang="en-US" sz="2400" dirty="0" smtClean="0"/>
                        <a:t>inks,</a:t>
                      </a:r>
                      <a:r>
                        <a:rPr lang="en-US" sz="2400" baseline="0" dirty="0" smtClean="0"/>
                        <a:t> transit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941" y="6071889"/>
            <a:ext cx="792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en-US" sz="1800" dirty="0" smtClean="0"/>
              <a:t>*3 yr amortization for servers, 15 yr for infrastructure</a:t>
            </a:r>
            <a:r>
              <a:rPr lang="en-US" sz="1050" dirty="0" smtClean="0"/>
              <a:t>; </a:t>
            </a:r>
            <a:r>
              <a:rPr lang="en-US" sz="1800" dirty="0" smtClean="0"/>
              <a:t>5% cost of money</a:t>
            </a:r>
            <a:endParaRPr lang="en-US" sz="1600" dirty="0" smtClean="0"/>
          </a:p>
          <a:p>
            <a:pPr marL="0" lvl="1" algn="l"/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15742" y="5355822"/>
            <a:ext cx="773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accent6"/>
                </a:solidFill>
              </a:rPr>
              <a:t>The Cost of a Cloud: Research Problems in Data Center Networks.  </a:t>
            </a:r>
            <a:r>
              <a:rPr lang="en-US" sz="1800" dirty="0" smtClean="0">
                <a:solidFill>
                  <a:schemeClr val="accent6"/>
                </a:solidFill>
              </a:rPr>
              <a:t>Sigcomm</a:t>
            </a:r>
            <a:r>
              <a:rPr lang="en-US" sz="1800" b="1" dirty="0" smtClean="0">
                <a:solidFill>
                  <a:schemeClr val="accent6"/>
                </a:solidFill>
              </a:rPr>
              <a:t>  </a:t>
            </a:r>
            <a:r>
              <a:rPr lang="en-US" sz="1800" dirty="0" smtClean="0">
                <a:solidFill>
                  <a:schemeClr val="accent6"/>
                </a:solidFill>
              </a:rPr>
              <a:t>CCR 2009.  Greenberg, Hamilton, Maltz, Patel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68941" y="2197652"/>
            <a:ext cx="8629479" cy="673652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Objectives and Solutions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038850" y="1462328"/>
            <a:ext cx="2867126" cy="4557472"/>
          </a:xfrm>
          <a:prstGeom prst="roundRect">
            <a:avLst>
              <a:gd name="adj" fmla="val 37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Solution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38437" y="1462328"/>
            <a:ext cx="2867126" cy="4557472"/>
          </a:xfrm>
          <a:prstGeom prst="roundRect">
            <a:avLst>
              <a:gd name="adj" fmla="val 3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Approach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8024" y="1462328"/>
            <a:ext cx="2867126" cy="4557472"/>
          </a:xfrm>
          <a:prstGeom prst="roundRect">
            <a:avLst>
              <a:gd name="adj" fmla="val 410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Objective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6497" y="3312054"/>
            <a:ext cx="2730180" cy="1209155"/>
          </a:xfrm>
          <a:prstGeom prst="roundRect">
            <a:avLst>
              <a:gd name="adj" fmla="val 136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287338">
              <a:lnSpc>
                <a:spcPts val="2600"/>
              </a:lnSpc>
              <a:tabLst>
                <a:tab pos="347663" algn="l"/>
              </a:tabLst>
            </a:pPr>
            <a:r>
              <a:rPr lang="en-US" sz="2300" b="1" dirty="0" smtClean="0"/>
              <a:t>2. Uniform</a:t>
            </a:r>
            <a:br>
              <a:rPr lang="en-US" sz="2300" b="1" dirty="0" smtClean="0"/>
            </a:br>
            <a:r>
              <a:rPr lang="en-US" sz="2300" b="1" dirty="0" smtClean="0"/>
              <a:t>high capacity between servers</a:t>
            </a:r>
            <a:endParaRPr lang="en-US" sz="23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206910" y="4651497"/>
            <a:ext cx="2730180" cy="1164806"/>
          </a:xfrm>
          <a:prstGeom prst="roundRect">
            <a:avLst>
              <a:gd name="adj" fmla="val 14273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600"/>
              </a:lnSpc>
            </a:pPr>
            <a:r>
              <a:rPr lang="en-US" sz="2300" b="1" dirty="0" smtClean="0">
                <a:solidFill>
                  <a:srgbClr val="0070C0"/>
                </a:solidFill>
              </a:rPr>
              <a:t>Enforce hose model using existing mechanisms only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6910" y="2041860"/>
            <a:ext cx="2730180" cy="1124669"/>
          </a:xfrm>
          <a:prstGeom prst="roundRect">
            <a:avLst>
              <a:gd name="adj" fmla="val 13050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0" rIns="91440" bIns="0" rtlCol="0" anchor="ctr"/>
          <a:lstStyle/>
          <a:p>
            <a:pPr algn="ctr">
              <a:lnSpc>
                <a:spcPts val="2600"/>
              </a:lnSpc>
            </a:pPr>
            <a:r>
              <a:rPr lang="en-US" sz="2300" b="1" dirty="0" smtClean="0">
                <a:solidFill>
                  <a:srgbClr val="7030A0"/>
                </a:solidFill>
              </a:rPr>
              <a:t>Employ flat addressing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6497" y="2056000"/>
            <a:ext cx="2730180" cy="1096388"/>
          </a:xfrm>
          <a:prstGeom prst="roundRect">
            <a:avLst>
              <a:gd name="adj" fmla="val 1379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7663" indent="-293688">
              <a:lnSpc>
                <a:spcPts val="2600"/>
              </a:lnSpc>
              <a:tabLst>
                <a:tab pos="347663" algn="l"/>
              </a:tabLst>
            </a:pPr>
            <a:r>
              <a:rPr lang="en-US" sz="2300" b="1" dirty="0" smtClean="0"/>
              <a:t>1. Layer-2 semantics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6497" y="4660386"/>
            <a:ext cx="2730180" cy="1147029"/>
          </a:xfrm>
          <a:prstGeom prst="roundRect">
            <a:avLst>
              <a:gd name="adj" fmla="val 129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287338">
              <a:lnSpc>
                <a:spcPts val="2600"/>
              </a:lnSpc>
              <a:tabLst>
                <a:tab pos="347663" algn="l"/>
              </a:tabLst>
            </a:pPr>
            <a:r>
              <a:rPr lang="en-US" sz="2300" b="1" dirty="0" smtClean="0"/>
              <a:t>3. Performance Isolation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6910" y="3304446"/>
            <a:ext cx="2730180" cy="1224370"/>
          </a:xfrm>
          <a:prstGeom prst="roundRect">
            <a:avLst>
              <a:gd name="adj" fmla="val 12255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smtClean="0">
                <a:solidFill>
                  <a:schemeClr val="accent3">
                    <a:lumMod val="75000"/>
                  </a:schemeClr>
                </a:solidFill>
              </a:rPr>
              <a:t>Guarantee bandwidth for</a:t>
            </a:r>
            <a:br>
              <a:rPr lang="en-US" sz="23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300" b="1" dirty="0" smtClean="0">
                <a:solidFill>
                  <a:schemeClr val="accent3">
                    <a:lumMod val="75000"/>
                  </a:schemeClr>
                </a:solidFill>
              </a:rPr>
              <a:t>hose-model traffic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2083" y="3292511"/>
            <a:ext cx="2730180" cy="1248240"/>
          </a:xfrm>
          <a:prstGeom prst="roundRect">
            <a:avLst>
              <a:gd name="adj" fmla="val 9571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smtClean="0">
                <a:solidFill>
                  <a:schemeClr val="bg1"/>
                </a:solidFill>
              </a:rPr>
              <a:t>Flow-based random traffic indirection</a:t>
            </a:r>
            <a:br>
              <a:rPr lang="en-US" sz="2300" b="1" dirty="0" smtClean="0">
                <a:solidFill>
                  <a:schemeClr val="bg1"/>
                </a:solidFill>
              </a:rPr>
            </a:br>
            <a:r>
              <a:rPr lang="en-US" sz="2300" b="1" dirty="0" smtClean="0">
                <a:solidFill>
                  <a:schemeClr val="bg1"/>
                </a:solidFill>
              </a:rPr>
              <a:t>(Valiant LB)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2083" y="2041598"/>
            <a:ext cx="2730180" cy="1125192"/>
          </a:xfrm>
          <a:prstGeom prst="roundRect">
            <a:avLst>
              <a:gd name="adj" fmla="val 1372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600"/>
              </a:lnSpc>
            </a:pPr>
            <a:r>
              <a:rPr lang="en-US" sz="2300" b="1" dirty="0" smtClean="0">
                <a:solidFill>
                  <a:schemeClr val="bg1"/>
                </a:solidFill>
              </a:rPr>
              <a:t>Name-location separation &amp; resolution service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2083" y="4662400"/>
            <a:ext cx="2730180" cy="1143000"/>
          </a:xfrm>
          <a:prstGeom prst="roundRect">
            <a:avLst>
              <a:gd name="adj" fmla="val 101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 smtClean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7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 </a:t>
            </a:r>
            <a:r>
              <a:rPr lang="en-US" dirty="0"/>
              <a:t>is interesting that this paper is from 2009. It seems that a large number of the suggestions in this paper are used in practice today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Y</a:t>
            </a:r>
            <a:r>
              <a:rPr lang="en-US" dirty="0" smtClean="0"/>
              <a:t>ou 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“For </a:t>
            </a:r>
            <a:r>
              <a:rPr lang="en-US" dirty="0"/>
              <a:t>address resolution, why not have applications use hostnames and use DNS to resolve hostnames to IP addresses (the mapping from hostname to IP could be updated when a service moved)? Is the directory system basically just DNS but with IPs instead of hostnames</a:t>
            </a:r>
            <a:r>
              <a:rPr lang="en-US" dirty="0" smtClean="0"/>
              <a:t>?”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“it </a:t>
            </a:r>
            <a:r>
              <a:rPr lang="en-US" dirty="0"/>
              <a:t>was unclear why the hash of the 5 tuple is required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847063" y="2057400"/>
            <a:ext cx="5981754" cy="2895600"/>
          </a:xfrm>
          <a:prstGeom prst="roundRect">
            <a:avLst>
              <a:gd name="adj" fmla="val 115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RelaxedModerately" fov="3900000">
              <a:rot lat="19799996" lon="0" rev="0"/>
            </a:camera>
            <a:lightRig rig="flat" dir="t"/>
          </a:scene3d>
          <a:sp3d extrusionH="76200" contourW="12700" prstMaterial="clear">
            <a:bevelT w="165100" h="292100" prst="coolSlant"/>
            <a:bevelB w="12700" h="381000" prst="coolSlant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VL2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104775" y="114300"/>
            <a:ext cx="8934450" cy="1143000"/>
          </a:xfrm>
        </p:spPr>
        <p:txBody>
          <a:bodyPr lIns="0" tIns="45720" rIns="0">
            <a:noAutofit/>
          </a:bodyPr>
          <a:lstStyle/>
          <a:p>
            <a:r>
              <a:rPr lang="en-US" sz="4000" dirty="0" smtClean="0"/>
              <a:t>Addressing and Routing:</a:t>
            </a:r>
            <a:br>
              <a:rPr lang="en-US" sz="4000" dirty="0" smtClean="0"/>
            </a:br>
            <a:r>
              <a:rPr lang="en-US" sz="4000" dirty="0" smtClean="0"/>
              <a:t>Name-Location Separation</a:t>
            </a:r>
            <a:endParaRPr lang="en-US" sz="4000" dirty="0"/>
          </a:p>
        </p:txBody>
      </p:sp>
      <p:sp>
        <p:nvSpPr>
          <p:cNvPr id="150" name="Rectangle 149"/>
          <p:cNvSpPr/>
          <p:nvPr/>
        </p:nvSpPr>
        <p:spPr>
          <a:xfrm>
            <a:off x="1518285" y="5334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22169" y="5334000"/>
            <a:ext cx="515751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5" name="TextBox 52"/>
          <p:cNvSpPr txBox="1"/>
          <p:nvPr/>
        </p:nvSpPr>
        <p:spPr>
          <a:xfrm>
            <a:off x="1746069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76" name="TextBox 52"/>
          <p:cNvSpPr txBox="1"/>
          <p:nvPr/>
        </p:nvSpPr>
        <p:spPr>
          <a:xfrm>
            <a:off x="3424283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71242" y="4405756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Rectangle 96"/>
          <p:cNvSpPr/>
          <p:nvPr/>
        </p:nvSpPr>
        <p:spPr>
          <a:xfrm>
            <a:off x="1137285" y="5334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y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98" name="Straight Connector 97"/>
          <p:cNvCxnSpPr>
            <a:stCxn id="62" idx="2"/>
            <a:endCxn id="99" idx="3"/>
          </p:cNvCxnSpPr>
          <p:nvPr/>
        </p:nvCxnSpPr>
        <p:spPr>
          <a:xfrm rot="5400000">
            <a:off x="2372997" y="5100076"/>
            <a:ext cx="777459" cy="3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edefined Process 98"/>
          <p:cNvSpPr/>
          <p:nvPr/>
        </p:nvSpPr>
        <p:spPr>
          <a:xfrm rot="16200000">
            <a:off x="2552963" y="5335352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356922" y="5611480"/>
            <a:ext cx="792678" cy="212879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x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14600" y="6248400"/>
            <a:ext cx="278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Servers use flat names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905000" y="258335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Switches run link-state routing and </a:t>
            </a:r>
            <a:b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maintain only switch-level topology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30373" y="1454150"/>
            <a:ext cx="7310120" cy="5727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45720" bIns="4572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Cope with host churns with very little overhead</a:t>
            </a:r>
            <a:endParaRPr lang="en-US" sz="2600" b="1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/>
          <p:cNvCxnSpPr>
            <a:stCxn id="96" idx="2"/>
            <a:endCxn id="113" idx="3"/>
          </p:cNvCxnSpPr>
          <p:nvPr/>
        </p:nvCxnSpPr>
        <p:spPr>
          <a:xfrm rot="5400000">
            <a:off x="4223507" y="5098884"/>
            <a:ext cx="773306" cy="17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Predefined Process 112"/>
          <p:cNvSpPr/>
          <p:nvPr/>
        </p:nvSpPr>
        <p:spPr>
          <a:xfrm rot="16200000">
            <a:off x="4402281" y="533119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206240" y="5607327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y</a:t>
            </a:r>
            <a:endParaRPr lang="en-US" sz="2000" b="1" i="1" baseline="-16000" dirty="0">
              <a:latin typeface="Cambria" pitchFamily="18" charset="0"/>
            </a:endParaRPr>
          </a:p>
        </p:txBody>
      </p:sp>
      <p:cxnSp>
        <p:nvCxnSpPr>
          <p:cNvPr id="115" name="Straight Connector 114"/>
          <p:cNvCxnSpPr>
            <a:stCxn id="73" idx="2"/>
            <a:endCxn id="116" idx="3"/>
          </p:cNvCxnSpPr>
          <p:nvPr/>
        </p:nvCxnSpPr>
        <p:spPr>
          <a:xfrm rot="16200000" flipH="1">
            <a:off x="5790587" y="5098171"/>
            <a:ext cx="773306" cy="3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Predefined Process 115"/>
          <p:cNvSpPr/>
          <p:nvPr/>
        </p:nvSpPr>
        <p:spPr>
          <a:xfrm rot="16200000">
            <a:off x="5971803" y="533119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775762" y="5607327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20190" y="5715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22169" y="5715000"/>
            <a:ext cx="517656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4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139190" y="5715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2763520" y="3417147"/>
            <a:ext cx="1808480" cy="857053"/>
          </a:xfrm>
          <a:custGeom>
            <a:avLst/>
            <a:gdLst>
              <a:gd name="connsiteX0" fmla="*/ 0 w 2052320"/>
              <a:gd name="connsiteY0" fmla="*/ 2094653 h 2094653"/>
              <a:gd name="connsiteX1" fmla="*/ 1076960 w 2052320"/>
              <a:gd name="connsiteY1" fmla="*/ 1693 h 2094653"/>
              <a:gd name="connsiteX2" fmla="*/ 2052320 w 2052320"/>
              <a:gd name="connsiteY2" fmla="*/ 2084493 h 20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320" h="2094653">
                <a:moveTo>
                  <a:pt x="0" y="2094653"/>
                </a:moveTo>
                <a:cubicBezTo>
                  <a:pt x="367453" y="1049019"/>
                  <a:pt x="734907" y="3386"/>
                  <a:pt x="1076960" y="1693"/>
                </a:cubicBezTo>
                <a:cubicBezTo>
                  <a:pt x="1419013" y="0"/>
                  <a:pt x="1735666" y="1042246"/>
                  <a:pt x="2052320" y="2084493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768600" y="3429000"/>
            <a:ext cx="3376497" cy="857053"/>
          </a:xfrm>
          <a:custGeom>
            <a:avLst/>
            <a:gdLst>
              <a:gd name="connsiteX0" fmla="*/ 0 w 2052320"/>
              <a:gd name="connsiteY0" fmla="*/ 2094653 h 2094653"/>
              <a:gd name="connsiteX1" fmla="*/ 1076960 w 2052320"/>
              <a:gd name="connsiteY1" fmla="*/ 1693 h 2094653"/>
              <a:gd name="connsiteX2" fmla="*/ 2052320 w 2052320"/>
              <a:gd name="connsiteY2" fmla="*/ 2084493 h 20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320" h="2094653">
                <a:moveTo>
                  <a:pt x="0" y="2094653"/>
                </a:moveTo>
                <a:cubicBezTo>
                  <a:pt x="367453" y="1049019"/>
                  <a:pt x="734907" y="3386"/>
                  <a:pt x="1076960" y="1693"/>
                </a:cubicBezTo>
                <a:cubicBezTo>
                  <a:pt x="1419013" y="0"/>
                  <a:pt x="1735666" y="1042246"/>
                  <a:pt x="2052320" y="2084493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5521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2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6740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4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41466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1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30276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3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11320" y="5599782"/>
            <a:ext cx="792678" cy="212879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y, 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18285" y="5715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22169" y="5715000"/>
            <a:ext cx="515751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37285" y="5715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1" name="TextBox 52"/>
          <p:cNvSpPr txBox="1"/>
          <p:nvPr/>
        </p:nvSpPr>
        <p:spPr>
          <a:xfrm>
            <a:off x="5100683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239000" y="2590800"/>
            <a:ext cx="1447800" cy="2286000"/>
          </a:xfrm>
          <a:prstGeom prst="roundRect">
            <a:avLst>
              <a:gd name="adj" fmla="val 5603"/>
            </a:avLst>
          </a:prstGeom>
          <a:solidFill>
            <a:schemeClr val="tx1">
              <a:lumMod val="50000"/>
              <a:lumOff val="50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Directory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Service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91400" y="3352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x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y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1" name="Freeform 130"/>
          <p:cNvSpPr/>
          <p:nvPr/>
        </p:nvSpPr>
        <p:spPr>
          <a:xfrm>
            <a:off x="2811294" y="4902740"/>
            <a:ext cx="5048655" cy="1196503"/>
          </a:xfrm>
          <a:custGeom>
            <a:avLst/>
            <a:gdLst>
              <a:gd name="connsiteX0" fmla="*/ 0 w 5048655"/>
              <a:gd name="connsiteY0" fmla="*/ 1011677 h 1196503"/>
              <a:gd name="connsiteX1" fmla="*/ 0 w 5048655"/>
              <a:gd name="connsiteY1" fmla="*/ 1196503 h 1196503"/>
              <a:gd name="connsiteX2" fmla="*/ 5048655 w 5048655"/>
              <a:gd name="connsiteY2" fmla="*/ 1196503 h 1196503"/>
              <a:gd name="connsiteX3" fmla="*/ 5048655 w 5048655"/>
              <a:gd name="connsiteY3" fmla="*/ 0 h 119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655" h="1196503">
                <a:moveTo>
                  <a:pt x="0" y="1011677"/>
                </a:moveTo>
                <a:lnTo>
                  <a:pt x="0" y="1196503"/>
                </a:lnTo>
                <a:lnTo>
                  <a:pt x="5048655" y="1196503"/>
                </a:lnTo>
                <a:lnTo>
                  <a:pt x="5048655" y="0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684834" y="4912468"/>
            <a:ext cx="5301575" cy="1293779"/>
          </a:xfrm>
          <a:custGeom>
            <a:avLst/>
            <a:gdLst>
              <a:gd name="connsiteX0" fmla="*/ 5301575 w 5301575"/>
              <a:gd name="connsiteY0" fmla="*/ 0 h 1293779"/>
              <a:gd name="connsiteX1" fmla="*/ 5301575 w 5301575"/>
              <a:gd name="connsiteY1" fmla="*/ 1293779 h 1293779"/>
              <a:gd name="connsiteX2" fmla="*/ 0 w 5301575"/>
              <a:gd name="connsiteY2" fmla="*/ 1293779 h 1293779"/>
              <a:gd name="connsiteX3" fmla="*/ 0 w 5301575"/>
              <a:gd name="connsiteY3" fmla="*/ 1011677 h 12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575" h="1293779">
                <a:moveTo>
                  <a:pt x="5301575" y="0"/>
                </a:moveTo>
                <a:lnTo>
                  <a:pt x="5301575" y="1293779"/>
                </a:lnTo>
                <a:lnTo>
                  <a:pt x="0" y="1293779"/>
                </a:lnTo>
                <a:lnTo>
                  <a:pt x="0" y="1011677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391400" y="5334000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Lookup &amp;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Response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391400" y="3352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x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y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6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2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8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4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0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3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6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9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1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2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5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0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1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150" grpId="0" animBg="1"/>
      <p:bldP spid="150" grpId="1" animBg="1"/>
      <p:bldP spid="150" grpId="2" animBg="1"/>
      <p:bldP spid="150" grpId="3" animBg="1"/>
      <p:bldP spid="151" grpId="0" animBg="1"/>
      <p:bldP spid="151" grpId="1" animBg="1"/>
      <p:bldP spid="151" grpId="2" animBg="1"/>
      <p:bldP spid="151" grpId="3" animBg="1"/>
      <p:bldP spid="75" grpId="0"/>
      <p:bldP spid="75" grpId="1"/>
      <p:bldP spid="76" grpId="0"/>
      <p:bldP spid="76" grpId="1"/>
      <p:bldP spid="77" grpId="0"/>
      <p:bldP spid="77" grpId="1"/>
      <p:bldP spid="97" grpId="0" animBg="1"/>
      <p:bldP spid="97" grpId="1" animBg="1"/>
      <p:bldP spid="97" grpId="2" animBg="1"/>
      <p:bldP spid="97" grpId="3" animBg="1"/>
      <p:bldP spid="99" grpId="0" animBg="1"/>
      <p:bldP spid="99" grpId="1" animBg="1"/>
      <p:bldP spid="101" grpId="0"/>
      <p:bldP spid="101" grpId="1"/>
      <p:bldP spid="103" grpId="0"/>
      <p:bldP spid="103" grpId="1"/>
      <p:bldP spid="104" grpId="0"/>
      <p:bldP spid="104" grpId="1"/>
      <p:bldP spid="113" grpId="0" animBg="1"/>
      <p:bldP spid="113" grpId="1" animBg="1"/>
      <p:bldP spid="114" grpId="0"/>
      <p:bldP spid="114" grpId="1"/>
      <p:bldP spid="114" grpId="2"/>
      <p:bldP spid="116" grpId="0" animBg="1"/>
      <p:bldP spid="116" grpId="1" animBg="1"/>
      <p:bldP spid="116" grpId="2" animBg="1"/>
      <p:bldP spid="118" grpId="0"/>
      <p:bldP spid="118" grpId="1"/>
      <p:bldP spid="118" grpId="2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7" grpId="0" animBg="1"/>
      <p:bldP spid="127" grpId="1" animBg="1"/>
      <p:bldP spid="127" grpId="2" animBg="1"/>
      <p:bldP spid="127" grpId="3" animBg="1"/>
      <p:bldP spid="128" grpId="0" animBg="1"/>
      <p:bldP spid="128" grpId="1" animBg="1"/>
      <p:bldP spid="128" grpId="2" animBg="1"/>
      <p:bldP spid="62" grpId="0" animBg="1"/>
      <p:bldP spid="62" grpId="1" animBg="1"/>
      <p:bldP spid="73" grpId="0" animBg="1"/>
      <p:bldP spid="73" grpId="1" animBg="1"/>
      <p:bldP spid="95" grpId="0" animBg="1"/>
      <p:bldP spid="95" grpId="1" animBg="1"/>
      <p:bldP spid="96" grpId="0" animBg="1"/>
      <p:bldP spid="96" grpId="1" animBg="1"/>
      <p:bldP spid="85" grpId="0"/>
      <p:bldP spid="85" grpId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/>
      <p:bldP spid="91" grpId="1"/>
      <p:bldP spid="92" grpId="0" animBg="1"/>
      <p:bldP spid="92" grpId="1" animBg="1"/>
      <p:bldP spid="93" grpId="0" animBg="1"/>
      <p:bldP spid="93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2" grpId="0" animBg="1"/>
      <p:bldP spid="132" grpId="1" animBg="1"/>
      <p:bldP spid="132" grpId="2" animBg="1"/>
      <p:bldP spid="132" grpId="3" animBg="1"/>
      <p:bldP spid="132" grpId="4" animBg="1"/>
      <p:bldP spid="133" grpId="0"/>
      <p:bldP spid="133" grpId="1"/>
      <p:bldP spid="133" grpId="2"/>
      <p:bldP spid="133" grpId="3"/>
      <p:bldP spid="133" grpId="4"/>
      <p:bldP spid="134" grpId="0" animBg="1"/>
      <p:bldP spid="13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847063" y="2057400"/>
            <a:ext cx="5981754" cy="2895600"/>
          </a:xfrm>
          <a:prstGeom prst="roundRect">
            <a:avLst>
              <a:gd name="adj" fmla="val 115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RelaxedModerately" fov="3900000">
              <a:rot lat="19799996" lon="0" rev="0"/>
            </a:camera>
            <a:lightRig rig="flat" dir="t"/>
          </a:scene3d>
          <a:sp3d extrusionH="76200" contourW="12700" prstMaterial="clear">
            <a:bevelT w="165100" h="292100" prst="coolSlant"/>
            <a:bevelB w="12700" h="381000" prst="coolSlant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VL2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104775" y="114300"/>
            <a:ext cx="8934450" cy="1143000"/>
          </a:xfrm>
        </p:spPr>
        <p:txBody>
          <a:bodyPr lIns="0" tIns="45720" rIns="0">
            <a:noAutofit/>
          </a:bodyPr>
          <a:lstStyle/>
          <a:p>
            <a:r>
              <a:rPr lang="en-US" sz="4000" dirty="0" smtClean="0"/>
              <a:t>Addressing and Routing:</a:t>
            </a:r>
            <a:br>
              <a:rPr lang="en-US" sz="4000" dirty="0" smtClean="0"/>
            </a:br>
            <a:r>
              <a:rPr lang="en-US" sz="4000" dirty="0" smtClean="0"/>
              <a:t>Name-Location Separation</a:t>
            </a:r>
            <a:endParaRPr lang="en-US" sz="4000" dirty="0"/>
          </a:p>
        </p:txBody>
      </p:sp>
      <p:sp>
        <p:nvSpPr>
          <p:cNvPr id="150" name="Rectangle 149"/>
          <p:cNvSpPr/>
          <p:nvPr/>
        </p:nvSpPr>
        <p:spPr>
          <a:xfrm>
            <a:off x="1518285" y="5334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22169" y="5334000"/>
            <a:ext cx="515751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75" name="TextBox 52"/>
          <p:cNvSpPr txBox="1"/>
          <p:nvPr/>
        </p:nvSpPr>
        <p:spPr>
          <a:xfrm>
            <a:off x="1746069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76" name="TextBox 52"/>
          <p:cNvSpPr txBox="1"/>
          <p:nvPr/>
        </p:nvSpPr>
        <p:spPr>
          <a:xfrm>
            <a:off x="3424283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71242" y="4405756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Rectangle 96"/>
          <p:cNvSpPr/>
          <p:nvPr/>
        </p:nvSpPr>
        <p:spPr>
          <a:xfrm>
            <a:off x="1137285" y="5334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y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98" name="Straight Connector 97"/>
          <p:cNvCxnSpPr>
            <a:stCxn id="62" idx="2"/>
            <a:endCxn id="99" idx="3"/>
          </p:cNvCxnSpPr>
          <p:nvPr/>
        </p:nvCxnSpPr>
        <p:spPr>
          <a:xfrm rot="5400000">
            <a:off x="2372997" y="5100076"/>
            <a:ext cx="777459" cy="3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edefined Process 98"/>
          <p:cNvSpPr/>
          <p:nvPr/>
        </p:nvSpPr>
        <p:spPr>
          <a:xfrm rot="16200000">
            <a:off x="2552963" y="5335352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356922" y="5611480"/>
            <a:ext cx="792678" cy="212879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x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14600" y="6248400"/>
            <a:ext cx="278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Servers use flat names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905000" y="258335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Switches run link-state routing and </a:t>
            </a:r>
            <a:b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maintain only switch-level topology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30373" y="1454150"/>
            <a:ext cx="7310120" cy="5727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45720" bIns="4572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Cope with host churns with very little overhead</a:t>
            </a:r>
            <a:endParaRPr lang="en-US" sz="2600" b="1" dirty="0">
              <a:solidFill>
                <a:schemeClr val="tx1"/>
              </a:solidFill>
            </a:endParaRPr>
          </a:p>
        </p:txBody>
      </p:sp>
      <p:cxnSp>
        <p:nvCxnSpPr>
          <p:cNvPr id="112" name="Straight Connector 111"/>
          <p:cNvCxnSpPr>
            <a:stCxn id="96" idx="2"/>
            <a:endCxn id="113" idx="3"/>
          </p:cNvCxnSpPr>
          <p:nvPr/>
        </p:nvCxnSpPr>
        <p:spPr>
          <a:xfrm rot="5400000">
            <a:off x="4223507" y="5098884"/>
            <a:ext cx="773306" cy="17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Predefined Process 112"/>
          <p:cNvSpPr/>
          <p:nvPr/>
        </p:nvSpPr>
        <p:spPr>
          <a:xfrm rot="16200000">
            <a:off x="4402281" y="533119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206240" y="5607327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y</a:t>
            </a:r>
            <a:endParaRPr lang="en-US" sz="2000" b="1" i="1" baseline="-16000" dirty="0">
              <a:latin typeface="Cambria" pitchFamily="18" charset="0"/>
            </a:endParaRPr>
          </a:p>
        </p:txBody>
      </p:sp>
      <p:cxnSp>
        <p:nvCxnSpPr>
          <p:cNvPr id="115" name="Straight Connector 114"/>
          <p:cNvCxnSpPr>
            <a:stCxn id="73" idx="2"/>
            <a:endCxn id="116" idx="3"/>
          </p:cNvCxnSpPr>
          <p:nvPr/>
        </p:nvCxnSpPr>
        <p:spPr>
          <a:xfrm rot="16200000" flipH="1">
            <a:off x="5790587" y="5098171"/>
            <a:ext cx="773306" cy="3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Predefined Process 115"/>
          <p:cNvSpPr/>
          <p:nvPr/>
        </p:nvSpPr>
        <p:spPr>
          <a:xfrm rot="16200000">
            <a:off x="5971803" y="533119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775762" y="5607327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20190" y="5715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22169" y="5715000"/>
            <a:ext cx="517656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4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139190" y="5715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2763520" y="3417147"/>
            <a:ext cx="1808480" cy="857053"/>
          </a:xfrm>
          <a:custGeom>
            <a:avLst/>
            <a:gdLst>
              <a:gd name="connsiteX0" fmla="*/ 0 w 2052320"/>
              <a:gd name="connsiteY0" fmla="*/ 2094653 h 2094653"/>
              <a:gd name="connsiteX1" fmla="*/ 1076960 w 2052320"/>
              <a:gd name="connsiteY1" fmla="*/ 1693 h 2094653"/>
              <a:gd name="connsiteX2" fmla="*/ 2052320 w 2052320"/>
              <a:gd name="connsiteY2" fmla="*/ 2084493 h 20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320" h="2094653">
                <a:moveTo>
                  <a:pt x="0" y="2094653"/>
                </a:moveTo>
                <a:cubicBezTo>
                  <a:pt x="367453" y="1049019"/>
                  <a:pt x="734907" y="3386"/>
                  <a:pt x="1076960" y="1693"/>
                </a:cubicBezTo>
                <a:cubicBezTo>
                  <a:pt x="1419013" y="0"/>
                  <a:pt x="1735666" y="1042246"/>
                  <a:pt x="2052320" y="2084493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768600" y="3429000"/>
            <a:ext cx="3376497" cy="857053"/>
          </a:xfrm>
          <a:custGeom>
            <a:avLst/>
            <a:gdLst>
              <a:gd name="connsiteX0" fmla="*/ 0 w 2052320"/>
              <a:gd name="connsiteY0" fmla="*/ 2094653 h 2094653"/>
              <a:gd name="connsiteX1" fmla="*/ 1076960 w 2052320"/>
              <a:gd name="connsiteY1" fmla="*/ 1693 h 2094653"/>
              <a:gd name="connsiteX2" fmla="*/ 2052320 w 2052320"/>
              <a:gd name="connsiteY2" fmla="*/ 2084493 h 20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320" h="2094653">
                <a:moveTo>
                  <a:pt x="0" y="2094653"/>
                </a:moveTo>
                <a:cubicBezTo>
                  <a:pt x="367453" y="1049019"/>
                  <a:pt x="734907" y="3386"/>
                  <a:pt x="1076960" y="1693"/>
                </a:cubicBezTo>
                <a:cubicBezTo>
                  <a:pt x="1419013" y="0"/>
                  <a:pt x="1735666" y="1042246"/>
                  <a:pt x="2052320" y="2084493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5521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2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86740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4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41466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1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30276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3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11320" y="5599782"/>
            <a:ext cx="792678" cy="212879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y, 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18285" y="5715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22169" y="5715000"/>
            <a:ext cx="515751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37285" y="5715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1" name="TextBox 52"/>
          <p:cNvSpPr txBox="1"/>
          <p:nvPr/>
        </p:nvSpPr>
        <p:spPr>
          <a:xfrm>
            <a:off x="5100683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239000" y="2590800"/>
            <a:ext cx="1447800" cy="2286000"/>
          </a:xfrm>
          <a:prstGeom prst="roundRect">
            <a:avLst>
              <a:gd name="adj" fmla="val 5603"/>
            </a:avLst>
          </a:prstGeom>
          <a:solidFill>
            <a:schemeClr val="tx1">
              <a:lumMod val="50000"/>
              <a:lumOff val="50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Directory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Service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391400" y="3352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x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y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1" name="Freeform 130"/>
          <p:cNvSpPr/>
          <p:nvPr/>
        </p:nvSpPr>
        <p:spPr>
          <a:xfrm>
            <a:off x="2811294" y="4902740"/>
            <a:ext cx="5048655" cy="1196503"/>
          </a:xfrm>
          <a:custGeom>
            <a:avLst/>
            <a:gdLst>
              <a:gd name="connsiteX0" fmla="*/ 0 w 5048655"/>
              <a:gd name="connsiteY0" fmla="*/ 1011677 h 1196503"/>
              <a:gd name="connsiteX1" fmla="*/ 0 w 5048655"/>
              <a:gd name="connsiteY1" fmla="*/ 1196503 h 1196503"/>
              <a:gd name="connsiteX2" fmla="*/ 5048655 w 5048655"/>
              <a:gd name="connsiteY2" fmla="*/ 1196503 h 1196503"/>
              <a:gd name="connsiteX3" fmla="*/ 5048655 w 5048655"/>
              <a:gd name="connsiteY3" fmla="*/ 0 h 119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655" h="1196503">
                <a:moveTo>
                  <a:pt x="0" y="1011677"/>
                </a:moveTo>
                <a:lnTo>
                  <a:pt x="0" y="1196503"/>
                </a:lnTo>
                <a:lnTo>
                  <a:pt x="5048655" y="1196503"/>
                </a:lnTo>
                <a:lnTo>
                  <a:pt x="5048655" y="0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684834" y="4912468"/>
            <a:ext cx="5301575" cy="1293779"/>
          </a:xfrm>
          <a:custGeom>
            <a:avLst/>
            <a:gdLst>
              <a:gd name="connsiteX0" fmla="*/ 5301575 w 5301575"/>
              <a:gd name="connsiteY0" fmla="*/ 0 h 1293779"/>
              <a:gd name="connsiteX1" fmla="*/ 5301575 w 5301575"/>
              <a:gd name="connsiteY1" fmla="*/ 1293779 h 1293779"/>
              <a:gd name="connsiteX2" fmla="*/ 0 w 5301575"/>
              <a:gd name="connsiteY2" fmla="*/ 1293779 h 1293779"/>
              <a:gd name="connsiteX3" fmla="*/ 0 w 5301575"/>
              <a:gd name="connsiteY3" fmla="*/ 1011677 h 12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575" h="1293779">
                <a:moveTo>
                  <a:pt x="5301575" y="0"/>
                </a:moveTo>
                <a:lnTo>
                  <a:pt x="5301575" y="1293779"/>
                </a:lnTo>
                <a:lnTo>
                  <a:pt x="0" y="1293779"/>
                </a:lnTo>
                <a:lnTo>
                  <a:pt x="0" y="1011677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391400" y="5334000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Lookup &amp;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Response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391400" y="3352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x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y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28700" y="3181350"/>
            <a:ext cx="7086600" cy="1383938"/>
          </a:xfrm>
          <a:prstGeom prst="roundRect">
            <a:avLst>
              <a:gd name="adj" fmla="val 136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indent="-2238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ko-KR" sz="2400" b="1" dirty="0" smtClean="0">
                <a:solidFill>
                  <a:schemeClr val="bg1"/>
                </a:solidFill>
              </a:rPr>
              <a:t>Allows to use low-cost switches</a:t>
            </a:r>
          </a:p>
          <a:p>
            <a:pPr marL="457200" indent="-2238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ko-KR" sz="2400" b="1" dirty="0" smtClean="0">
                <a:solidFill>
                  <a:schemeClr val="bg1"/>
                </a:solidFill>
              </a:rPr>
              <a:t>Protects network and hosts from host-state churn</a:t>
            </a:r>
          </a:p>
          <a:p>
            <a:pPr marL="457200" indent="-2238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ko-KR" sz="2400" b="1" dirty="0" smtClean="0">
                <a:solidFill>
                  <a:schemeClr val="bg1"/>
                </a:solidFill>
              </a:rPr>
              <a:t>Obviates host and switch reconfiguration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4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3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9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2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5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8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1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4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7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9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2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4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5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7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8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1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4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0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3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6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8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1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4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6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7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9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0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2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3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5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6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8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9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2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5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150" grpId="0" animBg="1"/>
      <p:bldP spid="150" grpId="1" animBg="1"/>
      <p:bldP spid="150" grpId="2" animBg="1"/>
      <p:bldP spid="150" grpId="3" animBg="1"/>
      <p:bldP spid="151" grpId="0" animBg="1"/>
      <p:bldP spid="151" grpId="1" animBg="1"/>
      <p:bldP spid="151" grpId="2" animBg="1"/>
      <p:bldP spid="151" grpId="3" animBg="1"/>
      <p:bldP spid="75" grpId="0"/>
      <p:bldP spid="75" grpId="1"/>
      <p:bldP spid="76" grpId="0"/>
      <p:bldP spid="76" grpId="1"/>
      <p:bldP spid="77" grpId="0"/>
      <p:bldP spid="77" grpId="1"/>
      <p:bldP spid="97" grpId="0" animBg="1"/>
      <p:bldP spid="97" grpId="1" animBg="1"/>
      <p:bldP spid="97" grpId="2" animBg="1"/>
      <p:bldP spid="97" grpId="3" animBg="1"/>
      <p:bldP spid="99" grpId="0" animBg="1"/>
      <p:bldP spid="99" grpId="1" animBg="1"/>
      <p:bldP spid="101" grpId="0"/>
      <p:bldP spid="101" grpId="1"/>
      <p:bldP spid="103" grpId="0"/>
      <p:bldP spid="103" grpId="1"/>
      <p:bldP spid="104" grpId="0"/>
      <p:bldP spid="104" grpId="1"/>
      <p:bldP spid="113" grpId="0" animBg="1"/>
      <p:bldP spid="113" grpId="1" animBg="1"/>
      <p:bldP spid="114" grpId="0"/>
      <p:bldP spid="114" grpId="1"/>
      <p:bldP spid="114" grpId="2"/>
      <p:bldP spid="116" grpId="0" animBg="1"/>
      <p:bldP spid="116" grpId="1" animBg="1"/>
      <p:bldP spid="116" grpId="2" animBg="1"/>
      <p:bldP spid="118" grpId="0"/>
      <p:bldP spid="118" grpId="1"/>
      <p:bldP spid="118" grpId="2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7" grpId="0" animBg="1"/>
      <p:bldP spid="127" grpId="1" animBg="1"/>
      <p:bldP spid="127" grpId="2" animBg="1"/>
      <p:bldP spid="127" grpId="3" animBg="1"/>
      <p:bldP spid="128" grpId="0" animBg="1"/>
      <p:bldP spid="128" grpId="1" animBg="1"/>
      <p:bldP spid="128" grpId="2" animBg="1"/>
      <p:bldP spid="62" grpId="0" animBg="1"/>
      <p:bldP spid="62" grpId="1" animBg="1"/>
      <p:bldP spid="73" grpId="0" animBg="1"/>
      <p:bldP spid="73" grpId="1" animBg="1"/>
      <p:bldP spid="95" grpId="0" animBg="1"/>
      <p:bldP spid="95" grpId="1" animBg="1"/>
      <p:bldP spid="96" grpId="0" animBg="1"/>
      <p:bldP spid="96" grpId="1" animBg="1"/>
      <p:bldP spid="85" grpId="0"/>
      <p:bldP spid="85" grpId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/>
      <p:bldP spid="91" grpId="1"/>
      <p:bldP spid="92" grpId="0" animBg="1"/>
      <p:bldP spid="92" grpId="1" animBg="1"/>
      <p:bldP spid="93" grpId="0" animBg="1"/>
      <p:bldP spid="93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2" grpId="0" animBg="1"/>
      <p:bldP spid="132" grpId="1" animBg="1"/>
      <p:bldP spid="132" grpId="2" animBg="1"/>
      <p:bldP spid="132" grpId="3" animBg="1"/>
      <p:bldP spid="132" grpId="4" animBg="1"/>
      <p:bldP spid="133" grpId="0"/>
      <p:bldP spid="133" grpId="1"/>
      <p:bldP spid="133" grpId="2"/>
      <p:bldP spid="133" grpId="3"/>
      <p:bldP spid="133" grpId="4"/>
      <p:bldP spid="134" grpId="0" animBg="1"/>
      <p:bldP spid="134" grpId="1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ounded Rectangle 241"/>
          <p:cNvSpPr/>
          <p:nvPr/>
        </p:nvSpPr>
        <p:spPr>
          <a:xfrm>
            <a:off x="1295400" y="1285240"/>
            <a:ext cx="6705600" cy="4343400"/>
          </a:xfrm>
          <a:prstGeom prst="roundRect">
            <a:avLst>
              <a:gd name="adj" fmla="val 115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RelaxedModerately" fov="3900000">
              <a:rot lat="19799996" lon="0" rev="0"/>
            </a:camera>
            <a:lightRig rig="flat" dir="t"/>
          </a:scene3d>
          <a:sp3d extrusionH="76200" contourW="12700" prstMaterial="clear">
            <a:bevelT w="165100" h="292100" prst="coolSlant"/>
            <a:bevelB w="12700" h="381000" prst="coolSlant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VL2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0"/>
            <a:ext cx="8817428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+mn-lt"/>
              </a:rPr>
              <a:t>Example Topology: </a:t>
            </a:r>
            <a:r>
              <a:rPr lang="en-US" sz="4200" dirty="0" err="1" smtClean="0">
                <a:latin typeface="+mn-lt"/>
              </a:rPr>
              <a:t>Clos</a:t>
            </a:r>
            <a:r>
              <a:rPr lang="en-US" sz="4200" dirty="0" smtClean="0">
                <a:latin typeface="+mn-lt"/>
              </a:rPr>
              <a:t> Network</a:t>
            </a:r>
            <a:endParaRPr lang="en-US" sz="4200" dirty="0">
              <a:latin typeface="+mn-lt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rot="16200000" flipH="1">
            <a:off x="3729670" y="4258977"/>
            <a:ext cx="536811" cy="14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6200000" flipH="1">
            <a:off x="3836825" y="4206631"/>
            <a:ext cx="516925" cy="119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3612517" y="4221592"/>
            <a:ext cx="536804" cy="8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13" idx="2"/>
            <a:endCxn id="222" idx="0"/>
          </p:cNvCxnSpPr>
          <p:nvPr/>
        </p:nvCxnSpPr>
        <p:spPr>
          <a:xfrm rot="16200000" flipH="1">
            <a:off x="2481704" y="4227375"/>
            <a:ext cx="1141161" cy="602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222" idx="0"/>
          </p:cNvCxnSpPr>
          <p:nvPr/>
        </p:nvCxnSpPr>
        <p:spPr>
          <a:xfrm rot="5400000" flipH="1" flipV="1">
            <a:off x="3021593" y="4142085"/>
            <a:ext cx="1289351" cy="625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51"/>
          <p:cNvSpPr txBox="1"/>
          <p:nvPr/>
        </p:nvSpPr>
        <p:spPr>
          <a:xfrm>
            <a:off x="4826478" y="23575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195" name="TextBox 52"/>
          <p:cNvSpPr txBox="1"/>
          <p:nvPr/>
        </p:nvSpPr>
        <p:spPr>
          <a:xfrm>
            <a:off x="5084791" y="370942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cxnSp>
        <p:nvCxnSpPr>
          <p:cNvPr id="196" name="Straight Connector 195"/>
          <p:cNvCxnSpPr>
            <a:stCxn id="216" idx="2"/>
            <a:endCxn id="213" idx="0"/>
          </p:cNvCxnSpPr>
          <p:nvPr/>
        </p:nvCxnSpPr>
        <p:spPr>
          <a:xfrm rot="5400000">
            <a:off x="2557191" y="2949074"/>
            <a:ext cx="1027194" cy="639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217" idx="2"/>
            <a:endCxn id="213" idx="0"/>
          </p:cNvCxnSpPr>
          <p:nvPr/>
        </p:nvCxnSpPr>
        <p:spPr>
          <a:xfrm rot="5400000">
            <a:off x="3074012" y="2432253"/>
            <a:ext cx="1027194" cy="1673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218" idx="2"/>
            <a:endCxn id="213" idx="0"/>
          </p:cNvCxnSpPr>
          <p:nvPr/>
        </p:nvCxnSpPr>
        <p:spPr>
          <a:xfrm rot="5400000">
            <a:off x="3820658" y="1685676"/>
            <a:ext cx="1027125" cy="3166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16" idx="2"/>
            <a:endCxn id="214" idx="0"/>
          </p:cNvCxnSpPr>
          <p:nvPr/>
        </p:nvCxnSpPr>
        <p:spPr>
          <a:xfrm rot="16200000" flipH="1">
            <a:off x="3167044" y="2979013"/>
            <a:ext cx="1042207" cy="594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217" idx="2"/>
            <a:endCxn id="214" idx="0"/>
          </p:cNvCxnSpPr>
          <p:nvPr/>
        </p:nvCxnSpPr>
        <p:spPr>
          <a:xfrm rot="5400000">
            <a:off x="3683865" y="3057119"/>
            <a:ext cx="1042207" cy="438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214" idx="0"/>
            <a:endCxn id="218" idx="2"/>
          </p:cNvCxnSpPr>
          <p:nvPr/>
        </p:nvCxnSpPr>
        <p:spPr>
          <a:xfrm rot="5400000" flipH="1" flipV="1">
            <a:off x="4430511" y="2310542"/>
            <a:ext cx="1042138" cy="1931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15" idx="0"/>
            <a:endCxn id="216" idx="2"/>
          </p:cNvCxnSpPr>
          <p:nvPr/>
        </p:nvCxnSpPr>
        <p:spPr>
          <a:xfrm rot="16200000" flipV="1">
            <a:off x="4480670" y="1665387"/>
            <a:ext cx="1022327" cy="3202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15" idx="0"/>
            <a:endCxn id="217" idx="2"/>
          </p:cNvCxnSpPr>
          <p:nvPr/>
        </p:nvCxnSpPr>
        <p:spPr>
          <a:xfrm rot="16200000" flipV="1">
            <a:off x="4997491" y="2182208"/>
            <a:ext cx="1022327" cy="2168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215" idx="0"/>
            <a:endCxn id="218" idx="2"/>
          </p:cNvCxnSpPr>
          <p:nvPr/>
        </p:nvCxnSpPr>
        <p:spPr>
          <a:xfrm rot="16200000" flipV="1">
            <a:off x="5744137" y="2928854"/>
            <a:ext cx="1022257" cy="6754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3049570" y="4967633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TOR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206" name="Flowchart: Predefined Process 205"/>
          <p:cNvSpPr/>
          <p:nvPr/>
        </p:nvSpPr>
        <p:spPr>
          <a:xfrm rot="16200000">
            <a:off x="3050496" y="5817502"/>
            <a:ext cx="614676" cy="856719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961495" y="6093632"/>
            <a:ext cx="79267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dirty="0" smtClean="0"/>
              <a:t>20 Servers</a:t>
            </a:r>
            <a:endParaRPr lang="en-US" dirty="0"/>
          </a:p>
        </p:txBody>
      </p:sp>
      <p:cxnSp>
        <p:nvCxnSpPr>
          <p:cNvPr id="208" name="Straight Connector 207"/>
          <p:cNvCxnSpPr>
            <a:stCxn id="205" idx="2"/>
            <a:endCxn id="206" idx="3"/>
          </p:cNvCxnSpPr>
          <p:nvPr/>
        </p:nvCxnSpPr>
        <p:spPr>
          <a:xfrm rot="5400000">
            <a:off x="3091917" y="5672602"/>
            <a:ext cx="531836" cy="18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3059058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Int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303818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1" name="Rectangle 210"/>
          <p:cNvSpPr/>
          <p:nvPr/>
        </p:nvSpPr>
        <p:spPr>
          <a:xfrm>
            <a:off x="4115962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2" name="Rectangle 211"/>
          <p:cNvSpPr/>
          <p:nvPr/>
        </p:nvSpPr>
        <p:spPr>
          <a:xfrm>
            <a:off x="5599216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3" name="Rectangle 212"/>
          <p:cNvSpPr/>
          <p:nvPr/>
        </p:nvSpPr>
        <p:spPr>
          <a:xfrm>
            <a:off x="2662817" y="3782567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4" name="Rectangle 213"/>
          <p:cNvSpPr/>
          <p:nvPr/>
        </p:nvSpPr>
        <p:spPr>
          <a:xfrm>
            <a:off x="3897536" y="379758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5" name="Rectangle 214"/>
          <p:cNvSpPr/>
          <p:nvPr/>
        </p:nvSpPr>
        <p:spPr>
          <a:xfrm>
            <a:off x="6504907" y="377770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6" name="Rectangle 215"/>
          <p:cNvSpPr/>
          <p:nvPr/>
        </p:nvSpPr>
        <p:spPr>
          <a:xfrm>
            <a:off x="3302609" y="2579751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7" name="Rectangle 216"/>
          <p:cNvSpPr/>
          <p:nvPr/>
        </p:nvSpPr>
        <p:spPr>
          <a:xfrm>
            <a:off x="4336250" y="2579751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8" name="Rectangle 217"/>
          <p:cNvSpPr/>
          <p:nvPr/>
        </p:nvSpPr>
        <p:spPr>
          <a:xfrm>
            <a:off x="5829474" y="257982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9" name="Rectangle 218"/>
          <p:cNvSpPr/>
          <p:nvPr/>
        </p:nvSpPr>
        <p:spPr>
          <a:xfrm>
            <a:off x="7184571" y="4972603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220" name="TextBox 52"/>
          <p:cNvSpPr txBox="1"/>
          <p:nvPr/>
        </p:nvSpPr>
        <p:spPr>
          <a:xfrm>
            <a:off x="2340429" y="48276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221" name="TextBox 52"/>
          <p:cNvSpPr txBox="1"/>
          <p:nvPr/>
        </p:nvSpPr>
        <p:spPr>
          <a:xfrm>
            <a:off x="4841307" y="4785698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 . . .</a:t>
            </a:r>
            <a:endParaRPr lang="en-US" sz="2400" dirty="0">
              <a:latin typeface="+mn-lt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265602" y="509935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3" name="Rectangle 222"/>
          <p:cNvSpPr/>
          <p:nvPr/>
        </p:nvSpPr>
        <p:spPr>
          <a:xfrm>
            <a:off x="2442529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Aggr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32" name="Straight Connector 231"/>
          <p:cNvCxnSpPr/>
          <p:nvPr/>
        </p:nvCxnSpPr>
        <p:spPr>
          <a:xfrm rot="16200000" flipH="1">
            <a:off x="3961418" y="4131928"/>
            <a:ext cx="487099" cy="21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/>
          <p:cNvSpPr/>
          <p:nvPr/>
        </p:nvSpPr>
        <p:spPr>
          <a:xfrm>
            <a:off x="3675586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cxnSp>
        <p:nvCxnSpPr>
          <p:cNvPr id="236" name="Straight Arrow Connector 235"/>
          <p:cNvCxnSpPr/>
          <p:nvPr/>
        </p:nvCxnSpPr>
        <p:spPr>
          <a:xfrm>
            <a:off x="1547751" y="5481524"/>
            <a:ext cx="6341423" cy="1830"/>
          </a:xfrm>
          <a:prstGeom prst="straightConnector1">
            <a:avLst/>
          </a:prstGeom>
          <a:ln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121"/>
          <p:cNvSpPr txBox="1">
            <a:spLocks noChangeArrowheads="1"/>
          </p:cNvSpPr>
          <p:nvPr/>
        </p:nvSpPr>
        <p:spPr bwMode="auto">
          <a:xfrm>
            <a:off x="4366293" y="4281762"/>
            <a:ext cx="4015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rgbClr val="3333FF"/>
                </a:solidFill>
                <a:latin typeface="+mn-lt"/>
              </a:rPr>
              <a:t>K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  <a:latin typeface="+mn-lt"/>
              </a:rPr>
              <a:t>aggr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 switches with </a:t>
            </a:r>
            <a:r>
              <a:rPr lang="en-US" sz="2400" b="1" i="1" dirty="0" smtClean="0">
                <a:solidFill>
                  <a:srgbClr val="3333FF"/>
                </a:solidFill>
                <a:latin typeface="+mn-lt"/>
              </a:rPr>
              <a:t>D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 ports</a:t>
            </a:r>
            <a:endParaRPr lang="en-US" sz="2200" dirty="0">
              <a:solidFill>
                <a:srgbClr val="3333FF"/>
              </a:solidFill>
              <a:latin typeface="+mn-lt"/>
            </a:endParaRPr>
          </a:p>
        </p:txBody>
      </p:sp>
      <p:cxnSp>
        <p:nvCxnSpPr>
          <p:cNvPr id="238" name="Straight Arrow Connector 237"/>
          <p:cNvCxnSpPr/>
          <p:nvPr/>
        </p:nvCxnSpPr>
        <p:spPr>
          <a:xfrm>
            <a:off x="2252353" y="4267200"/>
            <a:ext cx="4844143" cy="183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121"/>
          <p:cNvSpPr txBox="1">
            <a:spLocks noChangeArrowheads="1"/>
          </p:cNvSpPr>
          <p:nvPr/>
        </p:nvSpPr>
        <p:spPr bwMode="auto">
          <a:xfrm>
            <a:off x="4191000" y="6272476"/>
            <a:ext cx="225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20*(</a:t>
            </a:r>
            <a:r>
              <a:rPr lang="en-US" sz="2200" b="1" i="1" dirty="0" smtClean="0">
                <a:solidFill>
                  <a:srgbClr val="3333FF"/>
                </a:solidFill>
                <a:latin typeface="+mn-lt"/>
              </a:rPr>
              <a:t>DK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/4)   Servers</a:t>
            </a:r>
            <a:endParaRPr lang="en-US" sz="2200" dirty="0">
              <a:solidFill>
                <a:srgbClr val="3333FF"/>
              </a:solidFill>
              <a:latin typeface="+mn-lt"/>
            </a:endParaRPr>
          </a:p>
        </p:txBody>
      </p:sp>
      <p:cxnSp>
        <p:nvCxnSpPr>
          <p:cNvPr id="240" name="Straight Arrow Connector 239"/>
          <p:cNvCxnSpPr/>
          <p:nvPr/>
        </p:nvCxnSpPr>
        <p:spPr>
          <a:xfrm>
            <a:off x="1371600" y="6212109"/>
            <a:ext cx="6781800" cy="183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1635826" y="4953006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65" name="TextBox 52"/>
          <p:cNvSpPr txBox="1"/>
          <p:nvPr/>
        </p:nvSpPr>
        <p:spPr>
          <a:xfrm>
            <a:off x="1981200" y="579119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66" name="TextBox 52"/>
          <p:cNvSpPr txBox="1"/>
          <p:nvPr/>
        </p:nvSpPr>
        <p:spPr>
          <a:xfrm>
            <a:off x="4953000" y="579119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 . . . . .</a:t>
            </a:r>
            <a:endParaRPr lang="en-US" sz="24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5920" y="1066800"/>
            <a:ext cx="841756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>
            <a:noAutofit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Offer huge </a:t>
            </a:r>
            <a:r>
              <a:rPr lang="en-US" sz="2700" b="1" dirty="0" err="1" smtClean="0">
                <a:solidFill>
                  <a:schemeClr val="tx1"/>
                </a:solidFill>
              </a:rPr>
              <a:t>aggr</a:t>
            </a:r>
            <a:r>
              <a:rPr lang="en-US" sz="2700" b="1" dirty="0" smtClean="0">
                <a:solidFill>
                  <a:schemeClr val="tx1"/>
                </a:solidFill>
              </a:rPr>
              <a:t> capacity and multi paths at modest cost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991590"/>
      </p:ext>
    </p:extLst>
  </p:cSld>
  <p:clrMapOvr>
    <a:masterClrMapping/>
  </p:clrMapOvr>
  <p:transition xmlns:p14="http://schemas.microsoft.com/office/powerpoint/2010/main" advTm="734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2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5" dur="indefinite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8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2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4" dur="indefinite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7" dur="indefinite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0" dur="indefinite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4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6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7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9" dur="indefinite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0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2" dur="indefinite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5" dur="indefinit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8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0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1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2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3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4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7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9" dur="indefinit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0" dur="indefinite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indefinit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3" dur="indefinite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6" dur="indefinite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2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4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5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8" dur="indefinite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3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4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0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2" grpId="1" animBg="1"/>
      <p:bldP spid="194" grpId="0"/>
      <p:bldP spid="194" grpId="1"/>
      <p:bldP spid="195" grpId="0"/>
      <p:bldP spid="195" grpId="1"/>
      <p:bldP spid="205" grpId="0" animBg="1"/>
      <p:bldP spid="205" grpId="1" animBg="1"/>
      <p:bldP spid="206" grpId="0" animBg="1"/>
      <p:bldP spid="206" grpId="1" animBg="1"/>
      <p:bldP spid="207" grpId="0"/>
      <p:bldP spid="207" grpId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 animBg="1"/>
      <p:bldP spid="219" grpId="1" animBg="1"/>
      <p:bldP spid="220" grpId="0"/>
      <p:bldP spid="220" grpId="1"/>
      <p:bldP spid="221" grpId="0"/>
      <p:bldP spid="221" grpId="1"/>
      <p:bldP spid="222" grpId="0"/>
      <p:bldP spid="222" grpId="1"/>
      <p:bldP spid="223" grpId="0" animBg="1"/>
      <p:bldP spid="223" grpId="1" animBg="1"/>
      <p:bldP spid="233" grpId="0" animBg="1"/>
      <p:bldP spid="233" grpId="1" animBg="1"/>
      <p:bldP spid="237" grpId="0"/>
      <p:bldP spid="237" grpId="1"/>
      <p:bldP spid="239" grpId="0"/>
      <p:bldP spid="239" grpId="1"/>
      <p:bldP spid="241" grpId="0" animBg="1"/>
      <p:bldP spid="241" grpId="1" animBg="1"/>
      <p:bldP spid="65" grpId="0"/>
      <p:bldP spid="65" grpId="1"/>
      <p:bldP spid="66" grpId="0"/>
      <p:bldP spid="6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ounded Rectangle 241"/>
          <p:cNvSpPr/>
          <p:nvPr/>
        </p:nvSpPr>
        <p:spPr>
          <a:xfrm>
            <a:off x="1295400" y="1285240"/>
            <a:ext cx="6705600" cy="4343400"/>
          </a:xfrm>
          <a:prstGeom prst="roundRect">
            <a:avLst>
              <a:gd name="adj" fmla="val 115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RelaxedModerately" fov="3900000">
              <a:rot lat="19799996" lon="0" rev="0"/>
            </a:camera>
            <a:lightRig rig="flat" dir="t"/>
          </a:scene3d>
          <a:sp3d extrusionH="76200" contourW="12700" prstMaterial="clear">
            <a:bevelT w="165100" h="292100" prst="coolSlant"/>
            <a:bevelB w="12700" h="381000" prst="coolSlant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VL2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0"/>
            <a:ext cx="8817428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+mn-lt"/>
              </a:rPr>
              <a:t>Example Topology: </a:t>
            </a:r>
            <a:r>
              <a:rPr lang="en-US" sz="4200" dirty="0" err="1" smtClean="0">
                <a:latin typeface="+mn-lt"/>
              </a:rPr>
              <a:t>Clos</a:t>
            </a:r>
            <a:r>
              <a:rPr lang="en-US" sz="4200" dirty="0" smtClean="0">
                <a:latin typeface="+mn-lt"/>
              </a:rPr>
              <a:t> Network</a:t>
            </a:r>
            <a:endParaRPr lang="en-US" sz="4200" dirty="0">
              <a:latin typeface="+mn-lt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 rot="16200000" flipH="1">
            <a:off x="3729670" y="4258977"/>
            <a:ext cx="536811" cy="14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6200000" flipH="1">
            <a:off x="3836825" y="4206631"/>
            <a:ext cx="516925" cy="119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3612517" y="4221592"/>
            <a:ext cx="536804" cy="8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13" idx="2"/>
            <a:endCxn id="222" idx="0"/>
          </p:cNvCxnSpPr>
          <p:nvPr/>
        </p:nvCxnSpPr>
        <p:spPr>
          <a:xfrm rot="16200000" flipH="1">
            <a:off x="2481704" y="4227375"/>
            <a:ext cx="1141161" cy="602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222" idx="0"/>
          </p:cNvCxnSpPr>
          <p:nvPr/>
        </p:nvCxnSpPr>
        <p:spPr>
          <a:xfrm rot="5400000" flipH="1" flipV="1">
            <a:off x="3021593" y="4142085"/>
            <a:ext cx="1289351" cy="625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51"/>
          <p:cNvSpPr txBox="1"/>
          <p:nvPr/>
        </p:nvSpPr>
        <p:spPr>
          <a:xfrm>
            <a:off x="4826478" y="23575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195" name="TextBox 52"/>
          <p:cNvSpPr txBox="1"/>
          <p:nvPr/>
        </p:nvSpPr>
        <p:spPr>
          <a:xfrm>
            <a:off x="5084791" y="370942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cxnSp>
        <p:nvCxnSpPr>
          <p:cNvPr id="196" name="Straight Connector 195"/>
          <p:cNvCxnSpPr>
            <a:stCxn id="216" idx="2"/>
            <a:endCxn id="213" idx="0"/>
          </p:cNvCxnSpPr>
          <p:nvPr/>
        </p:nvCxnSpPr>
        <p:spPr>
          <a:xfrm rot="5400000">
            <a:off x="2557191" y="2949074"/>
            <a:ext cx="1027194" cy="639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217" idx="2"/>
            <a:endCxn id="213" idx="0"/>
          </p:cNvCxnSpPr>
          <p:nvPr/>
        </p:nvCxnSpPr>
        <p:spPr>
          <a:xfrm rot="5400000">
            <a:off x="3074012" y="2432253"/>
            <a:ext cx="1027194" cy="1673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218" idx="2"/>
            <a:endCxn id="213" idx="0"/>
          </p:cNvCxnSpPr>
          <p:nvPr/>
        </p:nvCxnSpPr>
        <p:spPr>
          <a:xfrm rot="5400000">
            <a:off x="3820658" y="1685676"/>
            <a:ext cx="1027125" cy="3166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16" idx="2"/>
            <a:endCxn id="214" idx="0"/>
          </p:cNvCxnSpPr>
          <p:nvPr/>
        </p:nvCxnSpPr>
        <p:spPr>
          <a:xfrm rot="16200000" flipH="1">
            <a:off x="3167044" y="2979013"/>
            <a:ext cx="1042207" cy="594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217" idx="2"/>
            <a:endCxn id="214" idx="0"/>
          </p:cNvCxnSpPr>
          <p:nvPr/>
        </p:nvCxnSpPr>
        <p:spPr>
          <a:xfrm rot="5400000">
            <a:off x="3683865" y="3057119"/>
            <a:ext cx="1042207" cy="438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214" idx="0"/>
            <a:endCxn id="218" idx="2"/>
          </p:cNvCxnSpPr>
          <p:nvPr/>
        </p:nvCxnSpPr>
        <p:spPr>
          <a:xfrm rot="5400000" flipH="1" flipV="1">
            <a:off x="4430511" y="2310542"/>
            <a:ext cx="1042138" cy="1931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15" idx="0"/>
            <a:endCxn id="216" idx="2"/>
          </p:cNvCxnSpPr>
          <p:nvPr/>
        </p:nvCxnSpPr>
        <p:spPr>
          <a:xfrm rot="16200000" flipV="1">
            <a:off x="4480670" y="1665387"/>
            <a:ext cx="1022327" cy="3202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15" idx="0"/>
            <a:endCxn id="217" idx="2"/>
          </p:cNvCxnSpPr>
          <p:nvPr/>
        </p:nvCxnSpPr>
        <p:spPr>
          <a:xfrm rot="16200000" flipV="1">
            <a:off x="4997491" y="2182208"/>
            <a:ext cx="1022327" cy="2168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215" idx="0"/>
            <a:endCxn id="218" idx="2"/>
          </p:cNvCxnSpPr>
          <p:nvPr/>
        </p:nvCxnSpPr>
        <p:spPr>
          <a:xfrm rot="16200000" flipV="1">
            <a:off x="5744137" y="2928854"/>
            <a:ext cx="1022257" cy="6754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3049570" y="4967633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TOR</a:t>
            </a:r>
            <a:endParaRPr lang="en-US" sz="2000" b="1" dirty="0">
              <a:solidFill>
                <a:srgbClr val="663300"/>
              </a:solidFill>
            </a:endParaRPr>
          </a:p>
        </p:txBody>
      </p:sp>
      <p:sp>
        <p:nvSpPr>
          <p:cNvPr id="206" name="Flowchart: Predefined Process 205"/>
          <p:cNvSpPr/>
          <p:nvPr/>
        </p:nvSpPr>
        <p:spPr>
          <a:xfrm rot="16200000">
            <a:off x="3050496" y="5817502"/>
            <a:ext cx="614676" cy="856719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961495" y="6093632"/>
            <a:ext cx="79267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dirty="0" smtClean="0"/>
              <a:t>20 Servers</a:t>
            </a:r>
            <a:endParaRPr lang="en-US" dirty="0"/>
          </a:p>
        </p:txBody>
      </p:sp>
      <p:cxnSp>
        <p:nvCxnSpPr>
          <p:cNvPr id="208" name="Straight Connector 207"/>
          <p:cNvCxnSpPr>
            <a:stCxn id="205" idx="2"/>
            <a:endCxn id="206" idx="3"/>
          </p:cNvCxnSpPr>
          <p:nvPr/>
        </p:nvCxnSpPr>
        <p:spPr>
          <a:xfrm rot="5400000">
            <a:off x="3091917" y="5672602"/>
            <a:ext cx="531836" cy="18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3059058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3300"/>
                </a:solidFill>
              </a:rPr>
              <a:t>Int</a:t>
            </a:r>
            <a:endParaRPr lang="en-US" sz="2000" b="1" dirty="0">
              <a:solidFill>
                <a:srgbClr val="003300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303818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1" name="Rectangle 210"/>
          <p:cNvSpPr/>
          <p:nvPr/>
        </p:nvSpPr>
        <p:spPr>
          <a:xfrm>
            <a:off x="4115962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2" name="Rectangle 211"/>
          <p:cNvSpPr/>
          <p:nvPr/>
        </p:nvSpPr>
        <p:spPr>
          <a:xfrm>
            <a:off x="5599216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3" name="Rectangle 212"/>
          <p:cNvSpPr/>
          <p:nvPr/>
        </p:nvSpPr>
        <p:spPr>
          <a:xfrm>
            <a:off x="2662817" y="3782567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4" name="Rectangle 213"/>
          <p:cNvSpPr/>
          <p:nvPr/>
        </p:nvSpPr>
        <p:spPr>
          <a:xfrm>
            <a:off x="3897536" y="379758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5" name="Rectangle 214"/>
          <p:cNvSpPr/>
          <p:nvPr/>
        </p:nvSpPr>
        <p:spPr>
          <a:xfrm>
            <a:off x="6504907" y="377770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6" name="Rectangle 215"/>
          <p:cNvSpPr/>
          <p:nvPr/>
        </p:nvSpPr>
        <p:spPr>
          <a:xfrm>
            <a:off x="3302609" y="2579751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7" name="Rectangle 216"/>
          <p:cNvSpPr/>
          <p:nvPr/>
        </p:nvSpPr>
        <p:spPr>
          <a:xfrm>
            <a:off x="4336250" y="2579751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8" name="Rectangle 217"/>
          <p:cNvSpPr/>
          <p:nvPr/>
        </p:nvSpPr>
        <p:spPr>
          <a:xfrm>
            <a:off x="5829474" y="257982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9" name="Rectangle 218"/>
          <p:cNvSpPr/>
          <p:nvPr/>
        </p:nvSpPr>
        <p:spPr>
          <a:xfrm>
            <a:off x="7184571" y="4972603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220" name="TextBox 52"/>
          <p:cNvSpPr txBox="1"/>
          <p:nvPr/>
        </p:nvSpPr>
        <p:spPr>
          <a:xfrm>
            <a:off x="2340429" y="48276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221" name="TextBox 52"/>
          <p:cNvSpPr txBox="1"/>
          <p:nvPr/>
        </p:nvSpPr>
        <p:spPr>
          <a:xfrm>
            <a:off x="4841307" y="4785698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 . . .</a:t>
            </a:r>
            <a:endParaRPr lang="en-US" sz="2400" dirty="0">
              <a:latin typeface="+mn-lt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265602" y="509935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3" name="Rectangle 222"/>
          <p:cNvSpPr/>
          <p:nvPr/>
        </p:nvSpPr>
        <p:spPr>
          <a:xfrm>
            <a:off x="2442529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Aggr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32" name="Straight Connector 231"/>
          <p:cNvCxnSpPr/>
          <p:nvPr/>
        </p:nvCxnSpPr>
        <p:spPr>
          <a:xfrm rot="16200000" flipH="1">
            <a:off x="3961418" y="4131928"/>
            <a:ext cx="487099" cy="21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/>
          <p:cNvSpPr/>
          <p:nvPr/>
        </p:nvSpPr>
        <p:spPr>
          <a:xfrm>
            <a:off x="3675586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cxnSp>
        <p:nvCxnSpPr>
          <p:cNvPr id="236" name="Straight Arrow Connector 235"/>
          <p:cNvCxnSpPr/>
          <p:nvPr/>
        </p:nvCxnSpPr>
        <p:spPr>
          <a:xfrm>
            <a:off x="1547751" y="5481524"/>
            <a:ext cx="6341423" cy="1830"/>
          </a:xfrm>
          <a:prstGeom prst="straightConnector1">
            <a:avLst/>
          </a:prstGeom>
          <a:ln>
            <a:prstDash val="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121"/>
          <p:cNvSpPr txBox="1">
            <a:spLocks noChangeArrowheads="1"/>
          </p:cNvSpPr>
          <p:nvPr/>
        </p:nvSpPr>
        <p:spPr bwMode="auto">
          <a:xfrm>
            <a:off x="4366293" y="4281762"/>
            <a:ext cx="4015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rgbClr val="3333FF"/>
                </a:solidFill>
                <a:latin typeface="+mn-lt"/>
              </a:rPr>
              <a:t>K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  <a:latin typeface="+mn-lt"/>
              </a:rPr>
              <a:t>aggr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 switches with </a:t>
            </a:r>
            <a:r>
              <a:rPr lang="en-US" sz="2400" b="1" i="1" dirty="0" smtClean="0">
                <a:solidFill>
                  <a:srgbClr val="3333FF"/>
                </a:solidFill>
                <a:latin typeface="+mn-lt"/>
              </a:rPr>
              <a:t>D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 ports</a:t>
            </a:r>
            <a:endParaRPr lang="en-US" sz="2200" dirty="0">
              <a:solidFill>
                <a:srgbClr val="3333FF"/>
              </a:solidFill>
              <a:latin typeface="+mn-lt"/>
            </a:endParaRPr>
          </a:p>
        </p:txBody>
      </p:sp>
      <p:cxnSp>
        <p:nvCxnSpPr>
          <p:cNvPr id="238" name="Straight Arrow Connector 237"/>
          <p:cNvCxnSpPr/>
          <p:nvPr/>
        </p:nvCxnSpPr>
        <p:spPr>
          <a:xfrm>
            <a:off x="2252353" y="4267200"/>
            <a:ext cx="4844143" cy="183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121"/>
          <p:cNvSpPr txBox="1">
            <a:spLocks noChangeArrowheads="1"/>
          </p:cNvSpPr>
          <p:nvPr/>
        </p:nvSpPr>
        <p:spPr bwMode="auto">
          <a:xfrm>
            <a:off x="4191000" y="6272476"/>
            <a:ext cx="225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20*(</a:t>
            </a:r>
            <a:r>
              <a:rPr lang="en-US" sz="2200" b="1" i="1" dirty="0" smtClean="0">
                <a:solidFill>
                  <a:srgbClr val="3333FF"/>
                </a:solidFill>
                <a:latin typeface="+mn-lt"/>
              </a:rPr>
              <a:t>DK</a:t>
            </a:r>
            <a:r>
              <a:rPr lang="en-US" sz="2200" dirty="0" smtClean="0">
                <a:solidFill>
                  <a:srgbClr val="3333FF"/>
                </a:solidFill>
                <a:latin typeface="+mn-lt"/>
              </a:rPr>
              <a:t>/4)   Servers</a:t>
            </a:r>
            <a:endParaRPr lang="en-US" sz="2200" dirty="0">
              <a:solidFill>
                <a:srgbClr val="3333FF"/>
              </a:solidFill>
              <a:latin typeface="+mn-lt"/>
            </a:endParaRPr>
          </a:p>
        </p:txBody>
      </p:sp>
      <p:cxnSp>
        <p:nvCxnSpPr>
          <p:cNvPr id="240" name="Straight Arrow Connector 239"/>
          <p:cNvCxnSpPr/>
          <p:nvPr/>
        </p:nvCxnSpPr>
        <p:spPr>
          <a:xfrm>
            <a:off x="1371600" y="6212109"/>
            <a:ext cx="6781800" cy="1830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1635826" y="4953006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65" name="TextBox 52"/>
          <p:cNvSpPr txBox="1"/>
          <p:nvPr/>
        </p:nvSpPr>
        <p:spPr>
          <a:xfrm>
            <a:off x="1981200" y="579119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</a:t>
            </a:r>
            <a:endParaRPr lang="en-US" sz="2400" dirty="0">
              <a:latin typeface="+mn-lt"/>
            </a:endParaRPr>
          </a:p>
        </p:txBody>
      </p:sp>
      <p:sp>
        <p:nvSpPr>
          <p:cNvPr id="66" name="TextBox 52"/>
          <p:cNvSpPr txBox="1"/>
          <p:nvPr/>
        </p:nvSpPr>
        <p:spPr>
          <a:xfrm>
            <a:off x="4953000" y="579119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n-lt"/>
              </a:rPr>
              <a:t>. . . . . . . .</a:t>
            </a:r>
            <a:endParaRPr lang="en-US" sz="2400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5920" y="1066800"/>
            <a:ext cx="841756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>
            <a:noAutofit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Offer huge </a:t>
            </a:r>
            <a:r>
              <a:rPr lang="en-US" sz="2700" b="1" dirty="0" err="1" smtClean="0">
                <a:solidFill>
                  <a:schemeClr val="tx1"/>
                </a:solidFill>
              </a:rPr>
              <a:t>aggr</a:t>
            </a:r>
            <a:r>
              <a:rPr lang="en-US" sz="2700" b="1" dirty="0" smtClean="0">
                <a:solidFill>
                  <a:schemeClr val="tx1"/>
                </a:solidFill>
              </a:rPr>
              <a:t> capacity and multi paths at modest cost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2026920" y="2667000"/>
          <a:ext cx="5166360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8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7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(#</a:t>
                      </a:r>
                      <a:r>
                        <a:rPr lang="en-US" sz="2400" baseline="0" dirty="0" smtClean="0"/>
                        <a:t> of 10G ports)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 DC size</a:t>
                      </a:r>
                    </a:p>
                    <a:p>
                      <a:pPr algn="ctr"/>
                      <a:r>
                        <a:rPr lang="en-US" sz="2400" dirty="0" smtClean="0"/>
                        <a:t>(# of Servers)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11,520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46,080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103,680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3" name="Right Arrow 62"/>
          <p:cNvSpPr/>
          <p:nvPr/>
        </p:nvSpPr>
        <p:spPr>
          <a:xfrm rot="10800000">
            <a:off x="6781801" y="3505200"/>
            <a:ext cx="6096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10800000">
            <a:off x="6781801" y="4419599"/>
            <a:ext cx="609600" cy="381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188946"/>
      </p:ext>
    </p:extLst>
  </p:cSld>
  <p:clrMapOvr>
    <a:masterClrMapping/>
  </p:clrMapOvr>
  <p:transition xmlns:p14="http://schemas.microsoft.com/office/powerpoint/2010/main" advTm="7346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0" dur="indefinite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6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9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1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4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6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6" dur="indefinite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2" dur="indefinite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4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2" grpId="1" animBg="1"/>
      <p:bldP spid="194" grpId="0"/>
      <p:bldP spid="194" grpId="1"/>
      <p:bldP spid="195" grpId="0"/>
      <p:bldP spid="195" grpId="1"/>
      <p:bldP spid="205" grpId="0" animBg="1"/>
      <p:bldP spid="205" grpId="1" animBg="1"/>
      <p:bldP spid="206" grpId="0" animBg="1"/>
      <p:bldP spid="206" grpId="1" animBg="1"/>
      <p:bldP spid="207" grpId="0"/>
      <p:bldP spid="207" grpId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 animBg="1"/>
      <p:bldP spid="219" grpId="1" animBg="1"/>
      <p:bldP spid="220" grpId="0"/>
      <p:bldP spid="220" grpId="1"/>
      <p:bldP spid="221" grpId="0"/>
      <p:bldP spid="221" grpId="1"/>
      <p:bldP spid="222" grpId="0"/>
      <p:bldP spid="222" grpId="1"/>
      <p:bldP spid="223" grpId="0" animBg="1"/>
      <p:bldP spid="223" grpId="1" animBg="1"/>
      <p:bldP spid="233" grpId="0" animBg="1"/>
      <p:bldP spid="233" grpId="1" animBg="1"/>
      <p:bldP spid="237" grpId="0"/>
      <p:bldP spid="237" grpId="1"/>
      <p:bldP spid="239" grpId="0"/>
      <p:bldP spid="239" grpId="1"/>
      <p:bldP spid="241" grpId="0" animBg="1"/>
      <p:bldP spid="241" grpId="1" animBg="1"/>
      <p:bldP spid="65" grpId="0"/>
      <p:bldP spid="65" grpId="1"/>
      <p:bldP spid="66" grpId="0"/>
      <p:bldP spid="66" grpId="1"/>
      <p:bldP spid="63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rot="5400000" flipH="1" flipV="1">
            <a:off x="3459728" y="2537422"/>
            <a:ext cx="1028496" cy="8664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992455" y="4120439"/>
            <a:ext cx="1040099" cy="3277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1795298" y="3789686"/>
            <a:ext cx="1572742" cy="10515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5" idx="2"/>
          </p:cNvCxnSpPr>
          <p:nvPr/>
        </p:nvCxnSpPr>
        <p:spPr>
          <a:xfrm rot="16200000" flipH="1">
            <a:off x="1699354" y="4020638"/>
            <a:ext cx="1024646" cy="6164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6" idx="2"/>
          </p:cNvCxnSpPr>
          <p:nvPr/>
        </p:nvCxnSpPr>
        <p:spPr>
          <a:xfrm rot="5400000">
            <a:off x="2769684" y="4013497"/>
            <a:ext cx="1024646" cy="63077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3764286"/>
            <a:ext cx="1498600" cy="1021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19600" y="4150366"/>
            <a:ext cx="944880" cy="284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439160" y="4114806"/>
            <a:ext cx="1005840" cy="25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5176524" y="3789685"/>
            <a:ext cx="1615437" cy="10363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078322" y="4070764"/>
            <a:ext cx="1027252" cy="54637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54325" y="4002490"/>
            <a:ext cx="1033317" cy="66867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21960" y="3779526"/>
            <a:ext cx="1459901" cy="10616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819637" y="4188734"/>
            <a:ext cx="1073954" cy="2555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465485" y="2741115"/>
            <a:ext cx="1020726" cy="5074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884680" y="2540006"/>
            <a:ext cx="2316480" cy="9245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69160" y="2484479"/>
            <a:ext cx="3981362" cy="10004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331722" y="2550168"/>
            <a:ext cx="1076958" cy="96519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32121" y="2550166"/>
            <a:ext cx="1016002" cy="92456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688680" y="2488572"/>
            <a:ext cx="4052481" cy="100647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587240" y="2499366"/>
            <a:ext cx="2367280" cy="9956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372520" y="2740325"/>
            <a:ext cx="1083800" cy="54756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104775" y="0"/>
            <a:ext cx="8934450" cy="1143000"/>
          </a:xfrm>
        </p:spPr>
        <p:txBody>
          <a:bodyPr lIns="0" tIns="45720" rIns="0">
            <a:noAutofit/>
          </a:bodyPr>
          <a:lstStyle/>
          <a:p>
            <a:r>
              <a:rPr lang="en-US" sz="4200" dirty="0" smtClean="0"/>
              <a:t>Traffic Forwarding: Random Indirection</a:t>
            </a:r>
            <a:endParaRPr lang="en-US" sz="4200" dirty="0"/>
          </a:p>
        </p:txBody>
      </p:sp>
      <p:cxnSp>
        <p:nvCxnSpPr>
          <p:cNvPr id="74" name="Straight Connector 73"/>
          <p:cNvCxnSpPr/>
          <p:nvPr/>
        </p:nvCxnSpPr>
        <p:spPr>
          <a:xfrm rot="10800000">
            <a:off x="2484120" y="2509526"/>
            <a:ext cx="2529840" cy="965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4409440" y="2616206"/>
            <a:ext cx="985520" cy="79248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835403" y="2540006"/>
            <a:ext cx="2499357" cy="95504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22758" y="3472302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6725" y="3472302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10692" y="3472302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04658" y="3496225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05" name="Straight Connector 104"/>
          <p:cNvCxnSpPr>
            <a:stCxn id="18" idx="2"/>
            <a:endCxn id="106" idx="3"/>
          </p:cNvCxnSpPr>
          <p:nvPr/>
        </p:nvCxnSpPr>
        <p:spPr>
          <a:xfrm rot="5400000">
            <a:off x="2399705" y="5430112"/>
            <a:ext cx="652771" cy="33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Flowchart: Predefined Process 105"/>
          <p:cNvSpPr/>
          <p:nvPr/>
        </p:nvSpPr>
        <p:spPr>
          <a:xfrm rot="16200000">
            <a:off x="2517403" y="5602968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328075" y="587072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x</a:t>
            </a:r>
            <a:endParaRPr lang="en-US" sz="2000" b="1" i="1" baseline="-16000" dirty="0">
              <a:latin typeface="Cambria" pitchFamily="18" charset="0"/>
            </a:endParaRPr>
          </a:p>
        </p:txBody>
      </p:sp>
      <p:cxnSp>
        <p:nvCxnSpPr>
          <p:cNvPr id="109" name="Straight Connector 108"/>
          <p:cNvCxnSpPr>
            <a:stCxn id="19" idx="2"/>
            <a:endCxn id="110" idx="3"/>
          </p:cNvCxnSpPr>
          <p:nvPr/>
        </p:nvCxnSpPr>
        <p:spPr>
          <a:xfrm rot="16200000" flipH="1">
            <a:off x="3531792" y="5429259"/>
            <a:ext cx="652772" cy="50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Flowchart: Predefined Process 109"/>
          <p:cNvSpPr/>
          <p:nvPr/>
        </p:nvSpPr>
        <p:spPr>
          <a:xfrm rot="16200000">
            <a:off x="3653690" y="560296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464362" y="587072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2895600" y="3733799"/>
            <a:ext cx="1117600" cy="1036320"/>
          </a:xfrm>
          <a:custGeom>
            <a:avLst/>
            <a:gdLst>
              <a:gd name="connsiteX0" fmla="*/ 0 w 1117600"/>
              <a:gd name="connsiteY0" fmla="*/ 1076960 h 1076960"/>
              <a:gd name="connsiteX1" fmla="*/ 822960 w 1117600"/>
              <a:gd name="connsiteY1" fmla="*/ 0 h 1076960"/>
              <a:gd name="connsiteX2" fmla="*/ 1117600 w 1117600"/>
              <a:gd name="connsiteY2" fmla="*/ 106680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076960">
                <a:moveTo>
                  <a:pt x="0" y="1076960"/>
                </a:moveTo>
                <a:lnTo>
                  <a:pt x="822960" y="0"/>
                </a:lnTo>
                <a:lnTo>
                  <a:pt x="1117600" y="1066800"/>
                </a:ln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1733550" y="5333999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71550" y="5333999"/>
            <a:ext cx="381000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352550" y="5333999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y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120" name="Straight Connector 119"/>
          <p:cNvCxnSpPr>
            <a:stCxn id="21" idx="2"/>
            <a:endCxn id="121" idx="3"/>
          </p:cNvCxnSpPr>
          <p:nvPr/>
        </p:nvCxnSpPr>
        <p:spPr>
          <a:xfrm rot="16200000" flipH="1">
            <a:off x="5787443" y="5429390"/>
            <a:ext cx="652773" cy="47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Flowchart: Predefined Process 120"/>
          <p:cNvSpPr/>
          <p:nvPr/>
        </p:nvSpPr>
        <p:spPr>
          <a:xfrm rot="16200000">
            <a:off x="5909210" y="5602970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719882" y="5870730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733550" y="5333999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71550" y="5333999"/>
            <a:ext cx="381000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5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352550" y="5333999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0093" y="2220289"/>
            <a:ext cx="761342" cy="34426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baseline="-16000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826" y="2220289"/>
            <a:ext cx="761342" cy="34426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baseline="-16000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81558" y="2220289"/>
            <a:ext cx="761342" cy="34426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baseline="-16000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974080" y="229520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I</a:t>
            </a:r>
            <a:r>
              <a:rPr lang="en-US" sz="2000" b="1" i="1" baseline="-16000" dirty="0" smtClean="0">
                <a:latin typeface="Cambria" pitchFamily="18" charset="0"/>
              </a:rPr>
              <a:t>ANY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023360" y="229615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I</a:t>
            </a:r>
            <a:r>
              <a:rPr lang="en-US" sz="2000" b="1" i="1" baseline="-16000" dirty="0" smtClean="0">
                <a:latin typeface="Cambria" pitchFamily="18" charset="0"/>
              </a:rPr>
              <a:t>ANY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057202" y="2294380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I</a:t>
            </a:r>
            <a:r>
              <a:rPr lang="en-US" sz="2000" b="1" i="1" baseline="-16000" dirty="0" smtClean="0">
                <a:latin typeface="Cambria" pitchFamily="18" charset="0"/>
              </a:rPr>
              <a:t>ANY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1818640" y="2514599"/>
            <a:ext cx="4064000" cy="2245360"/>
          </a:xfrm>
          <a:custGeom>
            <a:avLst/>
            <a:gdLst>
              <a:gd name="connsiteX0" fmla="*/ 711200 w 4064000"/>
              <a:gd name="connsiteY0" fmla="*/ 2346960 h 2357120"/>
              <a:gd name="connsiteX1" fmla="*/ 0 w 4064000"/>
              <a:gd name="connsiteY1" fmla="*/ 1168400 h 2357120"/>
              <a:gd name="connsiteX2" fmla="*/ 497840 w 4064000"/>
              <a:gd name="connsiteY2" fmla="*/ 0 h 2357120"/>
              <a:gd name="connsiteX3" fmla="*/ 3464560 w 4064000"/>
              <a:gd name="connsiteY3" fmla="*/ 1127760 h 2357120"/>
              <a:gd name="connsiteX4" fmla="*/ 4064000 w 4064000"/>
              <a:gd name="connsiteY4" fmla="*/ 2357120 h 235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2357120">
                <a:moveTo>
                  <a:pt x="711200" y="2346960"/>
                </a:moveTo>
                <a:lnTo>
                  <a:pt x="0" y="1168400"/>
                </a:lnTo>
                <a:lnTo>
                  <a:pt x="497840" y="0"/>
                </a:lnTo>
                <a:lnTo>
                  <a:pt x="3464560" y="1127760"/>
                </a:lnTo>
                <a:lnTo>
                  <a:pt x="4064000" y="2357120"/>
                </a:ln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590550" y="5333999"/>
            <a:ext cx="381000" cy="30480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I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ANY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7080" y="1143000"/>
            <a:ext cx="7716520" cy="548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45720" bIns="4572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Cope with arbitrary TMs with very little overhead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2" name="Group 148"/>
          <p:cNvGrpSpPr/>
          <p:nvPr/>
        </p:nvGrpSpPr>
        <p:grpSpPr>
          <a:xfrm>
            <a:off x="7040880" y="2133600"/>
            <a:ext cx="1905000" cy="1371600"/>
            <a:chOff x="7162800" y="2286000"/>
            <a:chExt cx="1905000" cy="14478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7162800" y="2286000"/>
              <a:ext cx="1905000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91440" rIns="91440" bIns="45720" rtlCol="0" anchor="t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20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cs typeface="Times New Roman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10800000">
              <a:off x="8534400" y="2667000"/>
              <a:ext cx="381000" cy="1588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162800" y="2373868"/>
              <a:ext cx="1320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FF"/>
                  </a:solidFill>
                </a:rPr>
                <a:t>Links used </a:t>
              </a:r>
              <a:br>
                <a:rPr lang="en-US" dirty="0" smtClean="0">
                  <a:solidFill>
                    <a:srgbClr val="0066FF"/>
                  </a:solidFill>
                </a:rPr>
              </a:br>
              <a:r>
                <a:rPr lang="en-US" dirty="0" smtClean="0">
                  <a:solidFill>
                    <a:srgbClr val="0066FF"/>
                  </a:solidFill>
                </a:rPr>
                <a:t>for up paths</a:t>
              </a:r>
              <a:endParaRPr lang="en-US" dirty="0">
                <a:solidFill>
                  <a:srgbClr val="0066FF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10800000">
              <a:off x="8534400" y="3275012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162800" y="3048000"/>
              <a:ext cx="1659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Links used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for down paths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1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47091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2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4982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3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2873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4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30764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5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657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6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7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9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2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0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3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6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2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4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5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7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8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1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0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3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6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9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2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5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6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7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9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0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2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3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5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6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8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9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2" grpId="0" animBg="1"/>
      <p:bldP spid="106" grpId="0" animBg="1"/>
      <p:bldP spid="106" grpId="1" animBg="1"/>
      <p:bldP spid="107" grpId="0"/>
      <p:bldP spid="107" grpId="1"/>
      <p:bldP spid="110" grpId="0" animBg="1"/>
      <p:bldP spid="110" grpId="1" animBg="1"/>
      <p:bldP spid="110" grpId="2" animBg="1"/>
      <p:bldP spid="111" grpId="0"/>
      <p:bldP spid="111" grpId="1"/>
      <p:bldP spid="111" grpId="2"/>
      <p:bldP spid="113" grpId="0" animBg="1"/>
      <p:bldP spid="113" grpId="1" animBg="1"/>
      <p:bldP spid="113" grpId="2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21" grpId="0" animBg="1"/>
      <p:bldP spid="121" grpId="1" animBg="1"/>
      <p:bldP spid="122" grpId="0"/>
      <p:bldP spid="122" grpId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34" grpId="0" animBg="1"/>
      <p:bldP spid="33" grpId="0" animBg="1"/>
      <p:bldP spid="32" grpId="0" animBg="1"/>
      <p:bldP spid="127" grpId="0"/>
      <p:bldP spid="127" grpId="1"/>
      <p:bldP spid="128" grpId="0"/>
      <p:bldP spid="128" grpId="1"/>
      <p:bldP spid="129" grpId="0"/>
      <p:bldP spid="129" grpId="1"/>
      <p:bldP spid="118" grpId="0" animBg="1"/>
      <p:bldP spid="118" grpId="1" animBg="1"/>
      <p:bldP spid="118" grpId="2" animBg="1"/>
      <p:bldP spid="132" grpId="0" animBg="1"/>
      <p:bldP spid="13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rot="5400000" flipH="1" flipV="1">
            <a:off x="3459728" y="2537422"/>
            <a:ext cx="1028496" cy="8664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992455" y="4120439"/>
            <a:ext cx="1040099" cy="3277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1795298" y="3789686"/>
            <a:ext cx="1572742" cy="105152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5" idx="2"/>
          </p:cNvCxnSpPr>
          <p:nvPr/>
        </p:nvCxnSpPr>
        <p:spPr>
          <a:xfrm rot="16200000" flipH="1">
            <a:off x="1699354" y="4020638"/>
            <a:ext cx="1024646" cy="61649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6" idx="2"/>
          </p:cNvCxnSpPr>
          <p:nvPr/>
        </p:nvCxnSpPr>
        <p:spPr>
          <a:xfrm rot="5400000">
            <a:off x="2769684" y="4013497"/>
            <a:ext cx="1024646" cy="6307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3764286"/>
            <a:ext cx="1498600" cy="1021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19600" y="4150366"/>
            <a:ext cx="944880" cy="284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439160" y="4114806"/>
            <a:ext cx="1005840" cy="254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5176524" y="3789685"/>
            <a:ext cx="1615437" cy="10363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078322" y="4070764"/>
            <a:ext cx="1027252" cy="5463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54325" y="4002490"/>
            <a:ext cx="1033317" cy="6686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21960" y="3779526"/>
            <a:ext cx="1459901" cy="10616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819637" y="4188734"/>
            <a:ext cx="1073954" cy="25554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465485" y="2741115"/>
            <a:ext cx="1020726" cy="5074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884680" y="2540006"/>
            <a:ext cx="2316480" cy="92456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69160" y="2484479"/>
            <a:ext cx="3981362" cy="100040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331722" y="2550168"/>
            <a:ext cx="1076958" cy="9651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32121" y="2550166"/>
            <a:ext cx="1016002" cy="9245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688680" y="2488572"/>
            <a:ext cx="4052481" cy="10064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587240" y="2499366"/>
            <a:ext cx="2367280" cy="99568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372520" y="2740325"/>
            <a:ext cx="1083800" cy="54756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104775" y="0"/>
            <a:ext cx="8934450" cy="1143000"/>
          </a:xfrm>
        </p:spPr>
        <p:txBody>
          <a:bodyPr lIns="0" tIns="45720" rIns="0">
            <a:noAutofit/>
          </a:bodyPr>
          <a:lstStyle/>
          <a:p>
            <a:r>
              <a:rPr lang="en-US" sz="4200" dirty="0" smtClean="0"/>
              <a:t>Traffic Forwarding: Random Indirection</a:t>
            </a:r>
            <a:endParaRPr lang="en-US" sz="4200" dirty="0"/>
          </a:p>
        </p:txBody>
      </p:sp>
      <p:cxnSp>
        <p:nvCxnSpPr>
          <p:cNvPr id="74" name="Straight Connector 73"/>
          <p:cNvCxnSpPr/>
          <p:nvPr/>
        </p:nvCxnSpPr>
        <p:spPr>
          <a:xfrm rot="10800000">
            <a:off x="2484120" y="2509526"/>
            <a:ext cx="2529840" cy="9652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4409440" y="2616206"/>
            <a:ext cx="985520" cy="792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835403" y="2540006"/>
            <a:ext cx="2499357" cy="9550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22758" y="3472302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6725" y="3472302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10692" y="3472302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04658" y="3496225"/>
            <a:ext cx="761342" cy="344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05" name="Straight Connector 104"/>
          <p:cNvCxnSpPr>
            <a:stCxn id="18" idx="2"/>
            <a:endCxn id="106" idx="3"/>
          </p:cNvCxnSpPr>
          <p:nvPr/>
        </p:nvCxnSpPr>
        <p:spPr>
          <a:xfrm rot="5400000">
            <a:off x="2399705" y="5430112"/>
            <a:ext cx="652771" cy="33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Flowchart: Predefined Process 105"/>
          <p:cNvSpPr/>
          <p:nvPr/>
        </p:nvSpPr>
        <p:spPr>
          <a:xfrm rot="16200000">
            <a:off x="2517403" y="5602968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328075" y="587072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x</a:t>
            </a:r>
            <a:endParaRPr lang="en-US" sz="2000" b="1" i="1" baseline="-16000" dirty="0">
              <a:latin typeface="Cambria" pitchFamily="18" charset="0"/>
            </a:endParaRPr>
          </a:p>
        </p:txBody>
      </p:sp>
      <p:cxnSp>
        <p:nvCxnSpPr>
          <p:cNvPr id="109" name="Straight Connector 108"/>
          <p:cNvCxnSpPr>
            <a:stCxn id="19" idx="2"/>
            <a:endCxn id="110" idx="3"/>
          </p:cNvCxnSpPr>
          <p:nvPr/>
        </p:nvCxnSpPr>
        <p:spPr>
          <a:xfrm rot="16200000" flipH="1">
            <a:off x="3531792" y="5429259"/>
            <a:ext cx="652772" cy="50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Flowchart: Predefined Process 109"/>
          <p:cNvSpPr/>
          <p:nvPr/>
        </p:nvSpPr>
        <p:spPr>
          <a:xfrm rot="16200000">
            <a:off x="3653690" y="560296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464362" y="587072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2895600" y="3733799"/>
            <a:ext cx="1117600" cy="1036320"/>
          </a:xfrm>
          <a:custGeom>
            <a:avLst/>
            <a:gdLst>
              <a:gd name="connsiteX0" fmla="*/ 0 w 1117600"/>
              <a:gd name="connsiteY0" fmla="*/ 1076960 h 1076960"/>
              <a:gd name="connsiteX1" fmla="*/ 822960 w 1117600"/>
              <a:gd name="connsiteY1" fmla="*/ 0 h 1076960"/>
              <a:gd name="connsiteX2" fmla="*/ 1117600 w 1117600"/>
              <a:gd name="connsiteY2" fmla="*/ 106680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076960">
                <a:moveTo>
                  <a:pt x="0" y="1076960"/>
                </a:moveTo>
                <a:lnTo>
                  <a:pt x="822960" y="0"/>
                </a:lnTo>
                <a:lnTo>
                  <a:pt x="1117600" y="1066800"/>
                </a:ln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1733550" y="5333999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71550" y="5333999"/>
            <a:ext cx="381000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3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352550" y="5333999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y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120" name="Straight Connector 119"/>
          <p:cNvCxnSpPr>
            <a:stCxn id="21" idx="2"/>
            <a:endCxn id="121" idx="3"/>
          </p:cNvCxnSpPr>
          <p:nvPr/>
        </p:nvCxnSpPr>
        <p:spPr>
          <a:xfrm rot="16200000" flipH="1">
            <a:off x="5787443" y="5429390"/>
            <a:ext cx="652773" cy="47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Flowchart: Predefined Process 120"/>
          <p:cNvSpPr/>
          <p:nvPr/>
        </p:nvSpPr>
        <p:spPr>
          <a:xfrm rot="16200000">
            <a:off x="5909210" y="5602970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719882" y="5870730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733550" y="5333999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71550" y="5333999"/>
            <a:ext cx="381000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T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5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352550" y="5333999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0093" y="2220289"/>
            <a:ext cx="761342" cy="34426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baseline="-16000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826" y="2220289"/>
            <a:ext cx="761342" cy="34426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baseline="-16000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81558" y="2220289"/>
            <a:ext cx="761342" cy="34426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baseline="-16000" dirty="0" smtClean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974080" y="229520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I</a:t>
            </a:r>
            <a:r>
              <a:rPr lang="en-US" sz="2000" b="1" i="1" baseline="-16000" dirty="0" smtClean="0">
                <a:latin typeface="Cambria" pitchFamily="18" charset="0"/>
              </a:rPr>
              <a:t>ANY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023360" y="2296159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I</a:t>
            </a:r>
            <a:r>
              <a:rPr lang="en-US" sz="2000" b="1" i="1" baseline="-16000" dirty="0" smtClean="0">
                <a:latin typeface="Cambria" pitchFamily="18" charset="0"/>
              </a:rPr>
              <a:t>ANY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057202" y="2294380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 smtClean="0">
                <a:latin typeface="Cambria" pitchFamily="18" charset="0"/>
              </a:rPr>
              <a:t>I</a:t>
            </a:r>
            <a:r>
              <a:rPr lang="en-US" sz="2000" b="1" i="1" baseline="-16000" dirty="0" smtClean="0">
                <a:latin typeface="Cambria" pitchFamily="18" charset="0"/>
              </a:rPr>
              <a:t>ANY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1818640" y="2514599"/>
            <a:ext cx="4064000" cy="2245360"/>
          </a:xfrm>
          <a:custGeom>
            <a:avLst/>
            <a:gdLst>
              <a:gd name="connsiteX0" fmla="*/ 711200 w 4064000"/>
              <a:gd name="connsiteY0" fmla="*/ 2346960 h 2357120"/>
              <a:gd name="connsiteX1" fmla="*/ 0 w 4064000"/>
              <a:gd name="connsiteY1" fmla="*/ 1168400 h 2357120"/>
              <a:gd name="connsiteX2" fmla="*/ 497840 w 4064000"/>
              <a:gd name="connsiteY2" fmla="*/ 0 h 2357120"/>
              <a:gd name="connsiteX3" fmla="*/ 3464560 w 4064000"/>
              <a:gd name="connsiteY3" fmla="*/ 1127760 h 2357120"/>
              <a:gd name="connsiteX4" fmla="*/ 4064000 w 4064000"/>
              <a:gd name="connsiteY4" fmla="*/ 2357120 h 235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2357120">
                <a:moveTo>
                  <a:pt x="711200" y="2346960"/>
                </a:moveTo>
                <a:lnTo>
                  <a:pt x="0" y="1168400"/>
                </a:lnTo>
                <a:lnTo>
                  <a:pt x="497840" y="0"/>
                </a:lnTo>
                <a:lnTo>
                  <a:pt x="3464560" y="1127760"/>
                </a:lnTo>
                <a:lnTo>
                  <a:pt x="4064000" y="2357120"/>
                </a:ln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590550" y="5333999"/>
            <a:ext cx="381000" cy="304800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 smtClean="0">
                <a:solidFill>
                  <a:schemeClr val="tx1"/>
                </a:solidFill>
                <a:latin typeface="Cambria" pitchFamily="18" charset="0"/>
              </a:rPr>
              <a:t>I</a:t>
            </a:r>
            <a:r>
              <a:rPr lang="en-US" sz="1600" b="1" i="1" baseline="-16000" dirty="0" smtClean="0">
                <a:solidFill>
                  <a:schemeClr val="tx1"/>
                </a:solidFill>
                <a:latin typeface="Cambria" pitchFamily="18" charset="0"/>
              </a:rPr>
              <a:t>ANY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7080" y="1143000"/>
            <a:ext cx="7716520" cy="548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45720" bIns="45720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Cope with arbitrary TMs with very little overhead</a:t>
            </a:r>
            <a:endParaRPr lang="en-US" sz="2600" b="1" dirty="0">
              <a:solidFill>
                <a:schemeClr val="tx1"/>
              </a:solidFill>
            </a:endParaRPr>
          </a:p>
        </p:txBody>
      </p:sp>
      <p:grpSp>
        <p:nvGrpSpPr>
          <p:cNvPr id="2" name="Group 148"/>
          <p:cNvGrpSpPr/>
          <p:nvPr/>
        </p:nvGrpSpPr>
        <p:grpSpPr>
          <a:xfrm>
            <a:off x="7040880" y="2133600"/>
            <a:ext cx="1905000" cy="1371600"/>
            <a:chOff x="7162800" y="2286000"/>
            <a:chExt cx="1905000" cy="1447800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7162800" y="2286000"/>
              <a:ext cx="1905000" cy="1447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91440" rIns="91440" bIns="45720" rtlCol="0" anchor="t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</a:pPr>
              <a:endParaRPr kumimoji="0" lang="en-US" sz="2000" b="0" i="0" u="none" strike="noStrike" baseline="0" dirty="0">
                <a:solidFill>
                  <a:schemeClr val="tx1">
                    <a:alpha val="100000"/>
                  </a:schemeClr>
                </a:solidFill>
                <a:effectLst/>
                <a:cs typeface="Times New Roman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10800000">
              <a:off x="8534400" y="2667000"/>
              <a:ext cx="381000" cy="1588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162800" y="2373868"/>
              <a:ext cx="13206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FF"/>
                  </a:solidFill>
                </a:rPr>
                <a:t>Links used </a:t>
              </a:r>
              <a:br>
                <a:rPr lang="en-US" dirty="0" smtClean="0">
                  <a:solidFill>
                    <a:srgbClr val="0066FF"/>
                  </a:solidFill>
                </a:rPr>
              </a:br>
              <a:r>
                <a:rPr lang="en-US" dirty="0" smtClean="0">
                  <a:solidFill>
                    <a:srgbClr val="0066FF"/>
                  </a:solidFill>
                </a:rPr>
                <a:t>for up paths</a:t>
              </a:r>
              <a:endParaRPr lang="en-US" dirty="0">
                <a:solidFill>
                  <a:srgbClr val="0066FF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10800000">
              <a:off x="8534400" y="3275012"/>
              <a:ext cx="3810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TextBox 146"/>
            <p:cNvSpPr txBox="1"/>
            <p:nvPr/>
          </p:nvSpPr>
          <p:spPr>
            <a:xfrm>
              <a:off x="7162800" y="3048000"/>
              <a:ext cx="1659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Links used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for down paths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19200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1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47091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2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4982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3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2873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4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30764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5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657" y="4761138"/>
            <a:ext cx="761342" cy="34426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663300"/>
                </a:solidFill>
                <a:latin typeface="Cambria" pitchFamily="18" charset="0"/>
              </a:rPr>
              <a:t>T</a:t>
            </a:r>
            <a:r>
              <a:rPr lang="en-US" sz="2000" b="1" i="1" baseline="-16000" dirty="0" smtClean="0">
                <a:solidFill>
                  <a:srgbClr val="663300"/>
                </a:solidFill>
                <a:latin typeface="Cambria" pitchFamily="18" charset="0"/>
              </a:rPr>
              <a:t>6</a:t>
            </a:r>
            <a:endParaRPr lang="en-US" sz="2000" b="1" i="1" baseline="-16000" dirty="0">
              <a:solidFill>
                <a:srgbClr val="663300"/>
              </a:solidFill>
              <a:latin typeface="Cambria" pitchFamily="18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1066800" y="2971800"/>
            <a:ext cx="7086600" cy="2103120"/>
          </a:xfrm>
          <a:prstGeom prst="roundRect">
            <a:avLst>
              <a:gd name="adj" fmla="val 136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4163" indent="-223838" algn="ctr">
              <a:tabLst>
                <a:tab pos="284163" algn="l"/>
              </a:tabLst>
            </a:pPr>
            <a:r>
              <a:rPr lang="en-US" altLang="ko-KR" sz="2800" b="1" dirty="0" smtClean="0"/>
              <a:t>[ ECMP + IP Anycast ]</a:t>
            </a:r>
          </a:p>
          <a:p>
            <a:pPr marL="284163" indent="-223838">
              <a:buFont typeface="Arial" pitchFamily="34" charset="0"/>
              <a:buChar char="•"/>
              <a:tabLst>
                <a:tab pos="284163" algn="l"/>
              </a:tabLst>
            </a:pPr>
            <a:r>
              <a:rPr lang="en-US" altLang="ko-KR" sz="2400" b="1" dirty="0" smtClean="0"/>
              <a:t>Harness huge bisection bandwidth</a:t>
            </a:r>
          </a:p>
          <a:p>
            <a:pPr marL="284163" indent="-223838">
              <a:buFont typeface="Arial" pitchFamily="34" charset="0"/>
              <a:buChar char="•"/>
              <a:tabLst>
                <a:tab pos="284163" algn="l"/>
              </a:tabLst>
            </a:pPr>
            <a:r>
              <a:rPr lang="en-US" altLang="ko-KR" sz="2400" b="1" dirty="0" smtClean="0"/>
              <a:t>Obviate esoteric traffic engineering or optimization</a:t>
            </a:r>
          </a:p>
          <a:p>
            <a:pPr marL="284163" indent="-223838">
              <a:buFont typeface="Arial" pitchFamily="34" charset="0"/>
              <a:buChar char="•"/>
              <a:tabLst>
                <a:tab pos="284163" algn="l"/>
              </a:tabLst>
            </a:pPr>
            <a:r>
              <a:rPr lang="en-US" altLang="ko-KR" sz="2400" b="1" dirty="0" smtClean="0"/>
              <a:t>Ensure robustness to failures</a:t>
            </a:r>
          </a:p>
          <a:p>
            <a:pPr marL="284163" indent="-223838">
              <a:buFont typeface="Arial" pitchFamily="34" charset="0"/>
              <a:buChar char="•"/>
              <a:tabLst>
                <a:tab pos="284163" algn="l"/>
              </a:tabLst>
            </a:pPr>
            <a:r>
              <a:rPr lang="en-US" altLang="ko-KR" sz="2400" b="1" dirty="0" smtClean="0"/>
              <a:t>Work with switch mechanisms available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51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6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3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4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7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9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0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3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6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9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2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4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5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8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3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4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7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0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8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9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0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1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3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4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6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7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0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2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3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8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42" grpId="0" animBg="1"/>
      <p:bldP spid="106" grpId="0" animBg="1"/>
      <p:bldP spid="106" grpId="1" animBg="1"/>
      <p:bldP spid="107" grpId="0"/>
      <p:bldP spid="107" grpId="1"/>
      <p:bldP spid="110" grpId="0" animBg="1"/>
      <p:bldP spid="110" grpId="1" animBg="1"/>
      <p:bldP spid="110" grpId="2" animBg="1"/>
      <p:bldP spid="111" grpId="0"/>
      <p:bldP spid="111" grpId="1"/>
      <p:bldP spid="111" grpId="2"/>
      <p:bldP spid="113" grpId="0" animBg="1"/>
      <p:bldP spid="113" grpId="1" animBg="1"/>
      <p:bldP spid="113" grpId="2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21" grpId="0" animBg="1"/>
      <p:bldP spid="121" grpId="1" animBg="1"/>
      <p:bldP spid="122" grpId="0"/>
      <p:bldP spid="122" grpId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34" grpId="0" animBg="1"/>
      <p:bldP spid="33" grpId="0" animBg="1"/>
      <p:bldP spid="32" grpId="0" animBg="1"/>
      <p:bldP spid="127" grpId="0"/>
      <p:bldP spid="127" grpId="1"/>
      <p:bldP spid="128" grpId="0"/>
      <p:bldP spid="128" grpId="1"/>
      <p:bldP spid="129" grpId="0"/>
      <p:bldP spid="129" grpId="1"/>
      <p:bldP spid="118" grpId="0" animBg="1"/>
      <p:bldP spid="118" grpId="1" animBg="1"/>
      <p:bldP spid="118" grpId="2" animBg="1"/>
      <p:bldP spid="132" grpId="0" animBg="1"/>
      <p:bldP spid="132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77583" cy="509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Ugly secret: 30% utilization considered “good” in data </a:t>
            </a:r>
            <a:r>
              <a:rPr lang="en-US" sz="2400" dirty="0" smtClean="0">
                <a:solidFill>
                  <a:srgbClr val="FF0000"/>
                </a:solidFill>
              </a:rPr>
              <a:t>centers</a:t>
            </a:r>
          </a:p>
          <a:p>
            <a:pPr>
              <a:buNone/>
            </a:pPr>
            <a:endParaRPr lang="en-US" sz="900" dirty="0" smtClean="0">
              <a:solidFill>
                <a:srgbClr val="0D49E1"/>
              </a:solidFill>
            </a:endParaRPr>
          </a:p>
          <a:p>
            <a:r>
              <a:rPr lang="en-US" sz="2400" dirty="0" smtClean="0">
                <a:solidFill>
                  <a:srgbClr val="0D49E1"/>
                </a:solidFill>
              </a:rPr>
              <a:t>Uneven application </a:t>
            </a:r>
            <a:r>
              <a:rPr lang="en-US" sz="2400" dirty="0" smtClean="0">
                <a:solidFill>
                  <a:srgbClr val="0D49E1"/>
                </a:solidFill>
              </a:rPr>
              <a:t>fit</a:t>
            </a:r>
            <a:endParaRPr lang="en-US" sz="2400" dirty="0" smtClean="0">
              <a:solidFill>
                <a:srgbClr val="0D49E1"/>
              </a:solidFill>
            </a:endParaRPr>
          </a:p>
          <a:p>
            <a:pPr lvl="1"/>
            <a:r>
              <a:rPr lang="en-US" dirty="0" smtClean="0"/>
              <a:t>Each server has CPU, memory, disk: most applications exhaust one resource, stranding the others</a:t>
            </a:r>
          </a:p>
          <a:p>
            <a:r>
              <a:rPr lang="en-US" sz="2400" dirty="0" smtClean="0">
                <a:solidFill>
                  <a:srgbClr val="0D49E1"/>
                </a:solidFill>
              </a:rPr>
              <a:t>Long provisioning </a:t>
            </a:r>
            <a:r>
              <a:rPr lang="en-US" sz="2400" dirty="0" smtClean="0">
                <a:solidFill>
                  <a:srgbClr val="0D49E1"/>
                </a:solidFill>
              </a:rPr>
              <a:t>timescales</a:t>
            </a:r>
            <a:endParaRPr lang="en-US" sz="2400" dirty="0" smtClean="0">
              <a:solidFill>
                <a:srgbClr val="0D49E1"/>
              </a:solidFill>
            </a:endParaRPr>
          </a:p>
          <a:p>
            <a:pPr lvl="1"/>
            <a:r>
              <a:rPr lang="en-US" dirty="0" smtClean="0"/>
              <a:t>New servers purchased quarterly at best</a:t>
            </a:r>
          </a:p>
          <a:p>
            <a:r>
              <a:rPr lang="en-US" sz="2400" dirty="0" smtClean="0">
                <a:solidFill>
                  <a:srgbClr val="0D49E1"/>
                </a:solidFill>
              </a:rPr>
              <a:t>Uncertainty in </a:t>
            </a:r>
            <a:r>
              <a:rPr lang="en-US" sz="2400" dirty="0" smtClean="0">
                <a:solidFill>
                  <a:srgbClr val="0D49E1"/>
                </a:solidFill>
              </a:rPr>
              <a:t>demand</a:t>
            </a:r>
            <a:endParaRPr lang="en-US" sz="2400" dirty="0" smtClean="0">
              <a:solidFill>
                <a:srgbClr val="0D49E1"/>
              </a:solidFill>
            </a:endParaRPr>
          </a:p>
          <a:p>
            <a:pPr lvl="1"/>
            <a:r>
              <a:rPr lang="en-US" dirty="0" smtClean="0"/>
              <a:t>Demand for a new service can spike quickly</a:t>
            </a:r>
          </a:p>
          <a:p>
            <a:r>
              <a:rPr lang="en-US" sz="2400" dirty="0" smtClean="0">
                <a:solidFill>
                  <a:srgbClr val="0D49E1"/>
                </a:solidFill>
              </a:rPr>
              <a:t>Risk </a:t>
            </a:r>
            <a:r>
              <a:rPr lang="en-US" sz="2400" dirty="0" smtClean="0">
                <a:solidFill>
                  <a:srgbClr val="0D49E1"/>
                </a:solidFill>
              </a:rPr>
              <a:t>management</a:t>
            </a:r>
            <a:endParaRPr lang="en-US" sz="2400" dirty="0" smtClean="0">
              <a:solidFill>
                <a:srgbClr val="0D49E1"/>
              </a:solidFill>
            </a:endParaRPr>
          </a:p>
          <a:p>
            <a:pPr lvl="1"/>
            <a:r>
              <a:rPr lang="en-US" dirty="0" smtClean="0"/>
              <a:t>Not having spare servers to meet demand brings failure just when success is at hand</a:t>
            </a:r>
          </a:p>
          <a:p>
            <a:r>
              <a:rPr lang="en-US" sz="2400" dirty="0" smtClean="0">
                <a:solidFill>
                  <a:srgbClr val="0D49E1"/>
                </a:solidFill>
              </a:rPr>
              <a:t>Session state and storage constraints</a:t>
            </a:r>
          </a:p>
          <a:p>
            <a:pPr lvl="1"/>
            <a:r>
              <a:rPr lang="en-US" dirty="0" smtClean="0"/>
              <a:t>If the world were stateless servers, life would be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3130"/>
            <a:ext cx="8229600" cy="355303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is-IS" dirty="0" smtClean="0"/>
              <a:t>… </a:t>
            </a:r>
            <a:r>
              <a:rPr lang="en-US" dirty="0" smtClean="0"/>
              <a:t>the </a:t>
            </a:r>
            <a:r>
              <a:rPr lang="en-US" dirty="0"/>
              <a:t>heterogeneity of racks and the incremental deployment of new racks may introduce asymmetry to the topology</a:t>
            </a:r>
            <a:r>
              <a:rPr lang="en-US" dirty="0" smtClean="0"/>
              <a:t>. In </a:t>
            </a:r>
            <a:r>
              <a:rPr lang="en-US" dirty="0"/>
              <a:t>this case, more delicate topology design and routing algorithms are needed. 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51"/>
            <a:ext cx="8229600" cy="1143000"/>
          </a:xfrm>
        </p:spPr>
        <p:txBody>
          <a:bodyPr/>
          <a:lstStyle/>
          <a:p>
            <a:r>
              <a:rPr lang="en-US" dirty="0" smtClean="0"/>
              <a:t>Some other DC network designs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0854"/>
          <a:stretch/>
        </p:blipFill>
        <p:spPr>
          <a:xfrm>
            <a:off x="110435" y="1571021"/>
            <a:ext cx="4848087" cy="2512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06664"/>
            <a:ext cx="3830983" cy="2803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417" y="2713241"/>
            <a:ext cx="3057959" cy="3014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3914" y="1347305"/>
            <a:ext cx="262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Fat-tree [SIGCOMM’08]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5646" y="2107097"/>
            <a:ext cx="292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Jellyfish (random) [NSDI’12]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6053" y="4006664"/>
            <a:ext cx="26283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BCube</a:t>
            </a:r>
            <a:r>
              <a:rPr lang="en-US" dirty="0" smtClean="0"/>
              <a:t> [SIGCOMM’10]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3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Congestion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Screen Shot 2016-02-04 at 2.2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641">
            <a:off x="-254000" y="2287763"/>
            <a:ext cx="5702180" cy="444955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706783" y="29817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Shot 2016-02-04 at 2.26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976">
            <a:off x="4617600" y="1722071"/>
            <a:ext cx="6028932" cy="4857802"/>
          </a:xfrm>
          <a:prstGeom prst="rect">
            <a:avLst/>
          </a:prstGeom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54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Agility – Any service, Any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the servers into a single large fungible pool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ynamically </a:t>
            </a:r>
            <a:r>
              <a:rPr lang="en-US" dirty="0" smtClean="0"/>
              <a:t>expand and contract </a:t>
            </a:r>
            <a:r>
              <a:rPr lang="en-US" dirty="0" smtClean="0"/>
              <a:t>service footprint </a:t>
            </a:r>
            <a:r>
              <a:rPr lang="en-US" dirty="0" smtClean="0"/>
              <a:t>as needed</a:t>
            </a:r>
          </a:p>
          <a:p>
            <a:endParaRPr lang="en-US" sz="2000" dirty="0" smtClean="0"/>
          </a:p>
          <a:p>
            <a:r>
              <a:rPr lang="en-US" dirty="0" smtClean="0">
                <a:solidFill>
                  <a:srgbClr val="0D49E1"/>
                </a:solidFill>
              </a:rPr>
              <a:t>Benefits</a:t>
            </a:r>
            <a:endParaRPr lang="en-US" dirty="0" smtClean="0">
              <a:solidFill>
                <a:srgbClr val="0D49E1"/>
              </a:solidFill>
            </a:endParaRPr>
          </a:p>
          <a:p>
            <a:pPr lvl="1"/>
            <a:r>
              <a:rPr lang="en-US" dirty="0" smtClean="0"/>
              <a:t>Increase service developer productivity</a:t>
            </a:r>
          </a:p>
          <a:p>
            <a:pPr lvl="1"/>
            <a:r>
              <a:rPr lang="en-US" dirty="0" smtClean="0"/>
              <a:t>Lower cost</a:t>
            </a:r>
          </a:p>
          <a:p>
            <a:pPr lvl="1"/>
            <a:r>
              <a:rPr lang="en-US" dirty="0" smtClean="0"/>
              <a:t>Achieve high performance and reliability</a:t>
            </a:r>
          </a:p>
          <a:p>
            <a:endParaRPr lang="en-US" dirty="0" smtClean="0"/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22716"/>
            <a:ext cx="782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Times New Roman"/>
              </a:rPr>
              <a:t>The 3 motivators of most infrastructure projects </a:t>
            </a:r>
            <a:endParaRPr lang="en-US" sz="2400" dirty="0">
              <a:solidFill>
                <a:srgbClr val="FF0000"/>
              </a:solidFill>
              <a:latin typeface="Arial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Agility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D49E1"/>
                </a:solidFill>
              </a:rPr>
              <a:t>Workload management</a:t>
            </a:r>
          </a:p>
          <a:p>
            <a:pPr lvl="1"/>
            <a:r>
              <a:rPr lang="en-US" dirty="0" smtClean="0"/>
              <a:t>Means for rapidly installing a service’s code on a server</a:t>
            </a:r>
          </a:p>
          <a:p>
            <a:pPr lvl="1"/>
            <a:r>
              <a:rPr lang="en-US" i="1" dirty="0" smtClean="0"/>
              <a:t>Virtual machines, disk </a:t>
            </a:r>
            <a:r>
              <a:rPr lang="en-US" i="1" dirty="0" smtClean="0"/>
              <a:t>images</a:t>
            </a:r>
            <a:r>
              <a:rPr lang="en-US" i="1" dirty="0"/>
              <a:t>, containers</a:t>
            </a:r>
            <a:endParaRPr lang="en-US" i="1" dirty="0" smtClean="0"/>
          </a:p>
          <a:p>
            <a:endParaRPr lang="en-US" sz="1200" dirty="0" smtClean="0"/>
          </a:p>
          <a:p>
            <a:r>
              <a:rPr lang="en-US" sz="2400" dirty="0" smtClean="0">
                <a:solidFill>
                  <a:srgbClr val="0D49E1"/>
                </a:solidFill>
              </a:rPr>
              <a:t>Storage </a:t>
            </a:r>
            <a:r>
              <a:rPr lang="en-US" sz="2400" dirty="0" smtClean="0">
                <a:solidFill>
                  <a:srgbClr val="0D49E1"/>
                </a:solidFill>
              </a:rPr>
              <a:t>Management</a:t>
            </a:r>
          </a:p>
          <a:p>
            <a:pPr lvl="1"/>
            <a:r>
              <a:rPr lang="en-US" dirty="0" smtClean="0"/>
              <a:t>Means for a server to access persistent data</a:t>
            </a:r>
          </a:p>
          <a:p>
            <a:pPr lvl="1"/>
            <a:r>
              <a:rPr lang="en-US" i="1" dirty="0" smtClean="0"/>
              <a:t>Distributed </a:t>
            </a:r>
            <a:r>
              <a:rPr lang="en-US" i="1" dirty="0" err="1" smtClean="0"/>
              <a:t>filesystems</a:t>
            </a:r>
            <a:r>
              <a:rPr lang="en-US" i="1" dirty="0" smtClean="0"/>
              <a:t>  (e.g., </a:t>
            </a:r>
            <a:r>
              <a:rPr lang="en-US" i="1" dirty="0" smtClean="0"/>
              <a:t>HDFS, blob </a:t>
            </a:r>
            <a:r>
              <a:rPr lang="en-US" i="1" dirty="0" smtClean="0"/>
              <a:t>stores)</a:t>
            </a:r>
            <a:r>
              <a:rPr lang="en-US" dirty="0" smtClean="0">
                <a:sym typeface="Wingdings"/>
              </a:rPr>
              <a:t> </a:t>
            </a:r>
            <a:endParaRPr lang="en-US" i="1" dirty="0" smtClean="0"/>
          </a:p>
          <a:p>
            <a:endParaRPr lang="en-US" sz="1400" dirty="0" smtClean="0"/>
          </a:p>
          <a:p>
            <a:r>
              <a:rPr lang="en-US" sz="2400" dirty="0" smtClean="0">
                <a:solidFill>
                  <a:srgbClr val="0D49E1"/>
                </a:solidFill>
              </a:rPr>
              <a:t>Network</a:t>
            </a:r>
            <a:endParaRPr lang="en-US" sz="2400" dirty="0" smtClean="0">
              <a:solidFill>
                <a:srgbClr val="0D49E1"/>
              </a:solidFill>
            </a:endParaRPr>
          </a:p>
          <a:p>
            <a:pPr lvl="1"/>
            <a:r>
              <a:rPr lang="en-US" dirty="0" smtClean="0"/>
              <a:t>Means for communicating with other servers, regardless of where they are in the data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817174" y="2959072"/>
            <a:ext cx="3384222" cy="242574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cxnSp>
        <p:nvCxnSpPr>
          <p:cNvPr id="83" name="Straight Connector 57"/>
          <p:cNvCxnSpPr>
            <a:cxnSpLocks noChangeShapeType="1"/>
          </p:cNvCxnSpPr>
          <p:nvPr/>
        </p:nvCxnSpPr>
        <p:spPr bwMode="auto">
          <a:xfrm>
            <a:off x="502920" y="1877847"/>
            <a:ext cx="7554686" cy="1088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57"/>
          <p:cNvCxnSpPr>
            <a:cxnSpLocks noChangeShapeType="1"/>
          </p:cNvCxnSpPr>
          <p:nvPr/>
        </p:nvCxnSpPr>
        <p:spPr bwMode="auto">
          <a:xfrm>
            <a:off x="504285" y="2654272"/>
            <a:ext cx="7554686" cy="1088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0"/>
            <a:ext cx="8928848" cy="1142984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+mn-lt"/>
              </a:rPr>
              <a:t>Conventional </a:t>
            </a:r>
            <a:r>
              <a:rPr lang="en-US" sz="4200" dirty="0" smtClean="0">
                <a:latin typeface="+mn-lt"/>
              </a:rPr>
              <a:t>DC Network</a:t>
            </a:r>
            <a:endParaRPr lang="en-US" sz="4200" dirty="0">
              <a:latin typeface="+mn-lt"/>
            </a:endParaRPr>
          </a:p>
        </p:txBody>
      </p:sp>
      <p:sp>
        <p:nvSpPr>
          <p:cNvPr id="4" name="TextBox 49"/>
          <p:cNvSpPr txBox="1">
            <a:spLocks noChangeArrowheads="1"/>
          </p:cNvSpPr>
          <p:nvPr/>
        </p:nvSpPr>
        <p:spPr bwMode="auto">
          <a:xfrm>
            <a:off x="960120" y="5650468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Reference – “Data </a:t>
            </a:r>
            <a:r>
              <a:rPr lang="en-US" i="1" dirty="0">
                <a:latin typeface="+mn-lt"/>
              </a:rPr>
              <a:t>Center: Load </a:t>
            </a:r>
            <a:r>
              <a:rPr lang="en-US" i="1" dirty="0" smtClean="0">
                <a:latin typeface="+mn-lt"/>
              </a:rPr>
              <a:t> balancing </a:t>
            </a:r>
            <a:r>
              <a:rPr lang="en-US" i="1" dirty="0">
                <a:latin typeface="+mn-lt"/>
              </a:rPr>
              <a:t>Data Center </a:t>
            </a:r>
            <a:r>
              <a:rPr lang="en-US" i="1" dirty="0" smtClean="0">
                <a:latin typeface="+mn-lt"/>
              </a:rPr>
              <a:t>Services”, </a:t>
            </a:r>
            <a:r>
              <a:rPr lang="en-US" i="1" dirty="0">
                <a:latin typeface="+mn-lt"/>
              </a:rPr>
              <a:t>Cisco 2004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833999" y="17481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</a:t>
            </a:r>
            <a:r>
              <a:rPr lang="en-US" sz="1600" b="1" dirty="0" smtClean="0"/>
              <a:t>R</a:t>
            </a:r>
            <a:endParaRPr lang="en-US" sz="1600" b="1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257433" y="17481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</a:t>
            </a:r>
            <a:r>
              <a:rPr lang="en-US" sz="1600" b="1" dirty="0" smtClean="0">
                <a:latin typeface="+mn-lt"/>
              </a:rPr>
              <a:t>R</a:t>
            </a:r>
            <a:endParaRPr lang="en-US" sz="2000" b="1" dirty="0">
              <a:latin typeface="+mn-lt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858788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757800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414178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371857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18" name="AutoShape 13"/>
          <p:cNvCxnSpPr>
            <a:cxnSpLocks noChangeShapeType="1"/>
            <a:stCxn id="12" idx="4"/>
            <a:endCxn id="14" idx="0"/>
          </p:cNvCxnSpPr>
          <p:nvPr/>
        </p:nvCxnSpPr>
        <p:spPr bwMode="auto">
          <a:xfrm rot="5400000">
            <a:off x="3285278" y="1773283"/>
            <a:ext cx="498273" cy="9752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996994" y="1061567"/>
            <a:ext cx="498273" cy="23986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3" idx="4"/>
            <a:endCxn id="15" idx="0"/>
          </p:cNvCxnSpPr>
          <p:nvPr/>
        </p:nvCxnSpPr>
        <p:spPr bwMode="auto">
          <a:xfrm rot="5400000">
            <a:off x="4446501" y="1511072"/>
            <a:ext cx="498273" cy="14996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3" idx="4"/>
            <a:endCxn id="16" idx="0"/>
          </p:cNvCxnSpPr>
          <p:nvPr/>
        </p:nvCxnSpPr>
        <p:spPr bwMode="auto">
          <a:xfrm rot="16200000" flipH="1">
            <a:off x="5274689" y="2182515"/>
            <a:ext cx="498273" cy="156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3" idx="4"/>
            <a:endCxn id="17" idx="0"/>
          </p:cNvCxnSpPr>
          <p:nvPr/>
        </p:nvCxnSpPr>
        <p:spPr bwMode="auto">
          <a:xfrm rot="16200000" flipH="1">
            <a:off x="5753529" y="1703676"/>
            <a:ext cx="498273" cy="1114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2" idx="4"/>
            <a:endCxn id="17" idx="0"/>
          </p:cNvCxnSpPr>
          <p:nvPr/>
        </p:nvCxnSpPr>
        <p:spPr bwMode="auto">
          <a:xfrm rot="16200000" flipH="1">
            <a:off x="5041812" y="991959"/>
            <a:ext cx="498273" cy="25378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2" idx="4"/>
            <a:endCxn id="15" idx="0"/>
          </p:cNvCxnSpPr>
          <p:nvPr/>
        </p:nvCxnSpPr>
        <p:spPr bwMode="auto">
          <a:xfrm rot="5400000">
            <a:off x="3734784" y="2222789"/>
            <a:ext cx="498273" cy="76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2" idx="4"/>
            <a:endCxn id="16" idx="0"/>
          </p:cNvCxnSpPr>
          <p:nvPr/>
        </p:nvCxnSpPr>
        <p:spPr bwMode="auto">
          <a:xfrm rot="16200000" flipH="1">
            <a:off x="4562972" y="1470798"/>
            <a:ext cx="498273" cy="15801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389119" y="2229050"/>
            <a:ext cx="622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. </a:t>
            </a:r>
            <a:r>
              <a:rPr lang="en-US" sz="2800" smtClean="0"/>
              <a:t>. .</a:t>
            </a:r>
            <a:endParaRPr lang="en-US" sz="2800" dirty="0">
              <a:latin typeface="+mn-lt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769162" y="31471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870152" y="31471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33" name="AutoShape 59"/>
          <p:cNvCxnSpPr>
            <a:cxnSpLocks noChangeShapeType="1"/>
            <a:stCxn id="28" idx="0"/>
            <a:endCxn id="14" idx="4"/>
          </p:cNvCxnSpPr>
          <p:nvPr/>
        </p:nvCxnSpPr>
        <p:spPr bwMode="auto">
          <a:xfrm rot="5400000" flipH="1" flipV="1">
            <a:off x="2859891" y="2960217"/>
            <a:ext cx="373519" cy="3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/>
          <p:cNvCxnSpPr>
            <a:cxnSpLocks noChangeShapeType="1"/>
            <a:stCxn id="27" idx="0"/>
            <a:endCxn id="14" idx="4"/>
          </p:cNvCxnSpPr>
          <p:nvPr/>
        </p:nvCxnSpPr>
        <p:spPr bwMode="auto">
          <a:xfrm rot="16200000" flipV="1">
            <a:off x="3309396" y="2511028"/>
            <a:ext cx="373519" cy="8986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61"/>
          <p:cNvCxnSpPr>
            <a:cxnSpLocks noChangeShapeType="1"/>
            <a:stCxn id="27" idx="0"/>
            <a:endCxn id="15" idx="4"/>
          </p:cNvCxnSpPr>
          <p:nvPr/>
        </p:nvCxnSpPr>
        <p:spPr bwMode="auto">
          <a:xfrm rot="5400000" flipH="1" flipV="1">
            <a:off x="3758902" y="2960216"/>
            <a:ext cx="373519" cy="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62"/>
          <p:cNvCxnSpPr>
            <a:cxnSpLocks noChangeShapeType="1"/>
            <a:stCxn id="28" idx="0"/>
            <a:endCxn id="15" idx="4"/>
          </p:cNvCxnSpPr>
          <p:nvPr/>
        </p:nvCxnSpPr>
        <p:spPr bwMode="auto">
          <a:xfrm rot="5400000" flipH="1" flipV="1">
            <a:off x="3309397" y="2510711"/>
            <a:ext cx="373519" cy="8993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63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3222831" y="3268497"/>
            <a:ext cx="54633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64"/>
          <p:cNvCxnSpPr>
            <a:cxnSpLocks noChangeShapeType="1"/>
            <a:stCxn id="68" idx="0"/>
            <a:endCxn id="27" idx="2"/>
          </p:cNvCxnSpPr>
          <p:nvPr/>
        </p:nvCxnSpPr>
        <p:spPr bwMode="auto">
          <a:xfrm rot="5400000" flipH="1" flipV="1">
            <a:off x="2826422" y="2756185"/>
            <a:ext cx="485405" cy="17527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65"/>
          <p:cNvCxnSpPr>
            <a:cxnSpLocks noChangeShapeType="1"/>
            <a:stCxn id="68" idx="0"/>
            <a:endCxn id="28" idx="2"/>
          </p:cNvCxnSpPr>
          <p:nvPr/>
        </p:nvCxnSpPr>
        <p:spPr bwMode="auto">
          <a:xfrm rot="5400000" flipH="1" flipV="1">
            <a:off x="2376916" y="3205690"/>
            <a:ext cx="485405" cy="8537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AutoShape 66"/>
          <p:cNvCxnSpPr>
            <a:cxnSpLocks noChangeShapeType="1"/>
            <a:stCxn id="67" idx="0"/>
            <a:endCxn id="28" idx="2"/>
          </p:cNvCxnSpPr>
          <p:nvPr/>
        </p:nvCxnSpPr>
        <p:spPr bwMode="auto">
          <a:xfrm rot="16200000" flipV="1">
            <a:off x="2826420" y="3609932"/>
            <a:ext cx="485407" cy="4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67"/>
          <p:cNvCxnSpPr>
            <a:cxnSpLocks noChangeShapeType="1"/>
            <a:stCxn id="67" idx="0"/>
            <a:endCxn id="27" idx="2"/>
          </p:cNvCxnSpPr>
          <p:nvPr/>
        </p:nvCxnSpPr>
        <p:spPr bwMode="auto">
          <a:xfrm rot="5400000" flipH="1" flipV="1">
            <a:off x="3275925" y="3205691"/>
            <a:ext cx="485407" cy="853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TextBox 58"/>
          <p:cNvSpPr txBox="1">
            <a:spLocks noChangeArrowheads="1"/>
          </p:cNvSpPr>
          <p:nvPr/>
        </p:nvSpPr>
        <p:spPr bwMode="auto">
          <a:xfrm>
            <a:off x="357323" y="2057400"/>
            <a:ext cx="1215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DC-Layer 3</a:t>
            </a:r>
            <a:endParaRPr lang="en-US" b="1" i="1" dirty="0">
              <a:latin typeface="+mn-lt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357322" y="137160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+mn-lt"/>
              </a:rPr>
              <a:t>Internet</a:t>
            </a:r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2915415" y="38752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2016405" y="38752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69" name="AutoShape 69"/>
          <p:cNvCxnSpPr>
            <a:cxnSpLocks noChangeShapeType="1"/>
            <a:stCxn id="73" idx="3"/>
            <a:endCxn id="67" idx="2"/>
          </p:cNvCxnSpPr>
          <p:nvPr/>
        </p:nvCxnSpPr>
        <p:spPr bwMode="auto">
          <a:xfrm rot="5400000" flipH="1" flipV="1">
            <a:off x="2432849" y="3880598"/>
            <a:ext cx="421513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70"/>
          <p:cNvCxnSpPr>
            <a:cxnSpLocks noChangeShapeType="1"/>
            <a:stCxn id="73" idx="3"/>
            <a:endCxn id="68" idx="2"/>
          </p:cNvCxnSpPr>
          <p:nvPr/>
        </p:nvCxnSpPr>
        <p:spPr bwMode="auto">
          <a:xfrm rot="16200000" flipV="1">
            <a:off x="1983344" y="4327393"/>
            <a:ext cx="421513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71"/>
          <p:cNvCxnSpPr>
            <a:cxnSpLocks noChangeShapeType="1"/>
            <a:stCxn id="74" idx="3"/>
            <a:endCxn id="68" idx="2"/>
          </p:cNvCxnSpPr>
          <p:nvPr/>
        </p:nvCxnSpPr>
        <p:spPr bwMode="auto">
          <a:xfrm rot="16200000" flipV="1">
            <a:off x="2432849" y="3877888"/>
            <a:ext cx="421513" cy="9017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72"/>
          <p:cNvCxnSpPr>
            <a:cxnSpLocks noChangeShapeType="1"/>
            <a:stCxn id="74" idx="3"/>
            <a:endCxn id="67" idx="2"/>
          </p:cNvCxnSpPr>
          <p:nvPr/>
        </p:nvCxnSpPr>
        <p:spPr bwMode="auto">
          <a:xfrm rot="16200000" flipV="1">
            <a:off x="2882354" y="4327393"/>
            <a:ext cx="421513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80"/>
          <p:cNvSpPr>
            <a:spLocks noChangeArrowheads="1"/>
          </p:cNvSpPr>
          <p:nvPr/>
        </p:nvSpPr>
        <p:spPr bwMode="auto">
          <a:xfrm rot="16171351">
            <a:off x="1961074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4" name="AutoShape 82"/>
          <p:cNvSpPr>
            <a:spLocks noChangeArrowheads="1"/>
          </p:cNvSpPr>
          <p:nvPr/>
        </p:nvSpPr>
        <p:spPr bwMode="auto">
          <a:xfrm rot="16171351">
            <a:off x="2860084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75" name="AutoShape 82"/>
          <p:cNvSpPr>
            <a:spLocks noChangeArrowheads="1"/>
          </p:cNvSpPr>
          <p:nvPr/>
        </p:nvSpPr>
        <p:spPr bwMode="auto">
          <a:xfrm rot="16171351">
            <a:off x="2306939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2659416" y="4591180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77" name="AutoShape 69"/>
          <p:cNvCxnSpPr>
            <a:cxnSpLocks noChangeShapeType="1"/>
            <a:stCxn id="75" idx="3"/>
            <a:endCxn id="67" idx="2"/>
          </p:cNvCxnSpPr>
          <p:nvPr/>
        </p:nvCxnSpPr>
        <p:spPr bwMode="auto">
          <a:xfrm rot="5400000" flipH="1" flipV="1">
            <a:off x="2605781" y="4053531"/>
            <a:ext cx="421513" cy="5504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AutoShape 69"/>
          <p:cNvCxnSpPr>
            <a:cxnSpLocks noChangeShapeType="1"/>
            <a:stCxn id="75" idx="3"/>
            <a:endCxn id="68" idx="2"/>
          </p:cNvCxnSpPr>
          <p:nvPr/>
        </p:nvCxnSpPr>
        <p:spPr bwMode="auto">
          <a:xfrm rot="16200000" flipV="1">
            <a:off x="2156277" y="4154460"/>
            <a:ext cx="421513" cy="34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4621351" y="38752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3722341" y="38752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57" name="AutoShape 69"/>
          <p:cNvCxnSpPr>
            <a:cxnSpLocks noChangeShapeType="1"/>
            <a:stCxn id="61" idx="3"/>
            <a:endCxn id="55" idx="2"/>
          </p:cNvCxnSpPr>
          <p:nvPr/>
        </p:nvCxnSpPr>
        <p:spPr bwMode="auto">
          <a:xfrm rot="5400000" flipH="1" flipV="1">
            <a:off x="4138785" y="3880598"/>
            <a:ext cx="421513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AutoShape 70"/>
          <p:cNvCxnSpPr>
            <a:cxnSpLocks noChangeShapeType="1"/>
            <a:stCxn id="61" idx="3"/>
            <a:endCxn id="56" idx="2"/>
          </p:cNvCxnSpPr>
          <p:nvPr/>
        </p:nvCxnSpPr>
        <p:spPr bwMode="auto">
          <a:xfrm rot="16200000" flipV="1">
            <a:off x="3689280" y="4327393"/>
            <a:ext cx="421513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AutoShape 71"/>
          <p:cNvCxnSpPr>
            <a:cxnSpLocks noChangeShapeType="1"/>
            <a:stCxn id="62" idx="3"/>
            <a:endCxn id="56" idx="2"/>
          </p:cNvCxnSpPr>
          <p:nvPr/>
        </p:nvCxnSpPr>
        <p:spPr bwMode="auto">
          <a:xfrm rot="16200000" flipV="1">
            <a:off x="4138785" y="3877888"/>
            <a:ext cx="421513" cy="901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72"/>
          <p:cNvCxnSpPr>
            <a:cxnSpLocks noChangeShapeType="1"/>
            <a:stCxn id="62" idx="3"/>
            <a:endCxn id="55" idx="2"/>
          </p:cNvCxnSpPr>
          <p:nvPr/>
        </p:nvCxnSpPr>
        <p:spPr bwMode="auto">
          <a:xfrm rot="16200000" flipV="1">
            <a:off x="4588290" y="4327393"/>
            <a:ext cx="421513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AutoShape 80"/>
          <p:cNvSpPr>
            <a:spLocks noChangeArrowheads="1"/>
          </p:cNvSpPr>
          <p:nvPr/>
        </p:nvSpPr>
        <p:spPr bwMode="auto">
          <a:xfrm rot="16171351">
            <a:off x="3667010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2" name="AutoShape 82"/>
          <p:cNvSpPr>
            <a:spLocks noChangeArrowheads="1"/>
          </p:cNvSpPr>
          <p:nvPr/>
        </p:nvSpPr>
        <p:spPr bwMode="auto">
          <a:xfrm rot="16171351">
            <a:off x="4566019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3" name="AutoShape 82"/>
          <p:cNvSpPr>
            <a:spLocks noChangeArrowheads="1"/>
          </p:cNvSpPr>
          <p:nvPr/>
        </p:nvSpPr>
        <p:spPr bwMode="auto">
          <a:xfrm rot="16171351">
            <a:off x="4012874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4350553" y="4591180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65" name="AutoShape 69"/>
          <p:cNvCxnSpPr>
            <a:cxnSpLocks noChangeShapeType="1"/>
            <a:stCxn id="63" idx="3"/>
            <a:endCxn id="55" idx="2"/>
          </p:cNvCxnSpPr>
          <p:nvPr/>
        </p:nvCxnSpPr>
        <p:spPr bwMode="auto">
          <a:xfrm rot="5400000" flipH="1" flipV="1">
            <a:off x="4311717" y="4053530"/>
            <a:ext cx="421513" cy="550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69"/>
          <p:cNvCxnSpPr>
            <a:cxnSpLocks noChangeShapeType="1"/>
            <a:stCxn id="63" idx="3"/>
            <a:endCxn id="56" idx="2"/>
          </p:cNvCxnSpPr>
          <p:nvPr/>
        </p:nvCxnSpPr>
        <p:spPr bwMode="auto">
          <a:xfrm rot="16200000" flipV="1">
            <a:off x="3862212" y="4154461"/>
            <a:ext cx="421513" cy="348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64"/>
          <p:cNvCxnSpPr>
            <a:cxnSpLocks noChangeShapeType="1"/>
            <a:stCxn id="55" idx="0"/>
            <a:endCxn id="28" idx="2"/>
          </p:cNvCxnSpPr>
          <p:nvPr/>
        </p:nvCxnSpPr>
        <p:spPr bwMode="auto">
          <a:xfrm rot="16200000" flipV="1">
            <a:off x="3679388" y="2756964"/>
            <a:ext cx="485407" cy="1751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65"/>
          <p:cNvCxnSpPr>
            <a:cxnSpLocks noChangeShapeType="1"/>
            <a:stCxn id="56" idx="0"/>
            <a:endCxn id="28" idx="2"/>
          </p:cNvCxnSpPr>
          <p:nvPr/>
        </p:nvCxnSpPr>
        <p:spPr bwMode="auto">
          <a:xfrm rot="16200000" flipV="1">
            <a:off x="3229885" y="3206468"/>
            <a:ext cx="485405" cy="8521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66"/>
          <p:cNvCxnSpPr>
            <a:cxnSpLocks noChangeShapeType="1"/>
            <a:stCxn id="56" idx="0"/>
            <a:endCxn id="27" idx="2"/>
          </p:cNvCxnSpPr>
          <p:nvPr/>
        </p:nvCxnSpPr>
        <p:spPr bwMode="auto">
          <a:xfrm rot="5400000" flipH="1" flipV="1">
            <a:off x="3679389" y="3609153"/>
            <a:ext cx="485405" cy="468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67"/>
          <p:cNvCxnSpPr>
            <a:cxnSpLocks noChangeShapeType="1"/>
            <a:stCxn id="55" idx="0"/>
            <a:endCxn id="27" idx="2"/>
          </p:cNvCxnSpPr>
          <p:nvPr/>
        </p:nvCxnSpPr>
        <p:spPr bwMode="auto">
          <a:xfrm rot="16200000" flipV="1">
            <a:off x="4128893" y="3206470"/>
            <a:ext cx="485407" cy="852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5214634" y="3794572"/>
            <a:ext cx="622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. . .</a:t>
            </a:r>
            <a:endParaRPr lang="en-US" sz="2800" dirty="0">
              <a:latin typeface="+mn-lt"/>
            </a:endParaRP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350520" y="2823864"/>
            <a:ext cx="1215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DC-Layer 2</a:t>
            </a:r>
            <a:endParaRPr lang="en-US" b="1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3120" y="3048000"/>
            <a:ext cx="2743200" cy="150810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Key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CR</a:t>
            </a:r>
            <a:r>
              <a:rPr lang="en-US" dirty="0" smtClean="0">
                <a:latin typeface="+mn-lt"/>
              </a:rPr>
              <a:t> = Core Router (L3)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AR</a:t>
            </a:r>
            <a:r>
              <a:rPr lang="en-US" dirty="0" smtClean="0">
                <a:latin typeface="+mn-lt"/>
              </a:rPr>
              <a:t> = Access Router (L3)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 = Ethernet Switch (L2)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Rack of app. servers         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20092" y="5028140"/>
            <a:ext cx="33503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~ 1,000 servers/pod == IP subnet</a:t>
            </a:r>
            <a:endParaRPr lang="en-US" sz="1800" dirty="0">
              <a:latin typeface="+mn-lt"/>
            </a:endParaRPr>
          </a:p>
        </p:txBody>
      </p:sp>
      <p:cxnSp>
        <p:nvCxnSpPr>
          <p:cNvPr id="128" name="AutoShape 17"/>
          <p:cNvCxnSpPr>
            <a:cxnSpLocks noChangeShapeType="1"/>
          </p:cNvCxnSpPr>
          <p:nvPr/>
        </p:nvCxnSpPr>
        <p:spPr bwMode="auto">
          <a:xfrm rot="5400000" flipH="1" flipV="1">
            <a:off x="5370343" y="1510183"/>
            <a:ext cx="313090" cy="162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AutoShape 17"/>
          <p:cNvCxnSpPr>
            <a:cxnSpLocks noChangeShapeType="1"/>
          </p:cNvCxnSpPr>
          <p:nvPr/>
        </p:nvCxnSpPr>
        <p:spPr bwMode="auto">
          <a:xfrm rot="16200000" flipV="1">
            <a:off x="5217944" y="1520652"/>
            <a:ext cx="313089" cy="1419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5" name="AutoShape 17"/>
          <p:cNvCxnSpPr>
            <a:cxnSpLocks noChangeShapeType="1"/>
          </p:cNvCxnSpPr>
          <p:nvPr/>
        </p:nvCxnSpPr>
        <p:spPr bwMode="auto">
          <a:xfrm rot="5400000">
            <a:off x="5284618" y="1586384"/>
            <a:ext cx="322615" cy="9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0" name="AutoShape 17"/>
          <p:cNvCxnSpPr>
            <a:cxnSpLocks noChangeShapeType="1"/>
          </p:cNvCxnSpPr>
          <p:nvPr/>
        </p:nvCxnSpPr>
        <p:spPr bwMode="auto">
          <a:xfrm rot="5400000" flipH="1" flipV="1">
            <a:off x="3935343" y="1503935"/>
            <a:ext cx="330905" cy="15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1" name="AutoShape 17"/>
          <p:cNvCxnSpPr>
            <a:cxnSpLocks noChangeShapeType="1"/>
          </p:cNvCxnSpPr>
          <p:nvPr/>
        </p:nvCxnSpPr>
        <p:spPr bwMode="auto">
          <a:xfrm rot="16200000" flipV="1">
            <a:off x="3782944" y="1509085"/>
            <a:ext cx="330904" cy="147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2" name="AutoShape 17"/>
          <p:cNvCxnSpPr>
            <a:cxnSpLocks noChangeShapeType="1"/>
          </p:cNvCxnSpPr>
          <p:nvPr/>
        </p:nvCxnSpPr>
        <p:spPr bwMode="auto">
          <a:xfrm rot="5400000">
            <a:off x="3853741" y="1579252"/>
            <a:ext cx="337190" cy="6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42477"/>
      </p:ext>
    </p:extLst>
  </p:cSld>
  <p:clrMapOvr>
    <a:masterClrMapping/>
  </p:clrMapOvr>
  <p:transition xmlns:p14="http://schemas.microsoft.com/office/powerpoint/2010/main" advTm="1047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Layer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2 vs. Layer 3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D49E1"/>
                </a:solidFill>
                <a:latin typeface="Arial" charset="0"/>
                <a:cs typeface="Arial" charset="0"/>
              </a:rPr>
              <a:t>Ethernet switching (layer 2</a:t>
            </a:r>
            <a:r>
              <a:rPr lang="en-US" dirty="0" smtClean="0">
                <a:solidFill>
                  <a:srgbClr val="0D49E1"/>
                </a:solidFill>
                <a:latin typeface="Arial" charset="0"/>
                <a:cs typeface="Arial" charset="0"/>
              </a:rPr>
              <a:t>)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Fixed IP addresses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and auto-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configuration (plug &amp; play)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Seamless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mobility, migration, and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failover</a:t>
            </a:r>
          </a:p>
          <a:p>
            <a:pPr lvl="1">
              <a:buFont typeface="Lucida Grande"/>
              <a:buChar char="x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Broadcast limits scale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(ARP)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Lucida Grande"/>
              <a:buChar char="x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Spanning Tree Protocol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0D49E1"/>
                </a:solidFill>
                <a:latin typeface="Arial" charset="0"/>
                <a:cs typeface="Arial" charset="0"/>
              </a:rPr>
              <a:t>IP routing (layer 3)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Scalability through hierarchical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addressing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Multipath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routing through equal-cost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multipath</a:t>
            </a:r>
          </a:p>
          <a:p>
            <a:pPr lvl="1">
              <a:buFont typeface="Lucida Grande"/>
              <a:buChar char="x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 complex configuration</a:t>
            </a:r>
          </a:p>
          <a:p>
            <a:pPr lvl="1">
              <a:buFont typeface="Lucida Grande"/>
              <a:buChar char="x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Can’t migrate w/o changing IP address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004688" y="2538752"/>
            <a:ext cx="3281916" cy="2286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298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Conventional DC Network Problems</a:t>
            </a:r>
            <a:endParaRPr lang="en-US" dirty="0">
              <a:latin typeface="+mn-lt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64167" y="140404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</a:t>
            </a:r>
            <a:r>
              <a:rPr lang="en-US" sz="1600" b="1" dirty="0" smtClean="0"/>
              <a:t>R</a:t>
            </a:r>
            <a:endParaRPr lang="en-US" sz="1600" b="1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685451" y="140404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</a:t>
            </a:r>
            <a:r>
              <a:rPr lang="en-US" sz="1600" b="1" dirty="0" smtClean="0">
                <a:latin typeface="+mn-lt"/>
              </a:rPr>
              <a:t>R</a:t>
            </a:r>
            <a:endParaRPr lang="en-US" sz="2000" b="1" dirty="0">
              <a:latin typeface="+mn-lt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88956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887968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890290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781945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18" name="AutoShape 13"/>
          <p:cNvCxnSpPr>
            <a:cxnSpLocks noChangeShapeType="1"/>
            <a:stCxn id="12" idx="4"/>
            <a:endCxn id="14" idx="0"/>
          </p:cNvCxnSpPr>
          <p:nvPr/>
        </p:nvCxnSpPr>
        <p:spPr bwMode="auto">
          <a:xfrm rot="5400000">
            <a:off x="2453546" y="1391063"/>
            <a:ext cx="422073" cy="9752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814187" y="30422"/>
            <a:ext cx="422073" cy="36964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3" idx="4"/>
            <a:endCxn id="15" idx="0"/>
          </p:cNvCxnSpPr>
          <p:nvPr/>
        </p:nvCxnSpPr>
        <p:spPr bwMode="auto">
          <a:xfrm rot="5400000">
            <a:off x="4263694" y="479927"/>
            <a:ext cx="422073" cy="279748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3" idx="4"/>
            <a:endCxn id="16" idx="0"/>
          </p:cNvCxnSpPr>
          <p:nvPr/>
        </p:nvCxnSpPr>
        <p:spPr bwMode="auto">
          <a:xfrm rot="16200000" flipH="1">
            <a:off x="5764854" y="1776248"/>
            <a:ext cx="422073" cy="20483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3" idx="4"/>
            <a:endCxn id="17" idx="0"/>
          </p:cNvCxnSpPr>
          <p:nvPr/>
        </p:nvCxnSpPr>
        <p:spPr bwMode="auto">
          <a:xfrm rot="16200000" flipH="1">
            <a:off x="6210682" y="1330421"/>
            <a:ext cx="422073" cy="10964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2" idx="4"/>
            <a:endCxn id="17" idx="0"/>
          </p:cNvCxnSpPr>
          <p:nvPr/>
        </p:nvCxnSpPr>
        <p:spPr bwMode="auto">
          <a:xfrm rot="16200000" flipH="1">
            <a:off x="4850040" y="-30221"/>
            <a:ext cx="422073" cy="381777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2" idx="4"/>
            <a:endCxn id="15" idx="0"/>
          </p:cNvCxnSpPr>
          <p:nvPr/>
        </p:nvCxnSpPr>
        <p:spPr bwMode="auto">
          <a:xfrm rot="5400000">
            <a:off x="2903052" y="1840569"/>
            <a:ext cx="422073" cy="76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2" idx="4"/>
            <a:endCxn id="16" idx="0"/>
          </p:cNvCxnSpPr>
          <p:nvPr/>
        </p:nvCxnSpPr>
        <p:spPr bwMode="auto">
          <a:xfrm rot="16200000" flipH="1">
            <a:off x="4404212" y="415606"/>
            <a:ext cx="422073" cy="292612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899330" y="27268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000320" y="27268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33" name="AutoShape 59"/>
          <p:cNvCxnSpPr>
            <a:cxnSpLocks noChangeShapeType="1"/>
            <a:stCxn id="28" idx="0"/>
            <a:endCxn id="14" idx="4"/>
          </p:cNvCxnSpPr>
          <p:nvPr/>
        </p:nvCxnSpPr>
        <p:spPr bwMode="auto">
          <a:xfrm rot="5400000" flipH="1" flipV="1">
            <a:off x="1990059" y="2539897"/>
            <a:ext cx="373519" cy="31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60"/>
          <p:cNvCxnSpPr>
            <a:cxnSpLocks noChangeShapeType="1"/>
            <a:stCxn id="27" idx="0"/>
            <a:endCxn id="14" idx="4"/>
          </p:cNvCxnSpPr>
          <p:nvPr/>
        </p:nvCxnSpPr>
        <p:spPr bwMode="auto">
          <a:xfrm rot="16200000" flipV="1">
            <a:off x="2439564" y="2090708"/>
            <a:ext cx="373519" cy="8986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61"/>
          <p:cNvCxnSpPr>
            <a:cxnSpLocks noChangeShapeType="1"/>
            <a:stCxn id="27" idx="0"/>
            <a:endCxn id="15" idx="4"/>
          </p:cNvCxnSpPr>
          <p:nvPr/>
        </p:nvCxnSpPr>
        <p:spPr bwMode="auto">
          <a:xfrm rot="5400000" flipH="1" flipV="1">
            <a:off x="2889070" y="2539896"/>
            <a:ext cx="373519" cy="3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62"/>
          <p:cNvCxnSpPr>
            <a:cxnSpLocks noChangeShapeType="1"/>
            <a:stCxn id="28" idx="0"/>
            <a:endCxn id="15" idx="4"/>
          </p:cNvCxnSpPr>
          <p:nvPr/>
        </p:nvCxnSpPr>
        <p:spPr bwMode="auto">
          <a:xfrm rot="5400000" flipH="1" flipV="1">
            <a:off x="2439565" y="2090391"/>
            <a:ext cx="373519" cy="8993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7" name="AutoShape 63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2352999" y="2848177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8" name="AutoShape 64"/>
          <p:cNvCxnSpPr>
            <a:cxnSpLocks noChangeShapeType="1"/>
            <a:endCxn id="27" idx="2"/>
          </p:cNvCxnSpPr>
          <p:nvPr/>
        </p:nvCxnSpPr>
        <p:spPr bwMode="auto">
          <a:xfrm rot="5400000" flipH="1" flipV="1">
            <a:off x="1956590" y="23358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9" name="AutoShape 65"/>
          <p:cNvCxnSpPr>
            <a:cxnSpLocks noChangeShapeType="1"/>
            <a:endCxn id="28" idx="2"/>
          </p:cNvCxnSpPr>
          <p:nvPr/>
        </p:nvCxnSpPr>
        <p:spPr bwMode="auto">
          <a:xfrm rot="5400000" flipH="1" flipV="1">
            <a:off x="1507084" y="27853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0" name="AutoShape 66"/>
          <p:cNvCxnSpPr>
            <a:cxnSpLocks noChangeShapeType="1"/>
            <a:endCxn id="28" idx="2"/>
          </p:cNvCxnSpPr>
          <p:nvPr/>
        </p:nvCxnSpPr>
        <p:spPr bwMode="auto">
          <a:xfrm rot="16200000" flipV="1">
            <a:off x="1956588" y="31896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1" name="AutoShape 67"/>
          <p:cNvCxnSpPr>
            <a:cxnSpLocks noChangeShapeType="1"/>
            <a:endCxn id="27" idx="2"/>
          </p:cNvCxnSpPr>
          <p:nvPr/>
        </p:nvCxnSpPr>
        <p:spPr bwMode="auto">
          <a:xfrm rot="5400000" flipH="1" flipV="1">
            <a:off x="2406093" y="27853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2045583" y="34549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1146573" y="34549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69" name="AutoShape 69"/>
          <p:cNvCxnSpPr>
            <a:cxnSpLocks noChangeShapeType="1"/>
            <a:stCxn id="73" idx="3"/>
            <a:endCxn id="67" idx="2"/>
          </p:cNvCxnSpPr>
          <p:nvPr/>
        </p:nvCxnSpPr>
        <p:spPr bwMode="auto">
          <a:xfrm rot="5400000" flipH="1" flipV="1">
            <a:off x="1562708" y="3460587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0" name="AutoShape 70"/>
          <p:cNvCxnSpPr>
            <a:cxnSpLocks noChangeShapeType="1"/>
            <a:stCxn id="73" idx="3"/>
            <a:endCxn id="68" idx="2"/>
          </p:cNvCxnSpPr>
          <p:nvPr/>
        </p:nvCxnSpPr>
        <p:spPr bwMode="auto">
          <a:xfrm rot="16200000" flipV="1">
            <a:off x="1113204" y="3907381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1" name="AutoShape 71"/>
          <p:cNvCxnSpPr>
            <a:cxnSpLocks noChangeShapeType="1"/>
            <a:stCxn id="74" idx="3"/>
            <a:endCxn id="68" idx="2"/>
          </p:cNvCxnSpPr>
          <p:nvPr/>
        </p:nvCxnSpPr>
        <p:spPr bwMode="auto">
          <a:xfrm rot="16200000" flipV="1">
            <a:off x="1562709" y="3457876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2" name="AutoShape 72"/>
          <p:cNvCxnSpPr>
            <a:cxnSpLocks noChangeShapeType="1"/>
            <a:stCxn id="74" idx="3"/>
            <a:endCxn id="67" idx="2"/>
          </p:cNvCxnSpPr>
          <p:nvPr/>
        </p:nvCxnSpPr>
        <p:spPr bwMode="auto">
          <a:xfrm rot="16200000" flipV="1">
            <a:off x="2012214" y="3907380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73" name="AutoShape 80"/>
          <p:cNvSpPr>
            <a:spLocks noChangeArrowheads="1"/>
          </p:cNvSpPr>
          <p:nvPr/>
        </p:nvSpPr>
        <p:spPr bwMode="auto">
          <a:xfrm rot="16171351">
            <a:off x="1091242" y="42063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4" name="AutoShape 82"/>
          <p:cNvSpPr>
            <a:spLocks noChangeArrowheads="1"/>
          </p:cNvSpPr>
          <p:nvPr/>
        </p:nvSpPr>
        <p:spPr bwMode="auto">
          <a:xfrm rot="16171351">
            <a:off x="1990252" y="42063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75" name="AutoShape 82"/>
          <p:cNvSpPr>
            <a:spLocks noChangeArrowheads="1"/>
          </p:cNvSpPr>
          <p:nvPr/>
        </p:nvSpPr>
        <p:spPr bwMode="auto">
          <a:xfrm rot="16171351">
            <a:off x="1437107" y="42063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1789584" y="4202268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77" name="AutoShape 69"/>
          <p:cNvCxnSpPr>
            <a:cxnSpLocks noChangeShapeType="1"/>
            <a:stCxn id="75" idx="3"/>
            <a:endCxn id="67" idx="2"/>
          </p:cNvCxnSpPr>
          <p:nvPr/>
        </p:nvCxnSpPr>
        <p:spPr bwMode="auto">
          <a:xfrm rot="5400000" flipH="1" flipV="1">
            <a:off x="1735640" y="3633519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8" name="AutoShape 69"/>
          <p:cNvCxnSpPr>
            <a:cxnSpLocks noChangeShapeType="1"/>
            <a:stCxn id="75" idx="3"/>
            <a:endCxn id="68" idx="2"/>
          </p:cNvCxnSpPr>
          <p:nvPr/>
        </p:nvCxnSpPr>
        <p:spPr bwMode="auto">
          <a:xfrm rot="16200000" flipV="1">
            <a:off x="1286136" y="3734449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3751519" y="34549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2852509" y="34549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57" name="AutoShape 69"/>
          <p:cNvCxnSpPr>
            <a:cxnSpLocks noChangeShapeType="1"/>
            <a:stCxn id="61" idx="3"/>
            <a:endCxn id="55" idx="2"/>
          </p:cNvCxnSpPr>
          <p:nvPr/>
        </p:nvCxnSpPr>
        <p:spPr bwMode="auto">
          <a:xfrm rot="5400000" flipH="1" flipV="1">
            <a:off x="3269259" y="3459971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8" name="AutoShape 70"/>
          <p:cNvCxnSpPr>
            <a:cxnSpLocks noChangeShapeType="1"/>
            <a:stCxn id="61" idx="3"/>
            <a:endCxn id="56" idx="2"/>
          </p:cNvCxnSpPr>
          <p:nvPr/>
        </p:nvCxnSpPr>
        <p:spPr bwMode="auto">
          <a:xfrm rot="16200000" flipV="1">
            <a:off x="2819755" y="3906765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9" name="AutoShape 71"/>
          <p:cNvCxnSpPr>
            <a:cxnSpLocks noChangeShapeType="1"/>
            <a:stCxn id="62" idx="3"/>
            <a:endCxn id="56" idx="2"/>
          </p:cNvCxnSpPr>
          <p:nvPr/>
        </p:nvCxnSpPr>
        <p:spPr bwMode="auto">
          <a:xfrm rot="16200000" flipV="1">
            <a:off x="3269260" y="3457260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0" name="AutoShape 72"/>
          <p:cNvCxnSpPr>
            <a:cxnSpLocks noChangeShapeType="1"/>
            <a:stCxn id="62" idx="3"/>
            <a:endCxn id="55" idx="2"/>
          </p:cNvCxnSpPr>
          <p:nvPr/>
        </p:nvCxnSpPr>
        <p:spPr bwMode="auto">
          <a:xfrm rot="16200000" flipV="1">
            <a:off x="3718764" y="3906766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61" name="AutoShape 80"/>
          <p:cNvSpPr>
            <a:spLocks noChangeArrowheads="1"/>
          </p:cNvSpPr>
          <p:nvPr/>
        </p:nvSpPr>
        <p:spPr bwMode="auto">
          <a:xfrm rot="16171351">
            <a:off x="2797178" y="42050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2" name="AutoShape 82"/>
          <p:cNvSpPr>
            <a:spLocks noChangeArrowheads="1"/>
          </p:cNvSpPr>
          <p:nvPr/>
        </p:nvSpPr>
        <p:spPr bwMode="auto">
          <a:xfrm rot="16171351">
            <a:off x="3696187" y="42050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3" name="AutoShape 82"/>
          <p:cNvSpPr>
            <a:spLocks noChangeArrowheads="1"/>
          </p:cNvSpPr>
          <p:nvPr/>
        </p:nvSpPr>
        <p:spPr bwMode="auto">
          <a:xfrm rot="16171351">
            <a:off x="3143042" y="42050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3480721" y="4201037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65" name="AutoShape 69"/>
          <p:cNvCxnSpPr>
            <a:cxnSpLocks noChangeShapeType="1"/>
            <a:stCxn id="63" idx="3"/>
            <a:endCxn id="55" idx="2"/>
          </p:cNvCxnSpPr>
          <p:nvPr/>
        </p:nvCxnSpPr>
        <p:spPr bwMode="auto">
          <a:xfrm rot="5400000" flipH="1" flipV="1">
            <a:off x="3442191" y="3632902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6" name="AutoShape 69"/>
          <p:cNvCxnSpPr>
            <a:cxnSpLocks noChangeShapeType="1"/>
            <a:stCxn id="63" idx="3"/>
            <a:endCxn id="56" idx="2"/>
          </p:cNvCxnSpPr>
          <p:nvPr/>
        </p:nvCxnSpPr>
        <p:spPr bwMode="auto">
          <a:xfrm rot="16200000" flipV="1">
            <a:off x="2992687" y="3733833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64"/>
          <p:cNvCxnSpPr>
            <a:cxnSpLocks noChangeShapeType="1"/>
            <a:endCxn id="28" idx="2"/>
          </p:cNvCxnSpPr>
          <p:nvPr/>
        </p:nvCxnSpPr>
        <p:spPr bwMode="auto">
          <a:xfrm rot="16200000" flipV="1">
            <a:off x="2809556" y="23366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65"/>
          <p:cNvCxnSpPr>
            <a:cxnSpLocks noChangeShapeType="1"/>
            <a:endCxn id="28" idx="2"/>
          </p:cNvCxnSpPr>
          <p:nvPr/>
        </p:nvCxnSpPr>
        <p:spPr bwMode="auto">
          <a:xfrm rot="16200000" flipV="1">
            <a:off x="2360053" y="27861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9" name="AutoShape 66"/>
          <p:cNvCxnSpPr>
            <a:cxnSpLocks noChangeShapeType="1"/>
            <a:endCxn id="27" idx="2"/>
          </p:cNvCxnSpPr>
          <p:nvPr/>
        </p:nvCxnSpPr>
        <p:spPr bwMode="auto">
          <a:xfrm rot="5400000" flipH="1" flipV="1">
            <a:off x="2809557" y="31888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0" name="AutoShape 67"/>
          <p:cNvCxnSpPr>
            <a:cxnSpLocks noChangeShapeType="1"/>
            <a:endCxn id="27" idx="2"/>
          </p:cNvCxnSpPr>
          <p:nvPr/>
        </p:nvCxnSpPr>
        <p:spPr bwMode="auto">
          <a:xfrm rot="16200000" flipV="1">
            <a:off x="3259061" y="27861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4285130" y="3374252"/>
            <a:ext cx="622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. . .</a:t>
            </a:r>
            <a:endParaRPr lang="en-US" sz="2800" dirty="0">
              <a:latin typeface="+mn-lt"/>
            </a:endParaRPr>
          </a:p>
        </p:txBody>
      </p:sp>
      <p:cxnSp>
        <p:nvCxnSpPr>
          <p:cNvPr id="128" name="AutoShape 17"/>
          <p:cNvCxnSpPr>
            <a:cxnSpLocks noChangeShapeType="1"/>
          </p:cNvCxnSpPr>
          <p:nvPr/>
        </p:nvCxnSpPr>
        <p:spPr bwMode="auto">
          <a:xfrm rot="5400000" flipH="1" flipV="1">
            <a:off x="5798361" y="1166063"/>
            <a:ext cx="313090" cy="16286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1" name="AutoShape 17"/>
          <p:cNvCxnSpPr>
            <a:cxnSpLocks noChangeShapeType="1"/>
          </p:cNvCxnSpPr>
          <p:nvPr/>
        </p:nvCxnSpPr>
        <p:spPr bwMode="auto">
          <a:xfrm rot="16200000" flipV="1">
            <a:off x="5645962" y="1176532"/>
            <a:ext cx="313089" cy="14193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5" name="AutoShape 17"/>
          <p:cNvCxnSpPr>
            <a:cxnSpLocks noChangeShapeType="1"/>
          </p:cNvCxnSpPr>
          <p:nvPr/>
        </p:nvCxnSpPr>
        <p:spPr bwMode="auto">
          <a:xfrm rot="5400000">
            <a:off x="5712636" y="1242264"/>
            <a:ext cx="322615" cy="94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0" name="AutoShape 17"/>
          <p:cNvCxnSpPr>
            <a:cxnSpLocks noChangeShapeType="1"/>
          </p:cNvCxnSpPr>
          <p:nvPr/>
        </p:nvCxnSpPr>
        <p:spPr bwMode="auto">
          <a:xfrm rot="5400000" flipH="1" flipV="1">
            <a:off x="3065511" y="1159815"/>
            <a:ext cx="330905" cy="1575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1" name="AutoShape 17"/>
          <p:cNvCxnSpPr>
            <a:cxnSpLocks noChangeShapeType="1"/>
          </p:cNvCxnSpPr>
          <p:nvPr/>
        </p:nvCxnSpPr>
        <p:spPr bwMode="auto">
          <a:xfrm rot="16200000" flipV="1">
            <a:off x="2913112" y="1164965"/>
            <a:ext cx="330904" cy="14724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2" name="AutoShape 17"/>
          <p:cNvCxnSpPr>
            <a:cxnSpLocks noChangeShapeType="1"/>
          </p:cNvCxnSpPr>
          <p:nvPr/>
        </p:nvCxnSpPr>
        <p:spPr bwMode="auto">
          <a:xfrm rot="5400000">
            <a:off x="2983909" y="1235132"/>
            <a:ext cx="337190" cy="63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1" name="Rectangle 80"/>
          <p:cNvSpPr/>
          <p:nvPr/>
        </p:nvSpPr>
        <p:spPr bwMode="auto">
          <a:xfrm>
            <a:off x="4902303" y="2522744"/>
            <a:ext cx="3281916" cy="2286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85" name="Rectangle 25"/>
          <p:cNvSpPr>
            <a:spLocks noChangeArrowheads="1"/>
          </p:cNvSpPr>
          <p:nvPr/>
        </p:nvSpPr>
        <p:spPr bwMode="auto">
          <a:xfrm>
            <a:off x="6796945" y="27027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86" name="Rectangle 26"/>
          <p:cNvSpPr>
            <a:spLocks noChangeArrowheads="1"/>
          </p:cNvSpPr>
          <p:nvPr/>
        </p:nvSpPr>
        <p:spPr bwMode="auto">
          <a:xfrm>
            <a:off x="5897935" y="27027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91" name="AutoShape 59"/>
          <p:cNvCxnSpPr>
            <a:cxnSpLocks noChangeShapeType="1"/>
            <a:stCxn id="86" idx="0"/>
            <a:endCxn id="16" idx="4"/>
          </p:cNvCxnSpPr>
          <p:nvPr/>
        </p:nvCxnSpPr>
        <p:spPr bwMode="auto">
          <a:xfrm rot="5400000" flipH="1" flipV="1">
            <a:off x="5901583" y="2525988"/>
            <a:ext cx="349419" cy="40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2" name="AutoShape 60"/>
          <p:cNvCxnSpPr>
            <a:cxnSpLocks noChangeShapeType="1"/>
            <a:stCxn id="85" idx="0"/>
            <a:endCxn id="16" idx="4"/>
          </p:cNvCxnSpPr>
          <p:nvPr/>
        </p:nvCxnSpPr>
        <p:spPr bwMode="auto">
          <a:xfrm rot="16200000" flipV="1">
            <a:off x="6351089" y="2080517"/>
            <a:ext cx="349419" cy="8949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61"/>
          <p:cNvCxnSpPr>
            <a:cxnSpLocks noChangeShapeType="1"/>
            <a:stCxn id="85" idx="0"/>
            <a:endCxn id="17" idx="4"/>
          </p:cNvCxnSpPr>
          <p:nvPr/>
        </p:nvCxnSpPr>
        <p:spPr bwMode="auto">
          <a:xfrm rot="16200000" flipV="1">
            <a:off x="6796916" y="2526345"/>
            <a:ext cx="349419" cy="33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62"/>
          <p:cNvCxnSpPr>
            <a:cxnSpLocks noChangeShapeType="1"/>
            <a:stCxn id="86" idx="0"/>
            <a:endCxn id="17" idx="4"/>
          </p:cNvCxnSpPr>
          <p:nvPr/>
        </p:nvCxnSpPr>
        <p:spPr bwMode="auto">
          <a:xfrm rot="5400000" flipH="1" flipV="1">
            <a:off x="6347411" y="2080160"/>
            <a:ext cx="349419" cy="89569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63"/>
          <p:cNvCxnSpPr>
            <a:cxnSpLocks noChangeShapeType="1"/>
            <a:stCxn id="86" idx="3"/>
            <a:endCxn id="85" idx="1"/>
          </p:cNvCxnSpPr>
          <p:nvPr/>
        </p:nvCxnSpPr>
        <p:spPr bwMode="auto">
          <a:xfrm>
            <a:off x="6250614" y="2824077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6" name="AutoShape 64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5854205" y="23117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7" name="AutoShape 65"/>
          <p:cNvCxnSpPr>
            <a:cxnSpLocks noChangeShapeType="1"/>
            <a:endCxn id="86" idx="2"/>
          </p:cNvCxnSpPr>
          <p:nvPr/>
        </p:nvCxnSpPr>
        <p:spPr bwMode="auto">
          <a:xfrm rot="5400000" flipH="1" flipV="1">
            <a:off x="5404699" y="27612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8" name="AutoShape 66"/>
          <p:cNvCxnSpPr>
            <a:cxnSpLocks noChangeShapeType="1"/>
            <a:endCxn id="86" idx="2"/>
          </p:cNvCxnSpPr>
          <p:nvPr/>
        </p:nvCxnSpPr>
        <p:spPr bwMode="auto">
          <a:xfrm rot="16200000" flipV="1">
            <a:off x="5854203" y="31655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9" name="AutoShape 67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6303708" y="27612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1" name="Rectangle 38"/>
          <p:cNvSpPr>
            <a:spLocks noChangeArrowheads="1"/>
          </p:cNvSpPr>
          <p:nvPr/>
        </p:nvSpPr>
        <p:spPr bwMode="auto">
          <a:xfrm>
            <a:off x="5943198" y="34308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102" name="Rectangle 39"/>
          <p:cNvSpPr>
            <a:spLocks noChangeArrowheads="1"/>
          </p:cNvSpPr>
          <p:nvPr/>
        </p:nvSpPr>
        <p:spPr bwMode="auto">
          <a:xfrm>
            <a:off x="5044188" y="34308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03" name="AutoShape 69"/>
          <p:cNvCxnSpPr>
            <a:cxnSpLocks noChangeShapeType="1"/>
            <a:stCxn id="107" idx="3"/>
            <a:endCxn id="101" idx="2"/>
          </p:cNvCxnSpPr>
          <p:nvPr/>
        </p:nvCxnSpPr>
        <p:spPr bwMode="auto">
          <a:xfrm rot="5400000" flipH="1" flipV="1">
            <a:off x="5460323" y="3436487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4" name="AutoShape 70"/>
          <p:cNvCxnSpPr>
            <a:cxnSpLocks noChangeShapeType="1"/>
            <a:stCxn id="107" idx="3"/>
            <a:endCxn id="102" idx="2"/>
          </p:cNvCxnSpPr>
          <p:nvPr/>
        </p:nvCxnSpPr>
        <p:spPr bwMode="auto">
          <a:xfrm rot="16200000" flipV="1">
            <a:off x="5010819" y="3883281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5" name="AutoShape 71"/>
          <p:cNvCxnSpPr>
            <a:cxnSpLocks noChangeShapeType="1"/>
            <a:stCxn id="108" idx="3"/>
            <a:endCxn id="102" idx="2"/>
          </p:cNvCxnSpPr>
          <p:nvPr/>
        </p:nvCxnSpPr>
        <p:spPr bwMode="auto">
          <a:xfrm rot="16200000" flipV="1">
            <a:off x="5460324" y="3433776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6" name="AutoShape 72"/>
          <p:cNvCxnSpPr>
            <a:cxnSpLocks noChangeShapeType="1"/>
            <a:stCxn id="108" idx="3"/>
            <a:endCxn id="101" idx="2"/>
          </p:cNvCxnSpPr>
          <p:nvPr/>
        </p:nvCxnSpPr>
        <p:spPr bwMode="auto">
          <a:xfrm rot="16200000" flipV="1">
            <a:off x="5909829" y="3883280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7" name="AutoShape 80"/>
          <p:cNvSpPr>
            <a:spLocks noChangeArrowheads="1"/>
          </p:cNvSpPr>
          <p:nvPr/>
        </p:nvSpPr>
        <p:spPr bwMode="auto">
          <a:xfrm rot="16171351">
            <a:off x="4988857" y="41822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108" name="AutoShape 82"/>
          <p:cNvSpPr>
            <a:spLocks noChangeArrowheads="1"/>
          </p:cNvSpPr>
          <p:nvPr/>
        </p:nvSpPr>
        <p:spPr bwMode="auto">
          <a:xfrm rot="16171351">
            <a:off x="5887867" y="41822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09" name="AutoShape 82"/>
          <p:cNvSpPr>
            <a:spLocks noChangeArrowheads="1"/>
          </p:cNvSpPr>
          <p:nvPr/>
        </p:nvSpPr>
        <p:spPr bwMode="auto">
          <a:xfrm rot="16171351">
            <a:off x="5334722" y="41822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110" name="Rectangle 21"/>
          <p:cNvSpPr>
            <a:spLocks noChangeArrowheads="1"/>
          </p:cNvSpPr>
          <p:nvPr/>
        </p:nvSpPr>
        <p:spPr bwMode="auto">
          <a:xfrm>
            <a:off x="5687199" y="4178168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111" name="AutoShape 69"/>
          <p:cNvCxnSpPr>
            <a:cxnSpLocks noChangeShapeType="1"/>
            <a:stCxn id="109" idx="3"/>
            <a:endCxn id="101" idx="2"/>
          </p:cNvCxnSpPr>
          <p:nvPr/>
        </p:nvCxnSpPr>
        <p:spPr bwMode="auto">
          <a:xfrm rot="5400000" flipH="1" flipV="1">
            <a:off x="5633255" y="3609419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2" name="AutoShape 69"/>
          <p:cNvCxnSpPr>
            <a:cxnSpLocks noChangeShapeType="1"/>
            <a:stCxn id="109" idx="3"/>
            <a:endCxn id="102" idx="2"/>
          </p:cNvCxnSpPr>
          <p:nvPr/>
        </p:nvCxnSpPr>
        <p:spPr bwMode="auto">
          <a:xfrm rot="16200000" flipV="1">
            <a:off x="5183751" y="3710349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14" name="Rectangle 38"/>
          <p:cNvSpPr>
            <a:spLocks noChangeArrowheads="1"/>
          </p:cNvSpPr>
          <p:nvPr/>
        </p:nvSpPr>
        <p:spPr bwMode="auto">
          <a:xfrm>
            <a:off x="7649134" y="34308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15" name="Rectangle 39"/>
          <p:cNvSpPr>
            <a:spLocks noChangeArrowheads="1"/>
          </p:cNvSpPr>
          <p:nvPr/>
        </p:nvSpPr>
        <p:spPr bwMode="auto">
          <a:xfrm>
            <a:off x="6750124" y="34308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16" name="AutoShape 69"/>
          <p:cNvCxnSpPr>
            <a:cxnSpLocks noChangeShapeType="1"/>
            <a:stCxn id="120" idx="3"/>
            <a:endCxn id="114" idx="2"/>
          </p:cNvCxnSpPr>
          <p:nvPr/>
        </p:nvCxnSpPr>
        <p:spPr bwMode="auto">
          <a:xfrm rot="5400000" flipH="1" flipV="1">
            <a:off x="7166874" y="3435871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7" name="AutoShape 70"/>
          <p:cNvCxnSpPr>
            <a:cxnSpLocks noChangeShapeType="1"/>
            <a:stCxn id="120" idx="3"/>
            <a:endCxn id="115" idx="2"/>
          </p:cNvCxnSpPr>
          <p:nvPr/>
        </p:nvCxnSpPr>
        <p:spPr bwMode="auto">
          <a:xfrm rot="16200000" flipV="1">
            <a:off x="6717370" y="3882665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8" name="AutoShape 71"/>
          <p:cNvCxnSpPr>
            <a:cxnSpLocks noChangeShapeType="1"/>
            <a:stCxn id="121" idx="3"/>
            <a:endCxn id="115" idx="2"/>
          </p:cNvCxnSpPr>
          <p:nvPr/>
        </p:nvCxnSpPr>
        <p:spPr bwMode="auto">
          <a:xfrm rot="16200000" flipV="1">
            <a:off x="7166875" y="3433160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9" name="AutoShape 72"/>
          <p:cNvCxnSpPr>
            <a:cxnSpLocks noChangeShapeType="1"/>
            <a:stCxn id="121" idx="3"/>
            <a:endCxn id="114" idx="2"/>
          </p:cNvCxnSpPr>
          <p:nvPr/>
        </p:nvCxnSpPr>
        <p:spPr bwMode="auto">
          <a:xfrm rot="16200000" flipV="1">
            <a:off x="7616379" y="3882666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20" name="AutoShape 80"/>
          <p:cNvSpPr>
            <a:spLocks noChangeArrowheads="1"/>
          </p:cNvSpPr>
          <p:nvPr/>
        </p:nvSpPr>
        <p:spPr bwMode="auto">
          <a:xfrm rot="16171351">
            <a:off x="6694793" y="41809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 rot="16171351">
            <a:off x="7593802" y="41809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22" name="AutoShape 82"/>
          <p:cNvSpPr>
            <a:spLocks noChangeArrowheads="1"/>
          </p:cNvSpPr>
          <p:nvPr/>
        </p:nvSpPr>
        <p:spPr bwMode="auto">
          <a:xfrm rot="16171351">
            <a:off x="7040657" y="41809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7378336" y="4176937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124" name="AutoShape 69"/>
          <p:cNvCxnSpPr>
            <a:cxnSpLocks noChangeShapeType="1"/>
            <a:stCxn id="122" idx="3"/>
            <a:endCxn id="114" idx="2"/>
          </p:cNvCxnSpPr>
          <p:nvPr/>
        </p:nvCxnSpPr>
        <p:spPr bwMode="auto">
          <a:xfrm rot="5400000" flipH="1" flipV="1">
            <a:off x="7339806" y="3608802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5" name="AutoShape 69"/>
          <p:cNvCxnSpPr>
            <a:cxnSpLocks noChangeShapeType="1"/>
            <a:stCxn id="122" idx="3"/>
            <a:endCxn id="115" idx="2"/>
          </p:cNvCxnSpPr>
          <p:nvPr/>
        </p:nvCxnSpPr>
        <p:spPr bwMode="auto">
          <a:xfrm rot="16200000" flipV="1">
            <a:off x="6890302" y="3709733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6" name="AutoShape 64"/>
          <p:cNvCxnSpPr>
            <a:cxnSpLocks noChangeShapeType="1"/>
            <a:endCxn id="86" idx="2"/>
          </p:cNvCxnSpPr>
          <p:nvPr/>
        </p:nvCxnSpPr>
        <p:spPr bwMode="auto">
          <a:xfrm rot="16200000" flipV="1">
            <a:off x="6707171" y="23125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7" name="AutoShape 65"/>
          <p:cNvCxnSpPr>
            <a:cxnSpLocks noChangeShapeType="1"/>
            <a:endCxn id="86" idx="2"/>
          </p:cNvCxnSpPr>
          <p:nvPr/>
        </p:nvCxnSpPr>
        <p:spPr bwMode="auto">
          <a:xfrm rot="16200000" flipV="1">
            <a:off x="6257668" y="27620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9" name="AutoShape 66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6707172" y="31647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0" name="AutoShape 67"/>
          <p:cNvCxnSpPr>
            <a:cxnSpLocks noChangeShapeType="1"/>
            <a:endCxn id="85" idx="2"/>
          </p:cNvCxnSpPr>
          <p:nvPr/>
        </p:nvCxnSpPr>
        <p:spPr bwMode="auto">
          <a:xfrm rot="16200000" flipV="1">
            <a:off x="7156676" y="27620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49" name="U-Turn Arrow 148"/>
          <p:cNvSpPr/>
          <p:nvPr/>
        </p:nvSpPr>
        <p:spPr>
          <a:xfrm>
            <a:off x="1864660" y="3505251"/>
            <a:ext cx="802340" cy="546847"/>
          </a:xfrm>
          <a:prstGeom prst="uturnArrow">
            <a:avLst>
              <a:gd name="adj1" fmla="val 30955"/>
              <a:gd name="adj2" fmla="val 25000"/>
              <a:gd name="adj3" fmla="val 35250"/>
              <a:gd name="adj4" fmla="val 43750"/>
              <a:gd name="adj5" fmla="val 100000"/>
            </a:avLst>
          </a:prstGeom>
          <a:gradFill>
            <a:gsLst>
              <a:gs pos="0">
                <a:srgbClr val="00863D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~ 5:1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0" name="U-Turn Arrow 149"/>
          <p:cNvSpPr/>
          <p:nvPr/>
        </p:nvSpPr>
        <p:spPr>
          <a:xfrm>
            <a:off x="1559860" y="3074947"/>
            <a:ext cx="2362200" cy="990600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~ 40:1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1" name="U-Turn Arrow 150"/>
          <p:cNvSpPr/>
          <p:nvPr/>
        </p:nvSpPr>
        <p:spPr>
          <a:xfrm>
            <a:off x="1295400" y="1828852"/>
            <a:ext cx="6172200" cy="2236695"/>
          </a:xfrm>
          <a:prstGeom prst="uturnArrow">
            <a:avLst>
              <a:gd name="adj1" fmla="val 1411"/>
              <a:gd name="adj2" fmla="val 3566"/>
              <a:gd name="adj3" fmla="val 8126"/>
              <a:gd name="adj4" fmla="val 71433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~ 200:1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2" name="Content Placeholder 54"/>
          <p:cNvSpPr>
            <a:spLocks noGrp="1"/>
          </p:cNvSpPr>
          <p:nvPr>
            <p:ph idx="1"/>
          </p:nvPr>
        </p:nvSpPr>
        <p:spPr>
          <a:xfrm>
            <a:off x="348344" y="5029200"/>
            <a:ext cx="8338456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Dependence on high-cost proprietary routers</a:t>
            </a:r>
          </a:p>
          <a:p>
            <a:r>
              <a:rPr lang="en-US" dirty="0" smtClean="0"/>
              <a:t>Extremely limited server-to-server capacity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419948"/>
      </p:ext>
    </p:extLst>
  </p:cSld>
  <p:clrMapOvr>
    <a:masterClrMapping/>
  </p:clrMapOvr>
  <p:transition xmlns:p14="http://schemas.microsoft.com/office/powerpoint/2010/main" advTm="1047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 bwMode="auto">
          <a:xfrm>
            <a:off x="4902303" y="2543175"/>
            <a:ext cx="3281916" cy="249841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004688" y="2538700"/>
            <a:ext cx="3262512" cy="2490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298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>And More Problems …</a:t>
            </a:r>
            <a:endParaRPr lang="en-US" dirty="0">
              <a:latin typeface="+mn-lt"/>
            </a:endParaRPr>
          </a:p>
        </p:txBody>
      </p:sp>
      <p:sp>
        <p:nvSpPr>
          <p:cNvPr id="86" name="Oval 7"/>
          <p:cNvSpPr>
            <a:spLocks noChangeArrowheads="1"/>
          </p:cNvSpPr>
          <p:nvPr/>
        </p:nvSpPr>
        <p:spPr bwMode="auto">
          <a:xfrm>
            <a:off x="2964167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</a:t>
            </a:r>
            <a:r>
              <a:rPr lang="en-US" sz="1600" b="1" dirty="0" smtClean="0"/>
              <a:t>R</a:t>
            </a:r>
            <a:endParaRPr lang="en-US" sz="1600" b="1" dirty="0"/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5685451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</a:t>
            </a:r>
            <a:r>
              <a:rPr lang="en-US" sz="1600" b="1" dirty="0" smtClean="0">
                <a:latin typeface="+mn-lt"/>
              </a:rPr>
              <a:t>R</a:t>
            </a:r>
            <a:endParaRPr lang="en-US" sz="2000" b="1" dirty="0">
              <a:latin typeface="+mn-lt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1988956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93" name="Oval 10"/>
          <p:cNvSpPr>
            <a:spLocks noChangeArrowheads="1"/>
          </p:cNvSpPr>
          <p:nvPr/>
        </p:nvSpPr>
        <p:spPr bwMode="auto">
          <a:xfrm>
            <a:off x="2887968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4" name="Oval 11"/>
          <p:cNvSpPr>
            <a:spLocks noChangeArrowheads="1"/>
          </p:cNvSpPr>
          <p:nvPr/>
        </p:nvSpPr>
        <p:spPr bwMode="auto">
          <a:xfrm>
            <a:off x="5890290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5" name="Oval 12"/>
          <p:cNvSpPr>
            <a:spLocks noChangeArrowheads="1"/>
          </p:cNvSpPr>
          <p:nvPr/>
        </p:nvSpPr>
        <p:spPr bwMode="auto">
          <a:xfrm>
            <a:off x="6781945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96" name="AutoShape 13"/>
          <p:cNvCxnSpPr>
            <a:cxnSpLocks noChangeShapeType="1"/>
            <a:stCxn id="86" idx="4"/>
            <a:endCxn id="92" idx="0"/>
          </p:cNvCxnSpPr>
          <p:nvPr/>
        </p:nvCxnSpPr>
        <p:spPr bwMode="auto">
          <a:xfrm rot="5400000">
            <a:off x="2453546" y="1391011"/>
            <a:ext cx="422073" cy="9752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7" name="AutoShape 14"/>
          <p:cNvCxnSpPr>
            <a:cxnSpLocks noChangeShapeType="1"/>
            <a:stCxn id="92" idx="0"/>
            <a:endCxn id="91" idx="4"/>
          </p:cNvCxnSpPr>
          <p:nvPr/>
        </p:nvCxnSpPr>
        <p:spPr bwMode="auto">
          <a:xfrm rot="5400000" flipH="1" flipV="1">
            <a:off x="3814187" y="30370"/>
            <a:ext cx="422073" cy="36964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8" name="AutoShape 15"/>
          <p:cNvCxnSpPr>
            <a:cxnSpLocks noChangeShapeType="1"/>
            <a:stCxn id="91" idx="4"/>
            <a:endCxn id="93" idx="0"/>
          </p:cNvCxnSpPr>
          <p:nvPr/>
        </p:nvCxnSpPr>
        <p:spPr bwMode="auto">
          <a:xfrm rot="5400000">
            <a:off x="4263694" y="479875"/>
            <a:ext cx="422073" cy="279748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9" name="AutoShape 16"/>
          <p:cNvCxnSpPr>
            <a:cxnSpLocks noChangeShapeType="1"/>
            <a:stCxn id="91" idx="4"/>
            <a:endCxn id="94" idx="0"/>
          </p:cNvCxnSpPr>
          <p:nvPr/>
        </p:nvCxnSpPr>
        <p:spPr bwMode="auto">
          <a:xfrm rot="16200000" flipH="1">
            <a:off x="5764854" y="1776196"/>
            <a:ext cx="422073" cy="20483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0" name="AutoShape 17"/>
          <p:cNvCxnSpPr>
            <a:cxnSpLocks noChangeShapeType="1"/>
            <a:stCxn id="91" idx="4"/>
            <a:endCxn id="95" idx="0"/>
          </p:cNvCxnSpPr>
          <p:nvPr/>
        </p:nvCxnSpPr>
        <p:spPr bwMode="auto">
          <a:xfrm rot="16200000" flipH="1">
            <a:off x="6210682" y="1330369"/>
            <a:ext cx="422073" cy="10964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18"/>
          <p:cNvCxnSpPr>
            <a:cxnSpLocks noChangeShapeType="1"/>
            <a:stCxn id="86" idx="4"/>
            <a:endCxn id="95" idx="0"/>
          </p:cNvCxnSpPr>
          <p:nvPr/>
        </p:nvCxnSpPr>
        <p:spPr bwMode="auto">
          <a:xfrm rot="16200000" flipH="1">
            <a:off x="4850040" y="-30273"/>
            <a:ext cx="422073" cy="381777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19"/>
          <p:cNvCxnSpPr>
            <a:cxnSpLocks noChangeShapeType="1"/>
            <a:stCxn id="86" idx="4"/>
            <a:endCxn id="93" idx="0"/>
          </p:cNvCxnSpPr>
          <p:nvPr/>
        </p:nvCxnSpPr>
        <p:spPr bwMode="auto">
          <a:xfrm rot="5400000">
            <a:off x="2903052" y="1840517"/>
            <a:ext cx="422073" cy="76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3" name="AutoShape 20"/>
          <p:cNvCxnSpPr>
            <a:cxnSpLocks noChangeShapeType="1"/>
            <a:stCxn id="86" idx="4"/>
            <a:endCxn id="94" idx="0"/>
          </p:cNvCxnSpPr>
          <p:nvPr/>
        </p:nvCxnSpPr>
        <p:spPr bwMode="auto">
          <a:xfrm rot="16200000" flipH="1">
            <a:off x="4404212" y="415554"/>
            <a:ext cx="422073" cy="292612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4" name="Rectangle 25"/>
          <p:cNvSpPr>
            <a:spLocks noChangeArrowheads="1"/>
          </p:cNvSpPr>
          <p:nvPr/>
        </p:nvSpPr>
        <p:spPr bwMode="auto">
          <a:xfrm>
            <a:off x="289933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200032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06" name="AutoShape 59"/>
          <p:cNvCxnSpPr>
            <a:cxnSpLocks noChangeShapeType="1"/>
            <a:stCxn id="105" idx="0"/>
            <a:endCxn id="92" idx="4"/>
          </p:cNvCxnSpPr>
          <p:nvPr/>
        </p:nvCxnSpPr>
        <p:spPr bwMode="auto">
          <a:xfrm rot="5400000" flipH="1" flipV="1">
            <a:off x="1990059" y="2539845"/>
            <a:ext cx="373519" cy="31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7" name="AutoShape 60"/>
          <p:cNvCxnSpPr>
            <a:cxnSpLocks noChangeShapeType="1"/>
            <a:stCxn id="104" idx="0"/>
            <a:endCxn id="92" idx="4"/>
          </p:cNvCxnSpPr>
          <p:nvPr/>
        </p:nvCxnSpPr>
        <p:spPr bwMode="auto">
          <a:xfrm rot="16200000" flipV="1">
            <a:off x="2439564" y="2090656"/>
            <a:ext cx="373519" cy="8986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8" name="AutoShape 61"/>
          <p:cNvCxnSpPr>
            <a:cxnSpLocks noChangeShapeType="1"/>
            <a:stCxn id="104" idx="0"/>
            <a:endCxn id="93" idx="4"/>
          </p:cNvCxnSpPr>
          <p:nvPr/>
        </p:nvCxnSpPr>
        <p:spPr bwMode="auto">
          <a:xfrm rot="5400000" flipH="1" flipV="1">
            <a:off x="2889070" y="2539844"/>
            <a:ext cx="373519" cy="3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9" name="AutoShape 62"/>
          <p:cNvCxnSpPr>
            <a:cxnSpLocks noChangeShapeType="1"/>
            <a:stCxn id="105" idx="0"/>
            <a:endCxn id="93" idx="4"/>
          </p:cNvCxnSpPr>
          <p:nvPr/>
        </p:nvCxnSpPr>
        <p:spPr bwMode="auto">
          <a:xfrm rot="5400000" flipH="1" flipV="1">
            <a:off x="2439565" y="2090339"/>
            <a:ext cx="373519" cy="8993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0" name="AutoShape 63"/>
          <p:cNvCxnSpPr>
            <a:cxnSpLocks noChangeShapeType="1"/>
            <a:stCxn id="105" idx="3"/>
            <a:endCxn id="104" idx="1"/>
          </p:cNvCxnSpPr>
          <p:nvPr/>
        </p:nvCxnSpPr>
        <p:spPr bwMode="auto">
          <a:xfrm>
            <a:off x="2352999" y="28481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1" name="AutoShape 64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1956590" y="23358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2" name="AutoShape 65"/>
          <p:cNvCxnSpPr>
            <a:cxnSpLocks noChangeShapeType="1"/>
            <a:endCxn id="105" idx="2"/>
          </p:cNvCxnSpPr>
          <p:nvPr/>
        </p:nvCxnSpPr>
        <p:spPr bwMode="auto">
          <a:xfrm rot="5400000" flipH="1" flipV="1">
            <a:off x="1507084" y="27853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3" name="AutoShape 66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1956588" y="31895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4" name="AutoShape 67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406093" y="27853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16" name="Rectangle 38"/>
          <p:cNvSpPr>
            <a:spLocks noChangeArrowheads="1"/>
          </p:cNvSpPr>
          <p:nvPr/>
        </p:nvSpPr>
        <p:spPr bwMode="auto">
          <a:xfrm>
            <a:off x="2045583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1146573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18" name="AutoShape 69"/>
          <p:cNvCxnSpPr>
            <a:cxnSpLocks noChangeShapeType="1"/>
            <a:stCxn id="122" idx="3"/>
            <a:endCxn id="116" idx="2"/>
          </p:cNvCxnSpPr>
          <p:nvPr/>
        </p:nvCxnSpPr>
        <p:spPr bwMode="auto">
          <a:xfrm rot="5400000" flipH="1" flipV="1">
            <a:off x="1562708" y="34605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9" name="AutoShape 70"/>
          <p:cNvCxnSpPr>
            <a:cxnSpLocks noChangeShapeType="1"/>
            <a:stCxn id="122" idx="3"/>
            <a:endCxn id="117" idx="2"/>
          </p:cNvCxnSpPr>
          <p:nvPr/>
        </p:nvCxnSpPr>
        <p:spPr bwMode="auto">
          <a:xfrm rot="16200000" flipV="1">
            <a:off x="1113204" y="39073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0" name="AutoShape 71"/>
          <p:cNvCxnSpPr>
            <a:cxnSpLocks noChangeShapeType="1"/>
            <a:stCxn id="123" idx="3"/>
            <a:endCxn id="117" idx="2"/>
          </p:cNvCxnSpPr>
          <p:nvPr/>
        </p:nvCxnSpPr>
        <p:spPr bwMode="auto">
          <a:xfrm rot="16200000" flipV="1">
            <a:off x="1554617" y="3465916"/>
            <a:ext cx="430221" cy="8936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1" name="AutoShape 72"/>
          <p:cNvCxnSpPr>
            <a:cxnSpLocks noChangeShapeType="1"/>
            <a:stCxn id="123" idx="3"/>
            <a:endCxn id="116" idx="2"/>
          </p:cNvCxnSpPr>
          <p:nvPr/>
        </p:nvCxnSpPr>
        <p:spPr bwMode="auto">
          <a:xfrm rot="5400000" flipH="1" flipV="1">
            <a:off x="2004122" y="3910039"/>
            <a:ext cx="430221" cy="538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6" name="AutoShape 69"/>
          <p:cNvCxnSpPr>
            <a:cxnSpLocks noChangeShapeType="1"/>
            <a:stCxn id="124" idx="3"/>
            <a:endCxn id="116" idx="2"/>
          </p:cNvCxnSpPr>
          <p:nvPr/>
        </p:nvCxnSpPr>
        <p:spPr bwMode="auto">
          <a:xfrm rot="5400000" flipH="1" flipV="1">
            <a:off x="1735640" y="36334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7" name="AutoShape 69"/>
          <p:cNvCxnSpPr>
            <a:cxnSpLocks noChangeShapeType="1"/>
            <a:stCxn id="124" idx="3"/>
            <a:endCxn id="117" idx="2"/>
          </p:cNvCxnSpPr>
          <p:nvPr/>
        </p:nvCxnSpPr>
        <p:spPr bwMode="auto">
          <a:xfrm rot="16200000" flipV="1">
            <a:off x="1286136" y="3734397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30" name="Rectangle 38"/>
          <p:cNvSpPr>
            <a:spLocks noChangeArrowheads="1"/>
          </p:cNvSpPr>
          <p:nvPr/>
        </p:nvSpPr>
        <p:spPr bwMode="auto">
          <a:xfrm>
            <a:off x="3751519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32" name="Rectangle 39"/>
          <p:cNvSpPr>
            <a:spLocks noChangeArrowheads="1"/>
          </p:cNvSpPr>
          <p:nvPr/>
        </p:nvSpPr>
        <p:spPr bwMode="auto">
          <a:xfrm>
            <a:off x="2852509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33" name="AutoShape 69"/>
          <p:cNvCxnSpPr>
            <a:cxnSpLocks noChangeShapeType="1"/>
            <a:stCxn id="138" idx="3"/>
            <a:endCxn id="130" idx="2"/>
          </p:cNvCxnSpPr>
          <p:nvPr/>
        </p:nvCxnSpPr>
        <p:spPr bwMode="auto">
          <a:xfrm rot="5400000" flipH="1" flipV="1">
            <a:off x="3269259" y="3459919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4" name="AutoShape 70"/>
          <p:cNvCxnSpPr>
            <a:cxnSpLocks noChangeShapeType="1"/>
            <a:stCxn id="138" idx="3"/>
            <a:endCxn id="132" idx="2"/>
          </p:cNvCxnSpPr>
          <p:nvPr/>
        </p:nvCxnSpPr>
        <p:spPr bwMode="auto">
          <a:xfrm rot="16200000" flipV="1">
            <a:off x="2819755" y="3906713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6" name="AutoShape 71"/>
          <p:cNvCxnSpPr>
            <a:cxnSpLocks noChangeShapeType="1"/>
            <a:stCxn id="139" idx="3"/>
            <a:endCxn id="132" idx="2"/>
          </p:cNvCxnSpPr>
          <p:nvPr/>
        </p:nvCxnSpPr>
        <p:spPr bwMode="auto">
          <a:xfrm rot="16200000" flipV="1">
            <a:off x="3269260" y="34572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7" name="AutoShape 72"/>
          <p:cNvCxnSpPr>
            <a:cxnSpLocks noChangeShapeType="1"/>
            <a:stCxn id="139" idx="3"/>
            <a:endCxn id="130" idx="2"/>
          </p:cNvCxnSpPr>
          <p:nvPr/>
        </p:nvCxnSpPr>
        <p:spPr bwMode="auto">
          <a:xfrm rot="16200000" flipV="1">
            <a:off x="3718764" y="39067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5" name="AutoShape 69"/>
          <p:cNvCxnSpPr>
            <a:cxnSpLocks noChangeShapeType="1"/>
            <a:stCxn id="143" idx="3"/>
            <a:endCxn id="130" idx="2"/>
          </p:cNvCxnSpPr>
          <p:nvPr/>
        </p:nvCxnSpPr>
        <p:spPr bwMode="auto">
          <a:xfrm rot="5400000" flipH="1" flipV="1">
            <a:off x="3442191" y="36328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6" name="AutoShape 69"/>
          <p:cNvCxnSpPr>
            <a:cxnSpLocks noChangeShapeType="1"/>
            <a:stCxn id="143" idx="3"/>
            <a:endCxn id="132" idx="2"/>
          </p:cNvCxnSpPr>
          <p:nvPr/>
        </p:nvCxnSpPr>
        <p:spPr bwMode="auto">
          <a:xfrm rot="16200000" flipV="1">
            <a:off x="2992687" y="37337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7" name="AutoShape 64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809556" y="23365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8" name="AutoShape 65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360053" y="27860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9" name="AutoShape 66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809557" y="31887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0" name="AutoShape 67"/>
          <p:cNvCxnSpPr>
            <a:cxnSpLocks noChangeShapeType="1"/>
            <a:endCxn id="104" idx="2"/>
          </p:cNvCxnSpPr>
          <p:nvPr/>
        </p:nvCxnSpPr>
        <p:spPr bwMode="auto">
          <a:xfrm rot="16200000" flipV="1">
            <a:off x="3259061" y="27860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2" name="AutoShape 17"/>
          <p:cNvCxnSpPr>
            <a:cxnSpLocks noChangeShapeType="1"/>
          </p:cNvCxnSpPr>
          <p:nvPr/>
        </p:nvCxnSpPr>
        <p:spPr bwMode="auto">
          <a:xfrm rot="5400000" flipH="1" flipV="1">
            <a:off x="5798361" y="1166011"/>
            <a:ext cx="313090" cy="16286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3" name="AutoShape 17"/>
          <p:cNvCxnSpPr>
            <a:cxnSpLocks noChangeShapeType="1"/>
          </p:cNvCxnSpPr>
          <p:nvPr/>
        </p:nvCxnSpPr>
        <p:spPr bwMode="auto">
          <a:xfrm rot="16200000" flipV="1">
            <a:off x="5645962" y="1176480"/>
            <a:ext cx="313089" cy="14193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4" name="AutoShape 17"/>
          <p:cNvCxnSpPr>
            <a:cxnSpLocks noChangeShapeType="1"/>
          </p:cNvCxnSpPr>
          <p:nvPr/>
        </p:nvCxnSpPr>
        <p:spPr bwMode="auto">
          <a:xfrm rot="5400000">
            <a:off x="5712636" y="1242212"/>
            <a:ext cx="322615" cy="94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5" name="AutoShape 17"/>
          <p:cNvCxnSpPr>
            <a:cxnSpLocks noChangeShapeType="1"/>
          </p:cNvCxnSpPr>
          <p:nvPr/>
        </p:nvCxnSpPr>
        <p:spPr bwMode="auto">
          <a:xfrm rot="5400000" flipH="1" flipV="1">
            <a:off x="3065511" y="1159763"/>
            <a:ext cx="330905" cy="1575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6" name="AutoShape 17"/>
          <p:cNvCxnSpPr>
            <a:cxnSpLocks noChangeShapeType="1"/>
          </p:cNvCxnSpPr>
          <p:nvPr/>
        </p:nvCxnSpPr>
        <p:spPr bwMode="auto">
          <a:xfrm rot="16200000" flipV="1">
            <a:off x="2913112" y="1164913"/>
            <a:ext cx="330904" cy="14724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7" name="AutoShape 17"/>
          <p:cNvCxnSpPr>
            <a:cxnSpLocks noChangeShapeType="1"/>
          </p:cNvCxnSpPr>
          <p:nvPr/>
        </p:nvCxnSpPr>
        <p:spPr bwMode="auto">
          <a:xfrm rot="5400000">
            <a:off x="2983909" y="1235080"/>
            <a:ext cx="337190" cy="63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59" name="Rectangle 25"/>
          <p:cNvSpPr>
            <a:spLocks noChangeArrowheads="1"/>
          </p:cNvSpPr>
          <p:nvPr/>
        </p:nvSpPr>
        <p:spPr bwMode="auto">
          <a:xfrm>
            <a:off x="679694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60" name="Rectangle 26"/>
          <p:cNvSpPr>
            <a:spLocks noChangeArrowheads="1"/>
          </p:cNvSpPr>
          <p:nvPr/>
        </p:nvSpPr>
        <p:spPr bwMode="auto">
          <a:xfrm>
            <a:off x="589793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61" name="AutoShape 59"/>
          <p:cNvCxnSpPr>
            <a:cxnSpLocks noChangeShapeType="1"/>
            <a:stCxn id="160" idx="0"/>
            <a:endCxn id="94" idx="4"/>
          </p:cNvCxnSpPr>
          <p:nvPr/>
        </p:nvCxnSpPr>
        <p:spPr bwMode="auto">
          <a:xfrm rot="5400000" flipH="1" flipV="1">
            <a:off x="5901583" y="2525936"/>
            <a:ext cx="349419" cy="40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2" name="AutoShape 60"/>
          <p:cNvCxnSpPr>
            <a:cxnSpLocks noChangeShapeType="1"/>
            <a:stCxn id="159" idx="0"/>
            <a:endCxn id="94" idx="4"/>
          </p:cNvCxnSpPr>
          <p:nvPr/>
        </p:nvCxnSpPr>
        <p:spPr bwMode="auto">
          <a:xfrm rot="16200000" flipV="1">
            <a:off x="6351089" y="2080465"/>
            <a:ext cx="349419" cy="8949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3" name="AutoShape 61"/>
          <p:cNvCxnSpPr>
            <a:cxnSpLocks noChangeShapeType="1"/>
            <a:stCxn id="159" idx="0"/>
            <a:endCxn id="95" idx="4"/>
          </p:cNvCxnSpPr>
          <p:nvPr/>
        </p:nvCxnSpPr>
        <p:spPr bwMode="auto">
          <a:xfrm rot="16200000" flipV="1">
            <a:off x="6796916" y="2526293"/>
            <a:ext cx="349419" cy="33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4" name="AutoShape 62"/>
          <p:cNvCxnSpPr>
            <a:cxnSpLocks noChangeShapeType="1"/>
            <a:stCxn id="160" idx="0"/>
            <a:endCxn id="95" idx="4"/>
          </p:cNvCxnSpPr>
          <p:nvPr/>
        </p:nvCxnSpPr>
        <p:spPr bwMode="auto">
          <a:xfrm rot="5400000" flipH="1" flipV="1">
            <a:off x="6347411" y="2080108"/>
            <a:ext cx="349419" cy="89569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5" name="AutoShape 63"/>
          <p:cNvCxnSpPr>
            <a:cxnSpLocks noChangeShapeType="1"/>
            <a:stCxn id="160" idx="3"/>
            <a:endCxn id="159" idx="1"/>
          </p:cNvCxnSpPr>
          <p:nvPr/>
        </p:nvCxnSpPr>
        <p:spPr bwMode="auto">
          <a:xfrm>
            <a:off x="6250614" y="28240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6" name="AutoShape 64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5854205" y="23117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7" name="AutoShape 65"/>
          <p:cNvCxnSpPr>
            <a:cxnSpLocks noChangeShapeType="1"/>
            <a:endCxn id="160" idx="2"/>
          </p:cNvCxnSpPr>
          <p:nvPr/>
        </p:nvCxnSpPr>
        <p:spPr bwMode="auto">
          <a:xfrm rot="5400000" flipH="1" flipV="1">
            <a:off x="5404699" y="27612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8" name="AutoShape 66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5854203" y="31654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9" name="AutoShape 67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303708" y="27612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71" name="Rectangle 38"/>
          <p:cNvSpPr>
            <a:spLocks noChangeArrowheads="1"/>
          </p:cNvSpPr>
          <p:nvPr/>
        </p:nvSpPr>
        <p:spPr bwMode="auto">
          <a:xfrm>
            <a:off x="5943198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72" name="Rectangle 39"/>
          <p:cNvSpPr>
            <a:spLocks noChangeArrowheads="1"/>
          </p:cNvSpPr>
          <p:nvPr/>
        </p:nvSpPr>
        <p:spPr bwMode="auto">
          <a:xfrm>
            <a:off x="5044188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73" name="AutoShape 69"/>
          <p:cNvCxnSpPr>
            <a:cxnSpLocks noChangeShapeType="1"/>
            <a:stCxn id="177" idx="3"/>
            <a:endCxn id="171" idx="2"/>
          </p:cNvCxnSpPr>
          <p:nvPr/>
        </p:nvCxnSpPr>
        <p:spPr bwMode="auto">
          <a:xfrm rot="5400000" flipH="1" flipV="1">
            <a:off x="5460323" y="34364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4" name="AutoShape 70"/>
          <p:cNvCxnSpPr>
            <a:cxnSpLocks noChangeShapeType="1"/>
            <a:stCxn id="177" idx="3"/>
            <a:endCxn id="172" idx="2"/>
          </p:cNvCxnSpPr>
          <p:nvPr/>
        </p:nvCxnSpPr>
        <p:spPr bwMode="auto">
          <a:xfrm rot="16200000" flipV="1">
            <a:off x="5010819" y="38832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5" name="AutoShape 71"/>
          <p:cNvCxnSpPr>
            <a:cxnSpLocks noChangeShapeType="1"/>
            <a:stCxn id="178" idx="3"/>
            <a:endCxn id="172" idx="2"/>
          </p:cNvCxnSpPr>
          <p:nvPr/>
        </p:nvCxnSpPr>
        <p:spPr bwMode="auto">
          <a:xfrm rot="16200000" flipV="1">
            <a:off x="5460324" y="3433724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6" name="AutoShape 72"/>
          <p:cNvCxnSpPr>
            <a:cxnSpLocks noChangeShapeType="1"/>
            <a:stCxn id="178" idx="3"/>
            <a:endCxn id="171" idx="2"/>
          </p:cNvCxnSpPr>
          <p:nvPr/>
        </p:nvCxnSpPr>
        <p:spPr bwMode="auto">
          <a:xfrm rot="16200000" flipV="1">
            <a:off x="5909829" y="3883228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1" name="AutoShape 69"/>
          <p:cNvCxnSpPr>
            <a:cxnSpLocks noChangeShapeType="1"/>
            <a:endCxn id="171" idx="2"/>
          </p:cNvCxnSpPr>
          <p:nvPr/>
        </p:nvCxnSpPr>
        <p:spPr bwMode="auto">
          <a:xfrm rot="5400000" flipH="1" flipV="1">
            <a:off x="5633255" y="36093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2" name="AutoShape 69"/>
          <p:cNvCxnSpPr>
            <a:cxnSpLocks noChangeShapeType="1"/>
            <a:stCxn id="221" idx="3"/>
            <a:endCxn id="172" idx="2"/>
          </p:cNvCxnSpPr>
          <p:nvPr/>
        </p:nvCxnSpPr>
        <p:spPr bwMode="auto">
          <a:xfrm rot="16200000" flipV="1">
            <a:off x="5183627" y="3710420"/>
            <a:ext cx="422598" cy="3487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84" name="Rectangle 38"/>
          <p:cNvSpPr>
            <a:spLocks noChangeArrowheads="1"/>
          </p:cNvSpPr>
          <p:nvPr/>
        </p:nvSpPr>
        <p:spPr bwMode="auto">
          <a:xfrm>
            <a:off x="7649134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85" name="Rectangle 39"/>
          <p:cNvSpPr>
            <a:spLocks noChangeArrowheads="1"/>
          </p:cNvSpPr>
          <p:nvPr/>
        </p:nvSpPr>
        <p:spPr bwMode="auto">
          <a:xfrm>
            <a:off x="6750124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86" name="AutoShape 69"/>
          <p:cNvCxnSpPr>
            <a:cxnSpLocks noChangeShapeType="1"/>
            <a:stCxn id="217" idx="3"/>
            <a:endCxn id="184" idx="2"/>
          </p:cNvCxnSpPr>
          <p:nvPr/>
        </p:nvCxnSpPr>
        <p:spPr bwMode="auto">
          <a:xfrm rot="5400000" flipH="1" flipV="1">
            <a:off x="7168029" y="3433665"/>
            <a:ext cx="417591" cy="897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7" name="AutoShape 70"/>
          <p:cNvCxnSpPr>
            <a:cxnSpLocks noChangeShapeType="1"/>
            <a:stCxn id="217" idx="3"/>
            <a:endCxn id="185" idx="2"/>
          </p:cNvCxnSpPr>
          <p:nvPr/>
        </p:nvCxnSpPr>
        <p:spPr bwMode="auto">
          <a:xfrm rot="16200000" flipV="1">
            <a:off x="6718524" y="3881460"/>
            <a:ext cx="417591" cy="1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8" name="AutoShape 71"/>
          <p:cNvCxnSpPr>
            <a:cxnSpLocks noChangeShapeType="1"/>
            <a:stCxn id="191" idx="3"/>
            <a:endCxn id="185" idx="2"/>
          </p:cNvCxnSpPr>
          <p:nvPr/>
        </p:nvCxnSpPr>
        <p:spPr bwMode="auto">
          <a:xfrm rot="16200000" flipV="1">
            <a:off x="7166875" y="34331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9" name="AutoShape 72"/>
          <p:cNvCxnSpPr>
            <a:cxnSpLocks noChangeShapeType="1"/>
            <a:stCxn id="191" idx="3"/>
            <a:endCxn id="184" idx="2"/>
          </p:cNvCxnSpPr>
          <p:nvPr/>
        </p:nvCxnSpPr>
        <p:spPr bwMode="auto">
          <a:xfrm rot="16200000" flipV="1">
            <a:off x="7616379" y="38826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4" name="AutoShape 69"/>
          <p:cNvCxnSpPr>
            <a:cxnSpLocks noChangeShapeType="1"/>
            <a:stCxn id="192" idx="3"/>
            <a:endCxn id="184" idx="2"/>
          </p:cNvCxnSpPr>
          <p:nvPr/>
        </p:nvCxnSpPr>
        <p:spPr bwMode="auto">
          <a:xfrm rot="5400000" flipH="1" flipV="1">
            <a:off x="7339806" y="36087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5" name="AutoShape 69"/>
          <p:cNvCxnSpPr>
            <a:cxnSpLocks noChangeShapeType="1"/>
            <a:stCxn id="192" idx="3"/>
            <a:endCxn id="185" idx="2"/>
          </p:cNvCxnSpPr>
          <p:nvPr/>
        </p:nvCxnSpPr>
        <p:spPr bwMode="auto">
          <a:xfrm rot="16200000" flipV="1">
            <a:off x="6890302" y="37096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6" name="AutoShape 64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707171" y="23124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7" name="AutoShape 65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257668" y="27619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8" name="AutoShape 66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707172" y="31646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9" name="AutoShape 67"/>
          <p:cNvCxnSpPr>
            <a:cxnSpLocks noChangeShapeType="1"/>
            <a:endCxn id="159" idx="2"/>
          </p:cNvCxnSpPr>
          <p:nvPr/>
        </p:nvCxnSpPr>
        <p:spPr bwMode="auto">
          <a:xfrm rot="16200000" flipV="1">
            <a:off x="7156676" y="27619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3" name="TextBox 202"/>
          <p:cNvSpPr txBox="1"/>
          <p:nvPr/>
        </p:nvSpPr>
        <p:spPr>
          <a:xfrm>
            <a:off x="1425390" y="4659868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+mn-lt"/>
              </a:rPr>
              <a:t>IP subnet (VLAN) #1</a:t>
            </a:r>
            <a:endParaRPr lang="en-US" sz="18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28" name="AutoShape 64"/>
          <p:cNvCxnSpPr>
            <a:cxnSpLocks noChangeShapeType="1"/>
          </p:cNvCxnSpPr>
          <p:nvPr/>
        </p:nvCxnSpPr>
        <p:spPr bwMode="auto">
          <a:xfrm rot="5400000" flipH="1" flipV="1">
            <a:off x="1956590" y="23358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9" name="AutoShape 65"/>
          <p:cNvCxnSpPr>
            <a:cxnSpLocks noChangeShapeType="1"/>
          </p:cNvCxnSpPr>
          <p:nvPr/>
        </p:nvCxnSpPr>
        <p:spPr bwMode="auto">
          <a:xfrm rot="5400000" flipH="1" flipV="1">
            <a:off x="1507084" y="27853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1" name="AutoShape 66"/>
          <p:cNvCxnSpPr>
            <a:cxnSpLocks noChangeShapeType="1"/>
          </p:cNvCxnSpPr>
          <p:nvPr/>
        </p:nvCxnSpPr>
        <p:spPr bwMode="auto">
          <a:xfrm rot="16200000" flipV="1">
            <a:off x="1956588" y="31896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5" name="AutoShape 67"/>
          <p:cNvCxnSpPr>
            <a:cxnSpLocks noChangeShapeType="1"/>
          </p:cNvCxnSpPr>
          <p:nvPr/>
        </p:nvCxnSpPr>
        <p:spPr bwMode="auto">
          <a:xfrm rot="5400000" flipH="1" flipV="1">
            <a:off x="2406093" y="27853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0" name="AutoShape 64"/>
          <p:cNvCxnSpPr>
            <a:cxnSpLocks noChangeShapeType="1"/>
          </p:cNvCxnSpPr>
          <p:nvPr/>
        </p:nvCxnSpPr>
        <p:spPr bwMode="auto">
          <a:xfrm rot="16200000" flipV="1">
            <a:off x="2809556" y="23366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1" name="AutoShape 65"/>
          <p:cNvCxnSpPr>
            <a:cxnSpLocks noChangeShapeType="1"/>
          </p:cNvCxnSpPr>
          <p:nvPr/>
        </p:nvCxnSpPr>
        <p:spPr bwMode="auto">
          <a:xfrm rot="16200000" flipV="1">
            <a:off x="2360053" y="27861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2" name="AutoShape 66"/>
          <p:cNvCxnSpPr>
            <a:cxnSpLocks noChangeShapeType="1"/>
          </p:cNvCxnSpPr>
          <p:nvPr/>
        </p:nvCxnSpPr>
        <p:spPr bwMode="auto">
          <a:xfrm rot="5400000" flipH="1" flipV="1">
            <a:off x="2809557" y="31888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8" name="AutoShape 67"/>
          <p:cNvCxnSpPr>
            <a:cxnSpLocks noChangeShapeType="1"/>
          </p:cNvCxnSpPr>
          <p:nvPr/>
        </p:nvCxnSpPr>
        <p:spPr bwMode="auto">
          <a:xfrm rot="16200000" flipV="1">
            <a:off x="3259061" y="27861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0" name="U-Turn Arrow 199"/>
          <p:cNvSpPr/>
          <p:nvPr/>
        </p:nvSpPr>
        <p:spPr>
          <a:xfrm>
            <a:off x="2286000" y="1828852"/>
            <a:ext cx="4648200" cy="2236695"/>
          </a:xfrm>
          <a:prstGeom prst="uturnArrow">
            <a:avLst>
              <a:gd name="adj1" fmla="val 1668"/>
              <a:gd name="adj2" fmla="val 3566"/>
              <a:gd name="adj3" fmla="val 9573"/>
              <a:gd name="adj4" fmla="val 43750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~ 200:1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1" name="Content Placeholder 54"/>
          <p:cNvSpPr txBox="1">
            <a:spLocks/>
          </p:cNvSpPr>
          <p:nvPr/>
        </p:nvSpPr>
        <p:spPr>
          <a:xfrm>
            <a:off x="484632" y="5257800"/>
            <a:ext cx="8174736" cy="121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Resource fragmentation, significantly lowering cloud utilization (and cost-efficiency)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412650" y="4657344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C3300"/>
                </a:solidFill>
                <a:latin typeface="+mn-lt"/>
              </a:rPr>
              <a:t>IP subnet (VLAN) #2</a:t>
            </a:r>
            <a:endParaRPr lang="en-US" sz="18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122" name="AutoShape 80"/>
          <p:cNvSpPr>
            <a:spLocks noChangeArrowheads="1"/>
          </p:cNvSpPr>
          <p:nvPr/>
        </p:nvSpPr>
        <p:spPr bwMode="auto">
          <a:xfrm rot="16171351">
            <a:off x="1091242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3" name="AutoShape 82"/>
          <p:cNvSpPr>
            <a:spLocks noChangeArrowheads="1"/>
          </p:cNvSpPr>
          <p:nvPr/>
        </p:nvSpPr>
        <p:spPr bwMode="auto">
          <a:xfrm rot="16171351">
            <a:off x="1982160" y="4214347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4" name="AutoShape 82"/>
          <p:cNvSpPr>
            <a:spLocks noChangeArrowheads="1"/>
          </p:cNvSpPr>
          <p:nvPr/>
        </p:nvSpPr>
        <p:spPr bwMode="auto">
          <a:xfrm rot="16171351">
            <a:off x="1437107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1780440" y="42022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38" name="AutoShape 80"/>
          <p:cNvSpPr>
            <a:spLocks noChangeArrowheads="1"/>
          </p:cNvSpPr>
          <p:nvPr/>
        </p:nvSpPr>
        <p:spPr bwMode="auto">
          <a:xfrm rot="16171351">
            <a:off x="2797178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9" name="AutoShape 82"/>
          <p:cNvSpPr>
            <a:spLocks noChangeArrowheads="1"/>
          </p:cNvSpPr>
          <p:nvPr/>
        </p:nvSpPr>
        <p:spPr bwMode="auto">
          <a:xfrm rot="16171351">
            <a:off x="3696187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43" name="AutoShape 82"/>
          <p:cNvSpPr>
            <a:spLocks noChangeArrowheads="1"/>
          </p:cNvSpPr>
          <p:nvPr/>
        </p:nvSpPr>
        <p:spPr bwMode="auto">
          <a:xfrm rot="16171351">
            <a:off x="3143042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3480721" y="42009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77" name="AutoShape 80"/>
          <p:cNvSpPr>
            <a:spLocks noChangeArrowheads="1"/>
          </p:cNvSpPr>
          <p:nvPr/>
        </p:nvSpPr>
        <p:spPr bwMode="auto">
          <a:xfrm rot="16171351">
            <a:off x="498885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78" name="AutoShape 82"/>
          <p:cNvSpPr>
            <a:spLocks noChangeArrowheads="1"/>
          </p:cNvSpPr>
          <p:nvPr/>
        </p:nvSpPr>
        <p:spPr bwMode="auto">
          <a:xfrm rot="16171351">
            <a:off x="588786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80" name="Rectangle 21"/>
          <p:cNvSpPr>
            <a:spLocks noChangeArrowheads="1"/>
          </p:cNvSpPr>
          <p:nvPr/>
        </p:nvSpPr>
        <p:spPr bwMode="auto">
          <a:xfrm>
            <a:off x="5678055" y="41781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91" name="AutoShape 82"/>
          <p:cNvSpPr>
            <a:spLocks noChangeArrowheads="1"/>
          </p:cNvSpPr>
          <p:nvPr/>
        </p:nvSpPr>
        <p:spPr bwMode="auto">
          <a:xfrm rot="16171351">
            <a:off x="7593802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2" name="AutoShape 82"/>
          <p:cNvSpPr>
            <a:spLocks noChangeArrowheads="1"/>
          </p:cNvSpPr>
          <p:nvPr/>
        </p:nvSpPr>
        <p:spPr bwMode="auto">
          <a:xfrm rot="16171351">
            <a:off x="7040657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7378336" y="41768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217" name="AutoShape 80"/>
          <p:cNvSpPr>
            <a:spLocks noChangeArrowheads="1"/>
          </p:cNvSpPr>
          <p:nvPr/>
        </p:nvSpPr>
        <p:spPr bwMode="auto">
          <a:xfrm rot="16171351">
            <a:off x="6693793" y="417761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21" name="AutoShape 80"/>
          <p:cNvSpPr>
            <a:spLocks noChangeArrowheads="1"/>
          </p:cNvSpPr>
          <p:nvPr/>
        </p:nvSpPr>
        <p:spPr bwMode="auto">
          <a:xfrm rot="16171351">
            <a:off x="5334942" y="41826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219" name="AutoShape 80"/>
          <p:cNvSpPr>
            <a:spLocks noChangeArrowheads="1"/>
          </p:cNvSpPr>
          <p:nvPr/>
        </p:nvSpPr>
        <p:spPr bwMode="auto">
          <a:xfrm rot="16171351">
            <a:off x="6693591" y="41751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11" name="Freeform 210"/>
          <p:cNvSpPr/>
          <p:nvPr/>
        </p:nvSpPr>
        <p:spPr>
          <a:xfrm>
            <a:off x="6934200" y="2667000"/>
            <a:ext cx="875538" cy="1356359"/>
          </a:xfrm>
          <a:custGeom>
            <a:avLst/>
            <a:gdLst>
              <a:gd name="connsiteX0" fmla="*/ 868680 w 888492"/>
              <a:gd name="connsiteY0" fmla="*/ 1124712 h 1124712"/>
              <a:gd name="connsiteX1" fmla="*/ 813816 w 888492"/>
              <a:gd name="connsiteY1" fmla="*/ 630936 h 1124712"/>
              <a:gd name="connsiteX2" fmla="*/ 420624 w 888492"/>
              <a:gd name="connsiteY2" fmla="*/ 320040 h 1124712"/>
              <a:gd name="connsiteX3" fmla="*/ 91440 w 888492"/>
              <a:gd name="connsiteY3" fmla="*/ 164592 h 1124712"/>
              <a:gd name="connsiteX4" fmla="*/ 0 w 888492"/>
              <a:gd name="connsiteY4" fmla="*/ 0 h 1124712"/>
              <a:gd name="connsiteX0" fmla="*/ 879348 w 889254"/>
              <a:gd name="connsiteY0" fmla="*/ 1124712 h 1124712"/>
              <a:gd name="connsiteX1" fmla="*/ 824484 w 889254"/>
              <a:gd name="connsiteY1" fmla="*/ 630936 h 1124712"/>
              <a:gd name="connsiteX2" fmla="*/ 623316 w 889254"/>
              <a:gd name="connsiteY2" fmla="*/ 377952 h 1124712"/>
              <a:gd name="connsiteX3" fmla="*/ 102108 w 889254"/>
              <a:gd name="connsiteY3" fmla="*/ 164592 h 1124712"/>
              <a:gd name="connsiteX4" fmla="*/ 10668 w 889254"/>
              <a:gd name="connsiteY4" fmla="*/ 0 h 1124712"/>
              <a:gd name="connsiteX0" fmla="*/ 868680 w 878586"/>
              <a:gd name="connsiteY0" fmla="*/ 1124712 h 1124712"/>
              <a:gd name="connsiteX1" fmla="*/ 813816 w 878586"/>
              <a:gd name="connsiteY1" fmla="*/ 630936 h 1124712"/>
              <a:gd name="connsiteX2" fmla="*/ 612648 w 878586"/>
              <a:gd name="connsiteY2" fmla="*/ 377952 h 1124712"/>
              <a:gd name="connsiteX3" fmla="*/ 155448 w 878586"/>
              <a:gd name="connsiteY3" fmla="*/ 225552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813816 w 878586"/>
              <a:gd name="connsiteY1" fmla="*/ 630936 h 1124712"/>
              <a:gd name="connsiteX2" fmla="*/ 612648 w 878586"/>
              <a:gd name="connsiteY2" fmla="*/ 377952 h 1124712"/>
              <a:gd name="connsiteX3" fmla="*/ 107626 w 878586"/>
              <a:gd name="connsiteY3" fmla="*/ 565498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813816 w 878586"/>
              <a:gd name="connsiteY1" fmla="*/ 630936 h 1124712"/>
              <a:gd name="connsiteX2" fmla="*/ 538129 w 878586"/>
              <a:gd name="connsiteY2" fmla="*/ 628331 h 1124712"/>
              <a:gd name="connsiteX3" fmla="*/ 107626 w 878586"/>
              <a:gd name="connsiteY3" fmla="*/ 565498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789257 w 878586"/>
              <a:gd name="connsiteY1" fmla="*/ 816830 h 1124712"/>
              <a:gd name="connsiteX2" fmla="*/ 538129 w 878586"/>
              <a:gd name="connsiteY2" fmla="*/ 628331 h 1124712"/>
              <a:gd name="connsiteX3" fmla="*/ 107626 w 878586"/>
              <a:gd name="connsiteY3" fmla="*/ 565498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789257 w 878586"/>
              <a:gd name="connsiteY1" fmla="*/ 816830 h 1124712"/>
              <a:gd name="connsiteX2" fmla="*/ 538129 w 878586"/>
              <a:gd name="connsiteY2" fmla="*/ 628331 h 1124712"/>
              <a:gd name="connsiteX3" fmla="*/ 251127 w 878586"/>
              <a:gd name="connsiteY3" fmla="*/ 502665 h 1124712"/>
              <a:gd name="connsiteX4" fmla="*/ 0 w 878586"/>
              <a:gd name="connsiteY4" fmla="*/ 0 h 1124712"/>
              <a:gd name="connsiteX0" fmla="*/ 868680 w 878586"/>
              <a:gd name="connsiteY0" fmla="*/ 1124712 h 1124712"/>
              <a:gd name="connsiteX1" fmla="*/ 789257 w 878586"/>
              <a:gd name="connsiteY1" fmla="*/ 816830 h 1124712"/>
              <a:gd name="connsiteX2" fmla="*/ 574005 w 878586"/>
              <a:gd name="connsiteY2" fmla="*/ 659747 h 1124712"/>
              <a:gd name="connsiteX3" fmla="*/ 251127 w 878586"/>
              <a:gd name="connsiteY3" fmla="*/ 502665 h 1124712"/>
              <a:gd name="connsiteX4" fmla="*/ 0 w 878586"/>
              <a:gd name="connsiteY4" fmla="*/ 0 h 1124712"/>
              <a:gd name="connsiteX0" fmla="*/ 832805 w 842711"/>
              <a:gd name="connsiteY0" fmla="*/ 1156129 h 1156129"/>
              <a:gd name="connsiteX1" fmla="*/ 753382 w 842711"/>
              <a:gd name="connsiteY1" fmla="*/ 848247 h 1156129"/>
              <a:gd name="connsiteX2" fmla="*/ 538130 w 842711"/>
              <a:gd name="connsiteY2" fmla="*/ 691164 h 1156129"/>
              <a:gd name="connsiteX3" fmla="*/ 215252 w 842711"/>
              <a:gd name="connsiteY3" fmla="*/ 534082 h 1156129"/>
              <a:gd name="connsiteX4" fmla="*/ 0 w 842711"/>
              <a:gd name="connsiteY4" fmla="*/ 0 h 1156129"/>
              <a:gd name="connsiteX0" fmla="*/ 832805 w 842711"/>
              <a:gd name="connsiteY0" fmla="*/ 1156129 h 1156129"/>
              <a:gd name="connsiteX1" fmla="*/ 753382 w 842711"/>
              <a:gd name="connsiteY1" fmla="*/ 848247 h 1156129"/>
              <a:gd name="connsiteX2" fmla="*/ 538130 w 842711"/>
              <a:gd name="connsiteY2" fmla="*/ 691164 h 1156129"/>
              <a:gd name="connsiteX3" fmla="*/ 215252 w 842711"/>
              <a:gd name="connsiteY3" fmla="*/ 534082 h 1156129"/>
              <a:gd name="connsiteX4" fmla="*/ 0 w 842711"/>
              <a:gd name="connsiteY4" fmla="*/ 0 h 11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711" h="1156129">
                <a:moveTo>
                  <a:pt x="832805" y="1156129"/>
                </a:moveTo>
                <a:cubicBezTo>
                  <a:pt x="842711" y="976297"/>
                  <a:pt x="802495" y="925741"/>
                  <a:pt x="753382" y="848247"/>
                </a:cubicBezTo>
                <a:cubicBezTo>
                  <a:pt x="704270" y="770753"/>
                  <a:pt x="627818" y="743525"/>
                  <a:pt x="538130" y="691164"/>
                </a:cubicBezTo>
                <a:cubicBezTo>
                  <a:pt x="448442" y="638803"/>
                  <a:pt x="304940" y="649276"/>
                  <a:pt x="215252" y="534082"/>
                </a:cubicBezTo>
                <a:cubicBezTo>
                  <a:pt x="125564" y="418888"/>
                  <a:pt x="10668" y="55626"/>
                  <a:pt x="0" y="0"/>
                </a:cubicBez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&quot;No&quot; Symbol 225"/>
          <p:cNvSpPr/>
          <p:nvPr/>
        </p:nvSpPr>
        <p:spPr>
          <a:xfrm>
            <a:off x="7123176" y="3166872"/>
            <a:ext cx="347472" cy="344424"/>
          </a:xfrm>
          <a:prstGeom prst="noSmoking">
            <a:avLst>
              <a:gd name="adj" fmla="val 19762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00289"/>
      </p:ext>
    </p:extLst>
  </p:cSld>
  <p:clrMapOvr>
    <a:masterClrMapping/>
  </p:clrMapOvr>
  <p:transition xmlns:p14="http://schemas.microsoft.com/office/powerpoint/2010/main" advTm="10471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0" grpId="0" animBg="1"/>
      <p:bldP spid="200" grpId="1" animBg="1"/>
      <p:bldP spid="201" grpId="0" build="p"/>
      <p:bldP spid="204" grpId="0"/>
      <p:bldP spid="219" grpId="0" animBg="1"/>
      <p:bldP spid="219" grpId="1" animBg="1"/>
      <p:bldP spid="211" grpId="0" animBg="1"/>
      <p:bldP spid="211" grpId="1" animBg="1"/>
      <p:bldP spid="226" grpId="0" animBg="1"/>
      <p:bldP spid="2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8.4|12.9|17.2|10.7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8.4|12.9|17.2|10.7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6|22.6|61|36|12.6|7.2|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6|22.6|61|36|12.6|7.2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5.9|2.7|0.7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7|3.7|8|7.2|12.6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7|3.7|8|7.2|12.6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|28.3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8.7|29.7|26.3|13.6|3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27.8|8.6|29|5.8|1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5|10.8|0.9|6|11.2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9|3.6|14.8|20|25.6|12.1|21.7|8.1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1705</Words>
  <Application>Microsoft Macintosh PowerPoint</Application>
  <PresentationFormat>On-screen Show (4:3)</PresentationFormat>
  <Paragraphs>571</Paragraphs>
  <Slides>33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6.888:  Lecture 2 Data Center Network Architectures</vt:lpstr>
      <vt:lpstr>Data Center Costs</vt:lpstr>
      <vt:lpstr>Server Costs</vt:lpstr>
      <vt:lpstr>Goal: Agility – Any service, Any Server</vt:lpstr>
      <vt:lpstr>Achieving Agility</vt:lpstr>
      <vt:lpstr>Conventional DC Network</vt:lpstr>
      <vt:lpstr>Layer 2 vs. Layer 3</vt:lpstr>
      <vt:lpstr>Conventional DC Network Problems</vt:lpstr>
      <vt:lpstr>And More Problems …</vt:lpstr>
      <vt:lpstr>And More Problems …</vt:lpstr>
      <vt:lpstr>Measurements</vt:lpstr>
      <vt:lpstr>DC Traffic Characteristics</vt:lpstr>
      <vt:lpstr>DC Opportunities</vt:lpstr>
      <vt:lpstr>Intuition</vt:lpstr>
      <vt:lpstr>What You Said</vt:lpstr>
      <vt:lpstr>Virtual Layer 2 Switch</vt:lpstr>
      <vt:lpstr>VL2 Goals</vt:lpstr>
      <vt:lpstr>VL2 Design Principles</vt:lpstr>
      <vt:lpstr>Single-Chip “Merchant Silicon” Switches</vt:lpstr>
      <vt:lpstr>Specific Objectives and Solutions</vt:lpstr>
      <vt:lpstr>Discussion</vt:lpstr>
      <vt:lpstr>What You Said</vt:lpstr>
      <vt:lpstr>What You Said</vt:lpstr>
      <vt:lpstr>Addressing and Routing: Name-Location Separation</vt:lpstr>
      <vt:lpstr>Addressing and Routing: Name-Location Separation</vt:lpstr>
      <vt:lpstr>Example Topology: Clos Network</vt:lpstr>
      <vt:lpstr>Example Topology: Clos Network</vt:lpstr>
      <vt:lpstr>Traffic Forwarding: Random Indirection</vt:lpstr>
      <vt:lpstr>Traffic Forwarding: Random Indirection</vt:lpstr>
      <vt:lpstr>What you said</vt:lpstr>
      <vt:lpstr>Some other DC network designs…</vt:lpstr>
      <vt:lpstr>Next time: Congestion Control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Alizadeh</dc:creator>
  <cp:lastModifiedBy>Mohammad Alizadeh</cp:lastModifiedBy>
  <cp:revision>600</cp:revision>
  <dcterms:created xsi:type="dcterms:W3CDTF">2016-02-01T15:45:25Z</dcterms:created>
  <dcterms:modified xsi:type="dcterms:W3CDTF">2016-02-05T17:08:40Z</dcterms:modified>
</cp:coreProperties>
</file>