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7" r:id="rId3"/>
    <p:sldMasterId id="2147483676" r:id="rId4"/>
    <p:sldMasterId id="2147483688" r:id="rId5"/>
  </p:sldMasterIdLst>
  <p:notesMasterIdLst>
    <p:notesMasterId r:id="rId82"/>
  </p:notesMasterIdLst>
  <p:handoutMasterIdLst>
    <p:handoutMasterId r:id="rId83"/>
  </p:handoutMasterIdLst>
  <p:sldIdLst>
    <p:sldId id="256" r:id="rId6"/>
    <p:sldId id="368" r:id="rId7"/>
    <p:sldId id="369" r:id="rId8"/>
    <p:sldId id="370" r:id="rId9"/>
    <p:sldId id="371" r:id="rId10"/>
    <p:sldId id="372" r:id="rId11"/>
    <p:sldId id="374" r:id="rId12"/>
    <p:sldId id="373" r:id="rId13"/>
    <p:sldId id="382" r:id="rId14"/>
    <p:sldId id="383" r:id="rId15"/>
    <p:sldId id="384" r:id="rId16"/>
    <p:sldId id="385" r:id="rId17"/>
    <p:sldId id="386" r:id="rId18"/>
    <p:sldId id="387" r:id="rId19"/>
    <p:sldId id="379" r:id="rId20"/>
    <p:sldId id="395" r:id="rId21"/>
    <p:sldId id="380" r:id="rId22"/>
    <p:sldId id="381" r:id="rId23"/>
    <p:sldId id="388" r:id="rId24"/>
    <p:sldId id="389" r:id="rId25"/>
    <p:sldId id="390" r:id="rId26"/>
    <p:sldId id="391" r:id="rId27"/>
    <p:sldId id="392" r:id="rId28"/>
    <p:sldId id="393" r:id="rId29"/>
    <p:sldId id="394" r:id="rId30"/>
    <p:sldId id="397" r:id="rId31"/>
    <p:sldId id="396" r:id="rId32"/>
    <p:sldId id="398" r:id="rId33"/>
    <p:sldId id="399" r:id="rId34"/>
    <p:sldId id="482" r:id="rId35"/>
    <p:sldId id="477" r:id="rId36"/>
    <p:sldId id="481" r:id="rId37"/>
    <p:sldId id="404" r:id="rId38"/>
    <p:sldId id="405" r:id="rId39"/>
    <p:sldId id="409" r:id="rId40"/>
    <p:sldId id="413" r:id="rId41"/>
    <p:sldId id="411" r:id="rId42"/>
    <p:sldId id="412" r:id="rId43"/>
    <p:sldId id="414" r:id="rId44"/>
    <p:sldId id="415" r:id="rId45"/>
    <p:sldId id="417" r:id="rId46"/>
    <p:sldId id="478" r:id="rId47"/>
    <p:sldId id="418" r:id="rId48"/>
    <p:sldId id="419" r:id="rId49"/>
    <p:sldId id="420" r:id="rId50"/>
    <p:sldId id="421" r:id="rId51"/>
    <p:sldId id="470" r:id="rId52"/>
    <p:sldId id="475" r:id="rId53"/>
    <p:sldId id="422" r:id="rId54"/>
    <p:sldId id="423"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441" r:id="rId72"/>
    <p:sldId id="442" r:id="rId73"/>
    <p:sldId id="443" r:id="rId74"/>
    <p:sldId id="444" r:id="rId75"/>
    <p:sldId id="445" r:id="rId76"/>
    <p:sldId id="446" r:id="rId77"/>
    <p:sldId id="447" r:id="rId78"/>
    <p:sldId id="479" r:id="rId79"/>
    <p:sldId id="480" r:id="rId80"/>
    <p:sldId id="355"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Zats" initials="" lastIdx="12" clrIdx="0"/>
  <p:cmAuthor id="1" name="Radhika Mittal" initials="" lastIdx="11" clrIdx="1"/>
  <p:cmAuthor id="2" name="Emily Blem"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769"/>
    <a:srgbClr val="0D49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43" autoAdjust="0"/>
  </p:normalViewPr>
  <p:slideViewPr>
    <p:cSldViewPr snapToGrid="0" snapToObjects="1">
      <p:cViewPr>
        <p:scale>
          <a:sx n="115" d="100"/>
          <a:sy n="115" d="100"/>
        </p:scale>
        <p:origin x="-1648"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commentAuthors" Target="commentAuthors.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65D0C2-6457-0346-AFF0-D2875978021B}" type="datetimeFigureOut">
              <a:rPr lang="en-US" smtClean="0"/>
              <a:t>2/10/16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222C87-F641-F240-B96E-8748DA1233F4}" type="slidenum">
              <a:rPr lang="en-US" smtClean="0"/>
              <a:t>‹#›</a:t>
            </a:fld>
            <a:endParaRPr lang="en-US"/>
          </a:p>
        </p:txBody>
      </p:sp>
    </p:spTree>
    <p:extLst>
      <p:ext uri="{BB962C8B-B14F-4D97-AF65-F5344CB8AC3E}">
        <p14:creationId xmlns:p14="http://schemas.microsoft.com/office/powerpoint/2010/main" val="41713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B130-F56A-354B-8CEF-901263E7AAAC}" type="datetimeFigureOut">
              <a:rPr lang="en-US" smtClean="0"/>
              <a:t>2/10/16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1691A-0BE3-AD47-9744-C0A743F7AFBB}" type="slidenum">
              <a:rPr lang="en-US" smtClean="0"/>
              <a:t>‹#›</a:t>
            </a:fld>
            <a:endParaRPr lang="en-US"/>
          </a:p>
        </p:txBody>
      </p:sp>
    </p:spTree>
    <p:extLst>
      <p:ext uri="{BB962C8B-B14F-4D97-AF65-F5344CB8AC3E}">
        <p14:creationId xmlns:p14="http://schemas.microsoft.com/office/powerpoint/2010/main" val="5395717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To set the context, the primary motivation for this work is that datacenter networks need to provide large amounts of bisection bandwidth to support distributed applications; if you consider applications like big data analytics, </a:t>
            </a:r>
            <a:r>
              <a:rPr lang="en-US" baseline="0" dirty="0" err="1" smtClean="0"/>
              <a:t>hPC</a:t>
            </a:r>
            <a:r>
              <a:rPr lang="en-US" baseline="0" dirty="0" smtClean="0"/>
              <a:t>, or web services, they all require significant network IO between components that are spread across 100s or even 1000s of servers.</a:t>
            </a:r>
          </a:p>
          <a:p>
            <a:endParaRPr lang="en-US" baseline="0" dirty="0" smtClean="0"/>
          </a:p>
          <a:p>
            <a:r>
              <a:rPr lang="en-US" baseline="0" dirty="0" smtClean="0"/>
              <a:t>In response to this, in recent years, the single rooted tree topologies that have been used in enterprise networks for decades are being replaced with multi-rooted topologies. These new topologies, also called fat-tree or Leaf-Spine, are great -- they can scale bandwidth arbitrarily by just adding more paths; for example, adding more spine switches in a Leaf-Spine design. </a:t>
            </a:r>
          </a:p>
        </p:txBody>
      </p:sp>
      <p:sp>
        <p:nvSpPr>
          <p:cNvPr id="4" name="Slide Number Placeholder 3"/>
          <p:cNvSpPr>
            <a:spLocks noGrp="1"/>
          </p:cNvSpPr>
          <p:nvPr>
            <p:ph type="sldNum" sz="quarter" idx="10"/>
          </p:nvPr>
        </p:nvSpPr>
        <p:spPr/>
        <p:txBody>
          <a:bodyPr/>
          <a:lstStyle/>
          <a:p>
            <a:fld id="{A5230A9A-2637-4F4B-B8F8-240F39B08293}" type="slidenum">
              <a:rPr lang="en-US" smtClean="0"/>
              <a:t>2</a:t>
            </a:fld>
            <a:endParaRPr lang="en-US"/>
          </a:p>
        </p:txBody>
      </p:sp>
    </p:spTree>
    <p:extLst>
      <p:ext uri="{BB962C8B-B14F-4D97-AF65-F5344CB8AC3E}">
        <p14:creationId xmlns:p14="http://schemas.microsoft.com/office/powerpoint/2010/main" val="345475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It’s obviously</a:t>
            </a:r>
            <a:r>
              <a:rPr lang="en-GB" baseline="0" dirty="0" smtClean="0"/>
              <a:t> good to use both interfaces, to get reliability. But if you just transmit away full blast, is it unfair to the other users?</a:t>
            </a:r>
          </a:p>
          <a:p>
            <a:endParaRPr lang="en-GB" baseline="0" dirty="0" smtClean="0"/>
          </a:p>
          <a:p>
            <a:r>
              <a:rPr lang="en-GB" baseline="0" dirty="0" smtClean="0"/>
              <a:t>If you decide not to blast away, how should you balance your traffic, when the paths are so different?</a:t>
            </a:r>
          </a:p>
        </p:txBody>
      </p:sp>
      <p:sp>
        <p:nvSpPr>
          <p:cNvPr id="4" name="Slide Number Placeholder 3"/>
          <p:cNvSpPr>
            <a:spLocks noGrp="1"/>
          </p:cNvSpPr>
          <p:nvPr>
            <p:ph type="sldNum" sz="quarter" idx="10"/>
          </p:nvPr>
        </p:nvSpPr>
        <p:spPr/>
        <p:txBody>
          <a:bodyPr/>
          <a:lstStyle/>
          <a:p>
            <a:fld id="{73C84340-2C5C-49CD-9344-8D8C6E4223F8}"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interested in the congestion control component.</a:t>
            </a:r>
          </a:p>
          <a:p>
            <a:endParaRPr lang="en-GB" dirty="0" smtClean="0"/>
          </a:p>
          <a:p>
            <a:r>
              <a:rPr lang="en-GB" dirty="0" smtClean="0"/>
              <a:t>What I talk about is generic: if you want multipath </a:t>
            </a:r>
            <a:r>
              <a:rPr lang="en-GB" dirty="0" err="1" smtClean="0"/>
              <a:t>CompoundTCP</a:t>
            </a:r>
            <a:r>
              <a:rPr lang="en-GB" dirty="0" smtClean="0"/>
              <a:t>,</a:t>
            </a:r>
            <a:r>
              <a:rPr lang="en-GB" baseline="0" dirty="0" smtClean="0"/>
              <a:t> or multipath SCTP, or multipath </a:t>
            </a:r>
            <a:r>
              <a:rPr lang="en-GB" baseline="0" dirty="0" err="1" smtClean="0"/>
              <a:t>CubicTCP</a:t>
            </a:r>
            <a:r>
              <a:rPr lang="en-GB" baseline="0" dirty="0" smtClean="0"/>
              <a:t>, you’ll need to face the same design issues. We have made our algorithm fit nicely with TCP, but merely as a starting point.</a:t>
            </a:r>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interested in the congestion control component.</a:t>
            </a:r>
          </a:p>
          <a:p>
            <a:endParaRPr lang="en-GB" dirty="0" smtClean="0"/>
          </a:p>
          <a:p>
            <a:r>
              <a:rPr lang="en-GB" dirty="0" smtClean="0"/>
              <a:t>What I talk about is generic: if you want multipath </a:t>
            </a:r>
            <a:r>
              <a:rPr lang="en-GB" dirty="0" err="1" smtClean="0"/>
              <a:t>CompoundTCP</a:t>
            </a:r>
            <a:r>
              <a:rPr lang="en-GB" dirty="0" smtClean="0"/>
              <a:t>,</a:t>
            </a:r>
            <a:r>
              <a:rPr lang="en-GB" baseline="0" dirty="0" smtClean="0"/>
              <a:t> or multipath SCTP, or multipath </a:t>
            </a:r>
            <a:r>
              <a:rPr lang="en-GB" baseline="0" dirty="0" err="1" smtClean="0"/>
              <a:t>CubicTCP</a:t>
            </a:r>
            <a:r>
              <a:rPr lang="en-GB" baseline="0" dirty="0" smtClean="0"/>
              <a:t>, you’ll need to face the same design issues. We have made our algorithm fit nicely with TCP, but merely as a starting point.</a:t>
            </a:r>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very first thing that comes to mind with multipath TCP, and</a:t>
            </a:r>
            <a:r>
              <a:rPr lang="en-GB" baseline="0" dirty="0" smtClean="0"/>
              <a:t> it’s something that many other people have solved in different ways.</a:t>
            </a:r>
          </a:p>
          <a:p>
            <a:endParaRPr lang="en-GB" baseline="0" dirty="0" smtClean="0"/>
          </a:p>
          <a:p>
            <a:r>
              <a:rPr lang="en-GB" baseline="0" dirty="0" smtClean="0"/>
              <a:t>This is just a warm-up... Design Goal 3 is a much “richer” generalization of this goal, which accommodates different topologies, different RTTs. So there’s no point giving an evaluation here.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thinking</a:t>
            </a:r>
            <a:r>
              <a:rPr lang="en-GB" baseline="0" dirty="0" smtClean="0"/>
              <a:t> of the paths as given. MPTCP has the choice of how to split its traffic over those given paths.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get back to fairness.</a:t>
            </a:r>
            <a:r>
              <a:rPr lang="en-GB" baseline="0" dirty="0" smtClean="0"/>
              <a:t> This is a more systematic and general way to think about fairness, than the simple bottleneck idea I started with. </a:t>
            </a:r>
          </a:p>
          <a:p>
            <a:endParaRPr lang="en-GB" dirty="0" smtClean="0"/>
          </a:p>
          <a:p>
            <a:r>
              <a:rPr lang="en-GB" dirty="0" smtClean="0"/>
              <a:t>If we follow Design Goal 2, we’ll push all our</a:t>
            </a:r>
            <a:r>
              <a:rPr lang="en-GB" baseline="0" dirty="0" smtClean="0"/>
              <a:t> traffic onto the low-loss path, i.e. 3G. But 3G has high RTT, which means that a TCP flow would get low throughput. In order to be fair to TCP, we shouldn’t send very much traffic over 3G. But then the user is suffering because of MPTCP, which is no good.</a:t>
            </a:r>
            <a:endParaRPr lang="en-GB" dirty="0" smtClean="0"/>
          </a:p>
          <a:p>
            <a:endParaRPr lang="en-GB" dirty="0" smtClean="0"/>
          </a:p>
          <a:p>
            <a:r>
              <a:rPr lang="en-GB" baseline="0" dirty="0" smtClean="0"/>
              <a:t>We want the user to have an incentive to use MPTCP, and we want the network to have an incentive to permit MPTCP. Here’s a more precise way to put it.</a:t>
            </a:r>
          </a:p>
          <a:p>
            <a:endParaRPr lang="en-GB"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pPr/>
              <a:t>26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“Goal 3. Be fair to TCP” means</a:t>
            </a:r>
            <a:r>
              <a:rPr lang="en-GB" baseline="0" dirty="0" smtClean="0"/>
              <a:t> two things:</a:t>
            </a:r>
          </a:p>
          <a:p>
            <a:r>
              <a:rPr lang="en-GB" baseline="0" dirty="0" smtClean="0"/>
              <a:t>fair to the user, i.e. user doesn’t suffer by switching from TCP to MPTCP;</a:t>
            </a:r>
          </a:p>
          <a:p>
            <a:r>
              <a:rPr lang="en-GB" baseline="0" dirty="0" smtClean="0"/>
              <a:t>fair to the network, i.e. network doesn’t suffer when users switch from TCP to MPTCP.</a:t>
            </a:r>
          </a:p>
          <a:p>
            <a:endParaRPr lang="en-GB" baseline="0" dirty="0" smtClean="0"/>
          </a:p>
          <a:p>
            <a:r>
              <a:rPr lang="en-GB" baseline="0" dirty="0" smtClean="0"/>
              <a:t>It subsumes Goal 1.</a:t>
            </a:r>
          </a:p>
          <a:p>
            <a:endParaRPr lang="en-GB" baseline="0" dirty="0" smtClean="0"/>
          </a:p>
          <a:p>
            <a:r>
              <a:rPr lang="en-GB" baseline="0" dirty="0" smtClean="0"/>
              <a:t>There are two more goals.</a:t>
            </a:r>
          </a:p>
          <a:p>
            <a:r>
              <a:rPr lang="en-GB" baseline="0" dirty="0" smtClean="0"/>
              <a:t>Paper discusses Goal 4 at length.</a:t>
            </a:r>
          </a:p>
          <a:p>
            <a:r>
              <a:rPr lang="en-GB" baseline="0" dirty="0" smtClean="0"/>
              <a:t>Goal 5: we didn’t see any oscillations in our evaluation; theory papers predict no oscillation, for an idealized model.</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So the whole industry is moving in this direction -- of using multi-rooted topologies to build networks with full or near-full bisection </a:t>
            </a:r>
            <a:r>
              <a:rPr lang="en-US" baseline="0" smtClean="0"/>
              <a:t>bandwidth.</a:t>
            </a:r>
          </a:p>
          <a:p>
            <a:endParaRPr lang="en-US" baseline="0" dirty="0" smtClean="0"/>
          </a:p>
          <a:p>
            <a:r>
              <a:rPr lang="en-US" baseline="0" dirty="0" smtClean="0"/>
              <a:t>This is great… but if we take a step back, it’s not </a:t>
            </a:r>
            <a:r>
              <a:rPr lang="en-US" i="1" baseline="0" dirty="0" smtClean="0"/>
              <a:t>really </a:t>
            </a:r>
            <a:r>
              <a:rPr lang="en-US" i="0" baseline="0" dirty="0" smtClean="0"/>
              <a:t>what we want.</a:t>
            </a:r>
            <a:endParaRPr lang="en-US" baseline="0" dirty="0" smtClean="0"/>
          </a:p>
        </p:txBody>
      </p:sp>
      <p:sp>
        <p:nvSpPr>
          <p:cNvPr id="4" name="Slide Number Placeholder 3"/>
          <p:cNvSpPr>
            <a:spLocks noGrp="1"/>
          </p:cNvSpPr>
          <p:nvPr>
            <p:ph type="sldNum" sz="quarter" idx="10"/>
          </p:nvPr>
        </p:nvSpPr>
        <p:spPr/>
        <p:txBody>
          <a:bodyPr/>
          <a:lstStyle/>
          <a:p>
            <a:fld id="{A5230A9A-2637-4F4B-B8F8-240F39B08293}" type="slidenum">
              <a:rPr lang="en-US" smtClean="0"/>
              <a:t>3</a:t>
            </a:fld>
            <a:endParaRPr lang="en-US"/>
          </a:p>
        </p:txBody>
      </p:sp>
    </p:spTree>
    <p:extLst>
      <p:ext uri="{BB962C8B-B14F-4D97-AF65-F5344CB8AC3E}">
        <p14:creationId xmlns:p14="http://schemas.microsoft.com/office/powerpoint/2010/main" val="345475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chemeClr val="bg1"/>
                </a:solidFill>
              </a:rPr>
              <a:t>MPTCP works pretty much like TCP, i.e. window increases and window decreases on each path. The decrease is the same as TCP.</a:t>
            </a:r>
            <a:r>
              <a:rPr lang="en-GB" sz="1200" baseline="0" dirty="0" smtClean="0">
                <a:solidFill>
                  <a:schemeClr val="bg1"/>
                </a:solidFill>
              </a:rPr>
              <a:t> When there is only one path available, this formula reduces to the TCP formula.</a:t>
            </a:r>
            <a:endParaRPr lang="en-GB" sz="1200" dirty="0" smtClean="0">
              <a:solidFill>
                <a:schemeClr val="bg1"/>
              </a:solidFill>
            </a:endParaRPr>
          </a:p>
          <a:p>
            <a:endParaRPr lang="en-GB" sz="1200" dirty="0" smtClean="0">
              <a:solidFill>
                <a:schemeClr val="bg1"/>
              </a:solidFill>
            </a:endParaRPr>
          </a:p>
          <a:p>
            <a:r>
              <a:rPr lang="en-GB" sz="1200" dirty="0" smtClean="0">
                <a:solidFill>
                  <a:schemeClr val="bg1"/>
                </a:solidFill>
              </a:rPr>
              <a:t>We derived</a:t>
            </a:r>
            <a:r>
              <a:rPr lang="en-GB" sz="1200" baseline="0" dirty="0" smtClean="0">
                <a:solidFill>
                  <a:schemeClr val="bg1"/>
                </a:solidFill>
              </a:rPr>
              <a:t> a throughput formula for this congestion control algorithm, and checked that it satisfies the design goals.</a:t>
            </a:r>
            <a:endParaRPr lang="en-GB" sz="1200" dirty="0" smtClean="0">
              <a:solidFill>
                <a:schemeClr val="bg1"/>
              </a:solidFill>
            </a:endParaRPr>
          </a:p>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pPr/>
              <a:t>29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plausible sort of failure!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solidFill>
                  <a:prstClr val="black"/>
                </a:solidFill>
                <a:latin typeface="Calibri"/>
              </a:rPr>
              <a:pPr/>
              <a:t>36</a:t>
            </a:fld>
            <a:endParaRPr lang="en-GB">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see how Presto works at high level. </a:t>
            </a:r>
          </a:p>
          <a:p>
            <a:r>
              <a:rPr lang="en-US" baseline="0" dirty="0" smtClean="0"/>
              <a:t>First Presto load balances on near uniform-sized small data units.</a:t>
            </a:r>
          </a:p>
        </p:txBody>
      </p:sp>
      <p:sp>
        <p:nvSpPr>
          <p:cNvPr id="4" name="Slide Number Placeholder 3"/>
          <p:cNvSpPr>
            <a:spLocks noGrp="1"/>
          </p:cNvSpPr>
          <p:nvPr>
            <p:ph type="sldNum" sz="quarter" idx="10"/>
          </p:nvPr>
        </p:nvSpPr>
        <p:spPr/>
        <p:txBody>
          <a:bodyPr/>
          <a:lstStyle/>
          <a:p>
            <a:fld id="{5A657E9F-9994-7145-B513-424B47D8EE87}" type="slidenum">
              <a:rPr lang="en-US" smtClean="0"/>
              <a:t>43</a:t>
            </a:fld>
            <a:endParaRPr lang="en-US"/>
          </a:p>
        </p:txBody>
      </p:sp>
    </p:spTree>
    <p:extLst>
      <p:ext uri="{BB962C8B-B14F-4D97-AF65-F5344CB8AC3E}">
        <p14:creationId xmlns:p14="http://schemas.microsoft.com/office/powerpoint/2010/main" val="4108441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near uniform-sized data units are proactively distributed evenly over the symmetric network by the virtual switches on the hosts.</a:t>
            </a:r>
          </a:p>
          <a:p>
            <a:r>
              <a:rPr lang="en-US" baseline="0" dirty="0" smtClean="0"/>
              <a:t>Please note that today’s data center networks are commonly constructed by symmetric Clos networks.</a:t>
            </a:r>
          </a:p>
        </p:txBody>
      </p:sp>
      <p:sp>
        <p:nvSpPr>
          <p:cNvPr id="4" name="Slide Number Placeholder 3"/>
          <p:cNvSpPr>
            <a:spLocks noGrp="1"/>
          </p:cNvSpPr>
          <p:nvPr>
            <p:ph type="sldNum" sz="quarter" idx="10"/>
          </p:nvPr>
        </p:nvSpPr>
        <p:spPr/>
        <p:txBody>
          <a:bodyPr/>
          <a:lstStyle/>
          <a:p>
            <a:fld id="{5A657E9F-9994-7145-B513-424B47D8EE87}" type="slidenum">
              <a:rPr lang="en-US" smtClean="0"/>
              <a:t>44</a:t>
            </a:fld>
            <a:endParaRPr lang="en-US"/>
          </a:p>
        </p:txBody>
      </p:sp>
    </p:spTree>
    <p:extLst>
      <p:ext uri="{BB962C8B-B14F-4D97-AF65-F5344CB8AC3E}">
        <p14:creationId xmlns:p14="http://schemas.microsoft.com/office/powerpoint/2010/main" val="4108441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illustrates how the uniform-sized data units are distributed evenly over the symmetric network.</a:t>
            </a:r>
          </a:p>
        </p:txBody>
      </p:sp>
      <p:sp>
        <p:nvSpPr>
          <p:cNvPr id="4" name="Slide Number Placeholder 3"/>
          <p:cNvSpPr>
            <a:spLocks noGrp="1"/>
          </p:cNvSpPr>
          <p:nvPr>
            <p:ph type="sldNum" sz="quarter" idx="10"/>
          </p:nvPr>
        </p:nvSpPr>
        <p:spPr/>
        <p:txBody>
          <a:bodyPr/>
          <a:lstStyle/>
          <a:p>
            <a:fld id="{5A657E9F-9994-7145-B513-424B47D8EE87}" type="slidenum">
              <a:rPr lang="en-US" smtClean="0"/>
              <a:t>45</a:t>
            </a:fld>
            <a:endParaRPr lang="en-US"/>
          </a:p>
        </p:txBody>
      </p:sp>
    </p:spTree>
    <p:extLst>
      <p:ext uri="{BB962C8B-B14F-4D97-AF65-F5344CB8AC3E}">
        <p14:creationId xmlns:p14="http://schemas.microsoft.com/office/powerpoint/2010/main" val="410844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kind of fine-grained load balancing scheme can cause packet reordering at the receiver side, therefore, at the receiver side, </a:t>
            </a:r>
          </a:p>
          <a:p>
            <a:r>
              <a:rPr lang="en-US" baseline="0" dirty="0" smtClean="0"/>
              <a:t>Presto masks packet reordering due to </a:t>
            </a:r>
            <a:r>
              <a:rPr lang="en-US" baseline="0" dirty="0" err="1" smtClean="0"/>
              <a:t>multipathing</a:t>
            </a:r>
            <a:r>
              <a:rPr lang="en-US" baseline="0" dirty="0" smtClean="0"/>
              <a:t> below the transport layer. </a:t>
            </a:r>
          </a:p>
        </p:txBody>
      </p:sp>
      <p:sp>
        <p:nvSpPr>
          <p:cNvPr id="4" name="Slide Number Placeholder 3"/>
          <p:cNvSpPr>
            <a:spLocks noGrp="1"/>
          </p:cNvSpPr>
          <p:nvPr>
            <p:ph type="sldNum" sz="quarter" idx="10"/>
          </p:nvPr>
        </p:nvSpPr>
        <p:spPr/>
        <p:txBody>
          <a:bodyPr/>
          <a:lstStyle/>
          <a:p>
            <a:fld id="{5A657E9F-9994-7145-B513-424B47D8EE87}" type="slidenum">
              <a:rPr lang="en-US" smtClean="0"/>
              <a:t>46</a:t>
            </a:fld>
            <a:endParaRPr lang="en-US"/>
          </a:p>
        </p:txBody>
      </p:sp>
    </p:spTree>
    <p:extLst>
      <p:ext uri="{BB962C8B-B14F-4D97-AF65-F5344CB8AC3E}">
        <p14:creationId xmlns:p14="http://schemas.microsoft.com/office/powerpoint/2010/main" val="4108441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Presto load balances on </a:t>
            </a:r>
            <a:r>
              <a:rPr lang="en-US" dirty="0" err="1" smtClean="0"/>
              <a:t>flowcells</a:t>
            </a:r>
            <a:r>
              <a:rPr lang="en-US" dirty="0" smtClean="0"/>
              <a:t>.</a:t>
            </a:r>
          </a:p>
          <a:p>
            <a:r>
              <a:rPr lang="en-US" dirty="0" err="1" smtClean="0"/>
              <a:t>Flowcell</a:t>
            </a:r>
            <a:r>
              <a:rPr lang="en-US" baseline="0" dirty="0" smtClean="0"/>
              <a:t> essentially is a set of TCP segments with bounded byte count. The bound is the maximal TCP Segmentation Offload (TSO) size </a:t>
            </a:r>
          </a:p>
          <a:p>
            <a:r>
              <a:rPr lang="en-US" baseline="0" dirty="0" smtClean="0"/>
              <a:t>because we want to maximize the benefit of TSO for high speed.</a:t>
            </a:r>
          </a:p>
          <a:p>
            <a:r>
              <a:rPr lang="en-US" baseline="0" dirty="0" smtClean="0"/>
              <a:t>It was 64KB in our implementation.</a:t>
            </a:r>
          </a:p>
          <a:p>
            <a:endParaRPr lang="en-US" dirty="0" smtClean="0"/>
          </a:p>
          <a:p>
            <a:r>
              <a:rPr lang="en-US" dirty="0" smtClean="0"/>
              <a:t>So, what’s TSO? When a system needs to send large chunks</a:t>
            </a:r>
            <a:r>
              <a:rPr lang="en-US" baseline="0" dirty="0" smtClean="0"/>
              <a:t> of data, TCP/IP stack operates on large segments and passes</a:t>
            </a:r>
          </a:p>
          <a:p>
            <a:r>
              <a:rPr lang="en-US" baseline="0" dirty="0" smtClean="0"/>
              <a:t>those large segments down to the NIC. Then NIC TSO helps perform segmentation and </a:t>
            </a:r>
            <a:r>
              <a:rPr lang="en-US" baseline="0" dirty="0" err="1" smtClean="0"/>
              <a:t>checksumming</a:t>
            </a:r>
            <a:r>
              <a:rPr lang="en-US" baseline="0" dirty="0" smtClean="0"/>
              <a:t>.</a:t>
            </a:r>
          </a:p>
          <a:p>
            <a:r>
              <a:rPr lang="en-US" baseline="0" dirty="0" smtClean="0"/>
              <a:t>TSO technique can help reduce processing overhead of the end host stack.</a:t>
            </a:r>
            <a:endParaRPr lang="en-US" dirty="0" smtClean="0"/>
          </a:p>
          <a:p>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49</a:t>
            </a:fld>
            <a:endParaRPr lang="en-US"/>
          </a:p>
        </p:txBody>
      </p:sp>
    </p:spTree>
    <p:extLst>
      <p:ext uri="{BB962C8B-B14F-4D97-AF65-F5344CB8AC3E}">
        <p14:creationId xmlns:p14="http://schemas.microsoft.com/office/powerpoint/2010/main" val="3816135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better understand</a:t>
            </a:r>
            <a:r>
              <a:rPr lang="en-US" baseline="0" dirty="0" smtClean="0"/>
              <a:t> the concept of </a:t>
            </a:r>
            <a:r>
              <a:rPr lang="en-US" baseline="0" dirty="0" err="1" smtClean="0"/>
              <a:t>flowcell</a:t>
            </a:r>
            <a:r>
              <a:rPr lang="en-US" baseline="0" dirty="0" smtClean="0"/>
              <a:t>, here we show a few examples.</a:t>
            </a:r>
          </a:p>
          <a:p>
            <a:r>
              <a:rPr lang="en-US" baseline="0" dirty="0" smtClean="0"/>
              <a:t>The first example, we show the first three segments of a TCP flow, whose size is 25KB, 30KB and 30KB respectively.</a:t>
            </a:r>
            <a:endParaRPr lang="en-US" dirty="0" smtClean="0"/>
          </a:p>
          <a:p>
            <a:r>
              <a:rPr lang="en-US" dirty="0" smtClean="0"/>
              <a:t>In this case,</a:t>
            </a:r>
            <a:r>
              <a:rPr lang="en-US" baseline="0" dirty="0" smtClean="0"/>
              <a:t> the first two TCP segments belong to 1 </a:t>
            </a:r>
            <a:r>
              <a:rPr lang="en-US" baseline="0" dirty="0" err="1" smtClean="0"/>
              <a:t>flowcell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50</a:t>
            </a:fld>
            <a:endParaRPr lang="en-US"/>
          </a:p>
        </p:txBody>
      </p:sp>
    </p:spTree>
    <p:extLst>
      <p:ext uri="{BB962C8B-B14F-4D97-AF65-F5344CB8AC3E}">
        <p14:creationId xmlns:p14="http://schemas.microsoft.com/office/powerpoint/2010/main" val="3816135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need to introduce a technique called Generic Receiver Offload, or GRO.</a:t>
            </a:r>
          </a:p>
          <a:p>
            <a:r>
              <a:rPr lang="en-US" baseline="0" dirty="0" smtClean="0"/>
              <a:t>GRO is the reverse process of TSO.</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51</a:t>
            </a:fld>
            <a:endParaRPr lang="en-US"/>
          </a:p>
        </p:txBody>
      </p:sp>
    </p:spTree>
    <p:extLst>
      <p:ext uri="{BB962C8B-B14F-4D97-AF65-F5344CB8AC3E}">
        <p14:creationId xmlns:p14="http://schemas.microsoft.com/office/powerpoint/2010/main" val="373279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 logic is located</a:t>
            </a:r>
            <a:r>
              <a:rPr lang="en-US" baseline="0" dirty="0" smtClean="0"/>
              <a:t> below the TCP/IP stack in the OS and above the NIC.</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52</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 multi-rooted topology is not the “ideal” datacenter network. </a:t>
            </a:r>
          </a:p>
          <a:p>
            <a:endParaRPr lang="en-US" baseline="0" dirty="0" smtClean="0"/>
          </a:p>
          <a:p>
            <a:r>
              <a:rPr lang="en-US" baseline="0" dirty="0" smtClean="0"/>
              <a:t>What is the ideal network? The ideal network would be a big switch – or more precisely a big output-queued switch. That’s a switch that whenever…</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5230A9A-2637-4F4B-B8F8-240F39B08293}" type="slidenum">
              <a:rPr lang="en-US" smtClean="0"/>
              <a:t>4</a:t>
            </a:fld>
            <a:endParaRPr lang="en-US"/>
          </a:p>
        </p:txBody>
      </p:sp>
    </p:spTree>
    <p:extLst>
      <p:ext uri="{BB962C8B-B14F-4D97-AF65-F5344CB8AC3E}">
        <p14:creationId xmlns:p14="http://schemas.microsoft.com/office/powerpoint/2010/main" val="3454759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how GRO logic works.</a:t>
            </a:r>
          </a:p>
          <a:p>
            <a:r>
              <a:rPr lang="en-US" dirty="0" smtClean="0"/>
              <a:t>Let’s say</a:t>
            </a:r>
            <a:r>
              <a:rPr lang="en-US" baseline="0" dirty="0" smtClean="0"/>
              <a:t> a bunch of MTU-sized small packets arrive at the NIC’s queue.</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53</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GRO logic tries to merge those</a:t>
            </a:r>
            <a:r>
              <a:rPr lang="en-US" baseline="0" dirty="0" smtClean="0"/>
              <a:t> MTU-sized packet into large TCP segments.</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54</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55</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56</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57</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58</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merged large TCP segments are pushed-up to</a:t>
            </a:r>
            <a:r>
              <a:rPr lang="en-US" baseline="0" dirty="0" smtClean="0"/>
              <a:t> TCP/IP at the end of a batched IO event, or a polling event.</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59</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basic idea behind is GRO is that </a:t>
            </a:r>
            <a:r>
              <a:rPr lang="en-US" dirty="0" smtClean="0"/>
              <a:t>spending a few cycles to aggregate packets </a:t>
            </a:r>
          </a:p>
          <a:p>
            <a:r>
              <a:rPr lang="en-US" dirty="0" smtClean="0"/>
              <a:t>within GRO creates less segments for TCP and prevents </a:t>
            </a:r>
          </a:p>
          <a:p>
            <a:r>
              <a:rPr lang="en-US" dirty="0" smtClean="0"/>
              <a:t>having to use substantially more cycles at higher layers in the networking stack. </a:t>
            </a:r>
          </a:p>
          <a:p>
            <a:r>
              <a:rPr lang="en-US" dirty="0" smtClean="0"/>
              <a:t>If GRO is disabled, we can only get ~6Gbps</a:t>
            </a:r>
            <a:r>
              <a:rPr lang="en-US" baseline="0" dirty="0" smtClean="0"/>
              <a:t> throughput with 100% CPU usage of one core.</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t>60</a:t>
            </a:fld>
            <a:endParaRPr lang="en-US"/>
          </a:p>
        </p:txBody>
      </p:sp>
    </p:spTree>
    <p:extLst>
      <p:ext uri="{BB962C8B-B14F-4D97-AF65-F5344CB8AC3E}">
        <p14:creationId xmlns:p14="http://schemas.microsoft.com/office/powerpoint/2010/main" val="155159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show “how GRO</a:t>
            </a:r>
            <a:r>
              <a:rPr lang="en-US" baseline="0" dirty="0" smtClean="0"/>
              <a:t> logic is broken in face of massive packet reordering”.</a:t>
            </a:r>
          </a:p>
          <a:p>
            <a:r>
              <a:rPr lang="en-US" baseline="0" dirty="0" smtClean="0"/>
              <a:t>Here we show an example that packets arrive at the NIC our of order.</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61</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 still tries to merge</a:t>
            </a:r>
            <a:r>
              <a:rPr lang="en-US" baseline="0" dirty="0" smtClean="0"/>
              <a:t> packets into segments.</a:t>
            </a:r>
          </a:p>
          <a:p>
            <a:r>
              <a:rPr lang="en-US" baseline="0" dirty="0" smtClean="0"/>
              <a:t>It first process P1.</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62</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 circuit-switched network, there is a dedicated channel for each flow. It’s rigid and inflexible: when one flow is silent, the other flow can’t fill in. Packet switching gives you much more flexibility (whether you use it for ATM virtual circuits, or for full-blown IP). </a:t>
            </a:r>
          </a:p>
          <a:p>
            <a:endParaRPr lang="en-US" baseline="0" dirty="0" smtClean="0"/>
          </a:p>
          <a:p>
            <a:r>
              <a:rPr lang="en-US" baseline="0" dirty="0" smtClean="0"/>
              <a:t>Multipath brings flexibility of the same sort. </a:t>
            </a:r>
            <a:r>
              <a:rPr lang="en-US" baseline="0" dirty="0" err="1" smtClean="0"/>
              <a:t>Pic</a:t>
            </a:r>
            <a:r>
              <a:rPr lang="en-US" baseline="0" dirty="0" smtClean="0"/>
              <a:t> 3 is rigid and inflexible, </a:t>
            </a:r>
            <a:r>
              <a:rPr lang="en-US" baseline="0" dirty="0" err="1" smtClean="0"/>
              <a:t>Pic</a:t>
            </a:r>
            <a:r>
              <a:rPr lang="en-US" baseline="0" dirty="0" smtClean="0"/>
              <a:t> 4 is flexible.</a:t>
            </a:r>
          </a:p>
          <a:p>
            <a:endParaRPr lang="en-US" baseline="0" dirty="0" smtClean="0"/>
          </a:p>
          <a:p>
            <a:r>
              <a:rPr lang="en-US" baseline="0" dirty="0" smtClean="0"/>
              <a:t>In the case of packet switching, you need to be careful about how the flows share the link. </a:t>
            </a:r>
            <a:r>
              <a:rPr lang="en-US" baseline="0" dirty="0" err="1" smtClean="0"/>
              <a:t>Pic</a:t>
            </a:r>
            <a:r>
              <a:rPr lang="en-US" baseline="0" dirty="0" smtClean="0"/>
              <a:t> 1 circuits made it easy – they give strict isolation between flows. But with </a:t>
            </a:r>
            <a:r>
              <a:rPr lang="en-US" baseline="0" dirty="0" err="1" smtClean="0"/>
              <a:t>Pic</a:t>
            </a:r>
            <a:r>
              <a:rPr lang="en-US" baseline="0" dirty="0" smtClean="0"/>
              <a:t> 2 packet switching, you need a control plane. It could be with ATM and admission control. Or it could be TCP congestion control, which says how end-systems should adapt their rates so that the network shares its capacity fairly.</a:t>
            </a:r>
          </a:p>
          <a:p>
            <a:endParaRPr lang="en-US" baseline="0" dirty="0" smtClean="0"/>
          </a:p>
          <a:p>
            <a:r>
              <a:rPr lang="en-US" baseline="0" dirty="0" smtClean="0"/>
              <a:t>What sort of control plane do we need, to ensure that a multipath network works well?</a:t>
            </a:r>
          </a:p>
          <a:p>
            <a:endParaRPr lang="en-US" baseline="0"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solidFill>
                  <a:prstClr val="black"/>
                </a:solidFill>
                <a:latin typeface="Calibri"/>
              </a:rPr>
              <a:pPr>
                <a:defRPr/>
              </a:pPr>
              <a:t>8</a:t>
            </a:fld>
            <a:endParaRPr lang="en-GB">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P2 is merged with P1.</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63</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 is merged into the</a:t>
            </a:r>
            <a:r>
              <a:rPr lang="en-US" baseline="0" dirty="0" smtClean="0"/>
              <a:t> existing segment too.</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64</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GRO processes P6, we meet</a:t>
            </a:r>
            <a:r>
              <a:rPr lang="en-US" baseline="0" dirty="0" smtClean="0"/>
              <a:t> an issue – </a:t>
            </a:r>
          </a:p>
          <a:p>
            <a:r>
              <a:rPr lang="en-US" baseline="0" dirty="0" smtClean="0"/>
              <a:t>GRO logic is designed to be fast and simple; it pushes-up the existing segment immediately when </a:t>
            </a:r>
          </a:p>
          <a:p>
            <a:r>
              <a:rPr lang="en-US" baseline="0" dirty="0" smtClean="0"/>
              <a:t>1)There is a gap in TCP sequence number, or 2)Maximum Segment Size is reached or 3)timeout is fired.</a:t>
            </a:r>
          </a:p>
          <a:p>
            <a:r>
              <a:rPr lang="en-US" baseline="0" dirty="0" smtClean="0"/>
              <a:t>In this case, there is a TCP sequence number gap between “P1-P3” and “P6”.</a:t>
            </a:r>
          </a:p>
        </p:txBody>
      </p:sp>
      <p:sp>
        <p:nvSpPr>
          <p:cNvPr id="4" name="Slide Number Placeholder 3"/>
          <p:cNvSpPr>
            <a:spLocks noGrp="1"/>
          </p:cNvSpPr>
          <p:nvPr>
            <p:ph type="sldNum" sz="quarter" idx="10"/>
          </p:nvPr>
        </p:nvSpPr>
        <p:spPr/>
        <p:txBody>
          <a:bodyPr/>
          <a:lstStyle/>
          <a:p>
            <a:fld id="{5A657E9F-9994-7145-B513-424B47D8EE87}" type="slidenum">
              <a:rPr lang="en-US" smtClean="0"/>
              <a:t>65</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“P1-P3” is pushed-up immediately and P6 becomes the existing segment.</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66</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GRO processes P4, it meets similar problem – there is a sequence number gap.</a:t>
            </a:r>
          </a:p>
          <a:p>
            <a:r>
              <a:rPr lang="en-US" baseline="0" dirty="0" smtClean="0"/>
              <a:t>Therefore, P6 is pushed-up and P4 becomes the existing segment.</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67</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continues…</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68</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process continues…</a:t>
            </a:r>
          </a:p>
          <a:p>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69</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process continues…</a:t>
            </a:r>
          </a:p>
          <a:p>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70</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P9</a:t>
            </a:r>
            <a:r>
              <a:rPr lang="en-US" baseline="0" dirty="0" smtClean="0"/>
              <a:t> can be merged with P8.</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t>71</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all the packets are pushed-up to TCP/IP.</a:t>
            </a:r>
          </a:p>
        </p:txBody>
      </p:sp>
      <p:sp>
        <p:nvSpPr>
          <p:cNvPr id="4" name="Slide Number Placeholder 3"/>
          <p:cNvSpPr>
            <a:spLocks noGrp="1"/>
          </p:cNvSpPr>
          <p:nvPr>
            <p:ph type="sldNum" sz="quarter" idx="10"/>
          </p:nvPr>
        </p:nvSpPr>
        <p:spPr/>
        <p:txBody>
          <a:bodyPr/>
          <a:lstStyle/>
          <a:p>
            <a:fld id="{5A657E9F-9994-7145-B513-424B47D8EE87}" type="slidenum">
              <a:rPr lang="en-US" smtClean="0"/>
              <a:t>72</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Web server, dual-homed. ... This is, ideally, what should happen.</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9</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in case of massive packet </a:t>
            </a:r>
            <a:r>
              <a:rPr lang="en-US" dirty="0" err="1" smtClean="0"/>
              <a:t>oredering</a:t>
            </a:r>
            <a:r>
              <a:rPr lang="en-US" dirty="0" smtClean="0"/>
              <a:t>, GRO is effectively disabled.</a:t>
            </a:r>
          </a:p>
          <a:p>
            <a:r>
              <a:rPr lang="en-US" dirty="0" smtClean="0"/>
              <a:t>Lots</a:t>
            </a:r>
            <a:r>
              <a:rPr lang="en-US" baseline="0" dirty="0" smtClean="0"/>
              <a:t> of small packets are pushed-up to TCP/IP.</a:t>
            </a:r>
          </a:p>
          <a:p>
            <a:r>
              <a:rPr lang="en-US" baseline="0" dirty="0" smtClean="0"/>
              <a:t>This has two unfortunate consequences:1) There is huge CPU processing overhead on the end-host because</a:t>
            </a:r>
          </a:p>
          <a:p>
            <a:r>
              <a:rPr lang="en-US" baseline="0" dirty="0" smtClean="0"/>
              <a:t>the networking stack needs to process those small packets 2)TCP performance is poor due to massive packet reordering.</a:t>
            </a:r>
          </a:p>
        </p:txBody>
      </p:sp>
      <p:sp>
        <p:nvSpPr>
          <p:cNvPr id="4" name="Slide Number Placeholder 3"/>
          <p:cNvSpPr>
            <a:spLocks noGrp="1"/>
          </p:cNvSpPr>
          <p:nvPr>
            <p:ph type="sldNum" sz="quarter" idx="10"/>
          </p:nvPr>
        </p:nvSpPr>
        <p:spPr/>
        <p:txBody>
          <a:bodyPr/>
          <a:lstStyle/>
          <a:p>
            <a:fld id="{5A657E9F-9994-7145-B513-424B47D8EE87}" type="slidenum">
              <a:rPr lang="en-US" smtClean="0"/>
              <a:t>73</a:t>
            </a:fld>
            <a:endParaRPr lang="en-US"/>
          </a:p>
        </p:txBody>
      </p:sp>
    </p:spTree>
    <p:extLst>
      <p:ext uri="{BB962C8B-B14F-4D97-AF65-F5344CB8AC3E}">
        <p14:creationId xmlns:p14="http://schemas.microsoft.com/office/powerpoint/2010/main" val="176365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a:t>
            </a:r>
            <a:r>
              <a:rPr lang="en-GB" baseline="0" dirty="0" smtClean="0"/>
              <a:t> this point, the total access capacity is shared evenly between all the flows.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858569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6491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3501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71864499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287329644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774730" y="1412776"/>
            <a:ext cx="7594540" cy="4941168"/>
          </a:xfrm>
          <a:solidFill>
            <a:schemeClr val="tx1"/>
          </a:solidFill>
          <a:ln>
            <a:solidFill>
              <a:schemeClr val="tx2">
                <a:lumMod val="50000"/>
              </a:schemeClr>
            </a:solidFill>
          </a:ln>
          <a:effectLst>
            <a:outerShdw blurRad="50800" dist="63500" dir="2700000" algn="tl" rotWithShape="0">
              <a:prstClr val="black">
                <a:alpha val="40000"/>
              </a:prstClr>
            </a:out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27553821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92422341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99417173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124113700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69983766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164689860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47027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5229200"/>
            <a:ext cx="9144000" cy="1628800"/>
          </a:xfrm>
          <a:noFill/>
          <a:ln>
            <a:noFill/>
          </a:ln>
          <a:effectLst/>
        </p:spPr>
        <p:txBody>
          <a:bodyPr anchor="b">
            <a:no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
        <p:nvSpPr>
          <p:cNvPr id="5" name="Rectangle 4"/>
          <p:cNvSpPr/>
          <p:nvPr userDrawn="1"/>
        </p:nvSpPr>
        <p:spPr>
          <a:xfrm>
            <a:off x="755576" y="1052736"/>
            <a:ext cx="7632848" cy="3888432"/>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endParaRPr lang="en-GB" dirty="0">
              <a:solidFill>
                <a:prstClr val="black"/>
              </a:solidFill>
              <a:latin typeface="Calibri"/>
            </a:endParaRPr>
          </a:p>
        </p:txBody>
      </p:sp>
    </p:spTree>
    <p:extLst>
      <p:ext uri="{BB962C8B-B14F-4D97-AF65-F5344CB8AC3E}">
        <p14:creationId xmlns:p14="http://schemas.microsoft.com/office/powerpoint/2010/main" val="72617851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5805264"/>
            <a:ext cx="9144000" cy="1052736"/>
          </a:xfrm>
          <a:noFill/>
          <a:ln>
            <a:noFill/>
          </a:ln>
          <a:effectLst/>
        </p:spPr>
        <p:txBody>
          <a:bodyPr anchor="b">
            <a:no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
        <p:nvSpPr>
          <p:cNvPr id="5" name="Rectangle 4"/>
          <p:cNvSpPr/>
          <p:nvPr userDrawn="1"/>
        </p:nvSpPr>
        <p:spPr>
          <a:xfrm>
            <a:off x="755576" y="1556792"/>
            <a:ext cx="7632848" cy="3888432"/>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endParaRPr lang="en-GB" dirty="0">
              <a:solidFill>
                <a:prstClr val="black"/>
              </a:solidFill>
              <a:latin typeface="Calibri"/>
            </a:endParaRPr>
          </a:p>
        </p:txBody>
      </p:sp>
    </p:spTree>
    <p:extLst>
      <p:ext uri="{BB962C8B-B14F-4D97-AF65-F5344CB8AC3E}">
        <p14:creationId xmlns:p14="http://schemas.microsoft.com/office/powerpoint/2010/main" val="119302273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pup blank">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
        <p:nvSpPr>
          <p:cNvPr id="5" name="Rectangle 4"/>
          <p:cNvSpPr/>
          <p:nvPr userDrawn="1"/>
        </p:nvSpPr>
        <p:spPr>
          <a:xfrm>
            <a:off x="755576" y="620688"/>
            <a:ext cx="7632848" cy="4680520"/>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endParaRPr lang="en-GB" dirty="0">
              <a:solidFill>
                <a:prstClr val="black"/>
              </a:solidFill>
              <a:latin typeface="Calibri"/>
            </a:endParaRPr>
          </a:p>
        </p:txBody>
      </p:sp>
    </p:spTree>
    <p:extLst>
      <p:ext uri="{BB962C8B-B14F-4D97-AF65-F5344CB8AC3E}">
        <p14:creationId xmlns:p14="http://schemas.microsoft.com/office/powerpoint/2010/main" val="311280644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83447327"/>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139757271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a:rPr>
              <a:pPr/>
              <a:t>‹#›</a:t>
            </a:fld>
            <a:endParaRPr lang="en-GB">
              <a:solidFill>
                <a:srgbClr val="D8D8D8">
                  <a:lumMod val="75000"/>
                </a:srgbClr>
              </a:solidFill>
              <a:latin typeface="Calibri"/>
            </a:endParaRPr>
          </a:p>
        </p:txBody>
      </p:sp>
    </p:spTree>
    <p:extLst>
      <p:ext uri="{BB962C8B-B14F-4D97-AF65-F5344CB8AC3E}">
        <p14:creationId xmlns:p14="http://schemas.microsoft.com/office/powerpoint/2010/main" val="279916160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728167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382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54E2-EFDD-1F42-BF67-B9D1CCBD8C60}"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723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855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54E2-EFDD-1F42-BF67-B9D1CCBD8C60}" type="datetime1">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1209762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9027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7502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7504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10D7A-93BB-E640-AE73-FCB359B680C4}"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987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30C45-427C-7841-BFA0-CB37FBFD4030}"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6135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7339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0942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697848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7932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54E2-EFDD-1F42-BF67-B9D1CCBD8C60}"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91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093931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4401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4024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5377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369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10D7A-93BB-E640-AE73-FCB359B680C4}"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621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30C45-427C-7841-BFA0-CB37FBFD4030}"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2080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1109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79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t>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2531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t>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26209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t>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85886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10D7A-93BB-E640-AE73-FCB359B680C4}" type="datetime1">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62726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30C45-427C-7841-BFA0-CB37FBFD4030}" type="datetime1">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10016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a:defRPr>
            </a:lvl1pPr>
          </a:lstStyle>
          <a:p>
            <a:fld id="{3BA6B21B-622C-0941-840D-742673E83CDA}" type="datetime1">
              <a:rPr lang="en-US" smtClean="0"/>
              <a:t>2/10/16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a:defRPr>
            </a:lvl1pPr>
          </a:lstStyle>
          <a:p>
            <a:fld id="{AC913800-9833-F549-80FC-C3497A40B0B4}" type="slidenum">
              <a:rPr lang="en-US" smtClean="0"/>
              <a:pPr/>
              <a:t>‹#›</a:t>
            </a:fld>
            <a:endParaRPr lang="en-US"/>
          </a:p>
        </p:txBody>
      </p:sp>
    </p:spTree>
    <p:extLst>
      <p:ext uri="{BB962C8B-B14F-4D97-AF65-F5344CB8AC3E}">
        <p14:creationId xmlns:p14="http://schemas.microsoft.com/office/powerpoint/2010/main" val="141608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pPr defTabSz="914400"/>
            <a:fld id="{C521D75E-D6CE-401B-B8F6-FCC738B84794}" type="slidenum">
              <a:rPr lang="en-GB" smtClean="0">
                <a:solidFill>
                  <a:srgbClr val="D8D8D8"/>
                </a:solidFill>
                <a:latin typeface="Calibri"/>
              </a:rPr>
              <a:pPr defTabSz="914400"/>
              <a:t>‹#›</a:t>
            </a:fld>
            <a:endParaRPr lang="en-GB">
              <a:solidFill>
                <a:srgbClr val="D8D8D8"/>
              </a:solidFill>
              <a:latin typeface="Calibri"/>
            </a:endParaRPr>
          </a:p>
        </p:txBody>
      </p:sp>
    </p:spTree>
    <p:extLst>
      <p:ext uri="{BB962C8B-B14F-4D97-AF65-F5344CB8AC3E}">
        <p14:creationId xmlns:p14="http://schemas.microsoft.com/office/powerpoint/2010/main" val="3070940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pPr defTabSz="914400"/>
            <a:fld id="{C521D75E-D6CE-401B-B8F6-FCC738B84794}" type="slidenum">
              <a:rPr lang="en-GB" smtClean="0">
                <a:solidFill>
                  <a:srgbClr val="D8D8D8"/>
                </a:solidFill>
                <a:latin typeface="Calibri"/>
              </a:rPr>
              <a:pPr defTabSz="914400"/>
              <a:t>‹#›</a:t>
            </a:fld>
            <a:endParaRPr lang="en-GB">
              <a:solidFill>
                <a:srgbClr val="D8D8D8"/>
              </a:solidFill>
              <a:latin typeface="Calibri"/>
            </a:endParaRPr>
          </a:p>
        </p:txBody>
      </p:sp>
    </p:spTree>
    <p:extLst>
      <p:ext uri="{BB962C8B-B14F-4D97-AF65-F5344CB8AC3E}">
        <p14:creationId xmlns:p14="http://schemas.microsoft.com/office/powerpoint/2010/main" val="789838194"/>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a:defRPr>
            </a:lvl1pPr>
          </a:lstStyle>
          <a:p>
            <a:fld id="{3BA6B21B-622C-0941-840D-742673E83CDA}"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a:defRPr>
            </a:lvl1p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24954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a:defRPr>
            </a:lvl1pPr>
          </a:lstStyle>
          <a:p>
            <a:fld id="{3BA6B21B-622C-0941-840D-742673E83CDA}" type="datetime1">
              <a:rPr lang="en-US" smtClean="0">
                <a:solidFill>
                  <a:prstClr val="black">
                    <a:tint val="75000"/>
                  </a:prstClr>
                </a:solidFill>
                <a:latin typeface="Calibri"/>
              </a:rPr>
              <a:pPr/>
              <a:t>2/10/16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a:defRPr>
            </a:lvl1pPr>
          </a:lstStyle>
          <a:p>
            <a:fld id="{AC913800-9833-F549-80FC-C3497A40B0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21415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package" Target="../embeddings/Microsoft_Word_Document1.docx"/><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1" Type="http://schemas.openxmlformats.org/officeDocument/2006/relationships/slideLayout" Target="../slideLayouts/slideLayout27.xml"/><Relationship Id="rId2"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7.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7.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0.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5" Type="http://schemas.openxmlformats.org/officeDocument/2006/relationships/image" Target="../media/image20.png"/><Relationship Id="rId1" Type="http://schemas.openxmlformats.org/officeDocument/2006/relationships/tags" Target="../tags/tag5.xml"/><Relationship Id="rId2"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tags" Target="../tags/tag6.xml"/><Relationship Id="rId2"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09" y="1273939"/>
            <a:ext cx="9011478" cy="2171626"/>
          </a:xfrm>
        </p:spPr>
        <p:txBody>
          <a:bodyPr>
            <a:normAutofit/>
          </a:bodyPr>
          <a:lstStyle/>
          <a:p>
            <a:pPr algn="ctr"/>
            <a:r>
              <a:rPr lang="en-US" dirty="0" smtClean="0"/>
              <a:t>6.888:</a:t>
            </a:r>
            <a:br>
              <a:rPr lang="en-US" dirty="0" smtClean="0"/>
            </a:br>
            <a:r>
              <a:rPr lang="en-US" dirty="0" smtClean="0"/>
              <a:t> Lecture </a:t>
            </a:r>
            <a:r>
              <a:rPr lang="en-US" dirty="0" smtClean="0"/>
              <a:t>4</a:t>
            </a:r>
            <a:r>
              <a:rPr lang="en-US" dirty="0" smtClean="0"/>
              <a:t/>
            </a:r>
            <a:br>
              <a:rPr lang="en-US" dirty="0" smtClean="0"/>
            </a:br>
            <a:r>
              <a:rPr lang="en-US" dirty="0" smtClean="0"/>
              <a:t>Data Center </a:t>
            </a:r>
            <a:r>
              <a:rPr lang="en-US" dirty="0" smtClean="0"/>
              <a:t>Load Balancing</a:t>
            </a:r>
            <a:endParaRPr lang="en-US" dirty="0"/>
          </a:p>
        </p:txBody>
      </p:sp>
      <p:sp>
        <p:nvSpPr>
          <p:cNvPr id="4" name="Subtitle 3"/>
          <p:cNvSpPr>
            <a:spLocks noGrp="1"/>
          </p:cNvSpPr>
          <p:nvPr>
            <p:ph type="subTitle" idx="1"/>
          </p:nvPr>
        </p:nvSpPr>
        <p:spPr>
          <a:xfrm>
            <a:off x="1371600" y="3114265"/>
            <a:ext cx="6400800" cy="3125303"/>
          </a:xfrm>
        </p:spPr>
        <p:txBody>
          <a:bodyPr>
            <a:normAutofit/>
          </a:bodyPr>
          <a:lstStyle/>
          <a:p>
            <a:endParaRPr lang="en-US" sz="1000" dirty="0" smtClean="0"/>
          </a:p>
          <a:p>
            <a:endParaRPr lang="en-US" dirty="0"/>
          </a:p>
          <a:p>
            <a:r>
              <a:rPr lang="en-US" sz="2800" dirty="0" smtClean="0"/>
              <a:t>Mohammad Alizadeh</a:t>
            </a:r>
          </a:p>
          <a:p>
            <a:endParaRPr lang="en-US" sz="2400" dirty="0" smtClean="0"/>
          </a:p>
          <a:p>
            <a:r>
              <a:rPr lang="en-US" sz="2600" dirty="0" smtClean="0"/>
              <a:t>Spring 2016</a:t>
            </a:r>
            <a:endParaRPr lang="en-US" sz="2600" dirty="0"/>
          </a:p>
        </p:txBody>
      </p:sp>
      <p:pic>
        <p:nvPicPr>
          <p:cNvPr id="5" name="Picture 4"/>
          <p:cNvPicPr>
            <a:picLocks noChangeAspect="1"/>
          </p:cNvPicPr>
          <p:nvPr/>
        </p:nvPicPr>
        <p:blipFill>
          <a:blip r:embed="rId2"/>
          <a:stretch>
            <a:fillRect/>
          </a:stretch>
        </p:blipFill>
        <p:spPr>
          <a:xfrm>
            <a:off x="403592" y="402826"/>
            <a:ext cx="1149121" cy="594095"/>
          </a:xfrm>
          <a:prstGeom prst="rect">
            <a:avLst/>
          </a:prstGeom>
        </p:spPr>
      </p:pic>
      <p:sp>
        <p:nvSpPr>
          <p:cNvPr id="3" name="Slide Number Placeholder 2"/>
          <p:cNvSpPr>
            <a:spLocks noGrp="1"/>
          </p:cNvSpPr>
          <p:nvPr>
            <p:ph type="sldNum" sz="quarter" idx="12"/>
          </p:nvPr>
        </p:nvSpPr>
        <p:spPr/>
        <p:txBody>
          <a:bodyPr/>
          <a:lstStyle/>
          <a:p>
            <a:fld id="{AC913800-9833-F549-80FC-C3497A40B0B4}" type="slidenum">
              <a:rPr lang="en-US" smtClean="0"/>
              <a:t>1</a:t>
            </a:fld>
            <a:endParaRPr lang="en-US" dirty="0"/>
          </a:p>
        </p:txBody>
      </p:sp>
    </p:spTree>
    <p:extLst>
      <p:ext uri="{BB962C8B-B14F-4D97-AF65-F5344CB8AC3E}">
        <p14:creationId xmlns:p14="http://schemas.microsoft.com/office/powerpoint/2010/main" val="17202814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a:bodyPr>
          <a:lstStyle/>
          <a:p>
            <a:r>
              <a:rPr lang="en-US" dirty="0"/>
              <a:t>Application: </a:t>
            </a:r>
            <a:r>
              <a:rPr lang="en-US" dirty="0" err="1"/>
              <a:t>Multihomed</a:t>
            </a:r>
            <a:r>
              <a:rPr lang="en-US" dirty="0"/>
              <a:t> web server</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10</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5"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33Mb/s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1 MPTCP </a:t>
            </a:r>
            <a:br>
              <a:rPr lang="en-GB" dirty="0" smtClean="0">
                <a:solidFill>
                  <a:schemeClr val="accent6">
                    <a:lumMod val="60000"/>
                    <a:lumOff val="40000"/>
                  </a:schemeClr>
                </a:solidFill>
              </a:rPr>
            </a:br>
            <a:r>
              <a:rPr lang="en-GB" dirty="0" smtClean="0">
                <a:solidFill>
                  <a:schemeClr val="accent6">
                    <a:lumMod val="60000"/>
                    <a:lumOff val="40000"/>
                  </a:schemeClr>
                </a:solidFill>
              </a:rPr>
              <a:t>@ 33Mb/s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4885767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521D75E-D6CE-401B-B8F6-FCC738B84794}" type="slidenum">
              <a:rPr lang="en-GB" smtClean="0"/>
              <a:pPr/>
              <a:t>11</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5"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25Mb/s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2 MPTCPs </a:t>
            </a:r>
            <a:br>
              <a:rPr lang="en-GB" dirty="0" smtClean="0">
                <a:solidFill>
                  <a:schemeClr val="accent6">
                    <a:lumMod val="60000"/>
                    <a:lumOff val="40000"/>
                  </a:schemeClr>
                </a:solidFill>
              </a:rPr>
            </a:br>
            <a:r>
              <a:rPr lang="en-GB" dirty="0" smtClean="0">
                <a:solidFill>
                  <a:schemeClr val="accent6">
                    <a:lumMod val="60000"/>
                    <a:lumOff val="40000"/>
                  </a:schemeClr>
                </a:solidFill>
              </a:rPr>
              <a:t>@ 25Mb/s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
        <p:nvSpPr>
          <p:cNvPr id="12" name="Content Placeholder 7"/>
          <p:cNvSpPr>
            <a:spLocks noGrp="1"/>
          </p:cNvSpPr>
          <p:nvPr>
            <p:ph idx="1"/>
          </p:nvPr>
        </p:nvSpPr>
        <p:spPr>
          <a:xfrm>
            <a:off x="0" y="4725144"/>
            <a:ext cx="5580112" cy="2132856"/>
          </a:xfrm>
        </p:spPr>
        <p:txBody>
          <a:bodyPr>
            <a:noAutofit/>
          </a:bodyPr>
          <a:lstStyle/>
          <a:p>
            <a:r>
              <a:rPr lang="en-GB" sz="2400" dirty="0" smtClean="0"/>
              <a:t>The total capacity, 200Mb/s, is shared out evenly between all 8 flows.</a:t>
            </a:r>
          </a:p>
          <a:p>
            <a:endParaRPr lang="en-GB" sz="1100" dirty="0" smtClean="0"/>
          </a:p>
        </p:txBody>
      </p:sp>
      <p:sp>
        <p:nvSpPr>
          <p:cNvPr id="18" name="Title 4"/>
          <p:cNvSpPr txBox="1">
            <a:spLocks/>
          </p:cNvSpPr>
          <p:nvPr/>
        </p:nvSpPr>
        <p:spPr>
          <a:xfrm>
            <a:off x="0" y="0"/>
            <a:ext cx="9144000" cy="112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i="0" kern="1200">
                <a:solidFill>
                  <a:schemeClr val="tx1"/>
                </a:solidFill>
                <a:latin typeface="+mj-lt"/>
                <a:ea typeface="+mj-ea"/>
                <a:cs typeface="+mj-cs"/>
              </a:defRPr>
            </a:lvl1pPr>
          </a:lstStyle>
          <a:p>
            <a:r>
              <a:rPr lang="en-US" dirty="0" smtClean="0"/>
              <a:t>Application: </a:t>
            </a:r>
            <a:r>
              <a:rPr lang="en-US" dirty="0" err="1" smtClean="0"/>
              <a:t>Multihomed</a:t>
            </a:r>
            <a:r>
              <a:rPr lang="en-US" dirty="0" smtClean="0"/>
              <a:t> web server</a:t>
            </a:r>
            <a:endParaRPr lang="en-GB" dirty="0"/>
          </a:p>
        </p:txBody>
      </p:sp>
    </p:spTree>
    <p:extLst>
      <p:ext uri="{BB962C8B-B14F-4D97-AF65-F5344CB8AC3E}">
        <p14:creationId xmlns:p14="http://schemas.microsoft.com/office/powerpoint/2010/main" val="40189934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521D75E-D6CE-401B-B8F6-FCC738B84794}" type="slidenum">
              <a:rPr lang="en-GB" smtClean="0"/>
              <a:pPr/>
              <a:t>12</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22Mb/s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3 MPTCPs </a:t>
            </a:r>
            <a:br>
              <a:rPr lang="en-GB" dirty="0" smtClean="0">
                <a:solidFill>
                  <a:schemeClr val="accent6">
                    <a:lumMod val="60000"/>
                    <a:lumOff val="40000"/>
                  </a:schemeClr>
                </a:solidFill>
              </a:rPr>
            </a:br>
            <a:r>
              <a:rPr lang="en-GB" dirty="0" smtClean="0">
                <a:solidFill>
                  <a:schemeClr val="accent6">
                    <a:lumMod val="60000"/>
                    <a:lumOff val="40000"/>
                  </a:schemeClr>
                </a:solidFill>
              </a:rPr>
              <a:t>@ 22Mb/s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22Mb/s</a:t>
            </a:r>
            <a:endParaRPr lang="en-GB" dirty="0">
              <a:solidFill>
                <a:schemeClr val="accent4">
                  <a:lumMod val="40000"/>
                  <a:lumOff val="60000"/>
                </a:schemeClr>
              </a:solidFill>
            </a:endParaRPr>
          </a:p>
        </p:txBody>
      </p:sp>
      <p:sp>
        <p:nvSpPr>
          <p:cNvPr id="19" name="Content Placeholder 7"/>
          <p:cNvSpPr txBox="1">
            <a:spLocks/>
          </p:cNvSpPr>
          <p:nvPr/>
        </p:nvSpPr>
        <p:spPr>
          <a:xfrm>
            <a:off x="0" y="4725144"/>
            <a:ext cx="5580112" cy="2132856"/>
          </a:xfrm>
          <a:prstGeom prst="rect">
            <a:avLst/>
          </a:prstGeom>
        </p:spPr>
        <p:txBody>
          <a:bodyPr vert="horz" lIns="91440" tIns="45720" rIns="91440" bIns="45720" rtlCol="0">
            <a:noAutofit/>
          </a:bodyPr>
          <a:lstStyle/>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total capacity, 200Mb/s, is shared out evenly between all 9 flows.</a:t>
            </a: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It’s as if they were all sharing a single 200Mb/s link. The two links can be said to form a 200Mb/s pool.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4"/>
          <p:cNvSpPr>
            <a:spLocks noGrp="1"/>
          </p:cNvSpPr>
          <p:nvPr>
            <p:ph type="title"/>
          </p:nvPr>
        </p:nvSpPr>
        <p:spPr>
          <a:xfrm>
            <a:off x="0" y="0"/>
            <a:ext cx="9144000" cy="1124744"/>
          </a:xfrm>
        </p:spPr>
        <p:txBody>
          <a:bodyPr>
            <a:normAutofit/>
          </a:bodyPr>
          <a:lstStyle/>
          <a:p>
            <a:r>
              <a:rPr lang="en-US" dirty="0" smtClean="0"/>
              <a:t>Application: </a:t>
            </a:r>
            <a:r>
              <a:rPr lang="en-US" dirty="0" err="1" smtClean="0"/>
              <a:t>M</a:t>
            </a:r>
            <a:r>
              <a:rPr lang="en-US" dirty="0" err="1" smtClean="0"/>
              <a:t>ultihomed</a:t>
            </a:r>
            <a:r>
              <a:rPr lang="en-US" dirty="0" smtClean="0"/>
              <a:t> web server</a:t>
            </a:r>
            <a:endParaRPr lang="en-GB" dirty="0"/>
          </a:p>
        </p:txBody>
      </p:sp>
    </p:spTree>
    <p:extLst>
      <p:ext uri="{BB962C8B-B14F-4D97-AF65-F5344CB8AC3E}">
        <p14:creationId xmlns:p14="http://schemas.microsoft.com/office/powerpoint/2010/main" val="38515516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521D75E-D6CE-401B-B8F6-FCC738B84794}" type="slidenum">
              <a:rPr lang="en-GB" smtClean="0"/>
              <a:pPr/>
              <a:t>13</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20Mb/s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4 MPTCPs </a:t>
            </a:r>
            <a:br>
              <a:rPr lang="en-GB" dirty="0" smtClean="0">
                <a:solidFill>
                  <a:schemeClr val="accent6">
                    <a:lumMod val="60000"/>
                    <a:lumOff val="40000"/>
                  </a:schemeClr>
                </a:solidFill>
              </a:rPr>
            </a:br>
            <a:r>
              <a:rPr lang="en-GB" dirty="0" smtClean="0">
                <a:solidFill>
                  <a:schemeClr val="accent6">
                    <a:lumMod val="60000"/>
                    <a:lumOff val="40000"/>
                  </a:schemeClr>
                </a:solidFill>
              </a:rPr>
              <a:t>@ 20Mb/s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20Mb/s</a:t>
            </a:r>
            <a:endParaRPr lang="en-GB" dirty="0">
              <a:solidFill>
                <a:schemeClr val="accent4">
                  <a:lumMod val="40000"/>
                  <a:lumOff val="60000"/>
                </a:schemeClr>
              </a:solidFill>
            </a:endParaRPr>
          </a:p>
        </p:txBody>
      </p:sp>
      <p:sp>
        <p:nvSpPr>
          <p:cNvPr id="12" name="Content Placeholder 7"/>
          <p:cNvSpPr txBox="1">
            <a:spLocks/>
          </p:cNvSpPr>
          <p:nvPr/>
        </p:nvSpPr>
        <p:spPr>
          <a:xfrm>
            <a:off x="0" y="4725144"/>
            <a:ext cx="5580112" cy="2132856"/>
          </a:xfrm>
          <a:prstGeom prst="rect">
            <a:avLst/>
          </a:prstGeom>
        </p:spPr>
        <p:txBody>
          <a:bodyPr vert="horz" lIns="91440" tIns="45720" rIns="91440" bIns="45720" rtlCol="0">
            <a:noAutofit/>
          </a:bodyPr>
          <a:lstStyle/>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total capacity, 200Mb/s, is shared out evenly between all 10 flows.</a:t>
            </a: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It’s as if they were all sharing a single 200Mb/s link. The two links can be said to form a 200Mb/s pool.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4"/>
          <p:cNvSpPr txBox="1">
            <a:spLocks/>
          </p:cNvSpPr>
          <p:nvPr/>
        </p:nvSpPr>
        <p:spPr>
          <a:xfrm>
            <a:off x="0" y="0"/>
            <a:ext cx="9144000" cy="112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i="0" kern="1200">
                <a:solidFill>
                  <a:schemeClr val="tx1"/>
                </a:solidFill>
                <a:latin typeface="+mj-lt"/>
                <a:ea typeface="+mj-ea"/>
                <a:cs typeface="+mj-cs"/>
              </a:defRPr>
            </a:lvl1pPr>
          </a:lstStyle>
          <a:p>
            <a:r>
              <a:rPr lang="en-US" dirty="0" smtClean="0"/>
              <a:t>Application: </a:t>
            </a:r>
            <a:r>
              <a:rPr lang="en-US" dirty="0" err="1" smtClean="0"/>
              <a:t>Multihomed</a:t>
            </a:r>
            <a:r>
              <a:rPr lang="en-US" dirty="0" smtClean="0"/>
              <a:t> web server</a:t>
            </a:r>
            <a:endParaRPr lang="en-GB" dirty="0"/>
          </a:p>
        </p:txBody>
      </p:sp>
    </p:spTree>
    <p:extLst>
      <p:ext uri="{BB962C8B-B14F-4D97-AF65-F5344CB8AC3E}">
        <p14:creationId xmlns:p14="http://schemas.microsoft.com/office/powerpoint/2010/main" val="12537878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Autofit/>
          </a:bodyPr>
          <a:lstStyle/>
          <a:p>
            <a:r>
              <a:rPr lang="en-US" sz="4000" dirty="0" smtClean="0">
                <a:solidFill>
                  <a:srgbClr val="FFFFFF"/>
                </a:solidFill>
              </a:rPr>
              <a:t>Application: WIFI </a:t>
            </a:r>
            <a:r>
              <a:rPr lang="en-US" sz="4000" dirty="0" smtClean="0">
                <a:solidFill>
                  <a:srgbClr val="FFFFFF"/>
                </a:solidFill>
              </a:rPr>
              <a:t>&amp; cellular together</a:t>
            </a:r>
            <a:br>
              <a:rPr lang="en-US" sz="4000" dirty="0" smtClean="0">
                <a:solidFill>
                  <a:srgbClr val="FFFFFF"/>
                </a:solidFill>
              </a:rPr>
            </a:br>
            <a:r>
              <a:rPr lang="en-US" sz="4000" dirty="0">
                <a:solidFill>
                  <a:srgbClr val="FFFFFF"/>
                </a:solidFill>
              </a:rPr>
              <a:t/>
            </a:r>
            <a:br>
              <a:rPr lang="en-US" sz="4000" dirty="0">
                <a:solidFill>
                  <a:srgbClr val="FFFFFF"/>
                </a:solidFill>
              </a:rPr>
            </a:br>
            <a:r>
              <a:rPr lang="en-US" sz="1800" dirty="0" smtClean="0">
                <a:solidFill>
                  <a:schemeClr val="tx2"/>
                </a:solidFill>
              </a:rPr>
              <a:t/>
            </a:r>
            <a:br>
              <a:rPr lang="en-US" sz="1800" dirty="0" smtClean="0">
                <a:solidFill>
                  <a:schemeClr val="tx2"/>
                </a:solidFill>
              </a:rPr>
            </a:br>
            <a:r>
              <a:rPr lang="en-US" sz="3600" dirty="0" smtClean="0">
                <a:solidFill>
                  <a:schemeClr val="tx2"/>
                </a:solidFill>
              </a:rPr>
              <a:t>How should </a:t>
            </a:r>
            <a:r>
              <a:rPr lang="en-US" sz="3600" dirty="0" smtClean="0">
                <a:solidFill>
                  <a:schemeClr val="tx2"/>
                </a:solidFill>
              </a:rPr>
              <a:t>your phone </a:t>
            </a:r>
            <a:r>
              <a:rPr lang="en-US" sz="3600" dirty="0" smtClean="0">
                <a:solidFill>
                  <a:schemeClr val="tx2"/>
                </a:solidFill>
              </a:rPr>
              <a:t>balance </a:t>
            </a:r>
            <a:r>
              <a:rPr lang="en-US" sz="3600" dirty="0" smtClean="0">
                <a:solidFill>
                  <a:schemeClr val="tx2"/>
                </a:solidFill>
              </a:rPr>
              <a:t>its </a:t>
            </a:r>
            <a:r>
              <a:rPr lang="en-US" sz="3600" dirty="0" smtClean="0">
                <a:solidFill>
                  <a:schemeClr val="tx2"/>
                </a:solidFill>
              </a:rPr>
              <a:t>traffic across very different paths?</a:t>
            </a:r>
            <a:endParaRPr lang="en-GB" sz="3600" dirty="0">
              <a:solidFill>
                <a:schemeClr val="tx2"/>
              </a:solidFill>
            </a:endParaRPr>
          </a:p>
        </p:txBody>
      </p:sp>
      <p:sp>
        <p:nvSpPr>
          <p:cNvPr id="16" name="Slide Number Placeholder 15"/>
          <p:cNvSpPr>
            <a:spLocks noGrp="1"/>
          </p:cNvSpPr>
          <p:nvPr>
            <p:ph type="sldNum" sz="quarter" idx="4"/>
          </p:nvPr>
        </p:nvSpPr>
        <p:spPr/>
        <p:txBody>
          <a:bodyPr/>
          <a:lstStyle/>
          <a:p>
            <a:fld id="{C521D75E-D6CE-401B-B8F6-FCC738B84794}" type="slidenum">
              <a:rPr lang="en-GB" smtClean="0"/>
              <a:pPr/>
              <a:t>14</a:t>
            </a:fld>
            <a:endParaRPr lang="en-GB"/>
          </a:p>
        </p:txBody>
      </p:sp>
      <p:grpSp>
        <p:nvGrpSpPr>
          <p:cNvPr id="18" name="Group 17"/>
          <p:cNvGrpSpPr/>
          <p:nvPr/>
        </p:nvGrpSpPr>
        <p:grpSpPr>
          <a:xfrm>
            <a:off x="2771800" y="3356991"/>
            <a:ext cx="5976664" cy="2444309"/>
            <a:chOff x="2555776" y="3656855"/>
            <a:chExt cx="5274782" cy="2157258"/>
          </a:xfrm>
        </p:grpSpPr>
        <p:sp>
          <p:nvSpPr>
            <p:cNvPr id="7" name="Freeform 6"/>
            <p:cNvSpPr>
              <a:spLocks noChangeArrowheads="1"/>
            </p:cNvSpPr>
            <p:nvPr/>
          </p:nvSpPr>
          <p:spPr bwMode="auto">
            <a:xfrm flipV="1">
              <a:off x="2555776" y="5156888"/>
              <a:ext cx="2935288" cy="657225"/>
            </a:xfrm>
            <a:custGeom>
              <a:avLst/>
              <a:gdLst>
                <a:gd name="T0" fmla="*/ 0 w 2284006"/>
                <a:gd name="T1" fmla="*/ 386502 h 388664"/>
                <a:gd name="T2" fmla="*/ 322890 w 2284006"/>
                <a:gd name="T3" fmla="*/ 339663 h 388664"/>
                <a:gd name="T4" fmla="*/ 678924 w 2284006"/>
                <a:gd name="T5" fmla="*/ 48524 h 388664"/>
                <a:gd name="T6" fmla="*/ 1604613 w 2284006"/>
                <a:gd name="T7" fmla="*/ 48523 h 388664"/>
                <a:gd name="T8" fmla="*/ 1889441 w 2284006"/>
                <a:gd name="T9" fmla="*/ 339663 h 388664"/>
                <a:gd name="T10" fmla="*/ 2276616 w 2284006"/>
                <a:gd name="T11" fmla="*/ 370135 h 388664"/>
                <a:gd name="T12" fmla="*/ 2276616 w 2284006"/>
                <a:gd name="T13" fmla="*/ 370135 h 388664"/>
                <a:gd name="T14" fmla="*/ 0 60000 65536"/>
                <a:gd name="T15" fmla="*/ 0 60000 65536"/>
                <a:gd name="T16" fmla="*/ 0 60000 65536"/>
                <a:gd name="T17" fmla="*/ 0 60000 65536"/>
                <a:gd name="T18" fmla="*/ 0 60000 65536"/>
                <a:gd name="T19" fmla="*/ 0 60000 65536"/>
                <a:gd name="T20" fmla="*/ 0 60000 65536"/>
                <a:gd name="T21" fmla="*/ 0 w 2284006"/>
                <a:gd name="T22" fmla="*/ 0 h 388664"/>
                <a:gd name="T23" fmla="*/ 2284006 w 2284006"/>
                <a:gd name="T24" fmla="*/ 388664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 fmla="*/ 0 w 2137311"/>
                <a:gd name="connsiteY0" fmla="*/ 379349 h 388664"/>
                <a:gd name="connsiteX1" fmla="*/ 323938 w 2137311"/>
                <a:gd name="connsiteY1" fmla="*/ 333377 h 388664"/>
                <a:gd name="connsiteX2" fmla="*/ 681128 w 2137311"/>
                <a:gd name="connsiteY2" fmla="*/ 47626 h 388664"/>
                <a:gd name="connsiteX3" fmla="*/ 1609822 w 2137311"/>
                <a:gd name="connsiteY3" fmla="*/ 47625 h 388664"/>
                <a:gd name="connsiteX4" fmla="*/ 1895574 w 2137311"/>
                <a:gd name="connsiteY4" fmla="*/ 333377 h 388664"/>
                <a:gd name="connsiteX5" fmla="*/ 2137311 w 2137311"/>
                <a:gd name="connsiteY5" fmla="*/ 373840 h 388664"/>
                <a:gd name="connsiteX0" fmla="*/ 0 w 2132996"/>
                <a:gd name="connsiteY0" fmla="*/ 379349 h 389505"/>
                <a:gd name="connsiteX1" fmla="*/ 323938 w 2132996"/>
                <a:gd name="connsiteY1" fmla="*/ 333377 h 389505"/>
                <a:gd name="connsiteX2" fmla="*/ 681128 w 2132996"/>
                <a:gd name="connsiteY2" fmla="*/ 47626 h 389505"/>
                <a:gd name="connsiteX3" fmla="*/ 1609822 w 2132996"/>
                <a:gd name="connsiteY3" fmla="*/ 47625 h 389505"/>
                <a:gd name="connsiteX4" fmla="*/ 1895574 w 2132996"/>
                <a:gd name="connsiteY4" fmla="*/ 333377 h 389505"/>
                <a:gd name="connsiteX5" fmla="*/ 2132996 w 2132996"/>
                <a:gd name="connsiteY5" fmla="*/ 384396 h 38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2996" h="389505">
                  <a:moveTo>
                    <a:pt x="0" y="379349"/>
                  </a:moveTo>
                  <a:cubicBezTo>
                    <a:pt x="61410" y="379681"/>
                    <a:pt x="210417" y="388664"/>
                    <a:pt x="323938" y="333377"/>
                  </a:cubicBezTo>
                  <a:cubicBezTo>
                    <a:pt x="437459" y="278090"/>
                    <a:pt x="466814" y="95251"/>
                    <a:pt x="681128" y="47626"/>
                  </a:cubicBezTo>
                  <a:cubicBezTo>
                    <a:pt x="895442" y="1"/>
                    <a:pt x="1407414" y="0"/>
                    <a:pt x="1609822" y="47625"/>
                  </a:cubicBezTo>
                  <a:cubicBezTo>
                    <a:pt x="1812230" y="95250"/>
                    <a:pt x="1808379" y="277249"/>
                    <a:pt x="1895574" y="333377"/>
                  </a:cubicBezTo>
                  <a:cubicBezTo>
                    <a:pt x="1982769" y="389505"/>
                    <a:pt x="2038055" y="386448"/>
                    <a:pt x="2132996" y="384396"/>
                  </a:cubicBezTo>
                </a:path>
              </a:pathLst>
            </a:custGeom>
            <a:noFill/>
            <a:ln w="76200">
              <a:solidFill>
                <a:schemeClr val="tx1"/>
              </a:solidFill>
              <a:miter lim="800000"/>
              <a:headEnd/>
              <a:tailEnd type="none" w="sm" len="sm"/>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sp>
          <p:nvSpPr>
            <p:cNvPr id="8" name="Freeform 7"/>
            <p:cNvSpPr/>
            <p:nvPr/>
          </p:nvSpPr>
          <p:spPr bwMode="auto">
            <a:xfrm>
              <a:off x="2573239" y="4542525"/>
              <a:ext cx="3108325" cy="65563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34" name="TextBox 33"/>
            <p:cNvSpPr txBox="1"/>
            <p:nvPr/>
          </p:nvSpPr>
          <p:spPr>
            <a:xfrm>
              <a:off x="3318395" y="3656855"/>
              <a:ext cx="4512163" cy="842060"/>
            </a:xfrm>
            <a:prstGeom prst="rect">
              <a:avLst/>
            </a:prstGeom>
            <a:noFill/>
          </p:spPr>
          <p:txBody>
            <a:bodyPr wrap="square" rtlCol="0">
              <a:spAutoFit/>
            </a:bodyPr>
            <a:lstStyle/>
            <a:p>
              <a:r>
                <a:rPr lang="en-US" sz="3200" dirty="0" err="1" smtClean="0"/>
                <a:t>wifi</a:t>
              </a:r>
              <a:r>
                <a:rPr lang="en-US" sz="3200" dirty="0" smtClean="0"/>
                <a:t> path: </a:t>
              </a:r>
              <a:r>
                <a:rPr lang="en-US" sz="2400" dirty="0" smtClean="0"/>
                <a:t/>
              </a:r>
              <a:br>
                <a:rPr lang="en-US" sz="2400" dirty="0" smtClean="0"/>
              </a:br>
              <a:r>
                <a:rPr lang="en-US" sz="2400" dirty="0" smtClean="0"/>
                <a:t>high loss, small RTT</a:t>
              </a:r>
              <a:endParaRPr lang="en-GB" sz="2400" dirty="0"/>
            </a:p>
          </p:txBody>
        </p:sp>
      </p:grpSp>
      <p:sp>
        <p:nvSpPr>
          <p:cNvPr id="35" name="TextBox 34"/>
          <p:cNvSpPr txBox="1"/>
          <p:nvPr/>
        </p:nvSpPr>
        <p:spPr>
          <a:xfrm>
            <a:off x="3707904" y="5733256"/>
            <a:ext cx="3066900" cy="954107"/>
          </a:xfrm>
          <a:prstGeom prst="rect">
            <a:avLst/>
          </a:prstGeom>
          <a:noFill/>
        </p:spPr>
        <p:txBody>
          <a:bodyPr wrap="square" rtlCol="0">
            <a:spAutoFit/>
          </a:bodyPr>
          <a:lstStyle/>
          <a:p>
            <a:r>
              <a:rPr lang="en-US" sz="3200" dirty="0" smtClean="0"/>
              <a:t>3G path: </a:t>
            </a:r>
            <a:r>
              <a:rPr lang="en-US" sz="2400" dirty="0" smtClean="0"/>
              <a:t/>
            </a:r>
            <a:br>
              <a:rPr lang="en-US" sz="2400" dirty="0" smtClean="0"/>
            </a:br>
            <a:r>
              <a:rPr lang="en-US" sz="2400" dirty="0" smtClean="0"/>
              <a:t>low loss, high RTT</a:t>
            </a:r>
            <a:endParaRPr lang="en-GB" sz="2400" dirty="0" smtClean="0"/>
          </a:p>
        </p:txBody>
      </p:sp>
      <p:pic>
        <p:nvPicPr>
          <p:cNvPr id="19" name="Picture 18" descr="nexuss.png"/>
          <p:cNvPicPr>
            <a:picLocks noChangeAspect="1"/>
          </p:cNvPicPr>
          <p:nvPr/>
        </p:nvPicPr>
        <p:blipFill>
          <a:blip r:embed="rId3" cstate="print"/>
          <a:stretch>
            <a:fillRect/>
          </a:stretch>
        </p:blipFill>
        <p:spPr>
          <a:xfrm>
            <a:off x="1115616" y="3573016"/>
            <a:ext cx="1411227" cy="3048006"/>
          </a:xfrm>
          <a:prstGeom prst="rect">
            <a:avLst/>
          </a:prstGeom>
          <a:effectLst>
            <a:outerShdw blurRad="101600" dist="76200" dir="6660000" algn="tl" rotWithShape="0">
              <a:schemeClr val="tx2">
                <a:lumMod val="75000"/>
                <a:alpha val="40000"/>
              </a:schemeClr>
            </a:outerShdw>
          </a:effectLst>
        </p:spPr>
      </p:pic>
      <p:pic>
        <p:nvPicPr>
          <p:cNvPr id="20" name="Picture 19" descr="webicon.png"/>
          <p:cNvPicPr>
            <a:picLocks noChangeAspect="1"/>
          </p:cNvPicPr>
          <p:nvPr/>
        </p:nvPicPr>
        <p:blipFill>
          <a:blip r:embed="rId4" cstate="print"/>
          <a:stretch>
            <a:fillRect/>
          </a:stretch>
        </p:blipFill>
        <p:spPr>
          <a:xfrm>
            <a:off x="6372200" y="4509120"/>
            <a:ext cx="1008112" cy="1008112"/>
          </a:xfrm>
          <a:prstGeom prst="rect">
            <a:avLst/>
          </a:prstGeom>
          <a:effectLst>
            <a:outerShdw blurRad="50800" dist="76200" dir="8100000" algn="tr" rotWithShape="0">
              <a:schemeClr val="bg1">
                <a:lumMod val="50000"/>
                <a:lumOff val="50000"/>
                <a:alpha val="40000"/>
              </a:schemeClr>
            </a:outerShdw>
          </a:effectLst>
        </p:spPr>
      </p:pic>
    </p:spTree>
    <p:extLst>
      <p:ext uri="{BB962C8B-B14F-4D97-AF65-F5344CB8AC3E}">
        <p14:creationId xmlns:p14="http://schemas.microsoft.com/office/powerpoint/2010/main" val="170862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p:cNvSpPr>
            <a:spLocks noGrp="1"/>
          </p:cNvSpPr>
          <p:nvPr>
            <p:ph type="title"/>
          </p:nvPr>
        </p:nvSpPr>
        <p:spPr>
          <a:xfrm>
            <a:off x="0" y="0"/>
            <a:ext cx="9144000" cy="1340768"/>
          </a:xfrm>
        </p:spPr>
        <p:txBody>
          <a:bodyPr>
            <a:normAutofit/>
          </a:bodyPr>
          <a:lstStyle/>
          <a:p>
            <a:r>
              <a:rPr lang="en-US" dirty="0"/>
              <a:t>Application: </a:t>
            </a:r>
            <a:r>
              <a:rPr lang="en-US" dirty="0" smtClean="0"/>
              <a:t>Datacenters</a:t>
            </a:r>
            <a:endParaRPr lang="en-GB" dirty="0"/>
          </a:p>
        </p:txBody>
      </p:sp>
      <p:sp>
        <p:nvSpPr>
          <p:cNvPr id="115" name="Content Placeholder 114"/>
          <p:cNvSpPr>
            <a:spLocks noGrp="1"/>
          </p:cNvSpPr>
          <p:nvPr>
            <p:ph idx="1"/>
          </p:nvPr>
        </p:nvSpPr>
        <p:spPr>
          <a:xfrm>
            <a:off x="0" y="4483653"/>
            <a:ext cx="9144000" cy="1678609"/>
          </a:xfrm>
        </p:spPr>
        <p:txBody>
          <a:bodyPr anchor="b">
            <a:normAutofit/>
          </a:bodyPr>
          <a:lstStyle/>
          <a:p>
            <a:pPr>
              <a:lnSpc>
                <a:spcPct val="120000"/>
              </a:lnSpc>
              <a:spcBef>
                <a:spcPts val="1600"/>
              </a:spcBef>
            </a:pPr>
            <a:r>
              <a:rPr lang="en-US" dirty="0" smtClean="0"/>
              <a:t>Can we </a:t>
            </a:r>
            <a:r>
              <a:rPr lang="en-US" dirty="0" smtClean="0"/>
              <a:t>make the network behave like a large pool of capacity? </a:t>
            </a:r>
            <a:endParaRPr lang="en-GB" dirty="0" smtClean="0"/>
          </a:p>
        </p:txBody>
      </p:sp>
      <p:sp>
        <p:nvSpPr>
          <p:cNvPr id="114" name="Slide Number Placeholder 113"/>
          <p:cNvSpPr>
            <a:spLocks noGrp="1"/>
          </p:cNvSpPr>
          <p:nvPr>
            <p:ph type="sldNum" sz="quarter" idx="4"/>
          </p:nvPr>
        </p:nvSpPr>
        <p:spPr/>
        <p:txBody>
          <a:bodyPr/>
          <a:lstStyle/>
          <a:p>
            <a:fld id="{C521D75E-D6CE-401B-B8F6-FCC738B84794}" type="slidenum">
              <a:rPr lang="en-GB" smtClean="0"/>
              <a:pPr/>
              <a:t>15</a:t>
            </a:fld>
            <a:endParaRPr lang="en-GB"/>
          </a:p>
        </p:txBody>
      </p:sp>
      <p:grpSp>
        <p:nvGrpSpPr>
          <p:cNvPr id="112" name="Group 111"/>
          <p:cNvGrpSpPr/>
          <p:nvPr/>
        </p:nvGrpSpPr>
        <p:grpSpPr>
          <a:xfrm>
            <a:off x="107504" y="2420888"/>
            <a:ext cx="4104456" cy="1728192"/>
            <a:chOff x="107504" y="2420888"/>
            <a:chExt cx="4104456" cy="1728192"/>
          </a:xfrm>
        </p:grpSpPr>
        <p:grpSp>
          <p:nvGrpSpPr>
            <p:cNvPr id="2" name="Group 115"/>
            <p:cNvGrpSpPr/>
            <p:nvPr/>
          </p:nvGrpSpPr>
          <p:grpSpPr>
            <a:xfrm>
              <a:off x="107504" y="3319004"/>
              <a:ext cx="4104456" cy="830076"/>
              <a:chOff x="971600" y="2420888"/>
              <a:chExt cx="4175125" cy="865187"/>
            </a:xfrm>
            <a:solidFill>
              <a:srgbClr val="254061">
                <a:alpha val="60000"/>
              </a:srgbClr>
            </a:solidFill>
          </p:grpSpPr>
          <p:sp>
            <p:nvSpPr>
              <p:cNvPr id="117" name="Rounded Rectangle 116"/>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8" name="Rounded Rectangle 117"/>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9" name="Rounded Rectangle 118"/>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0" name="Rounded Rectangle 119"/>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3" name="Group 120"/>
            <p:cNvGrpSpPr/>
            <p:nvPr/>
          </p:nvGrpSpPr>
          <p:grpSpPr>
            <a:xfrm>
              <a:off x="247960" y="2512700"/>
              <a:ext cx="3823543" cy="1475529"/>
              <a:chOff x="1114475" y="1724496"/>
              <a:chExt cx="3889375" cy="1537942"/>
            </a:xfrm>
          </p:grpSpPr>
          <p:cxnSp>
            <p:nvCxnSpPr>
              <p:cNvPr id="122" name="Straight Connector 121"/>
              <p:cNvCxnSpPr>
                <a:stCxn id="185" idx="0"/>
                <a:endCxn id="155" idx="4"/>
              </p:cNvCxnSpPr>
              <p:nvPr/>
            </p:nvCxnSpPr>
            <p:spPr bwMode="auto">
              <a:xfrm rot="5400000" flipH="1" flipV="1">
                <a:off x="1117651" y="2850655"/>
                <a:ext cx="317500" cy="3238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rot="16200000" flipV="1">
                <a:off x="1348631" y="2938724"/>
                <a:ext cx="287337" cy="1079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86" idx="0"/>
                <a:endCxn id="157" idx="4"/>
              </p:cNvCxnSpPr>
              <p:nvPr/>
            </p:nvCxnSpPr>
            <p:spPr bwMode="auto">
              <a:xfrm rot="5400000" flipH="1" flipV="1">
                <a:off x="3278239" y="2850655"/>
                <a:ext cx="317500" cy="3238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16200000" flipV="1">
                <a:off x="3509219" y="2938724"/>
                <a:ext cx="287337" cy="1079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85" idx="2"/>
                <a:endCxn id="160" idx="0"/>
              </p:cNvCxnSpPr>
              <p:nvPr/>
            </p:nvCxnSpPr>
            <p:spPr bwMode="auto">
              <a:xfrm rot="5400000" flipH="1" flipV="1">
                <a:off x="511579" y="2327393"/>
                <a:ext cx="1530970" cy="3251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70" idx="2"/>
                <a:endCxn id="162" idx="0"/>
              </p:cNvCxnSpPr>
              <p:nvPr/>
            </p:nvCxnSpPr>
            <p:spPr bwMode="auto">
              <a:xfrm rot="5400000" flipH="1" flipV="1">
                <a:off x="1812267" y="1467354"/>
                <a:ext cx="1530483" cy="204476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86" idx="2"/>
                <a:endCxn id="160" idx="0"/>
              </p:cNvCxnSpPr>
              <p:nvPr/>
            </p:nvCxnSpPr>
            <p:spPr bwMode="auto">
              <a:xfrm rot="5400000" flipH="1">
                <a:off x="1591873" y="1572277"/>
                <a:ext cx="1530970" cy="183541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84" idx="2"/>
                <a:endCxn id="162" idx="0"/>
              </p:cNvCxnSpPr>
              <p:nvPr/>
            </p:nvCxnSpPr>
            <p:spPr bwMode="auto">
              <a:xfrm rot="5400000" flipH="1">
                <a:off x="2890260" y="2434129"/>
                <a:ext cx="1530483" cy="11121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73" idx="0"/>
                <a:endCxn id="155" idx="4"/>
              </p:cNvCxnSpPr>
              <p:nvPr/>
            </p:nvCxnSpPr>
            <p:spPr bwMode="auto">
              <a:xfrm rot="5400000" flipH="1" flipV="1">
                <a:off x="1225998" y="2959002"/>
                <a:ext cx="317500" cy="10715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74" idx="0"/>
                <a:endCxn id="155" idx="4"/>
              </p:cNvCxnSpPr>
              <p:nvPr/>
            </p:nvCxnSpPr>
            <p:spPr bwMode="auto">
              <a:xfrm rot="16200000" flipV="1">
                <a:off x="1441898"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75" idx="0"/>
                <a:endCxn id="156" idx="4"/>
              </p:cNvCxnSpPr>
              <p:nvPr/>
            </p:nvCxnSpPr>
            <p:spPr bwMode="auto">
              <a:xfrm rot="5400000" flipH="1" flipV="1">
                <a:off x="2198343" y="2850258"/>
                <a:ext cx="317500" cy="32464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76" idx="0"/>
                <a:endCxn id="156" idx="4"/>
              </p:cNvCxnSpPr>
              <p:nvPr/>
            </p:nvCxnSpPr>
            <p:spPr bwMode="auto">
              <a:xfrm rot="5400000" flipH="1" flipV="1">
                <a:off x="2306690" y="2958605"/>
                <a:ext cx="317500" cy="1079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77" idx="0"/>
                <a:endCxn id="156" idx="4"/>
              </p:cNvCxnSpPr>
              <p:nvPr/>
            </p:nvCxnSpPr>
            <p:spPr bwMode="auto">
              <a:xfrm rot="16200000" flipV="1">
                <a:off x="2414640" y="2958605"/>
                <a:ext cx="317500" cy="10794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78" idx="0"/>
                <a:endCxn id="156" idx="4"/>
              </p:cNvCxnSpPr>
              <p:nvPr/>
            </p:nvCxnSpPr>
            <p:spPr bwMode="auto">
              <a:xfrm rot="16200000" flipV="1">
                <a:off x="2522590" y="2850655"/>
                <a:ext cx="317500" cy="32384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79" idx="0"/>
                <a:endCxn id="157" idx="4"/>
              </p:cNvCxnSpPr>
              <p:nvPr/>
            </p:nvCxnSpPr>
            <p:spPr bwMode="auto">
              <a:xfrm rot="5400000" flipH="1" flipV="1">
                <a:off x="3386190" y="2958605"/>
                <a:ext cx="317500" cy="1079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80" idx="0"/>
                <a:endCxn id="157" idx="4"/>
              </p:cNvCxnSpPr>
              <p:nvPr/>
            </p:nvCxnSpPr>
            <p:spPr bwMode="auto">
              <a:xfrm rot="16200000" flipV="1">
                <a:off x="3602487"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81" idx="0"/>
                <a:endCxn id="158" idx="4"/>
              </p:cNvCxnSpPr>
              <p:nvPr/>
            </p:nvCxnSpPr>
            <p:spPr bwMode="auto">
              <a:xfrm rot="5400000" flipH="1" flipV="1">
                <a:off x="4358929"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82" idx="0"/>
                <a:endCxn id="158" idx="4"/>
              </p:cNvCxnSpPr>
              <p:nvPr/>
            </p:nvCxnSpPr>
            <p:spPr bwMode="auto">
              <a:xfrm rot="5400000" flipH="1" flipV="1">
                <a:off x="4466880" y="2958208"/>
                <a:ext cx="317500" cy="1087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7" idx="0"/>
                <a:endCxn id="158" idx="4"/>
              </p:cNvCxnSpPr>
              <p:nvPr/>
            </p:nvCxnSpPr>
            <p:spPr bwMode="auto">
              <a:xfrm rot="16200000" flipV="1">
                <a:off x="4574897" y="2958934"/>
                <a:ext cx="324471" cy="11426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83" idx="0"/>
                <a:endCxn id="158" idx="4"/>
              </p:cNvCxnSpPr>
              <p:nvPr/>
            </p:nvCxnSpPr>
            <p:spPr bwMode="auto">
              <a:xfrm rot="16200000" flipV="1">
                <a:off x="4683176" y="2850655"/>
                <a:ext cx="317500" cy="32384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3" idx="2"/>
                <a:endCxn id="161" idx="0"/>
              </p:cNvCxnSpPr>
              <p:nvPr/>
            </p:nvCxnSpPr>
            <p:spPr bwMode="auto">
              <a:xfrm rot="5400000" flipH="1" flipV="1">
                <a:off x="1159986" y="1895681"/>
                <a:ext cx="1530970" cy="118860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4" idx="2"/>
                <a:endCxn id="163" idx="0"/>
              </p:cNvCxnSpPr>
              <p:nvPr/>
            </p:nvCxnSpPr>
            <p:spPr bwMode="auto">
              <a:xfrm rot="5400000" flipH="1" flipV="1">
                <a:off x="2456006" y="1031460"/>
                <a:ext cx="1530970" cy="29170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5" idx="2"/>
                <a:endCxn id="160" idx="0"/>
              </p:cNvCxnSpPr>
              <p:nvPr/>
            </p:nvCxnSpPr>
            <p:spPr bwMode="auto">
              <a:xfrm rot="5400000" flipH="1">
                <a:off x="1051726" y="2112423"/>
                <a:ext cx="1530970" cy="75511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6" idx="2"/>
                <a:endCxn id="161" idx="0"/>
              </p:cNvCxnSpPr>
              <p:nvPr/>
            </p:nvCxnSpPr>
            <p:spPr bwMode="auto">
              <a:xfrm rot="5400000" flipH="1" flipV="1">
                <a:off x="1700133" y="2435827"/>
                <a:ext cx="1530970" cy="10830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77" idx="2"/>
                <a:endCxn id="162" idx="0"/>
              </p:cNvCxnSpPr>
              <p:nvPr/>
            </p:nvCxnSpPr>
            <p:spPr bwMode="auto">
              <a:xfrm rot="5400000" flipH="1" flipV="1">
                <a:off x="2348143" y="2003717"/>
                <a:ext cx="1530970" cy="97252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78" idx="2"/>
                <a:endCxn id="163" idx="0"/>
              </p:cNvCxnSpPr>
              <p:nvPr/>
            </p:nvCxnSpPr>
            <p:spPr bwMode="auto">
              <a:xfrm rot="5400000" flipH="1" flipV="1">
                <a:off x="2996153" y="1571607"/>
                <a:ext cx="1530970" cy="18367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79" idx="2"/>
                <a:endCxn id="161" idx="0"/>
              </p:cNvCxnSpPr>
              <p:nvPr/>
            </p:nvCxnSpPr>
            <p:spPr bwMode="auto">
              <a:xfrm rot="5400000" flipH="1">
                <a:off x="2239883" y="2004386"/>
                <a:ext cx="1530970" cy="97119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80" idx="2"/>
                <a:endCxn id="163" idx="0"/>
              </p:cNvCxnSpPr>
              <p:nvPr/>
            </p:nvCxnSpPr>
            <p:spPr bwMode="auto">
              <a:xfrm rot="5400000" flipH="1" flipV="1">
                <a:off x="3536299" y="2111754"/>
                <a:ext cx="1530970" cy="75645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81" idx="2"/>
                <a:endCxn id="160" idx="0"/>
              </p:cNvCxnSpPr>
              <p:nvPr/>
            </p:nvCxnSpPr>
            <p:spPr bwMode="auto">
              <a:xfrm rot="5400000" flipH="1">
                <a:off x="2132020" y="1032130"/>
                <a:ext cx="1530970" cy="291570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82" idx="2"/>
                <a:endCxn id="161" idx="0"/>
              </p:cNvCxnSpPr>
              <p:nvPr/>
            </p:nvCxnSpPr>
            <p:spPr bwMode="auto">
              <a:xfrm rot="5400000" flipH="1">
                <a:off x="2780030" y="1464240"/>
                <a:ext cx="1530970" cy="205148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87" idx="2"/>
                <a:endCxn id="162" idx="0"/>
              </p:cNvCxnSpPr>
              <p:nvPr/>
            </p:nvCxnSpPr>
            <p:spPr bwMode="auto">
              <a:xfrm rot="5400000" flipH="1">
                <a:off x="3428106" y="1896283"/>
                <a:ext cx="1537941" cy="119437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83" idx="2"/>
                <a:endCxn id="163" idx="0"/>
              </p:cNvCxnSpPr>
              <p:nvPr/>
            </p:nvCxnSpPr>
            <p:spPr bwMode="auto">
              <a:xfrm rot="5400000" flipH="1">
                <a:off x="4076447" y="2328064"/>
                <a:ext cx="1530970" cy="32383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100"/>
            <p:cNvGrpSpPr>
              <a:grpSpLocks/>
            </p:cNvGrpSpPr>
            <p:nvPr/>
          </p:nvGrpSpPr>
          <p:grpSpPr bwMode="auto">
            <a:xfrm>
              <a:off x="460207" y="3389065"/>
              <a:ext cx="3399051" cy="207139"/>
              <a:chOff x="1835696" y="1556792"/>
              <a:chExt cx="3456384" cy="216024"/>
            </a:xfrm>
          </p:grpSpPr>
          <p:sp>
            <p:nvSpPr>
              <p:cNvPr id="155" name="Oval 154"/>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6" name="Oval 155"/>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7" name="Oval 156"/>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8" name="Oval 157"/>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5" name="Group 101"/>
            <p:cNvGrpSpPr/>
            <p:nvPr/>
          </p:nvGrpSpPr>
          <p:grpSpPr>
            <a:xfrm>
              <a:off x="461450" y="2512701"/>
              <a:ext cx="3397881" cy="207258"/>
              <a:chOff x="1835696" y="2852936"/>
              <a:chExt cx="3456384" cy="216024"/>
            </a:xfrm>
            <a:noFill/>
          </p:grpSpPr>
          <p:sp>
            <p:nvSpPr>
              <p:cNvPr id="160" name="Oval 159"/>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1" name="Oval 160"/>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2" name="Oval 161"/>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3" name="Oval 162"/>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6" name="Group 104"/>
            <p:cNvGrpSpPr>
              <a:grpSpLocks/>
            </p:cNvGrpSpPr>
            <p:nvPr/>
          </p:nvGrpSpPr>
          <p:grpSpPr bwMode="auto">
            <a:xfrm>
              <a:off x="461450" y="2420888"/>
              <a:ext cx="3399051" cy="207139"/>
              <a:chOff x="1835696" y="2852936"/>
              <a:chExt cx="3456384" cy="216024"/>
            </a:xfrm>
          </p:grpSpPr>
          <p:sp>
            <p:nvSpPr>
              <p:cNvPr id="165" name="Oval 164"/>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6" name="Oval 165"/>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7" name="Oval 166"/>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8" name="Oval 167"/>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70" name="Rectangle 169"/>
            <p:cNvSpPr/>
            <p:nvPr/>
          </p:nvSpPr>
          <p:spPr>
            <a:xfrm>
              <a:off x="639016" y="3900350"/>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7" name="Group 171"/>
            <p:cNvGrpSpPr/>
            <p:nvPr/>
          </p:nvGrpSpPr>
          <p:grpSpPr>
            <a:xfrm>
              <a:off x="207385" y="3900350"/>
              <a:ext cx="3904695" cy="81191"/>
              <a:chOff x="233412" y="3539772"/>
              <a:chExt cx="4922203" cy="104872"/>
            </a:xfrm>
            <a:solidFill>
              <a:schemeClr val="tx2">
                <a:lumMod val="75000"/>
              </a:schemeClr>
            </a:solidFill>
          </p:grpSpPr>
          <p:sp>
            <p:nvSpPr>
              <p:cNvPr id="173" name="Rectangle 172"/>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4" name="Rectangle 173"/>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5" name="Rectangle 174"/>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6" name="Rectangle 175"/>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7" name="Rectangle 176"/>
              <p:cNvSpPr/>
              <p:nvPr/>
            </p:nvSpPr>
            <p:spPr bwMode="auto">
              <a:xfrm>
                <a:off x="2108256"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 name="Rectangle 177"/>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9" name="Rectangle 178"/>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0" name="Rectangle 179"/>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1" name="Rectangle 180"/>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2" name="Rectangle 181"/>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3" name="Rectangle 182"/>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4" name="Rectangle 183"/>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5" name="Rectangle 184"/>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6" name="Rectangle 185"/>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87" name="Rectangle 186"/>
            <p:cNvSpPr/>
            <p:nvPr/>
          </p:nvSpPr>
          <p:spPr bwMode="auto">
            <a:xfrm>
              <a:off x="3824106" y="390750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116" name="Group 115"/>
          <p:cNvGrpSpPr/>
          <p:nvPr/>
        </p:nvGrpSpPr>
        <p:grpSpPr>
          <a:xfrm>
            <a:off x="5635857" y="2487699"/>
            <a:ext cx="2464535" cy="1526081"/>
            <a:chOff x="5635857" y="2487699"/>
            <a:chExt cx="2464535" cy="1526081"/>
          </a:xfrm>
        </p:grpSpPr>
        <p:grpSp>
          <p:nvGrpSpPr>
            <p:cNvPr id="8" name="Group 96"/>
            <p:cNvGrpSpPr/>
            <p:nvPr/>
          </p:nvGrpSpPr>
          <p:grpSpPr>
            <a:xfrm>
              <a:off x="5635857" y="3933056"/>
              <a:ext cx="2464535" cy="80724"/>
              <a:chOff x="5635857" y="3933056"/>
              <a:chExt cx="2464535" cy="80724"/>
            </a:xfrm>
          </p:grpSpPr>
          <p:sp>
            <p:nvSpPr>
              <p:cNvPr id="78" name="Rectangle 77"/>
              <p:cNvSpPr/>
              <p:nvPr/>
            </p:nvSpPr>
            <p:spPr bwMode="auto">
              <a:xfrm>
                <a:off x="5793605"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bwMode="auto">
              <a:xfrm>
                <a:off x="6429279"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0" name="Rectangle 79"/>
              <p:cNvSpPr/>
              <p:nvPr/>
            </p:nvSpPr>
            <p:spPr bwMode="auto">
              <a:xfrm>
                <a:off x="6749457"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1" name="Rectangle 80"/>
              <p:cNvSpPr/>
              <p:nvPr/>
            </p:nvSpPr>
            <p:spPr bwMode="auto">
              <a:xfrm>
                <a:off x="706807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2" name="Rectangle 81"/>
              <p:cNvSpPr/>
              <p:nvPr/>
            </p:nvSpPr>
            <p:spPr bwMode="auto">
              <a:xfrm>
                <a:off x="7385130"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3" name="Rectangle 82"/>
              <p:cNvSpPr/>
              <p:nvPr/>
            </p:nvSpPr>
            <p:spPr bwMode="auto">
              <a:xfrm>
                <a:off x="7702186"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4" name="Rectangle 83"/>
              <p:cNvSpPr/>
              <p:nvPr/>
            </p:nvSpPr>
            <p:spPr bwMode="auto">
              <a:xfrm>
                <a:off x="6271531"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5" name="Rectangle 84"/>
              <p:cNvSpPr/>
              <p:nvPr/>
            </p:nvSpPr>
            <p:spPr bwMode="auto">
              <a:xfrm>
                <a:off x="6908766"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6" name="Rectangle 85"/>
              <p:cNvSpPr/>
              <p:nvPr/>
            </p:nvSpPr>
            <p:spPr bwMode="auto">
              <a:xfrm>
                <a:off x="7225822"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7" name="Rectangle 86"/>
              <p:cNvSpPr/>
              <p:nvPr/>
            </p:nvSpPr>
            <p:spPr bwMode="auto">
              <a:xfrm>
                <a:off x="7542878"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Rectangle 87"/>
              <p:cNvSpPr/>
              <p:nvPr/>
            </p:nvSpPr>
            <p:spPr bwMode="auto">
              <a:xfrm>
                <a:off x="8019239"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9" name="Rectangle 88"/>
              <p:cNvSpPr/>
              <p:nvPr/>
            </p:nvSpPr>
            <p:spPr>
              <a:xfrm>
                <a:off x="6588588" y="3933057"/>
                <a:ext cx="8427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0" name="Rectangle 89"/>
              <p:cNvSpPr/>
              <p:nvPr/>
            </p:nvSpPr>
            <p:spPr bwMode="auto">
              <a:xfrm>
                <a:off x="5635857"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1" name="Rectangle 90"/>
              <p:cNvSpPr/>
              <p:nvPr/>
            </p:nvSpPr>
            <p:spPr bwMode="auto">
              <a:xfrm>
                <a:off x="595291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5" name="Rectangle 94"/>
              <p:cNvSpPr/>
              <p:nvPr/>
            </p:nvSpPr>
            <p:spPr>
              <a:xfrm>
                <a:off x="6110662" y="3933056"/>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6" name="Rectangle 95"/>
              <p:cNvSpPr/>
              <p:nvPr/>
            </p:nvSpPr>
            <p:spPr bwMode="auto">
              <a:xfrm>
                <a:off x="7859934" y="393305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98" name="Oval 97"/>
            <p:cNvSpPr/>
            <p:nvPr/>
          </p:nvSpPr>
          <p:spPr bwMode="auto">
            <a:xfrm>
              <a:off x="6804248" y="2839076"/>
              <a:ext cx="144016" cy="14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9" name="Group 197"/>
            <p:cNvGrpSpPr/>
            <p:nvPr/>
          </p:nvGrpSpPr>
          <p:grpSpPr>
            <a:xfrm>
              <a:off x="5676433" y="2852936"/>
              <a:ext cx="2383384" cy="1080122"/>
              <a:chOff x="5676433" y="2852936"/>
              <a:chExt cx="2383384" cy="1080122"/>
            </a:xfrm>
          </p:grpSpPr>
          <p:cxnSp>
            <p:nvCxnSpPr>
              <p:cNvPr id="100" name="Straight Connector 99"/>
              <p:cNvCxnSpPr>
                <a:stCxn id="90" idx="0"/>
                <a:endCxn id="98" idx="3"/>
              </p:cNvCxnSpPr>
              <p:nvPr/>
            </p:nvCxnSpPr>
            <p:spPr>
              <a:xfrm rot="5400000" flipH="1" flipV="1">
                <a:off x="5763879" y="2871598"/>
                <a:ext cx="974014" cy="114890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78" idx="0"/>
                <a:endCxn id="98" idx="3"/>
              </p:cNvCxnSpPr>
              <p:nvPr/>
            </p:nvCxnSpPr>
            <p:spPr>
              <a:xfrm rot="5400000" flipH="1" flipV="1">
                <a:off x="5843143" y="2950862"/>
                <a:ext cx="974014" cy="99037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0"/>
                <a:endCxn id="98" idx="3"/>
              </p:cNvCxnSpPr>
              <p:nvPr/>
            </p:nvCxnSpPr>
            <p:spPr>
              <a:xfrm rot="5400000" flipH="1" flipV="1">
                <a:off x="5922408" y="3030126"/>
                <a:ext cx="974014" cy="831848"/>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5" idx="0"/>
                <a:endCxn id="98" idx="3"/>
              </p:cNvCxnSpPr>
              <p:nvPr/>
            </p:nvCxnSpPr>
            <p:spPr>
              <a:xfrm rot="5400000" flipH="1" flipV="1">
                <a:off x="6002063" y="3109780"/>
                <a:ext cx="974013" cy="67254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4" idx="0"/>
                <a:endCxn id="98" idx="3"/>
              </p:cNvCxnSpPr>
              <p:nvPr/>
            </p:nvCxnSpPr>
            <p:spPr>
              <a:xfrm rot="5400000" flipH="1" flipV="1">
                <a:off x="6081716" y="3189435"/>
                <a:ext cx="974014" cy="51323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9" idx="0"/>
                <a:endCxn id="98" idx="3"/>
              </p:cNvCxnSpPr>
              <p:nvPr/>
            </p:nvCxnSpPr>
            <p:spPr>
              <a:xfrm rot="5400000" flipH="1" flipV="1">
                <a:off x="6160980" y="3268699"/>
                <a:ext cx="974014" cy="3547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89" idx="0"/>
                <a:endCxn id="98" idx="3"/>
              </p:cNvCxnSpPr>
              <p:nvPr/>
            </p:nvCxnSpPr>
            <p:spPr>
              <a:xfrm rot="5400000" flipH="1" flipV="1">
                <a:off x="6241025" y="3348743"/>
                <a:ext cx="974014" cy="19461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80" idx="0"/>
                <a:endCxn id="98" idx="2"/>
              </p:cNvCxnSpPr>
              <p:nvPr/>
            </p:nvCxnSpPr>
            <p:spPr>
              <a:xfrm rot="5400000" flipH="1" flipV="1">
                <a:off x="6285678" y="3414487"/>
                <a:ext cx="1023706" cy="1343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5" idx="0"/>
                <a:endCxn id="98" idx="2"/>
              </p:cNvCxnSpPr>
              <p:nvPr/>
            </p:nvCxnSpPr>
            <p:spPr>
              <a:xfrm rot="16200000" flipV="1">
                <a:off x="6365333" y="3348266"/>
                <a:ext cx="1023706" cy="14587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1" idx="0"/>
              </p:cNvCxnSpPr>
              <p:nvPr/>
            </p:nvCxnSpPr>
            <p:spPr>
              <a:xfrm rot="16200000" flipV="1">
                <a:off x="6416390" y="3240795"/>
                <a:ext cx="1080121" cy="3044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6" idx="0"/>
                <a:endCxn id="98" idx="4"/>
              </p:cNvCxnSpPr>
              <p:nvPr/>
            </p:nvCxnSpPr>
            <p:spPr>
              <a:xfrm rot="16200000" flipV="1">
                <a:off x="6595003" y="3260880"/>
                <a:ext cx="953431" cy="39092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82" idx="0"/>
                <a:endCxn id="98" idx="4"/>
              </p:cNvCxnSpPr>
              <p:nvPr/>
            </p:nvCxnSpPr>
            <p:spPr>
              <a:xfrm rot="16200000" flipV="1">
                <a:off x="6674267" y="3181616"/>
                <a:ext cx="953431" cy="54945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87" idx="0"/>
                <a:endCxn id="98" idx="4"/>
              </p:cNvCxnSpPr>
              <p:nvPr/>
            </p:nvCxnSpPr>
            <p:spPr>
              <a:xfrm rot="16200000" flipV="1">
                <a:off x="6753531" y="3102352"/>
                <a:ext cx="953431" cy="707979"/>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83" idx="0"/>
                <a:endCxn id="98" idx="4"/>
              </p:cNvCxnSpPr>
              <p:nvPr/>
            </p:nvCxnSpPr>
            <p:spPr>
              <a:xfrm rot="16200000" flipV="1">
                <a:off x="6832795" y="3023088"/>
                <a:ext cx="953431" cy="86650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96" idx="0"/>
                <a:endCxn id="98" idx="4"/>
              </p:cNvCxnSpPr>
              <p:nvPr/>
            </p:nvCxnSpPr>
            <p:spPr>
              <a:xfrm rot="16200000" flipV="1">
                <a:off x="6912059" y="2943824"/>
                <a:ext cx="953431" cy="102503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88" idx="0"/>
                <a:endCxn id="98" idx="4"/>
              </p:cNvCxnSpPr>
              <p:nvPr/>
            </p:nvCxnSpPr>
            <p:spPr>
              <a:xfrm rot="16200000" flipV="1">
                <a:off x="6991321" y="2864562"/>
                <a:ext cx="953431" cy="118356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76" name="Oval 75"/>
            <p:cNvSpPr/>
            <p:nvPr/>
          </p:nvSpPr>
          <p:spPr bwMode="auto">
            <a:xfrm>
              <a:off x="6444208" y="2487699"/>
              <a:ext cx="864096" cy="843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Tree>
    <p:extLst>
      <p:ext uri="{BB962C8B-B14F-4D97-AF65-F5344CB8AC3E}">
        <p14:creationId xmlns:p14="http://schemas.microsoft.com/office/powerpoint/2010/main" val="3494057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51652"/>
            <a:ext cx="9144000" cy="4406348"/>
          </a:xfrm>
        </p:spPr>
        <p:txBody>
          <a:bodyPr>
            <a:normAutofit/>
          </a:bodyPr>
          <a:lstStyle/>
          <a:p>
            <a:pPr algn="ctr"/>
            <a:r>
              <a:rPr lang="en-US" sz="4000" dirty="0" smtClean="0"/>
              <a:t>MPTCP </a:t>
            </a:r>
            <a:r>
              <a:rPr lang="en-US" sz="4000" dirty="0" smtClean="0"/>
              <a:t>is a </a:t>
            </a:r>
            <a:r>
              <a:rPr lang="en-US" sz="4000" dirty="0" smtClean="0"/>
              <a:t>general</a:t>
            </a:r>
            <a:r>
              <a:rPr lang="en-US" sz="4000" dirty="0" smtClean="0"/>
              <a:t>-purpose multipath replacement for TCP.</a:t>
            </a:r>
          </a:p>
          <a:p>
            <a:pPr algn="ctr"/>
            <a:endParaRPr lang="en-US" sz="40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pPr/>
              <a:t>16</a:t>
            </a:fld>
            <a:endParaRPr lang="en-GB"/>
          </a:p>
        </p:txBody>
      </p:sp>
    </p:spTree>
    <p:extLst>
      <p:ext uri="{BB962C8B-B14F-4D97-AF65-F5344CB8AC3E}">
        <p14:creationId xmlns:p14="http://schemas.microsoft.com/office/powerpoint/2010/main" val="1201913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628800"/>
          </a:xfrm>
        </p:spPr>
        <p:txBody>
          <a:bodyPr tIns="0" anchor="t">
            <a:normAutofit fontScale="90000"/>
          </a:bodyPr>
          <a:lstStyle/>
          <a:p>
            <a:r>
              <a:rPr lang="en-GB" dirty="0" smtClean="0">
                <a:solidFill>
                  <a:schemeClr val="tx2">
                    <a:lumMod val="90000"/>
                  </a:schemeClr>
                </a:solidFill>
              </a:rPr>
              <a:t>What is the </a:t>
            </a:r>
            <a:r>
              <a:rPr lang="en-GB" dirty="0" smtClean="0">
                <a:solidFill>
                  <a:schemeClr val="tx2">
                    <a:lumMod val="90000"/>
                  </a:schemeClr>
                </a:solidFill>
              </a:rPr>
              <a:t>MPTCP </a:t>
            </a:r>
            <a:r>
              <a:rPr lang="en-GB" dirty="0" smtClean="0">
                <a:solidFill>
                  <a:schemeClr val="tx2">
                    <a:lumMod val="90000"/>
                  </a:schemeClr>
                </a:solidFill>
              </a:rPr>
              <a:t>protocol?</a:t>
            </a:r>
            <a:r>
              <a:rPr lang="en-GB" dirty="0" smtClean="0"/>
              <a:t/>
            </a:r>
            <a:br>
              <a:rPr lang="en-GB" dirty="0" smtClean="0"/>
            </a:br>
            <a:r>
              <a:rPr lang="en-GB" sz="3600" dirty="0" smtClean="0"/>
              <a:t>MPTCP </a:t>
            </a:r>
            <a:r>
              <a:rPr lang="en-GB" sz="3600" dirty="0" smtClean="0"/>
              <a:t>is a replacement for TCP which lets you use multiple paths simultaneously.</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17</a:t>
            </a:fld>
            <a:endParaRPr lang="en-GB"/>
          </a:p>
        </p:txBody>
      </p:sp>
      <p:sp>
        <p:nvSpPr>
          <p:cNvPr id="5" name="Rounded Rectangle 4"/>
          <p:cNvSpPr/>
          <p:nvPr/>
        </p:nvSpPr>
        <p:spPr>
          <a:xfrm>
            <a:off x="2131186" y="3484565"/>
            <a:ext cx="1622731" cy="721214"/>
          </a:xfrm>
          <a:prstGeom prst="roundRect">
            <a:avLst/>
          </a:prstGeom>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TCP</a:t>
            </a:r>
            <a:endParaRPr lang="en-GB" sz="2400" dirty="0"/>
          </a:p>
        </p:txBody>
      </p:sp>
      <p:sp>
        <p:nvSpPr>
          <p:cNvPr id="9" name="Rounded Rectangle 8"/>
          <p:cNvSpPr/>
          <p:nvPr/>
        </p:nvSpPr>
        <p:spPr>
          <a:xfrm>
            <a:off x="2033183" y="4386083"/>
            <a:ext cx="1818738" cy="901518"/>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t>IP</a:t>
            </a:r>
            <a:endParaRPr lang="en-GB" sz="2400" dirty="0"/>
          </a:p>
        </p:txBody>
      </p:sp>
      <p:sp>
        <p:nvSpPr>
          <p:cNvPr id="11" name="Rounded Rectangle 10"/>
          <p:cNvSpPr/>
          <p:nvPr/>
        </p:nvSpPr>
        <p:spPr>
          <a:xfrm>
            <a:off x="2033183" y="2402744"/>
            <a:ext cx="1818738" cy="901518"/>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user space</a:t>
            </a:r>
            <a:endParaRPr lang="en-GB" sz="2400" dirty="0"/>
          </a:p>
        </p:txBody>
      </p:sp>
      <p:sp>
        <p:nvSpPr>
          <p:cNvPr id="6" name="TextBox 5"/>
          <p:cNvSpPr txBox="1"/>
          <p:nvPr/>
        </p:nvSpPr>
        <p:spPr>
          <a:xfrm>
            <a:off x="2045090" y="3145004"/>
            <a:ext cx="1734822" cy="463438"/>
          </a:xfrm>
          <a:prstGeom prst="rect">
            <a:avLst/>
          </a:prstGeom>
          <a:noFill/>
        </p:spPr>
        <p:txBody>
          <a:bodyPr wrap="square" rtlCol="0">
            <a:spAutoFit/>
          </a:bodyPr>
          <a:lstStyle/>
          <a:p>
            <a:pPr algn="ctr"/>
            <a:r>
              <a:rPr lang="en-GB" sz="2400" dirty="0" smtClean="0"/>
              <a:t>socket API</a:t>
            </a:r>
            <a:endParaRPr lang="en-GB" sz="2400" dirty="0"/>
          </a:p>
        </p:txBody>
      </p:sp>
      <p:sp>
        <p:nvSpPr>
          <p:cNvPr id="13" name="Rounded Rectangle 12"/>
          <p:cNvSpPr/>
          <p:nvPr/>
        </p:nvSpPr>
        <p:spPr>
          <a:xfrm>
            <a:off x="2033183" y="3484565"/>
            <a:ext cx="1818738" cy="72121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MPTCP</a:t>
            </a:r>
            <a:endParaRPr lang="en-GB" sz="2400" dirty="0"/>
          </a:p>
        </p:txBody>
      </p:sp>
      <p:grpSp>
        <p:nvGrpSpPr>
          <p:cNvPr id="55" name="Group 54"/>
          <p:cNvGrpSpPr/>
          <p:nvPr/>
        </p:nvGrpSpPr>
        <p:grpSpPr>
          <a:xfrm>
            <a:off x="5220073" y="2402744"/>
            <a:ext cx="1852928" cy="2884856"/>
            <a:chOff x="5364088" y="2060848"/>
            <a:chExt cx="1944216" cy="3456384"/>
          </a:xfrm>
        </p:grpSpPr>
        <p:sp>
          <p:nvSpPr>
            <p:cNvPr id="39" name="Rounded Rectangle 38"/>
            <p:cNvSpPr/>
            <p:nvPr/>
          </p:nvSpPr>
          <p:spPr>
            <a:xfrm>
              <a:off x="5364088" y="3356992"/>
              <a:ext cx="1944216" cy="864096"/>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MPTCP</a:t>
              </a:r>
              <a:endParaRPr lang="en-GB" sz="2400" dirty="0"/>
            </a:p>
          </p:txBody>
        </p:sp>
        <p:sp>
          <p:nvSpPr>
            <p:cNvPr id="31" name="Rounded Rectangle 30"/>
            <p:cNvSpPr/>
            <p:nvPr/>
          </p:nvSpPr>
          <p:spPr>
            <a:xfrm>
              <a:off x="5364088" y="4437112"/>
              <a:ext cx="1944216" cy="108012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p>
          </p:txBody>
        </p:sp>
        <p:sp>
          <p:nvSpPr>
            <p:cNvPr id="34" name="Rounded Rectangle 33"/>
            <p:cNvSpPr/>
            <p:nvPr/>
          </p:nvSpPr>
          <p:spPr>
            <a:xfrm>
              <a:off x="5364088" y="2060848"/>
              <a:ext cx="1944216" cy="108012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p>
          </p:txBody>
        </p:sp>
      </p:grpSp>
      <p:sp>
        <p:nvSpPr>
          <p:cNvPr id="40" name="Rectangle 39"/>
          <p:cNvSpPr/>
          <p:nvPr/>
        </p:nvSpPr>
        <p:spPr>
          <a:xfrm>
            <a:off x="5364088" y="4987094"/>
            <a:ext cx="733775" cy="439986"/>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addr</a:t>
            </a:r>
            <a:r>
              <a:rPr lang="en-US" b="1" baseline="-25000" dirty="0" smtClean="0">
                <a:solidFill>
                  <a:schemeClr val="bg1"/>
                </a:solidFill>
              </a:rPr>
              <a:t>1</a:t>
            </a:r>
            <a:endParaRPr lang="en-GB" b="1" baseline="-25000" dirty="0">
              <a:solidFill>
                <a:schemeClr val="bg1"/>
              </a:solidFill>
            </a:endParaRPr>
          </a:p>
        </p:txBody>
      </p:sp>
      <p:sp>
        <p:nvSpPr>
          <p:cNvPr id="41" name="Rectangle 40"/>
          <p:cNvSpPr/>
          <p:nvPr/>
        </p:nvSpPr>
        <p:spPr>
          <a:xfrm>
            <a:off x="6218065" y="4987094"/>
            <a:ext cx="730199" cy="36797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addr</a:t>
            </a:r>
            <a:r>
              <a:rPr lang="en-US" b="1" baseline="-25000" dirty="0" smtClean="0">
                <a:solidFill>
                  <a:schemeClr val="bg1"/>
                </a:solidFill>
              </a:rPr>
              <a:t>2</a:t>
            </a:r>
            <a:endParaRPr lang="en-GB" b="1" baseline="-25000" dirty="0">
              <a:solidFill>
                <a:schemeClr val="bg1"/>
              </a:solidFill>
            </a:endParaRPr>
          </a:p>
        </p:txBody>
      </p:sp>
      <p:sp>
        <p:nvSpPr>
          <p:cNvPr id="42" name="Rectangle 41"/>
          <p:cNvSpPr/>
          <p:nvPr/>
        </p:nvSpPr>
        <p:spPr>
          <a:xfrm>
            <a:off x="2537241" y="4946319"/>
            <a:ext cx="810624" cy="44215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grpSp>
        <p:nvGrpSpPr>
          <p:cNvPr id="51" name="Group 50"/>
          <p:cNvGrpSpPr/>
          <p:nvPr/>
        </p:nvGrpSpPr>
        <p:grpSpPr>
          <a:xfrm>
            <a:off x="2426005" y="5255773"/>
            <a:ext cx="4234227" cy="981539"/>
            <a:chOff x="1040295" y="5493026"/>
            <a:chExt cx="6790084" cy="1262269"/>
          </a:xfrm>
        </p:grpSpPr>
        <p:sp>
          <p:nvSpPr>
            <p:cNvPr id="49" name="Freeform 48"/>
            <p:cNvSpPr/>
            <p:nvPr/>
          </p:nvSpPr>
          <p:spPr>
            <a:xfrm>
              <a:off x="1040295" y="5493026"/>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1928191" y="5615609"/>
              <a:ext cx="5902188" cy="1139686"/>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 name="TextBox 51"/>
          <p:cNvSpPr txBox="1"/>
          <p:nvPr/>
        </p:nvSpPr>
        <p:spPr>
          <a:xfrm>
            <a:off x="611560" y="3384233"/>
            <a:ext cx="1418047" cy="1200329"/>
          </a:xfrm>
          <a:prstGeom prst="rect">
            <a:avLst/>
          </a:prstGeom>
          <a:noFill/>
        </p:spPr>
        <p:txBody>
          <a:bodyPr wrap="square" rtlCol="0">
            <a:spAutoFit/>
          </a:bodyPr>
          <a:lstStyle/>
          <a:p>
            <a:r>
              <a:rPr lang="en-US" dirty="0" smtClean="0">
                <a:solidFill>
                  <a:schemeClr val="accent4">
                    <a:lumMod val="60000"/>
                    <a:lumOff val="40000"/>
                  </a:schemeClr>
                </a:solidFill>
              </a:rPr>
              <a:t>The sender stripes packets across paths</a:t>
            </a:r>
            <a:endParaRPr lang="en-GB" dirty="0">
              <a:solidFill>
                <a:schemeClr val="accent4">
                  <a:lumMod val="60000"/>
                  <a:lumOff val="40000"/>
                </a:schemeClr>
              </a:solidFill>
            </a:endParaRPr>
          </a:p>
        </p:txBody>
      </p:sp>
      <p:sp>
        <p:nvSpPr>
          <p:cNvPr id="53" name="TextBox 52"/>
          <p:cNvSpPr txBox="1"/>
          <p:nvPr/>
        </p:nvSpPr>
        <p:spPr>
          <a:xfrm>
            <a:off x="7258409" y="3364363"/>
            <a:ext cx="1418047" cy="1477328"/>
          </a:xfrm>
          <a:prstGeom prst="rect">
            <a:avLst/>
          </a:prstGeom>
          <a:noFill/>
        </p:spPr>
        <p:txBody>
          <a:bodyPr wrap="square" rtlCol="0">
            <a:spAutoFit/>
          </a:bodyPr>
          <a:lstStyle/>
          <a:p>
            <a:r>
              <a:rPr lang="en-US" dirty="0" smtClean="0">
                <a:solidFill>
                  <a:schemeClr val="accent4">
                    <a:lumMod val="60000"/>
                    <a:lumOff val="40000"/>
                  </a:schemeClr>
                </a:solidFill>
              </a:rPr>
              <a:t>The receiver puts the packets in the correct order</a:t>
            </a:r>
            <a:endParaRPr lang="en-GB" dirty="0">
              <a:solidFill>
                <a:schemeClr val="accent4">
                  <a:lumMod val="60000"/>
                  <a:lumOff val="40000"/>
                </a:schemeClr>
              </a:solidFill>
            </a:endParaRPr>
          </a:p>
        </p:txBody>
      </p:sp>
    </p:spTree>
    <p:extLst>
      <p:ext uri="{BB962C8B-B14F-4D97-AF65-F5344CB8AC3E}">
        <p14:creationId xmlns:p14="http://schemas.microsoft.com/office/powerpoint/2010/main" val="2550639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628800"/>
          </a:xfrm>
        </p:spPr>
        <p:txBody>
          <a:bodyPr tIns="0" anchor="t">
            <a:normAutofit fontScale="90000"/>
          </a:bodyPr>
          <a:lstStyle/>
          <a:p>
            <a:r>
              <a:rPr lang="en-GB" dirty="0" smtClean="0">
                <a:solidFill>
                  <a:schemeClr val="tx2">
                    <a:lumMod val="90000"/>
                  </a:schemeClr>
                </a:solidFill>
              </a:rPr>
              <a:t>What is the MPTCP protocol?</a:t>
            </a:r>
            <a:r>
              <a:rPr lang="en-GB" dirty="0" smtClean="0"/>
              <a:t/>
            </a:r>
            <a:br>
              <a:rPr lang="en-GB" dirty="0" smtClean="0"/>
            </a:br>
            <a:r>
              <a:rPr lang="en-GB" sz="3600" dirty="0" smtClean="0"/>
              <a:t>MPTCP is a replacement for TCP which lets you use multiple paths simultaneously.</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pPr/>
              <a:t>18</a:t>
            </a:fld>
            <a:endParaRPr lang="en-GB"/>
          </a:p>
        </p:txBody>
      </p:sp>
      <p:sp>
        <p:nvSpPr>
          <p:cNvPr id="5" name="Rounded Rectangle 4"/>
          <p:cNvSpPr/>
          <p:nvPr/>
        </p:nvSpPr>
        <p:spPr>
          <a:xfrm>
            <a:off x="2131186" y="3484565"/>
            <a:ext cx="1622731" cy="721214"/>
          </a:xfrm>
          <a:prstGeom prst="roundRect">
            <a:avLst/>
          </a:prstGeom>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TCP</a:t>
            </a:r>
            <a:endParaRPr lang="en-GB" sz="2400" dirty="0"/>
          </a:p>
        </p:txBody>
      </p:sp>
      <p:sp>
        <p:nvSpPr>
          <p:cNvPr id="9" name="Rounded Rectangle 8"/>
          <p:cNvSpPr/>
          <p:nvPr/>
        </p:nvSpPr>
        <p:spPr>
          <a:xfrm>
            <a:off x="2033183" y="4386083"/>
            <a:ext cx="1818738" cy="901518"/>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t>IP</a:t>
            </a:r>
            <a:endParaRPr lang="en-GB" sz="2400" dirty="0"/>
          </a:p>
        </p:txBody>
      </p:sp>
      <p:sp>
        <p:nvSpPr>
          <p:cNvPr id="11" name="Rounded Rectangle 10"/>
          <p:cNvSpPr/>
          <p:nvPr/>
        </p:nvSpPr>
        <p:spPr>
          <a:xfrm>
            <a:off x="2033183" y="2402744"/>
            <a:ext cx="1818738" cy="901518"/>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user space</a:t>
            </a:r>
            <a:endParaRPr lang="en-GB" sz="2400" dirty="0"/>
          </a:p>
        </p:txBody>
      </p:sp>
      <p:sp>
        <p:nvSpPr>
          <p:cNvPr id="6" name="TextBox 5"/>
          <p:cNvSpPr txBox="1"/>
          <p:nvPr/>
        </p:nvSpPr>
        <p:spPr>
          <a:xfrm>
            <a:off x="2045090" y="3145004"/>
            <a:ext cx="1734822" cy="463438"/>
          </a:xfrm>
          <a:prstGeom prst="rect">
            <a:avLst/>
          </a:prstGeom>
          <a:noFill/>
        </p:spPr>
        <p:txBody>
          <a:bodyPr wrap="square" rtlCol="0">
            <a:spAutoFit/>
          </a:bodyPr>
          <a:lstStyle/>
          <a:p>
            <a:pPr algn="ctr"/>
            <a:r>
              <a:rPr lang="en-GB" sz="2400" dirty="0" smtClean="0"/>
              <a:t>socket API</a:t>
            </a:r>
            <a:endParaRPr lang="en-GB" sz="2400" dirty="0"/>
          </a:p>
        </p:txBody>
      </p:sp>
      <p:sp>
        <p:nvSpPr>
          <p:cNvPr id="13" name="Rounded Rectangle 12"/>
          <p:cNvSpPr/>
          <p:nvPr/>
        </p:nvSpPr>
        <p:spPr>
          <a:xfrm>
            <a:off x="2033183" y="3484565"/>
            <a:ext cx="1818738" cy="72121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MPTCP</a:t>
            </a:r>
            <a:endParaRPr lang="en-GB" sz="2400" dirty="0"/>
          </a:p>
        </p:txBody>
      </p:sp>
      <p:grpSp>
        <p:nvGrpSpPr>
          <p:cNvPr id="2" name="Group 54"/>
          <p:cNvGrpSpPr/>
          <p:nvPr/>
        </p:nvGrpSpPr>
        <p:grpSpPr>
          <a:xfrm>
            <a:off x="5220073" y="2402744"/>
            <a:ext cx="1852928" cy="2884856"/>
            <a:chOff x="5364088" y="2060848"/>
            <a:chExt cx="1944216" cy="3456384"/>
          </a:xfrm>
        </p:grpSpPr>
        <p:sp>
          <p:nvSpPr>
            <p:cNvPr id="39" name="Rounded Rectangle 38"/>
            <p:cNvSpPr/>
            <p:nvPr/>
          </p:nvSpPr>
          <p:spPr>
            <a:xfrm>
              <a:off x="5364088" y="3356992"/>
              <a:ext cx="1944216" cy="864096"/>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MPTCP</a:t>
              </a:r>
              <a:endParaRPr lang="en-GB" sz="2400" dirty="0"/>
            </a:p>
          </p:txBody>
        </p:sp>
        <p:sp>
          <p:nvSpPr>
            <p:cNvPr id="31" name="Rounded Rectangle 30"/>
            <p:cNvSpPr/>
            <p:nvPr/>
          </p:nvSpPr>
          <p:spPr>
            <a:xfrm>
              <a:off x="5364088" y="4437112"/>
              <a:ext cx="1944216" cy="108012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p>
          </p:txBody>
        </p:sp>
        <p:sp>
          <p:nvSpPr>
            <p:cNvPr id="34" name="Rounded Rectangle 33"/>
            <p:cNvSpPr/>
            <p:nvPr/>
          </p:nvSpPr>
          <p:spPr>
            <a:xfrm>
              <a:off x="5364088" y="2060848"/>
              <a:ext cx="1944216" cy="108012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p>
          </p:txBody>
        </p:sp>
      </p:grpSp>
      <p:sp>
        <p:nvSpPr>
          <p:cNvPr id="40" name="Rectangle 39"/>
          <p:cNvSpPr/>
          <p:nvPr/>
        </p:nvSpPr>
        <p:spPr>
          <a:xfrm>
            <a:off x="5782441" y="4987094"/>
            <a:ext cx="733775" cy="439986"/>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sp>
        <p:nvSpPr>
          <p:cNvPr id="42" name="Rectangle 41"/>
          <p:cNvSpPr/>
          <p:nvPr/>
        </p:nvSpPr>
        <p:spPr>
          <a:xfrm>
            <a:off x="2537241" y="4946319"/>
            <a:ext cx="810624" cy="44215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grpSp>
        <p:nvGrpSpPr>
          <p:cNvPr id="3" name="Group 50"/>
          <p:cNvGrpSpPr/>
          <p:nvPr/>
        </p:nvGrpSpPr>
        <p:grpSpPr>
          <a:xfrm>
            <a:off x="2426005" y="5255774"/>
            <a:ext cx="4088575" cy="981540"/>
            <a:chOff x="1040295" y="5493025"/>
            <a:chExt cx="6556514" cy="1262270"/>
          </a:xfrm>
        </p:grpSpPr>
        <p:sp>
          <p:nvSpPr>
            <p:cNvPr id="49" name="Freeform 48"/>
            <p:cNvSpPr/>
            <p:nvPr/>
          </p:nvSpPr>
          <p:spPr>
            <a:xfrm>
              <a:off x="1040295" y="5493025"/>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2749552" y="5736662"/>
              <a:ext cx="4618934" cy="1018633"/>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 name="TextBox 51"/>
          <p:cNvSpPr txBox="1"/>
          <p:nvPr/>
        </p:nvSpPr>
        <p:spPr>
          <a:xfrm>
            <a:off x="611560" y="3384233"/>
            <a:ext cx="1418047" cy="1200329"/>
          </a:xfrm>
          <a:prstGeom prst="rect">
            <a:avLst/>
          </a:prstGeom>
          <a:noFill/>
        </p:spPr>
        <p:txBody>
          <a:bodyPr wrap="square" rtlCol="0">
            <a:spAutoFit/>
          </a:bodyPr>
          <a:lstStyle/>
          <a:p>
            <a:r>
              <a:rPr lang="en-US" dirty="0" smtClean="0">
                <a:solidFill>
                  <a:schemeClr val="accent4">
                    <a:lumMod val="60000"/>
                    <a:lumOff val="40000"/>
                  </a:schemeClr>
                </a:solidFill>
              </a:rPr>
              <a:t>The sender stripes packets across paths</a:t>
            </a:r>
            <a:endParaRPr lang="en-GB" dirty="0">
              <a:solidFill>
                <a:schemeClr val="accent4">
                  <a:lumMod val="60000"/>
                  <a:lumOff val="40000"/>
                </a:schemeClr>
              </a:solidFill>
            </a:endParaRPr>
          </a:p>
        </p:txBody>
      </p:sp>
      <p:sp>
        <p:nvSpPr>
          <p:cNvPr id="53" name="TextBox 52"/>
          <p:cNvSpPr txBox="1"/>
          <p:nvPr/>
        </p:nvSpPr>
        <p:spPr>
          <a:xfrm>
            <a:off x="7258409" y="3364363"/>
            <a:ext cx="1418047" cy="1477328"/>
          </a:xfrm>
          <a:prstGeom prst="rect">
            <a:avLst/>
          </a:prstGeom>
          <a:noFill/>
        </p:spPr>
        <p:txBody>
          <a:bodyPr wrap="square" rtlCol="0">
            <a:spAutoFit/>
          </a:bodyPr>
          <a:lstStyle/>
          <a:p>
            <a:r>
              <a:rPr lang="en-US" dirty="0" smtClean="0">
                <a:solidFill>
                  <a:schemeClr val="accent4">
                    <a:lumMod val="60000"/>
                    <a:lumOff val="40000"/>
                  </a:schemeClr>
                </a:solidFill>
              </a:rPr>
              <a:t>The receiver puts the packets in the correct order</a:t>
            </a:r>
            <a:endParaRPr lang="en-GB" dirty="0">
              <a:solidFill>
                <a:schemeClr val="accent4">
                  <a:lumMod val="60000"/>
                  <a:lumOff val="40000"/>
                </a:schemeClr>
              </a:solidFill>
            </a:endParaRPr>
          </a:p>
        </p:txBody>
      </p:sp>
      <p:sp>
        <p:nvSpPr>
          <p:cNvPr id="21" name="TextBox 20"/>
          <p:cNvSpPr txBox="1"/>
          <p:nvPr/>
        </p:nvSpPr>
        <p:spPr>
          <a:xfrm>
            <a:off x="4162065" y="5507940"/>
            <a:ext cx="1418047" cy="369332"/>
          </a:xfrm>
          <a:prstGeom prst="rect">
            <a:avLst/>
          </a:prstGeom>
          <a:noFill/>
        </p:spPr>
        <p:txBody>
          <a:bodyPr wrap="square" rtlCol="0">
            <a:spAutoFit/>
          </a:bodyPr>
          <a:lstStyle/>
          <a:p>
            <a:r>
              <a:rPr lang="en-US" dirty="0" smtClean="0"/>
              <a:t>port p</a:t>
            </a:r>
            <a:r>
              <a:rPr lang="en-US" baseline="-25000" dirty="0" smtClean="0"/>
              <a:t>1</a:t>
            </a:r>
            <a:endParaRPr lang="en-GB" baseline="-25000" dirty="0"/>
          </a:p>
        </p:txBody>
      </p:sp>
      <p:sp>
        <p:nvSpPr>
          <p:cNvPr id="24" name="TextBox 23"/>
          <p:cNvSpPr txBox="1"/>
          <p:nvPr/>
        </p:nvSpPr>
        <p:spPr>
          <a:xfrm>
            <a:off x="4162065" y="6165304"/>
            <a:ext cx="1418047" cy="369332"/>
          </a:xfrm>
          <a:prstGeom prst="rect">
            <a:avLst/>
          </a:prstGeom>
          <a:noFill/>
        </p:spPr>
        <p:txBody>
          <a:bodyPr wrap="square" rtlCol="0">
            <a:spAutoFit/>
          </a:bodyPr>
          <a:lstStyle/>
          <a:p>
            <a:r>
              <a:rPr lang="en-US" dirty="0" smtClean="0"/>
              <a:t>port p</a:t>
            </a:r>
            <a:r>
              <a:rPr lang="en-US" baseline="-25000" dirty="0" smtClean="0"/>
              <a:t>2</a:t>
            </a:r>
            <a:endParaRPr lang="en-GB" baseline="-25000" dirty="0"/>
          </a:p>
        </p:txBody>
      </p:sp>
      <p:sp>
        <p:nvSpPr>
          <p:cNvPr id="25" name="Oval 24"/>
          <p:cNvSpPr/>
          <p:nvPr/>
        </p:nvSpPr>
        <p:spPr>
          <a:xfrm>
            <a:off x="3434112" y="5750840"/>
            <a:ext cx="288032" cy="2880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5" idx="1"/>
            <a:endCxn id="25" idx="5"/>
          </p:cNvCxnSpPr>
          <p:nvPr/>
        </p:nvCxnSpPr>
        <p:spPr>
          <a:xfrm rot="16200000" flipH="1">
            <a:off x="3476293" y="5793021"/>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7"/>
            <a:endCxn id="25" idx="3"/>
          </p:cNvCxnSpPr>
          <p:nvPr/>
        </p:nvCxnSpPr>
        <p:spPr>
          <a:xfrm rot="16200000" flipH="1" flipV="1">
            <a:off x="3476293" y="5793021"/>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83768" y="6005445"/>
            <a:ext cx="1440160" cy="923330"/>
          </a:xfrm>
          <a:prstGeom prst="rect">
            <a:avLst/>
          </a:prstGeom>
          <a:noFill/>
        </p:spPr>
        <p:txBody>
          <a:bodyPr wrap="square" rtlCol="0">
            <a:spAutoFit/>
          </a:bodyPr>
          <a:lstStyle/>
          <a:p>
            <a:r>
              <a:rPr lang="en-US" dirty="0" smtClean="0"/>
              <a:t>a switch with port-based routing</a:t>
            </a:r>
            <a:endParaRPr lang="en-GB" dirty="0"/>
          </a:p>
        </p:txBody>
      </p:sp>
    </p:spTree>
    <p:extLst>
      <p:ext uri="{BB962C8B-B14F-4D97-AF65-F5344CB8AC3E}">
        <p14:creationId xmlns:p14="http://schemas.microsoft.com/office/powerpoint/2010/main" val="35795800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Autofit/>
          </a:bodyPr>
          <a:lstStyle/>
          <a:p>
            <a:r>
              <a:rPr lang="en-US" sz="2800" dirty="0" smtClean="0">
                <a:solidFill>
                  <a:schemeClr val="tx2">
                    <a:lumMod val="50000"/>
                  </a:schemeClr>
                </a:solidFill>
              </a:rPr>
              <a:t>Design goal 1:</a:t>
            </a:r>
            <a:r>
              <a:rPr lang="en-US" sz="3600" dirty="0" smtClean="0"/>
              <a:t/>
            </a:r>
            <a:br>
              <a:rPr lang="en-US" sz="3600" dirty="0" smtClean="0"/>
            </a:br>
            <a:r>
              <a:rPr lang="en-US" sz="3600" dirty="0" smtClean="0"/>
              <a:t>Multipath TCP should be fair to regular TCP at shared bottlenecks</a:t>
            </a:r>
            <a:endParaRPr lang="en-GB" sz="3600" dirty="0"/>
          </a:p>
        </p:txBody>
      </p:sp>
      <p:sp>
        <p:nvSpPr>
          <p:cNvPr id="5" name="Content Placeholder 4"/>
          <p:cNvSpPr>
            <a:spLocks noGrp="1"/>
          </p:cNvSpPr>
          <p:nvPr>
            <p:ph idx="1"/>
          </p:nvPr>
        </p:nvSpPr>
        <p:spPr>
          <a:xfrm>
            <a:off x="683568" y="1844824"/>
            <a:ext cx="7776864" cy="3528392"/>
          </a:xfrm>
        </p:spPr>
        <p:txBody>
          <a:bodyPr anchor="b">
            <a:normAutofit/>
          </a:bodyPr>
          <a:lstStyle/>
          <a:p>
            <a:r>
              <a:rPr lang="en-US" sz="2400" i="1" dirty="0" smtClean="0"/>
              <a:t>To be fair, Multipath TCP should take as much capacity as TCP at a bottleneck link, no matter how many paths it is using.</a:t>
            </a:r>
            <a:endParaRPr lang="en-GB" sz="2400" i="1" dirty="0"/>
          </a:p>
        </p:txBody>
      </p:sp>
      <p:grpSp>
        <p:nvGrpSpPr>
          <p:cNvPr id="15" name="Group 14"/>
          <p:cNvGrpSpPr/>
          <p:nvPr/>
        </p:nvGrpSpPr>
        <p:grpSpPr>
          <a:xfrm>
            <a:off x="2674714" y="2276872"/>
            <a:ext cx="4273550" cy="1511300"/>
            <a:chOff x="2259807" y="2492896"/>
            <a:chExt cx="4273550" cy="1511300"/>
          </a:xfrm>
        </p:grpSpPr>
        <p:sp>
          <p:nvSpPr>
            <p:cNvPr id="6" name="Oval 18"/>
            <p:cNvSpPr>
              <a:spLocks noChangeArrowheads="1"/>
            </p:cNvSpPr>
            <p:nvPr/>
          </p:nvSpPr>
          <p:spPr bwMode="auto">
            <a:xfrm rot="16200000" flipV="1">
              <a:off x="3440113" y="2874690"/>
              <a:ext cx="987425" cy="347663"/>
            </a:xfrm>
            <a:prstGeom prst="ellipse">
              <a:avLst/>
            </a:prstGeom>
            <a:solidFill>
              <a:schemeClr val="accent1">
                <a:lumMod val="75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sz="1800">
                <a:latin typeface="+mn-lt"/>
                <a:ea typeface="+mn-ea"/>
                <a:cs typeface="+mn-cs"/>
              </a:endParaRPr>
            </a:p>
          </p:txBody>
        </p:sp>
        <p:sp>
          <p:nvSpPr>
            <p:cNvPr id="7" name="Freeform 6"/>
            <p:cNvSpPr/>
            <p:nvPr/>
          </p:nvSpPr>
          <p:spPr bwMode="auto">
            <a:xfrm flipV="1">
              <a:off x="2259807" y="2834209"/>
              <a:ext cx="3998912" cy="506412"/>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 name="connsiteX0" fmla="*/ 0 w 2284006"/>
                <a:gd name="connsiteY0" fmla="*/ 379349 h 388664"/>
                <a:gd name="connsiteX1" fmla="*/ 323938 w 2284006"/>
                <a:gd name="connsiteY1" fmla="*/ 333377 h 388664"/>
                <a:gd name="connsiteX2" fmla="*/ 681128 w 2284006"/>
                <a:gd name="connsiteY2" fmla="*/ 47626 h 388664"/>
                <a:gd name="connsiteX3" fmla="*/ 1609822 w 2284006"/>
                <a:gd name="connsiteY3" fmla="*/ 47625 h 388664"/>
                <a:gd name="connsiteX4" fmla="*/ 1895574 w 2284006"/>
                <a:gd name="connsiteY4" fmla="*/ 333377 h 388664"/>
                <a:gd name="connsiteX5" fmla="*/ 2284006 w 2284006"/>
                <a:gd name="connsiteY5" fmla="*/ 363285 h 388664"/>
                <a:gd name="connsiteX6" fmla="*/ 2284006 w 2284006"/>
                <a:gd name="connsiteY6" fmla="*/ 363285 h 388664"/>
                <a:gd name="connsiteX0" fmla="*/ 0 w 6434934"/>
                <a:gd name="connsiteY0" fmla="*/ 379349 h 388664"/>
                <a:gd name="connsiteX1" fmla="*/ 323938 w 6434934"/>
                <a:gd name="connsiteY1" fmla="*/ 333377 h 388664"/>
                <a:gd name="connsiteX2" fmla="*/ 681128 w 6434934"/>
                <a:gd name="connsiteY2" fmla="*/ 47626 h 388664"/>
                <a:gd name="connsiteX3" fmla="*/ 1609822 w 6434934"/>
                <a:gd name="connsiteY3" fmla="*/ 47625 h 388664"/>
                <a:gd name="connsiteX4" fmla="*/ 1895574 w 6434934"/>
                <a:gd name="connsiteY4" fmla="*/ 333377 h 388664"/>
                <a:gd name="connsiteX5" fmla="*/ 2284006 w 6434934"/>
                <a:gd name="connsiteY5" fmla="*/ 363285 h 388664"/>
                <a:gd name="connsiteX6" fmla="*/ 6434934 w 6434934"/>
                <a:gd name="connsiteY6" fmla="*/ 317754 h 388664"/>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84006 w 6434934"/>
                <a:gd name="connsiteY5" fmla="*/ 363284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254201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5483670 w 6434934"/>
                <a:gd name="connsiteY6" fmla="*/ 326716 h 388663"/>
                <a:gd name="connsiteX7" fmla="*/ 6434934 w 6434934"/>
                <a:gd name="connsiteY7" fmla="*/ 317753 h 388663"/>
                <a:gd name="connsiteX0" fmla="*/ 0 w 6434934"/>
                <a:gd name="connsiteY0" fmla="*/ 379348 h 445163"/>
                <a:gd name="connsiteX1" fmla="*/ 323938 w 6434934"/>
                <a:gd name="connsiteY1" fmla="*/ 333376 h 445163"/>
                <a:gd name="connsiteX2" fmla="*/ 681128 w 6434934"/>
                <a:gd name="connsiteY2" fmla="*/ 47625 h 445163"/>
                <a:gd name="connsiteX3" fmla="*/ 1609822 w 6434934"/>
                <a:gd name="connsiteY3" fmla="*/ 47624 h 445163"/>
                <a:gd name="connsiteX4" fmla="*/ 1930479 w 6434934"/>
                <a:gd name="connsiteY4" fmla="*/ 254202 h 445163"/>
                <a:gd name="connsiteX5" fmla="*/ 2298189 w 6434934"/>
                <a:gd name="connsiteY5" fmla="*/ 317752 h 445163"/>
                <a:gd name="connsiteX6" fmla="*/ 5483670 w 6434934"/>
                <a:gd name="connsiteY6" fmla="*/ 326716 h 445163"/>
                <a:gd name="connsiteX7" fmla="*/ 6434934 w 6434934"/>
                <a:gd name="connsiteY7" fmla="*/ 317753 h 445163"/>
                <a:gd name="connsiteX0" fmla="*/ 0 w 6322175"/>
                <a:gd name="connsiteY0" fmla="*/ 379348 h 445163"/>
                <a:gd name="connsiteX1" fmla="*/ 323938 w 6322175"/>
                <a:gd name="connsiteY1" fmla="*/ 333376 h 445163"/>
                <a:gd name="connsiteX2" fmla="*/ 681128 w 6322175"/>
                <a:gd name="connsiteY2" fmla="*/ 47625 h 445163"/>
                <a:gd name="connsiteX3" fmla="*/ 1609822 w 6322175"/>
                <a:gd name="connsiteY3" fmla="*/ 47624 h 445163"/>
                <a:gd name="connsiteX4" fmla="*/ 1930479 w 6322175"/>
                <a:gd name="connsiteY4" fmla="*/ 254202 h 445163"/>
                <a:gd name="connsiteX5" fmla="*/ 2298189 w 6322175"/>
                <a:gd name="connsiteY5" fmla="*/ 317752 h 445163"/>
                <a:gd name="connsiteX6" fmla="*/ 5483670 w 6322175"/>
                <a:gd name="connsiteY6" fmla="*/ 326716 h 445163"/>
                <a:gd name="connsiteX7" fmla="*/ 6322175 w 6322175"/>
                <a:gd name="connsiteY7" fmla="*/ 433933 h 445163"/>
                <a:gd name="connsiteX0" fmla="*/ 0 w 6322175"/>
                <a:gd name="connsiteY0" fmla="*/ 379348 h 436921"/>
                <a:gd name="connsiteX1" fmla="*/ 323938 w 6322175"/>
                <a:gd name="connsiteY1" fmla="*/ 333376 h 436921"/>
                <a:gd name="connsiteX2" fmla="*/ 681128 w 6322175"/>
                <a:gd name="connsiteY2" fmla="*/ 47625 h 436921"/>
                <a:gd name="connsiteX3" fmla="*/ 1609822 w 6322175"/>
                <a:gd name="connsiteY3" fmla="*/ 47624 h 436921"/>
                <a:gd name="connsiteX4" fmla="*/ 1930479 w 6322175"/>
                <a:gd name="connsiteY4" fmla="*/ 254202 h 436921"/>
                <a:gd name="connsiteX5" fmla="*/ 2298189 w 6322175"/>
                <a:gd name="connsiteY5" fmla="*/ 317752 h 436921"/>
                <a:gd name="connsiteX6" fmla="*/ 5483670 w 6322175"/>
                <a:gd name="connsiteY6" fmla="*/ 326716 h 436921"/>
                <a:gd name="connsiteX7" fmla="*/ 6322175 w 6322175"/>
                <a:gd name="connsiteY7" fmla="*/ 433933 h 436921"/>
                <a:gd name="connsiteX0" fmla="*/ 0 w 6322175"/>
                <a:gd name="connsiteY0" fmla="*/ 379348 h 451286"/>
                <a:gd name="connsiteX1" fmla="*/ 323938 w 6322175"/>
                <a:gd name="connsiteY1" fmla="*/ 333376 h 451286"/>
                <a:gd name="connsiteX2" fmla="*/ 681128 w 6322175"/>
                <a:gd name="connsiteY2" fmla="*/ 47625 h 451286"/>
                <a:gd name="connsiteX3" fmla="*/ 1609822 w 6322175"/>
                <a:gd name="connsiteY3" fmla="*/ 47624 h 451286"/>
                <a:gd name="connsiteX4" fmla="*/ 1930479 w 6322175"/>
                <a:gd name="connsiteY4" fmla="*/ 254202 h 451286"/>
                <a:gd name="connsiteX5" fmla="*/ 2298189 w 6322175"/>
                <a:gd name="connsiteY5" fmla="*/ 317752 h 451286"/>
                <a:gd name="connsiteX6" fmla="*/ 5483670 w 6322175"/>
                <a:gd name="connsiteY6" fmla="*/ 326716 h 451286"/>
                <a:gd name="connsiteX7" fmla="*/ 6322175 w 6322175"/>
                <a:gd name="connsiteY7" fmla="*/ 433933 h 451286"/>
                <a:gd name="connsiteX0" fmla="*/ 0 w 6322175"/>
                <a:gd name="connsiteY0" fmla="*/ 379348 h 451286"/>
                <a:gd name="connsiteX1" fmla="*/ 323938 w 6322175"/>
                <a:gd name="connsiteY1" fmla="*/ 333376 h 451286"/>
                <a:gd name="connsiteX2" fmla="*/ 681128 w 6322175"/>
                <a:gd name="connsiteY2" fmla="*/ 47625 h 451286"/>
                <a:gd name="connsiteX3" fmla="*/ 1609822 w 6322175"/>
                <a:gd name="connsiteY3" fmla="*/ 47624 h 451286"/>
                <a:gd name="connsiteX4" fmla="*/ 1930479 w 6322175"/>
                <a:gd name="connsiteY4" fmla="*/ 254202 h 451286"/>
                <a:gd name="connsiteX5" fmla="*/ 2298189 w 6322175"/>
                <a:gd name="connsiteY5" fmla="*/ 317752 h 451286"/>
                <a:gd name="connsiteX6" fmla="*/ 5483670 w 6322175"/>
                <a:gd name="connsiteY6" fmla="*/ 326716 h 451286"/>
                <a:gd name="connsiteX7" fmla="*/ 6322175 w 6322175"/>
                <a:gd name="connsiteY7" fmla="*/ 433933 h 451286"/>
                <a:gd name="connsiteX0" fmla="*/ 0 w 6210342"/>
                <a:gd name="connsiteY0" fmla="*/ 379348 h 451287"/>
                <a:gd name="connsiteX1" fmla="*/ 323938 w 6210342"/>
                <a:gd name="connsiteY1" fmla="*/ 333376 h 451287"/>
                <a:gd name="connsiteX2" fmla="*/ 681128 w 6210342"/>
                <a:gd name="connsiteY2" fmla="*/ 47625 h 451287"/>
                <a:gd name="connsiteX3" fmla="*/ 1609822 w 6210342"/>
                <a:gd name="connsiteY3" fmla="*/ 47624 h 451287"/>
                <a:gd name="connsiteX4" fmla="*/ 1930479 w 6210342"/>
                <a:gd name="connsiteY4" fmla="*/ 254202 h 451287"/>
                <a:gd name="connsiteX5" fmla="*/ 2298189 w 6210342"/>
                <a:gd name="connsiteY5" fmla="*/ 317752 h 451287"/>
                <a:gd name="connsiteX6" fmla="*/ 5483670 w 6210342"/>
                <a:gd name="connsiteY6" fmla="*/ 326716 h 451287"/>
                <a:gd name="connsiteX7" fmla="*/ 6210342 w 6210342"/>
                <a:gd name="connsiteY7" fmla="*/ 433934 h 45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42" h="451287">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132876" y="316090"/>
                    <a:pt x="2298189" y="317752"/>
                  </a:cubicBezTo>
                  <a:lnTo>
                    <a:pt x="5483670" y="326716"/>
                  </a:lnTo>
                  <a:cubicBezTo>
                    <a:pt x="5869146" y="327373"/>
                    <a:pt x="5583901" y="451287"/>
                    <a:pt x="6210342" y="433934"/>
                  </a:cubicBezTo>
                </a:path>
              </a:pathLst>
            </a:custGeom>
            <a:ln w="1016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8" name="Freeform 7"/>
            <p:cNvSpPr/>
            <p:nvPr/>
          </p:nvSpPr>
          <p:spPr bwMode="auto">
            <a:xfrm>
              <a:off x="2267744" y="2492896"/>
              <a:ext cx="4135438" cy="4381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257092 w 6421916"/>
                <a:gd name="connsiteY5" fmla="*/ 363285 h 389771"/>
                <a:gd name="connsiteX6" fmla="*/ 6421916 w 6421916"/>
                <a:gd name="connsiteY6" fmla="*/ 309610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192971 w 6421916"/>
                <a:gd name="connsiteY5" fmla="*/ 309610 h 389771"/>
                <a:gd name="connsiteX6" fmla="*/ 6421916 w 6421916"/>
                <a:gd name="connsiteY6" fmla="*/ 309610 h 389771"/>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309609 h 389770"/>
                <a:gd name="connsiteX5" fmla="*/ 2192971 w 6421916"/>
                <a:gd name="connsiteY5" fmla="*/ 309609 h 389770"/>
                <a:gd name="connsiteX6" fmla="*/ 6421916 w 6421916"/>
                <a:gd name="connsiteY6" fmla="*/ 309609 h 389770"/>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245974 h 389770"/>
                <a:gd name="connsiteX5" fmla="*/ 2192971 w 6421916"/>
                <a:gd name="connsiteY5" fmla="*/ 309609 h 389770"/>
                <a:gd name="connsiteX6" fmla="*/ 6421916 w 6421916"/>
                <a:gd name="connsiteY6" fmla="*/ 309609 h 3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1016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9" name="Freeform 8"/>
            <p:cNvSpPr/>
            <p:nvPr/>
          </p:nvSpPr>
          <p:spPr bwMode="auto">
            <a:xfrm>
              <a:off x="2616994" y="3197746"/>
              <a:ext cx="3590925"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071841 w 2257092"/>
                <a:gd name="connsiteY6" fmla="*/ 370094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0" fmla="*/ 0 w 2154763"/>
                <a:gd name="connsiteY0" fmla="*/ 385987 h 435030"/>
                <a:gd name="connsiteX1" fmla="*/ 297024 w 2154763"/>
                <a:gd name="connsiteY1" fmla="*/ 333377 h 435030"/>
                <a:gd name="connsiteX2" fmla="*/ 654214 w 2154763"/>
                <a:gd name="connsiteY2" fmla="*/ 47626 h 435030"/>
                <a:gd name="connsiteX3" fmla="*/ 1582908 w 2154763"/>
                <a:gd name="connsiteY3" fmla="*/ 47625 h 435030"/>
                <a:gd name="connsiteX4" fmla="*/ 1868660 w 2154763"/>
                <a:gd name="connsiteY4" fmla="*/ 333377 h 435030"/>
                <a:gd name="connsiteX5" fmla="*/ 2154763 w 2154763"/>
                <a:gd name="connsiteY5" fmla="*/ 435030 h 435030"/>
                <a:gd name="connsiteX0" fmla="*/ 0 w 2130886"/>
                <a:gd name="connsiteY0" fmla="*/ 385987 h 389771"/>
                <a:gd name="connsiteX1" fmla="*/ 297024 w 2130886"/>
                <a:gd name="connsiteY1" fmla="*/ 333377 h 389771"/>
                <a:gd name="connsiteX2" fmla="*/ 654214 w 2130886"/>
                <a:gd name="connsiteY2" fmla="*/ 47626 h 389771"/>
                <a:gd name="connsiteX3" fmla="*/ 1582908 w 2130886"/>
                <a:gd name="connsiteY3" fmla="*/ 47625 h 389771"/>
                <a:gd name="connsiteX4" fmla="*/ 1868660 w 2130886"/>
                <a:gd name="connsiteY4" fmla="*/ 333377 h 389771"/>
                <a:gd name="connsiteX5" fmla="*/ 2130886 w 2130886"/>
                <a:gd name="connsiteY5" fmla="*/ 374765 h 389771"/>
                <a:gd name="connsiteX0" fmla="*/ 0 w 2062667"/>
                <a:gd name="connsiteY0" fmla="*/ 385987 h 389771"/>
                <a:gd name="connsiteX1" fmla="*/ 297024 w 2062667"/>
                <a:gd name="connsiteY1" fmla="*/ 333377 h 389771"/>
                <a:gd name="connsiteX2" fmla="*/ 654214 w 2062667"/>
                <a:gd name="connsiteY2" fmla="*/ 47626 h 389771"/>
                <a:gd name="connsiteX3" fmla="*/ 1582908 w 2062667"/>
                <a:gd name="connsiteY3" fmla="*/ 47625 h 389771"/>
                <a:gd name="connsiteX4" fmla="*/ 1868660 w 2062667"/>
                <a:gd name="connsiteY4" fmla="*/ 333377 h 389771"/>
                <a:gd name="connsiteX5" fmla="*/ 2062667 w 2062667"/>
                <a:gd name="connsiteY5" fmla="*/ 374765 h 389771"/>
                <a:gd name="connsiteX0" fmla="*/ 0 w 2062667"/>
                <a:gd name="connsiteY0" fmla="*/ 385987 h 389771"/>
                <a:gd name="connsiteX1" fmla="*/ 297024 w 2062667"/>
                <a:gd name="connsiteY1" fmla="*/ 333377 h 389771"/>
                <a:gd name="connsiteX2" fmla="*/ 654214 w 2062667"/>
                <a:gd name="connsiteY2" fmla="*/ 47626 h 389771"/>
                <a:gd name="connsiteX3" fmla="*/ 1582908 w 2062667"/>
                <a:gd name="connsiteY3" fmla="*/ 47625 h 389771"/>
                <a:gd name="connsiteX4" fmla="*/ 1868660 w 2062667"/>
                <a:gd name="connsiteY4" fmla="*/ 333377 h 389771"/>
                <a:gd name="connsiteX5" fmla="*/ 2062667 w 2062667"/>
                <a:gd name="connsiteY5" fmla="*/ 366156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667"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88700" y="280289"/>
                    <a:pt x="1868660" y="333377"/>
                  </a:cubicBezTo>
                  <a:cubicBezTo>
                    <a:pt x="1948620" y="386465"/>
                    <a:pt x="1997928" y="361171"/>
                    <a:pt x="2062667" y="366156"/>
                  </a:cubicBezTo>
                </a:path>
              </a:pathLst>
            </a:custGeom>
            <a:ln w="241300">
              <a:solidFill>
                <a:schemeClr val="accent3">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10" name="Freeform 9"/>
            <p:cNvSpPr/>
            <p:nvPr/>
          </p:nvSpPr>
          <p:spPr bwMode="auto">
            <a:xfrm flipV="1">
              <a:off x="3955257" y="2554809"/>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40000"/>
                <a:lumOff val="60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cxnSp>
          <p:nvCxnSpPr>
            <p:cNvPr id="11" name="Straight Connector 10"/>
            <p:cNvCxnSpPr>
              <a:stCxn id="9" idx="5"/>
            </p:cNvCxnSpPr>
            <p:nvPr/>
          </p:nvCxnSpPr>
          <p:spPr>
            <a:xfrm>
              <a:off x="6207919" y="3954984"/>
              <a:ext cx="325438" cy="4762"/>
            </a:xfrm>
            <a:prstGeom prst="line">
              <a:avLst/>
            </a:prstGeom>
            <a:ln w="1016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Title 1"/>
          <p:cNvSpPr txBox="1">
            <a:spLocks/>
          </p:cNvSpPr>
          <p:nvPr/>
        </p:nvSpPr>
        <p:spPr>
          <a:xfrm>
            <a:off x="0" y="5733256"/>
            <a:ext cx="9144000" cy="11247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2">
                    <a:lumMod val="50000"/>
                  </a:schemeClr>
                </a:solidFill>
                <a:effectLst/>
                <a:uLnTx/>
                <a:uFillTx/>
                <a:latin typeface="+mj-lt"/>
                <a:ea typeface="+mj-ea"/>
                <a:cs typeface="+mj-cs"/>
              </a:rPr>
              <a:t>Strawman</a:t>
            </a:r>
            <a:r>
              <a:rPr kumimoji="0" lang="en-US" sz="2800" b="0" i="0" u="none" strike="noStrike" kern="1200" cap="none" spc="0" normalizeH="0" baseline="0" noProof="0" dirty="0" smtClean="0">
                <a:ln>
                  <a:noFill/>
                </a:ln>
                <a:solidFill>
                  <a:schemeClr val="tx2">
                    <a:lumMod val="50000"/>
                  </a:schemeClr>
                </a:solidFill>
                <a:effectLst/>
                <a:uLnTx/>
                <a:uFillTx/>
                <a:latin typeface="+mj-lt"/>
                <a:ea typeface="+mj-ea"/>
                <a:cs typeface="+mj-cs"/>
              </a:rPr>
              <a:t> solution:</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3600" b="0" i="0" u="none" strike="noStrike" kern="1200" cap="none" spc="0" normalizeH="0" baseline="0" noProof="0" dirty="0" smtClean="0">
                <a:ln>
                  <a:noFill/>
                </a:ln>
                <a:solidFill>
                  <a:schemeClr val="bg1"/>
                </a:solidFill>
                <a:effectLst/>
                <a:uLnTx/>
                <a:uFillTx/>
                <a:latin typeface="+mj-lt"/>
                <a:ea typeface="+mj-ea"/>
                <a:cs typeface="+mj-cs"/>
              </a:rPr>
              <a:t>Run “½ TCP” on each path</a:t>
            </a:r>
            <a:endParaRPr kumimoji="0" lang="en-GB"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2" name="TextBox 11"/>
          <p:cNvSpPr txBox="1"/>
          <p:nvPr/>
        </p:nvSpPr>
        <p:spPr>
          <a:xfrm>
            <a:off x="1115616" y="2217638"/>
            <a:ext cx="1512168" cy="923330"/>
          </a:xfrm>
          <a:prstGeom prst="rect">
            <a:avLst/>
          </a:prstGeom>
          <a:noFill/>
        </p:spPr>
        <p:txBody>
          <a:bodyPr wrap="square" rtlCol="0">
            <a:spAutoFit/>
          </a:bodyPr>
          <a:lstStyle/>
          <a:p>
            <a:r>
              <a:rPr lang="en-GB" dirty="0" smtClean="0">
                <a:solidFill>
                  <a:schemeClr val="bg1"/>
                </a:solidFill>
              </a:rPr>
              <a:t>A multipath TCP flow with two subflows</a:t>
            </a:r>
            <a:endParaRPr lang="en-GB" dirty="0">
              <a:solidFill>
                <a:schemeClr val="bg1"/>
              </a:solidFill>
            </a:endParaRPr>
          </a:p>
        </p:txBody>
      </p:sp>
      <p:sp>
        <p:nvSpPr>
          <p:cNvPr id="13" name="TextBox 12"/>
          <p:cNvSpPr txBox="1"/>
          <p:nvPr/>
        </p:nvSpPr>
        <p:spPr>
          <a:xfrm>
            <a:off x="1115616" y="3635732"/>
            <a:ext cx="1512168" cy="369332"/>
          </a:xfrm>
          <a:prstGeom prst="rect">
            <a:avLst/>
          </a:prstGeom>
          <a:noFill/>
        </p:spPr>
        <p:txBody>
          <a:bodyPr wrap="square" rtlCol="0">
            <a:spAutoFit/>
          </a:bodyPr>
          <a:lstStyle/>
          <a:p>
            <a:r>
              <a:rPr lang="en-GB" dirty="0" smtClean="0">
                <a:solidFill>
                  <a:schemeClr val="accent3">
                    <a:lumMod val="50000"/>
                  </a:schemeClr>
                </a:solidFill>
              </a:rPr>
              <a:t>Regular TCP</a:t>
            </a:r>
            <a:endParaRPr lang="en-GB" dirty="0">
              <a:solidFill>
                <a:schemeClr val="accent3">
                  <a:lumMod val="50000"/>
                </a:schemeClr>
              </a:solidFill>
            </a:endParaRPr>
          </a:p>
        </p:txBody>
      </p:sp>
      <p:sp>
        <p:nvSpPr>
          <p:cNvPr id="16" name="Slide Number Placeholder 15"/>
          <p:cNvSpPr>
            <a:spLocks noGrp="1"/>
          </p:cNvSpPr>
          <p:nvPr>
            <p:ph type="sldNum" sz="quarter" idx="4"/>
          </p:nvPr>
        </p:nvSpPr>
        <p:spPr/>
        <p:txBody>
          <a:bodyPr/>
          <a:lstStyle/>
          <a:p>
            <a:fld id="{C521D75E-D6CE-401B-B8F6-FCC738B84794}" type="slidenum">
              <a:rPr lang="en-GB" smtClean="0"/>
              <a:pPr/>
              <a:t>19</a:t>
            </a:fld>
            <a:endParaRPr lang="en-GB"/>
          </a:p>
        </p:txBody>
      </p:sp>
    </p:spTree>
    <p:extLst>
      <p:ext uri="{BB962C8B-B14F-4D97-AF65-F5344CB8AC3E}">
        <p14:creationId xmlns:p14="http://schemas.microsoft.com/office/powerpoint/2010/main" val="1105285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4" name="Group 1213"/>
          <p:cNvGrpSpPr/>
          <p:nvPr/>
        </p:nvGrpSpPr>
        <p:grpSpPr>
          <a:xfrm>
            <a:off x="457200" y="2680122"/>
            <a:ext cx="8153400" cy="3949279"/>
            <a:chOff x="457200" y="2514600"/>
            <a:chExt cx="8153400" cy="4101679"/>
          </a:xfrm>
        </p:grpSpPr>
        <p:sp>
          <p:nvSpPr>
            <p:cNvPr id="1215" name="TextBox 1214"/>
            <p:cNvSpPr txBox="1"/>
            <p:nvPr/>
          </p:nvSpPr>
          <p:spPr>
            <a:xfrm>
              <a:off x="7620000" y="5410199"/>
              <a:ext cx="990600" cy="479480"/>
            </a:xfrm>
            <a:prstGeom prst="rect">
              <a:avLst/>
            </a:prstGeom>
            <a:noFill/>
          </p:spPr>
          <p:txBody>
            <a:bodyPr wrap="square" rtlCol="0">
              <a:spAutoFit/>
            </a:bodyPr>
            <a:lstStyle/>
            <a:p>
              <a:pPr algn="ctr"/>
              <a:r>
                <a:rPr lang="en-US" sz="2400" dirty="0">
                  <a:solidFill>
                    <a:schemeClr val="bg2">
                      <a:lumMod val="25000"/>
                    </a:schemeClr>
                  </a:solidFill>
                </a:rPr>
                <a:t>Leaf</a:t>
              </a:r>
            </a:p>
          </p:txBody>
        </p:sp>
        <p:grpSp>
          <p:nvGrpSpPr>
            <p:cNvPr id="1216" name="Group 1215"/>
            <p:cNvGrpSpPr/>
            <p:nvPr/>
          </p:nvGrpSpPr>
          <p:grpSpPr>
            <a:xfrm>
              <a:off x="457200" y="2514600"/>
              <a:ext cx="7696200" cy="4101679"/>
              <a:chOff x="381000" y="2577405"/>
              <a:chExt cx="7696200" cy="4101679"/>
            </a:xfrm>
          </p:grpSpPr>
          <p:cxnSp>
            <p:nvCxnSpPr>
              <p:cNvPr id="1217" name="Straight Arrow Connector 1216"/>
              <p:cNvCxnSpPr>
                <a:stCxn id="1380" idx="0"/>
                <a:endCxn id="1437" idx="3"/>
              </p:cNvCxnSpPr>
              <p:nvPr/>
            </p:nvCxnSpPr>
            <p:spPr>
              <a:xfrm flipV="1">
                <a:off x="1992355" y="4343400"/>
                <a:ext cx="561248"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8" name="Straight Arrow Connector 1217"/>
              <p:cNvCxnSpPr>
                <a:stCxn id="1359" idx="0"/>
                <a:endCxn id="1437" idx="3"/>
              </p:cNvCxnSpPr>
              <p:nvPr/>
            </p:nvCxnSpPr>
            <p:spPr>
              <a:xfrm flipH="1" flipV="1">
                <a:off x="2553603" y="4343400"/>
                <a:ext cx="453981"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9" name="Straight Arrow Connector 1218"/>
              <p:cNvCxnSpPr>
                <a:stCxn id="1338" idx="0"/>
                <a:endCxn id="1442" idx="2"/>
              </p:cNvCxnSpPr>
              <p:nvPr/>
            </p:nvCxnSpPr>
            <p:spPr>
              <a:xfrm flipV="1">
                <a:off x="4015308" y="4340052"/>
                <a:ext cx="619783" cy="135150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20" name="Straight Arrow Connector 1219"/>
              <p:cNvCxnSpPr>
                <a:stCxn id="1317" idx="0"/>
                <a:endCxn id="1442" idx="2"/>
              </p:cNvCxnSpPr>
              <p:nvPr/>
            </p:nvCxnSpPr>
            <p:spPr>
              <a:xfrm flipH="1" flipV="1">
                <a:off x="4635091" y="4340052"/>
                <a:ext cx="459530"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21" name="Group 1220"/>
              <p:cNvGrpSpPr/>
              <p:nvPr/>
            </p:nvGrpSpPr>
            <p:grpSpPr>
              <a:xfrm>
                <a:off x="4350985" y="3753638"/>
                <a:ext cx="449615" cy="589762"/>
                <a:chOff x="1027560" y="1988818"/>
                <a:chExt cx="545969" cy="678181"/>
              </a:xfrm>
            </p:grpSpPr>
            <p:sp>
              <p:nvSpPr>
                <p:cNvPr id="1441" name="Cube 144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2" name="Group 1221"/>
              <p:cNvGrpSpPr/>
              <p:nvPr/>
            </p:nvGrpSpPr>
            <p:grpSpPr>
              <a:xfrm>
                <a:off x="2272594" y="3753638"/>
                <a:ext cx="449615" cy="589762"/>
                <a:chOff x="1027560" y="1988818"/>
                <a:chExt cx="545969" cy="678181"/>
              </a:xfrm>
            </p:grpSpPr>
            <p:sp>
              <p:nvSpPr>
                <p:cNvPr id="1437" name="Cube 143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3" name="Group 1222"/>
              <p:cNvGrpSpPr/>
              <p:nvPr/>
            </p:nvGrpSpPr>
            <p:grpSpPr>
              <a:xfrm>
                <a:off x="1600200" y="5887137"/>
                <a:ext cx="775546" cy="436881"/>
                <a:chOff x="457200" y="4457617"/>
                <a:chExt cx="1085821" cy="427364"/>
              </a:xfrm>
            </p:grpSpPr>
            <p:cxnSp>
              <p:nvCxnSpPr>
                <p:cNvPr id="1428" name="Straight Connector 142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9" name="Straight Connector 142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0" name="Straight Connector 142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1" name="Straight Connector 143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32" name="Group 1431"/>
                <p:cNvGrpSpPr/>
                <p:nvPr/>
              </p:nvGrpSpPr>
              <p:grpSpPr>
                <a:xfrm flipH="1">
                  <a:off x="1012996" y="4465798"/>
                  <a:ext cx="530025" cy="419183"/>
                  <a:chOff x="609600" y="4610017"/>
                  <a:chExt cx="530025" cy="419183"/>
                </a:xfrm>
              </p:grpSpPr>
              <p:cxnSp>
                <p:nvCxnSpPr>
                  <p:cNvPr id="1433" name="Straight Connector 143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4" name="Straight Connector 143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5" name="Straight Connector 143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6" name="Straight Connector 143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4" name="Group 1223"/>
              <p:cNvGrpSpPr/>
              <p:nvPr/>
            </p:nvGrpSpPr>
            <p:grpSpPr>
              <a:xfrm>
                <a:off x="2615472" y="5887719"/>
                <a:ext cx="775546" cy="436881"/>
                <a:chOff x="457200" y="4457617"/>
                <a:chExt cx="1085821" cy="427364"/>
              </a:xfrm>
            </p:grpSpPr>
            <p:cxnSp>
              <p:nvCxnSpPr>
                <p:cNvPr id="1419" name="Straight Connector 1418"/>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0" name="Straight Connector 1419"/>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1" name="Straight Connector 1420"/>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2" name="Straight Connector 142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23" name="Group 1422"/>
                <p:cNvGrpSpPr/>
                <p:nvPr/>
              </p:nvGrpSpPr>
              <p:grpSpPr>
                <a:xfrm flipH="1">
                  <a:off x="1012996" y="4465798"/>
                  <a:ext cx="530025" cy="419183"/>
                  <a:chOff x="609600" y="4610017"/>
                  <a:chExt cx="530025" cy="419183"/>
                </a:xfrm>
              </p:grpSpPr>
              <p:cxnSp>
                <p:nvCxnSpPr>
                  <p:cNvPr id="1424" name="Straight Connector 1423"/>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5" name="Straight Connector 1424"/>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6" name="Straight Connector 1425"/>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7" name="Straight Connector 1426"/>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5" name="Group 1224"/>
              <p:cNvGrpSpPr/>
              <p:nvPr/>
            </p:nvGrpSpPr>
            <p:grpSpPr>
              <a:xfrm>
                <a:off x="3622589" y="5887719"/>
                <a:ext cx="775546" cy="436881"/>
                <a:chOff x="457200" y="4457617"/>
                <a:chExt cx="1085821" cy="427364"/>
              </a:xfrm>
            </p:grpSpPr>
            <p:cxnSp>
              <p:nvCxnSpPr>
                <p:cNvPr id="1410" name="Straight Connector 140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1" name="Straight Connector 141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2" name="Straight Connector 141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3" name="Straight Connector 141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14" name="Group 1413"/>
                <p:cNvGrpSpPr/>
                <p:nvPr/>
              </p:nvGrpSpPr>
              <p:grpSpPr>
                <a:xfrm flipH="1">
                  <a:off x="1012996" y="4465798"/>
                  <a:ext cx="530025" cy="419183"/>
                  <a:chOff x="609600" y="4610017"/>
                  <a:chExt cx="530025" cy="419183"/>
                </a:xfrm>
              </p:grpSpPr>
              <p:cxnSp>
                <p:nvCxnSpPr>
                  <p:cNvPr id="1415" name="Straight Connector 141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6" name="Straight Connector 141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7" name="Straight Connector 141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8" name="Straight Connector 141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6" name="Group 1225"/>
              <p:cNvGrpSpPr/>
              <p:nvPr/>
            </p:nvGrpSpPr>
            <p:grpSpPr>
              <a:xfrm>
                <a:off x="4701134" y="5877496"/>
                <a:ext cx="775546" cy="436881"/>
                <a:chOff x="457200" y="4457617"/>
                <a:chExt cx="1085821" cy="427364"/>
              </a:xfrm>
            </p:grpSpPr>
            <p:cxnSp>
              <p:nvCxnSpPr>
                <p:cNvPr id="1401" name="Straight Connector 140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2" name="Straight Connector 140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3" name="Straight Connector 140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4" name="Straight Connector 140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05" name="Group 1404"/>
                <p:cNvGrpSpPr/>
                <p:nvPr/>
              </p:nvGrpSpPr>
              <p:grpSpPr>
                <a:xfrm flipH="1">
                  <a:off x="1012996" y="4465798"/>
                  <a:ext cx="530025" cy="419183"/>
                  <a:chOff x="609600" y="4610017"/>
                  <a:chExt cx="530025" cy="419183"/>
                </a:xfrm>
              </p:grpSpPr>
              <p:cxnSp>
                <p:nvCxnSpPr>
                  <p:cNvPr id="1406" name="Straight Connector 140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7" name="Straight Connector 140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8" name="Straight Connector 140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9" name="Straight Connector 140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7" name="Group 1226"/>
              <p:cNvGrpSpPr/>
              <p:nvPr/>
            </p:nvGrpSpPr>
            <p:grpSpPr>
              <a:xfrm>
                <a:off x="1643013" y="5684176"/>
                <a:ext cx="698684" cy="211325"/>
                <a:chOff x="5220661" y="3675707"/>
                <a:chExt cx="978209" cy="243008"/>
              </a:xfrm>
            </p:grpSpPr>
            <p:sp>
              <p:nvSpPr>
                <p:cNvPr id="1380" name="Rectangle 137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8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0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8" name="Group 1227"/>
              <p:cNvGrpSpPr/>
              <p:nvPr/>
            </p:nvGrpSpPr>
            <p:grpSpPr>
              <a:xfrm>
                <a:off x="2658242" y="5684176"/>
                <a:ext cx="698684" cy="211325"/>
                <a:chOff x="5220661" y="3675707"/>
                <a:chExt cx="978209" cy="243008"/>
              </a:xfrm>
            </p:grpSpPr>
            <p:sp>
              <p:nvSpPr>
                <p:cNvPr id="1359" name="Rectangle 135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9" name="Group 1228"/>
              <p:cNvGrpSpPr/>
              <p:nvPr/>
            </p:nvGrpSpPr>
            <p:grpSpPr>
              <a:xfrm>
                <a:off x="3665966" y="5691560"/>
                <a:ext cx="698684" cy="211325"/>
                <a:chOff x="5220661" y="3675707"/>
                <a:chExt cx="978209" cy="243008"/>
              </a:xfrm>
            </p:grpSpPr>
            <p:sp>
              <p:nvSpPr>
                <p:cNvPr id="1338" name="Rectangle 133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3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0" name="Group 1229"/>
              <p:cNvGrpSpPr/>
              <p:nvPr/>
            </p:nvGrpSpPr>
            <p:grpSpPr>
              <a:xfrm>
                <a:off x="4745279" y="5684176"/>
                <a:ext cx="698684" cy="211325"/>
                <a:chOff x="5220661" y="3675707"/>
                <a:chExt cx="978209" cy="243008"/>
              </a:xfrm>
            </p:grpSpPr>
            <p:sp>
              <p:nvSpPr>
                <p:cNvPr id="1317" name="Rectangle 131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1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1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31" name="Straight Arrow Connector 1230"/>
              <p:cNvCxnSpPr>
                <a:stCxn id="1274" idx="0"/>
                <a:endCxn id="1314" idx="2"/>
              </p:cNvCxnSpPr>
              <p:nvPr/>
            </p:nvCxnSpPr>
            <p:spPr>
              <a:xfrm flipV="1">
                <a:off x="6183919" y="4340052"/>
                <a:ext cx="500987" cy="135150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32" name="Straight Arrow Connector 1231"/>
              <p:cNvCxnSpPr>
                <a:stCxn id="1253" idx="0"/>
                <a:endCxn id="1314" idx="2"/>
              </p:cNvCxnSpPr>
              <p:nvPr/>
            </p:nvCxnSpPr>
            <p:spPr>
              <a:xfrm flipH="1" flipV="1">
                <a:off x="6684906" y="4340052"/>
                <a:ext cx="578326"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33" name="Group 1232"/>
              <p:cNvGrpSpPr/>
              <p:nvPr/>
            </p:nvGrpSpPr>
            <p:grpSpPr>
              <a:xfrm>
                <a:off x="6400800" y="3753638"/>
                <a:ext cx="449615" cy="589762"/>
                <a:chOff x="1027560" y="1988818"/>
                <a:chExt cx="545969" cy="678181"/>
              </a:xfrm>
            </p:grpSpPr>
            <p:sp>
              <p:nvSpPr>
                <p:cNvPr id="1313" name="Cube 131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34" name="Group 1233"/>
              <p:cNvGrpSpPr/>
              <p:nvPr/>
            </p:nvGrpSpPr>
            <p:grpSpPr>
              <a:xfrm>
                <a:off x="5791200" y="5887719"/>
                <a:ext cx="775546" cy="436881"/>
                <a:chOff x="457200" y="4457617"/>
                <a:chExt cx="1085821" cy="427364"/>
              </a:xfrm>
            </p:grpSpPr>
            <p:cxnSp>
              <p:nvCxnSpPr>
                <p:cNvPr id="1304" name="Straight Connector 130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5" name="Straight Connector 130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6" name="Straight Connector 130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7" name="Straight Connector 130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08" name="Group 1307"/>
                <p:cNvGrpSpPr/>
                <p:nvPr/>
              </p:nvGrpSpPr>
              <p:grpSpPr>
                <a:xfrm flipH="1">
                  <a:off x="1012996" y="4465798"/>
                  <a:ext cx="530025" cy="419183"/>
                  <a:chOff x="609600" y="4610017"/>
                  <a:chExt cx="530025" cy="419183"/>
                </a:xfrm>
              </p:grpSpPr>
              <p:cxnSp>
                <p:nvCxnSpPr>
                  <p:cNvPr id="1309" name="Straight Connector 130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0" name="Straight Connector 130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1" name="Straight Connector 131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2" name="Straight Connector 131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5" name="Group 1234"/>
              <p:cNvGrpSpPr/>
              <p:nvPr/>
            </p:nvGrpSpPr>
            <p:grpSpPr>
              <a:xfrm>
                <a:off x="6869745" y="5877496"/>
                <a:ext cx="775546" cy="436881"/>
                <a:chOff x="457200" y="4457617"/>
                <a:chExt cx="1085821" cy="427364"/>
              </a:xfrm>
            </p:grpSpPr>
            <p:cxnSp>
              <p:nvCxnSpPr>
                <p:cNvPr id="1295" name="Straight Connector 129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6" name="Straight Connector 129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7" name="Straight Connector 129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8" name="Straight Connector 129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299" name="Group 1298"/>
                <p:cNvGrpSpPr/>
                <p:nvPr/>
              </p:nvGrpSpPr>
              <p:grpSpPr>
                <a:xfrm flipH="1">
                  <a:off x="1012996" y="4465798"/>
                  <a:ext cx="530025" cy="419183"/>
                  <a:chOff x="609600" y="4610017"/>
                  <a:chExt cx="530025" cy="419183"/>
                </a:xfrm>
              </p:grpSpPr>
              <p:cxnSp>
                <p:nvCxnSpPr>
                  <p:cNvPr id="1300" name="Straight Connector 129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1" name="Straight Connector 130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2" name="Straight Connector 130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3" name="Straight Connector 130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6" name="Group 1235"/>
              <p:cNvGrpSpPr/>
              <p:nvPr/>
            </p:nvGrpSpPr>
            <p:grpSpPr>
              <a:xfrm>
                <a:off x="5834577" y="5691560"/>
                <a:ext cx="698684" cy="211325"/>
                <a:chOff x="5220661" y="3675707"/>
                <a:chExt cx="978209" cy="243008"/>
              </a:xfrm>
            </p:grpSpPr>
            <p:sp>
              <p:nvSpPr>
                <p:cNvPr id="1274" name="Rectangle 127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7" name="Group 1236"/>
              <p:cNvGrpSpPr/>
              <p:nvPr/>
            </p:nvGrpSpPr>
            <p:grpSpPr>
              <a:xfrm>
                <a:off x="6913890" y="5684176"/>
                <a:ext cx="698684" cy="211325"/>
                <a:chOff x="5220661" y="3675707"/>
                <a:chExt cx="978209" cy="243008"/>
              </a:xfrm>
            </p:grpSpPr>
            <p:sp>
              <p:nvSpPr>
                <p:cNvPr id="1253" name="Rectangle 125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sp>
            <p:nvSpPr>
              <p:cNvPr id="1238" name="Left-Right Arrow 1237"/>
              <p:cNvSpPr/>
              <p:nvPr/>
            </p:nvSpPr>
            <p:spPr>
              <a:xfrm>
                <a:off x="1219200" y="6019800"/>
                <a:ext cx="6781800" cy="659284"/>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1000s of server ports</a:t>
                </a:r>
              </a:p>
            </p:txBody>
          </p:sp>
          <p:sp>
            <p:nvSpPr>
              <p:cNvPr id="1239" name="TextBox 1238"/>
              <p:cNvSpPr txBox="1"/>
              <p:nvPr/>
            </p:nvSpPr>
            <p:spPr>
              <a:xfrm>
                <a:off x="381000" y="2577405"/>
                <a:ext cx="7696200" cy="1118787"/>
              </a:xfrm>
              <a:prstGeom prst="rect">
                <a:avLst/>
              </a:prstGeom>
              <a:noFill/>
            </p:spPr>
            <p:txBody>
              <a:bodyPr wrap="square" rtlCol="0">
                <a:spAutoFit/>
              </a:bodyPr>
              <a:lstStyle/>
              <a:p>
                <a:r>
                  <a:rPr lang="en-US" sz="2200" dirty="0">
                    <a:solidFill>
                      <a:srgbClr val="BD0A12"/>
                    </a:solidFill>
                    <a:latin typeface="Verdana"/>
                    <a:cs typeface="Verdana"/>
                  </a:rPr>
                  <a:t>Multi-rooted tree [Fat-tree, Leaf-Spine, …] </a:t>
                </a:r>
              </a:p>
              <a:p>
                <a:pPr marL="342883" indent="-342883">
                  <a:buFont typeface="Wingdings" charset="2"/>
                  <a:buChar char="Ø"/>
                </a:pPr>
                <a:r>
                  <a:rPr lang="en-US" sz="2000" dirty="0">
                    <a:latin typeface="Verdana"/>
                    <a:cs typeface="Verdana"/>
                  </a:rPr>
                  <a:t>Full bisection bandwidth, achieved via </a:t>
                </a:r>
                <a:r>
                  <a:rPr lang="en-US" sz="2000" dirty="0" err="1">
                    <a:latin typeface="Verdana"/>
                    <a:cs typeface="Verdana"/>
                  </a:rPr>
                  <a:t>multipathing</a:t>
                </a:r>
                <a:endParaRPr lang="en-US" sz="2000" dirty="0">
                  <a:latin typeface="Verdana"/>
                  <a:cs typeface="Verdana"/>
                </a:endParaRPr>
              </a:p>
              <a:p>
                <a:endParaRPr lang="en-US" sz="2200" dirty="0">
                  <a:latin typeface="Verdana"/>
                  <a:cs typeface="Verdana"/>
                </a:endParaRPr>
              </a:p>
            </p:txBody>
          </p:sp>
          <p:sp>
            <p:nvSpPr>
              <p:cNvPr id="1240" name="TextBox 1239"/>
              <p:cNvSpPr txBox="1"/>
              <p:nvPr/>
            </p:nvSpPr>
            <p:spPr>
              <a:xfrm>
                <a:off x="6934200" y="3810000"/>
                <a:ext cx="990600" cy="479480"/>
              </a:xfrm>
              <a:prstGeom prst="rect">
                <a:avLst/>
              </a:prstGeom>
              <a:noFill/>
            </p:spPr>
            <p:txBody>
              <a:bodyPr wrap="square" rtlCol="0">
                <a:spAutoFit/>
              </a:bodyPr>
              <a:lstStyle/>
              <a:p>
                <a:pPr algn="ctr"/>
                <a:r>
                  <a:rPr lang="en-US" sz="2400" dirty="0">
                    <a:solidFill>
                      <a:schemeClr val="bg2">
                        <a:lumMod val="25000"/>
                      </a:schemeClr>
                    </a:solidFill>
                  </a:rPr>
                  <a:t>Spine</a:t>
                </a:r>
              </a:p>
            </p:txBody>
          </p:sp>
          <p:cxnSp>
            <p:nvCxnSpPr>
              <p:cNvPr id="1241" name="Straight Arrow Connector 1240"/>
              <p:cNvCxnSpPr>
                <a:stCxn id="1380" idx="0"/>
                <a:endCxn id="1441" idx="3"/>
              </p:cNvCxnSpPr>
              <p:nvPr/>
            </p:nvCxnSpPr>
            <p:spPr>
              <a:xfrm flipV="1">
                <a:off x="1992355" y="4343400"/>
                <a:ext cx="2639639"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2" name="Straight Arrow Connector 1241"/>
              <p:cNvCxnSpPr>
                <a:stCxn id="1380" idx="0"/>
                <a:endCxn id="1313" idx="3"/>
              </p:cNvCxnSpPr>
              <p:nvPr/>
            </p:nvCxnSpPr>
            <p:spPr>
              <a:xfrm flipV="1">
                <a:off x="1992355" y="4343400"/>
                <a:ext cx="4689454"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3" name="Straight Arrow Connector 1242"/>
              <p:cNvCxnSpPr>
                <a:stCxn id="1359" idx="0"/>
                <a:endCxn id="1442" idx="2"/>
              </p:cNvCxnSpPr>
              <p:nvPr/>
            </p:nvCxnSpPr>
            <p:spPr>
              <a:xfrm flipV="1">
                <a:off x="3007584" y="4340052"/>
                <a:ext cx="1627507"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4" name="Straight Arrow Connector 1243"/>
              <p:cNvCxnSpPr>
                <a:stCxn id="1359" idx="0"/>
                <a:endCxn id="1313" idx="3"/>
              </p:cNvCxnSpPr>
              <p:nvPr/>
            </p:nvCxnSpPr>
            <p:spPr>
              <a:xfrm flipV="1">
                <a:off x="3007584" y="4343400"/>
                <a:ext cx="3674225"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5" name="Straight Arrow Connector 1244"/>
              <p:cNvCxnSpPr>
                <a:stCxn id="1338" idx="0"/>
                <a:endCxn id="1437" idx="3"/>
              </p:cNvCxnSpPr>
              <p:nvPr/>
            </p:nvCxnSpPr>
            <p:spPr>
              <a:xfrm flipH="1" flipV="1">
                <a:off x="2553603" y="4343400"/>
                <a:ext cx="1461705" cy="134816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6" name="Straight Arrow Connector 1245"/>
              <p:cNvCxnSpPr>
                <a:stCxn id="1338" idx="0"/>
                <a:endCxn id="1313" idx="3"/>
              </p:cNvCxnSpPr>
              <p:nvPr/>
            </p:nvCxnSpPr>
            <p:spPr>
              <a:xfrm flipV="1">
                <a:off x="4015308" y="4343400"/>
                <a:ext cx="2666501" cy="134816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7" name="Straight Arrow Connector 1246"/>
              <p:cNvCxnSpPr>
                <a:stCxn id="1317" idx="0"/>
                <a:endCxn id="1437" idx="3"/>
              </p:cNvCxnSpPr>
              <p:nvPr/>
            </p:nvCxnSpPr>
            <p:spPr>
              <a:xfrm flipH="1" flipV="1">
                <a:off x="2553603" y="4343400"/>
                <a:ext cx="2541018"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8" name="Straight Arrow Connector 1247"/>
              <p:cNvCxnSpPr>
                <a:stCxn id="1317" idx="0"/>
                <a:endCxn id="1313" idx="3"/>
              </p:cNvCxnSpPr>
              <p:nvPr/>
            </p:nvCxnSpPr>
            <p:spPr>
              <a:xfrm flipV="1">
                <a:off x="5094621" y="4343400"/>
                <a:ext cx="1587188"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9" name="Straight Arrow Connector 1248"/>
              <p:cNvCxnSpPr>
                <a:stCxn id="1274" idx="0"/>
                <a:endCxn id="1442" idx="2"/>
              </p:cNvCxnSpPr>
              <p:nvPr/>
            </p:nvCxnSpPr>
            <p:spPr>
              <a:xfrm flipH="1" flipV="1">
                <a:off x="4635091" y="4340052"/>
                <a:ext cx="1548828" cy="135150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0" name="Straight Arrow Connector 1249"/>
              <p:cNvCxnSpPr>
                <a:stCxn id="1274" idx="0"/>
                <a:endCxn id="1437" idx="3"/>
              </p:cNvCxnSpPr>
              <p:nvPr/>
            </p:nvCxnSpPr>
            <p:spPr>
              <a:xfrm flipH="1" flipV="1">
                <a:off x="2553603" y="4343400"/>
                <a:ext cx="3630316" cy="134816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1" name="Straight Arrow Connector 1250"/>
              <p:cNvCxnSpPr>
                <a:stCxn id="1253" idx="0"/>
                <a:endCxn id="1442" idx="2"/>
              </p:cNvCxnSpPr>
              <p:nvPr/>
            </p:nvCxnSpPr>
            <p:spPr>
              <a:xfrm flipH="1" flipV="1">
                <a:off x="4635091" y="4340052"/>
                <a:ext cx="2628141"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2" name="Straight Arrow Connector 1251"/>
              <p:cNvCxnSpPr>
                <a:stCxn id="1253" idx="0"/>
                <a:endCxn id="1437" idx="3"/>
              </p:cNvCxnSpPr>
              <p:nvPr/>
            </p:nvCxnSpPr>
            <p:spPr>
              <a:xfrm flipH="1" flipV="1">
                <a:off x="2553603" y="4343400"/>
                <a:ext cx="4709629"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457200" y="2693516"/>
            <a:ext cx="8382000" cy="3935884"/>
            <a:chOff x="457200" y="2514600"/>
            <a:chExt cx="8382000" cy="4088284"/>
          </a:xfrm>
        </p:grpSpPr>
        <p:sp>
          <p:nvSpPr>
            <p:cNvPr id="525" name="TextBox 524"/>
            <p:cNvSpPr txBox="1"/>
            <p:nvPr/>
          </p:nvSpPr>
          <p:spPr>
            <a:xfrm>
              <a:off x="7696200" y="5415626"/>
              <a:ext cx="1143000" cy="479541"/>
            </a:xfrm>
            <a:prstGeom prst="rect">
              <a:avLst/>
            </a:prstGeom>
            <a:noFill/>
          </p:spPr>
          <p:txBody>
            <a:bodyPr wrap="square" rtlCol="0">
              <a:spAutoFit/>
            </a:bodyPr>
            <a:lstStyle/>
            <a:p>
              <a:pPr algn="ctr"/>
              <a:r>
                <a:rPr lang="en-US" sz="2400" dirty="0">
                  <a:solidFill>
                    <a:schemeClr val="bg2">
                      <a:lumMod val="25000"/>
                    </a:schemeClr>
                  </a:solidFill>
                </a:rPr>
                <a:t>Access</a:t>
              </a:r>
            </a:p>
          </p:txBody>
        </p:sp>
        <p:grpSp>
          <p:nvGrpSpPr>
            <p:cNvPr id="29" name="Group 28"/>
            <p:cNvGrpSpPr/>
            <p:nvPr/>
          </p:nvGrpSpPr>
          <p:grpSpPr>
            <a:xfrm>
              <a:off x="457200" y="2514600"/>
              <a:ext cx="7620000" cy="4088284"/>
              <a:chOff x="381000" y="2590800"/>
              <a:chExt cx="7620000" cy="4088284"/>
            </a:xfrm>
          </p:grpSpPr>
          <p:sp>
            <p:nvSpPr>
              <p:cNvPr id="28" name="TextBox 27"/>
              <p:cNvSpPr txBox="1"/>
              <p:nvPr/>
            </p:nvSpPr>
            <p:spPr>
              <a:xfrm>
                <a:off x="381000" y="2590800"/>
                <a:ext cx="3733800" cy="1118929"/>
              </a:xfrm>
              <a:prstGeom prst="rect">
                <a:avLst/>
              </a:prstGeom>
              <a:noFill/>
            </p:spPr>
            <p:txBody>
              <a:bodyPr wrap="square" rtlCol="0">
                <a:spAutoFit/>
              </a:bodyPr>
              <a:lstStyle/>
              <a:p>
                <a:r>
                  <a:rPr lang="en-US" sz="2200" dirty="0">
                    <a:solidFill>
                      <a:srgbClr val="BD0A12"/>
                    </a:solidFill>
                    <a:latin typeface="Verdana"/>
                    <a:cs typeface="Verdana"/>
                  </a:rPr>
                  <a:t>Single-rooted tree</a:t>
                </a:r>
              </a:p>
              <a:p>
                <a:pPr marL="342883" indent="-342883">
                  <a:buFont typeface="Wingdings" charset="2"/>
                  <a:buChar char="Ø"/>
                </a:pPr>
                <a:r>
                  <a:rPr lang="en-US" sz="2000" dirty="0">
                    <a:latin typeface="Verdana"/>
                    <a:cs typeface="Verdana"/>
                  </a:rPr>
                  <a:t>High oversubscription</a:t>
                </a:r>
              </a:p>
              <a:p>
                <a:endParaRPr lang="en-US" sz="2200" dirty="0">
                  <a:latin typeface="Verdana"/>
                  <a:cs typeface="Verdana"/>
                </a:endParaRPr>
              </a:p>
            </p:txBody>
          </p:sp>
          <p:cxnSp>
            <p:nvCxnSpPr>
              <p:cNvPr id="524" name="Straight Arrow Connector 523"/>
              <p:cNvCxnSpPr>
                <a:stCxn id="500" idx="0"/>
                <a:endCxn id="505" idx="2"/>
              </p:cNvCxnSpPr>
              <p:nvPr/>
            </p:nvCxnSpPr>
            <p:spPr>
              <a:xfrm flipV="1">
                <a:off x="4549171" y="3253414"/>
                <a:ext cx="9720" cy="1180853"/>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7" name="Straight Arrow Connector 286"/>
              <p:cNvCxnSpPr>
                <a:stCxn id="406" idx="0"/>
                <a:endCxn id="492" idx="3"/>
              </p:cNvCxnSpPr>
              <p:nvPr/>
            </p:nvCxnSpPr>
            <p:spPr>
              <a:xfrm flipV="1">
                <a:off x="1992355" y="4898122"/>
                <a:ext cx="509725" cy="78605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0" name="Straight Arrow Connector 289"/>
              <p:cNvCxnSpPr>
                <a:stCxn id="381" idx="0"/>
                <a:endCxn id="492" idx="3"/>
              </p:cNvCxnSpPr>
              <p:nvPr/>
            </p:nvCxnSpPr>
            <p:spPr>
              <a:xfrm flipH="1" flipV="1">
                <a:off x="2502080" y="4898122"/>
                <a:ext cx="505504" cy="78605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4" name="Straight Arrow Connector 293"/>
              <p:cNvCxnSpPr>
                <a:stCxn id="345" idx="0"/>
                <a:endCxn id="504" idx="3"/>
              </p:cNvCxnSpPr>
              <p:nvPr/>
            </p:nvCxnSpPr>
            <p:spPr>
              <a:xfrm flipH="1" flipV="1">
                <a:off x="4555794" y="3256762"/>
                <a:ext cx="1886105" cy="1053257"/>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5" name="Straight Arrow Connector 294"/>
              <p:cNvCxnSpPr>
                <a:stCxn id="356" idx="0"/>
                <a:endCxn id="500" idx="2"/>
              </p:cNvCxnSpPr>
              <p:nvPr/>
            </p:nvCxnSpPr>
            <p:spPr>
              <a:xfrm flipV="1">
                <a:off x="4015308" y="4894774"/>
                <a:ext cx="533863" cy="79678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7" name="Straight Arrow Connector 296"/>
              <p:cNvCxnSpPr>
                <a:stCxn id="314" idx="0"/>
                <a:endCxn id="500" idx="2"/>
              </p:cNvCxnSpPr>
              <p:nvPr/>
            </p:nvCxnSpPr>
            <p:spPr>
              <a:xfrm flipH="1" flipV="1">
                <a:off x="4549171" y="4894774"/>
                <a:ext cx="545450" cy="78940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01" name="Group 300"/>
              <p:cNvGrpSpPr/>
              <p:nvPr/>
            </p:nvGrpSpPr>
            <p:grpSpPr>
              <a:xfrm>
                <a:off x="4274785" y="2667000"/>
                <a:ext cx="449615" cy="589762"/>
                <a:chOff x="1027560" y="1988818"/>
                <a:chExt cx="545969" cy="678181"/>
              </a:xfrm>
            </p:grpSpPr>
            <p:sp>
              <p:nvSpPr>
                <p:cNvPr id="504" name="Cube 50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7"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8"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2" name="Group 301"/>
              <p:cNvGrpSpPr/>
              <p:nvPr/>
            </p:nvGrpSpPr>
            <p:grpSpPr>
              <a:xfrm>
                <a:off x="4265065" y="4308360"/>
                <a:ext cx="449615" cy="589762"/>
                <a:chOff x="1027560" y="1988818"/>
                <a:chExt cx="545969" cy="678181"/>
              </a:xfrm>
            </p:grpSpPr>
            <p:sp>
              <p:nvSpPr>
                <p:cNvPr id="498" name="Cube 49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3" name="Group 302"/>
              <p:cNvGrpSpPr/>
              <p:nvPr/>
            </p:nvGrpSpPr>
            <p:grpSpPr>
              <a:xfrm>
                <a:off x="2221071" y="4308360"/>
                <a:ext cx="449615" cy="589762"/>
                <a:chOff x="1027560" y="1988818"/>
                <a:chExt cx="545969" cy="678181"/>
              </a:xfrm>
            </p:grpSpPr>
            <p:sp>
              <p:nvSpPr>
                <p:cNvPr id="492" name="Cube 49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4" name="Group 303"/>
              <p:cNvGrpSpPr/>
              <p:nvPr/>
            </p:nvGrpSpPr>
            <p:grpSpPr>
              <a:xfrm>
                <a:off x="1600200" y="5887137"/>
                <a:ext cx="775546" cy="436881"/>
                <a:chOff x="457200" y="4457617"/>
                <a:chExt cx="1085821" cy="427364"/>
              </a:xfrm>
            </p:grpSpPr>
            <p:cxnSp>
              <p:nvCxnSpPr>
                <p:cNvPr id="468" name="Straight Connector 46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85" name="Group 484"/>
                <p:cNvGrpSpPr/>
                <p:nvPr/>
              </p:nvGrpSpPr>
              <p:grpSpPr>
                <a:xfrm flipH="1">
                  <a:off x="1012996" y="4465798"/>
                  <a:ext cx="530025" cy="419183"/>
                  <a:chOff x="609600" y="4610017"/>
                  <a:chExt cx="530025" cy="419183"/>
                </a:xfrm>
              </p:grpSpPr>
              <p:cxnSp>
                <p:nvCxnSpPr>
                  <p:cNvPr id="486" name="Straight Connector 48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91" name="Straight Connector 49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5" name="Group 304"/>
              <p:cNvGrpSpPr/>
              <p:nvPr/>
            </p:nvGrpSpPr>
            <p:grpSpPr>
              <a:xfrm>
                <a:off x="2615472" y="5887719"/>
                <a:ext cx="775546" cy="436881"/>
                <a:chOff x="457200" y="4457617"/>
                <a:chExt cx="1085821" cy="427364"/>
              </a:xfrm>
            </p:grpSpPr>
            <p:cxnSp>
              <p:nvCxnSpPr>
                <p:cNvPr id="459" name="Straight Connector 458"/>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63" name="Group 462"/>
                <p:cNvGrpSpPr/>
                <p:nvPr/>
              </p:nvGrpSpPr>
              <p:grpSpPr>
                <a:xfrm flipH="1">
                  <a:off x="1012996" y="4465798"/>
                  <a:ext cx="530025" cy="419183"/>
                  <a:chOff x="609600" y="4610017"/>
                  <a:chExt cx="530025" cy="419183"/>
                </a:xfrm>
              </p:grpSpPr>
              <p:cxnSp>
                <p:nvCxnSpPr>
                  <p:cNvPr id="464" name="Straight Connector 463"/>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6" name="Group 305"/>
              <p:cNvGrpSpPr/>
              <p:nvPr/>
            </p:nvGrpSpPr>
            <p:grpSpPr>
              <a:xfrm>
                <a:off x="3622589" y="5887719"/>
                <a:ext cx="775546" cy="436881"/>
                <a:chOff x="457200" y="4457617"/>
                <a:chExt cx="1085821" cy="427364"/>
              </a:xfrm>
            </p:grpSpPr>
            <p:cxnSp>
              <p:nvCxnSpPr>
                <p:cNvPr id="450" name="Straight Connector 44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54" name="Group 453"/>
                <p:cNvGrpSpPr/>
                <p:nvPr/>
              </p:nvGrpSpPr>
              <p:grpSpPr>
                <a:xfrm flipH="1">
                  <a:off x="1012996" y="4465798"/>
                  <a:ext cx="530025" cy="419183"/>
                  <a:chOff x="609600" y="4610017"/>
                  <a:chExt cx="530025" cy="419183"/>
                </a:xfrm>
              </p:grpSpPr>
              <p:cxnSp>
                <p:nvCxnSpPr>
                  <p:cNvPr id="455" name="Straight Connector 45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7" name="Group 306"/>
              <p:cNvGrpSpPr/>
              <p:nvPr/>
            </p:nvGrpSpPr>
            <p:grpSpPr>
              <a:xfrm>
                <a:off x="4701134" y="5877496"/>
                <a:ext cx="775546" cy="436881"/>
                <a:chOff x="457200" y="4457617"/>
                <a:chExt cx="1085821" cy="427364"/>
              </a:xfrm>
            </p:grpSpPr>
            <p:cxnSp>
              <p:nvCxnSpPr>
                <p:cNvPr id="441" name="Straight Connector 44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45" name="Group 444"/>
                <p:cNvGrpSpPr/>
                <p:nvPr/>
              </p:nvGrpSpPr>
              <p:grpSpPr>
                <a:xfrm flipH="1">
                  <a:off x="1012996" y="4465798"/>
                  <a:ext cx="530025" cy="419183"/>
                  <a:chOff x="609600" y="4610017"/>
                  <a:chExt cx="530025" cy="419183"/>
                </a:xfrm>
              </p:grpSpPr>
              <p:cxnSp>
                <p:nvCxnSpPr>
                  <p:cNvPr id="446" name="Straight Connector 44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8" name="Group 307"/>
              <p:cNvGrpSpPr/>
              <p:nvPr/>
            </p:nvGrpSpPr>
            <p:grpSpPr>
              <a:xfrm>
                <a:off x="1643013" y="5684176"/>
                <a:ext cx="698684" cy="211325"/>
                <a:chOff x="5220661" y="3675707"/>
                <a:chExt cx="978209" cy="243008"/>
              </a:xfrm>
            </p:grpSpPr>
            <p:sp>
              <p:nvSpPr>
                <p:cNvPr id="406" name="Rectangle 40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0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4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0" name="Group 309"/>
              <p:cNvGrpSpPr/>
              <p:nvPr/>
            </p:nvGrpSpPr>
            <p:grpSpPr>
              <a:xfrm>
                <a:off x="2658242" y="5684176"/>
                <a:ext cx="698684" cy="211325"/>
                <a:chOff x="5220661" y="3675707"/>
                <a:chExt cx="978209" cy="243008"/>
              </a:xfrm>
            </p:grpSpPr>
            <p:sp>
              <p:nvSpPr>
                <p:cNvPr id="381" name="Rectangle 38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0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0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2" name="Group 311"/>
              <p:cNvGrpSpPr/>
              <p:nvPr/>
            </p:nvGrpSpPr>
            <p:grpSpPr>
              <a:xfrm>
                <a:off x="3665966" y="5691560"/>
                <a:ext cx="698684" cy="211325"/>
                <a:chOff x="5220661" y="3675707"/>
                <a:chExt cx="978209" cy="243008"/>
              </a:xfrm>
            </p:grpSpPr>
            <p:sp>
              <p:nvSpPr>
                <p:cNvPr id="356" name="Rectangle 35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3" name="Group 312"/>
              <p:cNvGrpSpPr/>
              <p:nvPr/>
            </p:nvGrpSpPr>
            <p:grpSpPr>
              <a:xfrm>
                <a:off x="4745279" y="5684176"/>
                <a:ext cx="698684" cy="211325"/>
                <a:chOff x="5220661" y="3675707"/>
                <a:chExt cx="978209" cy="243008"/>
              </a:xfrm>
            </p:grpSpPr>
            <p:sp>
              <p:nvSpPr>
                <p:cNvPr id="314" name="Rectangle 31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1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24" name="Straight Arrow Connector 323"/>
              <p:cNvCxnSpPr>
                <a:stCxn id="497" idx="1"/>
                <a:endCxn id="504" idx="3"/>
              </p:cNvCxnSpPr>
              <p:nvPr/>
            </p:nvCxnSpPr>
            <p:spPr>
              <a:xfrm flipV="1">
                <a:off x="2557353" y="3256762"/>
                <a:ext cx="1998441" cy="105160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a:stCxn id="422" idx="0"/>
                <a:endCxn id="343" idx="2"/>
              </p:cNvCxnSpPr>
              <p:nvPr/>
            </p:nvCxnSpPr>
            <p:spPr>
              <a:xfrm flipV="1">
                <a:off x="6183919" y="4894774"/>
                <a:ext cx="533863" cy="79678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a:stCxn id="490" idx="0"/>
                <a:endCxn id="343" idx="2"/>
              </p:cNvCxnSpPr>
              <p:nvPr/>
            </p:nvCxnSpPr>
            <p:spPr>
              <a:xfrm flipH="1" flipV="1">
                <a:off x="6717782" y="4894774"/>
                <a:ext cx="545450" cy="78940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41" name="Group 340"/>
              <p:cNvGrpSpPr/>
              <p:nvPr/>
            </p:nvGrpSpPr>
            <p:grpSpPr>
              <a:xfrm>
                <a:off x="6433676" y="4308360"/>
                <a:ext cx="449615" cy="589762"/>
                <a:chOff x="1027560" y="1988818"/>
                <a:chExt cx="545969" cy="678181"/>
              </a:xfrm>
            </p:grpSpPr>
            <p:sp>
              <p:nvSpPr>
                <p:cNvPr id="342" name="Cube 34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6" name="Group 345"/>
              <p:cNvGrpSpPr/>
              <p:nvPr/>
            </p:nvGrpSpPr>
            <p:grpSpPr>
              <a:xfrm>
                <a:off x="5791200" y="5887719"/>
                <a:ext cx="775546" cy="436881"/>
                <a:chOff x="457200" y="4457617"/>
                <a:chExt cx="1085821" cy="427364"/>
              </a:xfrm>
            </p:grpSpPr>
            <p:cxnSp>
              <p:nvCxnSpPr>
                <p:cNvPr id="347" name="Straight Connector 346"/>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51" name="Group 350"/>
                <p:cNvGrpSpPr/>
                <p:nvPr/>
              </p:nvGrpSpPr>
              <p:grpSpPr>
                <a:xfrm flipH="1">
                  <a:off x="1012996" y="4465798"/>
                  <a:ext cx="530025" cy="419183"/>
                  <a:chOff x="609600" y="4610017"/>
                  <a:chExt cx="530025" cy="419183"/>
                </a:xfrm>
              </p:grpSpPr>
              <p:cxnSp>
                <p:nvCxnSpPr>
                  <p:cNvPr id="352" name="Straight Connector 351"/>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68" name="Group 367"/>
              <p:cNvGrpSpPr/>
              <p:nvPr/>
            </p:nvGrpSpPr>
            <p:grpSpPr>
              <a:xfrm>
                <a:off x="6869745" y="5877496"/>
                <a:ext cx="775546" cy="436881"/>
                <a:chOff x="457200" y="4457617"/>
                <a:chExt cx="1085821" cy="427364"/>
              </a:xfrm>
            </p:grpSpPr>
            <p:cxnSp>
              <p:nvCxnSpPr>
                <p:cNvPr id="371" name="Straight Connector 37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01" name="Group 400"/>
                <p:cNvGrpSpPr/>
                <p:nvPr/>
              </p:nvGrpSpPr>
              <p:grpSpPr>
                <a:xfrm flipH="1">
                  <a:off x="1012996" y="4465798"/>
                  <a:ext cx="530025" cy="419183"/>
                  <a:chOff x="609600" y="4610017"/>
                  <a:chExt cx="530025" cy="419183"/>
                </a:xfrm>
              </p:grpSpPr>
              <p:cxnSp>
                <p:nvCxnSpPr>
                  <p:cNvPr id="403" name="Straight Connector 40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21" name="Group 420"/>
              <p:cNvGrpSpPr/>
              <p:nvPr/>
            </p:nvGrpSpPr>
            <p:grpSpPr>
              <a:xfrm>
                <a:off x="5834577" y="5691560"/>
                <a:ext cx="698684" cy="211325"/>
                <a:chOff x="5220661" y="3675707"/>
                <a:chExt cx="978209" cy="243008"/>
              </a:xfrm>
            </p:grpSpPr>
            <p:sp>
              <p:nvSpPr>
                <p:cNvPr id="422" name="Rectangle 42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8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7" name="Group 486"/>
              <p:cNvGrpSpPr/>
              <p:nvPr/>
            </p:nvGrpSpPr>
            <p:grpSpPr>
              <a:xfrm>
                <a:off x="6913890" y="5684176"/>
                <a:ext cx="698684" cy="211325"/>
                <a:chOff x="5220661" y="3675707"/>
                <a:chExt cx="978209" cy="243008"/>
              </a:xfrm>
            </p:grpSpPr>
            <p:sp>
              <p:nvSpPr>
                <p:cNvPr id="490" name="Rectangle 48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9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9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0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0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0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1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2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2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2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2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sp>
            <p:nvSpPr>
              <p:cNvPr id="335" name="Left-Right Arrow 334"/>
              <p:cNvSpPr/>
              <p:nvPr/>
            </p:nvSpPr>
            <p:spPr>
              <a:xfrm>
                <a:off x="1219200" y="6019800"/>
                <a:ext cx="6781800" cy="659284"/>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1000s of server ports</a:t>
                </a:r>
              </a:p>
            </p:txBody>
          </p:sp>
          <p:sp>
            <p:nvSpPr>
              <p:cNvPr id="526" name="TextBox 525"/>
              <p:cNvSpPr txBox="1"/>
              <p:nvPr/>
            </p:nvSpPr>
            <p:spPr>
              <a:xfrm>
                <a:off x="6858000" y="4267200"/>
                <a:ext cx="990600" cy="479541"/>
              </a:xfrm>
              <a:prstGeom prst="rect">
                <a:avLst/>
              </a:prstGeom>
              <a:noFill/>
            </p:spPr>
            <p:txBody>
              <a:bodyPr wrap="square" rtlCol="0">
                <a:spAutoFit/>
              </a:bodyPr>
              <a:lstStyle/>
              <a:p>
                <a:pPr algn="ctr"/>
                <a:r>
                  <a:rPr lang="en-US" sz="2400" dirty="0" err="1">
                    <a:solidFill>
                      <a:schemeClr val="bg2">
                        <a:lumMod val="25000"/>
                      </a:schemeClr>
                    </a:solidFill>
                  </a:rPr>
                  <a:t>Agg</a:t>
                </a:r>
                <a:endParaRPr lang="en-US" sz="2400" dirty="0">
                  <a:solidFill>
                    <a:schemeClr val="bg2">
                      <a:lumMod val="25000"/>
                    </a:schemeClr>
                  </a:solidFill>
                </a:endParaRPr>
              </a:p>
            </p:txBody>
          </p:sp>
          <p:sp>
            <p:nvSpPr>
              <p:cNvPr id="527" name="TextBox 526"/>
              <p:cNvSpPr txBox="1"/>
              <p:nvPr/>
            </p:nvSpPr>
            <p:spPr>
              <a:xfrm>
                <a:off x="4724400" y="2738735"/>
                <a:ext cx="990600" cy="479541"/>
              </a:xfrm>
              <a:prstGeom prst="rect">
                <a:avLst/>
              </a:prstGeom>
              <a:noFill/>
            </p:spPr>
            <p:txBody>
              <a:bodyPr wrap="square" rtlCol="0">
                <a:spAutoFit/>
              </a:bodyPr>
              <a:lstStyle/>
              <a:p>
                <a:pPr algn="ctr"/>
                <a:r>
                  <a:rPr lang="en-US" sz="2400" dirty="0">
                    <a:solidFill>
                      <a:schemeClr val="bg2">
                        <a:lumMod val="25000"/>
                      </a:schemeClr>
                    </a:solidFill>
                  </a:rPr>
                  <a:t>Core</a:t>
                </a:r>
              </a:p>
            </p:txBody>
          </p:sp>
        </p:grpSp>
      </p:grpSp>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2"/>
          </p:nvPr>
        </p:nvSpPr>
        <p:spPr>
          <a:xfrm>
            <a:off x="6553200" y="6416676"/>
            <a:ext cx="2133600" cy="365125"/>
          </a:xfrm>
        </p:spPr>
        <p:txBody>
          <a:bodyPr/>
          <a:lstStyle/>
          <a:p>
            <a:fld id="{3AC99A5B-5B03-425B-9284-2F10A88898BE}" type="slidenum">
              <a:rPr lang="en-US" smtClean="0"/>
              <a:t>2</a:t>
            </a:fld>
            <a:endParaRPr lang="en-US"/>
          </a:p>
        </p:txBody>
      </p:sp>
      <p:sp>
        <p:nvSpPr>
          <p:cNvPr id="296" name="TextBox 295"/>
          <p:cNvSpPr txBox="1"/>
          <p:nvPr/>
        </p:nvSpPr>
        <p:spPr>
          <a:xfrm>
            <a:off x="457201" y="1600201"/>
            <a:ext cx="8661805" cy="830993"/>
          </a:xfrm>
          <a:prstGeom prst="rect">
            <a:avLst/>
          </a:prstGeom>
          <a:noFill/>
        </p:spPr>
        <p:txBody>
          <a:bodyPr wrap="square" lIns="91435" tIns="45718" rIns="91435" bIns="45718" rtlCol="0">
            <a:spAutoFit/>
          </a:bodyPr>
          <a:lstStyle/>
          <a:p>
            <a:r>
              <a:rPr lang="en-US" sz="2400" dirty="0">
                <a:latin typeface="Verdana" pitchFamily="34" charset="0"/>
                <a:ea typeface="Verdana" pitchFamily="34" charset="0"/>
                <a:cs typeface="Verdana" pitchFamily="34" charset="0"/>
              </a:rPr>
              <a:t>DC networks need large bisection bandwidth for </a:t>
            </a:r>
            <a:r>
              <a:rPr lang="en-US" sz="2400" dirty="0">
                <a:solidFill>
                  <a:srgbClr val="0033CC"/>
                </a:solidFill>
                <a:latin typeface="Verdana" pitchFamily="34" charset="0"/>
                <a:ea typeface="Verdana" pitchFamily="34" charset="0"/>
                <a:cs typeface="Verdana" pitchFamily="34" charset="0"/>
              </a:rPr>
              <a:t>distributed </a:t>
            </a:r>
            <a:r>
              <a:rPr lang="en-US" sz="2400" dirty="0">
                <a:latin typeface="Verdana" pitchFamily="34" charset="0"/>
                <a:ea typeface="Verdana" pitchFamily="34" charset="0"/>
                <a:cs typeface="Verdana" pitchFamily="34" charset="0"/>
              </a:rPr>
              <a:t>apps (big data, HPC, web services, </a:t>
            </a:r>
            <a:r>
              <a:rPr lang="en-US" sz="2400" dirty="0" err="1">
                <a:latin typeface="Verdana" pitchFamily="34" charset="0"/>
                <a:ea typeface="Verdana" pitchFamily="34" charset="0"/>
                <a:cs typeface="Verdana" pitchFamily="34" charset="0"/>
              </a:rPr>
              <a:t>etc</a:t>
            </a:r>
            <a:r>
              <a:rPr lang="en-US" sz="2400" dirty="0">
                <a:latin typeface="Verdana" pitchFamily="34" charset="0"/>
                <a:ea typeface="Verdana" pitchFamily="34" charset="0"/>
                <a:cs typeface="Verdana" pitchFamily="34" charset="0"/>
              </a:rPr>
              <a:t>)</a:t>
            </a:r>
            <a:endParaRPr lang="en-US" sz="2400" dirty="0">
              <a:solidFill>
                <a:srgbClr val="000000"/>
              </a:solidFill>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865822850"/>
      </p:ext>
    </p:extLst>
  </p:cSld>
  <p:clrMapOvr>
    <a:masterClrMapping/>
  </p:clrMapOvr>
  <mc:AlternateContent xmlns:mc="http://schemas.openxmlformats.org/markup-compatibility/2006" xmlns:p14="http://schemas.microsoft.com/office/powerpoint/2010/main">
    <mc:Choice Requires="p14">
      <p:transition spd="slow" p14:dur="2000" advTm="86966"/>
    </mc:Choice>
    <mc:Fallback xmlns="">
      <p:transition xmlns:p14="http://schemas.microsoft.com/office/powerpoint/2010/main" spd="slow" advTm="869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xit" presetSubtype="0" fill="hold" nodeType="clickEffect">
                                  <p:stCondLst>
                                    <p:cond delay="0"/>
                                  </p:stCondLst>
                                  <p:childTnLst>
                                    <p:animEffect transition="out" filter="fade">
                                      <p:cBhvr>
                                        <p:cTn id="10" dur="500"/>
                                        <p:tgtEl>
                                          <p:spTgt spid="30"/>
                                        </p:tgtEl>
                                      </p:cBhvr>
                                    </p:animEffect>
                                    <p:anim calcmode="lin" valueType="num">
                                      <p:cBhvr>
                                        <p:cTn id="11" dur="500"/>
                                        <p:tgtEl>
                                          <p:spTgt spid="30"/>
                                        </p:tgtEl>
                                        <p:attrNameLst>
                                          <p:attrName>ppt_x</p:attrName>
                                        </p:attrNameLst>
                                      </p:cBhvr>
                                      <p:tavLst>
                                        <p:tav tm="0">
                                          <p:val>
                                            <p:strVal val="ppt_x"/>
                                          </p:val>
                                        </p:tav>
                                        <p:tav tm="100000">
                                          <p:val>
                                            <p:strVal val="ppt_x"/>
                                          </p:val>
                                        </p:tav>
                                      </p:tavLst>
                                    </p:anim>
                                    <p:anim calcmode="lin" valueType="num">
                                      <p:cBhvr>
                                        <p:cTn id="12" dur="50" decel="100000"/>
                                        <p:tgtEl>
                                          <p:spTgt spid="30"/>
                                        </p:tgtEl>
                                        <p:attrNameLst>
                                          <p:attrName>ppt_y</p:attrName>
                                        </p:attrNameLst>
                                      </p:cBhvr>
                                      <p:tavLst>
                                        <p:tav tm="0">
                                          <p:val>
                                            <p:strVal val="ppt_y"/>
                                          </p:val>
                                        </p:tav>
                                        <p:tav tm="100000">
                                          <p:val>
                                            <p:strVal val="ppt_y-.03"/>
                                          </p:val>
                                        </p:tav>
                                      </p:tavLst>
                                    </p:anim>
                                    <p:anim calcmode="lin" valueType="num">
                                      <p:cBhvr>
                                        <p:cTn id="13" dur="450" accel="100000">
                                          <p:stCondLst>
                                            <p:cond delay="50"/>
                                          </p:stCondLst>
                                        </p:cTn>
                                        <p:tgtEl>
                                          <p:spTgt spid="30"/>
                                        </p:tgtEl>
                                        <p:attrNameLst>
                                          <p:attrName>ppt_y</p:attrName>
                                        </p:attrNameLst>
                                      </p:cBhvr>
                                      <p:tavLst>
                                        <p:tav tm="0">
                                          <p:val>
                                            <p:strVal val="ppt_y"/>
                                          </p:val>
                                        </p:tav>
                                        <p:tav tm="100000">
                                          <p:val>
                                            <p:strVal val="ppt_y+1"/>
                                          </p:val>
                                        </p:tav>
                                      </p:tavLst>
                                    </p:anim>
                                    <p:set>
                                      <p:cBhvr>
                                        <p:cTn id="14" dur="1" fill="hold">
                                          <p:stCondLst>
                                            <p:cond delay="499"/>
                                          </p:stCondLst>
                                        </p:cTn>
                                        <p:tgtEl>
                                          <p:spTgt spid="30"/>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214"/>
                                        </p:tgtEl>
                                        <p:attrNameLst>
                                          <p:attrName>style.visibility</p:attrName>
                                        </p:attrNameLst>
                                      </p:cBhvr>
                                      <p:to>
                                        <p:strVal val="visible"/>
                                      </p:to>
                                    </p:set>
                                    <p:animEffect transition="in" filter="fade">
                                      <p:cBhvr>
                                        <p:cTn id="18" dur="500"/>
                                        <p:tgtEl>
                                          <p:spTgt spid="1214"/>
                                        </p:tgtEl>
                                      </p:cBhvr>
                                    </p:animEffect>
                                    <p:anim calcmode="lin" valueType="num">
                                      <p:cBhvr>
                                        <p:cTn id="19" dur="500" fill="hold"/>
                                        <p:tgtEl>
                                          <p:spTgt spid="1214"/>
                                        </p:tgtEl>
                                        <p:attrNameLst>
                                          <p:attrName>ppt_x</p:attrName>
                                        </p:attrNameLst>
                                      </p:cBhvr>
                                      <p:tavLst>
                                        <p:tav tm="0">
                                          <p:val>
                                            <p:strVal val="#ppt_x"/>
                                          </p:val>
                                        </p:tav>
                                        <p:tav tm="100000">
                                          <p:val>
                                            <p:strVal val="#ppt_x"/>
                                          </p:val>
                                        </p:tav>
                                      </p:tavLst>
                                    </p:anim>
                                    <p:anim calcmode="lin" valueType="num">
                                      <p:cBhvr>
                                        <p:cTn id="20" dur="450" decel="100000" fill="hold"/>
                                        <p:tgtEl>
                                          <p:spTgt spid="1214"/>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12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3312368"/>
          </a:xfrm>
        </p:spPr>
        <p:txBody>
          <a:bodyPr anchor="b">
            <a:normAutofit/>
          </a:bodyPr>
          <a:lstStyle/>
          <a:p>
            <a:r>
              <a:rPr lang="en-US" sz="2400" i="1" dirty="0" smtClean="0"/>
              <a:t>Each flow has a choice of a 1-hop and a 2-hop path. </a:t>
            </a:r>
          </a:p>
          <a:p>
            <a:r>
              <a:rPr lang="en-US" sz="2400" i="1" dirty="0" smtClean="0"/>
              <a:t>How should split its traffic?</a:t>
            </a:r>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8"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762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762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4"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762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2" name="Slide Number Placeholder 21"/>
          <p:cNvSpPr>
            <a:spLocks noGrp="1"/>
          </p:cNvSpPr>
          <p:nvPr>
            <p:ph type="sldNum" sz="quarter" idx="4"/>
          </p:nvPr>
        </p:nvSpPr>
        <p:spPr/>
        <p:txBody>
          <a:bodyPr/>
          <a:lstStyle/>
          <a:p>
            <a:fld id="{C521D75E-D6CE-401B-B8F6-FCC738B84794}" type="slidenum">
              <a:rPr lang="en-GB" smtClean="0"/>
              <a:pPr/>
              <a:t>20</a:t>
            </a:fld>
            <a:endParaRPr lang="en-GB"/>
          </a:p>
        </p:txBody>
      </p:sp>
    </p:spTree>
    <p:extLst>
      <p:ext uri="{BB962C8B-B14F-4D97-AF65-F5344CB8AC3E}">
        <p14:creationId xmlns:p14="http://schemas.microsoft.com/office/powerpoint/2010/main" val="2386832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1:1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762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762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762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5" y="2318063"/>
            <a:ext cx="792088" cy="369332"/>
          </a:xfrm>
          <a:prstGeom prst="rect">
            <a:avLst/>
          </a:prstGeom>
          <a:noFill/>
        </p:spPr>
        <p:txBody>
          <a:bodyPr wrap="square" rtlCol="0">
            <a:spAutoFit/>
          </a:bodyPr>
          <a:lstStyle/>
          <a:p>
            <a:r>
              <a:rPr lang="en-US" i="1" dirty="0" smtClean="0">
                <a:solidFill>
                  <a:schemeClr val="bg1"/>
                </a:solidFill>
              </a:rPr>
              <a:t>8Mb/s</a:t>
            </a:r>
            <a:endParaRPr lang="en-GB" i="1" dirty="0">
              <a:solidFill>
                <a:schemeClr val="bg1"/>
              </a:solidFill>
            </a:endParaRPr>
          </a:p>
        </p:txBody>
      </p:sp>
      <p:sp>
        <p:nvSpPr>
          <p:cNvPr id="21" name="TextBox 20"/>
          <p:cNvSpPr txBox="1"/>
          <p:nvPr/>
        </p:nvSpPr>
        <p:spPr>
          <a:xfrm>
            <a:off x="7390945" y="2853251"/>
            <a:ext cx="792088" cy="369332"/>
          </a:xfrm>
          <a:prstGeom prst="rect">
            <a:avLst/>
          </a:prstGeom>
          <a:noFill/>
        </p:spPr>
        <p:txBody>
          <a:bodyPr wrap="square" rtlCol="0">
            <a:spAutoFit/>
          </a:bodyPr>
          <a:lstStyle/>
          <a:p>
            <a:r>
              <a:rPr lang="en-US" i="1" dirty="0" smtClean="0">
                <a:solidFill>
                  <a:schemeClr val="accent1"/>
                </a:solidFill>
              </a:rPr>
              <a:t>8Mb/s</a:t>
            </a:r>
            <a:endParaRPr lang="en-GB" i="1" dirty="0">
              <a:solidFill>
                <a:schemeClr val="accent1"/>
              </a:solidFill>
            </a:endParaRPr>
          </a:p>
        </p:txBody>
      </p:sp>
      <p:sp>
        <p:nvSpPr>
          <p:cNvPr id="22" name="TextBox 21"/>
          <p:cNvSpPr txBox="1"/>
          <p:nvPr/>
        </p:nvSpPr>
        <p:spPr>
          <a:xfrm>
            <a:off x="7390945" y="3356540"/>
            <a:ext cx="792088" cy="369332"/>
          </a:xfrm>
          <a:prstGeom prst="rect">
            <a:avLst/>
          </a:prstGeom>
          <a:noFill/>
        </p:spPr>
        <p:txBody>
          <a:bodyPr wrap="square" rtlCol="0">
            <a:spAutoFit/>
          </a:bodyPr>
          <a:lstStyle/>
          <a:p>
            <a:r>
              <a:rPr lang="en-US" i="1" dirty="0" smtClean="0">
                <a:solidFill>
                  <a:schemeClr val="accent3">
                    <a:lumMod val="75000"/>
                  </a:schemeClr>
                </a:solidFill>
              </a:rPr>
              <a:t>8Mb/s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21</a:t>
            </a:fld>
            <a:endParaRPr lang="en-GB"/>
          </a:p>
        </p:txBody>
      </p:sp>
    </p:spTree>
    <p:extLst>
      <p:ext uri="{BB962C8B-B14F-4D97-AF65-F5344CB8AC3E}">
        <p14:creationId xmlns:p14="http://schemas.microsoft.com/office/powerpoint/2010/main" val="12229436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2:1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143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143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143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9Mb/s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9Mb/s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9Mb/s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22</a:t>
            </a:fld>
            <a:endParaRPr lang="en-GB"/>
          </a:p>
        </p:txBody>
      </p:sp>
    </p:spTree>
    <p:extLst>
      <p:ext uri="{BB962C8B-B14F-4D97-AF65-F5344CB8AC3E}">
        <p14:creationId xmlns:p14="http://schemas.microsoft.com/office/powerpoint/2010/main" val="13282992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4:1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524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524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524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10Mb/s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10Mb/s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10Mb/s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23</a:t>
            </a:fld>
            <a:endParaRPr lang="en-GB"/>
          </a:p>
        </p:txBody>
      </p:sp>
    </p:spTree>
    <p:extLst>
      <p:ext uri="{BB962C8B-B14F-4D97-AF65-F5344CB8AC3E}">
        <p14:creationId xmlns:p14="http://schemas.microsoft.com/office/powerpoint/2010/main" val="22812095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endParaRPr lang="en-US" sz="2400" i="1" dirty="0" smtClean="0"/>
          </a:p>
          <a:p>
            <a:r>
              <a:rPr lang="en-US" sz="2400" i="1" dirty="0" smtClean="0"/>
              <a:t>If each flow split its traffic ∞:1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2286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2286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2286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12Mb/s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12Mb/s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pPr/>
              <a:t>24</a:t>
            </a:fld>
            <a:endParaRPr lang="en-GB"/>
          </a:p>
        </p:txBody>
      </p:sp>
    </p:spTree>
    <p:extLst>
      <p:ext uri="{BB962C8B-B14F-4D97-AF65-F5344CB8AC3E}">
        <p14:creationId xmlns:p14="http://schemas.microsoft.com/office/powerpoint/2010/main" val="34713457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r>
              <a:rPr lang="en-US" sz="3600" dirty="0" smtClean="0"/>
              <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GB" sz="2400" i="1" dirty="0" smtClean="0"/>
              <a:t>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headEnd/>
            <a:tailEnd/>
          </a:ln>
        </p:spPr>
        <p:txBody>
          <a:bodyPr rot="10800000" vert="eaVert" wrap="none" anchor="ctr">
            <a:prstTxWarp prst="textNoShape">
              <a:avLst/>
            </a:prstTxWarp>
          </a:bodyPr>
          <a:lstStyle/>
          <a:p>
            <a:pPr fontAlgn="auto">
              <a:spcBef>
                <a:spcPts val="0"/>
              </a:spcBef>
              <a:spcAft>
                <a:spcPts val="0"/>
              </a:spcAft>
              <a:defRPr/>
            </a:pPr>
            <a:endParaRPr lang="en-GB" sz="1800">
              <a:latin typeface="+mn-lt"/>
              <a:ea typeface="+mn-ea"/>
              <a:cs typeface="+mn-cs"/>
            </a:endParaRPr>
          </a:p>
        </p:txBody>
      </p:sp>
      <p:grpSp>
        <p:nvGrpSpPr>
          <p:cNvPr id="3" name="Group 36"/>
          <p:cNvGrpSpPr>
            <a:grpSpLocks/>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228600">
              <a:solidFill>
                <a:schemeClr val="accent3">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 fmla="*/ 0 w 5778111"/>
                <a:gd name="connsiteY0" fmla="*/ 794394 h 836468"/>
                <a:gd name="connsiteX1" fmla="*/ 224393 w 5778111"/>
                <a:gd name="connsiteY1" fmla="*/ 794394 h 836468"/>
                <a:gd name="connsiteX2" fmla="*/ 353419 w 5778111"/>
                <a:gd name="connsiteY2" fmla="*/ 699028 h 836468"/>
                <a:gd name="connsiteX3" fmla="*/ 645129 w 5778111"/>
                <a:gd name="connsiteY3" fmla="*/ 171705 h 836468"/>
                <a:gd name="connsiteX4" fmla="*/ 885706 w 5778111"/>
                <a:gd name="connsiteY4" fmla="*/ 24309 h 836468"/>
                <a:gd name="connsiteX5" fmla="*/ 1918557 w 5778111"/>
                <a:gd name="connsiteY5" fmla="*/ 25850 h 836468"/>
                <a:gd name="connsiteX6" fmla="*/ 2098071 w 5778111"/>
                <a:gd name="connsiteY6" fmla="*/ 98777 h 836468"/>
                <a:gd name="connsiteX7" fmla="*/ 2294415 w 5778111"/>
                <a:gd name="connsiteY7" fmla="*/ 104387 h 836468"/>
                <a:gd name="connsiteX8" fmla="*/ 4689806 w 5778111"/>
                <a:gd name="connsiteY8" fmla="*/ 109997 h 836468"/>
                <a:gd name="connsiteX9" fmla="*/ 5127372 w 5778111"/>
                <a:gd name="connsiteY9" fmla="*/ 317560 h 836468"/>
                <a:gd name="connsiteX10" fmla="*/ 5458351 w 5778111"/>
                <a:gd name="connsiteY10" fmla="*/ 755126 h 836468"/>
                <a:gd name="connsiteX11" fmla="*/ 5778111 w 5778111"/>
                <a:gd name="connsiteY11" fmla="*/ 805614 h 836468"/>
                <a:gd name="connsiteX12" fmla="*/ 5778111 w 5778111"/>
                <a:gd name="connsiteY12" fmla="*/ 805614 h 836468"/>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45129 w 5778111"/>
                <a:gd name="connsiteY3" fmla="*/ 14739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597674 w 5778111"/>
                <a:gd name="connsiteY3" fmla="*/ 14401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53419 w 5778111"/>
                <a:gd name="connsiteY2" fmla="*/ 674719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24393 w 5778111"/>
                <a:gd name="connsiteY1" fmla="*/ 770085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098071 w 5778111"/>
                <a:gd name="connsiteY6" fmla="*/ 7446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7200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0085 h 812159"/>
                <a:gd name="connsiteX1" fmla="*/ 205542 w 5778111"/>
                <a:gd name="connsiteY1" fmla="*/ 764912 h 812159"/>
                <a:gd name="connsiteX2" fmla="*/ 375676 w 5778111"/>
                <a:gd name="connsiteY2" fmla="*/ 622828 h 812159"/>
                <a:gd name="connsiteX3" fmla="*/ 628300 w 5778111"/>
                <a:gd name="connsiteY3" fmla="*/ 153006 h 812159"/>
                <a:gd name="connsiteX4" fmla="*/ 885706 w 5778111"/>
                <a:gd name="connsiteY4" fmla="*/ 0 h 812159"/>
                <a:gd name="connsiteX5" fmla="*/ 1918557 w 5778111"/>
                <a:gd name="connsiteY5" fmla="*/ 1541 h 812159"/>
                <a:gd name="connsiteX6" fmla="*/ 2109842 w 5778111"/>
                <a:gd name="connsiteY6" fmla="*/ 49148 h 812159"/>
                <a:gd name="connsiteX7" fmla="*/ 2294415 w 5778111"/>
                <a:gd name="connsiteY7" fmla="*/ 80078 h 812159"/>
                <a:gd name="connsiteX8" fmla="*/ 4689806 w 5778111"/>
                <a:gd name="connsiteY8" fmla="*/ 85688 h 812159"/>
                <a:gd name="connsiteX9" fmla="*/ 5127372 w 5778111"/>
                <a:gd name="connsiteY9" fmla="*/ 293251 h 812159"/>
                <a:gd name="connsiteX10" fmla="*/ 5458351 w 5778111"/>
                <a:gd name="connsiteY10" fmla="*/ 730817 h 812159"/>
                <a:gd name="connsiteX11" fmla="*/ 5778111 w 5778111"/>
                <a:gd name="connsiteY11" fmla="*/ 781305 h 812159"/>
                <a:gd name="connsiteX12" fmla="*/ 5778111 w 5778111"/>
                <a:gd name="connsiteY12" fmla="*/ 781305 h 812159"/>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6960"/>
                <a:gd name="connsiteX1" fmla="*/ 205542 w 5778111"/>
                <a:gd name="connsiteY1" fmla="*/ 769713 h 816960"/>
                <a:gd name="connsiteX2" fmla="*/ 375676 w 5778111"/>
                <a:gd name="connsiteY2" fmla="*/ 627629 h 816960"/>
                <a:gd name="connsiteX3" fmla="*/ 628300 w 5778111"/>
                <a:gd name="connsiteY3" fmla="*/ 157807 h 816960"/>
                <a:gd name="connsiteX4" fmla="*/ 885706 w 5778111"/>
                <a:gd name="connsiteY4" fmla="*/ 4801 h 816960"/>
                <a:gd name="connsiteX5" fmla="*/ 1918557 w 5778111"/>
                <a:gd name="connsiteY5" fmla="*/ 6342 h 816960"/>
                <a:gd name="connsiteX6" fmla="*/ 2109842 w 5778111"/>
                <a:gd name="connsiteY6" fmla="*/ 53949 h 816960"/>
                <a:gd name="connsiteX7" fmla="*/ 2294415 w 5778111"/>
                <a:gd name="connsiteY7" fmla="*/ 84879 h 816960"/>
                <a:gd name="connsiteX8" fmla="*/ 4689806 w 5778111"/>
                <a:gd name="connsiteY8" fmla="*/ 90489 h 816960"/>
                <a:gd name="connsiteX9" fmla="*/ 5127372 w 5778111"/>
                <a:gd name="connsiteY9" fmla="*/ 298052 h 816960"/>
                <a:gd name="connsiteX10" fmla="*/ 5458351 w 5778111"/>
                <a:gd name="connsiteY10" fmla="*/ 735618 h 816960"/>
                <a:gd name="connsiteX11" fmla="*/ 5778111 w 5778111"/>
                <a:gd name="connsiteY11" fmla="*/ 786106 h 816960"/>
                <a:gd name="connsiteX12" fmla="*/ 5778111 w 5778111"/>
                <a:gd name="connsiteY12" fmla="*/ 786106 h 81696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250"/>
                <a:gd name="connsiteX1" fmla="*/ 205542 w 5778111"/>
                <a:gd name="connsiteY1" fmla="*/ 769713 h 818250"/>
                <a:gd name="connsiteX2" fmla="*/ 375676 w 5778111"/>
                <a:gd name="connsiteY2" fmla="*/ 627629 h 818250"/>
                <a:gd name="connsiteX3" fmla="*/ 628300 w 5778111"/>
                <a:gd name="connsiteY3" fmla="*/ 157807 h 818250"/>
                <a:gd name="connsiteX4" fmla="*/ 885706 w 5778111"/>
                <a:gd name="connsiteY4" fmla="*/ 4801 h 818250"/>
                <a:gd name="connsiteX5" fmla="*/ 1918557 w 5778111"/>
                <a:gd name="connsiteY5" fmla="*/ 6342 h 818250"/>
                <a:gd name="connsiteX6" fmla="*/ 2109842 w 5778111"/>
                <a:gd name="connsiteY6" fmla="*/ 53949 h 818250"/>
                <a:gd name="connsiteX7" fmla="*/ 2294415 w 5778111"/>
                <a:gd name="connsiteY7" fmla="*/ 84879 h 818250"/>
                <a:gd name="connsiteX8" fmla="*/ 4689806 w 5778111"/>
                <a:gd name="connsiteY8" fmla="*/ 90489 h 818250"/>
                <a:gd name="connsiteX9" fmla="*/ 5127372 w 5778111"/>
                <a:gd name="connsiteY9" fmla="*/ 298052 h 818250"/>
                <a:gd name="connsiteX10" fmla="*/ 5458351 w 5778111"/>
                <a:gd name="connsiteY10" fmla="*/ 735618 h 818250"/>
                <a:gd name="connsiteX11" fmla="*/ 5651212 w 5778111"/>
                <a:gd name="connsiteY11" fmla="*/ 793843 h 818250"/>
                <a:gd name="connsiteX12" fmla="*/ 5778111 w 5778111"/>
                <a:gd name="connsiteY12" fmla="*/ 786106 h 818250"/>
                <a:gd name="connsiteX13" fmla="*/ 5778111 w 5778111"/>
                <a:gd name="connsiteY13" fmla="*/ 786106 h 818250"/>
                <a:gd name="connsiteX0" fmla="*/ 0 w 5778111"/>
                <a:gd name="connsiteY0" fmla="*/ 774886 h 818757"/>
                <a:gd name="connsiteX1" fmla="*/ 205542 w 5778111"/>
                <a:gd name="connsiteY1" fmla="*/ 769713 h 818757"/>
                <a:gd name="connsiteX2" fmla="*/ 375676 w 5778111"/>
                <a:gd name="connsiteY2" fmla="*/ 627629 h 818757"/>
                <a:gd name="connsiteX3" fmla="*/ 628300 w 5778111"/>
                <a:gd name="connsiteY3" fmla="*/ 157807 h 818757"/>
                <a:gd name="connsiteX4" fmla="*/ 885706 w 5778111"/>
                <a:gd name="connsiteY4" fmla="*/ 4801 h 818757"/>
                <a:gd name="connsiteX5" fmla="*/ 1918557 w 5778111"/>
                <a:gd name="connsiteY5" fmla="*/ 6342 h 818757"/>
                <a:gd name="connsiteX6" fmla="*/ 2109842 w 5778111"/>
                <a:gd name="connsiteY6" fmla="*/ 53949 h 818757"/>
                <a:gd name="connsiteX7" fmla="*/ 2294415 w 5778111"/>
                <a:gd name="connsiteY7" fmla="*/ 84879 h 818757"/>
                <a:gd name="connsiteX8" fmla="*/ 4689806 w 5778111"/>
                <a:gd name="connsiteY8" fmla="*/ 90489 h 818757"/>
                <a:gd name="connsiteX9" fmla="*/ 5127372 w 5778111"/>
                <a:gd name="connsiteY9" fmla="*/ 298052 h 818757"/>
                <a:gd name="connsiteX10" fmla="*/ 5458351 w 5778111"/>
                <a:gd name="connsiteY10" fmla="*/ 735618 h 818757"/>
                <a:gd name="connsiteX11" fmla="*/ 5638234 w 5778111"/>
                <a:gd name="connsiteY11" fmla="*/ 796889 h 818757"/>
                <a:gd name="connsiteX12" fmla="*/ 5778111 w 5778111"/>
                <a:gd name="connsiteY12" fmla="*/ 786106 h 818757"/>
                <a:gd name="connsiteX13" fmla="*/ 5778111 w 5778111"/>
                <a:gd name="connsiteY13" fmla="*/ 786106 h 818757"/>
                <a:gd name="connsiteX0" fmla="*/ 0 w 5778111"/>
                <a:gd name="connsiteY0" fmla="*/ 774886 h 826759"/>
                <a:gd name="connsiteX1" fmla="*/ 205542 w 5778111"/>
                <a:gd name="connsiteY1" fmla="*/ 769713 h 826759"/>
                <a:gd name="connsiteX2" fmla="*/ 375676 w 5778111"/>
                <a:gd name="connsiteY2" fmla="*/ 627629 h 826759"/>
                <a:gd name="connsiteX3" fmla="*/ 628300 w 5778111"/>
                <a:gd name="connsiteY3" fmla="*/ 157807 h 826759"/>
                <a:gd name="connsiteX4" fmla="*/ 885706 w 5778111"/>
                <a:gd name="connsiteY4" fmla="*/ 4801 h 826759"/>
                <a:gd name="connsiteX5" fmla="*/ 1918557 w 5778111"/>
                <a:gd name="connsiteY5" fmla="*/ 6342 h 826759"/>
                <a:gd name="connsiteX6" fmla="*/ 2109842 w 5778111"/>
                <a:gd name="connsiteY6" fmla="*/ 53949 h 826759"/>
                <a:gd name="connsiteX7" fmla="*/ 2294415 w 5778111"/>
                <a:gd name="connsiteY7" fmla="*/ 84879 h 826759"/>
                <a:gd name="connsiteX8" fmla="*/ 4689806 w 5778111"/>
                <a:gd name="connsiteY8" fmla="*/ 90489 h 826759"/>
                <a:gd name="connsiteX9" fmla="*/ 5127372 w 5778111"/>
                <a:gd name="connsiteY9" fmla="*/ 298052 h 826759"/>
                <a:gd name="connsiteX10" fmla="*/ 5493043 w 5778111"/>
                <a:gd name="connsiteY10" fmla="*/ 743620 h 826759"/>
                <a:gd name="connsiteX11" fmla="*/ 5638234 w 5778111"/>
                <a:gd name="connsiteY11" fmla="*/ 796889 h 826759"/>
                <a:gd name="connsiteX12" fmla="*/ 5778111 w 5778111"/>
                <a:gd name="connsiteY12" fmla="*/ 786106 h 826759"/>
                <a:gd name="connsiteX13" fmla="*/ 5778111 w 5778111"/>
                <a:gd name="connsiteY13" fmla="*/ 786106 h 826759"/>
                <a:gd name="connsiteX0" fmla="*/ 0 w 5778111"/>
                <a:gd name="connsiteY0" fmla="*/ 774886 h 824219"/>
                <a:gd name="connsiteX1" fmla="*/ 205542 w 5778111"/>
                <a:gd name="connsiteY1" fmla="*/ 769713 h 824219"/>
                <a:gd name="connsiteX2" fmla="*/ 375676 w 5778111"/>
                <a:gd name="connsiteY2" fmla="*/ 627629 h 824219"/>
                <a:gd name="connsiteX3" fmla="*/ 628300 w 5778111"/>
                <a:gd name="connsiteY3" fmla="*/ 157807 h 824219"/>
                <a:gd name="connsiteX4" fmla="*/ 885706 w 5778111"/>
                <a:gd name="connsiteY4" fmla="*/ 4801 h 824219"/>
                <a:gd name="connsiteX5" fmla="*/ 1918557 w 5778111"/>
                <a:gd name="connsiteY5" fmla="*/ 6342 h 824219"/>
                <a:gd name="connsiteX6" fmla="*/ 2109842 w 5778111"/>
                <a:gd name="connsiteY6" fmla="*/ 53949 h 824219"/>
                <a:gd name="connsiteX7" fmla="*/ 2294415 w 5778111"/>
                <a:gd name="connsiteY7" fmla="*/ 84879 h 824219"/>
                <a:gd name="connsiteX8" fmla="*/ 4689806 w 5778111"/>
                <a:gd name="connsiteY8" fmla="*/ 90489 h 824219"/>
                <a:gd name="connsiteX9" fmla="*/ 5127372 w 5778111"/>
                <a:gd name="connsiteY9" fmla="*/ 298052 h 824219"/>
                <a:gd name="connsiteX10" fmla="*/ 5493043 w 5778111"/>
                <a:gd name="connsiteY10" fmla="*/ 743620 h 824219"/>
                <a:gd name="connsiteX11" fmla="*/ 5653474 w 5778111"/>
                <a:gd name="connsiteY11" fmla="*/ 781649 h 824219"/>
                <a:gd name="connsiteX12" fmla="*/ 5778111 w 5778111"/>
                <a:gd name="connsiteY12" fmla="*/ 786106 h 824219"/>
                <a:gd name="connsiteX13" fmla="*/ 5778111 w 5778111"/>
                <a:gd name="connsiteY13" fmla="*/ 78610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824219"/>
                <a:gd name="connsiteX1" fmla="*/ 205542 w 5789541"/>
                <a:gd name="connsiteY1" fmla="*/ 769713 h 824219"/>
                <a:gd name="connsiteX2" fmla="*/ 375676 w 5789541"/>
                <a:gd name="connsiteY2" fmla="*/ 627629 h 824219"/>
                <a:gd name="connsiteX3" fmla="*/ 628300 w 5789541"/>
                <a:gd name="connsiteY3" fmla="*/ 157807 h 824219"/>
                <a:gd name="connsiteX4" fmla="*/ 885706 w 5789541"/>
                <a:gd name="connsiteY4" fmla="*/ 4801 h 824219"/>
                <a:gd name="connsiteX5" fmla="*/ 1918557 w 5789541"/>
                <a:gd name="connsiteY5" fmla="*/ 6342 h 824219"/>
                <a:gd name="connsiteX6" fmla="*/ 2109842 w 5789541"/>
                <a:gd name="connsiteY6" fmla="*/ 53949 h 824219"/>
                <a:gd name="connsiteX7" fmla="*/ 2294415 w 5789541"/>
                <a:gd name="connsiteY7" fmla="*/ 84879 h 824219"/>
                <a:gd name="connsiteX8" fmla="*/ 4689806 w 5789541"/>
                <a:gd name="connsiteY8" fmla="*/ 90489 h 824219"/>
                <a:gd name="connsiteX9" fmla="*/ 5127372 w 5789541"/>
                <a:gd name="connsiteY9" fmla="*/ 298052 h 824219"/>
                <a:gd name="connsiteX10" fmla="*/ 5493043 w 5789541"/>
                <a:gd name="connsiteY10" fmla="*/ 743620 h 824219"/>
                <a:gd name="connsiteX11" fmla="*/ 5653474 w 5789541"/>
                <a:gd name="connsiteY11" fmla="*/ 781649 h 824219"/>
                <a:gd name="connsiteX12" fmla="*/ 5778111 w 5789541"/>
                <a:gd name="connsiteY12" fmla="*/ 786106 h 824219"/>
                <a:gd name="connsiteX13" fmla="*/ 5789541 w 5789541"/>
                <a:gd name="connsiteY13" fmla="*/ 782296 h 824219"/>
                <a:gd name="connsiteX0" fmla="*/ 0 w 5789541"/>
                <a:gd name="connsiteY0" fmla="*/ 774886 h 789929"/>
                <a:gd name="connsiteX1" fmla="*/ 205542 w 5789541"/>
                <a:gd name="connsiteY1" fmla="*/ 769713 h 789929"/>
                <a:gd name="connsiteX2" fmla="*/ 375676 w 5789541"/>
                <a:gd name="connsiteY2" fmla="*/ 627629 h 789929"/>
                <a:gd name="connsiteX3" fmla="*/ 628300 w 5789541"/>
                <a:gd name="connsiteY3" fmla="*/ 157807 h 789929"/>
                <a:gd name="connsiteX4" fmla="*/ 885706 w 5789541"/>
                <a:gd name="connsiteY4" fmla="*/ 4801 h 789929"/>
                <a:gd name="connsiteX5" fmla="*/ 1918557 w 5789541"/>
                <a:gd name="connsiteY5" fmla="*/ 6342 h 789929"/>
                <a:gd name="connsiteX6" fmla="*/ 2109842 w 5789541"/>
                <a:gd name="connsiteY6" fmla="*/ 53949 h 789929"/>
                <a:gd name="connsiteX7" fmla="*/ 2294415 w 5789541"/>
                <a:gd name="connsiteY7" fmla="*/ 84879 h 789929"/>
                <a:gd name="connsiteX8" fmla="*/ 4689806 w 5789541"/>
                <a:gd name="connsiteY8" fmla="*/ 90489 h 789929"/>
                <a:gd name="connsiteX9" fmla="*/ 5127372 w 5789541"/>
                <a:gd name="connsiteY9" fmla="*/ 298052 h 789929"/>
                <a:gd name="connsiteX10" fmla="*/ 5473993 w 5789541"/>
                <a:gd name="connsiteY10" fmla="*/ 709330 h 789929"/>
                <a:gd name="connsiteX11" fmla="*/ 5653474 w 5789541"/>
                <a:gd name="connsiteY11" fmla="*/ 781649 h 789929"/>
                <a:gd name="connsiteX12" fmla="*/ 5778111 w 5789541"/>
                <a:gd name="connsiteY12" fmla="*/ 786106 h 789929"/>
                <a:gd name="connsiteX13" fmla="*/ 5789541 w 5789541"/>
                <a:gd name="connsiteY13" fmla="*/ 782296 h 789929"/>
                <a:gd name="connsiteX0" fmla="*/ 0 w 5789541"/>
                <a:gd name="connsiteY0" fmla="*/ 774886 h 790799"/>
                <a:gd name="connsiteX1" fmla="*/ 205542 w 5789541"/>
                <a:gd name="connsiteY1" fmla="*/ 769713 h 790799"/>
                <a:gd name="connsiteX2" fmla="*/ 375676 w 5789541"/>
                <a:gd name="connsiteY2" fmla="*/ 627629 h 790799"/>
                <a:gd name="connsiteX3" fmla="*/ 628300 w 5789541"/>
                <a:gd name="connsiteY3" fmla="*/ 157807 h 790799"/>
                <a:gd name="connsiteX4" fmla="*/ 885706 w 5789541"/>
                <a:gd name="connsiteY4" fmla="*/ 4801 h 790799"/>
                <a:gd name="connsiteX5" fmla="*/ 1918557 w 5789541"/>
                <a:gd name="connsiteY5" fmla="*/ 6342 h 790799"/>
                <a:gd name="connsiteX6" fmla="*/ 2109842 w 5789541"/>
                <a:gd name="connsiteY6" fmla="*/ 53949 h 790799"/>
                <a:gd name="connsiteX7" fmla="*/ 2294415 w 5789541"/>
                <a:gd name="connsiteY7" fmla="*/ 84879 h 790799"/>
                <a:gd name="connsiteX8" fmla="*/ 4689806 w 5789541"/>
                <a:gd name="connsiteY8" fmla="*/ 90489 h 790799"/>
                <a:gd name="connsiteX9" fmla="*/ 5134178 w 5789541"/>
                <a:gd name="connsiteY9" fmla="*/ 292833 h 790799"/>
                <a:gd name="connsiteX10" fmla="*/ 5473993 w 5789541"/>
                <a:gd name="connsiteY10" fmla="*/ 709330 h 790799"/>
                <a:gd name="connsiteX11" fmla="*/ 5653474 w 5789541"/>
                <a:gd name="connsiteY11" fmla="*/ 781649 h 790799"/>
                <a:gd name="connsiteX12" fmla="*/ 5778111 w 5789541"/>
                <a:gd name="connsiteY12" fmla="*/ 786106 h 790799"/>
                <a:gd name="connsiteX13" fmla="*/ 5789541 w 5789541"/>
                <a:gd name="connsiteY13" fmla="*/ 782296 h 790799"/>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92704"/>
                <a:gd name="connsiteX1" fmla="*/ 205542 w 5789541"/>
                <a:gd name="connsiteY1" fmla="*/ 769713 h 792704"/>
                <a:gd name="connsiteX2" fmla="*/ 375676 w 5789541"/>
                <a:gd name="connsiteY2" fmla="*/ 627629 h 792704"/>
                <a:gd name="connsiteX3" fmla="*/ 628300 w 5789541"/>
                <a:gd name="connsiteY3" fmla="*/ 157807 h 792704"/>
                <a:gd name="connsiteX4" fmla="*/ 885706 w 5789541"/>
                <a:gd name="connsiteY4" fmla="*/ 4801 h 792704"/>
                <a:gd name="connsiteX5" fmla="*/ 1918557 w 5789541"/>
                <a:gd name="connsiteY5" fmla="*/ 6342 h 792704"/>
                <a:gd name="connsiteX6" fmla="*/ 2109842 w 5789541"/>
                <a:gd name="connsiteY6" fmla="*/ 53949 h 792704"/>
                <a:gd name="connsiteX7" fmla="*/ 2294415 w 5789541"/>
                <a:gd name="connsiteY7" fmla="*/ 84879 h 792704"/>
                <a:gd name="connsiteX8" fmla="*/ 4689806 w 5789541"/>
                <a:gd name="connsiteY8" fmla="*/ 90489 h 792704"/>
                <a:gd name="connsiteX9" fmla="*/ 5164658 w 5789541"/>
                <a:gd name="connsiteY9" fmla="*/ 281403 h 792704"/>
                <a:gd name="connsiteX10" fmla="*/ 5473993 w 5789541"/>
                <a:gd name="connsiteY10" fmla="*/ 709330 h 792704"/>
                <a:gd name="connsiteX11" fmla="*/ 5653474 w 5789541"/>
                <a:gd name="connsiteY11" fmla="*/ 781649 h 792704"/>
                <a:gd name="connsiteX12" fmla="*/ 5778111 w 5789541"/>
                <a:gd name="connsiteY12" fmla="*/ 786106 h 792704"/>
                <a:gd name="connsiteX13" fmla="*/ 5789541 w 5789541"/>
                <a:gd name="connsiteY13" fmla="*/ 782296 h 792704"/>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73993 w 5789541"/>
                <a:gd name="connsiteY10" fmla="*/ 709330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32867 w 5789541"/>
                <a:gd name="connsiteY10" fmla="*/ 69447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89541"/>
                <a:gd name="connsiteY0" fmla="*/ 774886 h 786106"/>
                <a:gd name="connsiteX1" fmla="*/ 205542 w 5789541"/>
                <a:gd name="connsiteY1" fmla="*/ 769713 h 786106"/>
                <a:gd name="connsiteX2" fmla="*/ 375676 w 5789541"/>
                <a:gd name="connsiteY2" fmla="*/ 627629 h 786106"/>
                <a:gd name="connsiteX3" fmla="*/ 628300 w 5789541"/>
                <a:gd name="connsiteY3" fmla="*/ 157807 h 786106"/>
                <a:gd name="connsiteX4" fmla="*/ 885706 w 5789541"/>
                <a:gd name="connsiteY4" fmla="*/ 4801 h 786106"/>
                <a:gd name="connsiteX5" fmla="*/ 1918557 w 5789541"/>
                <a:gd name="connsiteY5" fmla="*/ 6342 h 786106"/>
                <a:gd name="connsiteX6" fmla="*/ 2109842 w 5789541"/>
                <a:gd name="connsiteY6" fmla="*/ 53949 h 786106"/>
                <a:gd name="connsiteX7" fmla="*/ 2294415 w 5789541"/>
                <a:gd name="connsiteY7" fmla="*/ 84879 h 786106"/>
                <a:gd name="connsiteX8" fmla="*/ 4689806 w 5789541"/>
                <a:gd name="connsiteY8" fmla="*/ 90489 h 786106"/>
                <a:gd name="connsiteX9" fmla="*/ 5164658 w 5789541"/>
                <a:gd name="connsiteY9" fmla="*/ 281403 h 786106"/>
                <a:gd name="connsiteX10" fmla="*/ 5451917 w 5789541"/>
                <a:gd name="connsiteY10" fmla="*/ 690662 h 786106"/>
                <a:gd name="connsiteX11" fmla="*/ 5653474 w 5789541"/>
                <a:gd name="connsiteY11" fmla="*/ 781649 h 786106"/>
                <a:gd name="connsiteX12" fmla="*/ 5778111 w 5789541"/>
                <a:gd name="connsiteY12" fmla="*/ 786106 h 786106"/>
                <a:gd name="connsiteX13" fmla="*/ 5789541 w 5789541"/>
                <a:gd name="connsiteY13" fmla="*/ 78229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 name="connsiteX0" fmla="*/ 0 w 5778111"/>
                <a:gd name="connsiteY0" fmla="*/ 774886 h 786106"/>
                <a:gd name="connsiteX1" fmla="*/ 205542 w 5778111"/>
                <a:gd name="connsiteY1" fmla="*/ 769713 h 786106"/>
                <a:gd name="connsiteX2" fmla="*/ 375676 w 5778111"/>
                <a:gd name="connsiteY2" fmla="*/ 627629 h 786106"/>
                <a:gd name="connsiteX3" fmla="*/ 628300 w 5778111"/>
                <a:gd name="connsiteY3" fmla="*/ 157807 h 786106"/>
                <a:gd name="connsiteX4" fmla="*/ 885706 w 5778111"/>
                <a:gd name="connsiteY4" fmla="*/ 4801 h 786106"/>
                <a:gd name="connsiteX5" fmla="*/ 1918557 w 5778111"/>
                <a:gd name="connsiteY5" fmla="*/ 6342 h 786106"/>
                <a:gd name="connsiteX6" fmla="*/ 2109842 w 5778111"/>
                <a:gd name="connsiteY6" fmla="*/ 53949 h 786106"/>
                <a:gd name="connsiteX7" fmla="*/ 2294415 w 5778111"/>
                <a:gd name="connsiteY7" fmla="*/ 84879 h 786106"/>
                <a:gd name="connsiteX8" fmla="*/ 4689806 w 5778111"/>
                <a:gd name="connsiteY8" fmla="*/ 90489 h 786106"/>
                <a:gd name="connsiteX9" fmla="*/ 5164658 w 5778111"/>
                <a:gd name="connsiteY9" fmla="*/ 281403 h 786106"/>
                <a:gd name="connsiteX10" fmla="*/ 5451917 w 5778111"/>
                <a:gd name="connsiteY10" fmla="*/ 690662 h 786106"/>
                <a:gd name="connsiteX11" fmla="*/ 5653474 w 5778111"/>
                <a:gd name="connsiteY11" fmla="*/ 781649 h 786106"/>
                <a:gd name="connsiteX12" fmla="*/ 5778111 w 5778111"/>
                <a:gd name="connsiteY12" fmla="*/ 786106 h 7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a:grpSpLocks/>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228600">
              <a:solidFill>
                <a:schemeClr val="bg1">
                  <a:lumMod val="65000"/>
                </a:schemeClr>
              </a:solidFill>
              <a:round/>
              <a:headEnd/>
              <a:tailEnd type="triangle" w="med" len="med"/>
            </a:ln>
          </p:spPr>
          <p:txBody>
            <a:bodyPr wrap="none" anchor="ctr">
              <a:prstTxWarp prst="textNoShape">
                <a:avLst/>
              </a:prstTxWarp>
            </a:bodyP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31845 h 958755"/>
                <a:gd name="connsiteX1" fmla="*/ 225188 w 5684293"/>
                <a:gd name="connsiteY1" fmla="*/ 38669 h 958755"/>
                <a:gd name="connsiteX2" fmla="*/ 429905 w 5684293"/>
                <a:gd name="connsiteY2" fmla="*/ 181971 h 958755"/>
                <a:gd name="connsiteX3" fmla="*/ 668741 w 5684293"/>
                <a:gd name="connsiteY3" fmla="*/ 570932 h 958755"/>
                <a:gd name="connsiteX4" fmla="*/ 887105 w 5684293"/>
                <a:gd name="connsiteY4" fmla="*/ 680114 h 958755"/>
                <a:gd name="connsiteX5" fmla="*/ 3330054 w 5684293"/>
                <a:gd name="connsiteY5" fmla="*/ 707409 h 958755"/>
                <a:gd name="connsiteX6" fmla="*/ 3521123 w 5684293"/>
                <a:gd name="connsiteY6" fmla="*/ 782472 h 958755"/>
                <a:gd name="connsiteX7" fmla="*/ 3623481 w 5684293"/>
                <a:gd name="connsiteY7" fmla="*/ 912126 h 958755"/>
                <a:gd name="connsiteX8" fmla="*/ 3841845 w 5684293"/>
                <a:gd name="connsiteY8" fmla="*/ 946245 h 958755"/>
                <a:gd name="connsiteX9" fmla="*/ 4892723 w 5684293"/>
                <a:gd name="connsiteY9" fmla="*/ 953069 h 958755"/>
                <a:gd name="connsiteX10" fmla="*/ 5227093 w 5684293"/>
                <a:gd name="connsiteY10" fmla="*/ 830239 h 958755"/>
                <a:gd name="connsiteX11" fmla="*/ 5377218 w 5684293"/>
                <a:gd name="connsiteY11" fmla="*/ 181971 h 958755"/>
                <a:gd name="connsiteX12" fmla="*/ 5534168 w 5684293"/>
                <a:gd name="connsiteY12" fmla="*/ 25021 h 958755"/>
                <a:gd name="connsiteX13" fmla="*/ 5684293 w 5684293"/>
                <a:gd name="connsiteY13" fmla="*/ 31845 h 958755"/>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3734"/>
                <a:gd name="connsiteX1" fmla="*/ 225188 w 5684293"/>
                <a:gd name="connsiteY1" fmla="*/ 13648 h 933734"/>
                <a:gd name="connsiteX2" fmla="*/ 429905 w 5684293"/>
                <a:gd name="connsiteY2" fmla="*/ 156950 h 933734"/>
                <a:gd name="connsiteX3" fmla="*/ 668741 w 5684293"/>
                <a:gd name="connsiteY3" fmla="*/ 545911 h 933734"/>
                <a:gd name="connsiteX4" fmla="*/ 887105 w 5684293"/>
                <a:gd name="connsiteY4" fmla="*/ 655093 h 933734"/>
                <a:gd name="connsiteX5" fmla="*/ 3330054 w 5684293"/>
                <a:gd name="connsiteY5" fmla="*/ 682388 h 933734"/>
                <a:gd name="connsiteX6" fmla="*/ 3521123 w 5684293"/>
                <a:gd name="connsiteY6" fmla="*/ 757451 h 933734"/>
                <a:gd name="connsiteX7" fmla="*/ 3623481 w 5684293"/>
                <a:gd name="connsiteY7" fmla="*/ 887105 h 933734"/>
                <a:gd name="connsiteX8" fmla="*/ 3841845 w 5684293"/>
                <a:gd name="connsiteY8" fmla="*/ 921224 h 933734"/>
                <a:gd name="connsiteX9" fmla="*/ 4892723 w 5684293"/>
                <a:gd name="connsiteY9" fmla="*/ 928048 h 933734"/>
                <a:gd name="connsiteX10" fmla="*/ 5227093 w 5684293"/>
                <a:gd name="connsiteY10" fmla="*/ 805218 h 933734"/>
                <a:gd name="connsiteX11" fmla="*/ 5377218 w 5684293"/>
                <a:gd name="connsiteY11" fmla="*/ 156950 h 933734"/>
                <a:gd name="connsiteX12" fmla="*/ 5534168 w 5684293"/>
                <a:gd name="connsiteY12" fmla="*/ 0 h 933734"/>
                <a:gd name="connsiteX13" fmla="*/ 5684293 w 5684293"/>
                <a:gd name="connsiteY13" fmla="*/ 6824 h 933734"/>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9712"/>
                <a:gd name="connsiteX1" fmla="*/ 225188 w 5684293"/>
                <a:gd name="connsiteY1" fmla="*/ 13648 h 939712"/>
                <a:gd name="connsiteX2" fmla="*/ 429905 w 5684293"/>
                <a:gd name="connsiteY2" fmla="*/ 156950 h 939712"/>
                <a:gd name="connsiteX3" fmla="*/ 668741 w 5684293"/>
                <a:gd name="connsiteY3" fmla="*/ 545911 h 939712"/>
                <a:gd name="connsiteX4" fmla="*/ 887105 w 5684293"/>
                <a:gd name="connsiteY4" fmla="*/ 655093 h 939712"/>
                <a:gd name="connsiteX5" fmla="*/ 3330054 w 5684293"/>
                <a:gd name="connsiteY5" fmla="*/ 682388 h 939712"/>
                <a:gd name="connsiteX6" fmla="*/ 3521123 w 5684293"/>
                <a:gd name="connsiteY6" fmla="*/ 757451 h 939712"/>
                <a:gd name="connsiteX7" fmla="*/ 3623481 w 5684293"/>
                <a:gd name="connsiteY7" fmla="*/ 887105 h 939712"/>
                <a:gd name="connsiteX8" fmla="*/ 3841845 w 5684293"/>
                <a:gd name="connsiteY8" fmla="*/ 921224 h 939712"/>
                <a:gd name="connsiteX9" fmla="*/ 4946206 w 5684293"/>
                <a:gd name="connsiteY9" fmla="*/ 939712 h 939712"/>
                <a:gd name="connsiteX10" fmla="*/ 5227093 w 5684293"/>
                <a:gd name="connsiteY10" fmla="*/ 805218 h 939712"/>
                <a:gd name="connsiteX11" fmla="*/ 5377218 w 5684293"/>
                <a:gd name="connsiteY11" fmla="*/ 156950 h 939712"/>
                <a:gd name="connsiteX12" fmla="*/ 5534168 w 5684293"/>
                <a:gd name="connsiteY12" fmla="*/ 0 h 939712"/>
                <a:gd name="connsiteX13" fmla="*/ 5684293 w 5684293"/>
                <a:gd name="connsiteY13" fmla="*/ 6824 h 93971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23481 w 5684293"/>
                <a:gd name="connsiteY7" fmla="*/ 88710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21123 w 5684293"/>
                <a:gd name="connsiteY6" fmla="*/ 757451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 name="connsiteX0" fmla="*/ 0 w 5684293"/>
                <a:gd name="connsiteY0" fmla="*/ 6824 h 934872"/>
                <a:gd name="connsiteX1" fmla="*/ 225188 w 5684293"/>
                <a:gd name="connsiteY1" fmla="*/ 13648 h 934872"/>
                <a:gd name="connsiteX2" fmla="*/ 429905 w 5684293"/>
                <a:gd name="connsiteY2" fmla="*/ 156950 h 934872"/>
                <a:gd name="connsiteX3" fmla="*/ 668741 w 5684293"/>
                <a:gd name="connsiteY3" fmla="*/ 545911 h 934872"/>
                <a:gd name="connsiteX4" fmla="*/ 887105 w 5684293"/>
                <a:gd name="connsiteY4" fmla="*/ 655093 h 934872"/>
                <a:gd name="connsiteX5" fmla="*/ 3330054 w 5684293"/>
                <a:gd name="connsiteY5" fmla="*/ 682388 h 934872"/>
                <a:gd name="connsiteX6" fmla="*/ 3536200 w 5684293"/>
                <a:gd name="connsiteY6" fmla="*/ 726029 h 934872"/>
                <a:gd name="connsiteX7" fmla="*/ 3643953 w 5684293"/>
                <a:gd name="connsiteY7" fmla="*/ 852985 h 934872"/>
                <a:gd name="connsiteX8" fmla="*/ 3841845 w 5684293"/>
                <a:gd name="connsiteY8" fmla="*/ 921224 h 934872"/>
                <a:gd name="connsiteX9" fmla="*/ 4960962 w 5684293"/>
                <a:gd name="connsiteY9" fmla="*/ 934871 h 934872"/>
                <a:gd name="connsiteX10" fmla="*/ 5227093 w 5684293"/>
                <a:gd name="connsiteY10" fmla="*/ 805218 h 934872"/>
                <a:gd name="connsiteX11" fmla="*/ 5377218 w 5684293"/>
                <a:gd name="connsiteY11" fmla="*/ 156950 h 934872"/>
                <a:gd name="connsiteX12" fmla="*/ 5534168 w 5684293"/>
                <a:gd name="connsiteY12" fmla="*/ 0 h 934872"/>
                <a:gd name="connsiteX13" fmla="*/ 5684293 w 5684293"/>
                <a:gd name="connsiteY13" fmla="*/ 6824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a:grpSpLocks/>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228600">
              <a:solidFill>
                <a:schemeClr val="accent2">
                  <a:lumMod val="75000"/>
                </a:schemeClr>
              </a:solidFill>
              <a:round/>
              <a:headEnd/>
              <a:tailEnd type="triangle" w="med" len="med"/>
            </a:ln>
          </p:spPr>
          <p:txBody>
            <a:bodyPr wrap="none" anchor="ctr">
              <a:prstTxWarp prst="textNoShape">
                <a:avLst/>
              </a:prstTxWarp>
            </a:bodyP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93224"/>
                <a:gd name="connsiteY0" fmla="*/ 385549 h 644856"/>
                <a:gd name="connsiteX1" fmla="*/ 37595 w 5493224"/>
                <a:gd name="connsiteY1" fmla="*/ 432701 h 644856"/>
                <a:gd name="connsiteX2" fmla="*/ 204717 w 5493224"/>
                <a:gd name="connsiteY2" fmla="*/ 406020 h 644856"/>
                <a:gd name="connsiteX3" fmla="*/ 341194 w 5493224"/>
                <a:gd name="connsiteY3" fmla="*/ 344605 h 644856"/>
                <a:gd name="connsiteX4" fmla="*/ 566383 w 5493224"/>
                <a:gd name="connsiteY4" fmla="*/ 78474 h 644856"/>
                <a:gd name="connsiteX5" fmla="*/ 825690 w 5493224"/>
                <a:gd name="connsiteY5" fmla="*/ 30707 h 644856"/>
                <a:gd name="connsiteX6" fmla="*/ 3330054 w 5493224"/>
                <a:gd name="connsiteY6" fmla="*/ 23883 h 644856"/>
                <a:gd name="connsiteX7" fmla="*/ 3575714 w 5493224"/>
                <a:gd name="connsiteY7" fmla="*/ 174008 h 644856"/>
                <a:gd name="connsiteX8" fmla="*/ 3698544 w 5493224"/>
                <a:gd name="connsiteY8" fmla="*/ 501555 h 644856"/>
                <a:gd name="connsiteX9" fmla="*/ 3869141 w 5493224"/>
                <a:gd name="connsiteY9" fmla="*/ 624384 h 644856"/>
                <a:gd name="connsiteX10" fmla="*/ 5015553 w 5493224"/>
                <a:gd name="connsiteY10" fmla="*/ 624384 h 644856"/>
                <a:gd name="connsiteX11" fmla="*/ 5138383 w 5493224"/>
                <a:gd name="connsiteY11" fmla="*/ 556146 h 644856"/>
                <a:gd name="connsiteX12" fmla="*/ 5220269 w 5493224"/>
                <a:gd name="connsiteY12" fmla="*/ 433316 h 644856"/>
                <a:gd name="connsiteX13" fmla="*/ 5302156 w 5493224"/>
                <a:gd name="connsiteY13" fmla="*/ 412844 h 644856"/>
                <a:gd name="connsiteX14" fmla="*/ 5486400 w 5493224"/>
                <a:gd name="connsiteY14" fmla="*/ 412844 h 644856"/>
                <a:gd name="connsiteX15" fmla="*/ 5486400 w 5493224"/>
                <a:gd name="connsiteY15" fmla="*/ 412844 h 644856"/>
                <a:gd name="connsiteX16" fmla="*/ 5493224 w 5493224"/>
                <a:gd name="connsiteY16" fmla="*/ 399196 h 644856"/>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454155"/>
                <a:gd name="connsiteY0" fmla="*/ 432048 h 644856"/>
                <a:gd name="connsiteX1" fmla="*/ 165648 w 5454155"/>
                <a:gd name="connsiteY1" fmla="*/ 406020 h 644856"/>
                <a:gd name="connsiteX2" fmla="*/ 302125 w 5454155"/>
                <a:gd name="connsiteY2" fmla="*/ 344605 h 644856"/>
                <a:gd name="connsiteX3" fmla="*/ 527314 w 5454155"/>
                <a:gd name="connsiteY3" fmla="*/ 78474 h 644856"/>
                <a:gd name="connsiteX4" fmla="*/ 786621 w 5454155"/>
                <a:gd name="connsiteY4" fmla="*/ 30707 h 644856"/>
                <a:gd name="connsiteX5" fmla="*/ 3290985 w 5454155"/>
                <a:gd name="connsiteY5" fmla="*/ 23883 h 644856"/>
                <a:gd name="connsiteX6" fmla="*/ 3536645 w 5454155"/>
                <a:gd name="connsiteY6" fmla="*/ 174008 h 644856"/>
                <a:gd name="connsiteX7" fmla="*/ 3659475 w 5454155"/>
                <a:gd name="connsiteY7" fmla="*/ 501555 h 644856"/>
                <a:gd name="connsiteX8" fmla="*/ 3830072 w 5454155"/>
                <a:gd name="connsiteY8" fmla="*/ 624384 h 644856"/>
                <a:gd name="connsiteX9" fmla="*/ 4976484 w 5454155"/>
                <a:gd name="connsiteY9" fmla="*/ 624384 h 644856"/>
                <a:gd name="connsiteX10" fmla="*/ 5099314 w 5454155"/>
                <a:gd name="connsiteY10" fmla="*/ 556146 h 644856"/>
                <a:gd name="connsiteX11" fmla="*/ 5181200 w 5454155"/>
                <a:gd name="connsiteY11" fmla="*/ 433316 h 644856"/>
                <a:gd name="connsiteX12" fmla="*/ 5263087 w 5454155"/>
                <a:gd name="connsiteY12" fmla="*/ 412844 h 644856"/>
                <a:gd name="connsiteX13" fmla="*/ 5447331 w 5454155"/>
                <a:gd name="connsiteY13" fmla="*/ 412844 h 644856"/>
                <a:gd name="connsiteX14" fmla="*/ 5447331 w 5454155"/>
                <a:gd name="connsiteY14" fmla="*/ 412844 h 644856"/>
                <a:gd name="connsiteX15" fmla="*/ 5454155 w 5454155"/>
                <a:gd name="connsiteY15" fmla="*/ 399196 h 644856"/>
                <a:gd name="connsiteX0" fmla="*/ 0 w 5501725"/>
                <a:gd name="connsiteY0" fmla="*/ 421477 h 644856"/>
                <a:gd name="connsiteX1" fmla="*/ 213218 w 5501725"/>
                <a:gd name="connsiteY1" fmla="*/ 406020 h 644856"/>
                <a:gd name="connsiteX2" fmla="*/ 349695 w 5501725"/>
                <a:gd name="connsiteY2" fmla="*/ 344605 h 644856"/>
                <a:gd name="connsiteX3" fmla="*/ 574884 w 5501725"/>
                <a:gd name="connsiteY3" fmla="*/ 78474 h 644856"/>
                <a:gd name="connsiteX4" fmla="*/ 834191 w 5501725"/>
                <a:gd name="connsiteY4" fmla="*/ 30707 h 644856"/>
                <a:gd name="connsiteX5" fmla="*/ 3338555 w 5501725"/>
                <a:gd name="connsiteY5" fmla="*/ 23883 h 644856"/>
                <a:gd name="connsiteX6" fmla="*/ 3584215 w 5501725"/>
                <a:gd name="connsiteY6" fmla="*/ 174008 h 644856"/>
                <a:gd name="connsiteX7" fmla="*/ 3707045 w 5501725"/>
                <a:gd name="connsiteY7" fmla="*/ 501555 h 644856"/>
                <a:gd name="connsiteX8" fmla="*/ 3877642 w 5501725"/>
                <a:gd name="connsiteY8" fmla="*/ 624384 h 644856"/>
                <a:gd name="connsiteX9" fmla="*/ 5024054 w 5501725"/>
                <a:gd name="connsiteY9" fmla="*/ 624384 h 644856"/>
                <a:gd name="connsiteX10" fmla="*/ 5146884 w 5501725"/>
                <a:gd name="connsiteY10" fmla="*/ 556146 h 644856"/>
                <a:gd name="connsiteX11" fmla="*/ 5228770 w 5501725"/>
                <a:gd name="connsiteY11" fmla="*/ 433316 h 644856"/>
                <a:gd name="connsiteX12" fmla="*/ 5310657 w 5501725"/>
                <a:gd name="connsiteY12" fmla="*/ 412844 h 644856"/>
                <a:gd name="connsiteX13" fmla="*/ 5494901 w 5501725"/>
                <a:gd name="connsiteY13" fmla="*/ 412844 h 644856"/>
                <a:gd name="connsiteX14" fmla="*/ 5494901 w 5501725"/>
                <a:gd name="connsiteY14" fmla="*/ 412844 h 644856"/>
                <a:gd name="connsiteX15" fmla="*/ 5501725 w 5501725"/>
                <a:gd name="connsiteY15" fmla="*/ 399196 h 644856"/>
                <a:gd name="connsiteX0" fmla="*/ 0 w 5501725"/>
                <a:gd name="connsiteY0" fmla="*/ 397594 h 620973"/>
                <a:gd name="connsiteX1" fmla="*/ 213218 w 5501725"/>
                <a:gd name="connsiteY1" fmla="*/ 382137 h 620973"/>
                <a:gd name="connsiteX2" fmla="*/ 349695 w 5501725"/>
                <a:gd name="connsiteY2" fmla="*/ 320722 h 620973"/>
                <a:gd name="connsiteX3" fmla="*/ 574884 w 5501725"/>
                <a:gd name="connsiteY3" fmla="*/ 54591 h 620973"/>
                <a:gd name="connsiteX4" fmla="*/ 834191 w 5501725"/>
                <a:gd name="connsiteY4" fmla="*/ 6824 h 620973"/>
                <a:gd name="connsiteX5" fmla="*/ 3338555 w 5501725"/>
                <a:gd name="connsiteY5" fmla="*/ 0 h 620973"/>
                <a:gd name="connsiteX6" fmla="*/ 3584215 w 5501725"/>
                <a:gd name="connsiteY6" fmla="*/ 150125 h 620973"/>
                <a:gd name="connsiteX7" fmla="*/ 3707045 w 5501725"/>
                <a:gd name="connsiteY7" fmla="*/ 477672 h 620973"/>
                <a:gd name="connsiteX8" fmla="*/ 3877642 w 5501725"/>
                <a:gd name="connsiteY8" fmla="*/ 600501 h 620973"/>
                <a:gd name="connsiteX9" fmla="*/ 5024054 w 5501725"/>
                <a:gd name="connsiteY9" fmla="*/ 600501 h 620973"/>
                <a:gd name="connsiteX10" fmla="*/ 5146884 w 5501725"/>
                <a:gd name="connsiteY10" fmla="*/ 532263 h 620973"/>
                <a:gd name="connsiteX11" fmla="*/ 5228770 w 5501725"/>
                <a:gd name="connsiteY11" fmla="*/ 409433 h 620973"/>
                <a:gd name="connsiteX12" fmla="*/ 5310657 w 5501725"/>
                <a:gd name="connsiteY12" fmla="*/ 388961 h 620973"/>
                <a:gd name="connsiteX13" fmla="*/ 5494901 w 5501725"/>
                <a:gd name="connsiteY13" fmla="*/ 388961 h 620973"/>
                <a:gd name="connsiteX14" fmla="*/ 5494901 w 5501725"/>
                <a:gd name="connsiteY14" fmla="*/ 388961 h 620973"/>
                <a:gd name="connsiteX15" fmla="*/ 5501725 w 5501725"/>
                <a:gd name="connsiteY15" fmla="*/ 375313 h 620973"/>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501725"/>
                <a:gd name="connsiteY0" fmla="*/ 397594 h 600501"/>
                <a:gd name="connsiteX1" fmla="*/ 213218 w 5501725"/>
                <a:gd name="connsiteY1" fmla="*/ 382137 h 600501"/>
                <a:gd name="connsiteX2" fmla="*/ 349695 w 5501725"/>
                <a:gd name="connsiteY2" fmla="*/ 320722 h 600501"/>
                <a:gd name="connsiteX3" fmla="*/ 574884 w 5501725"/>
                <a:gd name="connsiteY3" fmla="*/ 54591 h 600501"/>
                <a:gd name="connsiteX4" fmla="*/ 834191 w 5501725"/>
                <a:gd name="connsiteY4" fmla="*/ 6824 h 600501"/>
                <a:gd name="connsiteX5" fmla="*/ 3338555 w 5501725"/>
                <a:gd name="connsiteY5" fmla="*/ 0 h 600501"/>
                <a:gd name="connsiteX6" fmla="*/ 3584215 w 5501725"/>
                <a:gd name="connsiteY6" fmla="*/ 150125 h 600501"/>
                <a:gd name="connsiteX7" fmla="*/ 3707045 w 5501725"/>
                <a:gd name="connsiteY7" fmla="*/ 477672 h 600501"/>
                <a:gd name="connsiteX8" fmla="*/ 3877642 w 5501725"/>
                <a:gd name="connsiteY8" fmla="*/ 600501 h 600501"/>
                <a:gd name="connsiteX9" fmla="*/ 5024054 w 5501725"/>
                <a:gd name="connsiteY9" fmla="*/ 600501 h 600501"/>
                <a:gd name="connsiteX10" fmla="*/ 5146884 w 5501725"/>
                <a:gd name="connsiteY10" fmla="*/ 532263 h 600501"/>
                <a:gd name="connsiteX11" fmla="*/ 5228770 w 5501725"/>
                <a:gd name="connsiteY11" fmla="*/ 409433 h 600501"/>
                <a:gd name="connsiteX12" fmla="*/ 5310657 w 5501725"/>
                <a:gd name="connsiteY12" fmla="*/ 388961 h 600501"/>
                <a:gd name="connsiteX13" fmla="*/ 5494901 w 5501725"/>
                <a:gd name="connsiteY13" fmla="*/ 388961 h 600501"/>
                <a:gd name="connsiteX14" fmla="*/ 5494901 w 5501725"/>
                <a:gd name="connsiteY14" fmla="*/ 388961 h 600501"/>
                <a:gd name="connsiteX15" fmla="*/ 5501725 w 5501725"/>
                <a:gd name="connsiteY15" fmla="*/ 375313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7594 h 600501"/>
                <a:gd name="connsiteX1" fmla="*/ 213218 w 5494901"/>
                <a:gd name="connsiteY1" fmla="*/ 382137 h 600501"/>
                <a:gd name="connsiteX2" fmla="*/ 349695 w 5494901"/>
                <a:gd name="connsiteY2" fmla="*/ 320722 h 600501"/>
                <a:gd name="connsiteX3" fmla="*/ 574884 w 5494901"/>
                <a:gd name="connsiteY3" fmla="*/ 54591 h 600501"/>
                <a:gd name="connsiteX4" fmla="*/ 834191 w 5494901"/>
                <a:gd name="connsiteY4" fmla="*/ 6824 h 600501"/>
                <a:gd name="connsiteX5" fmla="*/ 3338555 w 5494901"/>
                <a:gd name="connsiteY5" fmla="*/ 0 h 600501"/>
                <a:gd name="connsiteX6" fmla="*/ 3584215 w 5494901"/>
                <a:gd name="connsiteY6" fmla="*/ 150125 h 600501"/>
                <a:gd name="connsiteX7" fmla="*/ 3707045 w 5494901"/>
                <a:gd name="connsiteY7" fmla="*/ 477672 h 600501"/>
                <a:gd name="connsiteX8" fmla="*/ 3877642 w 5494901"/>
                <a:gd name="connsiteY8" fmla="*/ 600501 h 600501"/>
                <a:gd name="connsiteX9" fmla="*/ 5024054 w 5494901"/>
                <a:gd name="connsiteY9" fmla="*/ 600501 h 600501"/>
                <a:gd name="connsiteX10" fmla="*/ 5146884 w 5494901"/>
                <a:gd name="connsiteY10" fmla="*/ 532263 h 600501"/>
                <a:gd name="connsiteX11" fmla="*/ 5228770 w 5494901"/>
                <a:gd name="connsiteY11" fmla="*/ 409433 h 600501"/>
                <a:gd name="connsiteX12" fmla="*/ 5310657 w 5494901"/>
                <a:gd name="connsiteY12" fmla="*/ 388961 h 600501"/>
                <a:gd name="connsiteX13" fmla="*/ 5494901 w 5494901"/>
                <a:gd name="connsiteY13" fmla="*/ 388961 h 600501"/>
                <a:gd name="connsiteX14" fmla="*/ 5494901 w 5494901"/>
                <a:gd name="connsiteY14" fmla="*/ 388961 h 600501"/>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119578 w 5494901"/>
                <a:gd name="connsiteY1" fmla="*/ 552782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120093 w 5494901"/>
                <a:gd name="connsiteY1" fmla="*/ 316269 h 601102"/>
                <a:gd name="connsiteX2" fmla="*/ 213218 w 5494901"/>
                <a:gd name="connsiteY2" fmla="*/ 382738 h 601102"/>
                <a:gd name="connsiteX3" fmla="*/ 349695 w 5494901"/>
                <a:gd name="connsiteY3" fmla="*/ 321323 h 601102"/>
                <a:gd name="connsiteX4" fmla="*/ 574884 w 5494901"/>
                <a:gd name="connsiteY4" fmla="*/ 55192 h 601102"/>
                <a:gd name="connsiteX5" fmla="*/ 834191 w 5494901"/>
                <a:gd name="connsiteY5" fmla="*/ 7425 h 601102"/>
                <a:gd name="connsiteX6" fmla="*/ 3338555 w 5494901"/>
                <a:gd name="connsiteY6" fmla="*/ 601 h 601102"/>
                <a:gd name="connsiteX7" fmla="*/ 3584215 w 5494901"/>
                <a:gd name="connsiteY7" fmla="*/ 150726 h 601102"/>
                <a:gd name="connsiteX8" fmla="*/ 3707045 w 5494901"/>
                <a:gd name="connsiteY8" fmla="*/ 478273 h 601102"/>
                <a:gd name="connsiteX9" fmla="*/ 3877642 w 5494901"/>
                <a:gd name="connsiteY9" fmla="*/ 601102 h 601102"/>
                <a:gd name="connsiteX10" fmla="*/ 5024054 w 5494901"/>
                <a:gd name="connsiteY10" fmla="*/ 601102 h 601102"/>
                <a:gd name="connsiteX11" fmla="*/ 5146884 w 5494901"/>
                <a:gd name="connsiteY11" fmla="*/ 532864 h 601102"/>
                <a:gd name="connsiteX12" fmla="*/ 5228770 w 5494901"/>
                <a:gd name="connsiteY12" fmla="*/ 410034 h 601102"/>
                <a:gd name="connsiteX13" fmla="*/ 5310657 w 5494901"/>
                <a:gd name="connsiteY13" fmla="*/ 389562 h 601102"/>
                <a:gd name="connsiteX14" fmla="*/ 5494901 w 5494901"/>
                <a:gd name="connsiteY14" fmla="*/ 389562 h 601102"/>
                <a:gd name="connsiteX15" fmla="*/ 5494901 w 5494901"/>
                <a:gd name="connsiteY15" fmla="*/ 389562 h 601102"/>
                <a:gd name="connsiteX0" fmla="*/ 0 w 5494901"/>
                <a:gd name="connsiteY0" fmla="*/ 398195 h 601102"/>
                <a:gd name="connsiteX1" fmla="*/ 213218 w 5494901"/>
                <a:gd name="connsiteY1" fmla="*/ 382738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8195 h 601102"/>
                <a:gd name="connsiteX1" fmla="*/ 238597 w 5494901"/>
                <a:gd name="connsiteY1" fmla="*/ 389345 h 601102"/>
                <a:gd name="connsiteX2" fmla="*/ 349695 w 5494901"/>
                <a:gd name="connsiteY2" fmla="*/ 321323 h 601102"/>
                <a:gd name="connsiteX3" fmla="*/ 574884 w 5494901"/>
                <a:gd name="connsiteY3" fmla="*/ 55192 h 601102"/>
                <a:gd name="connsiteX4" fmla="*/ 834191 w 5494901"/>
                <a:gd name="connsiteY4" fmla="*/ 7425 h 601102"/>
                <a:gd name="connsiteX5" fmla="*/ 3338555 w 5494901"/>
                <a:gd name="connsiteY5" fmla="*/ 601 h 601102"/>
                <a:gd name="connsiteX6" fmla="*/ 3584215 w 5494901"/>
                <a:gd name="connsiteY6" fmla="*/ 150726 h 601102"/>
                <a:gd name="connsiteX7" fmla="*/ 3707045 w 5494901"/>
                <a:gd name="connsiteY7" fmla="*/ 478273 h 601102"/>
                <a:gd name="connsiteX8" fmla="*/ 3877642 w 5494901"/>
                <a:gd name="connsiteY8" fmla="*/ 601102 h 601102"/>
                <a:gd name="connsiteX9" fmla="*/ 5024054 w 5494901"/>
                <a:gd name="connsiteY9" fmla="*/ 601102 h 601102"/>
                <a:gd name="connsiteX10" fmla="*/ 5146884 w 5494901"/>
                <a:gd name="connsiteY10" fmla="*/ 532864 h 601102"/>
                <a:gd name="connsiteX11" fmla="*/ 5228770 w 5494901"/>
                <a:gd name="connsiteY11" fmla="*/ 410034 h 601102"/>
                <a:gd name="connsiteX12" fmla="*/ 5310657 w 5494901"/>
                <a:gd name="connsiteY12" fmla="*/ 389562 h 601102"/>
                <a:gd name="connsiteX13" fmla="*/ 5494901 w 5494901"/>
                <a:gd name="connsiteY13" fmla="*/ 389562 h 601102"/>
                <a:gd name="connsiteX14" fmla="*/ 5494901 w 5494901"/>
                <a:gd name="connsiteY14" fmla="*/ 389562 h 601102"/>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226"/>
                <a:gd name="connsiteX1" fmla="*/ 238597 w 5494901"/>
                <a:gd name="connsiteY1" fmla="*/ 386469 h 598226"/>
                <a:gd name="connsiteX2" fmla="*/ 349695 w 5494901"/>
                <a:gd name="connsiteY2" fmla="*/ 318447 h 598226"/>
                <a:gd name="connsiteX3" fmla="*/ 574884 w 5494901"/>
                <a:gd name="connsiteY3" fmla="*/ 52316 h 598226"/>
                <a:gd name="connsiteX4" fmla="*/ 834191 w 5494901"/>
                <a:gd name="connsiteY4" fmla="*/ 4549 h 598226"/>
                <a:gd name="connsiteX5" fmla="*/ 3213631 w 5494901"/>
                <a:gd name="connsiteY5" fmla="*/ 8250 h 598226"/>
                <a:gd name="connsiteX6" fmla="*/ 3584215 w 5494901"/>
                <a:gd name="connsiteY6" fmla="*/ 147850 h 598226"/>
                <a:gd name="connsiteX7" fmla="*/ 3707045 w 5494901"/>
                <a:gd name="connsiteY7" fmla="*/ 475397 h 598226"/>
                <a:gd name="connsiteX8" fmla="*/ 3877642 w 5494901"/>
                <a:gd name="connsiteY8" fmla="*/ 598226 h 598226"/>
                <a:gd name="connsiteX9" fmla="*/ 5024054 w 5494901"/>
                <a:gd name="connsiteY9" fmla="*/ 598226 h 598226"/>
                <a:gd name="connsiteX10" fmla="*/ 5146884 w 5494901"/>
                <a:gd name="connsiteY10" fmla="*/ 529988 h 598226"/>
                <a:gd name="connsiteX11" fmla="*/ 5228770 w 5494901"/>
                <a:gd name="connsiteY11" fmla="*/ 407158 h 598226"/>
                <a:gd name="connsiteX12" fmla="*/ 5310657 w 5494901"/>
                <a:gd name="connsiteY12" fmla="*/ 386686 h 598226"/>
                <a:gd name="connsiteX13" fmla="*/ 5494901 w 5494901"/>
                <a:gd name="connsiteY13" fmla="*/ 386686 h 598226"/>
                <a:gd name="connsiteX14" fmla="*/ 5494901 w 5494901"/>
                <a:gd name="connsiteY14" fmla="*/ 386686 h 598226"/>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707045 w 5494901"/>
                <a:gd name="connsiteY7" fmla="*/ 475397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598912"/>
                <a:gd name="connsiteX1" fmla="*/ 238597 w 5494901"/>
                <a:gd name="connsiteY1" fmla="*/ 386469 h 598912"/>
                <a:gd name="connsiteX2" fmla="*/ 349695 w 5494901"/>
                <a:gd name="connsiteY2" fmla="*/ 318447 h 598912"/>
                <a:gd name="connsiteX3" fmla="*/ 574884 w 5494901"/>
                <a:gd name="connsiteY3" fmla="*/ 52316 h 598912"/>
                <a:gd name="connsiteX4" fmla="*/ 834191 w 5494901"/>
                <a:gd name="connsiteY4" fmla="*/ 4549 h 598912"/>
                <a:gd name="connsiteX5" fmla="*/ 3213631 w 5494901"/>
                <a:gd name="connsiteY5" fmla="*/ 8250 h 598912"/>
                <a:gd name="connsiteX6" fmla="*/ 3584215 w 5494901"/>
                <a:gd name="connsiteY6" fmla="*/ 147850 h 598912"/>
                <a:gd name="connsiteX7" fmla="*/ 3692495 w 5494901"/>
                <a:gd name="connsiteY7" fmla="*/ 499850 h 598912"/>
                <a:gd name="connsiteX8" fmla="*/ 3877642 w 5494901"/>
                <a:gd name="connsiteY8" fmla="*/ 598226 h 598912"/>
                <a:gd name="connsiteX9" fmla="*/ 5024054 w 5494901"/>
                <a:gd name="connsiteY9" fmla="*/ 598226 h 598912"/>
                <a:gd name="connsiteX10" fmla="*/ 5146884 w 5494901"/>
                <a:gd name="connsiteY10" fmla="*/ 529988 h 598912"/>
                <a:gd name="connsiteX11" fmla="*/ 5228770 w 5494901"/>
                <a:gd name="connsiteY11" fmla="*/ 407158 h 598912"/>
                <a:gd name="connsiteX12" fmla="*/ 5310657 w 5494901"/>
                <a:gd name="connsiteY12" fmla="*/ 386686 h 598912"/>
                <a:gd name="connsiteX13" fmla="*/ 5494901 w 5494901"/>
                <a:gd name="connsiteY13" fmla="*/ 386686 h 598912"/>
                <a:gd name="connsiteX14" fmla="*/ 5494901 w 5494901"/>
                <a:gd name="connsiteY14" fmla="*/ 386686 h 598912"/>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46884 w 5494901"/>
                <a:gd name="connsiteY10" fmla="*/ 52998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228770 w 5494901"/>
                <a:gd name="connsiteY11" fmla="*/ 407158 h 604715"/>
                <a:gd name="connsiteX12" fmla="*/ 5310657 w 5494901"/>
                <a:gd name="connsiteY12" fmla="*/ 386686 h 604715"/>
                <a:gd name="connsiteX13" fmla="*/ 5494901 w 5494901"/>
                <a:gd name="connsiteY13" fmla="*/ 386686 h 604715"/>
                <a:gd name="connsiteX14" fmla="*/ 5494901 w 5494901"/>
                <a:gd name="connsiteY14"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60138 w 5494901"/>
                <a:gd name="connsiteY10" fmla="*/ 477898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310657 w 5494901"/>
                <a:gd name="connsiteY11" fmla="*/ 386686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386686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13" fmla="*/ 5494901 w 5494901"/>
                <a:gd name="connsiteY13" fmla="*/ 402542 h 604715"/>
                <a:gd name="connsiteX0" fmla="*/ 0 w 5494901"/>
                <a:gd name="connsiteY0" fmla="*/ 395319 h 604715"/>
                <a:gd name="connsiteX1" fmla="*/ 238597 w 5494901"/>
                <a:gd name="connsiteY1" fmla="*/ 386469 h 604715"/>
                <a:gd name="connsiteX2" fmla="*/ 349695 w 5494901"/>
                <a:gd name="connsiteY2" fmla="*/ 318447 h 604715"/>
                <a:gd name="connsiteX3" fmla="*/ 574884 w 5494901"/>
                <a:gd name="connsiteY3" fmla="*/ 52316 h 604715"/>
                <a:gd name="connsiteX4" fmla="*/ 834191 w 5494901"/>
                <a:gd name="connsiteY4" fmla="*/ 4549 h 604715"/>
                <a:gd name="connsiteX5" fmla="*/ 3213631 w 5494901"/>
                <a:gd name="connsiteY5" fmla="*/ 8250 h 604715"/>
                <a:gd name="connsiteX6" fmla="*/ 3584215 w 5494901"/>
                <a:gd name="connsiteY6" fmla="*/ 147850 h 604715"/>
                <a:gd name="connsiteX7" fmla="*/ 3692495 w 5494901"/>
                <a:gd name="connsiteY7" fmla="*/ 499850 h 604715"/>
                <a:gd name="connsiteX8" fmla="*/ 3877642 w 5494901"/>
                <a:gd name="connsiteY8" fmla="*/ 598226 h 604715"/>
                <a:gd name="connsiteX9" fmla="*/ 5024054 w 5494901"/>
                <a:gd name="connsiteY9" fmla="*/ 598226 h 604715"/>
                <a:gd name="connsiteX10" fmla="*/ 5180096 w 5494901"/>
                <a:gd name="connsiteY10" fmla="*/ 512922 h 604715"/>
                <a:gd name="connsiteX11" fmla="*/ 5297595 w 5494901"/>
                <a:gd name="connsiteY11" fmla="*/ 403864 h 604715"/>
                <a:gd name="connsiteX12" fmla="*/ 5494901 w 5494901"/>
                <a:gd name="connsiteY12" fmla="*/ 386686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 name="connsiteX0" fmla="*/ 0 w 5482523"/>
                <a:gd name="connsiteY0" fmla="*/ 395319 h 604715"/>
                <a:gd name="connsiteX1" fmla="*/ 238597 w 5482523"/>
                <a:gd name="connsiteY1" fmla="*/ 386469 h 604715"/>
                <a:gd name="connsiteX2" fmla="*/ 349695 w 5482523"/>
                <a:gd name="connsiteY2" fmla="*/ 318447 h 604715"/>
                <a:gd name="connsiteX3" fmla="*/ 574884 w 5482523"/>
                <a:gd name="connsiteY3" fmla="*/ 52316 h 604715"/>
                <a:gd name="connsiteX4" fmla="*/ 834191 w 5482523"/>
                <a:gd name="connsiteY4" fmla="*/ 4549 h 604715"/>
                <a:gd name="connsiteX5" fmla="*/ 3213631 w 5482523"/>
                <a:gd name="connsiteY5" fmla="*/ 8250 h 604715"/>
                <a:gd name="connsiteX6" fmla="*/ 3584215 w 5482523"/>
                <a:gd name="connsiteY6" fmla="*/ 147850 h 604715"/>
                <a:gd name="connsiteX7" fmla="*/ 3692495 w 5482523"/>
                <a:gd name="connsiteY7" fmla="*/ 499850 h 604715"/>
                <a:gd name="connsiteX8" fmla="*/ 3877642 w 5482523"/>
                <a:gd name="connsiteY8" fmla="*/ 598226 h 604715"/>
                <a:gd name="connsiteX9" fmla="*/ 5024054 w 5482523"/>
                <a:gd name="connsiteY9" fmla="*/ 598226 h 604715"/>
                <a:gd name="connsiteX10" fmla="*/ 5180096 w 5482523"/>
                <a:gd name="connsiteY10" fmla="*/ 512922 h 604715"/>
                <a:gd name="connsiteX11" fmla="*/ 5297595 w 5482523"/>
                <a:gd name="connsiteY11" fmla="*/ 403864 h 604715"/>
                <a:gd name="connsiteX12" fmla="*/ 5482523 w 5482523"/>
                <a:gd name="connsiteY12" fmla="*/ 398578 h 60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headEnd/>
            <a:tailEnd/>
          </a:ln>
        </p:spPr>
        <p:txBody>
          <a:bodyPr rot="10800000" anchor="ctr">
            <a:prstTxWarp prst="textNoShape">
              <a:avLst/>
            </a:prstTxWarp>
          </a:bodyP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12Mb/s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12Mb/s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Title 1"/>
          <p:cNvSpPr txBox="1">
            <a:spLocks/>
          </p:cNvSpPr>
          <p:nvPr/>
        </p:nvSpPr>
        <p:spPr>
          <a:xfrm>
            <a:off x="0" y="5157192"/>
            <a:ext cx="9144000" cy="936104"/>
          </a:xfrm>
          <a:prstGeom prst="rect">
            <a:avLst/>
          </a:prstGeom>
        </p:spPr>
        <p:txBody>
          <a:bodyPr vert="horz" lIns="91440" tIns="45720" rIns="91440" bIns="45720" rtlCol="0" anchor="ctr">
            <a:noAutofit/>
          </a:bodyPr>
          <a:lstStyle/>
          <a:p>
            <a:pPr lvl="0">
              <a:spcBef>
                <a:spcPct val="0"/>
              </a:spcBef>
              <a:defRPr/>
            </a:pPr>
            <a:r>
              <a:rPr kumimoji="0" lang="en-US" sz="2800" b="0" i="0" u="none" strike="noStrike" kern="1200" cap="none" spc="0" normalizeH="0" baseline="0" noProof="0" dirty="0" smtClean="0">
                <a:ln>
                  <a:noFill/>
                </a:ln>
                <a:solidFill>
                  <a:schemeClr val="tx2">
                    <a:lumMod val="50000"/>
                  </a:schemeClr>
                </a:solidFill>
                <a:effectLst/>
                <a:uLnTx/>
                <a:uFillTx/>
                <a:latin typeface="+mj-lt"/>
                <a:ea typeface="+mj-ea"/>
                <a:cs typeface="+mj-cs"/>
              </a:rPr>
              <a:t>Theoretical</a:t>
            </a:r>
            <a:r>
              <a:rPr kumimoji="0" lang="en-US" sz="2800" b="0" i="0" u="none" strike="noStrike" kern="1200" cap="none" spc="0" normalizeH="0" noProof="0" dirty="0" smtClean="0">
                <a:ln>
                  <a:noFill/>
                </a:ln>
                <a:solidFill>
                  <a:schemeClr val="tx2">
                    <a:lumMod val="50000"/>
                  </a:schemeClr>
                </a:solidFill>
                <a:effectLst/>
                <a:uLnTx/>
                <a:uFillTx/>
                <a:latin typeface="+mj-lt"/>
                <a:ea typeface="+mj-ea"/>
                <a:cs typeface="+mj-cs"/>
              </a:rPr>
              <a:t> solution</a:t>
            </a:r>
            <a:r>
              <a:rPr lang="en-US" sz="2800" dirty="0" smtClean="0">
                <a:solidFill>
                  <a:schemeClr val="tx2">
                    <a:lumMod val="50000"/>
                  </a:schemeClr>
                </a:solidFill>
                <a:latin typeface="+mj-lt"/>
                <a:ea typeface="+mj-ea"/>
                <a:cs typeface="+mj-cs"/>
              </a:rPr>
              <a:t> </a:t>
            </a:r>
            <a:r>
              <a:rPr lang="en-US" dirty="0" smtClean="0">
                <a:solidFill>
                  <a:schemeClr val="tx2">
                    <a:lumMod val="50000"/>
                  </a:schemeClr>
                </a:solidFill>
                <a:latin typeface="+mj-lt"/>
                <a:ea typeface="+mj-ea"/>
                <a:cs typeface="+mj-cs"/>
              </a:rPr>
              <a:t>(</a:t>
            </a:r>
            <a:r>
              <a:rPr lang="en-US" sz="2400" dirty="0" err="1" smtClean="0">
                <a:solidFill>
                  <a:schemeClr val="tx2">
                    <a:lumMod val="50000"/>
                  </a:schemeClr>
                </a:solidFill>
              </a:rPr>
              <a:t>Kelly+Voice</a:t>
            </a:r>
            <a:r>
              <a:rPr lang="en-US" sz="2400" dirty="0" smtClean="0">
                <a:solidFill>
                  <a:schemeClr val="tx2">
                    <a:lumMod val="50000"/>
                  </a:schemeClr>
                </a:solidFill>
              </a:rPr>
              <a:t> 2005; Han, </a:t>
            </a:r>
            <a:r>
              <a:rPr lang="en-US" sz="2400" dirty="0" err="1" smtClean="0">
                <a:solidFill>
                  <a:schemeClr val="tx2">
                    <a:lumMod val="50000"/>
                  </a:schemeClr>
                </a:solidFill>
              </a:rPr>
              <a:t>Towsley</a:t>
            </a:r>
            <a:r>
              <a:rPr lang="en-US" sz="2400" dirty="0" smtClean="0">
                <a:solidFill>
                  <a:schemeClr val="tx2">
                    <a:lumMod val="50000"/>
                  </a:schemeClr>
                </a:solidFill>
              </a:rPr>
              <a:t> et al. 2006) </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2800" b="0" i="0" u="none" strike="noStrike" kern="1200" cap="none" spc="0" normalizeH="0" baseline="0" noProof="0" dirty="0" smtClean="0">
                <a:ln>
                  <a:noFill/>
                </a:ln>
                <a:solidFill>
                  <a:schemeClr val="bg1"/>
                </a:solidFill>
                <a:effectLst/>
                <a:uLnTx/>
                <a:uFillTx/>
                <a:latin typeface="+mj-lt"/>
                <a:ea typeface="+mj-ea"/>
                <a:cs typeface="+mj-cs"/>
              </a:rPr>
              <a:t>MPTCP should send</a:t>
            </a:r>
            <a:r>
              <a:rPr kumimoji="0" lang="en-US" sz="2800" b="0" i="0" u="none" strike="noStrike" kern="1200" cap="none" spc="0" normalizeH="0" noProof="0" dirty="0" smtClean="0">
                <a:ln>
                  <a:noFill/>
                </a:ln>
                <a:solidFill>
                  <a:schemeClr val="bg1"/>
                </a:solidFill>
                <a:effectLst/>
                <a:uLnTx/>
                <a:uFillTx/>
                <a:latin typeface="+mj-lt"/>
                <a:ea typeface="+mj-ea"/>
                <a:cs typeface="+mj-cs"/>
              </a:rPr>
              <a:t> all its traffic on its least-congested path</a:t>
            </a:r>
            <a:r>
              <a:rPr kumimoji="0" lang="en-US" sz="2800" i="0" u="none" strike="noStrike" kern="1200" cap="none" spc="0" normalizeH="0" noProof="0" dirty="0" smtClean="0">
                <a:ln>
                  <a:noFill/>
                </a:ln>
                <a:solidFill>
                  <a:schemeClr val="bg1"/>
                </a:solidFill>
                <a:effectLst/>
                <a:uLnTx/>
                <a:uFillTx/>
                <a:latin typeface="+mj-lt"/>
                <a:ea typeface="+mj-ea"/>
                <a:cs typeface="+mj-cs"/>
              </a:rPr>
              <a:t>s. </a:t>
            </a:r>
            <a:endParaRPr kumimoji="0" lang="en-GB" sz="36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27" name="TextBox 26"/>
          <p:cNvSpPr txBox="1"/>
          <p:nvPr/>
        </p:nvSpPr>
        <p:spPr>
          <a:xfrm>
            <a:off x="0" y="6093297"/>
            <a:ext cx="9144000" cy="830997"/>
          </a:xfrm>
          <a:prstGeom prst="rect">
            <a:avLst/>
          </a:prstGeom>
          <a:noFill/>
        </p:spPr>
        <p:txBody>
          <a:bodyPr wrap="square" rtlCol="0">
            <a:spAutoFit/>
          </a:bodyPr>
          <a:lstStyle/>
          <a:p>
            <a:r>
              <a:rPr lang="en-US" sz="2400" b="1" dirty="0" smtClean="0">
                <a:solidFill>
                  <a:schemeClr val="bg2">
                    <a:lumMod val="75000"/>
                    <a:lumOff val="25000"/>
                  </a:schemeClr>
                </a:solidFill>
              </a:rPr>
              <a:t>Theorem.</a:t>
            </a:r>
            <a:r>
              <a:rPr lang="en-US" sz="2400" dirty="0" smtClean="0">
                <a:solidFill>
                  <a:schemeClr val="bg1"/>
                </a:solidFill>
              </a:rPr>
              <a:t> This will lead to the most efficient allocation possible, given a network topology and a set of available paths.</a:t>
            </a:r>
            <a:endParaRPr lang="en-GB" sz="2400" dirty="0"/>
          </a:p>
        </p:txBody>
      </p:sp>
      <p:sp>
        <p:nvSpPr>
          <p:cNvPr id="28" name="Slide Number Placeholder 27"/>
          <p:cNvSpPr>
            <a:spLocks noGrp="1"/>
          </p:cNvSpPr>
          <p:nvPr>
            <p:ph type="sldNum" sz="quarter" idx="4"/>
          </p:nvPr>
        </p:nvSpPr>
        <p:spPr/>
        <p:txBody>
          <a:bodyPr/>
          <a:lstStyle/>
          <a:p>
            <a:fld id="{C521D75E-D6CE-401B-B8F6-FCC738B84794}" type="slidenum">
              <a:rPr lang="en-GB" smtClean="0"/>
              <a:pPr/>
              <a:t>25</a:t>
            </a:fld>
            <a:endParaRPr lang="en-GB"/>
          </a:p>
        </p:txBody>
      </p:sp>
    </p:spTree>
    <p:extLst>
      <p:ext uri="{BB962C8B-B14F-4D97-AF65-F5344CB8AC3E}">
        <p14:creationId xmlns:p14="http://schemas.microsoft.com/office/powerpoint/2010/main" val="3090397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US" sz="2800" dirty="0" smtClean="0">
                <a:solidFill>
                  <a:schemeClr val="tx2">
                    <a:lumMod val="50000"/>
                  </a:schemeClr>
                </a:solidFill>
              </a:rPr>
              <a:t>Design goal 3:</a:t>
            </a:r>
            <a:r>
              <a:rPr lang="en-US" sz="3600" dirty="0" smtClean="0"/>
              <a:t/>
            </a:r>
            <a:br>
              <a:rPr lang="en-US" sz="3600" dirty="0" smtClean="0"/>
            </a:br>
            <a:r>
              <a:rPr lang="en-US" sz="3600" dirty="0" smtClean="0"/>
              <a:t>MPTCP should be fair compared to TCP</a:t>
            </a:r>
            <a:endParaRPr lang="en-GB" sz="3600" dirty="0"/>
          </a:p>
        </p:txBody>
      </p:sp>
      <p:sp>
        <p:nvSpPr>
          <p:cNvPr id="5" name="Content Placeholder 4"/>
          <p:cNvSpPr>
            <a:spLocks noGrp="1"/>
          </p:cNvSpPr>
          <p:nvPr>
            <p:ph idx="1"/>
          </p:nvPr>
        </p:nvSpPr>
        <p:spPr>
          <a:xfrm>
            <a:off x="683568" y="1268760"/>
            <a:ext cx="7776864" cy="3600400"/>
          </a:xfrm>
        </p:spPr>
        <p:txBody>
          <a:bodyPr anchor="b">
            <a:normAutofit/>
          </a:bodyPr>
          <a:lstStyle/>
          <a:p>
            <a:r>
              <a:rPr lang="en-US" sz="2400" i="1" dirty="0" smtClean="0"/>
              <a:t>Design Goal 2 says to send all your traffic on the least congested path, in this case 3G. But this has high RTT, hence it will give low throughput.</a:t>
            </a:r>
          </a:p>
        </p:txBody>
      </p:sp>
      <p:sp>
        <p:nvSpPr>
          <p:cNvPr id="7" name="Freeform 6"/>
          <p:cNvSpPr>
            <a:spLocks noChangeArrowheads="1"/>
          </p:cNvSpPr>
          <p:nvPr/>
        </p:nvSpPr>
        <p:spPr bwMode="auto">
          <a:xfrm flipV="1">
            <a:off x="1979712" y="2510236"/>
            <a:ext cx="2935288" cy="657225"/>
          </a:xfrm>
          <a:custGeom>
            <a:avLst/>
            <a:gdLst>
              <a:gd name="T0" fmla="*/ 0 w 2284006"/>
              <a:gd name="T1" fmla="*/ 386502 h 388664"/>
              <a:gd name="T2" fmla="*/ 322890 w 2284006"/>
              <a:gd name="T3" fmla="*/ 339663 h 388664"/>
              <a:gd name="T4" fmla="*/ 678924 w 2284006"/>
              <a:gd name="T5" fmla="*/ 48524 h 388664"/>
              <a:gd name="T6" fmla="*/ 1604613 w 2284006"/>
              <a:gd name="T7" fmla="*/ 48523 h 388664"/>
              <a:gd name="T8" fmla="*/ 1889441 w 2284006"/>
              <a:gd name="T9" fmla="*/ 339663 h 388664"/>
              <a:gd name="T10" fmla="*/ 2276616 w 2284006"/>
              <a:gd name="T11" fmla="*/ 370135 h 388664"/>
              <a:gd name="T12" fmla="*/ 2276616 w 2284006"/>
              <a:gd name="T13" fmla="*/ 370135 h 388664"/>
              <a:gd name="T14" fmla="*/ 0 60000 65536"/>
              <a:gd name="T15" fmla="*/ 0 60000 65536"/>
              <a:gd name="T16" fmla="*/ 0 60000 65536"/>
              <a:gd name="T17" fmla="*/ 0 60000 65536"/>
              <a:gd name="T18" fmla="*/ 0 60000 65536"/>
              <a:gd name="T19" fmla="*/ 0 60000 65536"/>
              <a:gd name="T20" fmla="*/ 0 60000 65536"/>
              <a:gd name="T21" fmla="*/ 0 w 2284006"/>
              <a:gd name="T22" fmla="*/ 0 h 388664"/>
              <a:gd name="T23" fmla="*/ 2284006 w 2284006"/>
              <a:gd name="T24" fmla="*/ 388664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 fmla="*/ 0 w 2137311"/>
              <a:gd name="connsiteY0" fmla="*/ 379349 h 388664"/>
              <a:gd name="connsiteX1" fmla="*/ 323938 w 2137311"/>
              <a:gd name="connsiteY1" fmla="*/ 333377 h 388664"/>
              <a:gd name="connsiteX2" fmla="*/ 681128 w 2137311"/>
              <a:gd name="connsiteY2" fmla="*/ 47626 h 388664"/>
              <a:gd name="connsiteX3" fmla="*/ 1609822 w 2137311"/>
              <a:gd name="connsiteY3" fmla="*/ 47625 h 388664"/>
              <a:gd name="connsiteX4" fmla="*/ 1895574 w 2137311"/>
              <a:gd name="connsiteY4" fmla="*/ 333377 h 388664"/>
              <a:gd name="connsiteX5" fmla="*/ 2137311 w 2137311"/>
              <a:gd name="connsiteY5" fmla="*/ 373840 h 388664"/>
              <a:gd name="connsiteX0" fmla="*/ 0 w 2132996"/>
              <a:gd name="connsiteY0" fmla="*/ 379349 h 389505"/>
              <a:gd name="connsiteX1" fmla="*/ 323938 w 2132996"/>
              <a:gd name="connsiteY1" fmla="*/ 333377 h 389505"/>
              <a:gd name="connsiteX2" fmla="*/ 681128 w 2132996"/>
              <a:gd name="connsiteY2" fmla="*/ 47626 h 389505"/>
              <a:gd name="connsiteX3" fmla="*/ 1609822 w 2132996"/>
              <a:gd name="connsiteY3" fmla="*/ 47625 h 389505"/>
              <a:gd name="connsiteX4" fmla="*/ 1895574 w 2132996"/>
              <a:gd name="connsiteY4" fmla="*/ 333377 h 389505"/>
              <a:gd name="connsiteX5" fmla="*/ 2132996 w 2132996"/>
              <a:gd name="connsiteY5" fmla="*/ 384396 h 38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2996" h="389505">
                <a:moveTo>
                  <a:pt x="0" y="379349"/>
                </a:moveTo>
                <a:cubicBezTo>
                  <a:pt x="61410" y="379681"/>
                  <a:pt x="210417" y="388664"/>
                  <a:pt x="323938" y="333377"/>
                </a:cubicBezTo>
                <a:cubicBezTo>
                  <a:pt x="437459" y="278090"/>
                  <a:pt x="466814" y="95251"/>
                  <a:pt x="681128" y="47626"/>
                </a:cubicBezTo>
                <a:cubicBezTo>
                  <a:pt x="895442" y="1"/>
                  <a:pt x="1407414" y="0"/>
                  <a:pt x="1609822" y="47625"/>
                </a:cubicBezTo>
                <a:cubicBezTo>
                  <a:pt x="1812230" y="95250"/>
                  <a:pt x="1808379" y="277249"/>
                  <a:pt x="1895574" y="333377"/>
                </a:cubicBezTo>
                <a:cubicBezTo>
                  <a:pt x="1982769" y="389505"/>
                  <a:pt x="2038055" y="386448"/>
                  <a:pt x="2132996" y="384396"/>
                </a:cubicBezTo>
              </a:path>
            </a:pathLst>
          </a:custGeom>
          <a:noFill/>
          <a:ln w="76200">
            <a:solidFill>
              <a:schemeClr val="bg1"/>
            </a:solidFill>
            <a:miter lim="800000"/>
            <a:headEnd/>
            <a:tailEnd type="none" w="sm" len="sm"/>
          </a:ln>
        </p:spPr>
        <p:txBody>
          <a:bodyPr rot="10800000" anchor="ctr">
            <a:prstTxWarp prst="textNoShape">
              <a:avLst/>
            </a:prstTxWarp>
          </a:bodyPr>
          <a:lstStyle/>
          <a:p>
            <a:pPr algn="ctr" fontAlgn="auto">
              <a:spcBef>
                <a:spcPts val="0"/>
              </a:spcBef>
              <a:spcAft>
                <a:spcPts val="0"/>
              </a:spcAft>
              <a:defRPr/>
            </a:pPr>
            <a:endParaRPr lang="en-GB" sz="1800">
              <a:latin typeface="+mn-lt"/>
              <a:ea typeface="+mn-ea"/>
              <a:cs typeface="+mn-cs"/>
            </a:endParaRPr>
          </a:p>
        </p:txBody>
      </p:sp>
      <p:sp>
        <p:nvSpPr>
          <p:cNvPr id="8" name="Freeform 7"/>
          <p:cNvSpPr/>
          <p:nvPr/>
        </p:nvSpPr>
        <p:spPr bwMode="auto">
          <a:xfrm>
            <a:off x="1997175" y="1895873"/>
            <a:ext cx="3108325" cy="65563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762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11" name="TextBox 21"/>
          <p:cNvSpPr txBox="1">
            <a:spLocks noChangeArrowheads="1"/>
          </p:cNvSpPr>
          <p:nvPr/>
        </p:nvSpPr>
        <p:spPr bwMode="auto">
          <a:xfrm>
            <a:off x="3465612" y="2200673"/>
            <a:ext cx="280988"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127" charset="0"/>
              </a:rPr>
              <a:t>c</a:t>
            </a:r>
            <a:endParaRPr lang="en-GB" sz="1800">
              <a:latin typeface="Calibri" pitchFamily="127" charset="0"/>
            </a:endParaRPr>
          </a:p>
        </p:txBody>
      </p:sp>
      <p:sp>
        <p:nvSpPr>
          <p:cNvPr id="12" name="TextBox 22"/>
          <p:cNvSpPr txBox="1">
            <a:spLocks noChangeArrowheads="1"/>
          </p:cNvSpPr>
          <p:nvPr/>
        </p:nvSpPr>
        <p:spPr bwMode="auto">
          <a:xfrm>
            <a:off x="3465612" y="2505473"/>
            <a:ext cx="304800" cy="366713"/>
          </a:xfrm>
          <a:prstGeom prst="rect">
            <a:avLst/>
          </a:prstGeom>
          <a:noFill/>
          <a:ln w="9525">
            <a:noFill/>
            <a:miter lim="800000"/>
            <a:headEnd/>
            <a:tailEnd/>
          </a:ln>
        </p:spPr>
        <p:txBody>
          <a:bodyPr wrap="none">
            <a:prstTxWarp prst="textNoShape">
              <a:avLst/>
            </a:prstTxWarp>
            <a:spAutoFit/>
          </a:bodyPr>
          <a:lstStyle/>
          <a:p>
            <a:r>
              <a:rPr lang="en-US" sz="1800">
                <a:latin typeface="Calibri" pitchFamily="127" charset="0"/>
              </a:rPr>
              <a:t>d</a:t>
            </a:r>
            <a:endParaRPr lang="en-GB" sz="1800">
              <a:latin typeface="Calibri" pitchFamily="127" charset="0"/>
            </a:endParaRPr>
          </a:p>
        </p:txBody>
      </p:sp>
      <p:sp>
        <p:nvSpPr>
          <p:cNvPr id="34" name="TextBox 33"/>
          <p:cNvSpPr txBox="1"/>
          <p:nvPr/>
        </p:nvSpPr>
        <p:spPr>
          <a:xfrm>
            <a:off x="4457428" y="1412776"/>
            <a:ext cx="3354932" cy="646331"/>
          </a:xfrm>
          <a:prstGeom prst="rect">
            <a:avLst/>
          </a:prstGeom>
          <a:noFill/>
        </p:spPr>
        <p:txBody>
          <a:bodyPr wrap="square" rtlCol="0">
            <a:spAutoFit/>
          </a:bodyPr>
          <a:lstStyle/>
          <a:p>
            <a:r>
              <a:rPr lang="en-US" dirty="0" err="1" smtClean="0">
                <a:solidFill>
                  <a:schemeClr val="bg1"/>
                </a:solidFill>
              </a:rPr>
              <a:t>wifi</a:t>
            </a:r>
            <a:r>
              <a:rPr lang="en-US" dirty="0" smtClean="0">
                <a:solidFill>
                  <a:schemeClr val="bg1"/>
                </a:solidFill>
              </a:rPr>
              <a:t> path: </a:t>
            </a:r>
            <a:br>
              <a:rPr lang="en-US" dirty="0" smtClean="0">
                <a:solidFill>
                  <a:schemeClr val="bg1"/>
                </a:solidFill>
              </a:rPr>
            </a:br>
            <a:r>
              <a:rPr lang="en-US" dirty="0" smtClean="0">
                <a:solidFill>
                  <a:schemeClr val="bg1"/>
                </a:solidFill>
              </a:rPr>
              <a:t>high loss, small RTT</a:t>
            </a:r>
            <a:endParaRPr lang="en-GB" dirty="0">
              <a:solidFill>
                <a:schemeClr val="tx1">
                  <a:lumMod val="50000"/>
                </a:schemeClr>
              </a:solidFill>
            </a:endParaRPr>
          </a:p>
        </p:txBody>
      </p:sp>
      <p:sp>
        <p:nvSpPr>
          <p:cNvPr id="35" name="TextBox 34"/>
          <p:cNvSpPr txBox="1"/>
          <p:nvPr/>
        </p:nvSpPr>
        <p:spPr>
          <a:xfrm>
            <a:off x="4529436" y="2780928"/>
            <a:ext cx="3786980" cy="646331"/>
          </a:xfrm>
          <a:prstGeom prst="rect">
            <a:avLst/>
          </a:prstGeom>
          <a:noFill/>
        </p:spPr>
        <p:txBody>
          <a:bodyPr wrap="square" rtlCol="0">
            <a:spAutoFit/>
          </a:bodyPr>
          <a:lstStyle/>
          <a:p>
            <a:r>
              <a:rPr lang="en-US" dirty="0" smtClean="0">
                <a:solidFill>
                  <a:schemeClr val="bg1"/>
                </a:solidFill>
              </a:rPr>
              <a:t>3G path: </a:t>
            </a:r>
            <a:br>
              <a:rPr lang="en-US" dirty="0" smtClean="0">
                <a:solidFill>
                  <a:schemeClr val="bg1"/>
                </a:solidFill>
              </a:rPr>
            </a:br>
            <a:r>
              <a:rPr lang="en-US" dirty="0" smtClean="0">
                <a:solidFill>
                  <a:schemeClr val="bg1"/>
                </a:solidFill>
              </a:rPr>
              <a:t>low loss, high RTT</a:t>
            </a:r>
            <a:endParaRPr lang="en-GB" dirty="0" smtClean="0">
              <a:solidFill>
                <a:schemeClr val="tx1">
                  <a:lumMod val="50000"/>
                </a:schemeClr>
              </a:solidFill>
            </a:endParaRPr>
          </a:p>
        </p:txBody>
      </p:sp>
      <p:sp>
        <p:nvSpPr>
          <p:cNvPr id="14" name="TextBox 13"/>
          <p:cNvSpPr txBox="1"/>
          <p:nvPr/>
        </p:nvSpPr>
        <p:spPr>
          <a:xfrm>
            <a:off x="0" y="5118283"/>
            <a:ext cx="9144000" cy="830997"/>
          </a:xfrm>
          <a:prstGeom prst="rect">
            <a:avLst/>
          </a:prstGeom>
          <a:noFill/>
        </p:spPr>
        <p:txBody>
          <a:bodyPr wrap="square" rtlCol="0">
            <a:spAutoFit/>
          </a:bodyPr>
          <a:lstStyle/>
          <a:p>
            <a:r>
              <a:rPr lang="en-GB" sz="2400" dirty="0" smtClean="0">
                <a:solidFill>
                  <a:schemeClr val="tx2">
                    <a:lumMod val="50000"/>
                  </a:schemeClr>
                </a:solidFill>
              </a:rPr>
              <a:t>Goal 3a.</a:t>
            </a:r>
            <a:r>
              <a:rPr lang="en-GB" sz="2400" b="1" dirty="0" smtClean="0">
                <a:solidFill>
                  <a:schemeClr val="tx2">
                    <a:lumMod val="50000"/>
                  </a:schemeClr>
                </a:solidFill>
              </a:rPr>
              <a:t> </a:t>
            </a:r>
            <a:r>
              <a:rPr lang="en-GB" sz="2400" dirty="0" smtClean="0">
                <a:solidFill>
                  <a:schemeClr val="bg1"/>
                </a:solidFill>
              </a:rPr>
              <a:t>A Multipath TCP user should get at least as much throughput as a single-path TCP would on the best of the available paths.</a:t>
            </a:r>
            <a:endParaRPr lang="en-GB" sz="2400" dirty="0">
              <a:solidFill>
                <a:schemeClr val="bg1"/>
              </a:solidFill>
            </a:endParaRPr>
          </a:p>
        </p:txBody>
      </p:sp>
      <p:sp>
        <p:nvSpPr>
          <p:cNvPr id="15" name="TextBox 14"/>
          <p:cNvSpPr txBox="1"/>
          <p:nvPr/>
        </p:nvSpPr>
        <p:spPr>
          <a:xfrm>
            <a:off x="-36512" y="6054387"/>
            <a:ext cx="9144000" cy="830997"/>
          </a:xfrm>
          <a:prstGeom prst="rect">
            <a:avLst/>
          </a:prstGeom>
          <a:noFill/>
        </p:spPr>
        <p:txBody>
          <a:bodyPr wrap="square" rtlCol="0">
            <a:spAutoFit/>
          </a:bodyPr>
          <a:lstStyle/>
          <a:p>
            <a:r>
              <a:rPr lang="en-GB" sz="2400" dirty="0" smtClean="0">
                <a:solidFill>
                  <a:schemeClr val="tx2">
                    <a:lumMod val="50000"/>
                  </a:schemeClr>
                </a:solidFill>
              </a:rPr>
              <a:t>Goal 3b.</a:t>
            </a:r>
            <a:r>
              <a:rPr lang="en-GB" sz="2400" dirty="0" smtClean="0">
                <a:solidFill>
                  <a:schemeClr val="bg1"/>
                </a:solidFill>
              </a:rPr>
              <a:t> A Multipath TCP flow should take no more capacity on any link than a single-path TCP would. </a:t>
            </a:r>
          </a:p>
        </p:txBody>
      </p:sp>
      <p:sp>
        <p:nvSpPr>
          <p:cNvPr id="16" name="Slide Number Placeholder 15"/>
          <p:cNvSpPr>
            <a:spLocks noGrp="1"/>
          </p:cNvSpPr>
          <p:nvPr>
            <p:ph type="sldNum" sz="quarter" idx="4"/>
          </p:nvPr>
        </p:nvSpPr>
        <p:spPr/>
        <p:txBody>
          <a:bodyPr/>
          <a:lstStyle/>
          <a:p>
            <a:fld id="{C521D75E-D6CE-401B-B8F6-FCC738B84794}" type="slidenum">
              <a:rPr lang="en-GB" smtClean="0"/>
              <a:pPr/>
              <a:t>26</a:t>
            </a:fld>
            <a:endParaRPr lang="en-GB"/>
          </a:p>
        </p:txBody>
      </p:sp>
      <p:pic>
        <p:nvPicPr>
          <p:cNvPr id="17" name="Picture 16" descr="nexuss.png"/>
          <p:cNvPicPr>
            <a:picLocks noChangeAspect="1"/>
          </p:cNvPicPr>
          <p:nvPr/>
        </p:nvPicPr>
        <p:blipFill>
          <a:blip r:embed="rId3" cstate="print"/>
          <a:stretch>
            <a:fillRect/>
          </a:stretch>
        </p:blipFill>
        <p:spPr>
          <a:xfrm>
            <a:off x="1259632" y="1772816"/>
            <a:ext cx="720080" cy="1555248"/>
          </a:xfrm>
          <a:prstGeom prst="rect">
            <a:avLst/>
          </a:prstGeom>
          <a:effectLst>
            <a:outerShdw blurRad="101600" dist="114300" dir="6660000" algn="tl" rotWithShape="0">
              <a:schemeClr val="bg1">
                <a:lumMod val="50000"/>
                <a:lumOff val="50000"/>
                <a:alpha val="40000"/>
              </a:schemeClr>
            </a:outerShdw>
          </a:effectLst>
        </p:spPr>
      </p:pic>
    </p:spTree>
    <p:extLst>
      <p:ext uri="{BB962C8B-B14F-4D97-AF65-F5344CB8AC3E}">
        <p14:creationId xmlns:p14="http://schemas.microsoft.com/office/powerpoint/2010/main" val="430761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84"/>
          <p:cNvSpPr>
            <a:spLocks noGrp="1"/>
          </p:cNvSpPr>
          <p:nvPr>
            <p:ph type="title"/>
          </p:nvPr>
        </p:nvSpPr>
        <p:spPr/>
        <p:txBody>
          <a:bodyPr>
            <a:normAutofit/>
          </a:bodyPr>
          <a:lstStyle/>
          <a:p>
            <a:r>
              <a:rPr lang="en-US" dirty="0" smtClean="0">
                <a:solidFill>
                  <a:schemeClr val="tx2">
                    <a:lumMod val="50000"/>
                  </a:schemeClr>
                </a:solidFill>
              </a:rPr>
              <a:t>Design goals</a:t>
            </a:r>
            <a:endParaRPr lang="en-GB" dirty="0">
              <a:solidFill>
                <a:schemeClr val="tx2">
                  <a:lumMod val="50000"/>
                </a:schemeClr>
              </a:solidFill>
            </a:endParaRPr>
          </a:p>
        </p:txBody>
      </p:sp>
      <p:sp>
        <p:nvSpPr>
          <p:cNvPr id="6" name="Content Placeholder 5"/>
          <p:cNvSpPr>
            <a:spLocks noGrp="1"/>
          </p:cNvSpPr>
          <p:nvPr>
            <p:ph idx="1"/>
          </p:nvPr>
        </p:nvSpPr>
        <p:spPr>
          <a:xfrm>
            <a:off x="251520" y="1412776"/>
            <a:ext cx="8640960" cy="3024336"/>
          </a:xfrm>
        </p:spPr>
        <p:txBody>
          <a:bodyPr>
            <a:normAutofit/>
          </a:bodyPr>
          <a:lstStyle/>
          <a:p>
            <a:r>
              <a:rPr lang="en-GB" dirty="0" smtClean="0">
                <a:solidFill>
                  <a:schemeClr val="tx2">
                    <a:lumMod val="50000"/>
                  </a:schemeClr>
                </a:solidFill>
              </a:rPr>
              <a:t>Goal 1. </a:t>
            </a:r>
            <a:r>
              <a:rPr lang="en-GB" dirty="0" smtClean="0"/>
              <a:t>Be fair to TCP at bottleneck links</a:t>
            </a:r>
          </a:p>
          <a:p>
            <a:r>
              <a:rPr lang="en-GB" dirty="0" smtClean="0">
                <a:solidFill>
                  <a:schemeClr val="tx2">
                    <a:lumMod val="50000"/>
                  </a:schemeClr>
                </a:solidFill>
              </a:rPr>
              <a:t>Goal 2. </a:t>
            </a:r>
            <a:r>
              <a:rPr lang="en-GB" dirty="0" smtClean="0"/>
              <a:t>Use efficient paths ...</a:t>
            </a:r>
          </a:p>
          <a:p>
            <a:r>
              <a:rPr lang="en-GB" dirty="0" smtClean="0">
                <a:solidFill>
                  <a:schemeClr val="tx2">
                    <a:lumMod val="50000"/>
                  </a:schemeClr>
                </a:solidFill>
              </a:rPr>
              <a:t>Goal 3. </a:t>
            </a:r>
            <a:r>
              <a:rPr lang="en-GB" dirty="0" smtClean="0"/>
              <a:t>as much as we can, while being fair to TCP</a:t>
            </a:r>
          </a:p>
          <a:p>
            <a:r>
              <a:rPr lang="en-GB" dirty="0" smtClean="0">
                <a:solidFill>
                  <a:schemeClr val="tx2">
                    <a:lumMod val="50000"/>
                  </a:schemeClr>
                </a:solidFill>
              </a:rPr>
              <a:t>Goal 4. </a:t>
            </a:r>
            <a:r>
              <a:rPr lang="en-GB" dirty="0" smtClean="0"/>
              <a:t>Adapt quickly when congestion changes</a:t>
            </a:r>
          </a:p>
          <a:p>
            <a:r>
              <a:rPr lang="en-GB" dirty="0" smtClean="0">
                <a:solidFill>
                  <a:schemeClr val="tx2">
                    <a:lumMod val="50000"/>
                  </a:schemeClr>
                </a:solidFill>
              </a:rPr>
              <a:t>Goal 5. </a:t>
            </a:r>
            <a:r>
              <a:rPr lang="en-GB" dirty="0" smtClean="0"/>
              <a:t>Don’t oscillate</a:t>
            </a:r>
            <a:endParaRPr lang="en-GB" dirty="0"/>
          </a:p>
        </p:txBody>
      </p:sp>
      <p:sp>
        <p:nvSpPr>
          <p:cNvPr id="7" name="TextBox 6"/>
          <p:cNvSpPr txBox="1"/>
          <p:nvPr/>
        </p:nvSpPr>
        <p:spPr>
          <a:xfrm>
            <a:off x="110435" y="4678596"/>
            <a:ext cx="9144000" cy="769441"/>
          </a:xfrm>
          <a:prstGeom prst="rect">
            <a:avLst/>
          </a:prstGeom>
          <a:noFill/>
        </p:spPr>
        <p:txBody>
          <a:bodyPr wrap="square" rtlCol="0" anchor="b">
            <a:spAutoFit/>
          </a:bodyPr>
          <a:lstStyle/>
          <a:p>
            <a:r>
              <a:rPr lang="en-GB" sz="4400" dirty="0" smtClean="0">
                <a:solidFill>
                  <a:schemeClr val="bg1"/>
                </a:solidFill>
              </a:rPr>
              <a:t>How does MPTCP achieve all this?</a:t>
            </a:r>
            <a:endParaRPr lang="en-GB" sz="4400" dirty="0">
              <a:solidFill>
                <a:schemeClr val="bg1"/>
              </a:solidFill>
            </a:endParaRPr>
          </a:p>
        </p:txBody>
      </p:sp>
      <p:sp>
        <p:nvSpPr>
          <p:cNvPr id="5" name="Slide Number Placeholder 4"/>
          <p:cNvSpPr>
            <a:spLocks noGrp="1"/>
          </p:cNvSpPr>
          <p:nvPr>
            <p:ph type="sldNum" sz="quarter" idx="4"/>
          </p:nvPr>
        </p:nvSpPr>
        <p:spPr/>
        <p:txBody>
          <a:bodyPr/>
          <a:lstStyle/>
          <a:p>
            <a:fld id="{C521D75E-D6CE-401B-B8F6-FCC738B84794}" type="slidenum">
              <a:rPr lang="en-GB" smtClean="0"/>
              <a:pPr/>
              <a:t>27</a:t>
            </a:fld>
            <a:endParaRPr lang="en-GB"/>
          </a:p>
        </p:txBody>
      </p:sp>
      <p:sp>
        <p:nvSpPr>
          <p:cNvPr id="2" name="TextBox 1"/>
          <p:cNvSpPr txBox="1"/>
          <p:nvPr/>
        </p:nvSpPr>
        <p:spPr>
          <a:xfrm>
            <a:off x="587785" y="5679951"/>
            <a:ext cx="8304695" cy="830997"/>
          </a:xfrm>
          <a:prstGeom prst="rect">
            <a:avLst/>
          </a:prstGeom>
          <a:noFill/>
        </p:spPr>
        <p:txBody>
          <a:bodyPr wrap="square" rtlCol="0">
            <a:spAutoFit/>
          </a:bodyPr>
          <a:lstStyle/>
          <a:p>
            <a:r>
              <a:rPr lang="en-US" sz="2400" dirty="0" smtClean="0">
                <a:solidFill>
                  <a:schemeClr val="bg1"/>
                </a:solidFill>
              </a:rPr>
              <a:t>Read: “Design, implementation, and evaluation of congestion control for multipath TCP, NSDI 2011”</a:t>
            </a:r>
            <a:endParaRPr lang="en-US" sz="2400" dirty="0">
              <a:solidFill>
                <a:schemeClr val="bg1"/>
              </a:solidFill>
            </a:endParaRPr>
          </a:p>
        </p:txBody>
      </p:sp>
    </p:spTree>
    <p:extLst>
      <p:ext uri="{BB962C8B-B14F-4D97-AF65-F5344CB8AC3E}">
        <p14:creationId xmlns:p14="http://schemas.microsoft.com/office/powerpoint/2010/main" val="3639059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 for each ACK, by 1/</a:t>
            </a:r>
            <a:r>
              <a:rPr lang="en-US" i="1" dirty="0" smtClean="0">
                <a:solidFill>
                  <a:schemeClr val="tx2">
                    <a:lumMod val="75000"/>
                  </a:schemeClr>
                </a:solidFill>
                <a:latin typeface="Book Antiqua" pitchFamily="18" charset="0"/>
                <a:ea typeface="Cambria Math" pitchFamily="18" charset="0"/>
              </a:rPr>
              <a:t>w</a:t>
            </a: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rPr>
              <a:t> for each drop, by </a:t>
            </a:r>
            <a:r>
              <a:rPr lang="en-US" i="1" dirty="0" smtClean="0">
                <a:solidFill>
                  <a:schemeClr val="tx2">
                    <a:lumMod val="75000"/>
                  </a:schemeClr>
                </a:solidFill>
                <a:latin typeface="Book Antiqua" pitchFamily="18" charset="0"/>
                <a:ea typeface="Cambria Math" pitchFamily="18" charset="0"/>
              </a:rPr>
              <a:t>w/</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sp>
        <p:nvSpPr>
          <p:cNvPr id="6" name="Slide Number Placeholder 5"/>
          <p:cNvSpPr>
            <a:spLocks noGrp="1"/>
          </p:cNvSpPr>
          <p:nvPr>
            <p:ph type="sldNum" sz="quarter" idx="4"/>
          </p:nvPr>
        </p:nvSpPr>
        <p:spPr/>
        <p:txBody>
          <a:bodyPr/>
          <a:lstStyle/>
          <a:p>
            <a:fld id="{C521D75E-D6CE-401B-B8F6-FCC738B84794}" type="slidenum">
              <a:rPr lang="en-GB" smtClean="0"/>
              <a:pPr/>
              <a:t>28</a:t>
            </a:fld>
            <a:endParaRPr lang="en-GB"/>
          </a:p>
        </p:txBody>
      </p:sp>
    </p:spTree>
    <p:extLst>
      <p:ext uri="{BB962C8B-B14F-4D97-AF65-F5344CB8AC3E}">
        <p14:creationId xmlns:p14="http://schemas.microsoft.com/office/powerpoint/2010/main" val="35991887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itchFamily="18" charset="0"/>
              </a:rPr>
              <a:t>r </a:t>
            </a:r>
            <a:r>
              <a:rPr lang="en-US" dirty="0" smtClean="0">
                <a:solidFill>
                  <a:schemeClr val="tx2">
                    <a:lumMod val="75000"/>
                  </a:schemeClr>
                </a:solidFill>
                <a:latin typeface="Cambria Math"/>
                <a:ea typeface="Cambria Math"/>
              </a:rPr>
              <a:t>∊ </a:t>
            </a:r>
            <a:r>
              <a:rPr lang="en-US" i="1" dirty="0" smtClean="0">
                <a:solidFill>
                  <a:schemeClr val="tx2">
                    <a:lumMod val="75000"/>
                  </a:schemeClr>
                </a:solidFill>
                <a:latin typeface="Book Antiqua" pitchFamily="18" charset="0"/>
              </a:rPr>
              <a:t>R</a:t>
            </a:r>
            <a:r>
              <a:rPr lang="en-US" dirty="0" smtClean="0">
                <a:solidFill>
                  <a:schemeClr val="tx2">
                    <a:lumMod val="75000"/>
                  </a:schemeClr>
                </a:solidFill>
              </a:rPr>
              <a:t> ranges over the set of available paths.</a:t>
            </a: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itchFamily="18" charset="0"/>
              </a:rPr>
              <a:t>r</a:t>
            </a:r>
            <a:r>
              <a:rPr lang="en-US" dirty="0" smtClean="0">
                <a:solidFill>
                  <a:schemeClr val="tx2">
                    <a:lumMod val="75000"/>
                  </a:schemeClr>
                </a:solidFill>
              </a:rPr>
              <a:t>, </a:t>
            </a:r>
            <a:r>
              <a:rPr lang="en-US" dirty="0" smtClean="0">
                <a:solidFill>
                  <a:schemeClr val="tx2">
                    <a:lumMod val="75000"/>
                  </a:schemeClr>
                </a:solidFill>
              </a:rPr>
              <a:t>by</a:t>
            </a: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0" indent="0">
              <a:spcBef>
                <a:spcPts val="0"/>
              </a:spcBef>
            </a:pPr>
            <a:r>
              <a:rPr lang="en-US" dirty="0" smtClean="0">
                <a:solidFill>
                  <a:schemeClr val="tx2">
                    <a:lumMod val="75000"/>
                  </a:schemeClr>
                </a:solidFill>
              </a:rPr>
              <a:t>	</a:t>
            </a:r>
            <a:endParaRPr lang="en-US" dirty="0" smtClean="0">
              <a:solidFill>
                <a:schemeClr val="tx2">
                  <a:lumMod val="75000"/>
                </a:schemeClr>
              </a:solidFill>
            </a:endParaRPr>
          </a:p>
          <a:p>
            <a:pPr marL="368300" indent="-368300">
              <a:spcBef>
                <a:spcPts val="0"/>
              </a:spcBef>
              <a:buFont typeface="Arial" pitchFamily="34" charset="0"/>
              <a:buChar char="•"/>
            </a:pPr>
            <a:endParaRPr lang="en-US" dirty="0" smtClean="0">
              <a:solidFill>
                <a:schemeClr val="tx2">
                  <a:lumMod val="75000"/>
                </a:schemeClr>
              </a:solidFill>
            </a:endParaRPr>
          </a:p>
          <a:p>
            <a:pPr marL="368300" indent="-368300">
              <a:spcBef>
                <a:spcPts val="0"/>
              </a:spcBef>
              <a:buFont typeface="Arial"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itchFamily="18" charset="0"/>
                <a:ea typeface="Cambria Math" pitchFamily="18" charset="0"/>
              </a:rPr>
              <a:t>w</a:t>
            </a:r>
            <a:r>
              <a:rPr lang="en-US" i="1" baseline="-25000" dirty="0" err="1" smtClean="0">
                <a:solidFill>
                  <a:schemeClr val="tx2">
                    <a:lumMod val="75000"/>
                  </a:schemeClr>
                </a:solidFill>
                <a:latin typeface="Book Antiqua" pitchFamily="18" charset="0"/>
                <a:ea typeface="Cambria Math" pitchFamily="18" charset="0"/>
              </a:rPr>
              <a:t>r</a:t>
            </a:r>
            <a:r>
              <a:rPr lang="en-US" i="1" baseline="-25000" dirty="0" smtClean="0">
                <a:solidFill>
                  <a:schemeClr val="tx2">
                    <a:lumMod val="75000"/>
                  </a:schemeClr>
                </a:solidFill>
                <a:latin typeface="Book Antiqua" pitchFamily="18" charset="0"/>
                <a:ea typeface="Cambria Math" pitchFamily="18" charset="0"/>
              </a:rPr>
              <a:t> </a:t>
            </a:r>
            <a:r>
              <a:rPr lang="en-US" i="1" dirty="0" smtClean="0">
                <a:solidFill>
                  <a:schemeClr val="tx2">
                    <a:lumMod val="75000"/>
                  </a:schemeClr>
                </a:solidFill>
                <a:latin typeface="Book Antiqua" pitchFamily="18" charset="0"/>
                <a:ea typeface="Cambria Math" pitchFamily="18" charset="0"/>
              </a:rPr>
              <a:t>/</a:t>
            </a:r>
            <a:r>
              <a:rPr lang="en-US" dirty="0" smtClean="0">
                <a:solidFill>
                  <a:schemeClr val="tx2">
                    <a:lumMod val="75000"/>
                  </a:schemeClr>
                </a:solidFill>
                <a:latin typeface="Cambria Math" pitchFamily="18" charset="0"/>
                <a:ea typeface="Cambria Math"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pPr/>
              <a:t>29</a:t>
            </a:fld>
            <a:endParaRPr lang="en-GB"/>
          </a:p>
        </p:txBody>
      </p:sp>
      <p:grpSp>
        <p:nvGrpSpPr>
          <p:cNvPr id="13" name="Group 12"/>
          <p:cNvGrpSpPr/>
          <p:nvPr/>
        </p:nvGrpSpPr>
        <p:grpSpPr>
          <a:xfrm>
            <a:off x="2032000" y="3887304"/>
            <a:ext cx="6977253" cy="1457739"/>
            <a:chOff x="2043043" y="3887304"/>
            <a:chExt cx="6977253" cy="1457739"/>
          </a:xfrm>
        </p:grpSpPr>
        <p:graphicFrame>
          <p:nvGraphicFramePr>
            <p:cNvPr id="10" name="Object 9"/>
            <p:cNvGraphicFramePr>
              <a:graphicFrameLocks noChangeAspect="1"/>
            </p:cNvGraphicFramePr>
            <p:nvPr>
              <p:extLst>
                <p:ext uri="{D42A27DB-BD31-4B8C-83A1-F6EECF244321}">
                  <p14:modId xmlns:p14="http://schemas.microsoft.com/office/powerpoint/2010/main" val="334093355"/>
                </p:ext>
              </p:extLst>
            </p:nvPr>
          </p:nvGraphicFramePr>
          <p:xfrm>
            <a:off x="2780551" y="4054063"/>
            <a:ext cx="5486400" cy="1117600"/>
          </p:xfrm>
          <a:graphic>
            <a:graphicData uri="http://schemas.openxmlformats.org/presentationml/2006/ole">
              <mc:AlternateContent xmlns:mc="http://schemas.openxmlformats.org/markup-compatibility/2006">
                <mc:Choice xmlns:v="urn:schemas-microsoft-com:vml" Requires="v">
                  <p:oleObj spid="_x0000_s1110" name="Document" r:id="rId4" imgW="5486400" imgH="1117600" progId="Word.Document.12">
                    <p:embed/>
                  </p:oleObj>
                </mc:Choice>
                <mc:Fallback>
                  <p:oleObj name="Document" r:id="rId4" imgW="5486400" imgH="1117600" progId="Word.Document.12">
                    <p:embed/>
                    <p:pic>
                      <p:nvPicPr>
                        <p:cNvPr id="0" name=""/>
                        <p:cNvPicPr/>
                        <p:nvPr/>
                      </p:nvPicPr>
                      <p:blipFill>
                        <a:blip r:embed="rId5"/>
                        <a:stretch>
                          <a:fillRect/>
                        </a:stretch>
                      </p:blipFill>
                      <p:spPr>
                        <a:xfrm>
                          <a:off x="2780551" y="4054063"/>
                          <a:ext cx="5486400" cy="1117600"/>
                        </a:xfrm>
                        <a:prstGeom prst="rect">
                          <a:avLst/>
                        </a:prstGeom>
                      </p:spPr>
                    </p:pic>
                  </p:oleObj>
                </mc:Fallback>
              </mc:AlternateContent>
            </a:graphicData>
          </a:graphic>
        </p:graphicFrame>
        <p:sp>
          <p:nvSpPr>
            <p:cNvPr id="11" name="Rectangle 10"/>
            <p:cNvSpPr/>
            <p:nvPr/>
          </p:nvSpPr>
          <p:spPr>
            <a:xfrm>
              <a:off x="2043043" y="3887304"/>
              <a:ext cx="2020957" cy="145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999339" y="4020934"/>
              <a:ext cx="2020957" cy="1272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313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TextBox 1214"/>
          <p:cNvSpPr txBox="1"/>
          <p:nvPr/>
        </p:nvSpPr>
        <p:spPr>
          <a:xfrm>
            <a:off x="7620000" y="5468133"/>
            <a:ext cx="990600" cy="461661"/>
          </a:xfrm>
          <a:prstGeom prst="rect">
            <a:avLst/>
          </a:prstGeom>
          <a:noFill/>
        </p:spPr>
        <p:txBody>
          <a:bodyPr wrap="square" lIns="91435" tIns="45718" rIns="91435" bIns="45718" rtlCol="0">
            <a:spAutoFit/>
          </a:bodyPr>
          <a:lstStyle/>
          <a:p>
            <a:pPr algn="ctr"/>
            <a:r>
              <a:rPr lang="en-US" sz="2400" dirty="0">
                <a:solidFill>
                  <a:schemeClr val="bg2">
                    <a:lumMod val="25000"/>
                  </a:schemeClr>
                </a:solidFill>
              </a:rPr>
              <a:t>Leaf</a:t>
            </a:r>
          </a:p>
        </p:txBody>
      </p:sp>
      <p:cxnSp>
        <p:nvCxnSpPr>
          <p:cNvPr id="1217" name="Straight Arrow Connector 1216"/>
          <p:cNvCxnSpPr>
            <a:stCxn id="1380" idx="0"/>
            <a:endCxn id="1437" idx="3"/>
          </p:cNvCxnSpPr>
          <p:nvPr/>
        </p:nvCxnSpPr>
        <p:spPr>
          <a:xfrm flipV="1">
            <a:off x="2068555" y="4380501"/>
            <a:ext cx="56124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8" name="Straight Arrow Connector 1217"/>
          <p:cNvCxnSpPr>
            <a:stCxn id="1359" idx="0"/>
            <a:endCxn id="1437" idx="3"/>
          </p:cNvCxnSpPr>
          <p:nvPr/>
        </p:nvCxnSpPr>
        <p:spPr>
          <a:xfrm flipH="1" flipV="1">
            <a:off x="2629803" y="4380501"/>
            <a:ext cx="453981"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9" name="Straight Arrow Connector 1218"/>
          <p:cNvCxnSpPr>
            <a:stCxn id="1338" idx="0"/>
            <a:endCxn id="1442" idx="2"/>
          </p:cNvCxnSpPr>
          <p:nvPr/>
        </p:nvCxnSpPr>
        <p:spPr>
          <a:xfrm flipV="1">
            <a:off x="4091509" y="4377276"/>
            <a:ext cx="619783"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20" name="Straight Arrow Connector 1219"/>
          <p:cNvCxnSpPr>
            <a:stCxn id="1317" idx="0"/>
            <a:endCxn id="1442" idx="2"/>
          </p:cNvCxnSpPr>
          <p:nvPr/>
        </p:nvCxnSpPr>
        <p:spPr>
          <a:xfrm flipH="1" flipV="1">
            <a:off x="4711291" y="4377276"/>
            <a:ext cx="459530"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21" name="Group 1220"/>
          <p:cNvGrpSpPr/>
          <p:nvPr/>
        </p:nvGrpSpPr>
        <p:grpSpPr>
          <a:xfrm>
            <a:off x="4427186" y="3812651"/>
            <a:ext cx="449615" cy="567849"/>
            <a:chOff x="1027560" y="1988818"/>
            <a:chExt cx="545969" cy="678181"/>
          </a:xfrm>
        </p:grpSpPr>
        <p:sp>
          <p:nvSpPr>
            <p:cNvPr id="1441" name="Cube 144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2" name="Group 1221"/>
          <p:cNvGrpSpPr/>
          <p:nvPr/>
        </p:nvGrpSpPr>
        <p:grpSpPr>
          <a:xfrm>
            <a:off x="2348794" y="3812651"/>
            <a:ext cx="449615" cy="567849"/>
            <a:chOff x="1027560" y="1988818"/>
            <a:chExt cx="545969" cy="678181"/>
          </a:xfrm>
        </p:grpSpPr>
        <p:sp>
          <p:nvSpPr>
            <p:cNvPr id="1437" name="Cube 143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3" name="Group 1222"/>
          <p:cNvGrpSpPr/>
          <p:nvPr/>
        </p:nvGrpSpPr>
        <p:grpSpPr>
          <a:xfrm>
            <a:off x="1676400" y="5866878"/>
            <a:ext cx="775546" cy="420648"/>
            <a:chOff x="457200" y="4457617"/>
            <a:chExt cx="1085821" cy="427364"/>
          </a:xfrm>
        </p:grpSpPr>
        <p:cxnSp>
          <p:nvCxnSpPr>
            <p:cNvPr id="1428" name="Straight Connector 142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9" name="Straight Connector 142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0" name="Straight Connector 142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1" name="Straight Connector 143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32" name="Group 1431"/>
            <p:cNvGrpSpPr/>
            <p:nvPr/>
          </p:nvGrpSpPr>
          <p:grpSpPr>
            <a:xfrm flipH="1">
              <a:off x="1012996" y="4465798"/>
              <a:ext cx="530025" cy="419183"/>
              <a:chOff x="609600" y="4610017"/>
              <a:chExt cx="530025" cy="419183"/>
            </a:xfrm>
          </p:grpSpPr>
          <p:cxnSp>
            <p:nvCxnSpPr>
              <p:cNvPr id="1433" name="Straight Connector 143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4" name="Straight Connector 143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5" name="Straight Connector 143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6" name="Straight Connector 143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4" name="Group 1223"/>
          <p:cNvGrpSpPr/>
          <p:nvPr/>
        </p:nvGrpSpPr>
        <p:grpSpPr>
          <a:xfrm>
            <a:off x="2691672" y="5867439"/>
            <a:ext cx="775546" cy="420648"/>
            <a:chOff x="457200" y="4457617"/>
            <a:chExt cx="1085821" cy="427364"/>
          </a:xfrm>
        </p:grpSpPr>
        <p:cxnSp>
          <p:nvCxnSpPr>
            <p:cNvPr id="1419" name="Straight Connector 1418"/>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0" name="Straight Connector 1419"/>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1" name="Straight Connector 1420"/>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2" name="Straight Connector 142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23" name="Group 1422"/>
            <p:cNvGrpSpPr/>
            <p:nvPr/>
          </p:nvGrpSpPr>
          <p:grpSpPr>
            <a:xfrm flipH="1">
              <a:off x="1012996" y="4465798"/>
              <a:ext cx="530025" cy="419183"/>
              <a:chOff x="609600" y="4610017"/>
              <a:chExt cx="530025" cy="419183"/>
            </a:xfrm>
          </p:grpSpPr>
          <p:cxnSp>
            <p:nvCxnSpPr>
              <p:cNvPr id="1424" name="Straight Connector 1423"/>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5" name="Straight Connector 1424"/>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6" name="Straight Connector 1425"/>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7" name="Straight Connector 1426"/>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5" name="Group 1224"/>
          <p:cNvGrpSpPr/>
          <p:nvPr/>
        </p:nvGrpSpPr>
        <p:grpSpPr>
          <a:xfrm>
            <a:off x="3698789" y="5867439"/>
            <a:ext cx="775546" cy="420648"/>
            <a:chOff x="457200" y="4457617"/>
            <a:chExt cx="1085821" cy="427364"/>
          </a:xfrm>
        </p:grpSpPr>
        <p:cxnSp>
          <p:nvCxnSpPr>
            <p:cNvPr id="1410" name="Straight Connector 140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1" name="Straight Connector 141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2" name="Straight Connector 141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3" name="Straight Connector 141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14" name="Group 1413"/>
            <p:cNvGrpSpPr/>
            <p:nvPr/>
          </p:nvGrpSpPr>
          <p:grpSpPr>
            <a:xfrm flipH="1">
              <a:off x="1012996" y="4465798"/>
              <a:ext cx="530025" cy="419183"/>
              <a:chOff x="609600" y="4610017"/>
              <a:chExt cx="530025" cy="419183"/>
            </a:xfrm>
          </p:grpSpPr>
          <p:cxnSp>
            <p:nvCxnSpPr>
              <p:cNvPr id="1415" name="Straight Connector 141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6" name="Straight Connector 141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7" name="Straight Connector 141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8" name="Straight Connector 141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6" name="Group 1225"/>
          <p:cNvGrpSpPr/>
          <p:nvPr/>
        </p:nvGrpSpPr>
        <p:grpSpPr>
          <a:xfrm>
            <a:off x="4777334" y="5857595"/>
            <a:ext cx="775546" cy="420648"/>
            <a:chOff x="457200" y="4457617"/>
            <a:chExt cx="1085821" cy="427364"/>
          </a:xfrm>
        </p:grpSpPr>
        <p:cxnSp>
          <p:nvCxnSpPr>
            <p:cNvPr id="1401" name="Straight Connector 140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2" name="Straight Connector 140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3" name="Straight Connector 140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4" name="Straight Connector 140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05" name="Group 1404"/>
            <p:cNvGrpSpPr/>
            <p:nvPr/>
          </p:nvGrpSpPr>
          <p:grpSpPr>
            <a:xfrm flipH="1">
              <a:off x="1012996" y="4465798"/>
              <a:ext cx="530025" cy="419183"/>
              <a:chOff x="609600" y="4610017"/>
              <a:chExt cx="530025" cy="419183"/>
            </a:xfrm>
          </p:grpSpPr>
          <p:cxnSp>
            <p:nvCxnSpPr>
              <p:cNvPr id="1406" name="Straight Connector 140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7" name="Straight Connector 140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8" name="Straight Connector 140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9" name="Straight Connector 140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7" name="Group 1226"/>
          <p:cNvGrpSpPr/>
          <p:nvPr/>
        </p:nvGrpSpPr>
        <p:grpSpPr>
          <a:xfrm>
            <a:off x="1719213" y="5671459"/>
            <a:ext cx="698684" cy="203473"/>
            <a:chOff x="5220661" y="3675707"/>
            <a:chExt cx="978209" cy="243008"/>
          </a:xfrm>
        </p:grpSpPr>
        <p:sp>
          <p:nvSpPr>
            <p:cNvPr id="1380" name="Rectangle 137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8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0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8" name="Group 1227"/>
          <p:cNvGrpSpPr/>
          <p:nvPr/>
        </p:nvGrpSpPr>
        <p:grpSpPr>
          <a:xfrm>
            <a:off x="2734442" y="5671459"/>
            <a:ext cx="698684" cy="203473"/>
            <a:chOff x="5220661" y="3675707"/>
            <a:chExt cx="978209" cy="243008"/>
          </a:xfrm>
        </p:grpSpPr>
        <p:sp>
          <p:nvSpPr>
            <p:cNvPr id="1359" name="Rectangle 135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9" name="Group 1228"/>
          <p:cNvGrpSpPr/>
          <p:nvPr/>
        </p:nvGrpSpPr>
        <p:grpSpPr>
          <a:xfrm>
            <a:off x="3742166" y="5678569"/>
            <a:ext cx="698684" cy="203473"/>
            <a:chOff x="5220661" y="3675707"/>
            <a:chExt cx="978209" cy="243008"/>
          </a:xfrm>
        </p:grpSpPr>
        <p:sp>
          <p:nvSpPr>
            <p:cNvPr id="1338" name="Rectangle 133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3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0" name="Group 1229"/>
          <p:cNvGrpSpPr/>
          <p:nvPr/>
        </p:nvGrpSpPr>
        <p:grpSpPr>
          <a:xfrm>
            <a:off x="4821479" y="5671459"/>
            <a:ext cx="698684" cy="203473"/>
            <a:chOff x="5220661" y="3675707"/>
            <a:chExt cx="978209" cy="243008"/>
          </a:xfrm>
        </p:grpSpPr>
        <p:sp>
          <p:nvSpPr>
            <p:cNvPr id="1317" name="Rectangle 131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1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1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31" name="Straight Arrow Connector 1230"/>
          <p:cNvCxnSpPr>
            <a:stCxn id="1274" idx="0"/>
            <a:endCxn id="1314" idx="2"/>
          </p:cNvCxnSpPr>
          <p:nvPr/>
        </p:nvCxnSpPr>
        <p:spPr>
          <a:xfrm flipV="1">
            <a:off x="6260120" y="4377276"/>
            <a:ext cx="500987"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32" name="Straight Arrow Connector 1231"/>
          <p:cNvCxnSpPr>
            <a:stCxn id="1253" idx="0"/>
            <a:endCxn id="1314" idx="2"/>
          </p:cNvCxnSpPr>
          <p:nvPr/>
        </p:nvCxnSpPr>
        <p:spPr>
          <a:xfrm flipH="1" flipV="1">
            <a:off x="6761106" y="4377276"/>
            <a:ext cx="578326"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33" name="Group 1232"/>
          <p:cNvGrpSpPr/>
          <p:nvPr/>
        </p:nvGrpSpPr>
        <p:grpSpPr>
          <a:xfrm>
            <a:off x="6477001" y="3812651"/>
            <a:ext cx="449615" cy="567849"/>
            <a:chOff x="1027560" y="1988818"/>
            <a:chExt cx="545969" cy="678181"/>
          </a:xfrm>
        </p:grpSpPr>
        <p:sp>
          <p:nvSpPr>
            <p:cNvPr id="1313" name="Cube 131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34" name="Group 1233"/>
          <p:cNvGrpSpPr/>
          <p:nvPr/>
        </p:nvGrpSpPr>
        <p:grpSpPr>
          <a:xfrm>
            <a:off x="5867400" y="5867439"/>
            <a:ext cx="775546" cy="420648"/>
            <a:chOff x="457200" y="4457617"/>
            <a:chExt cx="1085821" cy="427364"/>
          </a:xfrm>
        </p:grpSpPr>
        <p:cxnSp>
          <p:nvCxnSpPr>
            <p:cNvPr id="1304" name="Straight Connector 130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5" name="Straight Connector 130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6" name="Straight Connector 130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7" name="Straight Connector 130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08" name="Group 1307"/>
            <p:cNvGrpSpPr/>
            <p:nvPr/>
          </p:nvGrpSpPr>
          <p:grpSpPr>
            <a:xfrm flipH="1">
              <a:off x="1012996" y="4465798"/>
              <a:ext cx="530025" cy="419183"/>
              <a:chOff x="609600" y="4610017"/>
              <a:chExt cx="530025" cy="419183"/>
            </a:xfrm>
          </p:grpSpPr>
          <p:cxnSp>
            <p:nvCxnSpPr>
              <p:cNvPr id="1309" name="Straight Connector 130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0" name="Straight Connector 130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1" name="Straight Connector 131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2" name="Straight Connector 131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5" name="Group 1234"/>
          <p:cNvGrpSpPr/>
          <p:nvPr/>
        </p:nvGrpSpPr>
        <p:grpSpPr>
          <a:xfrm>
            <a:off x="6945945" y="5857595"/>
            <a:ext cx="775546" cy="420648"/>
            <a:chOff x="457200" y="4457617"/>
            <a:chExt cx="1085821" cy="427364"/>
          </a:xfrm>
        </p:grpSpPr>
        <p:cxnSp>
          <p:nvCxnSpPr>
            <p:cNvPr id="1295" name="Straight Connector 129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6" name="Straight Connector 129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7" name="Straight Connector 129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8" name="Straight Connector 129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299" name="Group 1298"/>
            <p:cNvGrpSpPr/>
            <p:nvPr/>
          </p:nvGrpSpPr>
          <p:grpSpPr>
            <a:xfrm flipH="1">
              <a:off x="1012996" y="4465798"/>
              <a:ext cx="530025" cy="419183"/>
              <a:chOff x="609600" y="4610017"/>
              <a:chExt cx="530025" cy="419183"/>
            </a:xfrm>
          </p:grpSpPr>
          <p:cxnSp>
            <p:nvCxnSpPr>
              <p:cNvPr id="1300" name="Straight Connector 129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1" name="Straight Connector 130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2" name="Straight Connector 130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3" name="Straight Connector 130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6" name="Group 1235"/>
          <p:cNvGrpSpPr/>
          <p:nvPr/>
        </p:nvGrpSpPr>
        <p:grpSpPr>
          <a:xfrm>
            <a:off x="5910777" y="5678569"/>
            <a:ext cx="698684" cy="203473"/>
            <a:chOff x="5220661" y="3675707"/>
            <a:chExt cx="978209" cy="243008"/>
          </a:xfrm>
        </p:grpSpPr>
        <p:sp>
          <p:nvSpPr>
            <p:cNvPr id="1274" name="Rectangle 127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7" name="Group 1236"/>
          <p:cNvGrpSpPr/>
          <p:nvPr/>
        </p:nvGrpSpPr>
        <p:grpSpPr>
          <a:xfrm>
            <a:off x="6990090" y="5671459"/>
            <a:ext cx="698684" cy="203473"/>
            <a:chOff x="5220661" y="3675707"/>
            <a:chExt cx="978209" cy="243008"/>
          </a:xfrm>
        </p:grpSpPr>
        <p:sp>
          <p:nvSpPr>
            <p:cNvPr id="1253" name="Rectangle 125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sp>
        <p:nvSpPr>
          <p:cNvPr id="1238" name="Left-Right Arrow 1237"/>
          <p:cNvSpPr/>
          <p:nvPr/>
        </p:nvSpPr>
        <p:spPr>
          <a:xfrm>
            <a:off x="1295400" y="5994612"/>
            <a:ext cx="6781800" cy="634788"/>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2400" dirty="0"/>
              <a:t>1000s of server ports</a:t>
            </a:r>
          </a:p>
        </p:txBody>
      </p:sp>
      <p:sp>
        <p:nvSpPr>
          <p:cNvPr id="1239" name="TextBox 1238"/>
          <p:cNvSpPr txBox="1"/>
          <p:nvPr/>
        </p:nvSpPr>
        <p:spPr>
          <a:xfrm>
            <a:off x="457200" y="2680121"/>
            <a:ext cx="7696200" cy="1077214"/>
          </a:xfrm>
          <a:prstGeom prst="rect">
            <a:avLst/>
          </a:prstGeom>
          <a:noFill/>
        </p:spPr>
        <p:txBody>
          <a:bodyPr wrap="square" lIns="91435" tIns="45718" rIns="91435" bIns="45718" rtlCol="0">
            <a:spAutoFit/>
          </a:bodyPr>
          <a:lstStyle/>
          <a:p>
            <a:r>
              <a:rPr lang="en-US" sz="2200" dirty="0">
                <a:solidFill>
                  <a:srgbClr val="BD0A12"/>
                </a:solidFill>
                <a:latin typeface="Verdana"/>
                <a:cs typeface="Verdana"/>
              </a:rPr>
              <a:t>Multi-rooted tree [Fat-tree, Leaf-Spine, …] </a:t>
            </a:r>
          </a:p>
          <a:p>
            <a:pPr marL="342883" indent="-342883">
              <a:buFont typeface="Wingdings" charset="2"/>
              <a:buChar char="Ø"/>
            </a:pPr>
            <a:r>
              <a:rPr lang="en-US" sz="2000" dirty="0">
                <a:latin typeface="Verdana"/>
                <a:cs typeface="Verdana"/>
              </a:rPr>
              <a:t>Full bisection bandwidth, achieved via </a:t>
            </a:r>
            <a:r>
              <a:rPr lang="en-US" sz="2000" dirty="0" err="1">
                <a:latin typeface="Verdana"/>
                <a:cs typeface="Verdana"/>
              </a:rPr>
              <a:t>multipathing</a:t>
            </a:r>
            <a:endParaRPr lang="en-US" sz="2000" dirty="0">
              <a:latin typeface="Verdana"/>
              <a:cs typeface="Verdana"/>
            </a:endParaRPr>
          </a:p>
          <a:p>
            <a:endParaRPr lang="en-US" sz="2200" dirty="0">
              <a:latin typeface="Verdana"/>
              <a:cs typeface="Verdana"/>
            </a:endParaRPr>
          </a:p>
        </p:txBody>
      </p:sp>
      <p:sp>
        <p:nvSpPr>
          <p:cNvPr id="1240" name="TextBox 1239"/>
          <p:cNvSpPr txBox="1"/>
          <p:nvPr/>
        </p:nvSpPr>
        <p:spPr>
          <a:xfrm>
            <a:off x="7010400" y="3866918"/>
            <a:ext cx="990600" cy="461661"/>
          </a:xfrm>
          <a:prstGeom prst="rect">
            <a:avLst/>
          </a:prstGeom>
          <a:noFill/>
        </p:spPr>
        <p:txBody>
          <a:bodyPr wrap="square" lIns="91435" tIns="45718" rIns="91435" bIns="45718" rtlCol="0">
            <a:spAutoFit/>
          </a:bodyPr>
          <a:lstStyle/>
          <a:p>
            <a:pPr algn="ctr"/>
            <a:r>
              <a:rPr lang="en-US" sz="2400" dirty="0">
                <a:solidFill>
                  <a:schemeClr val="bg2">
                    <a:lumMod val="25000"/>
                  </a:schemeClr>
                </a:solidFill>
              </a:rPr>
              <a:t>Spine</a:t>
            </a:r>
          </a:p>
        </p:txBody>
      </p:sp>
      <p:cxnSp>
        <p:nvCxnSpPr>
          <p:cNvPr id="1241" name="Straight Arrow Connector 1240"/>
          <p:cNvCxnSpPr>
            <a:stCxn id="1380" idx="0"/>
            <a:endCxn id="1441" idx="3"/>
          </p:cNvCxnSpPr>
          <p:nvPr/>
        </p:nvCxnSpPr>
        <p:spPr>
          <a:xfrm flipV="1">
            <a:off x="2068556" y="4380501"/>
            <a:ext cx="2639639"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2" name="Straight Arrow Connector 1241"/>
          <p:cNvCxnSpPr>
            <a:stCxn id="1380" idx="0"/>
            <a:endCxn id="1313" idx="3"/>
          </p:cNvCxnSpPr>
          <p:nvPr/>
        </p:nvCxnSpPr>
        <p:spPr>
          <a:xfrm flipV="1">
            <a:off x="2068555" y="4380501"/>
            <a:ext cx="4689454"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3" name="Straight Arrow Connector 1242"/>
          <p:cNvCxnSpPr>
            <a:stCxn id="1359" idx="0"/>
            <a:endCxn id="1442" idx="2"/>
          </p:cNvCxnSpPr>
          <p:nvPr/>
        </p:nvCxnSpPr>
        <p:spPr>
          <a:xfrm flipV="1">
            <a:off x="3083785" y="4377276"/>
            <a:ext cx="1627507"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4" name="Straight Arrow Connector 1243"/>
          <p:cNvCxnSpPr>
            <a:stCxn id="1359" idx="0"/>
            <a:endCxn id="1313" idx="3"/>
          </p:cNvCxnSpPr>
          <p:nvPr/>
        </p:nvCxnSpPr>
        <p:spPr>
          <a:xfrm flipV="1">
            <a:off x="3083784" y="4380501"/>
            <a:ext cx="3674225"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5" name="Straight Arrow Connector 1244"/>
          <p:cNvCxnSpPr>
            <a:stCxn id="1338" idx="0"/>
            <a:endCxn id="1437" idx="3"/>
          </p:cNvCxnSpPr>
          <p:nvPr/>
        </p:nvCxnSpPr>
        <p:spPr>
          <a:xfrm flipH="1" flipV="1">
            <a:off x="2629804" y="4380500"/>
            <a:ext cx="1461705"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6" name="Straight Arrow Connector 1245"/>
          <p:cNvCxnSpPr>
            <a:stCxn id="1338" idx="0"/>
            <a:endCxn id="1313" idx="3"/>
          </p:cNvCxnSpPr>
          <p:nvPr/>
        </p:nvCxnSpPr>
        <p:spPr>
          <a:xfrm flipV="1">
            <a:off x="4091508" y="4380500"/>
            <a:ext cx="2666501"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7" name="Straight Arrow Connector 1246"/>
          <p:cNvCxnSpPr>
            <a:stCxn id="1317" idx="0"/>
            <a:endCxn id="1437" idx="3"/>
          </p:cNvCxnSpPr>
          <p:nvPr/>
        </p:nvCxnSpPr>
        <p:spPr>
          <a:xfrm flipH="1" flipV="1">
            <a:off x="2629804" y="4380501"/>
            <a:ext cx="254101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8" name="Straight Arrow Connector 1247"/>
          <p:cNvCxnSpPr>
            <a:stCxn id="1317" idx="0"/>
            <a:endCxn id="1313" idx="3"/>
          </p:cNvCxnSpPr>
          <p:nvPr/>
        </p:nvCxnSpPr>
        <p:spPr>
          <a:xfrm flipV="1">
            <a:off x="5170822" y="4380501"/>
            <a:ext cx="158718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9" name="Straight Arrow Connector 1248"/>
          <p:cNvCxnSpPr>
            <a:stCxn id="1274" idx="0"/>
            <a:endCxn id="1442" idx="2"/>
          </p:cNvCxnSpPr>
          <p:nvPr/>
        </p:nvCxnSpPr>
        <p:spPr>
          <a:xfrm flipH="1" flipV="1">
            <a:off x="4711292" y="4377276"/>
            <a:ext cx="1548828"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0" name="Straight Arrow Connector 1249"/>
          <p:cNvCxnSpPr>
            <a:stCxn id="1274" idx="0"/>
            <a:endCxn id="1437" idx="3"/>
          </p:cNvCxnSpPr>
          <p:nvPr/>
        </p:nvCxnSpPr>
        <p:spPr>
          <a:xfrm flipH="1" flipV="1">
            <a:off x="2629803" y="4380500"/>
            <a:ext cx="3630316"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1" name="Straight Arrow Connector 1250"/>
          <p:cNvCxnSpPr>
            <a:stCxn id="1253" idx="0"/>
            <a:endCxn id="1442" idx="2"/>
          </p:cNvCxnSpPr>
          <p:nvPr/>
        </p:nvCxnSpPr>
        <p:spPr>
          <a:xfrm flipH="1" flipV="1">
            <a:off x="4711291" y="4377276"/>
            <a:ext cx="2628141"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2" name="Straight Arrow Connector 1251"/>
          <p:cNvCxnSpPr>
            <a:stCxn id="1253" idx="0"/>
            <a:endCxn id="1437" idx="3"/>
          </p:cNvCxnSpPr>
          <p:nvPr/>
        </p:nvCxnSpPr>
        <p:spPr>
          <a:xfrm flipH="1" flipV="1">
            <a:off x="2629804" y="4380501"/>
            <a:ext cx="4709629"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2"/>
          </p:nvPr>
        </p:nvSpPr>
        <p:spPr>
          <a:xfrm>
            <a:off x="6553200" y="6416676"/>
            <a:ext cx="2133600" cy="365125"/>
          </a:xfrm>
        </p:spPr>
        <p:txBody>
          <a:bodyPr/>
          <a:lstStyle/>
          <a:p>
            <a:fld id="{3AC99A5B-5B03-425B-9284-2F10A88898BE}" type="slidenum">
              <a:rPr lang="en-US" smtClean="0"/>
              <a:t>3</a:t>
            </a:fld>
            <a:endParaRPr lang="en-US"/>
          </a:p>
        </p:txBody>
      </p:sp>
      <p:grpSp>
        <p:nvGrpSpPr>
          <p:cNvPr id="481" name="Group 480"/>
          <p:cNvGrpSpPr/>
          <p:nvPr/>
        </p:nvGrpSpPr>
        <p:grpSpPr>
          <a:xfrm>
            <a:off x="3360386" y="3810001"/>
            <a:ext cx="449615" cy="567849"/>
            <a:chOff x="1027560" y="1988818"/>
            <a:chExt cx="545969" cy="678181"/>
          </a:xfrm>
        </p:grpSpPr>
        <p:sp>
          <p:nvSpPr>
            <p:cNvPr id="483" name="Cube 48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31" name="Group 530"/>
          <p:cNvGrpSpPr/>
          <p:nvPr/>
        </p:nvGrpSpPr>
        <p:grpSpPr>
          <a:xfrm>
            <a:off x="5454409" y="3836445"/>
            <a:ext cx="449615" cy="567849"/>
            <a:chOff x="1027560" y="1988818"/>
            <a:chExt cx="545969" cy="678181"/>
          </a:xfrm>
        </p:grpSpPr>
        <p:sp>
          <p:nvSpPr>
            <p:cNvPr id="532" name="Cube 53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cxnSp>
        <p:nvCxnSpPr>
          <p:cNvPr id="536" name="Straight Arrow Connector 535"/>
          <p:cNvCxnSpPr>
            <a:stCxn id="1253" idx="0"/>
            <a:endCxn id="532" idx="3"/>
          </p:cNvCxnSpPr>
          <p:nvPr/>
        </p:nvCxnSpPr>
        <p:spPr>
          <a:xfrm flipH="1" flipV="1">
            <a:off x="5735418" y="4404293"/>
            <a:ext cx="1604014" cy="126716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8" name="Straight Arrow Connector 537"/>
          <p:cNvCxnSpPr>
            <a:stCxn id="1253" idx="0"/>
            <a:endCxn id="528" idx="2"/>
          </p:cNvCxnSpPr>
          <p:nvPr/>
        </p:nvCxnSpPr>
        <p:spPr>
          <a:xfrm flipH="1" flipV="1">
            <a:off x="3644491" y="4374626"/>
            <a:ext cx="3694941" cy="129683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1" name="Straight Arrow Connector 540"/>
          <p:cNvCxnSpPr>
            <a:stCxn id="1274" idx="0"/>
            <a:endCxn id="532" idx="3"/>
          </p:cNvCxnSpPr>
          <p:nvPr/>
        </p:nvCxnSpPr>
        <p:spPr>
          <a:xfrm flipH="1" flipV="1">
            <a:off x="5735418" y="4404293"/>
            <a:ext cx="524701" cy="127427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2" name="Straight Arrow Connector 541"/>
          <p:cNvCxnSpPr>
            <a:stCxn id="1274" idx="0"/>
            <a:endCxn id="483" idx="3"/>
          </p:cNvCxnSpPr>
          <p:nvPr/>
        </p:nvCxnSpPr>
        <p:spPr>
          <a:xfrm flipH="1" flipV="1">
            <a:off x="3641394" y="4377850"/>
            <a:ext cx="2618725" cy="130071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3" name="Straight Arrow Connector 542"/>
          <p:cNvCxnSpPr>
            <a:stCxn id="1317" idx="0"/>
            <a:endCxn id="532" idx="3"/>
          </p:cNvCxnSpPr>
          <p:nvPr/>
        </p:nvCxnSpPr>
        <p:spPr>
          <a:xfrm flipV="1">
            <a:off x="5170822" y="4404293"/>
            <a:ext cx="564597" cy="126716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4" name="Straight Arrow Connector 543"/>
          <p:cNvCxnSpPr>
            <a:stCxn id="1317" idx="0"/>
            <a:endCxn id="528" idx="2"/>
          </p:cNvCxnSpPr>
          <p:nvPr/>
        </p:nvCxnSpPr>
        <p:spPr>
          <a:xfrm flipH="1" flipV="1">
            <a:off x="3644491" y="4374626"/>
            <a:ext cx="1526330" cy="129683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5" name="Straight Arrow Connector 544"/>
          <p:cNvCxnSpPr>
            <a:stCxn id="1338" idx="0"/>
            <a:endCxn id="533" idx="2"/>
          </p:cNvCxnSpPr>
          <p:nvPr/>
        </p:nvCxnSpPr>
        <p:spPr>
          <a:xfrm flipV="1">
            <a:off x="4091509" y="4401070"/>
            <a:ext cx="1647007" cy="127749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6" name="Straight Arrow Connector 545"/>
          <p:cNvCxnSpPr>
            <a:stCxn id="1338" idx="0"/>
            <a:endCxn id="528" idx="2"/>
          </p:cNvCxnSpPr>
          <p:nvPr/>
        </p:nvCxnSpPr>
        <p:spPr>
          <a:xfrm flipH="1" flipV="1">
            <a:off x="3644492" y="4374626"/>
            <a:ext cx="447017" cy="130394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7" name="Straight Arrow Connector 546"/>
          <p:cNvCxnSpPr>
            <a:stCxn id="1359" idx="0"/>
            <a:endCxn id="533" idx="2"/>
          </p:cNvCxnSpPr>
          <p:nvPr/>
        </p:nvCxnSpPr>
        <p:spPr>
          <a:xfrm flipV="1">
            <a:off x="3083785" y="4401070"/>
            <a:ext cx="2654731" cy="127038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8" name="Straight Arrow Connector 547"/>
          <p:cNvCxnSpPr>
            <a:stCxn id="1359" idx="0"/>
            <a:endCxn id="483" idx="3"/>
          </p:cNvCxnSpPr>
          <p:nvPr/>
        </p:nvCxnSpPr>
        <p:spPr>
          <a:xfrm flipV="1">
            <a:off x="3083784" y="4377850"/>
            <a:ext cx="557610" cy="129360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9" name="Straight Arrow Connector 548"/>
          <p:cNvCxnSpPr>
            <a:stCxn id="1380" idx="0"/>
            <a:endCxn id="483" idx="3"/>
          </p:cNvCxnSpPr>
          <p:nvPr/>
        </p:nvCxnSpPr>
        <p:spPr>
          <a:xfrm flipV="1">
            <a:off x="2068556" y="4377850"/>
            <a:ext cx="1572839" cy="129360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50" name="Straight Arrow Connector 549"/>
          <p:cNvCxnSpPr>
            <a:stCxn id="1380" idx="0"/>
            <a:endCxn id="533" idx="2"/>
          </p:cNvCxnSpPr>
          <p:nvPr/>
        </p:nvCxnSpPr>
        <p:spPr>
          <a:xfrm flipV="1">
            <a:off x="2068555" y="4401070"/>
            <a:ext cx="3669960" cy="127038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256" name="TextBox 255"/>
          <p:cNvSpPr txBox="1"/>
          <p:nvPr/>
        </p:nvSpPr>
        <p:spPr>
          <a:xfrm>
            <a:off x="457201" y="1600201"/>
            <a:ext cx="8661805" cy="830993"/>
          </a:xfrm>
          <a:prstGeom prst="rect">
            <a:avLst/>
          </a:prstGeom>
          <a:noFill/>
        </p:spPr>
        <p:txBody>
          <a:bodyPr wrap="square" lIns="91435" tIns="45718" rIns="91435" bIns="45718" rtlCol="0">
            <a:spAutoFit/>
          </a:bodyPr>
          <a:lstStyle/>
          <a:p>
            <a:r>
              <a:rPr lang="en-US" sz="2400" dirty="0">
                <a:latin typeface="Verdana" pitchFamily="34" charset="0"/>
                <a:ea typeface="Verdana" pitchFamily="34" charset="0"/>
                <a:cs typeface="Verdana" pitchFamily="34" charset="0"/>
              </a:rPr>
              <a:t>DC networks need large bisection bandwidth for </a:t>
            </a:r>
            <a:r>
              <a:rPr lang="en-US" sz="2400" dirty="0">
                <a:solidFill>
                  <a:srgbClr val="0033CC"/>
                </a:solidFill>
                <a:latin typeface="Verdana" pitchFamily="34" charset="0"/>
                <a:ea typeface="Verdana" pitchFamily="34" charset="0"/>
                <a:cs typeface="Verdana" pitchFamily="34" charset="0"/>
              </a:rPr>
              <a:t>distributed </a:t>
            </a:r>
            <a:r>
              <a:rPr lang="en-US" sz="2400" dirty="0">
                <a:latin typeface="Verdana" pitchFamily="34" charset="0"/>
                <a:ea typeface="Verdana" pitchFamily="34" charset="0"/>
                <a:cs typeface="Verdana" pitchFamily="34" charset="0"/>
              </a:rPr>
              <a:t>apps (big data, HPC, web services, </a:t>
            </a:r>
            <a:r>
              <a:rPr lang="en-US" sz="2400" dirty="0" err="1">
                <a:latin typeface="Verdana" pitchFamily="34" charset="0"/>
                <a:ea typeface="Verdana" pitchFamily="34" charset="0"/>
                <a:cs typeface="Verdana" pitchFamily="34" charset="0"/>
              </a:rPr>
              <a:t>etc</a:t>
            </a:r>
            <a:r>
              <a:rPr lang="en-US" sz="2400" dirty="0">
                <a:latin typeface="Verdana" pitchFamily="34" charset="0"/>
                <a:ea typeface="Verdana" pitchFamily="34" charset="0"/>
                <a:cs typeface="Verdana" pitchFamily="34" charset="0"/>
              </a:rPr>
              <a:t>)</a:t>
            </a:r>
            <a:endParaRPr lang="en-US" sz="2400" dirty="0">
              <a:solidFill>
                <a:srgbClr val="000000"/>
              </a:solidFill>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557585953"/>
      </p:ext>
    </p:extLst>
  </p:cSld>
  <p:clrMapOvr>
    <a:masterClrMapping/>
  </p:clrMapOvr>
  <mc:AlternateContent xmlns:mc="http://schemas.openxmlformats.org/markup-compatibility/2006" xmlns:p14="http://schemas.microsoft.com/office/powerpoint/2010/main">
    <mc:Choice Requires="p14">
      <p:transition spd="slow" p14:dur="2000" advTm="21581"/>
    </mc:Choice>
    <mc:Fallback xmlns="">
      <p:transition xmlns:p14="http://schemas.microsoft.com/office/powerpoint/2010/main" spd="slow" advTm="21581"/>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31515122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Said</a:t>
            </a:r>
          </a:p>
        </p:txBody>
      </p:sp>
      <p:sp>
        <p:nvSpPr>
          <p:cNvPr id="3" name="Content Placeholder 2"/>
          <p:cNvSpPr>
            <a:spLocks noGrp="1"/>
          </p:cNvSpPr>
          <p:nvPr>
            <p:ph idx="1"/>
          </p:nvPr>
        </p:nvSpPr>
        <p:spPr/>
        <p:txBody>
          <a:bodyPr>
            <a:normAutofit/>
          </a:bodyPr>
          <a:lstStyle/>
          <a:p>
            <a:r>
              <a:rPr lang="en-US" b="1" dirty="0"/>
              <a:t>Ravi: </a:t>
            </a:r>
            <a:r>
              <a:rPr lang="en-US" i="1" dirty="0"/>
              <a:t>“An interesting point in the MPTCP paper is that they target a 'sweet spot' where there is a fair amount of traffic but the core is neither overloaded nor </a:t>
            </a:r>
            <a:r>
              <a:rPr lang="en-US" i="1" dirty="0" err="1"/>
              <a:t>underloaded</a:t>
            </a:r>
            <a:r>
              <a:rPr lang="en-US" i="1" dirty="0"/>
              <a:t>.</a:t>
            </a:r>
            <a:r>
              <a:rPr lang="en-US" i="1" dirty="0" smtClean="0"/>
              <a:t>”</a:t>
            </a:r>
            <a:endParaRPr lang="en-US" i="1" dirty="0"/>
          </a:p>
        </p:txBody>
      </p:sp>
      <p:sp>
        <p:nvSpPr>
          <p:cNvPr id="4" name="Slide Number Placeholder 3"/>
          <p:cNvSpPr>
            <a:spLocks noGrp="1"/>
          </p:cNvSpPr>
          <p:nvPr>
            <p:ph type="sldNum" sz="quarter" idx="12"/>
          </p:nvPr>
        </p:nvSpPr>
        <p:spPr/>
        <p:txBody>
          <a:bodyPr/>
          <a:lstStyle/>
          <a:p>
            <a:fld id="{AC913800-9833-F549-80FC-C3497A40B0B4}" type="slidenum">
              <a:rPr lang="en-US" smtClean="0"/>
              <a:t>31</a:t>
            </a:fld>
            <a:endParaRPr lang="en-US"/>
          </a:p>
        </p:txBody>
      </p:sp>
    </p:spTree>
    <p:extLst>
      <p:ext uri="{BB962C8B-B14F-4D97-AF65-F5344CB8AC3E}">
        <p14:creationId xmlns:p14="http://schemas.microsoft.com/office/powerpoint/2010/main" val="19006690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b="1" dirty="0" err="1" smtClean="0"/>
              <a:t>Hongzi</a:t>
            </a:r>
            <a:r>
              <a:rPr lang="en-US" b="1" dirty="0"/>
              <a:t>: </a:t>
            </a:r>
            <a:r>
              <a:rPr lang="en-US" i="1" dirty="0"/>
              <a:t>“The paper talked a bit of `probing’ to see if a link has high load and pick some other links, and there are some specific ways of assigning randomized assignment of </a:t>
            </a:r>
            <a:r>
              <a:rPr lang="en-US" i="1" dirty="0" err="1"/>
              <a:t>subflows</a:t>
            </a:r>
            <a:r>
              <a:rPr lang="en-US" i="1" dirty="0"/>
              <a:t> on links. I was wondering does the `power of 2 choices’ have some roles to play here?”</a:t>
            </a:r>
            <a:endParaRPr lang="en-US" b="1" i="1" dirty="0"/>
          </a:p>
          <a:p>
            <a:endParaRPr lang="en-US" dirty="0"/>
          </a:p>
          <a:p>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Tree>
    <p:extLst>
      <p:ext uri="{BB962C8B-B14F-4D97-AF65-F5344CB8AC3E}">
        <p14:creationId xmlns:p14="http://schemas.microsoft.com/office/powerpoint/2010/main" val="15633878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normAutofit fontScale="90000"/>
          </a:bodyPr>
          <a:lstStyle/>
          <a:p>
            <a:r>
              <a:rPr lang="en-US" dirty="0" smtClean="0"/>
              <a:t>MPTCP discovers available capacity, and it doesn’t need much path choice.</a:t>
            </a:r>
            <a:endParaRPr lang="en-GB" dirty="0"/>
          </a:p>
        </p:txBody>
      </p:sp>
      <p:sp>
        <p:nvSpPr>
          <p:cNvPr id="3" name="Content Placeholder 2"/>
          <p:cNvSpPr>
            <a:spLocks noGrp="1"/>
          </p:cNvSpPr>
          <p:nvPr>
            <p:ph idx="1"/>
          </p:nvPr>
        </p:nvSpPr>
        <p:spPr/>
        <p:txBody>
          <a:bodyPr/>
          <a:lstStyle/>
          <a:p>
            <a:r>
              <a:rPr lang="en-US" sz="2400" dirty="0" smtClean="0"/>
              <a:t>If each node-pair balances its traffic over 8 paths, chosen at random, then utilization is around 90% of optimal.</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a:rPr>
              <a:pPr/>
              <a:t>33</a:t>
            </a:fld>
            <a:endParaRPr lang="en-GB">
              <a:solidFill>
                <a:prstClr val="white">
                  <a:tint val="75000"/>
                </a:prstClr>
              </a:solidFill>
              <a:latin typeface="Calibri"/>
            </a:endParaRPr>
          </a:p>
        </p:txBody>
      </p:sp>
      <p:pic>
        <p:nvPicPr>
          <p:cNvPr id="7" name="Picture 2"/>
          <p:cNvPicPr>
            <a:picLocks noChangeAspect="1" noChangeArrowheads="1"/>
          </p:cNvPicPr>
          <p:nvPr/>
        </p:nvPicPr>
        <p:blipFill>
          <a:blip r:embed="rId2" cstate="print"/>
          <a:srcRect/>
          <a:stretch>
            <a:fillRect/>
          </a:stretch>
        </p:blipFill>
        <p:spPr bwMode="auto">
          <a:xfrm>
            <a:off x="1259632" y="2145857"/>
            <a:ext cx="6412607" cy="2649554"/>
          </a:xfrm>
          <a:prstGeom prst="rect">
            <a:avLst/>
          </a:prstGeom>
          <a:noFill/>
          <a:ln w="9525">
            <a:noFill/>
            <a:miter lim="800000"/>
            <a:headEnd/>
            <a:tailEnd/>
          </a:ln>
        </p:spPr>
      </p:pic>
      <p:sp>
        <p:nvSpPr>
          <p:cNvPr id="8" name="TextBox 7"/>
          <p:cNvSpPr txBox="1"/>
          <p:nvPr/>
        </p:nvSpPr>
        <p:spPr>
          <a:xfrm>
            <a:off x="2627784" y="1905799"/>
            <a:ext cx="2088232" cy="369332"/>
          </a:xfrm>
          <a:prstGeom prst="rect">
            <a:avLst/>
          </a:prstGeom>
          <a:noFill/>
        </p:spPr>
        <p:txBody>
          <a:bodyPr wrap="square" rtlCol="0">
            <a:spAutoFit/>
          </a:bodyPr>
          <a:lstStyle/>
          <a:p>
            <a:pPr defTabSz="914400"/>
            <a:r>
              <a:rPr lang="en-US" i="1" dirty="0" err="1" smtClean="0">
                <a:solidFill>
                  <a:prstClr val="black"/>
                </a:solidFill>
                <a:latin typeface="Calibri"/>
              </a:rPr>
              <a:t>FatTree</a:t>
            </a:r>
            <a:r>
              <a:rPr lang="en-US" i="1" dirty="0" smtClean="0">
                <a:solidFill>
                  <a:prstClr val="black"/>
                </a:solidFill>
                <a:latin typeface="Calibri"/>
              </a:rPr>
              <a:t>, 128 nodes</a:t>
            </a:r>
            <a:endParaRPr lang="en-GB" i="1" dirty="0">
              <a:solidFill>
                <a:prstClr val="black"/>
              </a:solidFill>
              <a:latin typeface="Calibri"/>
            </a:endParaRPr>
          </a:p>
        </p:txBody>
      </p:sp>
      <p:sp>
        <p:nvSpPr>
          <p:cNvPr id="9" name="TextBox 8"/>
          <p:cNvSpPr txBox="1"/>
          <p:nvPr/>
        </p:nvSpPr>
        <p:spPr>
          <a:xfrm>
            <a:off x="5364088" y="1905799"/>
            <a:ext cx="2088232" cy="369332"/>
          </a:xfrm>
          <a:prstGeom prst="rect">
            <a:avLst/>
          </a:prstGeom>
          <a:noFill/>
        </p:spPr>
        <p:txBody>
          <a:bodyPr wrap="square" rtlCol="0">
            <a:spAutoFit/>
          </a:bodyPr>
          <a:lstStyle/>
          <a:p>
            <a:pPr defTabSz="914400"/>
            <a:r>
              <a:rPr lang="en-US" i="1" dirty="0" err="1" smtClean="0">
                <a:solidFill>
                  <a:prstClr val="black"/>
                </a:solidFill>
                <a:latin typeface="Calibri"/>
              </a:rPr>
              <a:t>FatTree</a:t>
            </a:r>
            <a:r>
              <a:rPr lang="en-US" i="1" dirty="0" smtClean="0">
                <a:solidFill>
                  <a:prstClr val="black"/>
                </a:solidFill>
                <a:latin typeface="Calibri"/>
              </a:rPr>
              <a:t>, 8192 nodes</a:t>
            </a:r>
            <a:endParaRPr lang="en-GB" i="1" dirty="0">
              <a:solidFill>
                <a:prstClr val="black"/>
              </a:solidFill>
              <a:latin typeface="Calibri"/>
            </a:endParaRPr>
          </a:p>
        </p:txBody>
      </p:sp>
      <p:sp>
        <p:nvSpPr>
          <p:cNvPr id="10" name="TextBox 9"/>
          <p:cNvSpPr txBox="1"/>
          <p:nvPr/>
        </p:nvSpPr>
        <p:spPr>
          <a:xfrm>
            <a:off x="755576" y="1556792"/>
            <a:ext cx="1584176" cy="646331"/>
          </a:xfrm>
          <a:prstGeom prst="rect">
            <a:avLst/>
          </a:prstGeom>
          <a:noFill/>
        </p:spPr>
        <p:txBody>
          <a:bodyPr wrap="square" rtlCol="0">
            <a:spAutoFit/>
          </a:bodyPr>
          <a:lstStyle/>
          <a:p>
            <a:pPr defTabSz="914400"/>
            <a:r>
              <a:rPr lang="en-US" i="1" dirty="0" smtClean="0">
                <a:solidFill>
                  <a:prstClr val="black"/>
                </a:solidFill>
                <a:latin typeface="Calibri"/>
              </a:rPr>
              <a:t>Throughput</a:t>
            </a:r>
            <a:br>
              <a:rPr lang="en-US" i="1" dirty="0" smtClean="0">
                <a:solidFill>
                  <a:prstClr val="black"/>
                </a:solidFill>
                <a:latin typeface="Calibri"/>
              </a:rPr>
            </a:br>
            <a:r>
              <a:rPr lang="en-US" i="1" dirty="0" smtClean="0">
                <a:solidFill>
                  <a:prstClr val="black"/>
                </a:solidFill>
                <a:latin typeface="Calibri"/>
              </a:rPr>
              <a:t>(% of optimal)</a:t>
            </a:r>
            <a:endParaRPr lang="en-GB" i="1" dirty="0">
              <a:solidFill>
                <a:prstClr val="black"/>
              </a:solidFill>
              <a:latin typeface="Calibri"/>
            </a:endParaRPr>
          </a:p>
        </p:txBody>
      </p:sp>
      <p:sp>
        <p:nvSpPr>
          <p:cNvPr id="11" name="TextBox 10"/>
          <p:cNvSpPr txBox="1"/>
          <p:nvPr/>
        </p:nvSpPr>
        <p:spPr>
          <a:xfrm>
            <a:off x="6948264" y="4651395"/>
            <a:ext cx="1368152" cy="369332"/>
          </a:xfrm>
          <a:prstGeom prst="rect">
            <a:avLst/>
          </a:prstGeom>
          <a:noFill/>
        </p:spPr>
        <p:txBody>
          <a:bodyPr wrap="square" rtlCol="0">
            <a:spAutoFit/>
          </a:bodyPr>
          <a:lstStyle/>
          <a:p>
            <a:pPr defTabSz="914400"/>
            <a:r>
              <a:rPr lang="en-US" i="1" dirty="0" smtClean="0">
                <a:solidFill>
                  <a:prstClr val="black"/>
                </a:solidFill>
                <a:latin typeface="Calibri"/>
              </a:rPr>
              <a:t>Num. paths</a:t>
            </a:r>
            <a:endParaRPr lang="en-GB" i="1" dirty="0">
              <a:solidFill>
                <a:prstClr val="black"/>
              </a:solidFill>
              <a:latin typeface="Calibri"/>
            </a:endParaRPr>
          </a:p>
        </p:txBody>
      </p:sp>
      <p:sp>
        <p:nvSpPr>
          <p:cNvPr id="12" name="TextBox 11"/>
          <p:cNvSpPr txBox="1"/>
          <p:nvPr/>
        </p:nvSpPr>
        <p:spPr>
          <a:xfrm>
            <a:off x="899592" y="4919971"/>
            <a:ext cx="7344816" cy="584775"/>
          </a:xfrm>
          <a:prstGeom prst="rect">
            <a:avLst/>
          </a:prstGeom>
          <a:noFill/>
        </p:spPr>
        <p:txBody>
          <a:bodyPr wrap="square" rtlCol="0">
            <a:spAutoFit/>
          </a:bodyPr>
          <a:lstStyle/>
          <a:p>
            <a:pPr defTabSz="914400"/>
            <a:r>
              <a:rPr lang="en-US" sz="1600" dirty="0" smtClean="0">
                <a:solidFill>
                  <a:prstClr val="black"/>
                </a:solidFill>
                <a:latin typeface="Calibri"/>
              </a:rPr>
              <a:t>Simulations of </a:t>
            </a:r>
            <a:r>
              <a:rPr lang="en-US" sz="1600" dirty="0" err="1" smtClean="0">
                <a:solidFill>
                  <a:prstClr val="black"/>
                </a:solidFill>
                <a:latin typeface="Calibri"/>
              </a:rPr>
              <a:t>FatTree</a:t>
            </a:r>
            <a:r>
              <a:rPr lang="en-US" sz="1600" dirty="0" smtClean="0">
                <a:solidFill>
                  <a:prstClr val="black"/>
                </a:solidFill>
                <a:latin typeface="Calibri"/>
              </a:rPr>
              <a:t>, 100Mb/s links, permutation traffic matrix, </a:t>
            </a:r>
            <a:br>
              <a:rPr lang="en-US" sz="1600" dirty="0" smtClean="0">
                <a:solidFill>
                  <a:prstClr val="black"/>
                </a:solidFill>
                <a:latin typeface="Calibri"/>
              </a:rPr>
            </a:br>
            <a:r>
              <a:rPr lang="en-US" sz="1600" dirty="0" smtClean="0">
                <a:solidFill>
                  <a:prstClr val="black"/>
                </a:solidFill>
                <a:latin typeface="Calibri"/>
              </a:rPr>
              <a:t>one flow per host, TCP+ECMP versus MPTCP.</a:t>
            </a:r>
            <a:endParaRPr lang="en-GB" sz="1600" dirty="0">
              <a:solidFill>
                <a:prstClr val="black"/>
              </a:solidFill>
              <a:latin typeface="Calibri"/>
            </a:endParaRPr>
          </a:p>
        </p:txBody>
      </p:sp>
    </p:spTree>
    <p:extLst>
      <p:ext uri="{BB962C8B-B14F-4D97-AF65-F5344CB8AC3E}">
        <p14:creationId xmlns:p14="http://schemas.microsoft.com/office/powerpoint/2010/main" val="38383126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02321" y="2022515"/>
            <a:ext cx="6120680" cy="2674313"/>
          </a:xfrm>
          <a:prstGeom prst="rect">
            <a:avLst/>
          </a:prstGeom>
          <a:noFill/>
          <a:ln w="9525">
            <a:noFill/>
            <a:miter lim="800000"/>
            <a:headEnd/>
            <a:tailEnd/>
          </a:ln>
        </p:spPr>
      </p:pic>
      <p:sp>
        <p:nvSpPr>
          <p:cNvPr id="2" name="Title 1"/>
          <p:cNvSpPr>
            <a:spLocks noGrp="1"/>
          </p:cNvSpPr>
          <p:nvPr>
            <p:ph type="title"/>
          </p:nvPr>
        </p:nvSpPr>
        <p:spPr>
          <a:xfrm>
            <a:off x="0" y="0"/>
            <a:ext cx="9144000" cy="1340768"/>
          </a:xfrm>
        </p:spPr>
        <p:txBody>
          <a:bodyPr>
            <a:normAutofit fontScale="90000"/>
          </a:bodyPr>
          <a:lstStyle/>
          <a:p>
            <a:r>
              <a:rPr lang="en-US" dirty="0" smtClean="0"/>
              <a:t>MPTCP discovers available capacity, and it shares it out more fairly than TCP+ECMP.</a:t>
            </a:r>
            <a:endParaRPr lang="en-GB" dirty="0"/>
          </a:p>
        </p:txBody>
      </p:sp>
      <p:sp>
        <p:nvSpPr>
          <p:cNvPr id="3" name="Content Placeholder 2"/>
          <p:cNvSpPr>
            <a:spLocks noGrp="1"/>
          </p:cNvSpPr>
          <p:nvPr>
            <p:ph idx="1"/>
          </p:nvPr>
        </p:nvSpPr>
        <p:spPr/>
        <p:txBody>
          <a:bodyPr/>
          <a:lstStyle/>
          <a:p>
            <a:r>
              <a:rPr lang="en-US" sz="2400" dirty="0" smtClean="0"/>
              <a:t> </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a:rPr>
              <a:pPr/>
              <a:t>34</a:t>
            </a:fld>
            <a:endParaRPr lang="en-GB">
              <a:solidFill>
                <a:prstClr val="white">
                  <a:tint val="75000"/>
                </a:prstClr>
              </a:solidFill>
              <a:latin typeface="Calibri"/>
            </a:endParaRPr>
          </a:p>
        </p:txBody>
      </p:sp>
      <p:sp>
        <p:nvSpPr>
          <p:cNvPr id="8" name="TextBox 7"/>
          <p:cNvSpPr txBox="1"/>
          <p:nvPr/>
        </p:nvSpPr>
        <p:spPr>
          <a:xfrm>
            <a:off x="2627784" y="1844824"/>
            <a:ext cx="2088232" cy="369332"/>
          </a:xfrm>
          <a:prstGeom prst="rect">
            <a:avLst/>
          </a:prstGeom>
          <a:noFill/>
        </p:spPr>
        <p:txBody>
          <a:bodyPr wrap="square" rtlCol="0">
            <a:spAutoFit/>
          </a:bodyPr>
          <a:lstStyle/>
          <a:p>
            <a:pPr defTabSz="914400"/>
            <a:r>
              <a:rPr lang="en-US" i="1" dirty="0" err="1" smtClean="0">
                <a:solidFill>
                  <a:prstClr val="black"/>
                </a:solidFill>
                <a:latin typeface="Calibri"/>
              </a:rPr>
              <a:t>FatTree</a:t>
            </a:r>
            <a:r>
              <a:rPr lang="en-US" i="1" dirty="0" smtClean="0">
                <a:solidFill>
                  <a:prstClr val="black"/>
                </a:solidFill>
                <a:latin typeface="Calibri"/>
              </a:rPr>
              <a:t>, 128 nodes</a:t>
            </a:r>
            <a:endParaRPr lang="en-GB" i="1" dirty="0">
              <a:solidFill>
                <a:prstClr val="black"/>
              </a:solidFill>
              <a:latin typeface="Calibri"/>
            </a:endParaRPr>
          </a:p>
        </p:txBody>
      </p:sp>
      <p:sp>
        <p:nvSpPr>
          <p:cNvPr id="9" name="TextBox 8"/>
          <p:cNvSpPr txBox="1"/>
          <p:nvPr/>
        </p:nvSpPr>
        <p:spPr>
          <a:xfrm>
            <a:off x="5364088" y="1844824"/>
            <a:ext cx="2088232" cy="369332"/>
          </a:xfrm>
          <a:prstGeom prst="rect">
            <a:avLst/>
          </a:prstGeom>
          <a:noFill/>
        </p:spPr>
        <p:txBody>
          <a:bodyPr wrap="square" rtlCol="0">
            <a:spAutoFit/>
          </a:bodyPr>
          <a:lstStyle/>
          <a:p>
            <a:pPr defTabSz="914400"/>
            <a:r>
              <a:rPr lang="en-US" i="1" dirty="0" err="1" smtClean="0">
                <a:solidFill>
                  <a:prstClr val="black"/>
                </a:solidFill>
                <a:latin typeface="Calibri"/>
              </a:rPr>
              <a:t>FatTree</a:t>
            </a:r>
            <a:r>
              <a:rPr lang="en-US" i="1" dirty="0" smtClean="0">
                <a:solidFill>
                  <a:prstClr val="black"/>
                </a:solidFill>
                <a:latin typeface="Calibri"/>
              </a:rPr>
              <a:t>, 8192 nodes</a:t>
            </a:r>
            <a:endParaRPr lang="en-GB" i="1" dirty="0">
              <a:solidFill>
                <a:prstClr val="black"/>
              </a:solidFill>
              <a:latin typeface="Calibri"/>
            </a:endParaRPr>
          </a:p>
        </p:txBody>
      </p:sp>
      <p:sp>
        <p:nvSpPr>
          <p:cNvPr id="10" name="TextBox 9"/>
          <p:cNvSpPr txBox="1"/>
          <p:nvPr/>
        </p:nvSpPr>
        <p:spPr>
          <a:xfrm>
            <a:off x="755576" y="1484784"/>
            <a:ext cx="1584176" cy="646331"/>
          </a:xfrm>
          <a:prstGeom prst="rect">
            <a:avLst/>
          </a:prstGeom>
          <a:noFill/>
        </p:spPr>
        <p:txBody>
          <a:bodyPr wrap="square" rtlCol="0">
            <a:spAutoFit/>
          </a:bodyPr>
          <a:lstStyle/>
          <a:p>
            <a:pPr defTabSz="914400"/>
            <a:r>
              <a:rPr lang="en-US" i="1" dirty="0" smtClean="0">
                <a:solidFill>
                  <a:prstClr val="black"/>
                </a:solidFill>
                <a:latin typeface="Calibri"/>
              </a:rPr>
              <a:t>Throughput</a:t>
            </a:r>
            <a:br>
              <a:rPr lang="en-US" i="1" dirty="0" smtClean="0">
                <a:solidFill>
                  <a:prstClr val="black"/>
                </a:solidFill>
                <a:latin typeface="Calibri"/>
              </a:rPr>
            </a:br>
            <a:r>
              <a:rPr lang="en-US" i="1" dirty="0" smtClean="0">
                <a:solidFill>
                  <a:prstClr val="black"/>
                </a:solidFill>
                <a:latin typeface="Calibri"/>
              </a:rPr>
              <a:t>(% of optimal)</a:t>
            </a:r>
            <a:endParaRPr lang="en-GB" i="1" dirty="0">
              <a:solidFill>
                <a:prstClr val="black"/>
              </a:solidFill>
              <a:latin typeface="Calibri"/>
            </a:endParaRPr>
          </a:p>
        </p:txBody>
      </p:sp>
      <p:sp>
        <p:nvSpPr>
          <p:cNvPr id="11" name="TextBox 10"/>
          <p:cNvSpPr txBox="1"/>
          <p:nvPr/>
        </p:nvSpPr>
        <p:spPr>
          <a:xfrm>
            <a:off x="6948264" y="4590420"/>
            <a:ext cx="1368152" cy="369332"/>
          </a:xfrm>
          <a:prstGeom prst="rect">
            <a:avLst/>
          </a:prstGeom>
          <a:noFill/>
        </p:spPr>
        <p:txBody>
          <a:bodyPr wrap="square" rtlCol="0">
            <a:spAutoFit/>
          </a:bodyPr>
          <a:lstStyle/>
          <a:p>
            <a:pPr defTabSz="914400"/>
            <a:r>
              <a:rPr lang="en-US" i="1" dirty="0" smtClean="0">
                <a:solidFill>
                  <a:prstClr val="black"/>
                </a:solidFill>
                <a:latin typeface="Calibri"/>
              </a:rPr>
              <a:t>Flow rank</a:t>
            </a:r>
            <a:endParaRPr lang="en-GB" i="1" dirty="0">
              <a:solidFill>
                <a:prstClr val="black"/>
              </a:solidFill>
              <a:latin typeface="Calibri"/>
            </a:endParaRPr>
          </a:p>
        </p:txBody>
      </p:sp>
      <p:sp>
        <p:nvSpPr>
          <p:cNvPr id="12" name="TextBox 11"/>
          <p:cNvSpPr txBox="1"/>
          <p:nvPr/>
        </p:nvSpPr>
        <p:spPr>
          <a:xfrm>
            <a:off x="899592" y="4858996"/>
            <a:ext cx="7344816" cy="584775"/>
          </a:xfrm>
          <a:prstGeom prst="rect">
            <a:avLst/>
          </a:prstGeom>
          <a:noFill/>
        </p:spPr>
        <p:txBody>
          <a:bodyPr wrap="square" rtlCol="0">
            <a:spAutoFit/>
          </a:bodyPr>
          <a:lstStyle/>
          <a:p>
            <a:pPr defTabSz="914400"/>
            <a:r>
              <a:rPr lang="en-US" sz="1600" dirty="0" smtClean="0">
                <a:solidFill>
                  <a:prstClr val="black"/>
                </a:solidFill>
                <a:latin typeface="Calibri"/>
              </a:rPr>
              <a:t>Simulations of </a:t>
            </a:r>
            <a:r>
              <a:rPr lang="en-US" sz="1600" dirty="0" err="1" smtClean="0">
                <a:solidFill>
                  <a:prstClr val="black"/>
                </a:solidFill>
                <a:latin typeface="Calibri"/>
              </a:rPr>
              <a:t>FatTree</a:t>
            </a:r>
            <a:r>
              <a:rPr lang="en-US" sz="1600" dirty="0" smtClean="0">
                <a:solidFill>
                  <a:prstClr val="black"/>
                </a:solidFill>
                <a:latin typeface="Calibri"/>
              </a:rPr>
              <a:t>, 100Mb/s links, permutation traffic matrix, </a:t>
            </a:r>
            <a:br>
              <a:rPr lang="en-US" sz="1600" dirty="0" smtClean="0">
                <a:solidFill>
                  <a:prstClr val="black"/>
                </a:solidFill>
                <a:latin typeface="Calibri"/>
              </a:rPr>
            </a:br>
            <a:r>
              <a:rPr lang="en-US" sz="1600" dirty="0" smtClean="0">
                <a:solidFill>
                  <a:prstClr val="black"/>
                </a:solidFill>
                <a:latin typeface="Calibri"/>
              </a:rPr>
              <a:t>one flow per host, TCP+ECMP versus MPTCP.</a:t>
            </a:r>
            <a:endParaRPr lang="en-GB" sz="1600" dirty="0">
              <a:solidFill>
                <a:prstClr val="black"/>
              </a:solidFill>
              <a:latin typeface="Calibri"/>
            </a:endParaRPr>
          </a:p>
        </p:txBody>
      </p:sp>
    </p:spTree>
    <p:extLst>
      <p:ext uri="{BB962C8B-B14F-4D97-AF65-F5344CB8AC3E}">
        <p14:creationId xmlns:p14="http://schemas.microsoft.com/office/powerpoint/2010/main" val="10313643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Autofit/>
          </a:bodyPr>
          <a:lstStyle/>
          <a:p>
            <a:r>
              <a:rPr lang="en-US" sz="3600" dirty="0" smtClean="0"/>
              <a:t>MPTCP can make good path choices, as good as a very fast centralized scheduler.</a:t>
            </a:r>
            <a:endParaRPr lang="en-GB" sz="3600" dirty="0"/>
          </a:p>
        </p:txBody>
      </p:sp>
      <p:sp>
        <p:nvSpPr>
          <p:cNvPr id="3" name="Content Placeholder 2"/>
          <p:cNvSpPr>
            <a:spLocks noGrp="1"/>
          </p:cNvSpPr>
          <p:nvPr>
            <p:ph idx="1"/>
          </p:nvPr>
        </p:nvSpPr>
        <p:spPr/>
        <p:txBody>
          <a:bodyPr/>
          <a:lstStyle/>
          <a:p>
            <a:r>
              <a:rPr lang="en-US" dirty="0" smtClean="0"/>
              <a:t> </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a:rPr>
              <a:pPr/>
              <a:t>35</a:t>
            </a:fld>
            <a:endParaRPr lang="en-GB">
              <a:solidFill>
                <a:prstClr val="white">
                  <a:tint val="75000"/>
                </a:prstClr>
              </a:solidFill>
              <a:latin typeface="Calibri"/>
            </a:endParaRPr>
          </a:p>
        </p:txBody>
      </p:sp>
      <p:grpSp>
        <p:nvGrpSpPr>
          <p:cNvPr id="5" name="Group 7"/>
          <p:cNvGrpSpPr/>
          <p:nvPr/>
        </p:nvGrpSpPr>
        <p:grpSpPr>
          <a:xfrm>
            <a:off x="1043608" y="1965434"/>
            <a:ext cx="4392488" cy="2723559"/>
            <a:chOff x="1732012" y="1268761"/>
            <a:chExt cx="5504284" cy="3412928"/>
          </a:xfrm>
        </p:grpSpPr>
        <p:pic>
          <p:nvPicPr>
            <p:cNvPr id="6146" name="Picture 2"/>
            <p:cNvPicPr>
              <a:picLocks noChangeAspect="1" noChangeArrowheads="1"/>
            </p:cNvPicPr>
            <p:nvPr/>
          </p:nvPicPr>
          <p:blipFill>
            <a:blip r:embed="rId2" cstate="print"/>
            <a:srcRect/>
            <a:stretch>
              <a:fillRect/>
            </a:stretch>
          </p:blipFill>
          <p:spPr bwMode="auto">
            <a:xfrm>
              <a:off x="1732012" y="1268761"/>
              <a:ext cx="5504284" cy="3412928"/>
            </a:xfrm>
            <a:prstGeom prst="rect">
              <a:avLst/>
            </a:prstGeom>
            <a:noFill/>
            <a:ln w="9525">
              <a:noFill/>
              <a:miter lim="800000"/>
              <a:headEnd/>
              <a:tailEnd/>
            </a:ln>
          </p:spPr>
        </p:pic>
        <p:sp>
          <p:nvSpPr>
            <p:cNvPr id="6" name="Rectangle 5"/>
            <p:cNvSpPr/>
            <p:nvPr/>
          </p:nvSpPr>
          <p:spPr>
            <a:xfrm>
              <a:off x="2571750" y="2743200"/>
              <a:ext cx="380999" cy="15498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 name="Rectangle 6"/>
            <p:cNvSpPr/>
            <p:nvPr/>
          </p:nvSpPr>
          <p:spPr>
            <a:xfrm>
              <a:off x="6557740" y="1838326"/>
              <a:ext cx="380999" cy="243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grpSp>
      <p:sp>
        <p:nvSpPr>
          <p:cNvPr id="9" name="TextBox 8"/>
          <p:cNvSpPr txBox="1"/>
          <p:nvPr/>
        </p:nvSpPr>
        <p:spPr>
          <a:xfrm>
            <a:off x="6012160" y="1979548"/>
            <a:ext cx="2160240" cy="3139321"/>
          </a:xfrm>
          <a:prstGeom prst="rect">
            <a:avLst/>
          </a:prstGeom>
          <a:noFill/>
        </p:spPr>
        <p:txBody>
          <a:bodyPr wrap="square" rtlCol="0">
            <a:spAutoFit/>
          </a:bodyPr>
          <a:lstStyle/>
          <a:p>
            <a:pPr defTabSz="914400"/>
            <a:r>
              <a:rPr lang="en-US" dirty="0" smtClean="0">
                <a:solidFill>
                  <a:prstClr val="black"/>
                </a:solidFill>
                <a:latin typeface="Calibri"/>
              </a:rPr>
              <a:t>Simulation of </a:t>
            </a:r>
            <a:r>
              <a:rPr lang="en-US" dirty="0" err="1" smtClean="0">
                <a:solidFill>
                  <a:prstClr val="black"/>
                </a:solidFill>
                <a:latin typeface="Calibri"/>
              </a:rPr>
              <a:t>FatTree</a:t>
            </a:r>
            <a:r>
              <a:rPr lang="en-US" dirty="0" smtClean="0">
                <a:solidFill>
                  <a:prstClr val="black"/>
                </a:solidFill>
                <a:latin typeface="Calibri"/>
              </a:rPr>
              <a:t> with 128 hosts. </a:t>
            </a:r>
          </a:p>
          <a:p>
            <a:pPr marL="180975" indent="-180975" defTabSz="914400">
              <a:buFont typeface="Arial" pitchFamily="34" charset="0"/>
              <a:buChar char="•"/>
            </a:pPr>
            <a:r>
              <a:rPr lang="en-US" dirty="0" smtClean="0">
                <a:solidFill>
                  <a:prstClr val="black"/>
                </a:solidFill>
                <a:latin typeface="Calibri"/>
              </a:rPr>
              <a:t>Permutation traffic matrix</a:t>
            </a:r>
          </a:p>
          <a:p>
            <a:pPr marL="180975" indent="-180975" defTabSz="914400">
              <a:buFont typeface="Arial" pitchFamily="34" charset="0"/>
              <a:buChar char="•"/>
            </a:pPr>
            <a:r>
              <a:rPr lang="en-US" dirty="0" smtClean="0">
                <a:solidFill>
                  <a:prstClr val="black"/>
                </a:solidFill>
                <a:latin typeface="Calibri"/>
              </a:rPr>
              <a:t>Closed-loop flow arrivals (one flow finishes, another starts)</a:t>
            </a:r>
          </a:p>
          <a:p>
            <a:pPr marL="180975" indent="-180975" defTabSz="914400">
              <a:buFont typeface="Arial" pitchFamily="34" charset="0"/>
              <a:buChar char="•"/>
            </a:pPr>
            <a:r>
              <a:rPr lang="en-US" dirty="0" smtClean="0">
                <a:solidFill>
                  <a:prstClr val="black"/>
                </a:solidFill>
                <a:latin typeface="Calibri"/>
              </a:rPr>
              <a:t>Flow size distributions from VL2 dataset</a:t>
            </a:r>
            <a:endParaRPr lang="en-GB" dirty="0" smtClean="0">
              <a:solidFill>
                <a:prstClr val="black"/>
              </a:solidFill>
              <a:latin typeface="Calibri"/>
            </a:endParaRPr>
          </a:p>
        </p:txBody>
      </p:sp>
      <p:sp>
        <p:nvSpPr>
          <p:cNvPr id="10" name="TextBox 9"/>
          <p:cNvSpPr txBox="1"/>
          <p:nvPr/>
        </p:nvSpPr>
        <p:spPr>
          <a:xfrm>
            <a:off x="899592" y="1682224"/>
            <a:ext cx="2664296" cy="369332"/>
          </a:xfrm>
          <a:prstGeom prst="rect">
            <a:avLst/>
          </a:prstGeom>
          <a:noFill/>
        </p:spPr>
        <p:txBody>
          <a:bodyPr wrap="square" rtlCol="0">
            <a:spAutoFit/>
          </a:bodyPr>
          <a:lstStyle/>
          <a:p>
            <a:pPr defTabSz="914400"/>
            <a:r>
              <a:rPr lang="en-US" i="1" dirty="0" smtClean="0">
                <a:solidFill>
                  <a:prstClr val="black"/>
                </a:solidFill>
                <a:latin typeface="Calibri"/>
              </a:rPr>
              <a:t>Throughput [% of optimal]</a:t>
            </a:r>
            <a:endParaRPr lang="en-GB" i="1" dirty="0">
              <a:solidFill>
                <a:prstClr val="black"/>
              </a:solidFill>
              <a:latin typeface="Calibri"/>
            </a:endParaRPr>
          </a:p>
        </p:txBody>
      </p:sp>
      <p:sp>
        <p:nvSpPr>
          <p:cNvPr id="11" name="TextBox 10"/>
          <p:cNvSpPr txBox="1"/>
          <p:nvPr/>
        </p:nvSpPr>
        <p:spPr>
          <a:xfrm>
            <a:off x="2195736" y="5003884"/>
            <a:ext cx="2664296" cy="369332"/>
          </a:xfrm>
          <a:prstGeom prst="rect">
            <a:avLst/>
          </a:prstGeom>
          <a:noFill/>
        </p:spPr>
        <p:txBody>
          <a:bodyPr wrap="square" rtlCol="0">
            <a:spAutoFit/>
          </a:bodyPr>
          <a:lstStyle/>
          <a:p>
            <a:pPr algn="ctr" defTabSz="914400"/>
            <a:r>
              <a:rPr lang="en-US" i="1" dirty="0" err="1" smtClean="0">
                <a:solidFill>
                  <a:prstClr val="black"/>
                </a:solidFill>
                <a:latin typeface="Calibri"/>
              </a:rPr>
              <a:t>Hedera</a:t>
            </a:r>
            <a:r>
              <a:rPr lang="en-US" i="1" dirty="0" smtClean="0">
                <a:solidFill>
                  <a:prstClr val="black"/>
                </a:solidFill>
                <a:latin typeface="Calibri"/>
              </a:rPr>
              <a:t> first-fit heuristic</a:t>
            </a:r>
            <a:endParaRPr lang="en-GB" i="1" dirty="0">
              <a:solidFill>
                <a:prstClr val="black"/>
              </a:solidFill>
              <a:latin typeface="Calibri"/>
            </a:endParaRPr>
          </a:p>
        </p:txBody>
      </p:sp>
      <p:sp>
        <p:nvSpPr>
          <p:cNvPr id="12" name="Left Brace 11"/>
          <p:cNvSpPr/>
          <p:nvPr/>
        </p:nvSpPr>
        <p:spPr>
          <a:xfrm rot="16200000">
            <a:off x="3405014" y="3650590"/>
            <a:ext cx="288032" cy="2274540"/>
          </a:xfrm>
          <a:prstGeom prst="leftBrace">
            <a:avLst>
              <a:gd name="adj1" fmla="val 12742"/>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a:endParaRPr>
          </a:p>
        </p:txBody>
      </p:sp>
      <p:sp>
        <p:nvSpPr>
          <p:cNvPr id="13" name="TextBox 12"/>
          <p:cNvSpPr txBox="1"/>
          <p:nvPr/>
        </p:nvSpPr>
        <p:spPr>
          <a:xfrm>
            <a:off x="4716016" y="4437112"/>
            <a:ext cx="720080" cy="276999"/>
          </a:xfrm>
          <a:prstGeom prst="rect">
            <a:avLst/>
          </a:prstGeom>
          <a:solidFill>
            <a:schemeClr val="tx1"/>
          </a:solidFill>
        </p:spPr>
        <p:txBody>
          <a:bodyPr wrap="square" lIns="0" tIns="0" rIns="0" bIns="0" rtlCol="0">
            <a:spAutoFit/>
          </a:bodyPr>
          <a:lstStyle/>
          <a:p>
            <a:pPr defTabSz="914400"/>
            <a:r>
              <a:rPr lang="en-US" dirty="0" smtClean="0">
                <a:solidFill>
                  <a:prstClr val="black"/>
                </a:solidFill>
                <a:latin typeface="Calibri"/>
              </a:rPr>
              <a:t>MPTCP</a:t>
            </a:r>
            <a:endParaRPr lang="en-GB" dirty="0">
              <a:solidFill>
                <a:prstClr val="black"/>
              </a:solidFill>
              <a:latin typeface="Calibri"/>
            </a:endParaRPr>
          </a:p>
        </p:txBody>
      </p:sp>
    </p:spTree>
    <p:extLst>
      <p:ext uri="{BB962C8B-B14F-4D97-AF65-F5344CB8AC3E}">
        <p14:creationId xmlns:p14="http://schemas.microsoft.com/office/powerpoint/2010/main" val="39046468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p:txBody>
          <a:bodyPr/>
          <a:lstStyle/>
          <a:p>
            <a:r>
              <a:rPr lang="en-US" sz="2400" dirty="0" smtClean="0"/>
              <a:t>Because an MPTCP flow shifts its traffic onto its least congested paths, congestion hotspots are made to “diffuse” throughout the network. Non-adaptive congestion control, on the other hand, does not cope well with non-homogenous topologies.</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a:rPr>
              <a:pPr/>
              <a:t>36</a:t>
            </a:fld>
            <a:endParaRPr lang="en-GB">
              <a:solidFill>
                <a:prstClr val="white">
                  <a:tint val="75000"/>
                </a:prstClr>
              </a:solidFill>
              <a:latin typeface="Calibri"/>
            </a:endParaRPr>
          </a:p>
        </p:txBody>
      </p:sp>
      <p:grpSp>
        <p:nvGrpSpPr>
          <p:cNvPr id="5" name="Group 128"/>
          <p:cNvGrpSpPr/>
          <p:nvPr/>
        </p:nvGrpSpPr>
        <p:grpSpPr>
          <a:xfrm>
            <a:off x="5148064" y="1713582"/>
            <a:ext cx="3024335" cy="1407306"/>
            <a:chOff x="4283969" y="1052737"/>
            <a:chExt cx="3312368" cy="1541336"/>
          </a:xfrm>
        </p:grpSpPr>
        <p:grpSp>
          <p:nvGrpSpPr>
            <p:cNvPr id="60" name="Group 195"/>
            <p:cNvGrpSpPr>
              <a:grpSpLocks/>
            </p:cNvGrpSpPr>
            <p:nvPr/>
          </p:nvGrpSpPr>
          <p:grpSpPr bwMode="auto">
            <a:xfrm>
              <a:off x="4372541" y="1602732"/>
              <a:ext cx="3191036" cy="661260"/>
              <a:chOff x="1475656" y="1484784"/>
              <a:chExt cx="4176464" cy="864096"/>
            </a:xfrm>
            <a:solidFill>
              <a:schemeClr val="accent1">
                <a:lumMod val="20000"/>
                <a:lumOff val="80000"/>
              </a:schemeClr>
            </a:solidFill>
          </p:grpSpPr>
          <p:sp>
            <p:nvSpPr>
              <p:cNvPr id="6" name="Rounded Rectangle 5"/>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 name="Rounded Rectangle 6"/>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 name="Rounded Rectangle 7"/>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9" name="Rounded Rectangle 8"/>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sp>
          <p:nvSpPr>
            <p:cNvPr id="10" name="Rectangle 9"/>
            <p:cNvSpPr/>
            <p:nvPr/>
          </p:nvSpPr>
          <p:spPr>
            <a:xfrm>
              <a:off x="5306036" y="2483319"/>
              <a:ext cx="110412" cy="11041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1" name="Rectangle 10"/>
            <p:cNvSpPr/>
            <p:nvPr/>
          </p:nvSpPr>
          <p:spPr>
            <a:xfrm>
              <a:off x="4718744" y="2505791"/>
              <a:ext cx="65519" cy="64306"/>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cxnSp>
          <p:nvCxnSpPr>
            <p:cNvPr id="12" name="Straight Connector 11"/>
            <p:cNvCxnSpPr/>
            <p:nvPr/>
          </p:nvCxnSpPr>
          <p:spPr bwMode="auto">
            <a:xfrm rot="5400000" flipH="1" flipV="1">
              <a:off x="4716039" y="2249558"/>
              <a:ext cx="275424" cy="1926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16200000" flipV="1">
              <a:off x="6064517" y="2304636"/>
              <a:ext cx="275424"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16200000" flipH="1">
              <a:off x="4595792" y="1771383"/>
              <a:ext cx="268144"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flipH="1" flipV="1">
              <a:off x="4840276" y="1933361"/>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6051171" y="1933361"/>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flipH="1" flipV="1">
              <a:off x="6247124" y="1771382"/>
              <a:ext cx="268144"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4455048" y="1216894"/>
              <a:ext cx="495035" cy="38583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4840277" y="831665"/>
              <a:ext cx="495035" cy="115629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flipH="1" flipV="1">
              <a:off x="5417818" y="694558"/>
              <a:ext cx="495035" cy="14305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flipH="1" flipV="1">
              <a:off x="5775748" y="336630"/>
              <a:ext cx="495035" cy="214636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16200000" flipV="1">
              <a:off x="5280712" y="777066"/>
              <a:ext cx="495035" cy="126549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16200000" flipV="1">
              <a:off x="5665942" y="1162295"/>
              <a:ext cx="495035" cy="49503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16200000" flipV="1">
              <a:off x="6243484" y="1299400"/>
              <a:ext cx="495035" cy="220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6601413" y="1162295"/>
              <a:ext cx="495035" cy="49503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4263951" y="2260962"/>
              <a:ext cx="298477" cy="192919"/>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4346457"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4786893"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flipH="1" flipV="1">
              <a:off x="5116916" y="2288869"/>
              <a:ext cx="298477" cy="1371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16200000" flipV="1">
              <a:off x="5199422"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5557352" y="2288869"/>
              <a:ext cx="298477" cy="13710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5639858"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969275"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6409710"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16200000" flipV="1">
              <a:off x="6492216"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flipH="1" flipV="1">
              <a:off x="6822846"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16200000" flipV="1">
              <a:off x="6905352" y="2288869"/>
              <a:ext cx="298477" cy="1371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7263283"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16200000" flipV="1">
              <a:off x="7345789" y="2288869"/>
              <a:ext cx="298477" cy="13710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4399843"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4595188" y="1771993"/>
              <a:ext cx="268145" cy="32274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flipV="1">
              <a:off x="5224902"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5665338"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flipH="1" flipV="1">
              <a:off x="5420853" y="1771387"/>
              <a:ext cx="268145"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16200000" flipV="1">
              <a:off x="5420853" y="1771387"/>
              <a:ext cx="268145"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6490396"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6246519" y="1771993"/>
              <a:ext cx="268145" cy="32274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6876233"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flipH="1" flipV="1">
              <a:off x="7316668"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16200000" flipV="1">
              <a:off x="7072184" y="1771387"/>
              <a:ext cx="268145"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7072184" y="1771387"/>
              <a:ext cx="268145"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16200000" flipV="1">
              <a:off x="4866366" y="1190205"/>
              <a:ext cx="496250" cy="44043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flipH="1" flipV="1">
              <a:off x="5251595" y="1245411"/>
              <a:ext cx="496250" cy="33002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flipH="1" flipV="1">
              <a:off x="5829743" y="1107698"/>
              <a:ext cx="496250" cy="60544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flipH="1" flipV="1">
              <a:off x="6187066" y="750376"/>
              <a:ext cx="496250" cy="132009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692031" y="364540"/>
              <a:ext cx="496250" cy="209176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rot="16200000" flipV="1">
              <a:off x="6077261" y="749769"/>
              <a:ext cx="496250" cy="13213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6655409" y="887482"/>
              <a:ext cx="496250" cy="104588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V="1">
              <a:off x="7012732" y="1244804"/>
              <a:ext cx="496250" cy="33123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 193"/>
            <p:cNvGrpSpPr>
              <a:grpSpLocks/>
            </p:cNvGrpSpPr>
            <p:nvPr/>
          </p:nvGrpSpPr>
          <p:grpSpPr bwMode="auto">
            <a:xfrm>
              <a:off x="4427139" y="2043168"/>
              <a:ext cx="3081834" cy="165012"/>
              <a:chOff x="1547664" y="2060848"/>
              <a:chExt cx="4032448" cy="216024"/>
            </a:xfrm>
          </p:grpSpPr>
          <p:sp>
            <p:nvSpPr>
              <p:cNvPr id="61" name="Oval 60"/>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2" name="Oval 61"/>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3" name="Oval 62"/>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4" name="Oval 63"/>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5" name="Oval 64"/>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6" name="Oval 65"/>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7" name="Oval 66"/>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68" name="Oval 67"/>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grpSp>
          <p:nvGrpSpPr>
            <p:cNvPr id="84" name="Group 123"/>
            <p:cNvGrpSpPr/>
            <p:nvPr/>
          </p:nvGrpSpPr>
          <p:grpSpPr>
            <a:xfrm>
              <a:off x="4283969" y="2506657"/>
              <a:ext cx="3312368" cy="64306"/>
              <a:chOff x="539552" y="3891136"/>
              <a:chExt cx="4333875" cy="84138"/>
            </a:xfrm>
            <a:solidFill>
              <a:schemeClr val="bg2">
                <a:lumMod val="75000"/>
                <a:lumOff val="25000"/>
              </a:schemeClr>
            </a:solidFill>
          </p:grpSpPr>
          <p:sp>
            <p:nvSpPr>
              <p:cNvPr id="70" name="Rectangle 69"/>
              <p:cNvSpPr/>
              <p:nvPr/>
            </p:nvSpPr>
            <p:spPr>
              <a:xfrm>
                <a:off x="5395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1" name="Rectangle 70"/>
              <p:cNvSpPr/>
              <p:nvPr/>
            </p:nvSpPr>
            <p:spPr>
              <a:xfrm>
                <a:off x="7554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2" name="Rectangle 71"/>
              <p:cNvSpPr/>
              <p:nvPr/>
            </p:nvSpPr>
            <p:spPr>
              <a:xfrm>
                <a:off x="1331714"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3" name="Rectangle 72"/>
              <p:cNvSpPr/>
              <p:nvPr/>
            </p:nvSpPr>
            <p:spPr>
              <a:xfrm>
                <a:off x="1692077"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4" name="Rectangle 73"/>
              <p:cNvSpPr/>
              <p:nvPr/>
            </p:nvSpPr>
            <p:spPr>
              <a:xfrm>
                <a:off x="1907977" y="3891136"/>
                <a:ext cx="85725" cy="84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5" name="Rectangle 74"/>
              <p:cNvSpPr/>
              <p:nvPr/>
            </p:nvSpPr>
            <p:spPr>
              <a:xfrm>
                <a:off x="22683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6" name="Rectangle 75"/>
              <p:cNvSpPr/>
              <p:nvPr/>
            </p:nvSpPr>
            <p:spPr>
              <a:xfrm>
                <a:off x="24842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7" name="Rectangle 76"/>
              <p:cNvSpPr/>
              <p:nvPr/>
            </p:nvSpPr>
            <p:spPr>
              <a:xfrm>
                <a:off x="2844602"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8" name="Rectangle 77"/>
              <p:cNvSpPr/>
              <p:nvPr/>
            </p:nvSpPr>
            <p:spPr>
              <a:xfrm>
                <a:off x="3420864"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9" name="Rectangle 78"/>
              <p:cNvSpPr/>
              <p:nvPr/>
            </p:nvSpPr>
            <p:spPr>
              <a:xfrm>
                <a:off x="3636764" y="3891136"/>
                <a:ext cx="84138" cy="84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0" name="Rectangle 79"/>
              <p:cNvSpPr/>
              <p:nvPr/>
            </p:nvSpPr>
            <p:spPr>
              <a:xfrm>
                <a:off x="39971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1" name="Rectangle 80"/>
              <p:cNvSpPr/>
              <p:nvPr/>
            </p:nvSpPr>
            <p:spPr>
              <a:xfrm>
                <a:off x="42130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2" name="Rectangle 81"/>
              <p:cNvSpPr/>
              <p:nvPr/>
            </p:nvSpPr>
            <p:spPr>
              <a:xfrm>
                <a:off x="45733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3" name="Rectangle 82"/>
              <p:cNvSpPr/>
              <p:nvPr/>
            </p:nvSpPr>
            <p:spPr>
              <a:xfrm>
                <a:off x="47892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grpSp>
          <p:nvGrpSpPr>
            <p:cNvPr id="91" name="Group 209"/>
            <p:cNvGrpSpPr/>
            <p:nvPr/>
          </p:nvGrpSpPr>
          <p:grpSpPr>
            <a:xfrm>
              <a:off x="4812276" y="1052737"/>
              <a:ext cx="2366527" cy="165107"/>
              <a:chOff x="2051720" y="764704"/>
              <a:chExt cx="3096344" cy="216024"/>
            </a:xfrm>
            <a:solidFill>
              <a:schemeClr val="accent1"/>
            </a:solidFill>
          </p:grpSpPr>
          <p:sp>
            <p:nvSpPr>
              <p:cNvPr id="85" name="Oval 84"/>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6" name="Oval 85"/>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7" name="Oval 86"/>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8" name="Oval 87"/>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sp>
          <p:nvSpPr>
            <p:cNvPr id="89" name="Rectangle 88"/>
            <p:cNvSpPr/>
            <p:nvPr/>
          </p:nvSpPr>
          <p:spPr>
            <a:xfrm>
              <a:off x="6622691" y="2483660"/>
              <a:ext cx="110412" cy="11041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90" name="Rectangle 89"/>
            <p:cNvSpPr/>
            <p:nvPr/>
          </p:nvSpPr>
          <p:spPr>
            <a:xfrm>
              <a:off x="6213779" y="2506132"/>
              <a:ext cx="65519" cy="64306"/>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nvGrpSpPr>
            <p:cNvPr id="92" name="Group 192"/>
            <p:cNvGrpSpPr>
              <a:grpSpLocks/>
            </p:cNvGrpSpPr>
            <p:nvPr/>
          </p:nvGrpSpPr>
          <p:grpSpPr bwMode="auto">
            <a:xfrm>
              <a:off x="4427139" y="1658545"/>
              <a:ext cx="3081834" cy="165012"/>
              <a:chOff x="1547664" y="1556792"/>
              <a:chExt cx="4032448" cy="216024"/>
            </a:xfrm>
          </p:grpSpPr>
          <p:sp>
            <p:nvSpPr>
              <p:cNvPr id="120" name="Oval 119"/>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1" name="Oval 120"/>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2" name="Oval 121"/>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3" name="Oval 122"/>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4" name="Oval 123"/>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5" name="Oval 124"/>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6" name="Oval 125"/>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7" name="Oval 126"/>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grpSp>
      <p:pic>
        <p:nvPicPr>
          <p:cNvPr id="8194" name="Picture 2"/>
          <p:cNvPicPr>
            <a:picLocks noChangeAspect="1" noChangeArrowheads="1"/>
          </p:cNvPicPr>
          <p:nvPr/>
        </p:nvPicPr>
        <p:blipFill>
          <a:blip r:embed="rId3" cstate="print">
            <a:lum/>
          </a:blip>
          <a:srcRect/>
          <a:stretch>
            <a:fillRect/>
          </a:stretch>
        </p:blipFill>
        <p:spPr bwMode="auto">
          <a:xfrm>
            <a:off x="1115616" y="1700808"/>
            <a:ext cx="2849149" cy="2664296"/>
          </a:xfrm>
          <a:prstGeom prst="rect">
            <a:avLst/>
          </a:prstGeom>
          <a:noFill/>
          <a:ln w="9525">
            <a:noFill/>
            <a:miter lim="800000"/>
            <a:headEnd/>
            <a:tailEnd/>
          </a:ln>
        </p:spPr>
      </p:pic>
      <p:sp>
        <p:nvSpPr>
          <p:cNvPr id="131" name="TextBox 130"/>
          <p:cNvSpPr txBox="1"/>
          <p:nvPr/>
        </p:nvSpPr>
        <p:spPr>
          <a:xfrm>
            <a:off x="827584" y="1052736"/>
            <a:ext cx="2160240" cy="646331"/>
          </a:xfrm>
          <a:prstGeom prst="rect">
            <a:avLst/>
          </a:prstGeom>
          <a:noFill/>
        </p:spPr>
        <p:txBody>
          <a:bodyPr wrap="square" rtlCol="0">
            <a:spAutoFit/>
          </a:bodyPr>
          <a:lstStyle/>
          <a:p>
            <a:pPr defTabSz="914400"/>
            <a:r>
              <a:rPr lang="en-US" i="1" dirty="0" smtClean="0">
                <a:solidFill>
                  <a:prstClr val="black"/>
                </a:solidFill>
                <a:latin typeface="Calibri"/>
              </a:rPr>
              <a:t>Average throughput</a:t>
            </a:r>
            <a:br>
              <a:rPr lang="en-US" i="1" dirty="0" smtClean="0">
                <a:solidFill>
                  <a:prstClr val="black"/>
                </a:solidFill>
                <a:latin typeface="Calibri"/>
              </a:rPr>
            </a:br>
            <a:r>
              <a:rPr lang="en-US" i="1" dirty="0" smtClean="0">
                <a:solidFill>
                  <a:prstClr val="black"/>
                </a:solidFill>
                <a:latin typeface="Calibri"/>
              </a:rPr>
              <a:t>[% of optimal]</a:t>
            </a:r>
            <a:endParaRPr lang="en-GB" i="1" dirty="0">
              <a:solidFill>
                <a:prstClr val="black"/>
              </a:solidFill>
              <a:latin typeface="Calibri"/>
            </a:endParaRPr>
          </a:p>
        </p:txBody>
      </p:sp>
      <p:sp>
        <p:nvSpPr>
          <p:cNvPr id="132" name="TextBox 131"/>
          <p:cNvSpPr txBox="1"/>
          <p:nvPr/>
        </p:nvSpPr>
        <p:spPr>
          <a:xfrm>
            <a:off x="2699792" y="4283804"/>
            <a:ext cx="1656184" cy="369332"/>
          </a:xfrm>
          <a:prstGeom prst="rect">
            <a:avLst/>
          </a:prstGeom>
          <a:noFill/>
        </p:spPr>
        <p:txBody>
          <a:bodyPr wrap="square" rtlCol="0">
            <a:spAutoFit/>
          </a:bodyPr>
          <a:lstStyle/>
          <a:p>
            <a:pPr defTabSz="914400"/>
            <a:r>
              <a:rPr lang="en-US" i="1" dirty="0" smtClean="0">
                <a:solidFill>
                  <a:prstClr val="black"/>
                </a:solidFill>
                <a:latin typeface="Calibri"/>
              </a:rPr>
              <a:t>Rank of flow</a:t>
            </a:r>
            <a:endParaRPr lang="en-GB" i="1" dirty="0">
              <a:solidFill>
                <a:prstClr val="black"/>
              </a:solidFill>
              <a:latin typeface="Calibri"/>
            </a:endParaRPr>
          </a:p>
        </p:txBody>
      </p:sp>
      <p:cxnSp>
        <p:nvCxnSpPr>
          <p:cNvPr id="135" name="Straight Connector 134"/>
          <p:cNvCxnSpPr/>
          <p:nvPr/>
        </p:nvCxnSpPr>
        <p:spPr>
          <a:xfrm rot="5400000">
            <a:off x="6019490" y="1930196"/>
            <a:ext cx="424456" cy="24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076056" y="3369766"/>
            <a:ext cx="3168352" cy="923330"/>
          </a:xfrm>
          <a:prstGeom prst="rect">
            <a:avLst/>
          </a:prstGeom>
          <a:noFill/>
        </p:spPr>
        <p:txBody>
          <a:bodyPr wrap="square" rtlCol="0">
            <a:spAutoFit/>
          </a:bodyPr>
          <a:lstStyle/>
          <a:p>
            <a:pPr defTabSz="914400"/>
            <a:r>
              <a:rPr lang="en-US" dirty="0" smtClean="0">
                <a:solidFill>
                  <a:prstClr val="black"/>
                </a:solidFill>
                <a:latin typeface="Calibri"/>
              </a:rPr>
              <a:t>Simulation of 128-node </a:t>
            </a:r>
            <a:r>
              <a:rPr lang="en-US" dirty="0" err="1" smtClean="0">
                <a:solidFill>
                  <a:prstClr val="black"/>
                </a:solidFill>
                <a:latin typeface="Calibri"/>
              </a:rPr>
              <a:t>FatTree</a:t>
            </a:r>
            <a:r>
              <a:rPr lang="en-US" dirty="0" smtClean="0">
                <a:solidFill>
                  <a:prstClr val="black"/>
                </a:solidFill>
                <a:latin typeface="Calibri"/>
              </a:rPr>
              <a:t>, when one of the 1Gb/s core links is cut to 100Mb/s</a:t>
            </a:r>
            <a:endParaRPr lang="en-GB" dirty="0">
              <a:solidFill>
                <a:prstClr val="black"/>
              </a:solidFill>
              <a:latin typeface="Calibri"/>
            </a:endParaRPr>
          </a:p>
        </p:txBody>
      </p:sp>
      <p:sp>
        <p:nvSpPr>
          <p:cNvPr id="137" name="Freeform 136"/>
          <p:cNvSpPr/>
          <p:nvPr/>
        </p:nvSpPr>
        <p:spPr>
          <a:xfrm>
            <a:off x="1469772" y="3900168"/>
            <a:ext cx="258051" cy="32313"/>
          </a:xfrm>
          <a:custGeom>
            <a:avLst/>
            <a:gdLst>
              <a:gd name="connsiteX0" fmla="*/ 0 w 258051"/>
              <a:gd name="connsiteY0" fmla="*/ 26703 h 32313"/>
              <a:gd name="connsiteX1" fmla="*/ 44878 w 258051"/>
              <a:gd name="connsiteY1" fmla="*/ 21093 h 32313"/>
              <a:gd name="connsiteX2" fmla="*/ 84147 w 258051"/>
              <a:gd name="connsiteY2" fmla="*/ 15484 h 32313"/>
              <a:gd name="connsiteX3" fmla="*/ 100976 w 258051"/>
              <a:gd name="connsiteY3" fmla="*/ 21093 h 32313"/>
              <a:gd name="connsiteX4" fmla="*/ 258051 w 258051"/>
              <a:gd name="connsiteY4" fmla="*/ 26703 h 32313"/>
              <a:gd name="connsiteX5" fmla="*/ 258051 w 258051"/>
              <a:gd name="connsiteY5" fmla="*/ 32313 h 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051" h="32313">
                <a:moveTo>
                  <a:pt x="0" y="26703"/>
                </a:moveTo>
                <a:lnTo>
                  <a:pt x="44878" y="21093"/>
                </a:lnTo>
                <a:cubicBezTo>
                  <a:pt x="57985" y="19346"/>
                  <a:pt x="70924" y="15484"/>
                  <a:pt x="84147" y="15484"/>
                </a:cubicBezTo>
                <a:cubicBezTo>
                  <a:pt x="90060" y="15484"/>
                  <a:pt x="95366" y="19223"/>
                  <a:pt x="100976" y="21093"/>
                </a:cubicBezTo>
                <a:cubicBezTo>
                  <a:pt x="128469" y="18039"/>
                  <a:pt x="258051" y="0"/>
                  <a:pt x="258051" y="26703"/>
                </a:cubicBezTo>
                <a:lnTo>
                  <a:pt x="258051" y="3231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a:endParaRPr>
          </a:p>
        </p:txBody>
      </p:sp>
      <p:sp>
        <p:nvSpPr>
          <p:cNvPr id="138" name="Freeform 137"/>
          <p:cNvSpPr/>
          <p:nvPr/>
        </p:nvSpPr>
        <p:spPr>
          <a:xfrm>
            <a:off x="1704163" y="1884898"/>
            <a:ext cx="46100" cy="2049452"/>
          </a:xfrm>
          <a:custGeom>
            <a:avLst/>
            <a:gdLst>
              <a:gd name="connsiteX0" fmla="*/ 46100 w 46100"/>
              <a:gd name="connsiteY0" fmla="*/ 0 h 2049452"/>
              <a:gd name="connsiteX1" fmla="*/ 40490 w 46100"/>
              <a:gd name="connsiteY1" fmla="*/ 201954 h 2049452"/>
              <a:gd name="connsiteX2" fmla="*/ 29270 w 46100"/>
              <a:gd name="connsiteY2" fmla="*/ 617080 h 2049452"/>
              <a:gd name="connsiteX3" fmla="*/ 23660 w 46100"/>
              <a:gd name="connsiteY3" fmla="*/ 835863 h 2049452"/>
              <a:gd name="connsiteX4" fmla="*/ 18050 w 46100"/>
              <a:gd name="connsiteY4" fmla="*/ 942449 h 2049452"/>
              <a:gd name="connsiteX5" fmla="*/ 23660 w 46100"/>
              <a:gd name="connsiteY5" fmla="*/ 1217330 h 2049452"/>
              <a:gd name="connsiteX6" fmla="*/ 23660 w 46100"/>
              <a:gd name="connsiteY6" fmla="*/ 1464162 h 2049452"/>
              <a:gd name="connsiteX7" fmla="*/ 18050 w 46100"/>
              <a:gd name="connsiteY7" fmla="*/ 1626847 h 2049452"/>
              <a:gd name="connsiteX8" fmla="*/ 23660 w 46100"/>
              <a:gd name="connsiteY8" fmla="*/ 1806361 h 2049452"/>
              <a:gd name="connsiteX9" fmla="*/ 18050 w 46100"/>
              <a:gd name="connsiteY9" fmla="*/ 1828800 h 2049452"/>
              <a:gd name="connsiteX10" fmla="*/ 23660 w 46100"/>
              <a:gd name="connsiteY10" fmla="*/ 2047583 h 2049452"/>
              <a:gd name="connsiteX11" fmla="*/ 23660 w 46100"/>
              <a:gd name="connsiteY11" fmla="*/ 2041973 h 204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00" h="2049452">
                <a:moveTo>
                  <a:pt x="46100" y="0"/>
                </a:moveTo>
                <a:cubicBezTo>
                  <a:pt x="0" y="69150"/>
                  <a:pt x="40490" y="1369"/>
                  <a:pt x="40490" y="201954"/>
                </a:cubicBezTo>
                <a:cubicBezTo>
                  <a:pt x="40490" y="520738"/>
                  <a:pt x="45863" y="451154"/>
                  <a:pt x="29270" y="617080"/>
                </a:cubicBezTo>
                <a:cubicBezTo>
                  <a:pt x="27400" y="690008"/>
                  <a:pt x="26174" y="762955"/>
                  <a:pt x="23660" y="835863"/>
                </a:cubicBezTo>
                <a:cubicBezTo>
                  <a:pt x="22434" y="871420"/>
                  <a:pt x="18050" y="906871"/>
                  <a:pt x="18050" y="942449"/>
                </a:cubicBezTo>
                <a:cubicBezTo>
                  <a:pt x="18050" y="1034095"/>
                  <a:pt x="21790" y="1125703"/>
                  <a:pt x="23660" y="1217330"/>
                </a:cubicBezTo>
                <a:cubicBezTo>
                  <a:pt x="10243" y="1472238"/>
                  <a:pt x="23660" y="1154762"/>
                  <a:pt x="23660" y="1464162"/>
                </a:cubicBezTo>
                <a:cubicBezTo>
                  <a:pt x="23660" y="1518423"/>
                  <a:pt x="19920" y="1572619"/>
                  <a:pt x="18050" y="1626847"/>
                </a:cubicBezTo>
                <a:cubicBezTo>
                  <a:pt x="19920" y="1686685"/>
                  <a:pt x="23660" y="1746494"/>
                  <a:pt x="23660" y="1806361"/>
                </a:cubicBezTo>
                <a:cubicBezTo>
                  <a:pt x="23660" y="1814071"/>
                  <a:pt x="18050" y="1821090"/>
                  <a:pt x="18050" y="1828800"/>
                </a:cubicBezTo>
                <a:cubicBezTo>
                  <a:pt x="18050" y="1901752"/>
                  <a:pt x="21741" y="1974657"/>
                  <a:pt x="23660" y="2047583"/>
                </a:cubicBezTo>
                <a:cubicBezTo>
                  <a:pt x="23709" y="2049452"/>
                  <a:pt x="23660" y="2043843"/>
                  <a:pt x="23660" y="204197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a:endParaRPr>
          </a:p>
        </p:txBody>
      </p:sp>
      <p:sp>
        <p:nvSpPr>
          <p:cNvPr id="139" name="Freeform 138"/>
          <p:cNvSpPr/>
          <p:nvPr/>
        </p:nvSpPr>
        <p:spPr>
          <a:xfrm>
            <a:off x="1744653" y="1856849"/>
            <a:ext cx="2047583" cy="33659"/>
          </a:xfrm>
          <a:custGeom>
            <a:avLst/>
            <a:gdLst>
              <a:gd name="connsiteX0" fmla="*/ 0 w 2047583"/>
              <a:gd name="connsiteY0" fmla="*/ 33659 h 33659"/>
              <a:gd name="connsiteX1" fmla="*/ 201953 w 2047583"/>
              <a:gd name="connsiteY1" fmla="*/ 22439 h 33659"/>
              <a:gd name="connsiteX2" fmla="*/ 314149 w 2047583"/>
              <a:gd name="connsiteY2" fmla="*/ 16830 h 33659"/>
              <a:gd name="connsiteX3" fmla="*/ 460005 w 2047583"/>
              <a:gd name="connsiteY3" fmla="*/ 22439 h 33659"/>
              <a:gd name="connsiteX4" fmla="*/ 605860 w 2047583"/>
              <a:gd name="connsiteY4" fmla="*/ 22439 h 33659"/>
              <a:gd name="connsiteX5" fmla="*/ 712446 w 2047583"/>
              <a:gd name="connsiteY5" fmla="*/ 16830 h 33659"/>
              <a:gd name="connsiteX6" fmla="*/ 875131 w 2047583"/>
              <a:gd name="connsiteY6" fmla="*/ 16830 h 33659"/>
              <a:gd name="connsiteX7" fmla="*/ 953668 w 2047583"/>
              <a:gd name="connsiteY7" fmla="*/ 22439 h 33659"/>
              <a:gd name="connsiteX8" fmla="*/ 1099524 w 2047583"/>
              <a:gd name="connsiteY8" fmla="*/ 11220 h 33659"/>
              <a:gd name="connsiteX9" fmla="*/ 1396844 w 2047583"/>
              <a:gd name="connsiteY9" fmla="*/ 0 h 33659"/>
              <a:gd name="connsiteX10" fmla="*/ 1677335 w 2047583"/>
              <a:gd name="connsiteY10" fmla="*/ 5610 h 33659"/>
              <a:gd name="connsiteX11" fmla="*/ 1862459 w 2047583"/>
              <a:gd name="connsiteY11" fmla="*/ 5610 h 33659"/>
              <a:gd name="connsiteX12" fmla="*/ 1929776 w 2047583"/>
              <a:gd name="connsiteY12" fmla="*/ 11220 h 33659"/>
              <a:gd name="connsiteX13" fmla="*/ 2047583 w 2047583"/>
              <a:gd name="connsiteY13" fmla="*/ 1683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583" h="33659">
                <a:moveTo>
                  <a:pt x="0" y="33659"/>
                </a:moveTo>
                <a:cubicBezTo>
                  <a:pt x="95642" y="19995"/>
                  <a:pt x="15143" y="30063"/>
                  <a:pt x="201953" y="22439"/>
                </a:cubicBezTo>
                <a:lnTo>
                  <a:pt x="314149" y="16830"/>
                </a:lnTo>
                <a:cubicBezTo>
                  <a:pt x="362768" y="18700"/>
                  <a:pt x="411350" y="22439"/>
                  <a:pt x="460005" y="22439"/>
                </a:cubicBezTo>
                <a:cubicBezTo>
                  <a:pt x="662531" y="22439"/>
                  <a:pt x="377748" y="6148"/>
                  <a:pt x="605860" y="22439"/>
                </a:cubicBezTo>
                <a:cubicBezTo>
                  <a:pt x="641389" y="20569"/>
                  <a:pt x="676868" y="16830"/>
                  <a:pt x="712446" y="16830"/>
                </a:cubicBezTo>
                <a:cubicBezTo>
                  <a:pt x="886642" y="16830"/>
                  <a:pt x="796661" y="32522"/>
                  <a:pt x="875131" y="16830"/>
                </a:cubicBezTo>
                <a:cubicBezTo>
                  <a:pt x="901310" y="18700"/>
                  <a:pt x="927422" y="22439"/>
                  <a:pt x="953668" y="22439"/>
                </a:cubicBezTo>
                <a:cubicBezTo>
                  <a:pt x="1129706" y="22439"/>
                  <a:pt x="983477" y="16835"/>
                  <a:pt x="1099524" y="11220"/>
                </a:cubicBezTo>
                <a:cubicBezTo>
                  <a:pt x="1198585" y="6427"/>
                  <a:pt x="1396844" y="0"/>
                  <a:pt x="1396844" y="0"/>
                </a:cubicBezTo>
                <a:lnTo>
                  <a:pt x="1677335" y="5610"/>
                </a:lnTo>
                <a:cubicBezTo>
                  <a:pt x="1841618" y="10304"/>
                  <a:pt x="1734136" y="15481"/>
                  <a:pt x="1862459" y="5610"/>
                </a:cubicBezTo>
                <a:cubicBezTo>
                  <a:pt x="1884898" y="7480"/>
                  <a:pt x="1907300" y="9858"/>
                  <a:pt x="1929776" y="11220"/>
                </a:cubicBezTo>
                <a:cubicBezTo>
                  <a:pt x="1969017" y="13598"/>
                  <a:pt x="2047583" y="16830"/>
                  <a:pt x="2047583" y="168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a:endParaRPr>
          </a:p>
        </p:txBody>
      </p:sp>
      <p:sp>
        <p:nvSpPr>
          <p:cNvPr id="140" name="Freeform 139"/>
          <p:cNvSpPr/>
          <p:nvPr/>
        </p:nvSpPr>
        <p:spPr>
          <a:xfrm>
            <a:off x="3315401" y="3806628"/>
            <a:ext cx="396423" cy="52925"/>
          </a:xfrm>
          <a:custGeom>
            <a:avLst/>
            <a:gdLst>
              <a:gd name="connsiteX0" fmla="*/ 0 w 396423"/>
              <a:gd name="connsiteY0" fmla="*/ 36096 h 52925"/>
              <a:gd name="connsiteX1" fmla="*/ 218783 w 396423"/>
              <a:gd name="connsiteY1" fmla="*/ 41706 h 52925"/>
              <a:gd name="connsiteX2" fmla="*/ 269271 w 396423"/>
              <a:gd name="connsiteY2" fmla="*/ 47316 h 52925"/>
              <a:gd name="connsiteX3" fmla="*/ 392687 w 396423"/>
              <a:gd name="connsiteY3" fmla="*/ 52925 h 52925"/>
            </a:gdLst>
            <a:ahLst/>
            <a:cxnLst>
              <a:cxn ang="0">
                <a:pos x="connsiteX0" y="connsiteY0"/>
              </a:cxn>
              <a:cxn ang="0">
                <a:pos x="connsiteX1" y="connsiteY1"/>
              </a:cxn>
              <a:cxn ang="0">
                <a:pos x="connsiteX2" y="connsiteY2"/>
              </a:cxn>
              <a:cxn ang="0">
                <a:pos x="connsiteX3" y="connsiteY3"/>
              </a:cxn>
            </a:cxnLst>
            <a:rect l="l" t="t" r="r" b="b"/>
            <a:pathLst>
              <a:path w="396423" h="52925">
                <a:moveTo>
                  <a:pt x="0" y="36096"/>
                </a:moveTo>
                <a:lnTo>
                  <a:pt x="218783" y="41706"/>
                </a:lnTo>
                <a:cubicBezTo>
                  <a:pt x="235701" y="42411"/>
                  <a:pt x="252338" y="47316"/>
                  <a:pt x="269271" y="47316"/>
                </a:cubicBezTo>
                <a:cubicBezTo>
                  <a:pt x="396423" y="47316"/>
                  <a:pt x="392687" y="0"/>
                  <a:pt x="392687" y="529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a:endParaRPr>
          </a:p>
        </p:txBody>
      </p:sp>
    </p:spTree>
    <p:extLst>
      <p:ext uri="{BB962C8B-B14F-4D97-AF65-F5344CB8AC3E}">
        <p14:creationId xmlns:p14="http://schemas.microsoft.com/office/powerpoint/2010/main" val="1292555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p:txBody>
          <a:bodyPr/>
          <a:lstStyle/>
          <a:p>
            <a:pPr marL="180975" indent="-180975">
              <a:buFont typeface="Arial" pitchFamily="34" charset="0"/>
              <a:buChar char="•"/>
            </a:pPr>
            <a:r>
              <a:rPr lang="en-US" sz="2000" dirty="0" smtClean="0"/>
              <a:t>At low loads, there are few collisions, and NICs are saturated, so TCP ≈ MPTCP</a:t>
            </a:r>
          </a:p>
          <a:p>
            <a:pPr marL="180975" indent="-180975">
              <a:buFont typeface="Arial" pitchFamily="34" charset="0"/>
              <a:buChar char="•"/>
            </a:pPr>
            <a:r>
              <a:rPr lang="en-US" sz="2000" dirty="0" smtClean="0"/>
              <a:t>At high loads, the core is severely congested, and TCP can fully exploit all the core links, so TCP ≈ MPTCP</a:t>
            </a:r>
          </a:p>
          <a:p>
            <a:pPr marL="180975" indent="-180975">
              <a:buFont typeface="Arial" pitchFamily="34" charset="0"/>
              <a:buChar char="•"/>
            </a:pPr>
            <a:r>
              <a:rPr lang="en-US" sz="2000" dirty="0" smtClean="0"/>
              <a:t>When the core is “right-provisioned”, i.e. just saturated, MPTCP &gt; TCP</a:t>
            </a:r>
            <a:endParaRPr lang="en-GB" sz="20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a:rPr>
              <a:pPr/>
              <a:t>37</a:t>
            </a:fld>
            <a:endParaRPr lang="en-GB">
              <a:solidFill>
                <a:prstClr val="white">
                  <a:tint val="75000"/>
                </a:prstClr>
              </a:solidFill>
              <a:latin typeface="Calibri"/>
            </a:endParaRPr>
          </a:p>
        </p:txBody>
      </p:sp>
      <p:pic>
        <p:nvPicPr>
          <p:cNvPr id="7170" name="Picture 2"/>
          <p:cNvPicPr>
            <a:picLocks noChangeAspect="1" noChangeArrowheads="1"/>
          </p:cNvPicPr>
          <p:nvPr/>
        </p:nvPicPr>
        <p:blipFill>
          <a:blip r:embed="rId2" cstate="print"/>
          <a:srcRect/>
          <a:stretch>
            <a:fillRect/>
          </a:stretch>
        </p:blipFill>
        <p:spPr bwMode="auto">
          <a:xfrm>
            <a:off x="1115616" y="1772816"/>
            <a:ext cx="3600400" cy="2827020"/>
          </a:xfrm>
          <a:prstGeom prst="rect">
            <a:avLst/>
          </a:prstGeom>
          <a:noFill/>
          <a:ln w="9525">
            <a:noFill/>
            <a:miter lim="800000"/>
            <a:headEnd/>
            <a:tailEnd/>
          </a:ln>
        </p:spPr>
      </p:pic>
      <p:sp>
        <p:nvSpPr>
          <p:cNvPr id="6" name="TextBox 5"/>
          <p:cNvSpPr txBox="1"/>
          <p:nvPr/>
        </p:nvSpPr>
        <p:spPr>
          <a:xfrm>
            <a:off x="2699792" y="4571836"/>
            <a:ext cx="2160240" cy="369332"/>
          </a:xfrm>
          <a:prstGeom prst="rect">
            <a:avLst/>
          </a:prstGeom>
          <a:noFill/>
        </p:spPr>
        <p:txBody>
          <a:bodyPr wrap="square" rtlCol="0">
            <a:spAutoFit/>
          </a:bodyPr>
          <a:lstStyle/>
          <a:p>
            <a:pPr defTabSz="914400"/>
            <a:r>
              <a:rPr lang="en-US" i="1" dirty="0" smtClean="0">
                <a:solidFill>
                  <a:prstClr val="black"/>
                </a:solidFill>
                <a:latin typeface="Calibri"/>
              </a:rPr>
              <a:t>Connections per host</a:t>
            </a:r>
            <a:endParaRPr lang="en-GB" i="1" dirty="0">
              <a:solidFill>
                <a:prstClr val="black"/>
              </a:solidFill>
              <a:latin typeface="Calibri"/>
            </a:endParaRPr>
          </a:p>
        </p:txBody>
      </p:sp>
      <p:sp>
        <p:nvSpPr>
          <p:cNvPr id="7" name="TextBox 6"/>
          <p:cNvSpPr txBox="1"/>
          <p:nvPr/>
        </p:nvSpPr>
        <p:spPr>
          <a:xfrm>
            <a:off x="971600" y="1177702"/>
            <a:ext cx="2448272" cy="646331"/>
          </a:xfrm>
          <a:prstGeom prst="rect">
            <a:avLst/>
          </a:prstGeom>
          <a:noFill/>
        </p:spPr>
        <p:txBody>
          <a:bodyPr wrap="square" rtlCol="0">
            <a:spAutoFit/>
          </a:bodyPr>
          <a:lstStyle/>
          <a:p>
            <a:pPr defTabSz="914400"/>
            <a:r>
              <a:rPr lang="en-US" i="1" dirty="0" smtClean="0">
                <a:solidFill>
                  <a:prstClr val="black"/>
                </a:solidFill>
                <a:latin typeface="Calibri"/>
              </a:rPr>
              <a:t>Ratio of throughputs, MPTCP/TCP</a:t>
            </a:r>
            <a:endParaRPr lang="en-GB" i="1" dirty="0">
              <a:solidFill>
                <a:prstClr val="black"/>
              </a:solidFill>
              <a:latin typeface="Calibri"/>
            </a:endParaRPr>
          </a:p>
        </p:txBody>
      </p:sp>
      <p:sp>
        <p:nvSpPr>
          <p:cNvPr id="8" name="TextBox 7"/>
          <p:cNvSpPr txBox="1"/>
          <p:nvPr/>
        </p:nvSpPr>
        <p:spPr>
          <a:xfrm>
            <a:off x="5076056" y="1268760"/>
            <a:ext cx="3096344" cy="3693319"/>
          </a:xfrm>
          <a:prstGeom prst="rect">
            <a:avLst/>
          </a:prstGeom>
          <a:noFill/>
        </p:spPr>
        <p:txBody>
          <a:bodyPr wrap="square" rtlCol="0">
            <a:spAutoFit/>
          </a:bodyPr>
          <a:lstStyle/>
          <a:p>
            <a:pPr defTabSz="914400"/>
            <a:r>
              <a:rPr lang="en-US" dirty="0" smtClean="0">
                <a:solidFill>
                  <a:prstClr val="black"/>
                </a:solidFill>
                <a:latin typeface="Calibri"/>
              </a:rPr>
              <a:t>Simulation of a </a:t>
            </a:r>
            <a:r>
              <a:rPr lang="en-US" dirty="0" err="1" smtClean="0">
                <a:solidFill>
                  <a:prstClr val="black"/>
                </a:solidFill>
                <a:latin typeface="Calibri"/>
              </a:rPr>
              <a:t>FatTree</a:t>
            </a:r>
            <a:r>
              <a:rPr lang="en-US" dirty="0" smtClean="0">
                <a:solidFill>
                  <a:prstClr val="black"/>
                </a:solidFill>
                <a:latin typeface="Calibri"/>
              </a:rPr>
              <a:t>-like topology with 512 nodes, but with 4 hosts for every up-link from a top-of-rack switch, i.e. the core is oversubscribed 4:1.</a:t>
            </a:r>
          </a:p>
          <a:p>
            <a:pPr defTabSz="914400"/>
            <a:endParaRPr lang="en-US" dirty="0" smtClean="0">
              <a:solidFill>
                <a:prstClr val="black"/>
              </a:solidFill>
              <a:latin typeface="Calibri"/>
            </a:endParaRPr>
          </a:p>
          <a:p>
            <a:pPr marL="180975" indent="-180975" defTabSz="914400">
              <a:buFont typeface="Arial" pitchFamily="34" charset="0"/>
              <a:buChar char="•"/>
            </a:pPr>
            <a:r>
              <a:rPr lang="en-US" dirty="0" smtClean="0">
                <a:solidFill>
                  <a:prstClr val="black"/>
                </a:solidFill>
                <a:latin typeface="Calibri"/>
              </a:rPr>
              <a:t>Permutation TM: each host sends to one other, each host receives from one other</a:t>
            </a:r>
          </a:p>
          <a:p>
            <a:pPr marL="180975" indent="-180975" defTabSz="914400">
              <a:buFont typeface="Arial" pitchFamily="34" charset="0"/>
              <a:buChar char="•"/>
            </a:pPr>
            <a:r>
              <a:rPr lang="en-US" dirty="0" smtClean="0">
                <a:solidFill>
                  <a:prstClr val="black"/>
                </a:solidFill>
                <a:latin typeface="Calibri"/>
              </a:rPr>
              <a:t>Random TM: each host sends to one other, each host may receive from any number</a:t>
            </a:r>
            <a:endParaRPr lang="en-GB" dirty="0">
              <a:solidFill>
                <a:prstClr val="black"/>
              </a:solidFill>
              <a:latin typeface="Calibri"/>
            </a:endParaRPr>
          </a:p>
        </p:txBody>
      </p:sp>
    </p:spTree>
    <p:extLst>
      <p:ext uri="{BB962C8B-B14F-4D97-AF65-F5344CB8AC3E}">
        <p14:creationId xmlns:p14="http://schemas.microsoft.com/office/powerpoint/2010/main" val="11009395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a:xfrm>
            <a:off x="2051720" y="4149080"/>
            <a:ext cx="7092280" cy="2708920"/>
          </a:xfrm>
        </p:spPr>
        <p:txBody>
          <a:bodyPr>
            <a:normAutofit/>
          </a:bodyPr>
          <a:lstStyle/>
          <a:p>
            <a:pPr>
              <a:spcBef>
                <a:spcPts val="1800"/>
              </a:spcBef>
            </a:pPr>
            <a:r>
              <a:rPr lang="en-US" sz="2800" dirty="0" smtClean="0"/>
              <a:t>If only 50% of hosts are active, you’d like each host to be able to send at 2Gb/s, faster than one NIC can support</a:t>
            </a:r>
            <a:r>
              <a:rPr lang="en-US" sz="2800" dirty="0" smtClean="0"/>
              <a:t>.</a:t>
            </a:r>
            <a:endParaRPr lang="en-US" sz="28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latin typeface="Calibri"/>
              </a:rPr>
              <a:pPr/>
              <a:t>38</a:t>
            </a:fld>
            <a:endParaRPr lang="en-GB">
              <a:solidFill>
                <a:srgbClr val="D8D8D8">
                  <a:lumMod val="75000"/>
                </a:srgbClr>
              </a:solidFill>
              <a:latin typeface="Calibri"/>
            </a:endParaRPr>
          </a:p>
        </p:txBody>
      </p:sp>
      <p:sp>
        <p:nvSpPr>
          <p:cNvPr id="8" name="Rounded Rectangle 7"/>
          <p:cNvSpPr/>
          <p:nvPr/>
        </p:nvSpPr>
        <p:spPr bwMode="auto">
          <a:xfrm>
            <a:off x="1475656" y="1916832"/>
            <a:ext cx="2089472" cy="11532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cxnSp>
        <p:nvCxnSpPr>
          <p:cNvPr id="18" name="Straight Connector 17"/>
          <p:cNvCxnSpPr>
            <a:stCxn id="109" idx="0"/>
            <a:endCxn id="71" idx="3"/>
          </p:cNvCxnSpPr>
          <p:nvPr/>
        </p:nvCxnSpPr>
        <p:spPr bwMode="auto">
          <a:xfrm rot="5400000" flipH="1" flipV="1">
            <a:off x="1836101" y="3068191"/>
            <a:ext cx="423238" cy="21767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8" idx="3"/>
          </p:cNvCxnSpPr>
          <p:nvPr/>
        </p:nvCxnSpPr>
        <p:spPr bwMode="auto">
          <a:xfrm flipV="1">
            <a:off x="2242942" y="2245130"/>
            <a:ext cx="993114" cy="65999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7" idx="4"/>
          </p:cNvCxnSpPr>
          <p:nvPr/>
        </p:nvCxnSpPr>
        <p:spPr bwMode="auto">
          <a:xfrm rot="5400000" flipH="1" flipV="1">
            <a:off x="2184870" y="2325295"/>
            <a:ext cx="599802" cy="502709"/>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80" idx="0"/>
            <a:endCxn id="71" idx="5"/>
          </p:cNvCxnSpPr>
          <p:nvPr/>
        </p:nvCxnSpPr>
        <p:spPr bwMode="auto">
          <a:xfrm rot="16200000" flipV="1">
            <a:off x="2237018" y="3037612"/>
            <a:ext cx="422143" cy="27773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1982071" y="3138319"/>
            <a:ext cx="390525" cy="10795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16200000" flipV="1">
            <a:off x="2090021" y="3138319"/>
            <a:ext cx="390525" cy="10795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06" idx="4"/>
          </p:cNvCxnSpPr>
          <p:nvPr/>
        </p:nvCxnSpPr>
        <p:spPr bwMode="auto">
          <a:xfrm rot="5400000" flipH="1" flipV="1">
            <a:off x="1979908" y="2528150"/>
            <a:ext cx="504383" cy="158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05" idx="4"/>
          </p:cNvCxnSpPr>
          <p:nvPr/>
        </p:nvCxnSpPr>
        <p:spPr bwMode="auto">
          <a:xfrm rot="16200000" flipV="1">
            <a:off x="1637803" y="2295573"/>
            <a:ext cx="536133" cy="49848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0" name="Oval 69"/>
          <p:cNvSpPr/>
          <p:nvPr/>
        </p:nvSpPr>
        <p:spPr bwMode="auto">
          <a:xfrm>
            <a:off x="1548677"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1" name="Oval 70"/>
          <p:cNvSpPr/>
          <p:nvPr/>
        </p:nvSpPr>
        <p:spPr bwMode="auto">
          <a:xfrm>
            <a:off x="2124939"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2" name="Oval 71"/>
          <p:cNvSpPr/>
          <p:nvPr/>
        </p:nvSpPr>
        <p:spPr bwMode="auto">
          <a:xfrm>
            <a:off x="2628176"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73" name="Oval 72"/>
          <p:cNvSpPr/>
          <p:nvPr/>
        </p:nvSpPr>
        <p:spPr bwMode="auto">
          <a:xfrm>
            <a:off x="3204438"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0" name="Rectangle 79"/>
          <p:cNvSpPr/>
          <p:nvPr/>
        </p:nvSpPr>
        <p:spPr>
          <a:xfrm>
            <a:off x="2544887" y="3387551"/>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1" name="Rectangle 80"/>
          <p:cNvSpPr/>
          <p:nvPr/>
        </p:nvSpPr>
        <p:spPr>
          <a:xfrm>
            <a:off x="2082081" y="3387551"/>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2" name="Rectangle 81"/>
          <p:cNvSpPr/>
          <p:nvPr/>
        </p:nvSpPr>
        <p:spPr>
          <a:xfrm>
            <a:off x="2297981" y="3387551"/>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05" name="Oval 104"/>
          <p:cNvSpPr/>
          <p:nvPr/>
        </p:nvSpPr>
        <p:spPr bwMode="auto">
          <a:xfrm>
            <a:off x="1548677"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06" name="Oval 105"/>
          <p:cNvSpPr/>
          <p:nvPr/>
        </p:nvSpPr>
        <p:spPr bwMode="auto">
          <a:xfrm>
            <a:off x="2124939"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07" name="Oval 106"/>
          <p:cNvSpPr/>
          <p:nvPr/>
        </p:nvSpPr>
        <p:spPr bwMode="auto">
          <a:xfrm>
            <a:off x="2628176"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08" name="Oval 107"/>
          <p:cNvSpPr/>
          <p:nvPr/>
        </p:nvSpPr>
        <p:spPr bwMode="auto">
          <a:xfrm>
            <a:off x="3204438"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09" name="Rectangle 108"/>
          <p:cNvSpPr/>
          <p:nvPr/>
        </p:nvSpPr>
        <p:spPr>
          <a:xfrm>
            <a:off x="1896815" y="3388646"/>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35" name="Oval 134"/>
          <p:cNvSpPr/>
          <p:nvPr/>
        </p:nvSpPr>
        <p:spPr bwMode="auto">
          <a:xfrm>
            <a:off x="2555776" y="1124744"/>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cxnSp>
        <p:nvCxnSpPr>
          <p:cNvPr id="136" name="Straight Connector 135"/>
          <p:cNvCxnSpPr>
            <a:stCxn id="106" idx="0"/>
            <a:endCxn id="135" idx="3"/>
          </p:cNvCxnSpPr>
          <p:nvPr/>
        </p:nvCxnSpPr>
        <p:spPr bwMode="auto">
          <a:xfrm rot="5400000" flipH="1" flipV="1">
            <a:off x="2034230" y="1507685"/>
            <a:ext cx="751822" cy="35450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7" idx="7"/>
          </p:cNvCxnSpPr>
          <p:nvPr/>
        </p:nvCxnSpPr>
        <p:spPr bwMode="auto">
          <a:xfrm rot="5400000" flipH="1" flipV="1">
            <a:off x="2740316" y="1412910"/>
            <a:ext cx="751698" cy="60741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8" idx="7"/>
          </p:cNvCxnSpPr>
          <p:nvPr/>
        </p:nvCxnSpPr>
        <p:spPr bwMode="auto">
          <a:xfrm rot="5400000" flipH="1" flipV="1">
            <a:off x="3388487" y="1341001"/>
            <a:ext cx="751698" cy="75123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bwMode="auto">
          <a:xfrm>
            <a:off x="6372200" y="1945056"/>
            <a:ext cx="2089472" cy="11532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cxnSp>
        <p:nvCxnSpPr>
          <p:cNvPr id="149" name="Straight Connector 148"/>
          <p:cNvCxnSpPr>
            <a:stCxn id="168" idx="0"/>
            <a:endCxn id="177" idx="1"/>
          </p:cNvCxnSpPr>
          <p:nvPr/>
        </p:nvCxnSpPr>
        <p:spPr bwMode="auto">
          <a:xfrm rot="5400000" flipH="1" flipV="1">
            <a:off x="6698721" y="3000533"/>
            <a:ext cx="505151" cy="49799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167" idx="3"/>
          </p:cNvCxnSpPr>
          <p:nvPr/>
        </p:nvCxnSpPr>
        <p:spPr bwMode="auto">
          <a:xfrm flipV="1">
            <a:off x="7232129" y="2273354"/>
            <a:ext cx="900471" cy="622246"/>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66" idx="4"/>
          </p:cNvCxnSpPr>
          <p:nvPr/>
        </p:nvCxnSpPr>
        <p:spPr bwMode="auto">
          <a:xfrm rot="5400000" flipH="1" flipV="1">
            <a:off x="7151375" y="2366680"/>
            <a:ext cx="543003" cy="419588"/>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2" idx="0"/>
            <a:endCxn id="177" idx="1"/>
          </p:cNvCxnSpPr>
          <p:nvPr/>
        </p:nvCxnSpPr>
        <p:spPr bwMode="auto">
          <a:xfrm rot="5400000" flipH="1" flipV="1">
            <a:off x="6807125" y="3107842"/>
            <a:ext cx="504056" cy="282277"/>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1" idx="0"/>
            <a:endCxn id="177" idx="1"/>
          </p:cNvCxnSpPr>
          <p:nvPr/>
        </p:nvCxnSpPr>
        <p:spPr bwMode="auto">
          <a:xfrm rot="16200000" flipV="1">
            <a:off x="7022840" y="3174404"/>
            <a:ext cx="504056" cy="14915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3" idx="0"/>
            <a:endCxn id="177" idx="1"/>
          </p:cNvCxnSpPr>
          <p:nvPr/>
        </p:nvCxnSpPr>
        <p:spPr bwMode="auto">
          <a:xfrm rot="5400000" flipH="1" flipV="1">
            <a:off x="6914983" y="3215699"/>
            <a:ext cx="504056" cy="6656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65" idx="4"/>
          </p:cNvCxnSpPr>
          <p:nvPr/>
        </p:nvCxnSpPr>
        <p:spPr bwMode="auto">
          <a:xfrm rot="5400000" flipH="1" flipV="1">
            <a:off x="6809269" y="2527811"/>
            <a:ext cx="543003" cy="97326"/>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4"/>
          </p:cNvCxnSpPr>
          <p:nvPr/>
        </p:nvCxnSpPr>
        <p:spPr bwMode="auto">
          <a:xfrm rot="16200000" flipV="1">
            <a:off x="6502087" y="2356057"/>
            <a:ext cx="543003" cy="44083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7307375" y="3501008"/>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2" name="Rectangle 161"/>
          <p:cNvSpPr/>
          <p:nvPr/>
        </p:nvSpPr>
        <p:spPr>
          <a:xfrm>
            <a:off x="6875946" y="3501008"/>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3" name="Rectangle 162"/>
          <p:cNvSpPr/>
          <p:nvPr/>
        </p:nvSpPr>
        <p:spPr>
          <a:xfrm>
            <a:off x="7091661" y="3501008"/>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4" name="Oval 163"/>
          <p:cNvSpPr/>
          <p:nvPr/>
        </p:nvSpPr>
        <p:spPr bwMode="auto">
          <a:xfrm>
            <a:off x="6445221"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5" name="Oval 164"/>
          <p:cNvSpPr/>
          <p:nvPr/>
        </p:nvSpPr>
        <p:spPr bwMode="auto">
          <a:xfrm>
            <a:off x="7021483"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6" name="Oval 165"/>
          <p:cNvSpPr/>
          <p:nvPr/>
        </p:nvSpPr>
        <p:spPr bwMode="auto">
          <a:xfrm>
            <a:off x="7524720"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7" name="Oval 166"/>
          <p:cNvSpPr/>
          <p:nvPr/>
        </p:nvSpPr>
        <p:spPr bwMode="auto">
          <a:xfrm>
            <a:off x="8100982"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8" name="Rectangle 167"/>
          <p:cNvSpPr/>
          <p:nvPr/>
        </p:nvSpPr>
        <p:spPr>
          <a:xfrm>
            <a:off x="6660232" y="3502103"/>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69" name="Oval 168"/>
          <p:cNvSpPr/>
          <p:nvPr/>
        </p:nvSpPr>
        <p:spPr bwMode="auto">
          <a:xfrm>
            <a:off x="7452320" y="115296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cxnSp>
        <p:nvCxnSpPr>
          <p:cNvPr id="170" name="Straight Connector 169"/>
          <p:cNvCxnSpPr>
            <a:stCxn id="165" idx="0"/>
            <a:endCxn id="169" idx="3"/>
          </p:cNvCxnSpPr>
          <p:nvPr/>
        </p:nvCxnSpPr>
        <p:spPr bwMode="auto">
          <a:xfrm rot="5400000" flipH="1" flipV="1">
            <a:off x="6930774" y="1535909"/>
            <a:ext cx="751822" cy="35450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6" idx="7"/>
          </p:cNvCxnSpPr>
          <p:nvPr/>
        </p:nvCxnSpPr>
        <p:spPr bwMode="auto">
          <a:xfrm rot="5400000" flipH="1" flipV="1">
            <a:off x="7636860" y="1441134"/>
            <a:ext cx="751698" cy="60741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7" idx="7"/>
          </p:cNvCxnSpPr>
          <p:nvPr/>
        </p:nvCxnSpPr>
        <p:spPr bwMode="auto">
          <a:xfrm rot="5400000" flipH="1" flipV="1">
            <a:off x="8285031" y="1369225"/>
            <a:ext cx="751698" cy="75123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73" name="Pie 172"/>
          <p:cNvSpPr/>
          <p:nvPr/>
        </p:nvSpPr>
        <p:spPr>
          <a:xfrm>
            <a:off x="6444208"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5" name="Pie 174"/>
          <p:cNvSpPr/>
          <p:nvPr/>
        </p:nvSpPr>
        <p:spPr>
          <a:xfrm flipH="1">
            <a:off x="658822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6" name="Pie 175"/>
          <p:cNvSpPr/>
          <p:nvPr/>
        </p:nvSpPr>
        <p:spPr>
          <a:xfrm>
            <a:off x="694826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7" name="Pie 176"/>
          <p:cNvSpPr/>
          <p:nvPr/>
        </p:nvSpPr>
        <p:spPr>
          <a:xfrm flipH="1">
            <a:off x="7092280"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8" name="Pie 177"/>
          <p:cNvSpPr/>
          <p:nvPr/>
        </p:nvSpPr>
        <p:spPr>
          <a:xfrm>
            <a:off x="802838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9" name="Pie 178"/>
          <p:cNvSpPr/>
          <p:nvPr/>
        </p:nvSpPr>
        <p:spPr>
          <a:xfrm flipH="1">
            <a:off x="8172400"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80" name="Pie 179"/>
          <p:cNvSpPr/>
          <p:nvPr/>
        </p:nvSpPr>
        <p:spPr>
          <a:xfrm>
            <a:off x="7524328"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81" name="Pie 180"/>
          <p:cNvSpPr/>
          <p:nvPr/>
        </p:nvSpPr>
        <p:spPr>
          <a:xfrm flipH="1">
            <a:off x="766834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86" name="Rectangle 185"/>
          <p:cNvSpPr/>
          <p:nvPr/>
        </p:nvSpPr>
        <p:spPr>
          <a:xfrm>
            <a:off x="7523088" y="3504708"/>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cxnSp>
        <p:nvCxnSpPr>
          <p:cNvPr id="195" name="Straight Connector 194"/>
          <p:cNvCxnSpPr>
            <a:stCxn id="186" idx="0"/>
            <a:endCxn id="177" idx="1"/>
          </p:cNvCxnSpPr>
          <p:nvPr/>
        </p:nvCxnSpPr>
        <p:spPr bwMode="auto">
          <a:xfrm rot="16200000" flipV="1">
            <a:off x="7128847" y="3068397"/>
            <a:ext cx="507756" cy="36486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68" idx="0"/>
            <a:endCxn id="176" idx="1"/>
          </p:cNvCxnSpPr>
          <p:nvPr/>
        </p:nvCxnSpPr>
        <p:spPr bwMode="auto">
          <a:xfrm rot="5400000" flipH="1" flipV="1">
            <a:off x="6626713" y="3072541"/>
            <a:ext cx="505151" cy="35397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62" idx="0"/>
            <a:endCxn id="176" idx="1"/>
          </p:cNvCxnSpPr>
          <p:nvPr/>
        </p:nvCxnSpPr>
        <p:spPr bwMode="auto">
          <a:xfrm rot="5400000" flipH="1" flipV="1">
            <a:off x="6735117" y="3179850"/>
            <a:ext cx="504056" cy="13826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63" idx="0"/>
            <a:endCxn id="176" idx="1"/>
          </p:cNvCxnSpPr>
          <p:nvPr/>
        </p:nvCxnSpPr>
        <p:spPr bwMode="auto">
          <a:xfrm rot="16200000" flipV="1">
            <a:off x="6842975" y="3210253"/>
            <a:ext cx="504056" cy="7745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61" idx="0"/>
            <a:endCxn id="176" idx="1"/>
          </p:cNvCxnSpPr>
          <p:nvPr/>
        </p:nvCxnSpPr>
        <p:spPr bwMode="auto">
          <a:xfrm rot="16200000" flipV="1">
            <a:off x="6950832" y="3102396"/>
            <a:ext cx="504056" cy="293168"/>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86" idx="0"/>
            <a:endCxn id="176" idx="1"/>
          </p:cNvCxnSpPr>
          <p:nvPr/>
        </p:nvCxnSpPr>
        <p:spPr bwMode="auto">
          <a:xfrm rot="16200000" flipV="1">
            <a:off x="7056839" y="2996389"/>
            <a:ext cx="507756" cy="50888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36512" y="908720"/>
            <a:ext cx="2952328" cy="923330"/>
          </a:xfrm>
          <a:prstGeom prst="rect">
            <a:avLst/>
          </a:prstGeom>
          <a:noFill/>
        </p:spPr>
        <p:txBody>
          <a:bodyPr wrap="square" rtlCol="0">
            <a:spAutoFit/>
          </a:bodyPr>
          <a:lstStyle/>
          <a:p>
            <a:pPr defTabSz="914400"/>
            <a:r>
              <a:rPr lang="en-US" dirty="0" err="1" smtClean="0">
                <a:solidFill>
                  <a:prstClr val="white"/>
                </a:solidFill>
                <a:latin typeface="Calibri"/>
              </a:rPr>
              <a:t>FatTree</a:t>
            </a:r>
            <a:endParaRPr lang="en-US" dirty="0" smtClean="0">
              <a:solidFill>
                <a:prstClr val="white"/>
              </a:solidFill>
              <a:latin typeface="Calibri"/>
            </a:endParaRPr>
          </a:p>
          <a:p>
            <a:pPr defTabSz="914400"/>
            <a:r>
              <a:rPr lang="en-US" dirty="0" smtClean="0">
                <a:solidFill>
                  <a:prstClr val="white"/>
                </a:solidFill>
                <a:latin typeface="Calibri"/>
              </a:rPr>
              <a:t>(5 ports per host in total,</a:t>
            </a:r>
          </a:p>
          <a:p>
            <a:pPr defTabSz="914400"/>
            <a:r>
              <a:rPr lang="en-US" dirty="0" smtClean="0">
                <a:solidFill>
                  <a:prstClr val="white"/>
                </a:solidFill>
                <a:latin typeface="Calibri"/>
              </a:rPr>
              <a:t>1Gb/s bisection bandwidth)</a:t>
            </a:r>
            <a:endParaRPr lang="en-GB" dirty="0">
              <a:solidFill>
                <a:prstClr val="white"/>
              </a:solidFill>
              <a:latin typeface="Calibri"/>
            </a:endParaRPr>
          </a:p>
        </p:txBody>
      </p:sp>
      <p:sp>
        <p:nvSpPr>
          <p:cNvPr id="216" name="TextBox 215"/>
          <p:cNvSpPr txBox="1"/>
          <p:nvPr/>
        </p:nvSpPr>
        <p:spPr>
          <a:xfrm>
            <a:off x="4788024" y="908720"/>
            <a:ext cx="3168352" cy="923330"/>
          </a:xfrm>
          <a:prstGeom prst="rect">
            <a:avLst/>
          </a:prstGeom>
          <a:noFill/>
        </p:spPr>
        <p:txBody>
          <a:bodyPr wrap="square" rtlCol="0">
            <a:spAutoFit/>
          </a:bodyPr>
          <a:lstStyle/>
          <a:p>
            <a:pPr defTabSz="914400"/>
            <a:r>
              <a:rPr lang="en-US" dirty="0" smtClean="0">
                <a:solidFill>
                  <a:prstClr val="white"/>
                </a:solidFill>
                <a:latin typeface="Calibri"/>
              </a:rPr>
              <a:t>Dual-homed </a:t>
            </a:r>
            <a:r>
              <a:rPr lang="en-US" dirty="0" err="1" smtClean="0">
                <a:solidFill>
                  <a:prstClr val="white"/>
                </a:solidFill>
                <a:latin typeface="Calibri"/>
              </a:rPr>
              <a:t>FatTree</a:t>
            </a:r>
            <a:endParaRPr lang="en-US" dirty="0" smtClean="0">
              <a:solidFill>
                <a:prstClr val="white"/>
              </a:solidFill>
              <a:latin typeface="Calibri"/>
            </a:endParaRPr>
          </a:p>
          <a:p>
            <a:pPr defTabSz="914400"/>
            <a:r>
              <a:rPr lang="en-US" dirty="0" smtClean="0">
                <a:solidFill>
                  <a:prstClr val="white"/>
                </a:solidFill>
                <a:latin typeface="Calibri"/>
              </a:rPr>
              <a:t>(5 ports per host in total,</a:t>
            </a:r>
          </a:p>
          <a:p>
            <a:pPr defTabSz="914400"/>
            <a:r>
              <a:rPr lang="en-US" dirty="0" smtClean="0">
                <a:solidFill>
                  <a:prstClr val="white"/>
                </a:solidFill>
                <a:latin typeface="Calibri"/>
              </a:rPr>
              <a:t>1Gb/s bisection bandwidth)</a:t>
            </a:r>
            <a:endParaRPr lang="en-GB" dirty="0">
              <a:solidFill>
                <a:prstClr val="white"/>
              </a:solidFill>
              <a:latin typeface="Calibri"/>
            </a:endParaRPr>
          </a:p>
        </p:txBody>
      </p:sp>
      <p:sp>
        <p:nvSpPr>
          <p:cNvPr id="217" name="TextBox 216"/>
          <p:cNvSpPr txBox="1"/>
          <p:nvPr/>
        </p:nvSpPr>
        <p:spPr>
          <a:xfrm>
            <a:off x="2483768" y="3059668"/>
            <a:ext cx="1152128" cy="338554"/>
          </a:xfrm>
          <a:prstGeom prst="rect">
            <a:avLst/>
          </a:prstGeom>
          <a:noFill/>
        </p:spPr>
        <p:txBody>
          <a:bodyPr wrap="square" rtlCol="0">
            <a:spAutoFit/>
          </a:bodyPr>
          <a:lstStyle/>
          <a:p>
            <a:pPr defTabSz="914400"/>
            <a:r>
              <a:rPr lang="en-US" sz="1600" i="1" dirty="0" smtClean="0">
                <a:solidFill>
                  <a:prstClr val="white"/>
                </a:solidFill>
                <a:latin typeface="Calibri"/>
              </a:rPr>
              <a:t>1Gb/s</a:t>
            </a:r>
            <a:endParaRPr lang="en-GB" sz="1600" i="1" dirty="0">
              <a:solidFill>
                <a:prstClr val="white"/>
              </a:solidFill>
              <a:latin typeface="Calibri"/>
            </a:endParaRPr>
          </a:p>
        </p:txBody>
      </p:sp>
      <p:sp>
        <p:nvSpPr>
          <p:cNvPr id="218" name="TextBox 217"/>
          <p:cNvSpPr txBox="1"/>
          <p:nvPr/>
        </p:nvSpPr>
        <p:spPr>
          <a:xfrm>
            <a:off x="7452320" y="3068960"/>
            <a:ext cx="1152128" cy="338554"/>
          </a:xfrm>
          <a:prstGeom prst="rect">
            <a:avLst/>
          </a:prstGeom>
          <a:noFill/>
        </p:spPr>
        <p:txBody>
          <a:bodyPr wrap="square" rtlCol="0">
            <a:spAutoFit/>
          </a:bodyPr>
          <a:lstStyle/>
          <a:p>
            <a:pPr defTabSz="914400"/>
            <a:r>
              <a:rPr lang="en-US" sz="1600" i="1" dirty="0" smtClean="0">
                <a:solidFill>
                  <a:prstClr val="white"/>
                </a:solidFill>
                <a:latin typeface="Calibri"/>
              </a:rPr>
              <a:t>1Gb/s</a:t>
            </a:r>
            <a:endParaRPr lang="en-GB" sz="1600" i="1" dirty="0">
              <a:solidFill>
                <a:prstClr val="white"/>
              </a:solidFill>
              <a:latin typeface="Calibri"/>
            </a:endParaRPr>
          </a:p>
        </p:txBody>
      </p:sp>
    </p:spTree>
    <p:extLst>
      <p:ext uri="{BB962C8B-B14F-4D97-AF65-F5344CB8AC3E}">
        <p14:creationId xmlns:p14="http://schemas.microsoft.com/office/powerpoint/2010/main" val="38029491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Presto</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
        <p:nvSpPr>
          <p:cNvPr id="9" name="TextBox 8"/>
          <p:cNvSpPr txBox="1"/>
          <p:nvPr/>
        </p:nvSpPr>
        <p:spPr>
          <a:xfrm>
            <a:off x="552172" y="5755645"/>
            <a:ext cx="8454888" cy="430887"/>
          </a:xfrm>
          <a:prstGeom prst="rect">
            <a:avLst/>
          </a:prstGeom>
          <a:noFill/>
        </p:spPr>
        <p:txBody>
          <a:bodyPr wrap="square" rtlCol="0">
            <a:spAutoFit/>
          </a:bodyPr>
          <a:lstStyle/>
          <a:p>
            <a:pPr marL="285750" indent="-285750">
              <a:buFont typeface="Wingdings" charset="2"/>
              <a:buChar char="²"/>
            </a:pPr>
            <a:r>
              <a:rPr lang="en-US" sz="2200" dirty="0" smtClean="0">
                <a:solidFill>
                  <a:prstClr val="black">
                    <a:lumMod val="50000"/>
                    <a:lumOff val="50000"/>
                  </a:prstClr>
                </a:solidFill>
                <a:latin typeface="Calibri"/>
              </a:rPr>
              <a:t>Adapted from slides by </a:t>
            </a:r>
            <a:r>
              <a:rPr lang="en-US" sz="2200" dirty="0" err="1" smtClean="0">
                <a:solidFill>
                  <a:prstClr val="black">
                    <a:lumMod val="50000"/>
                    <a:lumOff val="50000"/>
                  </a:prstClr>
                </a:solidFill>
                <a:latin typeface="Calibri"/>
              </a:rPr>
              <a:t>Keqiang</a:t>
            </a:r>
            <a:r>
              <a:rPr lang="en-US" sz="2200" dirty="0" smtClean="0">
                <a:solidFill>
                  <a:prstClr val="black">
                    <a:lumMod val="50000"/>
                    <a:lumOff val="50000"/>
                  </a:prstClr>
                </a:solidFill>
                <a:latin typeface="Calibri"/>
              </a:rPr>
              <a:t> He (Wisconsin)</a:t>
            </a:r>
            <a:endParaRPr lang="en-US" sz="2200" dirty="0">
              <a:solidFill>
                <a:prstClr val="black">
                  <a:lumMod val="50000"/>
                  <a:lumOff val="50000"/>
                </a:prstClr>
              </a:solidFill>
              <a:latin typeface="Calibri"/>
            </a:endParaRPr>
          </a:p>
        </p:txBody>
      </p:sp>
    </p:spTree>
    <p:extLst>
      <p:ext uri="{BB962C8B-B14F-4D97-AF65-F5344CB8AC3E}">
        <p14:creationId xmlns:p14="http://schemas.microsoft.com/office/powerpoint/2010/main" val="20842607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Multi-rooted != Ideal DC Network</a:t>
            </a:r>
            <a:endParaRPr lang="en-US" dirty="0"/>
          </a:p>
        </p:txBody>
      </p:sp>
      <p:sp>
        <p:nvSpPr>
          <p:cNvPr id="4" name="Slide Number Placeholder 3"/>
          <p:cNvSpPr>
            <a:spLocks noGrp="1"/>
          </p:cNvSpPr>
          <p:nvPr>
            <p:ph type="sldNum" sz="quarter" idx="12"/>
          </p:nvPr>
        </p:nvSpPr>
        <p:spPr>
          <a:xfrm>
            <a:off x="6629400" y="6416676"/>
            <a:ext cx="2133600" cy="365125"/>
          </a:xfrm>
        </p:spPr>
        <p:txBody>
          <a:bodyPr/>
          <a:lstStyle/>
          <a:p>
            <a:fld id="{3AC99A5B-5B03-425B-9284-2F10A88898BE}" type="slidenum">
              <a:rPr lang="en-US" smtClean="0"/>
              <a:t>4</a:t>
            </a:fld>
            <a:endParaRPr lang="en-US" dirty="0"/>
          </a:p>
        </p:txBody>
      </p:sp>
      <p:grpSp>
        <p:nvGrpSpPr>
          <p:cNvPr id="1515" name="Group 1514"/>
          <p:cNvGrpSpPr/>
          <p:nvPr/>
        </p:nvGrpSpPr>
        <p:grpSpPr>
          <a:xfrm>
            <a:off x="76200" y="1547337"/>
            <a:ext cx="4572000" cy="3716655"/>
            <a:chOff x="76200" y="1547336"/>
            <a:chExt cx="4572000" cy="3716655"/>
          </a:xfrm>
        </p:grpSpPr>
        <p:grpSp>
          <p:nvGrpSpPr>
            <p:cNvPr id="5" name="Group 4"/>
            <p:cNvGrpSpPr/>
            <p:nvPr/>
          </p:nvGrpSpPr>
          <p:grpSpPr>
            <a:xfrm>
              <a:off x="410808" y="2368391"/>
              <a:ext cx="3932592" cy="2895600"/>
              <a:chOff x="4203805" y="2743200"/>
              <a:chExt cx="4863995" cy="3581400"/>
            </a:xfrm>
          </p:grpSpPr>
          <p:grpSp>
            <p:nvGrpSpPr>
              <p:cNvPr id="481" name="Group 480"/>
              <p:cNvGrpSpPr/>
              <p:nvPr/>
            </p:nvGrpSpPr>
            <p:grpSpPr>
              <a:xfrm>
                <a:off x="4554583" y="2964642"/>
                <a:ext cx="4169005" cy="2927276"/>
                <a:chOff x="4821965" y="2962694"/>
                <a:chExt cx="3876480" cy="2721878"/>
              </a:xfrm>
            </p:grpSpPr>
            <p:cxnSp>
              <p:nvCxnSpPr>
                <p:cNvPr id="483" name="Straight Arrow Connector 482"/>
                <p:cNvCxnSpPr>
                  <a:stCxn id="613" idx="0"/>
                  <a:endCxn id="670"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8" name="Straight Arrow Connector 527"/>
                <p:cNvCxnSpPr>
                  <a:stCxn id="613" idx="0"/>
                  <a:endCxn id="678"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9" name="Straight Arrow Connector 528"/>
                <p:cNvCxnSpPr>
                  <a:stCxn id="613" idx="0"/>
                  <a:endCxn id="674"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0" name="Straight Arrow Connector 529"/>
                <p:cNvCxnSpPr>
                  <a:stCxn id="592" idx="0"/>
                  <a:endCxn id="670"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1" name="Straight Arrow Connector 530"/>
                <p:cNvCxnSpPr>
                  <a:stCxn id="592" idx="0"/>
                  <a:endCxn id="679"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2" name="Straight Arrow Connector 531"/>
                <p:cNvCxnSpPr>
                  <a:stCxn id="592" idx="0"/>
                  <a:endCxn id="674"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3" name="Straight Arrow Connector 532"/>
                <p:cNvCxnSpPr>
                  <a:stCxn id="571" idx="0"/>
                  <a:endCxn id="670"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4" name="Straight Arrow Connector 533"/>
                <p:cNvCxnSpPr>
                  <a:stCxn id="571" idx="0"/>
                  <a:endCxn id="678"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5" name="Straight Arrow Connector 534"/>
                <p:cNvCxnSpPr>
                  <a:stCxn id="571" idx="0"/>
                  <a:endCxn id="675"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6" name="Straight Arrow Connector 535"/>
                <p:cNvCxnSpPr>
                  <a:stCxn id="550" idx="0"/>
                  <a:endCxn id="675"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7" name="Straight Arrow Connector 536"/>
                <p:cNvCxnSpPr>
                  <a:stCxn id="550" idx="0"/>
                  <a:endCxn id="678"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8" name="Straight Arrow Connector 537"/>
                <p:cNvCxnSpPr>
                  <a:stCxn id="550" idx="0"/>
                  <a:endCxn id="670"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39" name="Group 538"/>
                <p:cNvGrpSpPr/>
                <p:nvPr/>
              </p:nvGrpSpPr>
              <p:grpSpPr>
                <a:xfrm>
                  <a:off x="6523918" y="2966104"/>
                  <a:ext cx="449615" cy="589762"/>
                  <a:chOff x="1027560" y="1988818"/>
                  <a:chExt cx="545969" cy="678181"/>
                </a:xfrm>
              </p:grpSpPr>
              <p:sp>
                <p:nvSpPr>
                  <p:cNvPr id="678" name="Cube 67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40" name="Group 539"/>
                <p:cNvGrpSpPr/>
                <p:nvPr/>
              </p:nvGrpSpPr>
              <p:grpSpPr>
                <a:xfrm>
                  <a:off x="7498868" y="2977514"/>
                  <a:ext cx="449615" cy="589762"/>
                  <a:chOff x="1027560" y="1988818"/>
                  <a:chExt cx="545969" cy="678181"/>
                </a:xfrm>
              </p:grpSpPr>
              <p:sp>
                <p:nvSpPr>
                  <p:cNvPr id="674" name="Cube 67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41" name="Group 540"/>
                <p:cNvGrpSpPr/>
                <p:nvPr/>
              </p:nvGrpSpPr>
              <p:grpSpPr>
                <a:xfrm>
                  <a:off x="5623602" y="2962694"/>
                  <a:ext cx="449615" cy="589762"/>
                  <a:chOff x="1027560" y="1988818"/>
                  <a:chExt cx="545969" cy="678181"/>
                </a:xfrm>
              </p:grpSpPr>
              <p:sp>
                <p:nvSpPr>
                  <p:cNvPr id="670" name="Cube 669"/>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42" name="Group 541"/>
                <p:cNvGrpSpPr/>
                <p:nvPr/>
              </p:nvGrpSpPr>
              <p:grpSpPr>
                <a:xfrm>
                  <a:off x="4821965" y="5247109"/>
                  <a:ext cx="775546" cy="436881"/>
                  <a:chOff x="457200" y="4457617"/>
                  <a:chExt cx="1085821" cy="427364"/>
                </a:xfrm>
              </p:grpSpPr>
              <p:cxnSp>
                <p:nvCxnSpPr>
                  <p:cNvPr id="661" name="Straight Connector 66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2" name="Straight Connector 66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3" name="Straight Connector 66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4" name="Straight Connector 66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65" name="Group 664"/>
                  <p:cNvGrpSpPr/>
                  <p:nvPr/>
                </p:nvGrpSpPr>
                <p:grpSpPr>
                  <a:xfrm flipH="1">
                    <a:off x="1012996" y="4465798"/>
                    <a:ext cx="530025" cy="419183"/>
                    <a:chOff x="609600" y="4610017"/>
                    <a:chExt cx="530025" cy="419183"/>
                  </a:xfrm>
                </p:grpSpPr>
                <p:cxnSp>
                  <p:nvCxnSpPr>
                    <p:cNvPr id="666" name="Straight Connector 66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7" name="Straight Connector 66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8" name="Straight Connector 66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9" name="Straight Connector 66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3" name="Group 542"/>
                <p:cNvGrpSpPr/>
                <p:nvPr/>
              </p:nvGrpSpPr>
              <p:grpSpPr>
                <a:xfrm>
                  <a:off x="5837237" y="5247691"/>
                  <a:ext cx="775546" cy="436881"/>
                  <a:chOff x="457200" y="4457617"/>
                  <a:chExt cx="1085821" cy="427364"/>
                </a:xfrm>
              </p:grpSpPr>
              <p:cxnSp>
                <p:nvCxnSpPr>
                  <p:cNvPr id="652" name="Straight Connector 65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3" name="Straight Connector 65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4" name="Straight Connector 65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5" name="Straight Connector 65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56" name="Group 655"/>
                  <p:cNvGrpSpPr/>
                  <p:nvPr/>
                </p:nvGrpSpPr>
                <p:grpSpPr>
                  <a:xfrm flipH="1">
                    <a:off x="1012996" y="4465798"/>
                    <a:ext cx="530025" cy="419183"/>
                    <a:chOff x="609600" y="4610017"/>
                    <a:chExt cx="530025" cy="419183"/>
                  </a:xfrm>
                </p:grpSpPr>
                <p:cxnSp>
                  <p:nvCxnSpPr>
                    <p:cNvPr id="657" name="Straight Connector 65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8" name="Straight Connector 65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9" name="Straight Connector 65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0" name="Straight Connector 65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4" name="Group 543"/>
                <p:cNvGrpSpPr/>
                <p:nvPr/>
              </p:nvGrpSpPr>
              <p:grpSpPr>
                <a:xfrm>
                  <a:off x="6844354" y="5247691"/>
                  <a:ext cx="775546" cy="436881"/>
                  <a:chOff x="457200" y="4457617"/>
                  <a:chExt cx="1085821" cy="427364"/>
                </a:xfrm>
              </p:grpSpPr>
              <p:cxnSp>
                <p:nvCxnSpPr>
                  <p:cNvPr id="643" name="Straight Connector 64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4" name="Straight Connector 64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6" name="Straight Connector 64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47" name="Group 646"/>
                  <p:cNvGrpSpPr/>
                  <p:nvPr/>
                </p:nvGrpSpPr>
                <p:grpSpPr>
                  <a:xfrm flipH="1">
                    <a:off x="1012996" y="4465798"/>
                    <a:ext cx="530025" cy="419183"/>
                    <a:chOff x="609600" y="4610017"/>
                    <a:chExt cx="530025" cy="419183"/>
                  </a:xfrm>
                </p:grpSpPr>
                <p:cxnSp>
                  <p:nvCxnSpPr>
                    <p:cNvPr id="648" name="Straight Connector 64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9" name="Straight Connector 64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0" name="Straight Connector 64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1" name="Straight Connector 65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5" name="Group 544"/>
                <p:cNvGrpSpPr/>
                <p:nvPr/>
              </p:nvGrpSpPr>
              <p:grpSpPr>
                <a:xfrm>
                  <a:off x="7922899" y="5237468"/>
                  <a:ext cx="775546" cy="436881"/>
                  <a:chOff x="457200" y="4457617"/>
                  <a:chExt cx="1085821" cy="427364"/>
                </a:xfrm>
              </p:grpSpPr>
              <p:cxnSp>
                <p:nvCxnSpPr>
                  <p:cNvPr id="634" name="Straight Connector 63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5" name="Straight Connector 63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6" name="Straight Connector 63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7" name="Straight Connector 63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38" name="Group 637"/>
                  <p:cNvGrpSpPr/>
                  <p:nvPr/>
                </p:nvGrpSpPr>
                <p:grpSpPr>
                  <a:xfrm flipH="1">
                    <a:off x="1012996" y="4465798"/>
                    <a:ext cx="530025" cy="419183"/>
                    <a:chOff x="609600" y="4610017"/>
                    <a:chExt cx="530025" cy="419183"/>
                  </a:xfrm>
                </p:grpSpPr>
                <p:cxnSp>
                  <p:nvCxnSpPr>
                    <p:cNvPr id="639" name="Straight Connector 63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0" name="Straight Connector 63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2" name="Straight Connector 64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6" name="Group 545"/>
                <p:cNvGrpSpPr/>
                <p:nvPr/>
              </p:nvGrpSpPr>
              <p:grpSpPr>
                <a:xfrm>
                  <a:off x="4864778" y="5044148"/>
                  <a:ext cx="698684" cy="211325"/>
                  <a:chOff x="5220661" y="3675707"/>
                  <a:chExt cx="978209" cy="243008"/>
                </a:xfrm>
              </p:grpSpPr>
              <p:sp>
                <p:nvSpPr>
                  <p:cNvPr id="613" name="Rectangle 61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1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7" name="Group 546"/>
                <p:cNvGrpSpPr/>
                <p:nvPr/>
              </p:nvGrpSpPr>
              <p:grpSpPr>
                <a:xfrm>
                  <a:off x="5880007" y="5044148"/>
                  <a:ext cx="698684" cy="211325"/>
                  <a:chOff x="5220661" y="3675707"/>
                  <a:chExt cx="978209" cy="243008"/>
                </a:xfrm>
              </p:grpSpPr>
              <p:sp>
                <p:nvSpPr>
                  <p:cNvPr id="592" name="Rectangle 59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8" name="Group 547"/>
                <p:cNvGrpSpPr/>
                <p:nvPr/>
              </p:nvGrpSpPr>
              <p:grpSpPr>
                <a:xfrm>
                  <a:off x="6887731" y="5051532"/>
                  <a:ext cx="698684" cy="211325"/>
                  <a:chOff x="5220661" y="3675707"/>
                  <a:chExt cx="978209" cy="243008"/>
                </a:xfrm>
              </p:grpSpPr>
              <p:sp>
                <p:nvSpPr>
                  <p:cNvPr id="571" name="Rectangle 57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9" name="Group 548"/>
                <p:cNvGrpSpPr/>
                <p:nvPr/>
              </p:nvGrpSpPr>
              <p:grpSpPr>
                <a:xfrm>
                  <a:off x="7967044" y="5044148"/>
                  <a:ext cx="698684" cy="211325"/>
                  <a:chOff x="5220661" y="3675707"/>
                  <a:chExt cx="978209" cy="243008"/>
                </a:xfrm>
              </p:grpSpPr>
              <p:sp>
                <p:nvSpPr>
                  <p:cNvPr id="550" name="Rectangle 54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5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82" name="Left-Right Arrow 681"/>
              <p:cNvSpPr/>
              <p:nvPr/>
            </p:nvSpPr>
            <p:spPr>
              <a:xfrm>
                <a:off x="4203805" y="5615566"/>
                <a:ext cx="4863995" cy="709034"/>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t>1000s of server ports</a:t>
                </a:r>
              </a:p>
            </p:txBody>
          </p:sp>
          <p:grpSp>
            <p:nvGrpSpPr>
              <p:cNvPr id="683" name="Group 682"/>
              <p:cNvGrpSpPr/>
              <p:nvPr/>
            </p:nvGrpSpPr>
            <p:grpSpPr>
              <a:xfrm>
                <a:off x="4419600" y="2743200"/>
                <a:ext cx="4425310" cy="2729638"/>
                <a:chOff x="3807564" y="2536366"/>
                <a:chExt cx="4803036" cy="2962629"/>
              </a:xfrm>
            </p:grpSpPr>
            <p:sp>
              <p:nvSpPr>
                <p:cNvPr id="684" name="Rectangle 23"/>
                <p:cNvSpPr>
                  <a:spLocks noChangeArrowheads="1"/>
                </p:cNvSpPr>
                <p:nvPr/>
              </p:nvSpPr>
              <p:spPr bwMode="auto">
                <a:xfrm>
                  <a:off x="3807564" y="2536366"/>
                  <a:ext cx="4803036" cy="296262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000"/>
                </a:p>
              </p:txBody>
            </p:sp>
            <p:grpSp>
              <p:nvGrpSpPr>
                <p:cNvPr id="685" name="Group 32"/>
                <p:cNvGrpSpPr/>
                <p:nvPr/>
              </p:nvGrpSpPr>
              <p:grpSpPr>
                <a:xfrm>
                  <a:off x="4807029" y="3267714"/>
                  <a:ext cx="2780474" cy="1354183"/>
                  <a:chOff x="1040728" y="3511051"/>
                  <a:chExt cx="2777155" cy="1642242"/>
                </a:xfrm>
                <a:effectLst/>
              </p:grpSpPr>
              <p:sp>
                <p:nvSpPr>
                  <p:cNvPr id="770" name="Freeform 769"/>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71" name="Freeform 770"/>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72" name="Freeform 771"/>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73" name="Freeform 772"/>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grpSp>
            <p:grpSp>
              <p:nvGrpSpPr>
                <p:cNvPr id="686" name="Group 685"/>
                <p:cNvGrpSpPr/>
                <p:nvPr/>
              </p:nvGrpSpPr>
              <p:grpSpPr>
                <a:xfrm>
                  <a:off x="3988931" y="4814613"/>
                  <a:ext cx="800508" cy="679949"/>
                  <a:chOff x="1142999" y="5791201"/>
                  <a:chExt cx="685802" cy="582518"/>
                </a:xfrm>
              </p:grpSpPr>
              <p:sp>
                <p:nvSpPr>
                  <p:cNvPr id="750" name="Freeform 152"/>
                  <p:cNvSpPr>
                    <a:spLocks/>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headEnd/>
                    <a:tailEnd/>
                  </a:ln>
                </p:spPr>
                <p:txBody>
                  <a:bodyPr/>
                  <a:lstStyle/>
                  <a:p>
                    <a:endParaRPr lang="en-US" sz="1600">
                      <a:solidFill>
                        <a:srgbClr val="333399"/>
                      </a:solidFill>
                    </a:endParaRPr>
                  </a:p>
                </p:txBody>
              </p:sp>
              <p:grpSp>
                <p:nvGrpSpPr>
                  <p:cNvPr id="751" name="Group 750"/>
                  <p:cNvGrpSpPr/>
                  <p:nvPr/>
                </p:nvGrpSpPr>
                <p:grpSpPr>
                  <a:xfrm rot="5400000">
                    <a:off x="1192622" y="5741578"/>
                    <a:ext cx="582518" cy="681763"/>
                    <a:chOff x="-286306" y="2098432"/>
                    <a:chExt cx="1504376" cy="2349122"/>
                  </a:xfrm>
                </p:grpSpPr>
                <p:sp>
                  <p:nvSpPr>
                    <p:cNvPr id="767"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000"/>
                    </a:p>
                  </p:txBody>
                </p:sp>
                <p:sp>
                  <p:nvSpPr>
                    <p:cNvPr id="768" name="Line 34"/>
                    <p:cNvSpPr>
                      <a:spLocks noChangeShapeType="1"/>
                    </p:cNvSpPr>
                    <p:nvPr/>
                  </p:nvSpPr>
                  <p:spPr bwMode="auto">
                    <a:xfrm>
                      <a:off x="-280704" y="2098432"/>
                      <a:ext cx="149877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sp>
                  <p:nvSpPr>
                    <p:cNvPr id="769" name="Line 32"/>
                    <p:cNvSpPr>
                      <a:spLocks noChangeShapeType="1"/>
                    </p:cNvSpPr>
                    <p:nvPr/>
                  </p:nvSpPr>
                  <p:spPr bwMode="auto">
                    <a:xfrm>
                      <a:off x="-286306" y="4393140"/>
                      <a:ext cx="1498772"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grpSp>
              <p:sp>
                <p:nvSpPr>
                  <p:cNvPr id="75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53" name="Freeform 35"/>
                  <p:cNvSpPr>
                    <a:spLocks/>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54" name="Freeform 35"/>
                  <p:cNvSpPr>
                    <a:spLocks/>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55" name="Freeform 35"/>
                  <p:cNvSpPr>
                    <a:spLocks/>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56" name="Freeform 35"/>
                  <p:cNvSpPr>
                    <a:spLocks/>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57" name="Freeform 35"/>
                  <p:cNvSpPr>
                    <a:spLocks/>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58" name="Freeform 35"/>
                  <p:cNvSpPr>
                    <a:spLocks/>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59" name="Freeform 35"/>
                  <p:cNvSpPr>
                    <a:spLocks/>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6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6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6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6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6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6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6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grpSp>
            <p:grpSp>
              <p:nvGrpSpPr>
                <p:cNvPr id="687" name="Group 686"/>
                <p:cNvGrpSpPr/>
                <p:nvPr/>
              </p:nvGrpSpPr>
              <p:grpSpPr>
                <a:xfrm>
                  <a:off x="5152630" y="4818319"/>
                  <a:ext cx="800508" cy="679949"/>
                  <a:chOff x="1142999" y="5791201"/>
                  <a:chExt cx="685802" cy="582518"/>
                </a:xfrm>
              </p:grpSpPr>
              <p:sp>
                <p:nvSpPr>
                  <p:cNvPr id="730" name="Freeform 152"/>
                  <p:cNvSpPr>
                    <a:spLocks/>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headEnd/>
                    <a:tailEnd/>
                  </a:ln>
                </p:spPr>
                <p:txBody>
                  <a:bodyPr/>
                  <a:lstStyle/>
                  <a:p>
                    <a:endParaRPr lang="en-US" sz="1600">
                      <a:solidFill>
                        <a:srgbClr val="333399"/>
                      </a:solidFill>
                    </a:endParaRPr>
                  </a:p>
                </p:txBody>
              </p:sp>
              <p:grpSp>
                <p:nvGrpSpPr>
                  <p:cNvPr id="731" name="Group 730"/>
                  <p:cNvGrpSpPr/>
                  <p:nvPr/>
                </p:nvGrpSpPr>
                <p:grpSpPr>
                  <a:xfrm rot="5400000">
                    <a:off x="1192622" y="5741578"/>
                    <a:ext cx="582518" cy="681763"/>
                    <a:chOff x="-286306" y="2098432"/>
                    <a:chExt cx="1504376" cy="2349122"/>
                  </a:xfrm>
                </p:grpSpPr>
                <p:sp>
                  <p:nvSpPr>
                    <p:cNvPr id="747"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000"/>
                    </a:p>
                  </p:txBody>
                </p:sp>
                <p:sp>
                  <p:nvSpPr>
                    <p:cNvPr id="748" name="Line 34"/>
                    <p:cNvSpPr>
                      <a:spLocks noChangeShapeType="1"/>
                    </p:cNvSpPr>
                    <p:nvPr/>
                  </p:nvSpPr>
                  <p:spPr bwMode="auto">
                    <a:xfrm>
                      <a:off x="-280704" y="2098432"/>
                      <a:ext cx="149877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sp>
                  <p:nvSpPr>
                    <p:cNvPr id="749" name="Line 32"/>
                    <p:cNvSpPr>
                      <a:spLocks noChangeShapeType="1"/>
                    </p:cNvSpPr>
                    <p:nvPr/>
                  </p:nvSpPr>
                  <p:spPr bwMode="auto">
                    <a:xfrm>
                      <a:off x="-286306" y="4393140"/>
                      <a:ext cx="1498772"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grpSp>
              <p:sp>
                <p:nvSpPr>
                  <p:cNvPr id="73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33" name="Freeform 35"/>
                  <p:cNvSpPr>
                    <a:spLocks/>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34" name="Freeform 35"/>
                  <p:cNvSpPr>
                    <a:spLocks/>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35" name="Freeform 35"/>
                  <p:cNvSpPr>
                    <a:spLocks/>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36" name="Freeform 35"/>
                  <p:cNvSpPr>
                    <a:spLocks/>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37" name="Freeform 35"/>
                  <p:cNvSpPr>
                    <a:spLocks/>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38" name="Freeform 35"/>
                  <p:cNvSpPr>
                    <a:spLocks/>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39" name="Freeform 35"/>
                  <p:cNvSpPr>
                    <a:spLocks/>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4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4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4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4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4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4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4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grpSp>
            <p:grpSp>
              <p:nvGrpSpPr>
                <p:cNvPr id="688" name="Group 687"/>
                <p:cNvGrpSpPr/>
                <p:nvPr/>
              </p:nvGrpSpPr>
              <p:grpSpPr>
                <a:xfrm>
                  <a:off x="6362292" y="4814613"/>
                  <a:ext cx="800508" cy="679949"/>
                  <a:chOff x="1142999" y="5791201"/>
                  <a:chExt cx="685802" cy="582518"/>
                </a:xfrm>
              </p:grpSpPr>
              <p:sp>
                <p:nvSpPr>
                  <p:cNvPr id="710" name="Freeform 152"/>
                  <p:cNvSpPr>
                    <a:spLocks/>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headEnd/>
                    <a:tailEnd/>
                  </a:ln>
                </p:spPr>
                <p:txBody>
                  <a:bodyPr/>
                  <a:lstStyle/>
                  <a:p>
                    <a:endParaRPr lang="en-US" sz="1600">
                      <a:solidFill>
                        <a:srgbClr val="333399"/>
                      </a:solidFill>
                    </a:endParaRPr>
                  </a:p>
                </p:txBody>
              </p:sp>
              <p:grpSp>
                <p:nvGrpSpPr>
                  <p:cNvPr id="711" name="Group 710"/>
                  <p:cNvGrpSpPr/>
                  <p:nvPr/>
                </p:nvGrpSpPr>
                <p:grpSpPr>
                  <a:xfrm rot="5400000">
                    <a:off x="1192622" y="5741578"/>
                    <a:ext cx="582518" cy="681763"/>
                    <a:chOff x="-286306" y="2098432"/>
                    <a:chExt cx="1504376" cy="2349122"/>
                  </a:xfrm>
                </p:grpSpPr>
                <p:sp>
                  <p:nvSpPr>
                    <p:cNvPr id="727"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000"/>
                    </a:p>
                  </p:txBody>
                </p:sp>
                <p:sp>
                  <p:nvSpPr>
                    <p:cNvPr id="728" name="Line 34"/>
                    <p:cNvSpPr>
                      <a:spLocks noChangeShapeType="1"/>
                    </p:cNvSpPr>
                    <p:nvPr/>
                  </p:nvSpPr>
                  <p:spPr bwMode="auto">
                    <a:xfrm>
                      <a:off x="-280704" y="2098432"/>
                      <a:ext cx="149877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sp>
                  <p:nvSpPr>
                    <p:cNvPr id="729" name="Line 32"/>
                    <p:cNvSpPr>
                      <a:spLocks noChangeShapeType="1"/>
                    </p:cNvSpPr>
                    <p:nvPr/>
                  </p:nvSpPr>
                  <p:spPr bwMode="auto">
                    <a:xfrm>
                      <a:off x="-286306" y="4393140"/>
                      <a:ext cx="1498772"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grpSp>
              <p:sp>
                <p:nvSpPr>
                  <p:cNvPr id="71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13" name="Freeform 35"/>
                  <p:cNvSpPr>
                    <a:spLocks/>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14" name="Freeform 35"/>
                  <p:cNvSpPr>
                    <a:spLocks/>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15" name="Freeform 35"/>
                  <p:cNvSpPr>
                    <a:spLocks/>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16" name="Freeform 35"/>
                  <p:cNvSpPr>
                    <a:spLocks/>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17" name="Freeform 35"/>
                  <p:cNvSpPr>
                    <a:spLocks/>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18" name="Freeform 35"/>
                  <p:cNvSpPr>
                    <a:spLocks/>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19" name="Freeform 35"/>
                  <p:cNvSpPr>
                    <a:spLocks/>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2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2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2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2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2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2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2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grpSp>
            <p:grpSp>
              <p:nvGrpSpPr>
                <p:cNvPr id="689" name="Group 688"/>
                <p:cNvGrpSpPr/>
                <p:nvPr/>
              </p:nvGrpSpPr>
              <p:grpSpPr>
                <a:xfrm>
                  <a:off x="7581492" y="4818319"/>
                  <a:ext cx="800508" cy="679949"/>
                  <a:chOff x="1142999" y="5791201"/>
                  <a:chExt cx="685802" cy="582518"/>
                </a:xfrm>
              </p:grpSpPr>
              <p:sp>
                <p:nvSpPr>
                  <p:cNvPr id="690" name="Freeform 152"/>
                  <p:cNvSpPr>
                    <a:spLocks/>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headEnd/>
                    <a:tailEnd/>
                  </a:ln>
                </p:spPr>
                <p:txBody>
                  <a:bodyPr/>
                  <a:lstStyle/>
                  <a:p>
                    <a:endParaRPr lang="en-US" sz="1600">
                      <a:solidFill>
                        <a:srgbClr val="333399"/>
                      </a:solidFill>
                    </a:endParaRPr>
                  </a:p>
                </p:txBody>
              </p:sp>
              <p:grpSp>
                <p:nvGrpSpPr>
                  <p:cNvPr id="691" name="Group 690"/>
                  <p:cNvGrpSpPr/>
                  <p:nvPr/>
                </p:nvGrpSpPr>
                <p:grpSpPr>
                  <a:xfrm rot="5400000">
                    <a:off x="1192622" y="5741578"/>
                    <a:ext cx="582518" cy="681763"/>
                    <a:chOff x="-286306" y="2098432"/>
                    <a:chExt cx="1504376" cy="2349122"/>
                  </a:xfrm>
                </p:grpSpPr>
                <p:sp>
                  <p:nvSpPr>
                    <p:cNvPr id="707"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000"/>
                    </a:p>
                  </p:txBody>
                </p:sp>
                <p:sp>
                  <p:nvSpPr>
                    <p:cNvPr id="708" name="Line 34"/>
                    <p:cNvSpPr>
                      <a:spLocks noChangeShapeType="1"/>
                    </p:cNvSpPr>
                    <p:nvPr/>
                  </p:nvSpPr>
                  <p:spPr bwMode="auto">
                    <a:xfrm>
                      <a:off x="-280704" y="2098432"/>
                      <a:ext cx="1498774"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sp>
                  <p:nvSpPr>
                    <p:cNvPr id="709" name="Line 32"/>
                    <p:cNvSpPr>
                      <a:spLocks noChangeShapeType="1"/>
                    </p:cNvSpPr>
                    <p:nvPr/>
                  </p:nvSpPr>
                  <p:spPr bwMode="auto">
                    <a:xfrm>
                      <a:off x="-286306" y="4393140"/>
                      <a:ext cx="1498772" cy="0"/>
                    </a:xfrm>
                    <a:prstGeom prst="line">
                      <a:avLst/>
                    </a:prstGeom>
                    <a:noFill/>
                    <a:ln w="25400">
                      <a:solidFill>
                        <a:schemeClr val="tx1"/>
                      </a:solidFill>
                      <a:round/>
                      <a:headEnd/>
                      <a:tailEnd/>
                    </a:ln>
                    <a:effectLst/>
                  </p:spPr>
                  <p:txBody>
                    <a:bodyPr wrap="none" anchor="ctr">
                      <a:prstTxWarp prst="textNoShape">
                        <a:avLst/>
                      </a:prstTxWarp>
                    </a:bodyPr>
                    <a:lstStyle/>
                    <a:p>
                      <a:endParaRPr lang="en-US" sz="2000"/>
                    </a:p>
                  </p:txBody>
                </p:sp>
              </p:grpSp>
              <p:sp>
                <p:nvSpPr>
                  <p:cNvPr id="69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693" name="Freeform 35"/>
                  <p:cNvSpPr>
                    <a:spLocks/>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694" name="Freeform 35"/>
                  <p:cNvSpPr>
                    <a:spLocks/>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695" name="Freeform 35"/>
                  <p:cNvSpPr>
                    <a:spLocks/>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696" name="Freeform 35"/>
                  <p:cNvSpPr>
                    <a:spLocks/>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697" name="Freeform 35"/>
                  <p:cNvSpPr>
                    <a:spLocks/>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698" name="Freeform 35"/>
                  <p:cNvSpPr>
                    <a:spLocks/>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699" name="Freeform 35"/>
                  <p:cNvSpPr>
                    <a:spLocks/>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headEnd/>
                    <a:tailEnd/>
                  </a:ln>
                  <a:effectLst/>
                </p:spPr>
                <p:txBody>
                  <a:bodyPr>
                    <a:prstTxWarp prst="textNoShape">
                      <a:avLst/>
                    </a:prstTxWarp>
                  </a:bodyPr>
                  <a:lstStyle/>
                  <a:p>
                    <a:endParaRPr lang="en-US" sz="2000"/>
                  </a:p>
                </p:txBody>
              </p:sp>
              <p:sp>
                <p:nvSpPr>
                  <p:cNvPr id="70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0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0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0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0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0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sp>
                <p:nvSpPr>
                  <p:cNvPr id="70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headEnd/>
                    <a:tailEnd/>
                  </a:ln>
                </p:spPr>
                <p:txBody>
                  <a:bodyPr/>
                  <a:lstStyle/>
                  <a:p>
                    <a:endParaRPr lang="en-US" sz="1600"/>
                  </a:p>
                </p:txBody>
              </p:sp>
            </p:grpSp>
          </p:grpSp>
        </p:grpSp>
        <p:sp>
          <p:nvSpPr>
            <p:cNvPr id="1024" name="TextBox 1023"/>
            <p:cNvSpPr txBox="1"/>
            <p:nvPr/>
          </p:nvSpPr>
          <p:spPr>
            <a:xfrm>
              <a:off x="76200" y="1547336"/>
              <a:ext cx="4572000" cy="769441"/>
            </a:xfrm>
            <a:prstGeom prst="rect">
              <a:avLst/>
            </a:prstGeom>
            <a:noFill/>
          </p:spPr>
          <p:txBody>
            <a:bodyPr wrap="square" rtlCol="0">
              <a:spAutoFit/>
            </a:bodyPr>
            <a:lstStyle/>
            <a:p>
              <a:pPr algn="ctr"/>
              <a:r>
                <a:rPr lang="en-US" sz="2200" dirty="0">
                  <a:latin typeface="Verdana"/>
                  <a:cs typeface="Verdana"/>
                </a:rPr>
                <a:t>Ideal DC network: </a:t>
              </a:r>
            </a:p>
            <a:p>
              <a:pPr algn="ctr"/>
              <a:r>
                <a:rPr lang="en-US" sz="2200" dirty="0">
                  <a:solidFill>
                    <a:srgbClr val="0033CC"/>
                  </a:solidFill>
                  <a:latin typeface="Verdana"/>
                  <a:cs typeface="Verdana"/>
                </a:rPr>
                <a:t>Big output-queued switch</a:t>
              </a:r>
            </a:p>
          </p:txBody>
        </p:sp>
      </p:grpSp>
      <p:sp>
        <p:nvSpPr>
          <p:cNvPr id="1025" name="TextBox 1024"/>
          <p:cNvSpPr txBox="1"/>
          <p:nvPr/>
        </p:nvSpPr>
        <p:spPr>
          <a:xfrm>
            <a:off x="304800" y="5410201"/>
            <a:ext cx="5562600" cy="9848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35" tIns="45718" rIns="91435" bIns="45718" rtlCol="0">
            <a:spAutoFit/>
          </a:bodyPr>
          <a:lstStyle/>
          <a:p>
            <a:pPr marL="342883" indent="-342883">
              <a:buFont typeface="Wingdings" charset="2"/>
              <a:buChar char="Ø"/>
            </a:pPr>
            <a:r>
              <a:rPr lang="en-US" sz="2000" dirty="0">
                <a:latin typeface="Verdana"/>
                <a:cs typeface="Verdana"/>
              </a:rPr>
              <a:t>No internal bottlenecks </a:t>
            </a:r>
            <a:r>
              <a:rPr lang="en-US" sz="2000" dirty="0">
                <a:latin typeface="Wingdings"/>
                <a:ea typeface="Wingdings"/>
                <a:cs typeface="Wingdings"/>
                <a:sym typeface="Wingdings"/>
              </a:rPr>
              <a:t></a:t>
            </a:r>
            <a:r>
              <a:rPr lang="en-US" sz="2000" dirty="0">
                <a:latin typeface="Verdana"/>
                <a:cs typeface="Verdana"/>
              </a:rPr>
              <a:t> predictable </a:t>
            </a:r>
          </a:p>
          <a:p>
            <a:pPr marL="342883" indent="-342883">
              <a:buFont typeface="Wingdings" charset="2"/>
              <a:buChar char="Ø"/>
            </a:pPr>
            <a:r>
              <a:rPr lang="en-US" sz="2000" dirty="0">
                <a:latin typeface="Verdana"/>
                <a:cs typeface="Verdana"/>
              </a:rPr>
              <a:t>Simplifies BW management             </a:t>
            </a:r>
            <a:r>
              <a:rPr lang="en-US" dirty="0" smtClean="0">
                <a:solidFill>
                  <a:srgbClr val="0033CC"/>
                </a:solidFill>
                <a:latin typeface="Verdana"/>
                <a:cs typeface="Verdana"/>
              </a:rPr>
              <a:t>[</a:t>
            </a:r>
            <a:r>
              <a:rPr lang="en-US" dirty="0" err="1" smtClean="0">
                <a:solidFill>
                  <a:srgbClr val="0033CC"/>
                </a:solidFill>
                <a:latin typeface="Verdana"/>
                <a:cs typeface="Verdana"/>
              </a:rPr>
              <a:t>Bw</a:t>
            </a:r>
            <a:r>
              <a:rPr lang="en-US" dirty="0" smtClean="0">
                <a:solidFill>
                  <a:srgbClr val="0033CC"/>
                </a:solidFill>
                <a:latin typeface="Verdana"/>
                <a:cs typeface="Verdana"/>
              </a:rPr>
              <a:t> guarantees, </a:t>
            </a:r>
            <a:r>
              <a:rPr lang="en-US" dirty="0" err="1" smtClean="0">
                <a:solidFill>
                  <a:srgbClr val="0033CC"/>
                </a:solidFill>
                <a:latin typeface="Verdana"/>
                <a:cs typeface="Verdana"/>
              </a:rPr>
              <a:t>QoS</a:t>
            </a:r>
            <a:r>
              <a:rPr lang="en-US" dirty="0" smtClean="0">
                <a:solidFill>
                  <a:srgbClr val="0033CC"/>
                </a:solidFill>
                <a:latin typeface="Verdana"/>
                <a:cs typeface="Verdana"/>
              </a:rPr>
              <a:t>, …]</a:t>
            </a:r>
            <a:endParaRPr lang="en-US" dirty="0">
              <a:solidFill>
                <a:srgbClr val="0033CC"/>
              </a:solidFill>
              <a:latin typeface="Verdana"/>
              <a:cs typeface="Verdana"/>
            </a:endParaRPr>
          </a:p>
        </p:txBody>
      </p:sp>
      <p:grpSp>
        <p:nvGrpSpPr>
          <p:cNvPr id="1516" name="Group 1515"/>
          <p:cNvGrpSpPr/>
          <p:nvPr/>
        </p:nvGrpSpPr>
        <p:grpSpPr>
          <a:xfrm>
            <a:off x="4876800" y="1752601"/>
            <a:ext cx="3932592" cy="3511391"/>
            <a:chOff x="4876800" y="1752600"/>
            <a:chExt cx="3932592" cy="3511391"/>
          </a:xfrm>
        </p:grpSpPr>
        <p:grpSp>
          <p:nvGrpSpPr>
            <p:cNvPr id="31" name="Group 30"/>
            <p:cNvGrpSpPr/>
            <p:nvPr/>
          </p:nvGrpSpPr>
          <p:grpSpPr>
            <a:xfrm>
              <a:off x="5029200" y="1752600"/>
              <a:ext cx="3501893" cy="3161563"/>
              <a:chOff x="5029200" y="1752600"/>
              <a:chExt cx="3501893" cy="3161563"/>
            </a:xfrm>
          </p:grpSpPr>
          <p:sp>
            <p:nvSpPr>
              <p:cNvPr id="1239" name="TextBox 1238"/>
              <p:cNvSpPr txBox="1"/>
              <p:nvPr/>
            </p:nvSpPr>
            <p:spPr>
              <a:xfrm>
                <a:off x="5029200" y="1752600"/>
                <a:ext cx="3429000" cy="769441"/>
              </a:xfrm>
              <a:prstGeom prst="rect">
                <a:avLst/>
              </a:prstGeom>
              <a:noFill/>
            </p:spPr>
            <p:txBody>
              <a:bodyPr wrap="square" rtlCol="0">
                <a:spAutoFit/>
              </a:bodyPr>
              <a:lstStyle/>
              <a:p>
                <a:pPr algn="ctr"/>
                <a:r>
                  <a:rPr lang="en-US" sz="2200" dirty="0">
                    <a:latin typeface="Verdana"/>
                    <a:cs typeface="Verdana"/>
                  </a:rPr>
                  <a:t>Multi-rooted tree</a:t>
                </a:r>
              </a:p>
              <a:p>
                <a:pPr algn="ctr"/>
                <a:endParaRPr lang="en-US" sz="2200" dirty="0">
                  <a:latin typeface="Verdana"/>
                  <a:cs typeface="Verdana"/>
                </a:endParaRPr>
              </a:p>
            </p:txBody>
          </p:sp>
          <p:grpSp>
            <p:nvGrpSpPr>
              <p:cNvPr id="1027" name="Group 1026"/>
              <p:cNvGrpSpPr/>
              <p:nvPr/>
            </p:nvGrpSpPr>
            <p:grpSpPr>
              <a:xfrm>
                <a:off x="5160408" y="2547429"/>
                <a:ext cx="3370685" cy="2366734"/>
                <a:chOff x="4821965" y="2962694"/>
                <a:chExt cx="3876480" cy="2721878"/>
              </a:xfrm>
            </p:grpSpPr>
            <p:cxnSp>
              <p:nvCxnSpPr>
                <p:cNvPr id="1120" name="Straight Arrow Connector 1119"/>
                <p:cNvCxnSpPr>
                  <a:stCxn id="1206" idx="0"/>
                  <a:endCxn id="1494"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1" name="Straight Arrow Connector 1120"/>
                <p:cNvCxnSpPr>
                  <a:stCxn id="1206" idx="0"/>
                  <a:endCxn id="1502"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2" name="Straight Arrow Connector 1121"/>
                <p:cNvCxnSpPr>
                  <a:stCxn id="1206" idx="0"/>
                  <a:endCxn id="1498"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3" name="Straight Arrow Connector 1122"/>
                <p:cNvCxnSpPr>
                  <a:stCxn id="1185" idx="0"/>
                  <a:endCxn id="1494"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4" name="Straight Arrow Connector 1123"/>
                <p:cNvCxnSpPr>
                  <a:stCxn id="1185" idx="0"/>
                  <a:endCxn id="1503"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5" name="Straight Arrow Connector 1124"/>
                <p:cNvCxnSpPr>
                  <a:stCxn id="1185" idx="0"/>
                  <a:endCxn id="1498"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6" name="Straight Arrow Connector 1125"/>
                <p:cNvCxnSpPr>
                  <a:stCxn id="1164" idx="0"/>
                  <a:endCxn id="1494"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7" name="Straight Arrow Connector 1126"/>
                <p:cNvCxnSpPr>
                  <a:stCxn id="1164" idx="0"/>
                  <a:endCxn id="1502"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8" name="Straight Arrow Connector 1127"/>
                <p:cNvCxnSpPr>
                  <a:stCxn id="1164" idx="0"/>
                  <a:endCxn id="1499"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9" name="Straight Arrow Connector 1128"/>
                <p:cNvCxnSpPr>
                  <a:stCxn id="1143" idx="0"/>
                  <a:endCxn id="1499"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30" name="Straight Arrow Connector 1129"/>
                <p:cNvCxnSpPr>
                  <a:stCxn id="1143" idx="0"/>
                  <a:endCxn id="1502"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31" name="Straight Arrow Connector 1130"/>
                <p:cNvCxnSpPr>
                  <a:stCxn id="1143" idx="0"/>
                  <a:endCxn id="1494"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132" name="Group 1131"/>
                <p:cNvGrpSpPr/>
                <p:nvPr/>
              </p:nvGrpSpPr>
              <p:grpSpPr>
                <a:xfrm>
                  <a:off x="6523918" y="2966104"/>
                  <a:ext cx="449615" cy="589762"/>
                  <a:chOff x="1027560" y="1988818"/>
                  <a:chExt cx="545969" cy="678181"/>
                </a:xfrm>
              </p:grpSpPr>
              <p:sp>
                <p:nvSpPr>
                  <p:cNvPr id="1502" name="Cube 150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0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33" name="Group 1132"/>
                <p:cNvGrpSpPr/>
                <p:nvPr/>
              </p:nvGrpSpPr>
              <p:grpSpPr>
                <a:xfrm>
                  <a:off x="7498868" y="2977514"/>
                  <a:ext cx="449615" cy="589762"/>
                  <a:chOff x="1027560" y="1988818"/>
                  <a:chExt cx="545969" cy="678181"/>
                </a:xfrm>
              </p:grpSpPr>
              <p:sp>
                <p:nvSpPr>
                  <p:cNvPr id="1498" name="Cube 149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0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34" name="Group 1133"/>
                <p:cNvGrpSpPr/>
                <p:nvPr/>
              </p:nvGrpSpPr>
              <p:grpSpPr>
                <a:xfrm>
                  <a:off x="5623602" y="2962694"/>
                  <a:ext cx="449615" cy="589762"/>
                  <a:chOff x="1027560" y="1988818"/>
                  <a:chExt cx="545969" cy="678181"/>
                </a:xfrm>
              </p:grpSpPr>
              <p:sp>
                <p:nvSpPr>
                  <p:cNvPr id="1494" name="Cube 149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9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35" name="Group 1134"/>
                <p:cNvGrpSpPr/>
                <p:nvPr/>
              </p:nvGrpSpPr>
              <p:grpSpPr>
                <a:xfrm>
                  <a:off x="4821965" y="5247109"/>
                  <a:ext cx="775546" cy="436881"/>
                  <a:chOff x="457200" y="4457617"/>
                  <a:chExt cx="1085821" cy="427364"/>
                </a:xfrm>
              </p:grpSpPr>
              <p:cxnSp>
                <p:nvCxnSpPr>
                  <p:cNvPr id="1485" name="Straight Connector 148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6" name="Straight Connector 148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7" name="Straight Connector 148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8" name="Straight Connector 148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89" name="Group 1488"/>
                  <p:cNvGrpSpPr/>
                  <p:nvPr/>
                </p:nvGrpSpPr>
                <p:grpSpPr>
                  <a:xfrm flipH="1">
                    <a:off x="1012996" y="4465798"/>
                    <a:ext cx="530025" cy="419183"/>
                    <a:chOff x="609600" y="4610017"/>
                    <a:chExt cx="530025" cy="419183"/>
                  </a:xfrm>
                </p:grpSpPr>
                <p:cxnSp>
                  <p:nvCxnSpPr>
                    <p:cNvPr id="1490" name="Straight Connector 148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91" name="Straight Connector 149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92" name="Straight Connector 149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93" name="Straight Connector 149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6" name="Group 1135"/>
                <p:cNvGrpSpPr/>
                <p:nvPr/>
              </p:nvGrpSpPr>
              <p:grpSpPr>
                <a:xfrm>
                  <a:off x="5837237" y="5247691"/>
                  <a:ext cx="775546" cy="436881"/>
                  <a:chOff x="457200" y="4457617"/>
                  <a:chExt cx="1085821" cy="427364"/>
                </a:xfrm>
              </p:grpSpPr>
              <p:cxnSp>
                <p:nvCxnSpPr>
                  <p:cNvPr id="1476" name="Straight Connector 147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7" name="Straight Connector 147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8" name="Straight Connector 147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9" name="Straight Connector 147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80" name="Group 1479"/>
                  <p:cNvGrpSpPr/>
                  <p:nvPr/>
                </p:nvGrpSpPr>
                <p:grpSpPr>
                  <a:xfrm flipH="1">
                    <a:off x="1012996" y="4465798"/>
                    <a:ext cx="530025" cy="419183"/>
                    <a:chOff x="609600" y="4610017"/>
                    <a:chExt cx="530025" cy="419183"/>
                  </a:xfrm>
                </p:grpSpPr>
                <p:cxnSp>
                  <p:nvCxnSpPr>
                    <p:cNvPr id="1481" name="Straight Connector 148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2" name="Straight Connector 148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3" name="Straight Connector 148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4" name="Straight Connector 148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7" name="Group 1136"/>
                <p:cNvGrpSpPr/>
                <p:nvPr/>
              </p:nvGrpSpPr>
              <p:grpSpPr>
                <a:xfrm>
                  <a:off x="6844354" y="5247691"/>
                  <a:ext cx="775546" cy="436881"/>
                  <a:chOff x="457200" y="4457617"/>
                  <a:chExt cx="1085821" cy="427364"/>
                </a:xfrm>
              </p:grpSpPr>
              <p:cxnSp>
                <p:nvCxnSpPr>
                  <p:cNvPr id="1467" name="Straight Connector 1466"/>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8" name="Straight Connector 1467"/>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9" name="Straight Connector 1468"/>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0" name="Straight Connector 1469"/>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71" name="Group 1470"/>
                  <p:cNvGrpSpPr/>
                  <p:nvPr/>
                </p:nvGrpSpPr>
                <p:grpSpPr>
                  <a:xfrm flipH="1">
                    <a:off x="1012996" y="4465798"/>
                    <a:ext cx="530025" cy="419183"/>
                    <a:chOff x="609600" y="4610017"/>
                    <a:chExt cx="530025" cy="419183"/>
                  </a:xfrm>
                </p:grpSpPr>
                <p:cxnSp>
                  <p:nvCxnSpPr>
                    <p:cNvPr id="1472" name="Straight Connector 1471"/>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3" name="Straight Connector 1472"/>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4" name="Straight Connector 1473"/>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5" name="Straight Connector 1474"/>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8" name="Group 1137"/>
                <p:cNvGrpSpPr/>
                <p:nvPr/>
              </p:nvGrpSpPr>
              <p:grpSpPr>
                <a:xfrm>
                  <a:off x="7922899" y="5237468"/>
                  <a:ext cx="775546" cy="436881"/>
                  <a:chOff x="457200" y="4457617"/>
                  <a:chExt cx="1085821" cy="427364"/>
                </a:xfrm>
              </p:grpSpPr>
              <p:cxnSp>
                <p:nvCxnSpPr>
                  <p:cNvPr id="1458" name="Straight Connector 145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59" name="Straight Connector 145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0" name="Straight Connector 145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1" name="Straight Connector 146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62" name="Group 1461"/>
                  <p:cNvGrpSpPr/>
                  <p:nvPr/>
                </p:nvGrpSpPr>
                <p:grpSpPr>
                  <a:xfrm flipH="1">
                    <a:off x="1012996" y="4465798"/>
                    <a:ext cx="530025" cy="419183"/>
                    <a:chOff x="609600" y="4610017"/>
                    <a:chExt cx="530025" cy="419183"/>
                  </a:xfrm>
                </p:grpSpPr>
                <p:cxnSp>
                  <p:nvCxnSpPr>
                    <p:cNvPr id="1463" name="Straight Connector 146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4" name="Straight Connector 146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5" name="Straight Connector 146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6" name="Straight Connector 146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9" name="Group 1138"/>
                <p:cNvGrpSpPr/>
                <p:nvPr/>
              </p:nvGrpSpPr>
              <p:grpSpPr>
                <a:xfrm>
                  <a:off x="4864778" y="5044148"/>
                  <a:ext cx="698684" cy="211325"/>
                  <a:chOff x="5220661" y="3675707"/>
                  <a:chExt cx="978209" cy="243008"/>
                </a:xfrm>
              </p:grpSpPr>
              <p:sp>
                <p:nvSpPr>
                  <p:cNvPr id="1206" name="Rectangle 120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0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4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4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4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4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4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0" name="Group 1139"/>
                <p:cNvGrpSpPr/>
                <p:nvPr/>
              </p:nvGrpSpPr>
              <p:grpSpPr>
                <a:xfrm>
                  <a:off x="5880007" y="5044148"/>
                  <a:ext cx="698684" cy="211325"/>
                  <a:chOff x="5220661" y="3675707"/>
                  <a:chExt cx="978209" cy="243008"/>
                </a:xfrm>
              </p:grpSpPr>
              <p:sp>
                <p:nvSpPr>
                  <p:cNvPr id="1185" name="Rectangle 118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8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1" name="Group 1140"/>
                <p:cNvGrpSpPr/>
                <p:nvPr/>
              </p:nvGrpSpPr>
              <p:grpSpPr>
                <a:xfrm>
                  <a:off x="6887731" y="5051532"/>
                  <a:ext cx="698684" cy="211325"/>
                  <a:chOff x="5220661" y="3675707"/>
                  <a:chExt cx="978209" cy="243008"/>
                </a:xfrm>
              </p:grpSpPr>
              <p:sp>
                <p:nvSpPr>
                  <p:cNvPr id="1164" name="Rectangle 116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6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2" name="Group 1141"/>
                <p:cNvGrpSpPr/>
                <p:nvPr/>
              </p:nvGrpSpPr>
              <p:grpSpPr>
                <a:xfrm>
                  <a:off x="7967044" y="5044148"/>
                  <a:ext cx="698684" cy="211325"/>
                  <a:chOff x="5220661" y="3675707"/>
                  <a:chExt cx="978209" cy="243008"/>
                </a:xfrm>
              </p:grpSpPr>
              <p:sp>
                <p:nvSpPr>
                  <p:cNvPr id="1143" name="Rectangle 114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4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0"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8" descr="Ethernet Network Connector Rj-45 Lan Female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28" name="Left-Right Arrow 1027"/>
            <p:cNvSpPr/>
            <p:nvPr/>
          </p:nvSpPr>
          <p:spPr>
            <a:xfrm>
              <a:off x="4876800" y="4690729"/>
              <a:ext cx="3932592" cy="573262"/>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t>1000s of server ports</a:t>
              </a:r>
            </a:p>
          </p:txBody>
        </p:sp>
      </p:grpSp>
      <p:sp>
        <p:nvSpPr>
          <p:cNvPr id="1508" name="TextBox 1507"/>
          <p:cNvSpPr txBox="1"/>
          <p:nvPr/>
        </p:nvSpPr>
        <p:spPr>
          <a:xfrm>
            <a:off x="914400" y="3195936"/>
            <a:ext cx="2895600" cy="461661"/>
          </a:xfrm>
          <a:prstGeom prst="rect">
            <a:avLst/>
          </a:prstGeom>
        </p:spPr>
        <p:style>
          <a:lnRef idx="2">
            <a:schemeClr val="dk1"/>
          </a:lnRef>
          <a:fillRef idx="1">
            <a:schemeClr val="lt1"/>
          </a:fillRef>
          <a:effectRef idx="0">
            <a:schemeClr val="dk1"/>
          </a:effectRef>
          <a:fontRef idx="minor">
            <a:schemeClr val="dk1"/>
          </a:fontRef>
        </p:style>
        <p:txBody>
          <a:bodyPr wrap="square" lIns="91435" tIns="45718" rIns="91435" bIns="45718" rtlCol="0">
            <a:spAutoFit/>
          </a:bodyPr>
          <a:lstStyle/>
          <a:p>
            <a:pPr algn="ctr"/>
            <a:r>
              <a:rPr lang="en-US" sz="2400" dirty="0">
                <a:latin typeface="Verdana"/>
                <a:cs typeface="Verdana"/>
              </a:rPr>
              <a:t>Can’t build it </a:t>
            </a:r>
            <a:r>
              <a:rPr lang="en-US" sz="2400" dirty="0">
                <a:latin typeface="Verdana"/>
                <a:cs typeface="Verdana"/>
                <a:sym typeface="Wingdings"/>
              </a:rPr>
              <a:t></a:t>
            </a:r>
            <a:endParaRPr lang="en-US" sz="2400" dirty="0">
              <a:latin typeface="Verdana"/>
              <a:cs typeface="Verdana"/>
            </a:endParaRPr>
          </a:p>
        </p:txBody>
      </p:sp>
      <p:sp>
        <p:nvSpPr>
          <p:cNvPr id="1509" name="TextBox 1508"/>
          <p:cNvSpPr txBox="1"/>
          <p:nvPr/>
        </p:nvSpPr>
        <p:spPr>
          <a:xfrm>
            <a:off x="4343400" y="2362201"/>
            <a:ext cx="1143000" cy="2215987"/>
          </a:xfrm>
          <a:prstGeom prst="rect">
            <a:avLst/>
          </a:prstGeom>
          <a:noFill/>
        </p:spPr>
        <p:txBody>
          <a:bodyPr wrap="square" lIns="91435" tIns="45718" rIns="91435" bIns="45718" rtlCol="0">
            <a:spAutoFit/>
          </a:bodyPr>
          <a:lstStyle/>
          <a:p>
            <a:r>
              <a:rPr lang="en-US" sz="13800" dirty="0">
                <a:latin typeface="+mj-lt"/>
                <a:cs typeface="Verdana"/>
              </a:rPr>
              <a:t>≈</a:t>
            </a:r>
          </a:p>
        </p:txBody>
      </p:sp>
      <p:grpSp>
        <p:nvGrpSpPr>
          <p:cNvPr id="27" name="Group 26"/>
          <p:cNvGrpSpPr/>
          <p:nvPr/>
        </p:nvGrpSpPr>
        <p:grpSpPr>
          <a:xfrm>
            <a:off x="5029200" y="3724109"/>
            <a:ext cx="3581400" cy="2603466"/>
            <a:chOff x="609600" y="3724110"/>
            <a:chExt cx="3581400" cy="2603466"/>
          </a:xfrm>
        </p:grpSpPr>
        <p:cxnSp>
          <p:nvCxnSpPr>
            <p:cNvPr id="9" name="Straight Arrow Connector 8"/>
            <p:cNvCxnSpPr>
              <a:stCxn id="1512" idx="0"/>
            </p:cNvCxnSpPr>
            <p:nvPr/>
          </p:nvCxnSpPr>
          <p:spPr>
            <a:xfrm flipH="1" flipV="1">
              <a:off x="1637263" y="3997013"/>
              <a:ext cx="763037" cy="1622677"/>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1512" name="TextBox 1511"/>
            <p:cNvSpPr txBox="1"/>
            <p:nvPr/>
          </p:nvSpPr>
          <p:spPr>
            <a:xfrm>
              <a:off x="609600" y="5619690"/>
              <a:ext cx="35814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Verdana"/>
                  <a:cs typeface="Verdana"/>
                </a:rPr>
                <a:t>Possible </a:t>
              </a:r>
            </a:p>
            <a:p>
              <a:pPr algn="ctr"/>
              <a:r>
                <a:rPr lang="en-US" sz="2000" dirty="0">
                  <a:latin typeface="Verdana"/>
                  <a:cs typeface="Verdana"/>
                </a:rPr>
                <a:t>bottlenecks</a:t>
              </a:r>
            </a:p>
          </p:txBody>
        </p:sp>
        <p:cxnSp>
          <p:nvCxnSpPr>
            <p:cNvPr id="1513" name="Straight Arrow Connector 1512"/>
            <p:cNvCxnSpPr>
              <a:stCxn id="1512" idx="0"/>
            </p:cNvCxnSpPr>
            <p:nvPr/>
          </p:nvCxnSpPr>
          <p:spPr>
            <a:xfrm flipV="1">
              <a:off x="2400300" y="3724110"/>
              <a:ext cx="66087" cy="189558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514" name="Straight Arrow Connector 1513"/>
            <p:cNvCxnSpPr>
              <a:stCxn id="1512" idx="0"/>
            </p:cNvCxnSpPr>
            <p:nvPr/>
          </p:nvCxnSpPr>
          <p:spPr>
            <a:xfrm flipV="1">
              <a:off x="2400300" y="3944530"/>
              <a:ext cx="800756" cy="167516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25146" y="5334000"/>
            <a:ext cx="9118855" cy="1505058"/>
            <a:chOff x="0" y="5334000"/>
            <a:chExt cx="9144000" cy="1505058"/>
          </a:xfrm>
        </p:grpSpPr>
        <p:sp>
          <p:nvSpPr>
            <p:cNvPr id="1507" name="Rectangle 1506"/>
            <p:cNvSpPr/>
            <p:nvPr/>
          </p:nvSpPr>
          <p:spPr>
            <a:xfrm>
              <a:off x="0" y="5334000"/>
              <a:ext cx="9144000" cy="1505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a:solidFill>
                  <a:srgbClr val="000000"/>
                </a:solidFill>
              </a:endParaRPr>
            </a:p>
          </p:txBody>
        </p:sp>
        <p:sp>
          <p:nvSpPr>
            <p:cNvPr id="1506" name="Rounded Rectangle 1505"/>
            <p:cNvSpPr/>
            <p:nvPr/>
          </p:nvSpPr>
          <p:spPr>
            <a:xfrm>
              <a:off x="533400" y="5562600"/>
              <a:ext cx="80772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Verdana"/>
                  <a:cs typeface="Verdana"/>
                </a:rPr>
                <a:t>Need </a:t>
              </a:r>
              <a:r>
                <a:rPr lang="en-US" sz="2400" dirty="0" smtClean="0">
                  <a:latin typeface="Verdana"/>
                  <a:cs typeface="Verdana"/>
                </a:rPr>
                <a:t>efficient load </a:t>
              </a:r>
              <a:r>
                <a:rPr lang="en-US" sz="2400" dirty="0">
                  <a:latin typeface="Verdana"/>
                  <a:cs typeface="Verdana"/>
                </a:rPr>
                <a:t>balancing </a:t>
              </a:r>
            </a:p>
          </p:txBody>
        </p:sp>
      </p:grpSp>
    </p:spTree>
    <p:custDataLst>
      <p:tags r:id="rId1"/>
    </p:custDataLst>
    <p:extLst>
      <p:ext uri="{BB962C8B-B14F-4D97-AF65-F5344CB8AC3E}">
        <p14:creationId xmlns:p14="http://schemas.microsoft.com/office/powerpoint/2010/main" val="2308666866"/>
      </p:ext>
    </p:extLst>
  </p:cSld>
  <p:clrMapOvr>
    <a:masterClrMapping/>
  </p:clrMapOvr>
  <mc:AlternateContent xmlns:mc="http://schemas.openxmlformats.org/markup-compatibility/2006" xmlns:p14="http://schemas.microsoft.com/office/powerpoint/2010/main">
    <mc:Choice Requires="p14">
      <p:transition spd="slow" p14:dur="2000" advTm="156621"/>
    </mc:Choice>
    <mc:Fallback xmlns="">
      <p:transition xmlns:p14="http://schemas.microsoft.com/office/powerpoint/2010/main" spd="slow" advTm="1566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0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25">
                                            <p:txEl>
                                              <p:pRg st="0" end="0"/>
                                            </p:txEl>
                                          </p:spTgt>
                                        </p:tgtEl>
                                      </p:cBhvr>
                                    </p:animEffect>
                                    <p:set>
                                      <p:cBhvr>
                                        <p:cTn id="38" dur="1" fill="hold">
                                          <p:stCondLst>
                                            <p:cond delay="499"/>
                                          </p:stCondLst>
                                        </p:cTn>
                                        <p:tgtEl>
                                          <p:spTgt spid="1025">
                                            <p:txEl>
                                              <p:pRg st="0" end="0"/>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25">
                                            <p:txEl>
                                              <p:pRg st="1" end="1"/>
                                            </p:txEl>
                                          </p:spTgt>
                                        </p:tgtEl>
                                      </p:cBhvr>
                                    </p:animEffect>
                                    <p:set>
                                      <p:cBhvr>
                                        <p:cTn id="41" dur="1" fill="hold">
                                          <p:stCondLst>
                                            <p:cond delay="499"/>
                                          </p:stCondLst>
                                        </p:cTn>
                                        <p:tgtEl>
                                          <p:spTgt spid="1025">
                                            <p:txEl>
                                              <p:pRg st="1" end="1"/>
                                            </p:txEl>
                                          </p:spTgt>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 grpId="0" animBg="1"/>
      <p:bldP spid="1508" grpId="1" animBg="1"/>
      <p:bldP spid="150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40</a:t>
            </a:fld>
            <a:endParaRPr lang="en-US"/>
          </a:p>
        </p:txBody>
      </p:sp>
      <p:grpSp>
        <p:nvGrpSpPr>
          <p:cNvPr id="9" name="Group 8"/>
          <p:cNvGrpSpPr/>
          <p:nvPr/>
        </p:nvGrpSpPr>
        <p:grpSpPr>
          <a:xfrm>
            <a:off x="38751" y="3835502"/>
            <a:ext cx="4734382" cy="1679794"/>
            <a:chOff x="1199426" y="4820973"/>
            <a:chExt cx="4734382" cy="1771612"/>
          </a:xfrm>
        </p:grpSpPr>
        <p:sp>
          <p:nvSpPr>
            <p:cNvPr id="25" name="TextBox 24"/>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Oblivious</a:t>
              </a:r>
              <a:endParaRPr lang="en-US" dirty="0" smtClean="0">
                <a:solidFill>
                  <a:schemeClr val="bg2">
                    <a:lumMod val="10000"/>
                  </a:schemeClr>
                </a:solidFill>
                <a:latin typeface="Verdana"/>
                <a:cs typeface="Verdana"/>
              </a:endParaRPr>
            </a:p>
          </p:txBody>
        </p:sp>
        <p:sp>
          <p:nvSpPr>
            <p:cNvPr id="26" name="TextBox 25"/>
            <p:cNvSpPr txBox="1"/>
            <p:nvPr/>
          </p:nvSpPr>
          <p:spPr>
            <a:xfrm>
              <a:off x="1319387" y="5975845"/>
              <a:ext cx="1904889" cy="616740"/>
            </a:xfrm>
            <a:prstGeom prst="rect">
              <a:avLst/>
            </a:prstGeom>
            <a:noFill/>
          </p:spPr>
          <p:txBody>
            <a:bodyPr wrap="none" rtlCol="0">
              <a:spAutoFit/>
            </a:bodyPr>
            <a:lstStyle/>
            <a:p>
              <a:r>
                <a:rPr lang="en-US" sz="1600" dirty="0">
                  <a:solidFill>
                    <a:srgbClr val="0033CC"/>
                  </a:solidFill>
                  <a:latin typeface="Verdana"/>
                  <a:cs typeface="Verdana"/>
                </a:rPr>
                <a:t>[</a:t>
              </a:r>
              <a:r>
                <a:rPr lang="en-US" sz="1600" dirty="0" smtClean="0">
                  <a:solidFill>
                    <a:srgbClr val="0033CC"/>
                  </a:solidFill>
                  <a:latin typeface="Verdana"/>
                  <a:cs typeface="Verdana"/>
                </a:rPr>
                <a:t>ECMP, </a:t>
              </a:r>
              <a:r>
                <a:rPr lang="en-US" sz="1600" dirty="0" smtClean="0">
                  <a:solidFill>
                    <a:srgbClr val="0033CC"/>
                  </a:solidFill>
                  <a:latin typeface="Verdana"/>
                  <a:cs typeface="Verdana"/>
                </a:rPr>
                <a:t>WCMP, </a:t>
              </a:r>
            </a:p>
            <a:p>
              <a:r>
                <a:rPr lang="en-US" sz="1600" dirty="0" smtClean="0">
                  <a:solidFill>
                    <a:srgbClr val="0033CC"/>
                  </a:solidFill>
                  <a:latin typeface="Verdana"/>
                  <a:cs typeface="Verdana"/>
                </a:rPr>
                <a:t>packet</a:t>
              </a:r>
              <a:r>
                <a:rPr lang="en-US" sz="1600" dirty="0" smtClean="0">
                  <a:solidFill>
                    <a:srgbClr val="0033CC"/>
                  </a:solidFill>
                  <a:latin typeface="Verdana"/>
                  <a:cs typeface="Verdana"/>
                </a:rPr>
                <a:t>-</a:t>
              </a:r>
              <a:r>
                <a:rPr lang="en-US" sz="1600" dirty="0" smtClean="0">
                  <a:solidFill>
                    <a:srgbClr val="0033CC"/>
                  </a:solidFill>
                  <a:latin typeface="Verdana"/>
                  <a:cs typeface="Verdana"/>
                </a:rPr>
                <a:t>spray, …]</a:t>
              </a:r>
              <a:endParaRPr lang="en-US" sz="1600" dirty="0" smtClean="0">
                <a:solidFill>
                  <a:srgbClr val="0033CC"/>
                </a:solidFill>
                <a:latin typeface="Verdana"/>
                <a:cs typeface="Verdana"/>
              </a:endParaRPr>
            </a:p>
          </p:txBody>
        </p:sp>
        <p:cxnSp>
          <p:nvCxnSpPr>
            <p:cNvPr id="28" name="Straight Connector 27"/>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Aware</a:t>
              </a:r>
              <a:endParaRPr lang="en-US" dirty="0" smtClean="0">
                <a:solidFill>
                  <a:schemeClr val="bg2">
                    <a:lumMod val="10000"/>
                  </a:schemeClr>
                </a:solidFill>
                <a:latin typeface="Verdana"/>
                <a:cs typeface="Verdana"/>
              </a:endParaRPr>
            </a:p>
          </p:txBody>
        </p:sp>
        <p:sp>
          <p:nvSpPr>
            <p:cNvPr id="31" name="TextBox 30"/>
            <p:cNvSpPr txBox="1"/>
            <p:nvPr/>
          </p:nvSpPr>
          <p:spPr>
            <a:xfrm>
              <a:off x="3275508" y="5975845"/>
              <a:ext cx="2658300" cy="616740"/>
            </a:xfrm>
            <a:prstGeom prst="rect">
              <a:avLst/>
            </a:prstGeom>
            <a:noFill/>
          </p:spPr>
          <p:txBody>
            <a:bodyPr wrap="none" rtlCol="0">
              <a:spAutoFit/>
            </a:bodyPr>
            <a:lstStyle/>
            <a:p>
              <a:r>
                <a:rPr lang="en-US" sz="1600" dirty="0" smtClean="0">
                  <a:solidFill>
                    <a:srgbClr val="0033CC"/>
                  </a:solidFill>
                  <a:latin typeface="Verdana"/>
                  <a:cs typeface="Verdana"/>
                </a:rPr>
                <a:t>  [</a:t>
              </a:r>
              <a:r>
                <a:rPr lang="en-US" sz="1600" dirty="0" smtClean="0">
                  <a:solidFill>
                    <a:srgbClr val="0033CC"/>
                  </a:solidFill>
                  <a:latin typeface="Verdana"/>
                  <a:cs typeface="Verdana"/>
                </a:rPr>
                <a:t>Flare</a:t>
              </a:r>
              <a:r>
                <a:rPr lang="en-US" sz="1600" dirty="0" smtClean="0">
                  <a:solidFill>
                    <a:srgbClr val="0033CC"/>
                  </a:solidFill>
                  <a:latin typeface="Verdana"/>
                  <a:cs typeface="Verdana"/>
                </a:rPr>
                <a:t>, </a:t>
              </a:r>
              <a:r>
                <a:rPr lang="en-US" sz="1600" dirty="0" err="1" smtClean="0">
                  <a:solidFill>
                    <a:srgbClr val="0033CC"/>
                  </a:solidFill>
                  <a:latin typeface="Verdana"/>
                  <a:cs typeface="Verdana"/>
                </a:rPr>
                <a:t>TeXCP</a:t>
              </a:r>
              <a:r>
                <a:rPr lang="en-US" sz="1600" dirty="0" smtClean="0">
                  <a:solidFill>
                    <a:srgbClr val="0033CC"/>
                  </a:solidFill>
                  <a:latin typeface="Verdana"/>
                  <a:cs typeface="Verdana"/>
                </a:rPr>
                <a:t>, CONGA,</a:t>
              </a:r>
            </a:p>
            <a:p>
              <a:r>
                <a:rPr lang="en-US" sz="1600" dirty="0">
                  <a:solidFill>
                    <a:srgbClr val="0033CC"/>
                  </a:solidFill>
                  <a:latin typeface="Verdana"/>
                  <a:cs typeface="Verdana"/>
                </a:rPr>
                <a:t> </a:t>
              </a:r>
              <a:r>
                <a:rPr lang="en-US" sz="1600" dirty="0" smtClean="0">
                  <a:solidFill>
                    <a:srgbClr val="0033CC"/>
                  </a:solidFill>
                  <a:latin typeface="Verdana"/>
                  <a:cs typeface="Verdana"/>
                </a:rPr>
                <a:t>    </a:t>
              </a:r>
              <a:r>
                <a:rPr lang="en-US" sz="1600" dirty="0" smtClean="0">
                  <a:solidFill>
                    <a:srgbClr val="0033CC"/>
                  </a:solidFill>
                  <a:latin typeface="Verdana"/>
                  <a:cs typeface="Verdana"/>
                </a:rPr>
                <a:t>HULA, </a:t>
              </a:r>
              <a:r>
                <a:rPr lang="en-US" sz="1600" dirty="0" err="1" smtClean="0">
                  <a:solidFill>
                    <a:srgbClr val="0033CC"/>
                  </a:solidFill>
                  <a:latin typeface="Verdana"/>
                  <a:cs typeface="Verdana"/>
                </a:rPr>
                <a:t>DeTail</a:t>
              </a:r>
              <a:r>
                <a:rPr lang="en-US" sz="1600" dirty="0" smtClean="0">
                  <a:solidFill>
                    <a:srgbClr val="0033CC"/>
                  </a:solidFill>
                  <a:latin typeface="Verdana"/>
                  <a:cs typeface="Verdana"/>
                </a:rPr>
                <a:t>…]</a:t>
              </a:r>
              <a:endParaRPr lang="en-US" sz="1600" dirty="0" smtClean="0">
                <a:solidFill>
                  <a:srgbClr val="0033CC"/>
                </a:solidFill>
                <a:latin typeface="Verdana"/>
                <a:cs typeface="Verdana"/>
              </a:endParaRPr>
            </a:p>
          </p:txBody>
        </p:sp>
        <p:cxnSp>
          <p:nvCxnSpPr>
            <p:cNvPr id="33" name="Straight Connector 32"/>
            <p:cNvCxnSpPr/>
            <p:nvPr/>
          </p:nvCxnSpPr>
          <p:spPr>
            <a:xfrm flipH="1">
              <a:off x="4295789"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3326" y="1721638"/>
            <a:ext cx="7330393" cy="2102821"/>
            <a:chOff x="630666" y="2328446"/>
            <a:chExt cx="7330393" cy="2316188"/>
          </a:xfrm>
        </p:grpSpPr>
        <p:cxnSp>
          <p:nvCxnSpPr>
            <p:cNvPr id="11" name="Straight Connector 10"/>
            <p:cNvCxnSpPr/>
            <p:nvPr/>
          </p:nvCxnSpPr>
          <p:spPr>
            <a:xfrm>
              <a:off x="1895867" y="2570029"/>
              <a:ext cx="3878928"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95867" y="254563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8862" y="2945221"/>
              <a:ext cx="1481408" cy="406807"/>
            </a:xfrm>
            <a:prstGeom prst="rect">
              <a:avLst/>
            </a:prstGeom>
            <a:noFill/>
          </p:spPr>
          <p:txBody>
            <a:bodyPr wrap="none" rtlCol="0">
              <a:spAutoFit/>
            </a:bodyPr>
            <a:lstStyle/>
            <a:p>
              <a:r>
                <a:rPr lang="en-US" dirty="0" smtClean="0">
                  <a:solidFill>
                    <a:schemeClr val="bg2">
                      <a:lumMod val="10000"/>
                    </a:schemeClr>
                  </a:solidFill>
                  <a:latin typeface="Verdana"/>
                  <a:cs typeface="Verdana"/>
                </a:rPr>
                <a:t>Centralized</a:t>
              </a:r>
              <a:endParaRPr lang="en-US" dirty="0">
                <a:solidFill>
                  <a:schemeClr val="bg2">
                    <a:lumMod val="10000"/>
                  </a:schemeClr>
                </a:solidFill>
                <a:latin typeface="Verdana"/>
                <a:cs typeface="Verdana"/>
              </a:endParaRPr>
            </a:p>
          </p:txBody>
        </p:sp>
        <p:cxnSp>
          <p:nvCxnSpPr>
            <p:cNvPr id="14" name="Straight Connector 13"/>
            <p:cNvCxnSpPr/>
            <p:nvPr/>
          </p:nvCxnSpPr>
          <p:spPr>
            <a:xfrm>
              <a:off x="5774796" y="2557314"/>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93848" y="3006580"/>
              <a:ext cx="1461120" cy="406807"/>
            </a:xfrm>
            <a:prstGeom prst="rect">
              <a:avLst/>
            </a:prstGeom>
            <a:noFill/>
          </p:spPr>
          <p:txBody>
            <a:bodyPr wrap="none" rtlCol="0">
              <a:spAutoFit/>
            </a:bodyPr>
            <a:lstStyle/>
            <a:p>
              <a:r>
                <a:rPr lang="en-US" dirty="0" smtClean="0">
                  <a:solidFill>
                    <a:schemeClr val="bg2">
                      <a:lumMod val="10000"/>
                    </a:schemeClr>
                  </a:solidFill>
                  <a:latin typeface="Verdana"/>
                  <a:cs typeface="Verdana"/>
                </a:rPr>
                <a:t>Distributed</a:t>
              </a:r>
              <a:endParaRPr lang="en-US" dirty="0">
                <a:solidFill>
                  <a:schemeClr val="bg2">
                    <a:lumMod val="10000"/>
                  </a:schemeClr>
                </a:solidFill>
                <a:latin typeface="Verdana"/>
                <a:cs typeface="Verdana"/>
              </a:endParaRPr>
            </a:p>
          </p:txBody>
        </p:sp>
        <p:sp>
          <p:nvSpPr>
            <p:cNvPr id="16" name="TextBox 15"/>
            <p:cNvSpPr txBox="1"/>
            <p:nvPr/>
          </p:nvSpPr>
          <p:spPr>
            <a:xfrm>
              <a:off x="630666" y="3298449"/>
              <a:ext cx="3258123" cy="372906"/>
            </a:xfrm>
            <a:prstGeom prst="rect">
              <a:avLst/>
            </a:prstGeom>
            <a:noFill/>
          </p:spPr>
          <p:txBody>
            <a:bodyPr wrap="none" rtlCol="0">
              <a:spAutoFit/>
            </a:bodyPr>
            <a:lstStyle/>
            <a:p>
              <a:r>
                <a:rPr lang="en-US" sz="1600" dirty="0">
                  <a:solidFill>
                    <a:srgbClr val="0033CC"/>
                  </a:solidFill>
                  <a:latin typeface="Verdana"/>
                  <a:cs typeface="Verdana"/>
                </a:rPr>
                <a:t>[</a:t>
              </a:r>
              <a:r>
                <a:rPr lang="en-US" sz="1600" dirty="0" err="1" smtClean="0">
                  <a:solidFill>
                    <a:srgbClr val="0033CC"/>
                  </a:solidFill>
                  <a:latin typeface="Verdana"/>
                  <a:cs typeface="Verdana"/>
                </a:rPr>
                <a:t>Hedera</a:t>
              </a:r>
              <a:r>
                <a:rPr lang="en-US" sz="1600" dirty="0" smtClean="0">
                  <a:solidFill>
                    <a:srgbClr val="0033CC"/>
                  </a:solidFill>
                  <a:latin typeface="Verdana"/>
                  <a:cs typeface="Verdana"/>
                </a:rPr>
                <a:t>, </a:t>
              </a:r>
              <a:r>
                <a:rPr lang="en-US" sz="1600" dirty="0" smtClean="0">
                  <a:solidFill>
                    <a:srgbClr val="0033CC"/>
                  </a:solidFill>
                  <a:latin typeface="Verdana"/>
                  <a:cs typeface="Verdana"/>
                </a:rPr>
                <a:t>Planck, </a:t>
              </a:r>
              <a:r>
                <a:rPr lang="en-US" sz="1600" dirty="0" err="1" smtClean="0">
                  <a:solidFill>
                    <a:srgbClr val="0033CC"/>
                  </a:solidFill>
                  <a:latin typeface="Verdana"/>
                  <a:cs typeface="Verdana"/>
                </a:rPr>
                <a:t>Fastpass</a:t>
              </a:r>
              <a:r>
                <a:rPr lang="en-US" sz="1600" dirty="0" smtClean="0">
                  <a:solidFill>
                    <a:srgbClr val="0033CC"/>
                  </a:solidFill>
                  <a:latin typeface="Verdana"/>
                  <a:cs typeface="Verdana"/>
                </a:rPr>
                <a:t>, </a:t>
              </a:r>
              <a:r>
                <a:rPr lang="en-US" sz="1600" dirty="0" smtClean="0">
                  <a:solidFill>
                    <a:srgbClr val="0033CC"/>
                  </a:solidFill>
                  <a:latin typeface="Verdana"/>
                  <a:cs typeface="Verdana"/>
                </a:rPr>
                <a:t>…]</a:t>
              </a:r>
              <a:endParaRPr lang="en-US" sz="1600" dirty="0">
                <a:solidFill>
                  <a:srgbClr val="0033CC"/>
                </a:solidFill>
                <a:latin typeface="Verdana"/>
                <a:cs typeface="Verdana"/>
              </a:endParaRPr>
            </a:p>
          </p:txBody>
        </p:sp>
        <p:cxnSp>
          <p:nvCxnSpPr>
            <p:cNvPr id="17" name="Straight Connector 16"/>
            <p:cNvCxnSpPr/>
            <p:nvPr/>
          </p:nvCxnSpPr>
          <p:spPr>
            <a:xfrm>
              <a:off x="5774799" y="3472787"/>
              <a:ext cx="0" cy="32895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2217" y="3822542"/>
              <a:ext cx="4828491"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82669" y="4237827"/>
              <a:ext cx="1660280" cy="406807"/>
            </a:xfrm>
            <a:prstGeom prst="rect">
              <a:avLst/>
            </a:prstGeom>
            <a:noFill/>
          </p:spPr>
          <p:txBody>
            <a:bodyPr wrap="none" rtlCol="0">
              <a:spAutoFit/>
            </a:bodyPr>
            <a:lstStyle/>
            <a:p>
              <a:r>
                <a:rPr lang="en-US" dirty="0">
                  <a:solidFill>
                    <a:schemeClr val="bg2">
                      <a:lumMod val="10000"/>
                    </a:schemeClr>
                  </a:solidFill>
                  <a:latin typeface="Verdana"/>
                  <a:cs typeface="Verdana"/>
                </a:rPr>
                <a:t> </a:t>
              </a:r>
              <a:r>
                <a:rPr lang="en-US" dirty="0" smtClean="0">
                  <a:solidFill>
                    <a:schemeClr val="bg2">
                      <a:lumMod val="10000"/>
                    </a:schemeClr>
                  </a:solidFill>
                  <a:latin typeface="Verdana"/>
                  <a:cs typeface="Verdana"/>
                </a:rPr>
                <a:t> In-Network</a:t>
              </a:r>
              <a:endParaRPr lang="en-US" dirty="0">
                <a:solidFill>
                  <a:schemeClr val="bg2">
                    <a:lumMod val="10000"/>
                  </a:schemeClr>
                </a:solidFill>
                <a:latin typeface="Verdana"/>
                <a:cs typeface="Verdana"/>
              </a:endParaRPr>
            </a:p>
          </p:txBody>
        </p:sp>
        <p:sp>
          <p:nvSpPr>
            <p:cNvPr id="20" name="TextBox 19"/>
            <p:cNvSpPr txBox="1"/>
            <p:nvPr/>
          </p:nvSpPr>
          <p:spPr>
            <a:xfrm>
              <a:off x="6290522" y="4185631"/>
              <a:ext cx="1670537" cy="406807"/>
            </a:xfrm>
            <a:prstGeom prst="rect">
              <a:avLst/>
            </a:prstGeom>
            <a:noFill/>
          </p:spPr>
          <p:txBody>
            <a:bodyPr wrap="none" rtlCol="0">
              <a:spAutoFit/>
            </a:bodyPr>
            <a:lstStyle/>
            <a:p>
              <a:r>
                <a:rPr lang="en-US" dirty="0">
                  <a:solidFill>
                    <a:schemeClr val="bg2">
                      <a:lumMod val="10000"/>
                    </a:schemeClr>
                  </a:solidFill>
                  <a:latin typeface="Verdana"/>
                  <a:cs typeface="Verdana"/>
                </a:rPr>
                <a:t> </a:t>
              </a:r>
              <a:r>
                <a:rPr lang="en-US" dirty="0" smtClean="0">
                  <a:solidFill>
                    <a:schemeClr val="bg2">
                      <a:lumMod val="10000"/>
                    </a:schemeClr>
                  </a:solidFill>
                  <a:latin typeface="Verdana"/>
                  <a:cs typeface="Verdana"/>
                </a:rPr>
                <a:t> Host-</a:t>
              </a:r>
              <a:r>
                <a:rPr lang="en-US" dirty="0" smtClean="0">
                  <a:solidFill>
                    <a:schemeClr val="bg2">
                      <a:lumMod val="10000"/>
                    </a:schemeClr>
                  </a:solidFill>
                  <a:latin typeface="Verdana"/>
                  <a:cs typeface="Verdana"/>
                </a:rPr>
                <a:t>Based</a:t>
              </a:r>
              <a:endParaRPr lang="en-US" dirty="0">
                <a:solidFill>
                  <a:schemeClr val="bg2">
                    <a:lumMod val="10000"/>
                  </a:schemeClr>
                </a:solidFill>
                <a:latin typeface="Verdana"/>
                <a:cs typeface="Verdana"/>
              </a:endParaRPr>
            </a:p>
          </p:txBody>
        </p:sp>
        <p:cxnSp>
          <p:nvCxnSpPr>
            <p:cNvPr id="21" name="Straight Connector 20"/>
            <p:cNvCxnSpPr/>
            <p:nvPr/>
          </p:nvCxnSpPr>
          <p:spPr>
            <a:xfrm>
              <a:off x="2212809"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67116" y="2328446"/>
              <a:ext cx="0" cy="22886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96527"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818386" y="3777072"/>
            <a:ext cx="4365655" cy="1433572"/>
            <a:chOff x="1199426" y="4820973"/>
            <a:chExt cx="4365655" cy="1511931"/>
          </a:xfrm>
        </p:grpSpPr>
        <p:sp>
          <p:nvSpPr>
            <p:cNvPr id="50" name="TextBox 49"/>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Oblivious</a:t>
              </a:r>
              <a:endParaRPr lang="en-US" dirty="0" smtClean="0">
                <a:solidFill>
                  <a:schemeClr val="bg2">
                    <a:lumMod val="10000"/>
                  </a:schemeClr>
                </a:solidFill>
                <a:latin typeface="Verdana"/>
                <a:cs typeface="Verdana"/>
              </a:endParaRPr>
            </a:p>
          </p:txBody>
        </p:sp>
        <p:sp>
          <p:nvSpPr>
            <p:cNvPr id="51" name="TextBox 50"/>
            <p:cNvSpPr txBox="1"/>
            <p:nvPr/>
          </p:nvSpPr>
          <p:spPr>
            <a:xfrm>
              <a:off x="1683806" y="5975845"/>
              <a:ext cx="1016825" cy="357059"/>
            </a:xfrm>
            <a:prstGeom prst="rect">
              <a:avLst/>
            </a:prstGeom>
            <a:noFill/>
          </p:spPr>
          <p:txBody>
            <a:bodyPr wrap="none" rtlCol="0">
              <a:spAutoFit/>
            </a:bodyPr>
            <a:lstStyle/>
            <a:p>
              <a:r>
                <a:rPr lang="en-US" sz="1600" dirty="0" smtClean="0">
                  <a:solidFill>
                    <a:srgbClr val="0033CC"/>
                  </a:solidFill>
                  <a:latin typeface="Verdana"/>
                  <a:cs typeface="Verdana"/>
                </a:rPr>
                <a:t>[</a:t>
              </a:r>
              <a:r>
                <a:rPr lang="en-US" sz="1600" dirty="0" smtClean="0">
                  <a:solidFill>
                    <a:srgbClr val="0033CC"/>
                  </a:solidFill>
                  <a:latin typeface="Verdana"/>
                  <a:cs typeface="Verdana"/>
                </a:rPr>
                <a:t>Presto</a:t>
              </a:r>
              <a:r>
                <a:rPr lang="en-US" sz="1600" dirty="0" smtClean="0">
                  <a:solidFill>
                    <a:srgbClr val="0033CC"/>
                  </a:solidFill>
                  <a:latin typeface="Verdana"/>
                  <a:cs typeface="Verdana"/>
                </a:rPr>
                <a:t>]</a:t>
              </a:r>
              <a:endParaRPr lang="en-US" sz="1600" dirty="0" smtClean="0">
                <a:solidFill>
                  <a:srgbClr val="0033CC"/>
                </a:solidFill>
                <a:latin typeface="Verdana"/>
                <a:cs typeface="Verdana"/>
              </a:endParaRPr>
            </a:p>
          </p:txBody>
        </p:sp>
        <p:cxnSp>
          <p:nvCxnSpPr>
            <p:cNvPr id="52" name="Straight Connector 51"/>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a:t>
              </a:r>
              <a:r>
                <a:rPr lang="en-US" dirty="0">
                  <a:solidFill>
                    <a:schemeClr val="bg2">
                      <a:lumMod val="10000"/>
                    </a:schemeClr>
                  </a:solidFill>
                  <a:latin typeface="Verdana"/>
                  <a:cs typeface="Verdana"/>
                </a:rPr>
                <a:t> </a:t>
              </a:r>
              <a:r>
                <a:rPr lang="en-US" dirty="0" smtClean="0">
                  <a:solidFill>
                    <a:schemeClr val="bg2">
                      <a:lumMod val="10000"/>
                    </a:schemeClr>
                  </a:solidFill>
                  <a:latin typeface="Verdana"/>
                  <a:cs typeface="Verdana"/>
                </a:rPr>
                <a:t>Aware</a:t>
              </a:r>
              <a:endParaRPr lang="en-US" dirty="0" smtClean="0">
                <a:solidFill>
                  <a:schemeClr val="bg2">
                    <a:lumMod val="10000"/>
                  </a:schemeClr>
                </a:solidFill>
                <a:latin typeface="Verdana"/>
                <a:cs typeface="Verdana"/>
              </a:endParaRPr>
            </a:p>
          </p:txBody>
        </p:sp>
        <p:sp>
          <p:nvSpPr>
            <p:cNvPr id="55" name="TextBox 54"/>
            <p:cNvSpPr txBox="1"/>
            <p:nvPr/>
          </p:nvSpPr>
          <p:spPr>
            <a:xfrm>
              <a:off x="2911089" y="5975845"/>
              <a:ext cx="2653992" cy="357059"/>
            </a:xfrm>
            <a:prstGeom prst="rect">
              <a:avLst/>
            </a:prstGeom>
            <a:noFill/>
          </p:spPr>
          <p:txBody>
            <a:bodyPr wrap="none" rtlCol="0">
              <a:spAutoFit/>
            </a:bodyPr>
            <a:lstStyle/>
            <a:p>
              <a:r>
                <a:rPr lang="en-US" sz="1600" dirty="0" smtClean="0">
                  <a:solidFill>
                    <a:srgbClr val="0033CC"/>
                  </a:solidFill>
                  <a:latin typeface="Verdana"/>
                  <a:cs typeface="Verdana"/>
                </a:rPr>
                <a:t>  [MPTCP, </a:t>
              </a:r>
              <a:r>
                <a:rPr lang="en-US" sz="1600" dirty="0" err="1" smtClean="0">
                  <a:solidFill>
                    <a:srgbClr val="0033CC"/>
                  </a:solidFill>
                  <a:latin typeface="Verdana"/>
                  <a:cs typeface="Verdana"/>
                </a:rPr>
                <a:t>FlowBender</a:t>
              </a:r>
              <a:r>
                <a:rPr lang="en-US" sz="1600" dirty="0" smtClean="0">
                  <a:solidFill>
                    <a:srgbClr val="0033CC"/>
                  </a:solidFill>
                  <a:latin typeface="Verdana"/>
                  <a:cs typeface="Verdana"/>
                </a:rPr>
                <a:t>…]</a:t>
              </a:r>
              <a:endParaRPr lang="en-US" sz="1600" dirty="0" smtClean="0">
                <a:solidFill>
                  <a:srgbClr val="0033CC"/>
                </a:solidFill>
                <a:latin typeface="Verdana"/>
                <a:cs typeface="Verdana"/>
              </a:endParaRPr>
            </a:p>
          </p:txBody>
        </p:sp>
        <p:cxnSp>
          <p:nvCxnSpPr>
            <p:cNvPr id="56" name="Straight Connector 55"/>
            <p:cNvCxnSpPr/>
            <p:nvPr/>
          </p:nvCxnSpPr>
          <p:spPr>
            <a:xfrm flipH="1">
              <a:off x="4273703"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Rounded Rectangle 2"/>
          <p:cNvSpPr/>
          <p:nvPr/>
        </p:nvSpPr>
        <p:spPr>
          <a:xfrm>
            <a:off x="1133243" y="5742609"/>
            <a:ext cx="7016844" cy="9788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Is congestion-aware </a:t>
            </a:r>
            <a:r>
              <a:rPr lang="en-US" sz="2800" dirty="0"/>
              <a:t>l</a:t>
            </a:r>
            <a:r>
              <a:rPr lang="en-US" sz="2800" dirty="0" smtClean="0"/>
              <a:t>oad </a:t>
            </a:r>
            <a:r>
              <a:rPr lang="en-US" sz="2800" dirty="0"/>
              <a:t>b</a:t>
            </a:r>
            <a:r>
              <a:rPr lang="en-US" sz="2800" dirty="0" smtClean="0"/>
              <a:t>alancing </a:t>
            </a:r>
            <a:r>
              <a:rPr lang="en-US" sz="2800" dirty="0"/>
              <a:t>o</a:t>
            </a:r>
            <a:r>
              <a:rPr lang="en-US" sz="2800" dirty="0" smtClean="0"/>
              <a:t>verkill for datacenters?</a:t>
            </a:r>
            <a:endParaRPr lang="en-US" sz="2800" dirty="0"/>
          </a:p>
        </p:txBody>
      </p:sp>
    </p:spTree>
    <p:extLst>
      <p:ext uri="{BB962C8B-B14F-4D97-AF65-F5344CB8AC3E}">
        <p14:creationId xmlns:p14="http://schemas.microsoft.com/office/powerpoint/2010/main" val="1733321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We’ve already seen a congestion-oblivious load balancing scheme </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grpSp>
        <p:nvGrpSpPr>
          <p:cNvPr id="168" name="Group 167"/>
          <p:cNvGrpSpPr/>
          <p:nvPr/>
        </p:nvGrpSpPr>
        <p:grpSpPr>
          <a:xfrm>
            <a:off x="261118" y="1918438"/>
            <a:ext cx="3959780" cy="3892737"/>
            <a:chOff x="4406662" y="1938384"/>
            <a:chExt cx="4346409" cy="4272820"/>
          </a:xfrm>
        </p:grpSpPr>
        <p:grpSp>
          <p:nvGrpSpPr>
            <p:cNvPr id="166" name="Group 165"/>
            <p:cNvGrpSpPr/>
            <p:nvPr/>
          </p:nvGrpSpPr>
          <p:grpSpPr>
            <a:xfrm>
              <a:off x="4406662" y="2858403"/>
              <a:ext cx="4346409" cy="3352801"/>
              <a:chOff x="4343401" y="3124201"/>
              <a:chExt cx="4346409" cy="3352801"/>
            </a:xfrm>
          </p:grpSpPr>
          <p:grpSp>
            <p:nvGrpSpPr>
              <p:cNvPr id="5" name="Group 4"/>
              <p:cNvGrpSpPr/>
              <p:nvPr/>
            </p:nvGrpSpPr>
            <p:grpSpPr>
              <a:xfrm>
                <a:off x="4343401" y="3124201"/>
                <a:ext cx="4346409" cy="3051841"/>
                <a:chOff x="4821965" y="2962694"/>
                <a:chExt cx="3876480" cy="2721878"/>
              </a:xfrm>
            </p:grpSpPr>
            <p:cxnSp>
              <p:nvCxnSpPr>
                <p:cNvPr id="6" name="Straight Arrow Connector 5"/>
                <p:cNvCxnSpPr>
                  <a:stCxn id="92" idx="0"/>
                  <a:endCxn id="149"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92" idx="0"/>
                  <a:endCxn id="157"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92" idx="0"/>
                  <a:endCxn id="153"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1" idx="0"/>
                  <a:endCxn id="149"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1" idx="0"/>
                  <a:endCxn id="158"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1" idx="0"/>
                  <a:endCxn id="153"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0" idx="0"/>
                  <a:endCxn id="149"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0" idx="0"/>
                  <a:endCxn id="157"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0" idx="0"/>
                  <a:endCxn id="154"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9" idx="0"/>
                  <a:endCxn id="154"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29" idx="0"/>
                  <a:endCxn id="157"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29" idx="0"/>
                  <a:endCxn id="149"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523918" y="2966104"/>
                  <a:ext cx="449615" cy="589762"/>
                  <a:chOff x="1027560" y="1988818"/>
                  <a:chExt cx="545969" cy="678181"/>
                </a:xfrm>
              </p:grpSpPr>
              <p:sp>
                <p:nvSpPr>
                  <p:cNvPr id="157" name="Cube 15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9" name="Group 18"/>
                <p:cNvGrpSpPr/>
                <p:nvPr/>
              </p:nvGrpSpPr>
              <p:grpSpPr>
                <a:xfrm>
                  <a:off x="7498868" y="2977514"/>
                  <a:ext cx="449615" cy="589762"/>
                  <a:chOff x="1027560" y="1988818"/>
                  <a:chExt cx="545969" cy="678181"/>
                </a:xfrm>
              </p:grpSpPr>
              <p:sp>
                <p:nvSpPr>
                  <p:cNvPr id="153" name="Cube 15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
                <p:cNvGrpSpPr/>
                <p:nvPr/>
              </p:nvGrpSpPr>
              <p:grpSpPr>
                <a:xfrm>
                  <a:off x="5623602" y="2962694"/>
                  <a:ext cx="449615" cy="589762"/>
                  <a:chOff x="1027560" y="1988818"/>
                  <a:chExt cx="545969" cy="678181"/>
                </a:xfrm>
              </p:grpSpPr>
              <p:sp>
                <p:nvSpPr>
                  <p:cNvPr id="149" name="Cube 148"/>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2"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1" name="Group 20"/>
                <p:cNvGrpSpPr/>
                <p:nvPr/>
              </p:nvGrpSpPr>
              <p:grpSpPr>
                <a:xfrm>
                  <a:off x="4821965" y="5247109"/>
                  <a:ext cx="775546" cy="436881"/>
                  <a:chOff x="457200" y="4457617"/>
                  <a:chExt cx="1085821" cy="427364"/>
                </a:xfrm>
              </p:grpSpPr>
              <p:cxnSp>
                <p:nvCxnSpPr>
                  <p:cNvPr id="140" name="Straight Connector 13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4" name="Group 143"/>
                  <p:cNvGrpSpPr/>
                  <p:nvPr/>
                </p:nvGrpSpPr>
                <p:grpSpPr>
                  <a:xfrm flipH="1">
                    <a:off x="1012996" y="4465798"/>
                    <a:ext cx="530025" cy="419183"/>
                    <a:chOff x="609600" y="4610017"/>
                    <a:chExt cx="530025" cy="419183"/>
                  </a:xfrm>
                </p:grpSpPr>
                <p:cxnSp>
                  <p:nvCxnSpPr>
                    <p:cNvPr id="145" name="Straight Connector 14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5837237" y="5247691"/>
                  <a:ext cx="775546" cy="436881"/>
                  <a:chOff x="457200" y="4457617"/>
                  <a:chExt cx="1085821" cy="427364"/>
                </a:xfrm>
              </p:grpSpPr>
              <p:cxnSp>
                <p:nvCxnSpPr>
                  <p:cNvPr id="131" name="Straight Connector 13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5" name="Group 134"/>
                  <p:cNvGrpSpPr/>
                  <p:nvPr/>
                </p:nvGrpSpPr>
                <p:grpSpPr>
                  <a:xfrm flipH="1">
                    <a:off x="1012996" y="4465798"/>
                    <a:ext cx="530025" cy="419183"/>
                    <a:chOff x="609600" y="4610017"/>
                    <a:chExt cx="530025" cy="419183"/>
                  </a:xfrm>
                </p:grpSpPr>
                <p:cxnSp>
                  <p:nvCxnSpPr>
                    <p:cNvPr id="136" name="Straight Connector 13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3" name="Group 22"/>
                <p:cNvGrpSpPr/>
                <p:nvPr/>
              </p:nvGrpSpPr>
              <p:grpSpPr>
                <a:xfrm>
                  <a:off x="6844354" y="5247691"/>
                  <a:ext cx="775546" cy="436881"/>
                  <a:chOff x="457200" y="4457617"/>
                  <a:chExt cx="1085821" cy="427364"/>
                </a:xfrm>
              </p:grpSpPr>
              <p:cxnSp>
                <p:nvCxnSpPr>
                  <p:cNvPr id="122" name="Straight Connector 12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26" name="Group 125"/>
                  <p:cNvGrpSpPr/>
                  <p:nvPr/>
                </p:nvGrpSpPr>
                <p:grpSpPr>
                  <a:xfrm flipH="1">
                    <a:off x="1012996" y="4465798"/>
                    <a:ext cx="530025" cy="419183"/>
                    <a:chOff x="609600" y="4610017"/>
                    <a:chExt cx="530025" cy="419183"/>
                  </a:xfrm>
                </p:grpSpPr>
                <p:cxnSp>
                  <p:nvCxnSpPr>
                    <p:cNvPr id="127" name="Straight Connector 12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7922899" y="5237468"/>
                  <a:ext cx="775546" cy="436881"/>
                  <a:chOff x="457200" y="4457617"/>
                  <a:chExt cx="1085821" cy="427364"/>
                </a:xfrm>
              </p:grpSpPr>
              <p:cxnSp>
                <p:nvCxnSpPr>
                  <p:cNvPr id="113" name="Straight Connector 11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flipH="1">
                    <a:off x="1012996" y="4465798"/>
                    <a:ext cx="530025" cy="419183"/>
                    <a:chOff x="609600" y="4610017"/>
                    <a:chExt cx="530025" cy="419183"/>
                  </a:xfrm>
                </p:grpSpPr>
                <p:cxnSp>
                  <p:nvCxnSpPr>
                    <p:cNvPr id="118" name="Straight Connector 11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5" name="Group 24"/>
                <p:cNvGrpSpPr/>
                <p:nvPr/>
              </p:nvGrpSpPr>
              <p:grpSpPr>
                <a:xfrm>
                  <a:off x="4864778" y="5044148"/>
                  <a:ext cx="698684" cy="211325"/>
                  <a:chOff x="5220661" y="3675707"/>
                  <a:chExt cx="978209" cy="243008"/>
                </a:xfrm>
              </p:grpSpPr>
              <p:sp>
                <p:nvSpPr>
                  <p:cNvPr id="92" name="Rectangle 9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5880007" y="5044148"/>
                  <a:ext cx="698684" cy="211325"/>
                  <a:chOff x="5220661" y="3675707"/>
                  <a:chExt cx="978209" cy="243008"/>
                </a:xfrm>
              </p:grpSpPr>
              <p:sp>
                <p:nvSpPr>
                  <p:cNvPr id="71" name="Rectangle 7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887731" y="5051532"/>
                  <a:ext cx="698684" cy="211325"/>
                  <a:chOff x="5220661" y="3675707"/>
                  <a:chExt cx="978209" cy="243008"/>
                </a:xfrm>
              </p:grpSpPr>
              <p:sp>
                <p:nvSpPr>
                  <p:cNvPr id="50" name="Rectangle 4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7967044" y="5044148"/>
                  <a:ext cx="698684" cy="211325"/>
                  <a:chOff x="5220661" y="3675707"/>
                  <a:chExt cx="978209" cy="243008"/>
                </a:xfrm>
              </p:grpSpPr>
              <p:sp>
                <p:nvSpPr>
                  <p:cNvPr id="29" name="Rectangle 2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1" name="Freeform 160"/>
              <p:cNvSpPr/>
              <p:nvPr/>
            </p:nvSpPr>
            <p:spPr>
              <a:xfrm>
                <a:off x="4710678" y="3864041"/>
                <a:ext cx="3579606" cy="2581884"/>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606" h="2581884">
                    <a:moveTo>
                      <a:pt x="31109" y="2581884"/>
                    </a:moveTo>
                    <a:cubicBezTo>
                      <a:pt x="6212" y="2255959"/>
                      <a:pt x="-45614" y="2132208"/>
                      <a:pt x="87191" y="1703698"/>
                    </a:cubicBezTo>
                    <a:cubicBezTo>
                      <a:pt x="219996" y="1275188"/>
                      <a:pt x="569183" y="133990"/>
                      <a:pt x="827940" y="10825"/>
                    </a:cubicBezTo>
                    <a:cubicBezTo>
                      <a:pt x="1086697" y="-112340"/>
                      <a:pt x="2256398" y="850680"/>
                      <a:pt x="2706535" y="1117108"/>
                    </a:cubicBezTo>
                    <a:cubicBezTo>
                      <a:pt x="3156673" y="1383536"/>
                      <a:pt x="3329589" y="1358912"/>
                      <a:pt x="3528765" y="1609391"/>
                    </a:cubicBezTo>
                    <a:cubicBezTo>
                      <a:pt x="3727941" y="1859870"/>
                      <a:pt x="3269986" y="2320842"/>
                      <a:pt x="3380891" y="2581884"/>
                    </a:cubicBezTo>
                  </a:path>
                </a:pathLst>
              </a:custGeom>
              <a:ln w="101600">
                <a:solidFill>
                  <a:schemeClr val="accent3"/>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2" name="Freeform 161"/>
              <p:cNvSpPr/>
              <p:nvPr/>
            </p:nvSpPr>
            <p:spPr>
              <a:xfrm>
                <a:off x="5854509" y="3866665"/>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1016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3" name="Freeform 162"/>
              <p:cNvSpPr/>
              <p:nvPr/>
            </p:nvSpPr>
            <p:spPr>
              <a:xfrm>
                <a:off x="6946900" y="3855136"/>
                <a:ext cx="1441248" cy="2621866"/>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 name="connsiteX0" fmla="*/ 1856 w 2716638"/>
                  <a:gd name="connsiteY0" fmla="*/ 2613557 h 2613557"/>
                  <a:gd name="connsiteX1" fmla="*/ 324638 w 2716638"/>
                  <a:gd name="connsiteY1" fmla="*/ 1392471 h 2613557"/>
                  <a:gd name="connsiteX2" fmla="*/ 697087 w 2716638"/>
                  <a:gd name="connsiteY2" fmla="*/ 4398 h 2613557"/>
                  <a:gd name="connsiteX3" fmla="*/ 2321682 w 2716638"/>
                  <a:gd name="connsiteY3" fmla="*/ 1491681 h 2613557"/>
                  <a:gd name="connsiteX4" fmla="*/ 2716638 w 2716638"/>
                  <a:gd name="connsiteY4" fmla="*/ 2461157 h 2613557"/>
                  <a:gd name="connsiteX0" fmla="*/ 6967 w 2721749"/>
                  <a:gd name="connsiteY0" fmla="*/ 2609428 h 2609428"/>
                  <a:gd name="connsiteX1" fmla="*/ 139249 w 2721749"/>
                  <a:gd name="connsiteY1" fmla="*/ 1375642 h 2609428"/>
                  <a:gd name="connsiteX2" fmla="*/ 702198 w 2721749"/>
                  <a:gd name="connsiteY2" fmla="*/ 269 h 2609428"/>
                  <a:gd name="connsiteX3" fmla="*/ 2326793 w 2721749"/>
                  <a:gd name="connsiteY3" fmla="*/ 1487552 h 2609428"/>
                  <a:gd name="connsiteX4" fmla="*/ 2721749 w 2721749"/>
                  <a:gd name="connsiteY4" fmla="*/ 2457028 h 2609428"/>
                  <a:gd name="connsiteX0" fmla="*/ 9998 w 2724780"/>
                  <a:gd name="connsiteY0" fmla="*/ 2571337 h 2571337"/>
                  <a:gd name="connsiteX1" fmla="*/ 142280 w 2724780"/>
                  <a:gd name="connsiteY1" fmla="*/ 1337551 h 2571337"/>
                  <a:gd name="connsiteX2" fmla="*/ 870329 w 2724780"/>
                  <a:gd name="connsiteY2" fmla="*/ 278 h 2571337"/>
                  <a:gd name="connsiteX3" fmla="*/ 2329824 w 2724780"/>
                  <a:gd name="connsiteY3" fmla="*/ 1449461 h 2571337"/>
                  <a:gd name="connsiteX4" fmla="*/ 2724780 w 2724780"/>
                  <a:gd name="connsiteY4" fmla="*/ 2418937 h 2571337"/>
                  <a:gd name="connsiteX0" fmla="*/ 7742 w 2722524"/>
                  <a:gd name="connsiteY0" fmla="*/ 2672913 h 2672913"/>
                  <a:gd name="connsiteX1" fmla="*/ 140024 w 2722524"/>
                  <a:gd name="connsiteY1" fmla="*/ 1439127 h 2672913"/>
                  <a:gd name="connsiteX2" fmla="*/ 753773 w 2722524"/>
                  <a:gd name="connsiteY2" fmla="*/ 254 h 2672913"/>
                  <a:gd name="connsiteX3" fmla="*/ 2327568 w 2722524"/>
                  <a:gd name="connsiteY3" fmla="*/ 1551037 h 2672913"/>
                  <a:gd name="connsiteX4" fmla="*/ 2722524 w 2722524"/>
                  <a:gd name="connsiteY4" fmla="*/ 2520513 h 2672913"/>
                  <a:gd name="connsiteX0" fmla="*/ 7742 w 2722524"/>
                  <a:gd name="connsiteY0" fmla="*/ 2718815 h 2718815"/>
                  <a:gd name="connsiteX1" fmla="*/ 140024 w 2722524"/>
                  <a:gd name="connsiteY1" fmla="*/ 1485029 h 2718815"/>
                  <a:gd name="connsiteX2" fmla="*/ 753773 w 2722524"/>
                  <a:gd name="connsiteY2" fmla="*/ 46156 h 2718815"/>
                  <a:gd name="connsiteX3" fmla="*/ 2327568 w 2722524"/>
                  <a:gd name="connsiteY3" fmla="*/ 1596939 h 2718815"/>
                  <a:gd name="connsiteX4" fmla="*/ 2722524 w 2722524"/>
                  <a:gd name="connsiteY4" fmla="*/ 2566415 h 2718815"/>
                  <a:gd name="connsiteX0" fmla="*/ 7742 w 2722524"/>
                  <a:gd name="connsiteY0" fmla="*/ 2675367 h 2675367"/>
                  <a:gd name="connsiteX1" fmla="*/ 140024 w 2722524"/>
                  <a:gd name="connsiteY1" fmla="*/ 1441581 h 2675367"/>
                  <a:gd name="connsiteX2" fmla="*/ 753773 w 2722524"/>
                  <a:gd name="connsiteY2" fmla="*/ 2708 h 2675367"/>
                  <a:gd name="connsiteX3" fmla="*/ 1387768 w 2722524"/>
                  <a:gd name="connsiteY3" fmla="*/ 1820191 h 2675367"/>
                  <a:gd name="connsiteX4" fmla="*/ 2722524 w 2722524"/>
                  <a:gd name="connsiteY4" fmla="*/ 2522967 h 2675367"/>
                  <a:gd name="connsiteX0" fmla="*/ 7742 w 2722524"/>
                  <a:gd name="connsiteY0" fmla="*/ 2682890 h 2682890"/>
                  <a:gd name="connsiteX1" fmla="*/ 140024 w 2722524"/>
                  <a:gd name="connsiteY1" fmla="*/ 1449104 h 2682890"/>
                  <a:gd name="connsiteX2" fmla="*/ 753773 w 2722524"/>
                  <a:gd name="connsiteY2" fmla="*/ 10231 h 2682890"/>
                  <a:gd name="connsiteX3" fmla="*/ 1387768 w 2722524"/>
                  <a:gd name="connsiteY3" fmla="*/ 1827714 h 2682890"/>
                  <a:gd name="connsiteX4" fmla="*/ 2722524 w 2722524"/>
                  <a:gd name="connsiteY4" fmla="*/ 2530490 h 2682890"/>
                  <a:gd name="connsiteX0" fmla="*/ 7742 w 2722524"/>
                  <a:gd name="connsiteY0" fmla="*/ 2679230 h 2679230"/>
                  <a:gd name="connsiteX1" fmla="*/ 140024 w 2722524"/>
                  <a:gd name="connsiteY1" fmla="*/ 1445444 h 2679230"/>
                  <a:gd name="connsiteX2" fmla="*/ 753773 w 2722524"/>
                  <a:gd name="connsiteY2" fmla="*/ 6571 h 2679230"/>
                  <a:gd name="connsiteX3" fmla="*/ 1387768 w 2722524"/>
                  <a:gd name="connsiteY3" fmla="*/ 1824054 h 2679230"/>
                  <a:gd name="connsiteX4" fmla="*/ 2722524 w 2722524"/>
                  <a:gd name="connsiteY4" fmla="*/ 2526830 h 2679230"/>
                  <a:gd name="connsiteX0" fmla="*/ 7742 w 1407205"/>
                  <a:gd name="connsiteY0" fmla="*/ 2679230 h 2679230"/>
                  <a:gd name="connsiteX1" fmla="*/ 140024 w 1407205"/>
                  <a:gd name="connsiteY1" fmla="*/ 1445444 h 2679230"/>
                  <a:gd name="connsiteX2" fmla="*/ 753773 w 1407205"/>
                  <a:gd name="connsiteY2" fmla="*/ 6571 h 2679230"/>
                  <a:gd name="connsiteX3" fmla="*/ 1387768 w 1407205"/>
                  <a:gd name="connsiteY3" fmla="*/ 1824054 h 2679230"/>
                  <a:gd name="connsiteX4" fmla="*/ 906424 w 1407205"/>
                  <a:gd name="connsiteY4" fmla="*/ 2399830 h 2679230"/>
                  <a:gd name="connsiteX0" fmla="*/ 7742 w 1438847"/>
                  <a:gd name="connsiteY0" fmla="*/ 2679230 h 2679230"/>
                  <a:gd name="connsiteX1" fmla="*/ 140024 w 1438847"/>
                  <a:gd name="connsiteY1" fmla="*/ 1445444 h 2679230"/>
                  <a:gd name="connsiteX2" fmla="*/ 753773 w 1438847"/>
                  <a:gd name="connsiteY2" fmla="*/ 6571 h 2679230"/>
                  <a:gd name="connsiteX3" fmla="*/ 1387768 w 1438847"/>
                  <a:gd name="connsiteY3" fmla="*/ 1824054 h 2679230"/>
                  <a:gd name="connsiteX4" fmla="*/ 906424 w 1438847"/>
                  <a:gd name="connsiteY4" fmla="*/ 2399830 h 2679230"/>
                  <a:gd name="connsiteX0" fmla="*/ 7742 w 1427607"/>
                  <a:gd name="connsiteY0" fmla="*/ 2679230 h 2679230"/>
                  <a:gd name="connsiteX1" fmla="*/ 140024 w 1427607"/>
                  <a:gd name="connsiteY1" fmla="*/ 1445444 h 2679230"/>
                  <a:gd name="connsiteX2" fmla="*/ 753773 w 1427607"/>
                  <a:gd name="connsiteY2" fmla="*/ 6571 h 2679230"/>
                  <a:gd name="connsiteX3" fmla="*/ 1387768 w 1427607"/>
                  <a:gd name="connsiteY3" fmla="*/ 1824054 h 2679230"/>
                  <a:gd name="connsiteX4" fmla="*/ 792124 w 1427607"/>
                  <a:gd name="connsiteY4" fmla="*/ 2425230 h 2679230"/>
                  <a:gd name="connsiteX0" fmla="*/ 7742 w 1387768"/>
                  <a:gd name="connsiteY0" fmla="*/ 2679230 h 2679230"/>
                  <a:gd name="connsiteX1" fmla="*/ 140024 w 1387768"/>
                  <a:gd name="connsiteY1" fmla="*/ 1445444 h 2679230"/>
                  <a:gd name="connsiteX2" fmla="*/ 753773 w 1387768"/>
                  <a:gd name="connsiteY2" fmla="*/ 6571 h 2679230"/>
                  <a:gd name="connsiteX3" fmla="*/ 1387768 w 1387768"/>
                  <a:gd name="connsiteY3" fmla="*/ 1824054 h 2679230"/>
                  <a:gd name="connsiteX4" fmla="*/ 792124 w 1387768"/>
                  <a:gd name="connsiteY4" fmla="*/ 2425230 h 2679230"/>
                  <a:gd name="connsiteX0" fmla="*/ 7742 w 1362368"/>
                  <a:gd name="connsiteY0" fmla="*/ 2674871 h 2674871"/>
                  <a:gd name="connsiteX1" fmla="*/ 140024 w 1362368"/>
                  <a:gd name="connsiteY1" fmla="*/ 1441085 h 2674871"/>
                  <a:gd name="connsiteX2" fmla="*/ 753773 w 1362368"/>
                  <a:gd name="connsiteY2" fmla="*/ 2212 h 2674871"/>
                  <a:gd name="connsiteX3" fmla="*/ 1362368 w 1362368"/>
                  <a:gd name="connsiteY3" fmla="*/ 1781595 h 2674871"/>
                  <a:gd name="connsiteX4" fmla="*/ 792124 w 1362368"/>
                  <a:gd name="connsiteY4" fmla="*/ 2420871 h 2674871"/>
                  <a:gd name="connsiteX0" fmla="*/ 7742 w 812000"/>
                  <a:gd name="connsiteY0" fmla="*/ 2688328 h 2688328"/>
                  <a:gd name="connsiteX1" fmla="*/ 140024 w 812000"/>
                  <a:gd name="connsiteY1" fmla="*/ 1454542 h 2688328"/>
                  <a:gd name="connsiteX2" fmla="*/ 753773 w 812000"/>
                  <a:gd name="connsiteY2" fmla="*/ 15669 h 2688328"/>
                  <a:gd name="connsiteX3" fmla="*/ 792124 w 812000"/>
                  <a:gd name="connsiteY3" fmla="*/ 2434328 h 2688328"/>
                  <a:gd name="connsiteX0" fmla="*/ 7742 w 1427124"/>
                  <a:gd name="connsiteY0" fmla="*/ 2687260 h 2687260"/>
                  <a:gd name="connsiteX1" fmla="*/ 140024 w 1427124"/>
                  <a:gd name="connsiteY1" fmla="*/ 1453474 h 2687260"/>
                  <a:gd name="connsiteX2" fmla="*/ 753773 w 1427124"/>
                  <a:gd name="connsiteY2" fmla="*/ 14601 h 2687260"/>
                  <a:gd name="connsiteX3" fmla="*/ 1427124 w 1427124"/>
                  <a:gd name="connsiteY3" fmla="*/ 2395160 h 2687260"/>
                  <a:gd name="connsiteX0" fmla="*/ 7742 w 1427124"/>
                  <a:gd name="connsiteY0" fmla="*/ 2694502 h 2694502"/>
                  <a:gd name="connsiteX1" fmla="*/ 140024 w 1427124"/>
                  <a:gd name="connsiteY1" fmla="*/ 1460716 h 2694502"/>
                  <a:gd name="connsiteX2" fmla="*/ 753773 w 1427124"/>
                  <a:gd name="connsiteY2" fmla="*/ 21843 h 2694502"/>
                  <a:gd name="connsiteX3" fmla="*/ 1427124 w 1427124"/>
                  <a:gd name="connsiteY3" fmla="*/ 2643702 h 2694502"/>
                  <a:gd name="connsiteX0" fmla="*/ 8409 w 1427791"/>
                  <a:gd name="connsiteY0" fmla="*/ 2644415 h 2644415"/>
                  <a:gd name="connsiteX1" fmla="*/ 140691 w 1427791"/>
                  <a:gd name="connsiteY1" fmla="*/ 1410629 h 2644415"/>
                  <a:gd name="connsiteX2" fmla="*/ 792540 w 1427791"/>
                  <a:gd name="connsiteY2" fmla="*/ 22556 h 2644415"/>
                  <a:gd name="connsiteX3" fmla="*/ 1427791 w 1427791"/>
                  <a:gd name="connsiteY3" fmla="*/ 2593615 h 2644415"/>
                  <a:gd name="connsiteX0" fmla="*/ 7537 w 1426919"/>
                  <a:gd name="connsiteY0" fmla="*/ 2644415 h 2644415"/>
                  <a:gd name="connsiteX1" fmla="*/ 139819 w 1426919"/>
                  <a:gd name="connsiteY1" fmla="*/ 1410629 h 2644415"/>
                  <a:gd name="connsiteX2" fmla="*/ 740868 w 1426919"/>
                  <a:gd name="connsiteY2" fmla="*/ 22556 h 2644415"/>
                  <a:gd name="connsiteX3" fmla="*/ 1426919 w 1426919"/>
                  <a:gd name="connsiteY3" fmla="*/ 2593615 h 2644415"/>
                  <a:gd name="connsiteX0" fmla="*/ 21866 w 1441248"/>
                  <a:gd name="connsiteY0" fmla="*/ 2636242 h 2636242"/>
                  <a:gd name="connsiteX1" fmla="*/ 90648 w 1441248"/>
                  <a:gd name="connsiteY1" fmla="*/ 1592956 h 2636242"/>
                  <a:gd name="connsiteX2" fmla="*/ 755197 w 1441248"/>
                  <a:gd name="connsiteY2" fmla="*/ 14383 h 2636242"/>
                  <a:gd name="connsiteX3" fmla="*/ 1441248 w 1441248"/>
                  <a:gd name="connsiteY3" fmla="*/ 2585442 h 2636242"/>
                  <a:gd name="connsiteX0" fmla="*/ 21866 w 1441248"/>
                  <a:gd name="connsiteY0" fmla="*/ 2634683 h 2634683"/>
                  <a:gd name="connsiteX1" fmla="*/ 90648 w 1441248"/>
                  <a:gd name="connsiteY1" fmla="*/ 1591397 h 2634683"/>
                  <a:gd name="connsiteX2" fmla="*/ 755197 w 1441248"/>
                  <a:gd name="connsiteY2" fmla="*/ 12824 h 2634683"/>
                  <a:gd name="connsiteX3" fmla="*/ 1441248 w 1441248"/>
                  <a:gd name="connsiteY3" fmla="*/ 2583883 h 2634683"/>
                  <a:gd name="connsiteX0" fmla="*/ 21866 w 1441248"/>
                  <a:gd name="connsiteY0" fmla="*/ 2627386 h 2627386"/>
                  <a:gd name="connsiteX1" fmla="*/ 90648 w 1441248"/>
                  <a:gd name="connsiteY1" fmla="*/ 1584100 h 2627386"/>
                  <a:gd name="connsiteX2" fmla="*/ 755197 w 1441248"/>
                  <a:gd name="connsiteY2" fmla="*/ 5527 h 2627386"/>
                  <a:gd name="connsiteX3" fmla="*/ 1441248 w 1441248"/>
                  <a:gd name="connsiteY3" fmla="*/ 2576586 h 2627386"/>
                  <a:gd name="connsiteX0" fmla="*/ 21866 w 1441248"/>
                  <a:gd name="connsiteY0" fmla="*/ 2624332 h 2624332"/>
                  <a:gd name="connsiteX1" fmla="*/ 90648 w 1441248"/>
                  <a:gd name="connsiteY1" fmla="*/ 1581046 h 2624332"/>
                  <a:gd name="connsiteX2" fmla="*/ 755197 w 1441248"/>
                  <a:gd name="connsiteY2" fmla="*/ 2473 h 2624332"/>
                  <a:gd name="connsiteX3" fmla="*/ 1441248 w 1441248"/>
                  <a:gd name="connsiteY3" fmla="*/ 2573532 h 2624332"/>
                  <a:gd name="connsiteX0" fmla="*/ 21866 w 1441248"/>
                  <a:gd name="connsiteY0" fmla="*/ 2622143 h 2622143"/>
                  <a:gd name="connsiteX1" fmla="*/ 90648 w 1441248"/>
                  <a:gd name="connsiteY1" fmla="*/ 1578857 h 2622143"/>
                  <a:gd name="connsiteX2" fmla="*/ 755197 w 1441248"/>
                  <a:gd name="connsiteY2" fmla="*/ 284 h 2622143"/>
                  <a:gd name="connsiteX3" fmla="*/ 1441248 w 1441248"/>
                  <a:gd name="connsiteY3" fmla="*/ 2571343 h 2622143"/>
                  <a:gd name="connsiteX0" fmla="*/ 21866 w 1441248"/>
                  <a:gd name="connsiteY0" fmla="*/ 2623987 h 2623987"/>
                  <a:gd name="connsiteX1" fmla="*/ 90648 w 1441248"/>
                  <a:gd name="connsiteY1" fmla="*/ 1580701 h 2623987"/>
                  <a:gd name="connsiteX2" fmla="*/ 755197 w 1441248"/>
                  <a:gd name="connsiteY2" fmla="*/ 2128 h 2623987"/>
                  <a:gd name="connsiteX3" fmla="*/ 1441248 w 1441248"/>
                  <a:gd name="connsiteY3" fmla="*/ 2573187 h 2623987"/>
                  <a:gd name="connsiteX0" fmla="*/ 21866 w 1441248"/>
                  <a:gd name="connsiteY0" fmla="*/ 2626195 h 2626195"/>
                  <a:gd name="connsiteX1" fmla="*/ 90648 w 1441248"/>
                  <a:gd name="connsiteY1" fmla="*/ 1582909 h 2626195"/>
                  <a:gd name="connsiteX2" fmla="*/ 755197 w 1441248"/>
                  <a:gd name="connsiteY2" fmla="*/ 4336 h 2626195"/>
                  <a:gd name="connsiteX3" fmla="*/ 1441248 w 1441248"/>
                  <a:gd name="connsiteY3" fmla="*/ 2575395 h 2626195"/>
                  <a:gd name="connsiteX0" fmla="*/ 21866 w 1441248"/>
                  <a:gd name="connsiteY0" fmla="*/ 2621866 h 2621866"/>
                  <a:gd name="connsiteX1" fmla="*/ 90648 w 1441248"/>
                  <a:gd name="connsiteY1" fmla="*/ 1578580 h 2621866"/>
                  <a:gd name="connsiteX2" fmla="*/ 755197 w 1441248"/>
                  <a:gd name="connsiteY2" fmla="*/ 7 h 2621866"/>
                  <a:gd name="connsiteX3" fmla="*/ 1441248 w 1441248"/>
                  <a:gd name="connsiteY3" fmla="*/ 2571066 h 2621866"/>
                </a:gdLst>
                <a:ahLst/>
                <a:cxnLst>
                  <a:cxn ang="0">
                    <a:pos x="connsiteX0" y="connsiteY0"/>
                  </a:cxn>
                  <a:cxn ang="0">
                    <a:pos x="connsiteX1" y="connsiteY1"/>
                  </a:cxn>
                  <a:cxn ang="0">
                    <a:pos x="connsiteX2" y="connsiteY2"/>
                  </a:cxn>
                  <a:cxn ang="0">
                    <a:pos x="connsiteX3" y="connsiteY3"/>
                  </a:cxn>
                </a:cxnLst>
                <a:rect l="l" t="t" r="r" b="b"/>
                <a:pathLst>
                  <a:path w="1441248" h="2621866">
                    <a:moveTo>
                      <a:pt x="21866" y="2621866"/>
                    </a:moveTo>
                    <a:cubicBezTo>
                      <a:pt x="-3031" y="2295941"/>
                      <a:pt x="-31574" y="1837756"/>
                      <a:pt x="90648" y="1578580"/>
                    </a:cubicBezTo>
                    <a:cubicBezTo>
                      <a:pt x="212870" y="1319404"/>
                      <a:pt x="631697" y="-3482"/>
                      <a:pt x="755197" y="7"/>
                    </a:cubicBezTo>
                    <a:cubicBezTo>
                      <a:pt x="878697" y="3496"/>
                      <a:pt x="1433258" y="2067179"/>
                      <a:pt x="1441248" y="2571066"/>
                    </a:cubicBezTo>
                  </a:path>
                </a:pathLst>
              </a:custGeom>
              <a:ln w="50800">
                <a:solidFill>
                  <a:schemeClr val="accent1"/>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4" name="Freeform 163"/>
              <p:cNvSpPr/>
              <p:nvPr/>
            </p:nvSpPr>
            <p:spPr>
              <a:xfrm>
                <a:off x="5851822" y="3886200"/>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508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pic>
            <p:nvPicPr>
              <p:cNvPr id="165" name="Picture 164" descr="bang.gif"/>
              <p:cNvPicPr>
                <a:picLocks noChangeAspect="1"/>
              </p:cNvPicPr>
              <p:nvPr/>
            </p:nvPicPr>
            <p:blipFill>
              <a:blip r:embed="rId4" cstate="print"/>
              <a:stretch>
                <a:fillRect/>
              </a:stretch>
            </p:blipFill>
            <p:spPr>
              <a:xfrm>
                <a:off x="7543800" y="4114800"/>
                <a:ext cx="844412" cy="844412"/>
              </a:xfrm>
              <a:prstGeom prst="rect">
                <a:avLst/>
              </a:prstGeom>
            </p:spPr>
          </p:pic>
        </p:grpSp>
        <p:sp>
          <p:nvSpPr>
            <p:cNvPr id="167" name="TextBox 166"/>
            <p:cNvSpPr txBox="1"/>
            <p:nvPr/>
          </p:nvSpPr>
          <p:spPr>
            <a:xfrm>
              <a:off x="5508546" y="1938384"/>
              <a:ext cx="2038453" cy="584776"/>
            </a:xfrm>
            <a:prstGeom prst="rect">
              <a:avLst/>
            </a:prstGeom>
            <a:noFill/>
          </p:spPr>
          <p:txBody>
            <a:bodyPr wrap="square" rtlCol="0">
              <a:spAutoFit/>
            </a:bodyPr>
            <a:lstStyle/>
            <a:p>
              <a:pPr algn="ctr"/>
              <a:r>
                <a:rPr lang="en-US" sz="3200" dirty="0" smtClean="0"/>
                <a:t>ECMP</a:t>
              </a:r>
              <a:endParaRPr lang="en-US" sz="3200" dirty="0"/>
            </a:p>
          </p:txBody>
        </p:sp>
      </p:grpSp>
      <p:sp>
        <p:nvSpPr>
          <p:cNvPr id="170" name="TextBox 169"/>
          <p:cNvSpPr txBox="1"/>
          <p:nvPr/>
        </p:nvSpPr>
        <p:spPr>
          <a:xfrm>
            <a:off x="4914348" y="2079258"/>
            <a:ext cx="4705687" cy="1384995"/>
          </a:xfrm>
          <a:prstGeom prst="rect">
            <a:avLst/>
          </a:prstGeom>
          <a:noFill/>
        </p:spPr>
        <p:txBody>
          <a:bodyPr wrap="square" rtlCol="0">
            <a:spAutoFit/>
          </a:bodyPr>
          <a:lstStyle/>
          <a:p>
            <a:r>
              <a:rPr lang="en-US" sz="2800" dirty="0" smtClean="0"/>
              <a:t>Presto is </a:t>
            </a:r>
            <a:r>
              <a:rPr lang="en-US" sz="2800" b="1" dirty="0" smtClean="0">
                <a:solidFill>
                  <a:srgbClr val="800000"/>
                </a:solidFill>
              </a:rPr>
              <a:t>fine-grained</a:t>
            </a:r>
            <a:r>
              <a:rPr lang="en-US" sz="2800" dirty="0" smtClean="0"/>
              <a:t> congestion-oblivious </a:t>
            </a:r>
          </a:p>
          <a:p>
            <a:r>
              <a:rPr lang="en-US" sz="2800" dirty="0" smtClean="0"/>
              <a:t>load balancing</a:t>
            </a:r>
            <a:endParaRPr lang="en-US" sz="2800" dirty="0"/>
          </a:p>
        </p:txBody>
      </p:sp>
      <p:sp>
        <p:nvSpPr>
          <p:cNvPr id="172" name="TextBox 171"/>
          <p:cNvSpPr txBox="1"/>
          <p:nvPr/>
        </p:nvSpPr>
        <p:spPr>
          <a:xfrm>
            <a:off x="4914348" y="3905178"/>
            <a:ext cx="4114800" cy="954107"/>
          </a:xfrm>
          <a:prstGeom prst="rect">
            <a:avLst/>
          </a:prstGeom>
          <a:noFill/>
        </p:spPr>
        <p:txBody>
          <a:bodyPr wrap="square" rtlCol="0">
            <a:spAutoFit/>
          </a:bodyPr>
          <a:lstStyle/>
          <a:p>
            <a:r>
              <a:rPr lang="en-US" sz="2800" dirty="0" smtClean="0"/>
              <a:t>Key challenge is making this practical</a:t>
            </a:r>
            <a:endParaRPr lang="en-US" sz="2800" dirty="0"/>
          </a:p>
        </p:txBody>
      </p:sp>
    </p:spTree>
    <p:extLst>
      <p:ext uri="{BB962C8B-B14F-4D97-AF65-F5344CB8AC3E}">
        <p14:creationId xmlns:p14="http://schemas.microsoft.com/office/powerpoint/2010/main" val="4207340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Design Decisions</a:t>
            </a:r>
            <a:endParaRPr lang="en-US" dirty="0"/>
          </a:p>
        </p:txBody>
      </p:sp>
      <p:sp>
        <p:nvSpPr>
          <p:cNvPr id="3" name="Content Placeholder 2"/>
          <p:cNvSpPr>
            <a:spLocks noGrp="1"/>
          </p:cNvSpPr>
          <p:nvPr>
            <p:ph idx="1"/>
          </p:nvPr>
        </p:nvSpPr>
        <p:spPr>
          <a:xfrm>
            <a:off x="457199" y="1600200"/>
            <a:ext cx="8488017" cy="4525963"/>
          </a:xfrm>
        </p:spPr>
        <p:txBody>
          <a:bodyPr>
            <a:normAutofit lnSpcReduction="10000"/>
          </a:bodyPr>
          <a:lstStyle/>
          <a:p>
            <a:r>
              <a:rPr lang="en-US" dirty="0" smtClean="0">
                <a:solidFill>
                  <a:srgbClr val="0D49E1"/>
                </a:solidFill>
              </a:rPr>
              <a:t>Use software edge</a:t>
            </a:r>
          </a:p>
          <a:p>
            <a:pPr marL="1200150" lvl="1" indent="-457200">
              <a:buFont typeface="Arial"/>
              <a:buChar char="•"/>
            </a:pPr>
            <a:r>
              <a:rPr lang="en-US" dirty="0" smtClean="0"/>
              <a:t>No changes to transport (e.g., inside VMs) or switches</a:t>
            </a:r>
          </a:p>
          <a:p>
            <a:r>
              <a:rPr lang="en-US" dirty="0" smtClean="0">
                <a:solidFill>
                  <a:srgbClr val="0D49E1"/>
                </a:solidFill>
              </a:rPr>
              <a:t>LB granularity </a:t>
            </a:r>
            <a:r>
              <a:rPr lang="en-US" i="1" dirty="0" err="1" smtClean="0">
                <a:solidFill>
                  <a:srgbClr val="0D49E1"/>
                </a:solidFill>
              </a:rPr>
              <a:t>flowcells</a:t>
            </a:r>
            <a:r>
              <a:rPr lang="en-US" i="1" dirty="0" smtClean="0">
                <a:solidFill>
                  <a:srgbClr val="0D49E1"/>
                </a:solidFill>
              </a:rPr>
              <a:t> [e.g. 64KB of data]</a:t>
            </a:r>
            <a:endParaRPr lang="en-US" dirty="0">
              <a:solidFill>
                <a:srgbClr val="0D49E1"/>
              </a:solidFill>
            </a:endParaRPr>
          </a:p>
          <a:p>
            <a:pPr marL="1200150" lvl="1" indent="-457200">
              <a:buFont typeface="Arial"/>
              <a:buChar char="•"/>
            </a:pPr>
            <a:r>
              <a:rPr lang="en-US" dirty="0" smtClean="0"/>
              <a:t>Works with TSO hardware offload</a:t>
            </a:r>
          </a:p>
          <a:p>
            <a:pPr marL="1200150" lvl="1" indent="-457200">
              <a:buFont typeface="Arial"/>
              <a:buChar char="•"/>
            </a:pPr>
            <a:r>
              <a:rPr lang="en-US" dirty="0" smtClean="0"/>
              <a:t>No reordering for mice</a:t>
            </a:r>
          </a:p>
          <a:p>
            <a:pPr marL="1200150" lvl="1" indent="-457200">
              <a:buFont typeface="Arial"/>
              <a:buChar char="•"/>
            </a:pPr>
            <a:r>
              <a:rPr lang="en-US" dirty="0" smtClean="0"/>
              <a:t>Makes dealing with reordering simpler (Why?)</a:t>
            </a:r>
          </a:p>
          <a:p>
            <a:pPr lvl="1" indent="0">
              <a:buNone/>
            </a:pPr>
            <a:endParaRPr lang="en-US" sz="1050" dirty="0"/>
          </a:p>
          <a:p>
            <a:pPr lvl="0"/>
            <a:r>
              <a:rPr lang="en-US" dirty="0" smtClean="0">
                <a:solidFill>
                  <a:srgbClr val="0D49E1"/>
                </a:solidFill>
              </a:rPr>
              <a:t>“Fix” reordering at GRO layer</a:t>
            </a:r>
          </a:p>
          <a:p>
            <a:pPr marL="1200150" lvl="1" indent="-457200">
              <a:buFont typeface="Arial"/>
              <a:buChar char="•"/>
            </a:pPr>
            <a:r>
              <a:rPr lang="en-US" dirty="0" smtClean="0">
                <a:solidFill>
                  <a:prstClr val="black"/>
                </a:solidFill>
              </a:rPr>
              <a:t>Avoid high per-packet processing (esp. at 10Gb/s and above)</a:t>
            </a:r>
          </a:p>
          <a:p>
            <a:pPr lvl="0"/>
            <a:r>
              <a:rPr lang="en-US" dirty="0" smtClean="0">
                <a:solidFill>
                  <a:srgbClr val="0D49E1"/>
                </a:solidFill>
              </a:rPr>
              <a:t>End-to-end path control</a:t>
            </a:r>
            <a:endParaRPr lang="en-US" dirty="0">
              <a:solidFill>
                <a:srgbClr val="0D49E1"/>
              </a:solidFill>
            </a:endParaRPr>
          </a:p>
          <a:p>
            <a:pPr lvl="1" indent="0">
              <a:buNone/>
            </a:pPr>
            <a:endParaRPr lang="en-US" dirty="0">
              <a:solidFill>
                <a:prstClr val="black"/>
              </a:solidFill>
            </a:endParaRPr>
          </a:p>
          <a:p>
            <a:pPr lvl="0"/>
            <a:endParaRPr lang="en-US" dirty="0">
              <a:solidFill>
                <a:srgbClr val="0D49E1"/>
              </a:solidFill>
            </a:endParaRPr>
          </a:p>
          <a:p>
            <a:pPr lvl="1" indent="0">
              <a:buNone/>
            </a:pP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3556397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Presto at a High Level</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4D3BA737-27AB-A44D-A61A-F5896FDDB172}" type="slidenum">
              <a:rPr lang="en-US" smtClean="0"/>
              <a:t>43</a:t>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Tree>
    <p:extLst>
      <p:ext uri="{BB962C8B-B14F-4D97-AF65-F5344CB8AC3E}">
        <p14:creationId xmlns:p14="http://schemas.microsoft.com/office/powerpoint/2010/main" val="37216783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Presto at a High Level</a:t>
            </a:r>
          </a:p>
        </p:txBody>
      </p:sp>
      <p:sp>
        <p:nvSpPr>
          <p:cNvPr id="3" name="Slide Number Placeholder 2"/>
          <p:cNvSpPr>
            <a:spLocks noGrp="1"/>
          </p:cNvSpPr>
          <p:nvPr>
            <p:ph type="sldNum" sz="quarter" idx="12"/>
          </p:nvPr>
        </p:nvSpPr>
        <p:spPr/>
        <p:txBody>
          <a:bodyPr/>
          <a:lstStyle/>
          <a:p>
            <a:fld id="{4D3BA737-27AB-A44D-A61A-F5896FDDB172}" type="slidenum">
              <a:rPr lang="en-US" smtClean="0"/>
              <a:t>44</a:t>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88" name="Rounded Rectangle 87"/>
          <p:cNvSpPr/>
          <p:nvPr/>
        </p:nvSpPr>
        <p:spPr>
          <a:xfrm>
            <a:off x="2610354" y="4634253"/>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Proactively distributed evenly over symmetric network by </a:t>
            </a:r>
            <a:r>
              <a:rPr lang="en-US" sz="2000" i="1" dirty="0" err="1" smtClean="0">
                <a:solidFill>
                  <a:srgbClr val="3366FF"/>
                </a:solidFill>
              </a:rPr>
              <a:t>vSwitch</a:t>
            </a:r>
            <a:r>
              <a:rPr lang="en-US" sz="2000" i="1" dirty="0" smtClean="0">
                <a:solidFill>
                  <a:srgbClr val="3366FF"/>
                </a:solidFill>
              </a:rPr>
              <a:t> sender</a:t>
            </a:r>
            <a:endParaRPr lang="en-US" sz="2000" i="1" dirty="0">
              <a:solidFill>
                <a:srgbClr val="3366FF"/>
              </a:solidFill>
            </a:endParaRPr>
          </a:p>
        </p:txBody>
      </p:sp>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Tree>
    <p:extLst>
      <p:ext uri="{BB962C8B-B14F-4D97-AF65-F5344CB8AC3E}">
        <p14:creationId xmlns:p14="http://schemas.microsoft.com/office/powerpoint/2010/main" val="28568869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Presto at a High Level</a:t>
            </a:r>
          </a:p>
        </p:txBody>
      </p:sp>
      <p:sp>
        <p:nvSpPr>
          <p:cNvPr id="3" name="Slide Number Placeholder 2"/>
          <p:cNvSpPr>
            <a:spLocks noGrp="1"/>
          </p:cNvSpPr>
          <p:nvPr>
            <p:ph type="sldNum" sz="quarter" idx="12"/>
          </p:nvPr>
        </p:nvSpPr>
        <p:spPr/>
        <p:txBody>
          <a:bodyPr/>
          <a:lstStyle/>
          <a:p>
            <a:fld id="{4D3BA737-27AB-A44D-A61A-F5896FDDB172}" type="slidenum">
              <a:rPr lang="en-US" smtClean="0"/>
              <a:t>45</a:t>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88" name="Rounded Rectangle 87"/>
          <p:cNvSpPr/>
          <p:nvPr/>
        </p:nvSpPr>
        <p:spPr>
          <a:xfrm>
            <a:off x="2610354" y="4634253"/>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Proactively distributed evenly over symmetric network by </a:t>
            </a:r>
            <a:r>
              <a:rPr lang="en-US" sz="2000" i="1" dirty="0" err="1" smtClean="0">
                <a:solidFill>
                  <a:srgbClr val="3366FF"/>
                </a:solidFill>
              </a:rPr>
              <a:t>vSwitch</a:t>
            </a:r>
            <a:r>
              <a:rPr lang="en-US" sz="2000" i="1" dirty="0" smtClean="0">
                <a:solidFill>
                  <a:srgbClr val="3366FF"/>
                </a:solidFill>
              </a:rPr>
              <a:t> sender</a:t>
            </a:r>
            <a:endParaRPr lang="en-US" sz="2000" i="1" dirty="0">
              <a:solidFill>
                <a:srgbClr val="3366FF"/>
              </a:solidFill>
            </a:endParaRPr>
          </a:p>
        </p:txBody>
      </p:sp>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
        <p:nvSpPr>
          <p:cNvPr id="38" name="Rounded Rectangle 37"/>
          <p:cNvSpPr/>
          <p:nvPr/>
        </p:nvSpPr>
        <p:spPr>
          <a:xfrm rot="4253967">
            <a:off x="4841218" y="2319689"/>
            <a:ext cx="408417" cy="914400"/>
          </a:xfrm>
          <a:prstGeom prst="roundRect">
            <a:avLst/>
          </a:prstGeom>
          <a:solidFill>
            <a:schemeClr val="tx1"/>
          </a:solidFill>
          <a:ln w="508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ounded Rectangle 32"/>
          <p:cNvSpPr/>
          <p:nvPr/>
        </p:nvSpPr>
        <p:spPr>
          <a:xfrm rot="3961045">
            <a:off x="3648669" y="2435335"/>
            <a:ext cx="408417" cy="914400"/>
          </a:xfrm>
          <a:prstGeom prst="roundRect">
            <a:avLst/>
          </a:prstGeom>
          <a:solidFill>
            <a:srgbClr val="0000FF"/>
          </a:solidFill>
          <a:ln w="5080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ounded Rectangle 33"/>
          <p:cNvSpPr/>
          <p:nvPr/>
        </p:nvSpPr>
        <p:spPr>
          <a:xfrm rot="2833486">
            <a:off x="2616219" y="2423946"/>
            <a:ext cx="408417" cy="914400"/>
          </a:xfrm>
          <a:prstGeom prst="roundRect">
            <a:avLst/>
          </a:prstGeom>
          <a:solidFill>
            <a:srgbClr val="800000"/>
          </a:solidFill>
          <a:ln w="508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ounded Rectangle 34"/>
          <p:cNvSpPr/>
          <p:nvPr/>
        </p:nvSpPr>
        <p:spPr>
          <a:xfrm rot="883297">
            <a:off x="1727543" y="2548002"/>
            <a:ext cx="408417" cy="914400"/>
          </a:xfrm>
          <a:prstGeom prst="roundRect">
            <a:avLst/>
          </a:prstGeom>
          <a:solidFill>
            <a:schemeClr val="accent3">
              <a:lumMod val="50000"/>
            </a:schemeClr>
          </a:solidFill>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388542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Presto at a High Level</a:t>
            </a:r>
          </a:p>
        </p:txBody>
      </p:sp>
      <p:sp>
        <p:nvSpPr>
          <p:cNvPr id="3" name="Slide Number Placeholder 2"/>
          <p:cNvSpPr>
            <a:spLocks noGrp="1"/>
          </p:cNvSpPr>
          <p:nvPr>
            <p:ph type="sldNum" sz="quarter" idx="12"/>
          </p:nvPr>
        </p:nvSpPr>
        <p:spPr/>
        <p:txBody>
          <a:bodyPr/>
          <a:lstStyle/>
          <a:p>
            <a:fld id="{4D3BA737-27AB-A44D-A61A-F5896FDDB172}" type="slidenum">
              <a:rPr lang="en-US" smtClean="0"/>
              <a:t>46</a:t>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3"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29" name="Rounded Rectangle 28"/>
          <p:cNvSpPr/>
          <p:nvPr/>
        </p:nvSpPr>
        <p:spPr>
          <a:xfrm>
            <a:off x="2610354" y="5566401"/>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Receiver masks packet reordering due to </a:t>
            </a:r>
            <a:r>
              <a:rPr lang="en-US" sz="2000" i="1" dirty="0" err="1" smtClean="0">
                <a:solidFill>
                  <a:srgbClr val="3366FF"/>
                </a:solidFill>
              </a:rPr>
              <a:t>multipathing</a:t>
            </a:r>
            <a:r>
              <a:rPr lang="en-US" sz="2000" i="1" dirty="0" smtClean="0">
                <a:solidFill>
                  <a:srgbClr val="3366FF"/>
                </a:solidFill>
              </a:rPr>
              <a:t>  below transport layer</a:t>
            </a:r>
            <a:endParaRPr lang="en-US" sz="2000" i="1" dirty="0">
              <a:solidFill>
                <a:srgbClr val="3366FF"/>
              </a:solidFill>
            </a:endParaRPr>
          </a:p>
        </p:txBody>
      </p:sp>
      <p:sp>
        <p:nvSpPr>
          <p:cNvPr id="88" name="Rounded Rectangle 87"/>
          <p:cNvSpPr/>
          <p:nvPr/>
        </p:nvSpPr>
        <p:spPr>
          <a:xfrm>
            <a:off x="2610354" y="4634253"/>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Proactively distributed evenly over symmetric network by </a:t>
            </a:r>
            <a:r>
              <a:rPr lang="en-US" sz="2000" i="1" dirty="0" err="1" smtClean="0">
                <a:solidFill>
                  <a:srgbClr val="3366FF"/>
                </a:solidFill>
              </a:rPr>
              <a:t>vSwitch</a:t>
            </a:r>
            <a:r>
              <a:rPr lang="en-US" sz="2000" i="1" dirty="0" smtClean="0">
                <a:solidFill>
                  <a:srgbClr val="3366FF"/>
                </a:solidFill>
              </a:rPr>
              <a:t> sender</a:t>
            </a:r>
            <a:endParaRPr lang="en-US" sz="2000" i="1" dirty="0">
              <a:solidFill>
                <a:srgbClr val="3366FF"/>
              </a:solidFill>
            </a:endParaRPr>
          </a:p>
        </p:txBody>
      </p:sp>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Tree>
    <p:extLst>
      <p:ext uri="{BB962C8B-B14F-4D97-AF65-F5344CB8AC3E}">
        <p14:creationId xmlns:p14="http://schemas.microsoft.com/office/powerpoint/2010/main" val="1272779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Tree>
    <p:extLst>
      <p:ext uri="{BB962C8B-B14F-4D97-AF65-F5344CB8AC3E}">
        <p14:creationId xmlns:p14="http://schemas.microsoft.com/office/powerpoint/2010/main" val="30980372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Arman</a:t>
            </a:r>
            <a:r>
              <a:rPr lang="en-US" b="1" dirty="0" smtClean="0"/>
              <a:t>: </a:t>
            </a:r>
            <a:r>
              <a:rPr lang="en-US" i="1" dirty="0" smtClean="0"/>
              <a:t>“</a:t>
            </a:r>
            <a:r>
              <a:rPr lang="en-US" i="1" dirty="0"/>
              <a:t>From an (information) theoretic perspective, order should not be such a troubling phenomenon, yet in real networks ordering is so important. How practical are “</a:t>
            </a:r>
            <a:r>
              <a:rPr lang="en-US" i="1" dirty="0" err="1"/>
              <a:t>rateless</a:t>
            </a:r>
            <a:r>
              <a:rPr lang="en-US" i="1" dirty="0"/>
              <a:t> codes” (network coding, raptor codes, etc.) in alleviating this problem</a:t>
            </a:r>
            <a:r>
              <a:rPr lang="en-US" i="1" dirty="0" smtClean="0"/>
              <a:t>?”</a:t>
            </a:r>
          </a:p>
          <a:p>
            <a:endParaRPr lang="en-US" sz="1700" b="1" i="1" dirty="0"/>
          </a:p>
          <a:p>
            <a:r>
              <a:rPr lang="en-US" b="1" dirty="0"/>
              <a:t>Amy: </a:t>
            </a:r>
            <a:r>
              <a:rPr lang="en-US" b="1" i="1" dirty="0"/>
              <a:t>“</a:t>
            </a:r>
            <a:r>
              <a:rPr lang="en-US" i="1" dirty="0"/>
              <a:t>The main complexities in the paper stem from the requirement that servers use TSO and GRO to achieve high throughput. It is surprising to me that people still rely so heavily on TSO and GRO. Why doesn't someone build a multi-core TCP stack that can process individual packets at line rate in software?</a:t>
            </a:r>
            <a:r>
              <a:rPr lang="en-US" i="1" dirty="0" smtClean="0"/>
              <a:t>”</a:t>
            </a:r>
            <a:endParaRPr lang="en-US" i="1" dirty="0"/>
          </a:p>
        </p:txBody>
      </p:sp>
      <p:sp>
        <p:nvSpPr>
          <p:cNvPr id="4" name="Slide Number Placeholder 3"/>
          <p:cNvSpPr>
            <a:spLocks noGrp="1"/>
          </p:cNvSpPr>
          <p:nvPr>
            <p:ph type="sldNum" sz="quarter" idx="12"/>
          </p:nvPr>
        </p:nvSpPr>
        <p:spPr/>
        <p:txBody>
          <a:bodyPr/>
          <a:lstStyle/>
          <a:p>
            <a:fld id="{AC913800-9833-F549-80FC-C3497A40B0B4}" type="slidenum">
              <a:rPr lang="en-US" smtClean="0"/>
              <a:t>48</a:t>
            </a:fld>
            <a:endParaRPr lang="en-US"/>
          </a:p>
        </p:txBody>
      </p:sp>
    </p:spTree>
    <p:extLst>
      <p:ext uri="{BB962C8B-B14F-4D97-AF65-F5344CB8AC3E}">
        <p14:creationId xmlns:p14="http://schemas.microsoft.com/office/powerpoint/2010/main" val="22563520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Presto LB Granularity</a:t>
            </a:r>
            <a:endParaRPr lang="en-US" sz="4000"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Presto: load-balance on </a:t>
            </a:r>
            <a:r>
              <a:rPr lang="en-US" sz="2800" i="1" dirty="0" err="1" smtClean="0"/>
              <a:t>flowcells</a:t>
            </a:r>
            <a:endParaRPr lang="en-US" sz="2800" i="1" dirty="0" smtClean="0"/>
          </a:p>
          <a:p>
            <a:r>
              <a:rPr lang="en-US" sz="2800" dirty="0" smtClean="0"/>
              <a:t>What is </a:t>
            </a:r>
            <a:r>
              <a:rPr lang="en-US" sz="2800" dirty="0" err="1" smtClean="0"/>
              <a:t>flowcell</a:t>
            </a:r>
            <a:r>
              <a:rPr lang="en-US" sz="2800" dirty="0" smtClean="0"/>
              <a:t>?</a:t>
            </a:r>
          </a:p>
          <a:p>
            <a:pPr lvl="1"/>
            <a:r>
              <a:rPr lang="en-US" sz="2400" i="1" dirty="0" smtClean="0">
                <a:solidFill>
                  <a:srgbClr val="3366FF"/>
                </a:solidFill>
              </a:rPr>
              <a:t>A set of TCP segments with bounded byte count</a:t>
            </a:r>
          </a:p>
          <a:p>
            <a:pPr lvl="1"/>
            <a:r>
              <a:rPr lang="en-US" sz="2400" dirty="0" smtClean="0"/>
              <a:t>Bound is maximal TCP Segmentation Offload (TSO) size</a:t>
            </a:r>
            <a:endParaRPr lang="en-US" sz="2000" dirty="0" smtClean="0"/>
          </a:p>
          <a:p>
            <a:pPr lvl="2"/>
            <a:r>
              <a:rPr lang="en-US" sz="2000" dirty="0" smtClean="0"/>
              <a:t>Maximize the benefit of TSO for high speed</a:t>
            </a:r>
          </a:p>
          <a:p>
            <a:pPr lvl="2"/>
            <a:r>
              <a:rPr lang="en-US" sz="2000" i="1" dirty="0" smtClean="0">
                <a:solidFill>
                  <a:srgbClr val="3366FF"/>
                </a:solidFill>
              </a:rPr>
              <a:t>64KB</a:t>
            </a:r>
            <a:r>
              <a:rPr lang="en-US" sz="2000" dirty="0" smtClean="0"/>
              <a:t> in implementation</a:t>
            </a:r>
          </a:p>
          <a:p>
            <a:pPr lvl="0"/>
            <a:r>
              <a:rPr lang="en-US" sz="2800" dirty="0" smtClean="0"/>
              <a:t>What’s TSO?</a:t>
            </a:r>
            <a:endParaRPr lang="en-US" sz="2800" dirty="0"/>
          </a:p>
          <a:p>
            <a:pPr lvl="1"/>
            <a:endParaRPr lang="en-US" dirty="0" smtClean="0"/>
          </a:p>
          <a:p>
            <a:pPr lvl="1"/>
            <a:endParaRPr lang="en-US" dirty="0" smtClean="0"/>
          </a:p>
          <a:p>
            <a:pPr lvl="1"/>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4D3BA737-27AB-A44D-A61A-F5896FDDB172}" type="slidenum">
              <a:rPr lang="en-US" smtClean="0"/>
              <a:t>49</a:t>
            </a:fld>
            <a:endParaRPr lang="en-US" dirty="0"/>
          </a:p>
        </p:txBody>
      </p:sp>
      <p:sp>
        <p:nvSpPr>
          <p:cNvPr id="11" name="Rectangle 10"/>
          <p:cNvSpPr/>
          <p:nvPr/>
        </p:nvSpPr>
        <p:spPr>
          <a:xfrm>
            <a:off x="3725358" y="4952237"/>
            <a:ext cx="3016131" cy="35161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243184" y="5642247"/>
            <a:ext cx="7302212" cy="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32863" y="4891233"/>
            <a:ext cx="806042" cy="369332"/>
          </a:xfrm>
          <a:prstGeom prst="rect">
            <a:avLst/>
          </a:prstGeom>
          <a:noFill/>
        </p:spPr>
        <p:txBody>
          <a:bodyPr wrap="none" rtlCol="0">
            <a:spAutoFit/>
          </a:bodyPr>
          <a:lstStyle/>
          <a:p>
            <a:r>
              <a:rPr lang="en-US" dirty="0" smtClean="0"/>
              <a:t>TCP/IP</a:t>
            </a:r>
            <a:endParaRPr lang="en-US" dirty="0"/>
          </a:p>
        </p:txBody>
      </p:sp>
      <p:sp>
        <p:nvSpPr>
          <p:cNvPr id="21" name="TextBox 20"/>
          <p:cNvSpPr txBox="1"/>
          <p:nvPr/>
        </p:nvSpPr>
        <p:spPr>
          <a:xfrm>
            <a:off x="197784" y="5805314"/>
            <a:ext cx="3496582" cy="646331"/>
          </a:xfrm>
          <a:prstGeom prst="rect">
            <a:avLst/>
          </a:prstGeom>
          <a:noFill/>
        </p:spPr>
        <p:txBody>
          <a:bodyPr wrap="none" rtlCol="0">
            <a:spAutoFit/>
          </a:bodyPr>
          <a:lstStyle/>
          <a:p>
            <a:pPr algn="ctr"/>
            <a:r>
              <a:rPr lang="en-US" dirty="0" smtClean="0"/>
              <a:t>NIC</a:t>
            </a:r>
          </a:p>
          <a:p>
            <a:r>
              <a:rPr lang="en-US" i="1" dirty="0" smtClean="0"/>
              <a:t>Segmentation &amp; Checksum Offload</a:t>
            </a:r>
            <a:endParaRPr lang="en-US" i="1" dirty="0"/>
          </a:p>
        </p:txBody>
      </p:sp>
      <p:sp>
        <p:nvSpPr>
          <p:cNvPr id="24" name="Rectangle 23"/>
          <p:cNvSpPr/>
          <p:nvPr/>
        </p:nvSpPr>
        <p:spPr>
          <a:xfrm>
            <a:off x="3978779" y="5914301"/>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735551" y="5932015"/>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627778" y="5914301"/>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710530" y="5960143"/>
            <a:ext cx="274320" cy="27432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106291" y="5966023"/>
            <a:ext cx="274320" cy="27432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300112" y="5955357"/>
            <a:ext cx="274320" cy="27432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31000" y="5914301"/>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05019" y="6395486"/>
            <a:ext cx="2975592" cy="369332"/>
          </a:xfrm>
          <a:prstGeom prst="rect">
            <a:avLst/>
          </a:prstGeom>
          <a:noFill/>
        </p:spPr>
        <p:txBody>
          <a:bodyPr wrap="square" rtlCol="0">
            <a:spAutoFit/>
          </a:bodyPr>
          <a:lstStyle/>
          <a:p>
            <a:r>
              <a:rPr lang="en-US" dirty="0" smtClean="0"/>
              <a:t>MTU-sized Ethernet Frames</a:t>
            </a:r>
            <a:endParaRPr lang="en-US" dirty="0"/>
          </a:p>
        </p:txBody>
      </p:sp>
      <p:sp>
        <p:nvSpPr>
          <p:cNvPr id="17" name="TextBox 16"/>
          <p:cNvSpPr txBox="1"/>
          <p:nvPr/>
        </p:nvSpPr>
        <p:spPr>
          <a:xfrm>
            <a:off x="6981293" y="4891233"/>
            <a:ext cx="1564104" cy="369332"/>
          </a:xfrm>
          <a:prstGeom prst="rect">
            <a:avLst/>
          </a:prstGeom>
          <a:noFill/>
        </p:spPr>
        <p:txBody>
          <a:bodyPr wrap="square" rtlCol="0">
            <a:spAutoFit/>
          </a:bodyPr>
          <a:lstStyle/>
          <a:p>
            <a:r>
              <a:rPr lang="en-US" dirty="0" smtClean="0"/>
              <a:t>Large Segment</a:t>
            </a:r>
            <a:endParaRPr lang="en-US" dirty="0"/>
          </a:p>
        </p:txBody>
      </p:sp>
    </p:spTree>
    <p:extLst>
      <p:ext uri="{BB962C8B-B14F-4D97-AF65-F5344CB8AC3E}">
        <p14:creationId xmlns:p14="http://schemas.microsoft.com/office/powerpoint/2010/main" val="4151793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1" grpId="0"/>
      <p:bldP spid="24" grpId="0" animBg="1"/>
      <p:bldP spid="26" grpId="0" animBg="1"/>
      <p:bldP spid="30" grpId="0" animBg="1"/>
      <p:bldP spid="16" grpId="0" animBg="1"/>
      <p:bldP spid="31" grpId="0" animBg="1"/>
      <p:bldP spid="33" grpId="0" animBg="1"/>
      <p:bldP spid="34" grpId="0" animBg="1"/>
      <p:bldP spid="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ECMP </a:t>
            </a:r>
            <a:r>
              <a:rPr lang="en-US" dirty="0" smtClean="0"/>
              <a:t>Load Balancing</a:t>
            </a:r>
            <a:endParaRPr lang="en-US" dirty="0"/>
          </a:p>
        </p:txBody>
      </p:sp>
      <p:sp>
        <p:nvSpPr>
          <p:cNvPr id="3" name="Content Placeholder 2"/>
          <p:cNvSpPr>
            <a:spLocks noGrp="1"/>
          </p:cNvSpPr>
          <p:nvPr>
            <p:ph idx="1"/>
          </p:nvPr>
        </p:nvSpPr>
        <p:spPr>
          <a:xfrm>
            <a:off x="457200" y="1752601"/>
            <a:ext cx="8534400" cy="1371600"/>
          </a:xfrm>
        </p:spPr>
        <p:txBody>
          <a:bodyPr>
            <a:normAutofit/>
          </a:bodyPr>
          <a:lstStyle/>
          <a:p>
            <a:pPr marL="0" indent="0">
              <a:buNone/>
            </a:pPr>
            <a:r>
              <a:rPr lang="en-US" sz="2600" dirty="0"/>
              <a:t>Pick among equal-cost paths by a </a:t>
            </a:r>
            <a:r>
              <a:rPr lang="en-US" sz="2600" dirty="0">
                <a:solidFill>
                  <a:srgbClr val="BD0A12"/>
                </a:solidFill>
              </a:rPr>
              <a:t>hash</a:t>
            </a:r>
            <a:r>
              <a:rPr lang="en-US" sz="2600" dirty="0"/>
              <a:t> of 5-tuple</a:t>
            </a:r>
          </a:p>
          <a:p>
            <a:pPr>
              <a:buFont typeface="Wingdings" charset="2"/>
              <a:buChar char="Ø"/>
            </a:pPr>
            <a:r>
              <a:rPr lang="en-US" sz="2400" dirty="0"/>
              <a:t>Randomized load balancing</a:t>
            </a:r>
          </a:p>
          <a:p>
            <a:pPr>
              <a:buFont typeface="Wingdings" charset="2"/>
              <a:buChar char="Ø"/>
            </a:pPr>
            <a:r>
              <a:rPr lang="en-US" sz="2400" dirty="0"/>
              <a:t>Preserves packet order </a:t>
            </a:r>
          </a:p>
        </p:txBody>
      </p:sp>
      <p:sp>
        <p:nvSpPr>
          <p:cNvPr id="4" name="Slide Number Placeholder 3"/>
          <p:cNvSpPr>
            <a:spLocks noGrp="1"/>
          </p:cNvSpPr>
          <p:nvPr>
            <p:ph type="sldNum" sz="quarter" idx="12"/>
          </p:nvPr>
        </p:nvSpPr>
        <p:spPr/>
        <p:txBody>
          <a:bodyPr/>
          <a:lstStyle/>
          <a:p>
            <a:fld id="{3AC99A5B-5B03-425B-9284-2F10A88898BE}" type="slidenum">
              <a:rPr lang="en-US" smtClean="0"/>
              <a:t>5</a:t>
            </a:fld>
            <a:endParaRPr lang="en-US"/>
          </a:p>
        </p:txBody>
      </p:sp>
      <p:grpSp>
        <p:nvGrpSpPr>
          <p:cNvPr id="258" name="Group 257"/>
          <p:cNvGrpSpPr/>
          <p:nvPr/>
        </p:nvGrpSpPr>
        <p:grpSpPr>
          <a:xfrm>
            <a:off x="4343401" y="3124201"/>
            <a:ext cx="4346409" cy="3051841"/>
            <a:chOff x="4821965" y="2962694"/>
            <a:chExt cx="3876480" cy="2721878"/>
          </a:xfrm>
        </p:grpSpPr>
        <p:cxnSp>
          <p:nvCxnSpPr>
            <p:cNvPr id="259" name="Straight Arrow Connector 258"/>
            <p:cNvCxnSpPr>
              <a:stCxn id="345" idx="0"/>
              <a:endCxn id="402"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a:stCxn id="345" idx="0"/>
              <a:endCxn id="410"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a:stCxn id="345" idx="0"/>
              <a:endCxn id="406"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a:stCxn id="324" idx="0"/>
              <a:endCxn id="402"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stCxn id="324" idx="0"/>
              <a:endCxn id="411"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324" idx="0"/>
              <a:endCxn id="406"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a:stCxn id="303" idx="0"/>
              <a:endCxn id="402"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303" idx="0"/>
              <a:endCxn id="410"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stCxn id="303" idx="0"/>
              <a:endCxn id="407"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a:stCxn id="282" idx="0"/>
              <a:endCxn id="407"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a:stCxn id="282" idx="0"/>
              <a:endCxn id="410"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a:stCxn id="282" idx="0"/>
              <a:endCxn id="402"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71" name="Group 270"/>
            <p:cNvGrpSpPr/>
            <p:nvPr/>
          </p:nvGrpSpPr>
          <p:grpSpPr>
            <a:xfrm>
              <a:off x="6523918" y="2966104"/>
              <a:ext cx="449615" cy="589762"/>
              <a:chOff x="1027560" y="1988818"/>
              <a:chExt cx="545969" cy="678181"/>
            </a:xfrm>
          </p:grpSpPr>
          <p:sp>
            <p:nvSpPr>
              <p:cNvPr id="410" name="Cube 409"/>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2" name="Group 271"/>
            <p:cNvGrpSpPr/>
            <p:nvPr/>
          </p:nvGrpSpPr>
          <p:grpSpPr>
            <a:xfrm>
              <a:off x="7498868" y="2977514"/>
              <a:ext cx="449615" cy="589762"/>
              <a:chOff x="1027560" y="1988818"/>
              <a:chExt cx="545969" cy="678181"/>
            </a:xfrm>
          </p:grpSpPr>
          <p:sp>
            <p:nvSpPr>
              <p:cNvPr id="406" name="Cube 405"/>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3" name="Group 272"/>
            <p:cNvGrpSpPr/>
            <p:nvPr/>
          </p:nvGrpSpPr>
          <p:grpSpPr>
            <a:xfrm>
              <a:off x="5623602" y="2962694"/>
              <a:ext cx="449615" cy="589762"/>
              <a:chOff x="1027560" y="1988818"/>
              <a:chExt cx="545969" cy="678181"/>
            </a:xfrm>
          </p:grpSpPr>
          <p:sp>
            <p:nvSpPr>
              <p:cNvPr id="402" name="Cube 40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4" name="Group 273"/>
            <p:cNvGrpSpPr/>
            <p:nvPr/>
          </p:nvGrpSpPr>
          <p:grpSpPr>
            <a:xfrm>
              <a:off x="4821965" y="5247109"/>
              <a:ext cx="775546" cy="436881"/>
              <a:chOff x="457200" y="4457617"/>
              <a:chExt cx="1085821" cy="427364"/>
            </a:xfrm>
          </p:grpSpPr>
          <p:cxnSp>
            <p:nvCxnSpPr>
              <p:cNvPr id="393" name="Straight Connector 39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97" name="Group 396"/>
              <p:cNvGrpSpPr/>
              <p:nvPr/>
            </p:nvGrpSpPr>
            <p:grpSpPr>
              <a:xfrm flipH="1">
                <a:off x="1012996" y="4465798"/>
                <a:ext cx="530025" cy="419183"/>
                <a:chOff x="609600" y="4610017"/>
                <a:chExt cx="530025" cy="419183"/>
              </a:xfrm>
            </p:grpSpPr>
            <p:cxnSp>
              <p:nvCxnSpPr>
                <p:cNvPr id="398" name="Straight Connector 39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5" name="Group 274"/>
            <p:cNvGrpSpPr/>
            <p:nvPr/>
          </p:nvGrpSpPr>
          <p:grpSpPr>
            <a:xfrm>
              <a:off x="5837237" y="5247691"/>
              <a:ext cx="775546" cy="436881"/>
              <a:chOff x="457200" y="4457617"/>
              <a:chExt cx="1085821" cy="427364"/>
            </a:xfrm>
          </p:grpSpPr>
          <p:cxnSp>
            <p:nvCxnSpPr>
              <p:cNvPr id="384" name="Straight Connector 38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88" name="Group 387"/>
              <p:cNvGrpSpPr/>
              <p:nvPr/>
            </p:nvGrpSpPr>
            <p:grpSpPr>
              <a:xfrm flipH="1">
                <a:off x="1012996" y="4465798"/>
                <a:ext cx="530025" cy="419183"/>
                <a:chOff x="609600" y="4610017"/>
                <a:chExt cx="530025" cy="419183"/>
              </a:xfrm>
            </p:grpSpPr>
            <p:cxnSp>
              <p:nvCxnSpPr>
                <p:cNvPr id="389" name="Straight Connector 38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6" name="Group 275"/>
            <p:cNvGrpSpPr/>
            <p:nvPr/>
          </p:nvGrpSpPr>
          <p:grpSpPr>
            <a:xfrm>
              <a:off x="6844354" y="5247691"/>
              <a:ext cx="775546" cy="436881"/>
              <a:chOff x="457200" y="4457617"/>
              <a:chExt cx="1085821" cy="427364"/>
            </a:xfrm>
          </p:grpSpPr>
          <p:cxnSp>
            <p:nvCxnSpPr>
              <p:cNvPr id="375" name="Straight Connector 37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79" name="Group 378"/>
              <p:cNvGrpSpPr/>
              <p:nvPr/>
            </p:nvGrpSpPr>
            <p:grpSpPr>
              <a:xfrm flipH="1">
                <a:off x="1012996" y="4465798"/>
                <a:ext cx="530025" cy="419183"/>
                <a:chOff x="609600" y="4610017"/>
                <a:chExt cx="530025" cy="419183"/>
              </a:xfrm>
            </p:grpSpPr>
            <p:cxnSp>
              <p:nvCxnSpPr>
                <p:cNvPr id="380" name="Straight Connector 37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7" name="Group 276"/>
            <p:cNvGrpSpPr/>
            <p:nvPr/>
          </p:nvGrpSpPr>
          <p:grpSpPr>
            <a:xfrm>
              <a:off x="7922899" y="5237468"/>
              <a:ext cx="775546" cy="436881"/>
              <a:chOff x="457200" y="4457617"/>
              <a:chExt cx="1085821" cy="427364"/>
            </a:xfrm>
          </p:grpSpPr>
          <p:cxnSp>
            <p:nvCxnSpPr>
              <p:cNvPr id="366" name="Straight Connector 36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70" name="Group 369"/>
              <p:cNvGrpSpPr/>
              <p:nvPr/>
            </p:nvGrpSpPr>
            <p:grpSpPr>
              <a:xfrm flipH="1">
                <a:off x="1012996" y="4465798"/>
                <a:ext cx="530025" cy="419183"/>
                <a:chOff x="609600" y="4610017"/>
                <a:chExt cx="530025" cy="419183"/>
              </a:xfrm>
            </p:grpSpPr>
            <p:cxnSp>
              <p:nvCxnSpPr>
                <p:cNvPr id="371" name="Straight Connector 37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8" name="Group 277"/>
            <p:cNvGrpSpPr/>
            <p:nvPr/>
          </p:nvGrpSpPr>
          <p:grpSpPr>
            <a:xfrm>
              <a:off x="4864778" y="5044148"/>
              <a:ext cx="698684" cy="211325"/>
              <a:chOff x="5220661" y="3675707"/>
              <a:chExt cx="978209" cy="243008"/>
            </a:xfrm>
          </p:grpSpPr>
          <p:sp>
            <p:nvSpPr>
              <p:cNvPr id="345" name="Rectangle 34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4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9" name="Group 278"/>
            <p:cNvGrpSpPr/>
            <p:nvPr/>
          </p:nvGrpSpPr>
          <p:grpSpPr>
            <a:xfrm>
              <a:off x="5880007" y="5044148"/>
              <a:ext cx="698684" cy="211325"/>
              <a:chOff x="5220661" y="3675707"/>
              <a:chExt cx="978209" cy="243008"/>
            </a:xfrm>
          </p:grpSpPr>
          <p:sp>
            <p:nvSpPr>
              <p:cNvPr id="324" name="Rectangle 32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2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0" name="Group 279"/>
            <p:cNvGrpSpPr/>
            <p:nvPr/>
          </p:nvGrpSpPr>
          <p:grpSpPr>
            <a:xfrm>
              <a:off x="6887731" y="5051532"/>
              <a:ext cx="698684" cy="211325"/>
              <a:chOff x="5220661" y="3675707"/>
              <a:chExt cx="978209" cy="243008"/>
            </a:xfrm>
          </p:grpSpPr>
          <p:sp>
            <p:nvSpPr>
              <p:cNvPr id="303" name="Rectangle 30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0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 name="Group 280"/>
            <p:cNvGrpSpPr/>
            <p:nvPr/>
          </p:nvGrpSpPr>
          <p:grpSpPr>
            <a:xfrm>
              <a:off x="7967044" y="5044148"/>
              <a:ext cx="698684" cy="211325"/>
              <a:chOff x="5220661" y="3675707"/>
              <a:chExt cx="978209" cy="243008"/>
            </a:xfrm>
          </p:grpSpPr>
          <p:sp>
            <p:nvSpPr>
              <p:cNvPr id="282" name="Rectangle 28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8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8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06" name="Freeform 505"/>
          <p:cNvSpPr/>
          <p:nvPr/>
        </p:nvSpPr>
        <p:spPr>
          <a:xfrm>
            <a:off x="4710678" y="3864041"/>
            <a:ext cx="3579606" cy="2581884"/>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606" h="2581884">
                <a:moveTo>
                  <a:pt x="31109" y="2581884"/>
                </a:moveTo>
                <a:cubicBezTo>
                  <a:pt x="6212" y="2255959"/>
                  <a:pt x="-45614" y="2132208"/>
                  <a:pt x="87191" y="1703698"/>
                </a:cubicBezTo>
                <a:cubicBezTo>
                  <a:pt x="219996" y="1275188"/>
                  <a:pt x="569183" y="133990"/>
                  <a:pt x="827940" y="10825"/>
                </a:cubicBezTo>
                <a:cubicBezTo>
                  <a:pt x="1086697" y="-112340"/>
                  <a:pt x="2256398" y="850680"/>
                  <a:pt x="2706535" y="1117108"/>
                </a:cubicBezTo>
                <a:cubicBezTo>
                  <a:pt x="3156673" y="1383536"/>
                  <a:pt x="3329589" y="1358912"/>
                  <a:pt x="3528765" y="1609391"/>
                </a:cubicBezTo>
                <a:cubicBezTo>
                  <a:pt x="3727941" y="1859870"/>
                  <a:pt x="3269986" y="2320842"/>
                  <a:pt x="3380891" y="2581884"/>
                </a:cubicBezTo>
              </a:path>
            </a:pathLst>
          </a:custGeom>
          <a:ln w="101600">
            <a:solidFill>
              <a:schemeClr val="accent3"/>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507" name="Freeform 506"/>
          <p:cNvSpPr/>
          <p:nvPr/>
        </p:nvSpPr>
        <p:spPr>
          <a:xfrm>
            <a:off x="5854509" y="3866665"/>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1016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4" name="Freeform 163"/>
          <p:cNvSpPr/>
          <p:nvPr/>
        </p:nvSpPr>
        <p:spPr>
          <a:xfrm>
            <a:off x="6956329" y="3886200"/>
            <a:ext cx="1441248" cy="2634683"/>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 name="connsiteX0" fmla="*/ 1856 w 2716638"/>
              <a:gd name="connsiteY0" fmla="*/ 2613557 h 2613557"/>
              <a:gd name="connsiteX1" fmla="*/ 324638 w 2716638"/>
              <a:gd name="connsiteY1" fmla="*/ 1392471 h 2613557"/>
              <a:gd name="connsiteX2" fmla="*/ 697087 w 2716638"/>
              <a:gd name="connsiteY2" fmla="*/ 4398 h 2613557"/>
              <a:gd name="connsiteX3" fmla="*/ 2321682 w 2716638"/>
              <a:gd name="connsiteY3" fmla="*/ 1491681 h 2613557"/>
              <a:gd name="connsiteX4" fmla="*/ 2716638 w 2716638"/>
              <a:gd name="connsiteY4" fmla="*/ 2461157 h 2613557"/>
              <a:gd name="connsiteX0" fmla="*/ 6967 w 2721749"/>
              <a:gd name="connsiteY0" fmla="*/ 2609428 h 2609428"/>
              <a:gd name="connsiteX1" fmla="*/ 139249 w 2721749"/>
              <a:gd name="connsiteY1" fmla="*/ 1375642 h 2609428"/>
              <a:gd name="connsiteX2" fmla="*/ 702198 w 2721749"/>
              <a:gd name="connsiteY2" fmla="*/ 269 h 2609428"/>
              <a:gd name="connsiteX3" fmla="*/ 2326793 w 2721749"/>
              <a:gd name="connsiteY3" fmla="*/ 1487552 h 2609428"/>
              <a:gd name="connsiteX4" fmla="*/ 2721749 w 2721749"/>
              <a:gd name="connsiteY4" fmla="*/ 2457028 h 2609428"/>
              <a:gd name="connsiteX0" fmla="*/ 9998 w 2724780"/>
              <a:gd name="connsiteY0" fmla="*/ 2571337 h 2571337"/>
              <a:gd name="connsiteX1" fmla="*/ 142280 w 2724780"/>
              <a:gd name="connsiteY1" fmla="*/ 1337551 h 2571337"/>
              <a:gd name="connsiteX2" fmla="*/ 870329 w 2724780"/>
              <a:gd name="connsiteY2" fmla="*/ 278 h 2571337"/>
              <a:gd name="connsiteX3" fmla="*/ 2329824 w 2724780"/>
              <a:gd name="connsiteY3" fmla="*/ 1449461 h 2571337"/>
              <a:gd name="connsiteX4" fmla="*/ 2724780 w 2724780"/>
              <a:gd name="connsiteY4" fmla="*/ 2418937 h 2571337"/>
              <a:gd name="connsiteX0" fmla="*/ 7742 w 2722524"/>
              <a:gd name="connsiteY0" fmla="*/ 2672913 h 2672913"/>
              <a:gd name="connsiteX1" fmla="*/ 140024 w 2722524"/>
              <a:gd name="connsiteY1" fmla="*/ 1439127 h 2672913"/>
              <a:gd name="connsiteX2" fmla="*/ 753773 w 2722524"/>
              <a:gd name="connsiteY2" fmla="*/ 254 h 2672913"/>
              <a:gd name="connsiteX3" fmla="*/ 2327568 w 2722524"/>
              <a:gd name="connsiteY3" fmla="*/ 1551037 h 2672913"/>
              <a:gd name="connsiteX4" fmla="*/ 2722524 w 2722524"/>
              <a:gd name="connsiteY4" fmla="*/ 2520513 h 2672913"/>
              <a:gd name="connsiteX0" fmla="*/ 7742 w 2722524"/>
              <a:gd name="connsiteY0" fmla="*/ 2718815 h 2718815"/>
              <a:gd name="connsiteX1" fmla="*/ 140024 w 2722524"/>
              <a:gd name="connsiteY1" fmla="*/ 1485029 h 2718815"/>
              <a:gd name="connsiteX2" fmla="*/ 753773 w 2722524"/>
              <a:gd name="connsiteY2" fmla="*/ 46156 h 2718815"/>
              <a:gd name="connsiteX3" fmla="*/ 2327568 w 2722524"/>
              <a:gd name="connsiteY3" fmla="*/ 1596939 h 2718815"/>
              <a:gd name="connsiteX4" fmla="*/ 2722524 w 2722524"/>
              <a:gd name="connsiteY4" fmla="*/ 2566415 h 2718815"/>
              <a:gd name="connsiteX0" fmla="*/ 7742 w 2722524"/>
              <a:gd name="connsiteY0" fmla="*/ 2675367 h 2675367"/>
              <a:gd name="connsiteX1" fmla="*/ 140024 w 2722524"/>
              <a:gd name="connsiteY1" fmla="*/ 1441581 h 2675367"/>
              <a:gd name="connsiteX2" fmla="*/ 753773 w 2722524"/>
              <a:gd name="connsiteY2" fmla="*/ 2708 h 2675367"/>
              <a:gd name="connsiteX3" fmla="*/ 1387768 w 2722524"/>
              <a:gd name="connsiteY3" fmla="*/ 1820191 h 2675367"/>
              <a:gd name="connsiteX4" fmla="*/ 2722524 w 2722524"/>
              <a:gd name="connsiteY4" fmla="*/ 2522967 h 2675367"/>
              <a:gd name="connsiteX0" fmla="*/ 7742 w 2722524"/>
              <a:gd name="connsiteY0" fmla="*/ 2682890 h 2682890"/>
              <a:gd name="connsiteX1" fmla="*/ 140024 w 2722524"/>
              <a:gd name="connsiteY1" fmla="*/ 1449104 h 2682890"/>
              <a:gd name="connsiteX2" fmla="*/ 753773 w 2722524"/>
              <a:gd name="connsiteY2" fmla="*/ 10231 h 2682890"/>
              <a:gd name="connsiteX3" fmla="*/ 1387768 w 2722524"/>
              <a:gd name="connsiteY3" fmla="*/ 1827714 h 2682890"/>
              <a:gd name="connsiteX4" fmla="*/ 2722524 w 2722524"/>
              <a:gd name="connsiteY4" fmla="*/ 2530490 h 2682890"/>
              <a:gd name="connsiteX0" fmla="*/ 7742 w 2722524"/>
              <a:gd name="connsiteY0" fmla="*/ 2679230 h 2679230"/>
              <a:gd name="connsiteX1" fmla="*/ 140024 w 2722524"/>
              <a:gd name="connsiteY1" fmla="*/ 1445444 h 2679230"/>
              <a:gd name="connsiteX2" fmla="*/ 753773 w 2722524"/>
              <a:gd name="connsiteY2" fmla="*/ 6571 h 2679230"/>
              <a:gd name="connsiteX3" fmla="*/ 1387768 w 2722524"/>
              <a:gd name="connsiteY3" fmla="*/ 1824054 h 2679230"/>
              <a:gd name="connsiteX4" fmla="*/ 2722524 w 2722524"/>
              <a:gd name="connsiteY4" fmla="*/ 2526830 h 2679230"/>
              <a:gd name="connsiteX0" fmla="*/ 7742 w 1407205"/>
              <a:gd name="connsiteY0" fmla="*/ 2679230 h 2679230"/>
              <a:gd name="connsiteX1" fmla="*/ 140024 w 1407205"/>
              <a:gd name="connsiteY1" fmla="*/ 1445444 h 2679230"/>
              <a:gd name="connsiteX2" fmla="*/ 753773 w 1407205"/>
              <a:gd name="connsiteY2" fmla="*/ 6571 h 2679230"/>
              <a:gd name="connsiteX3" fmla="*/ 1387768 w 1407205"/>
              <a:gd name="connsiteY3" fmla="*/ 1824054 h 2679230"/>
              <a:gd name="connsiteX4" fmla="*/ 906424 w 1407205"/>
              <a:gd name="connsiteY4" fmla="*/ 2399830 h 2679230"/>
              <a:gd name="connsiteX0" fmla="*/ 7742 w 1438847"/>
              <a:gd name="connsiteY0" fmla="*/ 2679230 h 2679230"/>
              <a:gd name="connsiteX1" fmla="*/ 140024 w 1438847"/>
              <a:gd name="connsiteY1" fmla="*/ 1445444 h 2679230"/>
              <a:gd name="connsiteX2" fmla="*/ 753773 w 1438847"/>
              <a:gd name="connsiteY2" fmla="*/ 6571 h 2679230"/>
              <a:gd name="connsiteX3" fmla="*/ 1387768 w 1438847"/>
              <a:gd name="connsiteY3" fmla="*/ 1824054 h 2679230"/>
              <a:gd name="connsiteX4" fmla="*/ 906424 w 1438847"/>
              <a:gd name="connsiteY4" fmla="*/ 2399830 h 2679230"/>
              <a:gd name="connsiteX0" fmla="*/ 7742 w 1427607"/>
              <a:gd name="connsiteY0" fmla="*/ 2679230 h 2679230"/>
              <a:gd name="connsiteX1" fmla="*/ 140024 w 1427607"/>
              <a:gd name="connsiteY1" fmla="*/ 1445444 h 2679230"/>
              <a:gd name="connsiteX2" fmla="*/ 753773 w 1427607"/>
              <a:gd name="connsiteY2" fmla="*/ 6571 h 2679230"/>
              <a:gd name="connsiteX3" fmla="*/ 1387768 w 1427607"/>
              <a:gd name="connsiteY3" fmla="*/ 1824054 h 2679230"/>
              <a:gd name="connsiteX4" fmla="*/ 792124 w 1427607"/>
              <a:gd name="connsiteY4" fmla="*/ 2425230 h 2679230"/>
              <a:gd name="connsiteX0" fmla="*/ 7742 w 1387768"/>
              <a:gd name="connsiteY0" fmla="*/ 2679230 h 2679230"/>
              <a:gd name="connsiteX1" fmla="*/ 140024 w 1387768"/>
              <a:gd name="connsiteY1" fmla="*/ 1445444 h 2679230"/>
              <a:gd name="connsiteX2" fmla="*/ 753773 w 1387768"/>
              <a:gd name="connsiteY2" fmla="*/ 6571 h 2679230"/>
              <a:gd name="connsiteX3" fmla="*/ 1387768 w 1387768"/>
              <a:gd name="connsiteY3" fmla="*/ 1824054 h 2679230"/>
              <a:gd name="connsiteX4" fmla="*/ 792124 w 1387768"/>
              <a:gd name="connsiteY4" fmla="*/ 2425230 h 2679230"/>
              <a:gd name="connsiteX0" fmla="*/ 7742 w 1362368"/>
              <a:gd name="connsiteY0" fmla="*/ 2674871 h 2674871"/>
              <a:gd name="connsiteX1" fmla="*/ 140024 w 1362368"/>
              <a:gd name="connsiteY1" fmla="*/ 1441085 h 2674871"/>
              <a:gd name="connsiteX2" fmla="*/ 753773 w 1362368"/>
              <a:gd name="connsiteY2" fmla="*/ 2212 h 2674871"/>
              <a:gd name="connsiteX3" fmla="*/ 1362368 w 1362368"/>
              <a:gd name="connsiteY3" fmla="*/ 1781595 h 2674871"/>
              <a:gd name="connsiteX4" fmla="*/ 792124 w 1362368"/>
              <a:gd name="connsiteY4" fmla="*/ 2420871 h 2674871"/>
              <a:gd name="connsiteX0" fmla="*/ 7742 w 812000"/>
              <a:gd name="connsiteY0" fmla="*/ 2688328 h 2688328"/>
              <a:gd name="connsiteX1" fmla="*/ 140024 w 812000"/>
              <a:gd name="connsiteY1" fmla="*/ 1454542 h 2688328"/>
              <a:gd name="connsiteX2" fmla="*/ 753773 w 812000"/>
              <a:gd name="connsiteY2" fmla="*/ 15669 h 2688328"/>
              <a:gd name="connsiteX3" fmla="*/ 792124 w 812000"/>
              <a:gd name="connsiteY3" fmla="*/ 2434328 h 2688328"/>
              <a:gd name="connsiteX0" fmla="*/ 7742 w 1427124"/>
              <a:gd name="connsiteY0" fmla="*/ 2687260 h 2687260"/>
              <a:gd name="connsiteX1" fmla="*/ 140024 w 1427124"/>
              <a:gd name="connsiteY1" fmla="*/ 1453474 h 2687260"/>
              <a:gd name="connsiteX2" fmla="*/ 753773 w 1427124"/>
              <a:gd name="connsiteY2" fmla="*/ 14601 h 2687260"/>
              <a:gd name="connsiteX3" fmla="*/ 1427124 w 1427124"/>
              <a:gd name="connsiteY3" fmla="*/ 2395160 h 2687260"/>
              <a:gd name="connsiteX0" fmla="*/ 7742 w 1427124"/>
              <a:gd name="connsiteY0" fmla="*/ 2694502 h 2694502"/>
              <a:gd name="connsiteX1" fmla="*/ 140024 w 1427124"/>
              <a:gd name="connsiteY1" fmla="*/ 1460716 h 2694502"/>
              <a:gd name="connsiteX2" fmla="*/ 753773 w 1427124"/>
              <a:gd name="connsiteY2" fmla="*/ 21843 h 2694502"/>
              <a:gd name="connsiteX3" fmla="*/ 1427124 w 1427124"/>
              <a:gd name="connsiteY3" fmla="*/ 2643702 h 2694502"/>
              <a:gd name="connsiteX0" fmla="*/ 8409 w 1427791"/>
              <a:gd name="connsiteY0" fmla="*/ 2644415 h 2644415"/>
              <a:gd name="connsiteX1" fmla="*/ 140691 w 1427791"/>
              <a:gd name="connsiteY1" fmla="*/ 1410629 h 2644415"/>
              <a:gd name="connsiteX2" fmla="*/ 792540 w 1427791"/>
              <a:gd name="connsiteY2" fmla="*/ 22556 h 2644415"/>
              <a:gd name="connsiteX3" fmla="*/ 1427791 w 1427791"/>
              <a:gd name="connsiteY3" fmla="*/ 2593615 h 2644415"/>
              <a:gd name="connsiteX0" fmla="*/ 7537 w 1426919"/>
              <a:gd name="connsiteY0" fmla="*/ 2644415 h 2644415"/>
              <a:gd name="connsiteX1" fmla="*/ 139819 w 1426919"/>
              <a:gd name="connsiteY1" fmla="*/ 1410629 h 2644415"/>
              <a:gd name="connsiteX2" fmla="*/ 740868 w 1426919"/>
              <a:gd name="connsiteY2" fmla="*/ 22556 h 2644415"/>
              <a:gd name="connsiteX3" fmla="*/ 1426919 w 1426919"/>
              <a:gd name="connsiteY3" fmla="*/ 2593615 h 2644415"/>
              <a:gd name="connsiteX0" fmla="*/ 21866 w 1441248"/>
              <a:gd name="connsiteY0" fmla="*/ 2636242 h 2636242"/>
              <a:gd name="connsiteX1" fmla="*/ 90648 w 1441248"/>
              <a:gd name="connsiteY1" fmla="*/ 1592956 h 2636242"/>
              <a:gd name="connsiteX2" fmla="*/ 755197 w 1441248"/>
              <a:gd name="connsiteY2" fmla="*/ 14383 h 2636242"/>
              <a:gd name="connsiteX3" fmla="*/ 1441248 w 1441248"/>
              <a:gd name="connsiteY3" fmla="*/ 2585442 h 2636242"/>
              <a:gd name="connsiteX0" fmla="*/ 21866 w 1441248"/>
              <a:gd name="connsiteY0" fmla="*/ 2634683 h 2634683"/>
              <a:gd name="connsiteX1" fmla="*/ 90648 w 1441248"/>
              <a:gd name="connsiteY1" fmla="*/ 1591397 h 2634683"/>
              <a:gd name="connsiteX2" fmla="*/ 755197 w 1441248"/>
              <a:gd name="connsiteY2" fmla="*/ 12824 h 2634683"/>
              <a:gd name="connsiteX3" fmla="*/ 1441248 w 1441248"/>
              <a:gd name="connsiteY3" fmla="*/ 2583883 h 2634683"/>
            </a:gdLst>
            <a:ahLst/>
            <a:cxnLst>
              <a:cxn ang="0">
                <a:pos x="connsiteX0" y="connsiteY0"/>
              </a:cxn>
              <a:cxn ang="0">
                <a:pos x="connsiteX1" y="connsiteY1"/>
              </a:cxn>
              <a:cxn ang="0">
                <a:pos x="connsiteX2" y="connsiteY2"/>
              </a:cxn>
              <a:cxn ang="0">
                <a:pos x="connsiteX3" y="connsiteY3"/>
              </a:cxn>
            </a:cxnLst>
            <a:rect l="l" t="t" r="r" b="b"/>
            <a:pathLst>
              <a:path w="1441248" h="2634683">
                <a:moveTo>
                  <a:pt x="21866" y="2634683"/>
                </a:moveTo>
                <a:cubicBezTo>
                  <a:pt x="-3031" y="2308758"/>
                  <a:pt x="-31574" y="1850573"/>
                  <a:pt x="90648" y="1591397"/>
                </a:cubicBezTo>
                <a:cubicBezTo>
                  <a:pt x="212870" y="1332221"/>
                  <a:pt x="530097" y="-152590"/>
                  <a:pt x="755197" y="12824"/>
                </a:cubicBezTo>
                <a:cubicBezTo>
                  <a:pt x="980297" y="178238"/>
                  <a:pt x="1433258" y="2079996"/>
                  <a:pt x="1441248" y="2583883"/>
                </a:cubicBezTo>
              </a:path>
            </a:pathLst>
          </a:custGeom>
          <a:ln w="101600">
            <a:solidFill>
              <a:schemeClr val="accent1"/>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7" name="TextBox 6"/>
          <p:cNvSpPr txBox="1"/>
          <p:nvPr/>
        </p:nvSpPr>
        <p:spPr>
          <a:xfrm>
            <a:off x="1219200" y="3352800"/>
            <a:ext cx="184656" cy="369328"/>
          </a:xfrm>
          <a:prstGeom prst="rect">
            <a:avLst/>
          </a:prstGeom>
          <a:noFill/>
        </p:spPr>
        <p:txBody>
          <a:bodyPr wrap="none" lIns="91435" tIns="45718" rIns="91435" bIns="45718" rtlCol="0">
            <a:spAutoFit/>
          </a:bodyPr>
          <a:lstStyle/>
          <a:p>
            <a:endParaRPr lang="en-US" dirty="0"/>
          </a:p>
        </p:txBody>
      </p:sp>
      <p:sp>
        <p:nvSpPr>
          <p:cNvPr id="169" name="Freeform 168"/>
          <p:cNvSpPr/>
          <p:nvPr/>
        </p:nvSpPr>
        <p:spPr>
          <a:xfrm>
            <a:off x="6946900" y="3855136"/>
            <a:ext cx="1441248" cy="2621866"/>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 name="connsiteX0" fmla="*/ 1856 w 2716638"/>
              <a:gd name="connsiteY0" fmla="*/ 2613557 h 2613557"/>
              <a:gd name="connsiteX1" fmla="*/ 324638 w 2716638"/>
              <a:gd name="connsiteY1" fmla="*/ 1392471 h 2613557"/>
              <a:gd name="connsiteX2" fmla="*/ 697087 w 2716638"/>
              <a:gd name="connsiteY2" fmla="*/ 4398 h 2613557"/>
              <a:gd name="connsiteX3" fmla="*/ 2321682 w 2716638"/>
              <a:gd name="connsiteY3" fmla="*/ 1491681 h 2613557"/>
              <a:gd name="connsiteX4" fmla="*/ 2716638 w 2716638"/>
              <a:gd name="connsiteY4" fmla="*/ 2461157 h 2613557"/>
              <a:gd name="connsiteX0" fmla="*/ 6967 w 2721749"/>
              <a:gd name="connsiteY0" fmla="*/ 2609428 h 2609428"/>
              <a:gd name="connsiteX1" fmla="*/ 139249 w 2721749"/>
              <a:gd name="connsiteY1" fmla="*/ 1375642 h 2609428"/>
              <a:gd name="connsiteX2" fmla="*/ 702198 w 2721749"/>
              <a:gd name="connsiteY2" fmla="*/ 269 h 2609428"/>
              <a:gd name="connsiteX3" fmla="*/ 2326793 w 2721749"/>
              <a:gd name="connsiteY3" fmla="*/ 1487552 h 2609428"/>
              <a:gd name="connsiteX4" fmla="*/ 2721749 w 2721749"/>
              <a:gd name="connsiteY4" fmla="*/ 2457028 h 2609428"/>
              <a:gd name="connsiteX0" fmla="*/ 9998 w 2724780"/>
              <a:gd name="connsiteY0" fmla="*/ 2571337 h 2571337"/>
              <a:gd name="connsiteX1" fmla="*/ 142280 w 2724780"/>
              <a:gd name="connsiteY1" fmla="*/ 1337551 h 2571337"/>
              <a:gd name="connsiteX2" fmla="*/ 870329 w 2724780"/>
              <a:gd name="connsiteY2" fmla="*/ 278 h 2571337"/>
              <a:gd name="connsiteX3" fmla="*/ 2329824 w 2724780"/>
              <a:gd name="connsiteY3" fmla="*/ 1449461 h 2571337"/>
              <a:gd name="connsiteX4" fmla="*/ 2724780 w 2724780"/>
              <a:gd name="connsiteY4" fmla="*/ 2418937 h 2571337"/>
              <a:gd name="connsiteX0" fmla="*/ 7742 w 2722524"/>
              <a:gd name="connsiteY0" fmla="*/ 2672913 h 2672913"/>
              <a:gd name="connsiteX1" fmla="*/ 140024 w 2722524"/>
              <a:gd name="connsiteY1" fmla="*/ 1439127 h 2672913"/>
              <a:gd name="connsiteX2" fmla="*/ 753773 w 2722524"/>
              <a:gd name="connsiteY2" fmla="*/ 254 h 2672913"/>
              <a:gd name="connsiteX3" fmla="*/ 2327568 w 2722524"/>
              <a:gd name="connsiteY3" fmla="*/ 1551037 h 2672913"/>
              <a:gd name="connsiteX4" fmla="*/ 2722524 w 2722524"/>
              <a:gd name="connsiteY4" fmla="*/ 2520513 h 2672913"/>
              <a:gd name="connsiteX0" fmla="*/ 7742 w 2722524"/>
              <a:gd name="connsiteY0" fmla="*/ 2718815 h 2718815"/>
              <a:gd name="connsiteX1" fmla="*/ 140024 w 2722524"/>
              <a:gd name="connsiteY1" fmla="*/ 1485029 h 2718815"/>
              <a:gd name="connsiteX2" fmla="*/ 753773 w 2722524"/>
              <a:gd name="connsiteY2" fmla="*/ 46156 h 2718815"/>
              <a:gd name="connsiteX3" fmla="*/ 2327568 w 2722524"/>
              <a:gd name="connsiteY3" fmla="*/ 1596939 h 2718815"/>
              <a:gd name="connsiteX4" fmla="*/ 2722524 w 2722524"/>
              <a:gd name="connsiteY4" fmla="*/ 2566415 h 2718815"/>
              <a:gd name="connsiteX0" fmla="*/ 7742 w 2722524"/>
              <a:gd name="connsiteY0" fmla="*/ 2675367 h 2675367"/>
              <a:gd name="connsiteX1" fmla="*/ 140024 w 2722524"/>
              <a:gd name="connsiteY1" fmla="*/ 1441581 h 2675367"/>
              <a:gd name="connsiteX2" fmla="*/ 753773 w 2722524"/>
              <a:gd name="connsiteY2" fmla="*/ 2708 h 2675367"/>
              <a:gd name="connsiteX3" fmla="*/ 1387768 w 2722524"/>
              <a:gd name="connsiteY3" fmla="*/ 1820191 h 2675367"/>
              <a:gd name="connsiteX4" fmla="*/ 2722524 w 2722524"/>
              <a:gd name="connsiteY4" fmla="*/ 2522967 h 2675367"/>
              <a:gd name="connsiteX0" fmla="*/ 7742 w 2722524"/>
              <a:gd name="connsiteY0" fmla="*/ 2682890 h 2682890"/>
              <a:gd name="connsiteX1" fmla="*/ 140024 w 2722524"/>
              <a:gd name="connsiteY1" fmla="*/ 1449104 h 2682890"/>
              <a:gd name="connsiteX2" fmla="*/ 753773 w 2722524"/>
              <a:gd name="connsiteY2" fmla="*/ 10231 h 2682890"/>
              <a:gd name="connsiteX3" fmla="*/ 1387768 w 2722524"/>
              <a:gd name="connsiteY3" fmla="*/ 1827714 h 2682890"/>
              <a:gd name="connsiteX4" fmla="*/ 2722524 w 2722524"/>
              <a:gd name="connsiteY4" fmla="*/ 2530490 h 2682890"/>
              <a:gd name="connsiteX0" fmla="*/ 7742 w 2722524"/>
              <a:gd name="connsiteY0" fmla="*/ 2679230 h 2679230"/>
              <a:gd name="connsiteX1" fmla="*/ 140024 w 2722524"/>
              <a:gd name="connsiteY1" fmla="*/ 1445444 h 2679230"/>
              <a:gd name="connsiteX2" fmla="*/ 753773 w 2722524"/>
              <a:gd name="connsiteY2" fmla="*/ 6571 h 2679230"/>
              <a:gd name="connsiteX3" fmla="*/ 1387768 w 2722524"/>
              <a:gd name="connsiteY3" fmla="*/ 1824054 h 2679230"/>
              <a:gd name="connsiteX4" fmla="*/ 2722524 w 2722524"/>
              <a:gd name="connsiteY4" fmla="*/ 2526830 h 2679230"/>
              <a:gd name="connsiteX0" fmla="*/ 7742 w 1407205"/>
              <a:gd name="connsiteY0" fmla="*/ 2679230 h 2679230"/>
              <a:gd name="connsiteX1" fmla="*/ 140024 w 1407205"/>
              <a:gd name="connsiteY1" fmla="*/ 1445444 h 2679230"/>
              <a:gd name="connsiteX2" fmla="*/ 753773 w 1407205"/>
              <a:gd name="connsiteY2" fmla="*/ 6571 h 2679230"/>
              <a:gd name="connsiteX3" fmla="*/ 1387768 w 1407205"/>
              <a:gd name="connsiteY3" fmla="*/ 1824054 h 2679230"/>
              <a:gd name="connsiteX4" fmla="*/ 906424 w 1407205"/>
              <a:gd name="connsiteY4" fmla="*/ 2399830 h 2679230"/>
              <a:gd name="connsiteX0" fmla="*/ 7742 w 1438847"/>
              <a:gd name="connsiteY0" fmla="*/ 2679230 h 2679230"/>
              <a:gd name="connsiteX1" fmla="*/ 140024 w 1438847"/>
              <a:gd name="connsiteY1" fmla="*/ 1445444 h 2679230"/>
              <a:gd name="connsiteX2" fmla="*/ 753773 w 1438847"/>
              <a:gd name="connsiteY2" fmla="*/ 6571 h 2679230"/>
              <a:gd name="connsiteX3" fmla="*/ 1387768 w 1438847"/>
              <a:gd name="connsiteY3" fmla="*/ 1824054 h 2679230"/>
              <a:gd name="connsiteX4" fmla="*/ 906424 w 1438847"/>
              <a:gd name="connsiteY4" fmla="*/ 2399830 h 2679230"/>
              <a:gd name="connsiteX0" fmla="*/ 7742 w 1427607"/>
              <a:gd name="connsiteY0" fmla="*/ 2679230 h 2679230"/>
              <a:gd name="connsiteX1" fmla="*/ 140024 w 1427607"/>
              <a:gd name="connsiteY1" fmla="*/ 1445444 h 2679230"/>
              <a:gd name="connsiteX2" fmla="*/ 753773 w 1427607"/>
              <a:gd name="connsiteY2" fmla="*/ 6571 h 2679230"/>
              <a:gd name="connsiteX3" fmla="*/ 1387768 w 1427607"/>
              <a:gd name="connsiteY3" fmla="*/ 1824054 h 2679230"/>
              <a:gd name="connsiteX4" fmla="*/ 792124 w 1427607"/>
              <a:gd name="connsiteY4" fmla="*/ 2425230 h 2679230"/>
              <a:gd name="connsiteX0" fmla="*/ 7742 w 1387768"/>
              <a:gd name="connsiteY0" fmla="*/ 2679230 h 2679230"/>
              <a:gd name="connsiteX1" fmla="*/ 140024 w 1387768"/>
              <a:gd name="connsiteY1" fmla="*/ 1445444 h 2679230"/>
              <a:gd name="connsiteX2" fmla="*/ 753773 w 1387768"/>
              <a:gd name="connsiteY2" fmla="*/ 6571 h 2679230"/>
              <a:gd name="connsiteX3" fmla="*/ 1387768 w 1387768"/>
              <a:gd name="connsiteY3" fmla="*/ 1824054 h 2679230"/>
              <a:gd name="connsiteX4" fmla="*/ 792124 w 1387768"/>
              <a:gd name="connsiteY4" fmla="*/ 2425230 h 2679230"/>
              <a:gd name="connsiteX0" fmla="*/ 7742 w 1362368"/>
              <a:gd name="connsiteY0" fmla="*/ 2674871 h 2674871"/>
              <a:gd name="connsiteX1" fmla="*/ 140024 w 1362368"/>
              <a:gd name="connsiteY1" fmla="*/ 1441085 h 2674871"/>
              <a:gd name="connsiteX2" fmla="*/ 753773 w 1362368"/>
              <a:gd name="connsiteY2" fmla="*/ 2212 h 2674871"/>
              <a:gd name="connsiteX3" fmla="*/ 1362368 w 1362368"/>
              <a:gd name="connsiteY3" fmla="*/ 1781595 h 2674871"/>
              <a:gd name="connsiteX4" fmla="*/ 792124 w 1362368"/>
              <a:gd name="connsiteY4" fmla="*/ 2420871 h 2674871"/>
              <a:gd name="connsiteX0" fmla="*/ 7742 w 812000"/>
              <a:gd name="connsiteY0" fmla="*/ 2688328 h 2688328"/>
              <a:gd name="connsiteX1" fmla="*/ 140024 w 812000"/>
              <a:gd name="connsiteY1" fmla="*/ 1454542 h 2688328"/>
              <a:gd name="connsiteX2" fmla="*/ 753773 w 812000"/>
              <a:gd name="connsiteY2" fmla="*/ 15669 h 2688328"/>
              <a:gd name="connsiteX3" fmla="*/ 792124 w 812000"/>
              <a:gd name="connsiteY3" fmla="*/ 2434328 h 2688328"/>
              <a:gd name="connsiteX0" fmla="*/ 7742 w 1427124"/>
              <a:gd name="connsiteY0" fmla="*/ 2687260 h 2687260"/>
              <a:gd name="connsiteX1" fmla="*/ 140024 w 1427124"/>
              <a:gd name="connsiteY1" fmla="*/ 1453474 h 2687260"/>
              <a:gd name="connsiteX2" fmla="*/ 753773 w 1427124"/>
              <a:gd name="connsiteY2" fmla="*/ 14601 h 2687260"/>
              <a:gd name="connsiteX3" fmla="*/ 1427124 w 1427124"/>
              <a:gd name="connsiteY3" fmla="*/ 2395160 h 2687260"/>
              <a:gd name="connsiteX0" fmla="*/ 7742 w 1427124"/>
              <a:gd name="connsiteY0" fmla="*/ 2694502 h 2694502"/>
              <a:gd name="connsiteX1" fmla="*/ 140024 w 1427124"/>
              <a:gd name="connsiteY1" fmla="*/ 1460716 h 2694502"/>
              <a:gd name="connsiteX2" fmla="*/ 753773 w 1427124"/>
              <a:gd name="connsiteY2" fmla="*/ 21843 h 2694502"/>
              <a:gd name="connsiteX3" fmla="*/ 1427124 w 1427124"/>
              <a:gd name="connsiteY3" fmla="*/ 2643702 h 2694502"/>
              <a:gd name="connsiteX0" fmla="*/ 8409 w 1427791"/>
              <a:gd name="connsiteY0" fmla="*/ 2644415 h 2644415"/>
              <a:gd name="connsiteX1" fmla="*/ 140691 w 1427791"/>
              <a:gd name="connsiteY1" fmla="*/ 1410629 h 2644415"/>
              <a:gd name="connsiteX2" fmla="*/ 792540 w 1427791"/>
              <a:gd name="connsiteY2" fmla="*/ 22556 h 2644415"/>
              <a:gd name="connsiteX3" fmla="*/ 1427791 w 1427791"/>
              <a:gd name="connsiteY3" fmla="*/ 2593615 h 2644415"/>
              <a:gd name="connsiteX0" fmla="*/ 7537 w 1426919"/>
              <a:gd name="connsiteY0" fmla="*/ 2644415 h 2644415"/>
              <a:gd name="connsiteX1" fmla="*/ 139819 w 1426919"/>
              <a:gd name="connsiteY1" fmla="*/ 1410629 h 2644415"/>
              <a:gd name="connsiteX2" fmla="*/ 740868 w 1426919"/>
              <a:gd name="connsiteY2" fmla="*/ 22556 h 2644415"/>
              <a:gd name="connsiteX3" fmla="*/ 1426919 w 1426919"/>
              <a:gd name="connsiteY3" fmla="*/ 2593615 h 2644415"/>
              <a:gd name="connsiteX0" fmla="*/ 21866 w 1441248"/>
              <a:gd name="connsiteY0" fmla="*/ 2636242 h 2636242"/>
              <a:gd name="connsiteX1" fmla="*/ 90648 w 1441248"/>
              <a:gd name="connsiteY1" fmla="*/ 1592956 h 2636242"/>
              <a:gd name="connsiteX2" fmla="*/ 755197 w 1441248"/>
              <a:gd name="connsiteY2" fmla="*/ 14383 h 2636242"/>
              <a:gd name="connsiteX3" fmla="*/ 1441248 w 1441248"/>
              <a:gd name="connsiteY3" fmla="*/ 2585442 h 2636242"/>
              <a:gd name="connsiteX0" fmla="*/ 21866 w 1441248"/>
              <a:gd name="connsiteY0" fmla="*/ 2634683 h 2634683"/>
              <a:gd name="connsiteX1" fmla="*/ 90648 w 1441248"/>
              <a:gd name="connsiteY1" fmla="*/ 1591397 h 2634683"/>
              <a:gd name="connsiteX2" fmla="*/ 755197 w 1441248"/>
              <a:gd name="connsiteY2" fmla="*/ 12824 h 2634683"/>
              <a:gd name="connsiteX3" fmla="*/ 1441248 w 1441248"/>
              <a:gd name="connsiteY3" fmla="*/ 2583883 h 2634683"/>
              <a:gd name="connsiteX0" fmla="*/ 21866 w 1441248"/>
              <a:gd name="connsiteY0" fmla="*/ 2627386 h 2627386"/>
              <a:gd name="connsiteX1" fmla="*/ 90648 w 1441248"/>
              <a:gd name="connsiteY1" fmla="*/ 1584100 h 2627386"/>
              <a:gd name="connsiteX2" fmla="*/ 755197 w 1441248"/>
              <a:gd name="connsiteY2" fmla="*/ 5527 h 2627386"/>
              <a:gd name="connsiteX3" fmla="*/ 1441248 w 1441248"/>
              <a:gd name="connsiteY3" fmla="*/ 2576586 h 2627386"/>
              <a:gd name="connsiteX0" fmla="*/ 21866 w 1441248"/>
              <a:gd name="connsiteY0" fmla="*/ 2624332 h 2624332"/>
              <a:gd name="connsiteX1" fmla="*/ 90648 w 1441248"/>
              <a:gd name="connsiteY1" fmla="*/ 1581046 h 2624332"/>
              <a:gd name="connsiteX2" fmla="*/ 755197 w 1441248"/>
              <a:gd name="connsiteY2" fmla="*/ 2473 h 2624332"/>
              <a:gd name="connsiteX3" fmla="*/ 1441248 w 1441248"/>
              <a:gd name="connsiteY3" fmla="*/ 2573532 h 2624332"/>
              <a:gd name="connsiteX0" fmla="*/ 21866 w 1441248"/>
              <a:gd name="connsiteY0" fmla="*/ 2622143 h 2622143"/>
              <a:gd name="connsiteX1" fmla="*/ 90648 w 1441248"/>
              <a:gd name="connsiteY1" fmla="*/ 1578857 h 2622143"/>
              <a:gd name="connsiteX2" fmla="*/ 755197 w 1441248"/>
              <a:gd name="connsiteY2" fmla="*/ 284 h 2622143"/>
              <a:gd name="connsiteX3" fmla="*/ 1441248 w 1441248"/>
              <a:gd name="connsiteY3" fmla="*/ 2571343 h 2622143"/>
              <a:gd name="connsiteX0" fmla="*/ 21866 w 1441248"/>
              <a:gd name="connsiteY0" fmla="*/ 2623987 h 2623987"/>
              <a:gd name="connsiteX1" fmla="*/ 90648 w 1441248"/>
              <a:gd name="connsiteY1" fmla="*/ 1580701 h 2623987"/>
              <a:gd name="connsiteX2" fmla="*/ 755197 w 1441248"/>
              <a:gd name="connsiteY2" fmla="*/ 2128 h 2623987"/>
              <a:gd name="connsiteX3" fmla="*/ 1441248 w 1441248"/>
              <a:gd name="connsiteY3" fmla="*/ 2573187 h 2623987"/>
              <a:gd name="connsiteX0" fmla="*/ 21866 w 1441248"/>
              <a:gd name="connsiteY0" fmla="*/ 2626195 h 2626195"/>
              <a:gd name="connsiteX1" fmla="*/ 90648 w 1441248"/>
              <a:gd name="connsiteY1" fmla="*/ 1582909 h 2626195"/>
              <a:gd name="connsiteX2" fmla="*/ 755197 w 1441248"/>
              <a:gd name="connsiteY2" fmla="*/ 4336 h 2626195"/>
              <a:gd name="connsiteX3" fmla="*/ 1441248 w 1441248"/>
              <a:gd name="connsiteY3" fmla="*/ 2575395 h 2626195"/>
              <a:gd name="connsiteX0" fmla="*/ 21866 w 1441248"/>
              <a:gd name="connsiteY0" fmla="*/ 2621866 h 2621866"/>
              <a:gd name="connsiteX1" fmla="*/ 90648 w 1441248"/>
              <a:gd name="connsiteY1" fmla="*/ 1578580 h 2621866"/>
              <a:gd name="connsiteX2" fmla="*/ 755197 w 1441248"/>
              <a:gd name="connsiteY2" fmla="*/ 7 h 2621866"/>
              <a:gd name="connsiteX3" fmla="*/ 1441248 w 1441248"/>
              <a:gd name="connsiteY3" fmla="*/ 2571066 h 2621866"/>
            </a:gdLst>
            <a:ahLst/>
            <a:cxnLst>
              <a:cxn ang="0">
                <a:pos x="connsiteX0" y="connsiteY0"/>
              </a:cxn>
              <a:cxn ang="0">
                <a:pos x="connsiteX1" y="connsiteY1"/>
              </a:cxn>
              <a:cxn ang="0">
                <a:pos x="connsiteX2" y="connsiteY2"/>
              </a:cxn>
              <a:cxn ang="0">
                <a:pos x="connsiteX3" y="connsiteY3"/>
              </a:cxn>
            </a:cxnLst>
            <a:rect l="l" t="t" r="r" b="b"/>
            <a:pathLst>
              <a:path w="1441248" h="2621866">
                <a:moveTo>
                  <a:pt x="21866" y="2621866"/>
                </a:moveTo>
                <a:cubicBezTo>
                  <a:pt x="-3031" y="2295941"/>
                  <a:pt x="-31574" y="1837756"/>
                  <a:pt x="90648" y="1578580"/>
                </a:cubicBezTo>
                <a:cubicBezTo>
                  <a:pt x="212870" y="1319404"/>
                  <a:pt x="631697" y="-3482"/>
                  <a:pt x="755197" y="7"/>
                </a:cubicBezTo>
                <a:cubicBezTo>
                  <a:pt x="878697" y="3496"/>
                  <a:pt x="1433258" y="2067179"/>
                  <a:pt x="1441248" y="2571066"/>
                </a:cubicBezTo>
              </a:path>
            </a:pathLst>
          </a:custGeom>
          <a:ln w="50800">
            <a:solidFill>
              <a:schemeClr val="accent1"/>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70" name="Freeform 169"/>
          <p:cNvSpPr/>
          <p:nvPr/>
        </p:nvSpPr>
        <p:spPr>
          <a:xfrm>
            <a:off x="5851822" y="3886200"/>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 name="connsiteX0" fmla="*/ 23530 w 3373312"/>
              <a:gd name="connsiteY0" fmla="*/ 2597873 h 2597873"/>
              <a:gd name="connsiteX1" fmla="*/ 105012 w 3373312"/>
              <a:gd name="connsiteY1" fmla="*/ 1719687 h 2597873"/>
              <a:gd name="connsiteX2" fmla="*/ 883861 w 3373312"/>
              <a:gd name="connsiteY2" fmla="*/ 1414 h 2597873"/>
              <a:gd name="connsiteX3" fmla="*/ 2178256 w 3373312"/>
              <a:gd name="connsiteY3" fmla="*/ 1094997 h 2597873"/>
              <a:gd name="connsiteX4" fmla="*/ 2911586 w 3373312"/>
              <a:gd name="connsiteY4" fmla="*/ 1701580 h 2597873"/>
              <a:gd name="connsiteX5" fmla="*/ 3373312 w 3373312"/>
              <a:gd name="connsiteY5" fmla="*/ 2597873 h 2597873"/>
              <a:gd name="connsiteX0" fmla="*/ 35087 w 3384869"/>
              <a:gd name="connsiteY0" fmla="*/ 2604676 h 2604676"/>
              <a:gd name="connsiteX1" fmla="*/ 91169 w 3384869"/>
              <a:gd name="connsiteY1" fmla="*/ 1726490 h 2604676"/>
              <a:gd name="connsiteX2" fmla="*/ 895418 w 3384869"/>
              <a:gd name="connsiteY2" fmla="*/ 8217 h 2604676"/>
              <a:gd name="connsiteX3" fmla="*/ 2189813 w 3384869"/>
              <a:gd name="connsiteY3" fmla="*/ 1101800 h 2604676"/>
              <a:gd name="connsiteX4" fmla="*/ 2923143 w 3384869"/>
              <a:gd name="connsiteY4" fmla="*/ 1708383 h 2604676"/>
              <a:gd name="connsiteX5" fmla="*/ 3384869 w 3384869"/>
              <a:gd name="connsiteY5" fmla="*/ 2604676 h 2604676"/>
              <a:gd name="connsiteX0" fmla="*/ 38354 w 3388136"/>
              <a:gd name="connsiteY0" fmla="*/ 2579457 h 2579457"/>
              <a:gd name="connsiteX1" fmla="*/ 94436 w 3388136"/>
              <a:gd name="connsiteY1" fmla="*/ 1701271 h 2579457"/>
              <a:gd name="connsiteX2" fmla="*/ 949485 w 3388136"/>
              <a:gd name="connsiteY2" fmla="*/ 8398 h 2579457"/>
              <a:gd name="connsiteX3" fmla="*/ 2193080 w 3388136"/>
              <a:gd name="connsiteY3" fmla="*/ 1076581 h 2579457"/>
              <a:gd name="connsiteX4" fmla="*/ 2926410 w 3388136"/>
              <a:gd name="connsiteY4" fmla="*/ 1683164 h 2579457"/>
              <a:gd name="connsiteX5" fmla="*/ 3388136 w 3388136"/>
              <a:gd name="connsiteY5" fmla="*/ 2579457 h 2579457"/>
              <a:gd name="connsiteX0" fmla="*/ 38354 w 3388136"/>
              <a:gd name="connsiteY0" fmla="*/ 2580782 h 2580782"/>
              <a:gd name="connsiteX1" fmla="*/ 94436 w 3388136"/>
              <a:gd name="connsiteY1" fmla="*/ 1702596 h 2580782"/>
              <a:gd name="connsiteX2" fmla="*/ 949485 w 3388136"/>
              <a:gd name="connsiteY2" fmla="*/ 9723 h 2580782"/>
              <a:gd name="connsiteX3" fmla="*/ 2624880 w 3388136"/>
              <a:gd name="connsiteY3" fmla="*/ 1039806 h 2580782"/>
              <a:gd name="connsiteX4" fmla="*/ 2926410 w 3388136"/>
              <a:gd name="connsiteY4" fmla="*/ 1684489 h 2580782"/>
              <a:gd name="connsiteX5" fmla="*/ 3388136 w 3388136"/>
              <a:gd name="connsiteY5" fmla="*/ 2580782 h 2580782"/>
              <a:gd name="connsiteX0" fmla="*/ 38354 w 3586851"/>
              <a:gd name="connsiteY0" fmla="*/ 2580657 h 2580657"/>
              <a:gd name="connsiteX1" fmla="*/ 94436 w 3586851"/>
              <a:gd name="connsiteY1" fmla="*/ 1702471 h 2580657"/>
              <a:gd name="connsiteX2" fmla="*/ 949485 w 3586851"/>
              <a:gd name="connsiteY2" fmla="*/ 9598 h 2580657"/>
              <a:gd name="connsiteX3" fmla="*/ 2624880 w 3586851"/>
              <a:gd name="connsiteY3" fmla="*/ 1039681 h 2580657"/>
              <a:gd name="connsiteX4" fmla="*/ 3536010 w 3586851"/>
              <a:gd name="connsiteY4" fmla="*/ 1608164 h 2580657"/>
              <a:gd name="connsiteX5" fmla="*/ 3388136 w 3586851"/>
              <a:gd name="connsiteY5" fmla="*/ 2580657 h 2580657"/>
              <a:gd name="connsiteX0" fmla="*/ 38354 w 3586851"/>
              <a:gd name="connsiteY0" fmla="*/ 2578174 h 2578174"/>
              <a:gd name="connsiteX1" fmla="*/ 94436 w 3586851"/>
              <a:gd name="connsiteY1" fmla="*/ 1699988 h 2578174"/>
              <a:gd name="connsiteX2" fmla="*/ 949485 w 3586851"/>
              <a:gd name="connsiteY2" fmla="*/ 7115 h 2578174"/>
              <a:gd name="connsiteX3" fmla="*/ 2713780 w 3586851"/>
              <a:gd name="connsiteY3" fmla="*/ 1113398 h 2578174"/>
              <a:gd name="connsiteX4" fmla="*/ 3536010 w 3586851"/>
              <a:gd name="connsiteY4" fmla="*/ 1605681 h 2578174"/>
              <a:gd name="connsiteX5" fmla="*/ 3388136 w 3586851"/>
              <a:gd name="connsiteY5" fmla="*/ 2578174 h 2578174"/>
              <a:gd name="connsiteX0" fmla="*/ 31109 w 3579606"/>
              <a:gd name="connsiteY0" fmla="*/ 2578174 h 2578174"/>
              <a:gd name="connsiteX1" fmla="*/ 87191 w 3579606"/>
              <a:gd name="connsiteY1" fmla="*/ 1699988 h 2578174"/>
              <a:gd name="connsiteX2" fmla="*/ 827940 w 3579606"/>
              <a:gd name="connsiteY2" fmla="*/ 7115 h 2578174"/>
              <a:gd name="connsiteX3" fmla="*/ 2706535 w 3579606"/>
              <a:gd name="connsiteY3" fmla="*/ 1113398 h 2578174"/>
              <a:gd name="connsiteX4" fmla="*/ 3528765 w 3579606"/>
              <a:gd name="connsiteY4" fmla="*/ 1605681 h 2578174"/>
              <a:gd name="connsiteX5" fmla="*/ 3380891 w 3579606"/>
              <a:gd name="connsiteY5" fmla="*/ 2578174 h 2578174"/>
              <a:gd name="connsiteX0" fmla="*/ 31109 w 3579606"/>
              <a:gd name="connsiteY0" fmla="*/ 2601998 h 2601998"/>
              <a:gd name="connsiteX1" fmla="*/ 87191 w 3579606"/>
              <a:gd name="connsiteY1" fmla="*/ 1723812 h 2601998"/>
              <a:gd name="connsiteX2" fmla="*/ 827940 w 3579606"/>
              <a:gd name="connsiteY2" fmla="*/ 30939 h 2601998"/>
              <a:gd name="connsiteX3" fmla="*/ 2706535 w 3579606"/>
              <a:gd name="connsiteY3" fmla="*/ 1137222 h 2601998"/>
              <a:gd name="connsiteX4" fmla="*/ 3528765 w 3579606"/>
              <a:gd name="connsiteY4" fmla="*/ 1629505 h 2601998"/>
              <a:gd name="connsiteX5" fmla="*/ 3380891 w 3579606"/>
              <a:gd name="connsiteY5" fmla="*/ 2601998 h 2601998"/>
              <a:gd name="connsiteX0" fmla="*/ 31109 w 3579606"/>
              <a:gd name="connsiteY0" fmla="*/ 2581884 h 2581884"/>
              <a:gd name="connsiteX1" fmla="*/ 87191 w 3579606"/>
              <a:gd name="connsiteY1" fmla="*/ 1703698 h 2581884"/>
              <a:gd name="connsiteX2" fmla="*/ 827940 w 3579606"/>
              <a:gd name="connsiteY2" fmla="*/ 10825 h 2581884"/>
              <a:gd name="connsiteX3" fmla="*/ 2706535 w 3579606"/>
              <a:gd name="connsiteY3" fmla="*/ 1117108 h 2581884"/>
              <a:gd name="connsiteX4" fmla="*/ 3528765 w 3579606"/>
              <a:gd name="connsiteY4" fmla="*/ 1609391 h 2581884"/>
              <a:gd name="connsiteX5" fmla="*/ 3380891 w 3579606"/>
              <a:gd name="connsiteY5" fmla="*/ 2581884 h 2581884"/>
              <a:gd name="connsiteX0" fmla="*/ 31109 w 3579606"/>
              <a:gd name="connsiteY0" fmla="*/ 2586100 h 2586100"/>
              <a:gd name="connsiteX1" fmla="*/ 87191 w 3579606"/>
              <a:gd name="connsiteY1" fmla="*/ 1707914 h 2586100"/>
              <a:gd name="connsiteX2" fmla="*/ 827940 w 3579606"/>
              <a:gd name="connsiteY2" fmla="*/ 15041 h 2586100"/>
              <a:gd name="connsiteX3" fmla="*/ 2084235 w 3579606"/>
              <a:gd name="connsiteY3" fmla="*/ 918124 h 2586100"/>
              <a:gd name="connsiteX4" fmla="*/ 3528765 w 3579606"/>
              <a:gd name="connsiteY4" fmla="*/ 1613607 h 2586100"/>
              <a:gd name="connsiteX5" fmla="*/ 3380891 w 3579606"/>
              <a:gd name="connsiteY5" fmla="*/ 2586100 h 2586100"/>
              <a:gd name="connsiteX0" fmla="*/ 94952 w 3643449"/>
              <a:gd name="connsiteY0" fmla="*/ 2486127 h 2486127"/>
              <a:gd name="connsiteX1" fmla="*/ 151034 w 3643449"/>
              <a:gd name="connsiteY1" fmla="*/ 1607941 h 2486127"/>
              <a:gd name="connsiteX2" fmla="*/ 1818883 w 3643449"/>
              <a:gd name="connsiteY2" fmla="*/ 16668 h 2486127"/>
              <a:gd name="connsiteX3" fmla="*/ 2148078 w 3643449"/>
              <a:gd name="connsiteY3" fmla="*/ 818151 h 2486127"/>
              <a:gd name="connsiteX4" fmla="*/ 3592608 w 3643449"/>
              <a:gd name="connsiteY4" fmla="*/ 1513634 h 2486127"/>
              <a:gd name="connsiteX5" fmla="*/ 3444734 w 3643449"/>
              <a:gd name="connsiteY5" fmla="*/ 2486127 h 2486127"/>
              <a:gd name="connsiteX0" fmla="*/ 95866 w 3644363"/>
              <a:gd name="connsiteY0" fmla="*/ 2511088 h 2511088"/>
              <a:gd name="connsiteX1" fmla="*/ 151948 w 3644363"/>
              <a:gd name="connsiteY1" fmla="*/ 1632902 h 2511088"/>
              <a:gd name="connsiteX2" fmla="*/ 1832497 w 3644363"/>
              <a:gd name="connsiteY2" fmla="*/ 16229 h 2511088"/>
              <a:gd name="connsiteX3" fmla="*/ 2148992 w 3644363"/>
              <a:gd name="connsiteY3" fmla="*/ 843112 h 2511088"/>
              <a:gd name="connsiteX4" fmla="*/ 3593522 w 3644363"/>
              <a:gd name="connsiteY4" fmla="*/ 1538595 h 2511088"/>
              <a:gd name="connsiteX5" fmla="*/ 3445648 w 3644363"/>
              <a:gd name="connsiteY5" fmla="*/ 2511088 h 2511088"/>
              <a:gd name="connsiteX0" fmla="*/ 95866 w 3644363"/>
              <a:gd name="connsiteY0" fmla="*/ 2500961 h 2500961"/>
              <a:gd name="connsiteX1" fmla="*/ 151948 w 3644363"/>
              <a:gd name="connsiteY1" fmla="*/ 1622775 h 2500961"/>
              <a:gd name="connsiteX2" fmla="*/ 1832497 w 3644363"/>
              <a:gd name="connsiteY2" fmla="*/ 6102 h 2500961"/>
              <a:gd name="connsiteX3" fmla="*/ 2326792 w 3644363"/>
              <a:gd name="connsiteY3" fmla="*/ 1086985 h 2500961"/>
              <a:gd name="connsiteX4" fmla="*/ 3593522 w 3644363"/>
              <a:gd name="connsiteY4" fmla="*/ 1528468 h 2500961"/>
              <a:gd name="connsiteX5" fmla="*/ 3445648 w 3644363"/>
              <a:gd name="connsiteY5" fmla="*/ 2500961 h 2500961"/>
              <a:gd name="connsiteX0" fmla="*/ 95866 w 3644363"/>
              <a:gd name="connsiteY0" fmla="*/ 2532365 h 2532365"/>
              <a:gd name="connsiteX1" fmla="*/ 151948 w 3644363"/>
              <a:gd name="connsiteY1" fmla="*/ 1654179 h 2532365"/>
              <a:gd name="connsiteX2" fmla="*/ 1832497 w 3644363"/>
              <a:gd name="connsiteY2" fmla="*/ 37506 h 2532365"/>
              <a:gd name="connsiteX3" fmla="*/ 2326792 w 3644363"/>
              <a:gd name="connsiteY3" fmla="*/ 1118389 h 2532365"/>
              <a:gd name="connsiteX4" fmla="*/ 3593522 w 3644363"/>
              <a:gd name="connsiteY4" fmla="*/ 1559872 h 2532365"/>
              <a:gd name="connsiteX5" fmla="*/ 3445648 w 3644363"/>
              <a:gd name="connsiteY5" fmla="*/ 2532365 h 2532365"/>
              <a:gd name="connsiteX0" fmla="*/ 95866 w 3644363"/>
              <a:gd name="connsiteY0" fmla="*/ 2497008 h 2497008"/>
              <a:gd name="connsiteX1" fmla="*/ 151948 w 3644363"/>
              <a:gd name="connsiteY1" fmla="*/ 1618822 h 2497008"/>
              <a:gd name="connsiteX2" fmla="*/ 1832497 w 3644363"/>
              <a:gd name="connsiteY2" fmla="*/ 2149 h 2497008"/>
              <a:gd name="connsiteX3" fmla="*/ 2326792 w 3644363"/>
              <a:gd name="connsiteY3" fmla="*/ 1083032 h 2497008"/>
              <a:gd name="connsiteX4" fmla="*/ 3593522 w 3644363"/>
              <a:gd name="connsiteY4" fmla="*/ 1524515 h 2497008"/>
              <a:gd name="connsiteX5" fmla="*/ 3445648 w 3644363"/>
              <a:gd name="connsiteY5" fmla="*/ 2497008 h 2497008"/>
              <a:gd name="connsiteX0" fmla="*/ 95866 w 3445648"/>
              <a:gd name="connsiteY0" fmla="*/ 2497461 h 2497461"/>
              <a:gd name="connsiteX1" fmla="*/ 151948 w 3445648"/>
              <a:gd name="connsiteY1" fmla="*/ 1619275 h 2497461"/>
              <a:gd name="connsiteX2" fmla="*/ 1832497 w 3445648"/>
              <a:gd name="connsiteY2" fmla="*/ 2602 h 2497461"/>
              <a:gd name="connsiteX3" fmla="*/ 2326792 w 3445648"/>
              <a:gd name="connsiteY3" fmla="*/ 1083485 h 2497461"/>
              <a:gd name="connsiteX4" fmla="*/ 3445648 w 3445648"/>
              <a:gd name="connsiteY4" fmla="*/ 2497461 h 2497461"/>
              <a:gd name="connsiteX0" fmla="*/ 95866 w 2810648"/>
              <a:gd name="connsiteY0" fmla="*/ 2497520 h 2599120"/>
              <a:gd name="connsiteX1" fmla="*/ 151948 w 2810648"/>
              <a:gd name="connsiteY1" fmla="*/ 1619334 h 2599120"/>
              <a:gd name="connsiteX2" fmla="*/ 1832497 w 2810648"/>
              <a:gd name="connsiteY2" fmla="*/ 2661 h 2599120"/>
              <a:gd name="connsiteX3" fmla="*/ 2326792 w 2810648"/>
              <a:gd name="connsiteY3" fmla="*/ 1083544 h 2599120"/>
              <a:gd name="connsiteX4" fmla="*/ 2810648 w 2810648"/>
              <a:gd name="connsiteY4" fmla="*/ 2599120 h 2599120"/>
              <a:gd name="connsiteX0" fmla="*/ 97695 w 2812477"/>
              <a:gd name="connsiteY0" fmla="*/ 2522846 h 2624446"/>
              <a:gd name="connsiteX1" fmla="*/ 153777 w 2812477"/>
              <a:gd name="connsiteY1" fmla="*/ 1644660 h 2624446"/>
              <a:gd name="connsiteX2" fmla="*/ 1859726 w 2812477"/>
              <a:gd name="connsiteY2" fmla="*/ 2587 h 2624446"/>
              <a:gd name="connsiteX3" fmla="*/ 2328621 w 2812477"/>
              <a:gd name="connsiteY3" fmla="*/ 1108870 h 2624446"/>
              <a:gd name="connsiteX4" fmla="*/ 2812477 w 2812477"/>
              <a:gd name="connsiteY4" fmla="*/ 2624446 h 2624446"/>
              <a:gd name="connsiteX0" fmla="*/ 97695 w 2812477"/>
              <a:gd name="connsiteY0" fmla="*/ 2531940 h 2633540"/>
              <a:gd name="connsiteX1" fmla="*/ 153777 w 2812477"/>
              <a:gd name="connsiteY1" fmla="*/ 1653754 h 2633540"/>
              <a:gd name="connsiteX2" fmla="*/ 1859726 w 2812477"/>
              <a:gd name="connsiteY2" fmla="*/ 11681 h 2633540"/>
              <a:gd name="connsiteX3" fmla="*/ 2328621 w 2812477"/>
              <a:gd name="connsiteY3" fmla="*/ 1117964 h 2633540"/>
              <a:gd name="connsiteX4" fmla="*/ 2812477 w 2812477"/>
              <a:gd name="connsiteY4" fmla="*/ 2633540 h 2633540"/>
              <a:gd name="connsiteX0" fmla="*/ 97695 w 2812477"/>
              <a:gd name="connsiteY0" fmla="*/ 2531940 h 2531940"/>
              <a:gd name="connsiteX1" fmla="*/ 153777 w 2812477"/>
              <a:gd name="connsiteY1" fmla="*/ 1653754 h 2531940"/>
              <a:gd name="connsiteX2" fmla="*/ 1859726 w 2812477"/>
              <a:gd name="connsiteY2" fmla="*/ 11681 h 2531940"/>
              <a:gd name="connsiteX3" fmla="*/ 2328621 w 2812477"/>
              <a:gd name="connsiteY3" fmla="*/ 1117964 h 2531940"/>
              <a:gd name="connsiteX4" fmla="*/ 2812477 w 2812477"/>
              <a:gd name="connsiteY4" fmla="*/ 2379540 h 2531940"/>
              <a:gd name="connsiteX0" fmla="*/ 13415 w 2728197"/>
              <a:gd name="connsiteY0" fmla="*/ 2522524 h 2522524"/>
              <a:gd name="connsiteX1" fmla="*/ 259997 w 2728197"/>
              <a:gd name="connsiteY1" fmla="*/ 1403038 h 2522524"/>
              <a:gd name="connsiteX2" fmla="*/ 1775446 w 2728197"/>
              <a:gd name="connsiteY2" fmla="*/ 2265 h 2522524"/>
              <a:gd name="connsiteX3" fmla="*/ 2244341 w 2728197"/>
              <a:gd name="connsiteY3" fmla="*/ 1108548 h 2522524"/>
              <a:gd name="connsiteX4" fmla="*/ 2728197 w 2728197"/>
              <a:gd name="connsiteY4" fmla="*/ 2370124 h 2522524"/>
              <a:gd name="connsiteX0" fmla="*/ 66870 w 2781652"/>
              <a:gd name="connsiteY0" fmla="*/ 2524209 h 2524209"/>
              <a:gd name="connsiteX1" fmla="*/ 173752 w 2781652"/>
              <a:gd name="connsiteY1" fmla="*/ 1506323 h 2524209"/>
              <a:gd name="connsiteX2" fmla="*/ 1828901 w 2781652"/>
              <a:gd name="connsiteY2" fmla="*/ 3950 h 2524209"/>
              <a:gd name="connsiteX3" fmla="*/ 2297796 w 2781652"/>
              <a:gd name="connsiteY3" fmla="*/ 1110233 h 2524209"/>
              <a:gd name="connsiteX4" fmla="*/ 2781652 w 2781652"/>
              <a:gd name="connsiteY4" fmla="*/ 2371809 h 2524209"/>
              <a:gd name="connsiteX0" fmla="*/ 158052 w 2872834"/>
              <a:gd name="connsiteY0" fmla="*/ 2524209 h 2524209"/>
              <a:gd name="connsiteX1" fmla="*/ 264934 w 2872834"/>
              <a:gd name="connsiteY1" fmla="*/ 1506323 h 2524209"/>
              <a:gd name="connsiteX2" fmla="*/ 1920083 w 2872834"/>
              <a:gd name="connsiteY2" fmla="*/ 3950 h 2524209"/>
              <a:gd name="connsiteX3" fmla="*/ 2388978 w 2872834"/>
              <a:gd name="connsiteY3" fmla="*/ 1110233 h 2524209"/>
              <a:gd name="connsiteX4" fmla="*/ 2872834 w 2872834"/>
              <a:gd name="connsiteY4" fmla="*/ 2371809 h 2524209"/>
              <a:gd name="connsiteX0" fmla="*/ 1582 w 2716364"/>
              <a:gd name="connsiteY0" fmla="*/ 2522790 h 2522790"/>
              <a:gd name="connsiteX1" fmla="*/ 756164 w 2716364"/>
              <a:gd name="connsiteY1" fmla="*/ 869904 h 2522790"/>
              <a:gd name="connsiteX2" fmla="*/ 1763613 w 2716364"/>
              <a:gd name="connsiteY2" fmla="*/ 2531 h 2522790"/>
              <a:gd name="connsiteX3" fmla="*/ 2232508 w 2716364"/>
              <a:gd name="connsiteY3" fmla="*/ 1108814 h 2522790"/>
              <a:gd name="connsiteX4" fmla="*/ 2716364 w 2716364"/>
              <a:gd name="connsiteY4" fmla="*/ 2370390 h 2522790"/>
              <a:gd name="connsiteX0" fmla="*/ 10428 w 2725210"/>
              <a:gd name="connsiteY0" fmla="*/ 2520260 h 2520260"/>
              <a:gd name="connsiteX1" fmla="*/ 472910 w 2725210"/>
              <a:gd name="connsiteY1" fmla="*/ 1108674 h 2520260"/>
              <a:gd name="connsiteX2" fmla="*/ 1772459 w 2725210"/>
              <a:gd name="connsiteY2" fmla="*/ 1 h 2520260"/>
              <a:gd name="connsiteX3" fmla="*/ 2241354 w 2725210"/>
              <a:gd name="connsiteY3" fmla="*/ 1106284 h 2520260"/>
              <a:gd name="connsiteX4" fmla="*/ 2725210 w 2725210"/>
              <a:gd name="connsiteY4" fmla="*/ 2367860 h 2520260"/>
              <a:gd name="connsiteX0" fmla="*/ 43997 w 2758779"/>
              <a:gd name="connsiteY0" fmla="*/ 2521268 h 2521268"/>
              <a:gd name="connsiteX1" fmla="*/ 366779 w 2758779"/>
              <a:gd name="connsiteY1" fmla="*/ 1300182 h 2521268"/>
              <a:gd name="connsiteX2" fmla="*/ 1806028 w 2758779"/>
              <a:gd name="connsiteY2" fmla="*/ 1009 h 2521268"/>
              <a:gd name="connsiteX3" fmla="*/ 2274923 w 2758779"/>
              <a:gd name="connsiteY3" fmla="*/ 1107292 h 2521268"/>
              <a:gd name="connsiteX4" fmla="*/ 2758779 w 2758779"/>
              <a:gd name="connsiteY4" fmla="*/ 2368868 h 2521268"/>
              <a:gd name="connsiteX0" fmla="*/ 43997 w 2758779"/>
              <a:gd name="connsiteY0" fmla="*/ 2527043 h 2527043"/>
              <a:gd name="connsiteX1" fmla="*/ 366779 w 2758779"/>
              <a:gd name="connsiteY1" fmla="*/ 1305957 h 2527043"/>
              <a:gd name="connsiteX2" fmla="*/ 1806028 w 2758779"/>
              <a:gd name="connsiteY2" fmla="*/ 6784 h 2527043"/>
              <a:gd name="connsiteX3" fmla="*/ 2274923 w 2758779"/>
              <a:gd name="connsiteY3" fmla="*/ 1113067 h 2527043"/>
              <a:gd name="connsiteX4" fmla="*/ 2758779 w 2758779"/>
              <a:gd name="connsiteY4" fmla="*/ 2374643 h 2527043"/>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0499 h 2520499"/>
              <a:gd name="connsiteX1" fmla="*/ 366779 w 2758779"/>
              <a:gd name="connsiteY1" fmla="*/ 1299413 h 2520499"/>
              <a:gd name="connsiteX2" fmla="*/ 1806028 w 2758779"/>
              <a:gd name="connsiteY2" fmla="*/ 240 h 2520499"/>
              <a:gd name="connsiteX3" fmla="*/ 2363823 w 2758779"/>
              <a:gd name="connsiteY3" fmla="*/ 1398623 h 2520499"/>
              <a:gd name="connsiteX4" fmla="*/ 2758779 w 2758779"/>
              <a:gd name="connsiteY4" fmla="*/ 2368099 h 2520499"/>
              <a:gd name="connsiteX0" fmla="*/ 43997 w 2758779"/>
              <a:gd name="connsiteY0" fmla="*/ 2525218 h 2525218"/>
              <a:gd name="connsiteX1" fmla="*/ 366779 w 2758779"/>
              <a:gd name="connsiteY1" fmla="*/ 1304132 h 2525218"/>
              <a:gd name="connsiteX2" fmla="*/ 1806028 w 2758779"/>
              <a:gd name="connsiteY2" fmla="*/ 4959 h 2525218"/>
              <a:gd name="connsiteX3" fmla="*/ 2363823 w 2758779"/>
              <a:gd name="connsiteY3" fmla="*/ 1403342 h 2525218"/>
              <a:gd name="connsiteX4" fmla="*/ 2758779 w 2758779"/>
              <a:gd name="connsiteY4" fmla="*/ 2372818 h 25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508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pic>
        <p:nvPicPr>
          <p:cNvPr id="168" name="Picture 167" descr="bang.gif"/>
          <p:cNvPicPr>
            <a:picLocks noChangeAspect="1"/>
          </p:cNvPicPr>
          <p:nvPr/>
        </p:nvPicPr>
        <p:blipFill>
          <a:blip r:embed="rId5" cstate="print"/>
          <a:stretch>
            <a:fillRect/>
          </a:stretch>
        </p:blipFill>
        <p:spPr>
          <a:xfrm>
            <a:off x="7543800" y="4114800"/>
            <a:ext cx="844412" cy="844412"/>
          </a:xfrm>
          <a:prstGeom prst="rect">
            <a:avLst/>
          </a:prstGeom>
        </p:spPr>
      </p:pic>
      <p:sp>
        <p:nvSpPr>
          <p:cNvPr id="171" name="Content Placeholder 2"/>
          <p:cNvSpPr txBox="1">
            <a:spLocks/>
          </p:cNvSpPr>
          <p:nvPr/>
        </p:nvSpPr>
        <p:spPr>
          <a:xfrm>
            <a:off x="457200" y="3505200"/>
            <a:ext cx="4267200" cy="2743200"/>
          </a:xfrm>
          <a:prstGeom prst="rect">
            <a:avLst/>
          </a:prstGeom>
        </p:spPr>
        <p:txBody>
          <a:bodyPr vert="horz" lIns="91435" tIns="45718" rIns="91435" bIns="45718"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t>Problems:</a:t>
            </a:r>
          </a:p>
          <a:p>
            <a:pPr>
              <a:buFont typeface="Lucida Grande"/>
              <a:buChar char="-"/>
            </a:pPr>
            <a:r>
              <a:rPr lang="en-US" sz="2400" dirty="0"/>
              <a:t>Hash collisions</a:t>
            </a:r>
          </a:p>
          <a:p>
            <a:pPr marL="0" indent="0">
              <a:buNone/>
            </a:pPr>
            <a:r>
              <a:rPr lang="en-US" sz="2000" dirty="0">
                <a:solidFill>
                  <a:srgbClr val="0033CC"/>
                </a:solidFill>
              </a:rPr>
              <a:t>   (coarse granularity)</a:t>
            </a:r>
          </a:p>
          <a:p>
            <a:pPr>
              <a:buFont typeface="Lucida Grande"/>
              <a:buChar char="-"/>
            </a:pPr>
            <a:r>
              <a:rPr lang="en-US" sz="2400" dirty="0">
                <a:solidFill>
                  <a:srgbClr val="000000"/>
                </a:solidFill>
              </a:rPr>
              <a:t>Local &amp; stateless</a:t>
            </a:r>
          </a:p>
          <a:p>
            <a:pPr marL="0" indent="0">
              <a:buNone/>
            </a:pPr>
            <a:r>
              <a:rPr lang="en-US" sz="2000" dirty="0">
                <a:solidFill>
                  <a:srgbClr val="0033CC"/>
                </a:solidFill>
              </a:rPr>
              <a:t>   </a:t>
            </a:r>
            <a:r>
              <a:rPr lang="en-US" sz="2000" dirty="0" smtClean="0">
                <a:solidFill>
                  <a:srgbClr val="0033CC"/>
                </a:solidFill>
              </a:rPr>
              <a:t>(bad </a:t>
            </a:r>
            <a:r>
              <a:rPr lang="en-US" sz="2000" dirty="0">
                <a:solidFill>
                  <a:srgbClr val="0033CC"/>
                </a:solidFill>
              </a:rPr>
              <a:t>with </a:t>
            </a:r>
            <a:r>
              <a:rPr lang="en-US" sz="2000" dirty="0" smtClean="0">
                <a:solidFill>
                  <a:srgbClr val="0033CC"/>
                </a:solidFill>
              </a:rPr>
              <a:t>asymmetry;</a:t>
            </a:r>
            <a:endParaRPr lang="en-US" sz="2000" dirty="0">
              <a:solidFill>
                <a:srgbClr val="0033CC"/>
              </a:solidFill>
            </a:endParaRPr>
          </a:p>
          <a:p>
            <a:pPr marL="0" indent="0">
              <a:buNone/>
            </a:pPr>
            <a:r>
              <a:rPr lang="en-US" sz="2000" dirty="0">
                <a:solidFill>
                  <a:srgbClr val="0033CC"/>
                </a:solidFill>
              </a:rPr>
              <a:t>    </a:t>
            </a:r>
            <a:r>
              <a:rPr lang="en-US" sz="2000" dirty="0" smtClean="0">
                <a:solidFill>
                  <a:srgbClr val="0033CC"/>
                </a:solidFill>
              </a:rPr>
              <a:t>e.g., due </a:t>
            </a:r>
            <a:r>
              <a:rPr lang="en-US" sz="2000" dirty="0">
                <a:solidFill>
                  <a:srgbClr val="0033CC"/>
                </a:solidFill>
              </a:rPr>
              <a:t>to link failures)</a:t>
            </a:r>
          </a:p>
        </p:txBody>
      </p:sp>
      <p:sp>
        <p:nvSpPr>
          <p:cNvPr id="508" name="TextBox 507"/>
          <p:cNvSpPr txBox="1"/>
          <p:nvPr/>
        </p:nvSpPr>
        <p:spPr>
          <a:xfrm>
            <a:off x="3124200" y="4979314"/>
            <a:ext cx="1600200" cy="43088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lIns="91435" tIns="45718" rIns="91435" bIns="45718" rtlCol="0">
            <a:spAutoFit/>
          </a:bodyPr>
          <a:lstStyle/>
          <a:p>
            <a:pPr algn="ctr"/>
            <a:r>
              <a:rPr lang="en-US" sz="2200" dirty="0"/>
              <a:t>H(</a:t>
            </a:r>
            <a:r>
              <a:rPr lang="en-US" sz="2000" dirty="0">
                <a:solidFill>
                  <a:schemeClr val="tx1"/>
                </a:solidFill>
              </a:rPr>
              <a:t>f</a:t>
            </a:r>
            <a:r>
              <a:rPr lang="en-US" sz="2200" dirty="0"/>
              <a:t>) % 3 = 0</a:t>
            </a:r>
          </a:p>
        </p:txBody>
      </p:sp>
    </p:spTree>
    <p:custDataLst>
      <p:tags r:id="rId1"/>
    </p:custDataLst>
    <p:extLst>
      <p:ext uri="{BB962C8B-B14F-4D97-AF65-F5344CB8AC3E}">
        <p14:creationId xmlns:p14="http://schemas.microsoft.com/office/powerpoint/2010/main" val="1105924720"/>
      </p:ext>
    </p:extLst>
  </p:cSld>
  <p:clrMapOvr>
    <a:masterClrMapping/>
  </p:clrMapOvr>
  <mc:AlternateContent xmlns:mc="http://schemas.openxmlformats.org/markup-compatibility/2006" xmlns:p14="http://schemas.microsoft.com/office/powerpoint/2010/main">
    <mc:Choice Requires="p14">
      <p:transition spd="slow" p14:dur="2000" advTm="170573"/>
    </mc:Choice>
    <mc:Fallback xmlns="">
      <p:transition xmlns:p14="http://schemas.microsoft.com/office/powerpoint/2010/main" spd="slow" advTm="17057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wipe(left)">
                                      <p:cBhvr>
                                        <p:cTn id="7" dur="500"/>
                                        <p:tgtEl>
                                          <p:spTgt spid="5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0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07"/>
                                        </p:tgtEl>
                                        <p:attrNameLst>
                                          <p:attrName>style.visibility</p:attrName>
                                        </p:attrNameLst>
                                      </p:cBhvr>
                                      <p:to>
                                        <p:strVal val="visible"/>
                                      </p:to>
                                    </p:set>
                                    <p:animEffect transition="in" filter="wipe(left)">
                                      <p:cBhvr>
                                        <p:cTn id="14" dur="500"/>
                                        <p:tgtEl>
                                          <p:spTgt spid="50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wipe(left)">
                                      <p:cBhvr>
                                        <p:cTn id="27" dur="500"/>
                                        <p:tgtEl>
                                          <p:spTgt spid="164"/>
                                        </p:tgtEl>
                                      </p:cBhvr>
                                    </p:animEffect>
                                  </p:childTnLst>
                                </p:cTn>
                              </p:par>
                              <p:par>
                                <p:cTn id="28" presetID="1" presetClass="entr" presetSubtype="0" fill="hold" nodeType="withEffect">
                                  <p:stCondLst>
                                    <p:cond delay="250"/>
                                  </p:stCondLst>
                                  <p:childTnLst>
                                    <p:set>
                                      <p:cBhvr>
                                        <p:cTn id="29" dur="1" fill="hold">
                                          <p:stCondLst>
                                            <p:cond delay="0"/>
                                          </p:stCondLst>
                                        </p:cTn>
                                        <p:tgtEl>
                                          <p:spTgt spid="168"/>
                                        </p:tgtEl>
                                        <p:attrNameLst>
                                          <p:attrName>style.visibility</p:attrName>
                                        </p:attrNameLst>
                                      </p:cBhvr>
                                      <p:to>
                                        <p:strVal val="visible"/>
                                      </p:to>
                                    </p:set>
                                  </p:childTnLst>
                                </p:cTn>
                              </p:par>
                            </p:childTnLst>
                          </p:cTn>
                        </p:par>
                        <p:par>
                          <p:cTn id="30" fill="hold">
                            <p:stCondLst>
                              <p:cond delay="500"/>
                            </p:stCondLst>
                            <p:childTnLst>
                              <p:par>
                                <p:cTn id="31" presetID="22" presetClass="exit" presetSubtype="8" fill="hold" grpId="1" nodeType="afterEffect">
                                  <p:stCondLst>
                                    <p:cond delay="0"/>
                                  </p:stCondLst>
                                  <p:childTnLst>
                                    <p:animEffect transition="out" filter="wipe(left)">
                                      <p:cBhvr>
                                        <p:cTn id="32" dur="500"/>
                                        <p:tgtEl>
                                          <p:spTgt spid="164"/>
                                        </p:tgtEl>
                                      </p:cBhvr>
                                    </p:animEffect>
                                    <p:set>
                                      <p:cBhvr>
                                        <p:cTn id="33" dur="1" fill="hold">
                                          <p:stCondLst>
                                            <p:cond delay="499"/>
                                          </p:stCondLst>
                                        </p:cTn>
                                        <p:tgtEl>
                                          <p:spTgt spid="164"/>
                                        </p:tgtEl>
                                        <p:attrNameLst>
                                          <p:attrName>style.visibility</p:attrName>
                                        </p:attrNameLst>
                                      </p:cBhvr>
                                      <p:to>
                                        <p:strVal val="hidden"/>
                                      </p:to>
                                    </p:set>
                                  </p:childTnLst>
                                </p:cTn>
                              </p:par>
                              <p:par>
                                <p:cTn id="34" presetID="22" presetClass="exit" presetSubtype="8" fill="hold" grpId="1" nodeType="withEffect">
                                  <p:stCondLst>
                                    <p:cond delay="0"/>
                                  </p:stCondLst>
                                  <p:childTnLst>
                                    <p:animEffect transition="out" filter="wipe(left)">
                                      <p:cBhvr>
                                        <p:cTn id="35" dur="500"/>
                                        <p:tgtEl>
                                          <p:spTgt spid="507"/>
                                        </p:tgtEl>
                                      </p:cBhvr>
                                    </p:animEffect>
                                    <p:set>
                                      <p:cBhvr>
                                        <p:cTn id="36" dur="1" fill="hold">
                                          <p:stCondLst>
                                            <p:cond delay="499"/>
                                          </p:stCondLst>
                                        </p:cTn>
                                        <p:tgtEl>
                                          <p:spTgt spid="507"/>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169"/>
                                        </p:tgtEl>
                                        <p:attrNameLst>
                                          <p:attrName>style.visibility</p:attrName>
                                        </p:attrNameLst>
                                      </p:cBhvr>
                                      <p:to>
                                        <p:strVal val="visible"/>
                                      </p:to>
                                    </p:set>
                                    <p:animEffect transition="in" filter="wipe(left)">
                                      <p:cBhvr>
                                        <p:cTn id="39" dur="500"/>
                                        <p:tgtEl>
                                          <p:spTgt spid="16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wipe(left)">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1">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1">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1">
                                            <p:txEl>
                                              <p:pRg st="5" end="5"/>
                                            </p:txEl>
                                          </p:spTgt>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animBg="1"/>
      <p:bldP spid="507" grpId="0" animBg="1"/>
      <p:bldP spid="507" grpId="1" animBg="1"/>
      <p:bldP spid="164" grpId="0" animBg="1"/>
      <p:bldP spid="164" grpId="1" animBg="1"/>
      <p:bldP spid="169" grpId="0" animBg="1"/>
      <p:bldP spid="170" grpId="0" animBg="1"/>
      <p:bldP spid="508" grpId="0" animBg="1"/>
      <p:bldP spid="50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Presto LB Granularity</a:t>
            </a:r>
            <a:endParaRPr lang="en-US" sz="4000"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Presto: load-balance on </a:t>
            </a:r>
            <a:r>
              <a:rPr lang="en-US" sz="2800" i="1" dirty="0" err="1" smtClean="0"/>
              <a:t>flowcells</a:t>
            </a:r>
            <a:endParaRPr lang="en-US" sz="2800" i="1" dirty="0" smtClean="0"/>
          </a:p>
          <a:p>
            <a:r>
              <a:rPr lang="en-US" sz="2800" dirty="0" smtClean="0"/>
              <a:t>What is </a:t>
            </a:r>
            <a:r>
              <a:rPr lang="en-US" sz="2800" dirty="0" err="1" smtClean="0"/>
              <a:t>flowcell</a:t>
            </a:r>
            <a:r>
              <a:rPr lang="en-US" sz="2800" dirty="0" smtClean="0"/>
              <a:t>?</a:t>
            </a:r>
          </a:p>
          <a:p>
            <a:pPr lvl="1"/>
            <a:r>
              <a:rPr lang="en-US" sz="2400" i="1" dirty="0" smtClean="0">
                <a:solidFill>
                  <a:srgbClr val="3366FF"/>
                </a:solidFill>
              </a:rPr>
              <a:t>A set of TCP segments with bounded byte count</a:t>
            </a:r>
          </a:p>
          <a:p>
            <a:pPr lvl="1"/>
            <a:r>
              <a:rPr lang="en-US" sz="2400" dirty="0" smtClean="0"/>
              <a:t>Bound is maximal TCP Segmentation Offload (TSO) size</a:t>
            </a:r>
            <a:endParaRPr lang="en-US" sz="2000" dirty="0" smtClean="0"/>
          </a:p>
          <a:p>
            <a:pPr lvl="2"/>
            <a:r>
              <a:rPr lang="en-US" sz="2000" dirty="0" smtClean="0"/>
              <a:t>Maximize the benefit of TSO for high speed</a:t>
            </a:r>
          </a:p>
          <a:p>
            <a:pPr lvl="2"/>
            <a:r>
              <a:rPr lang="en-US" sz="2000" i="1" dirty="0" smtClean="0">
                <a:solidFill>
                  <a:srgbClr val="3366FF"/>
                </a:solidFill>
              </a:rPr>
              <a:t>64KB</a:t>
            </a:r>
            <a:r>
              <a:rPr lang="en-US" sz="2000" dirty="0" smtClean="0"/>
              <a:t> in implementation</a:t>
            </a:r>
          </a:p>
          <a:p>
            <a:pPr lvl="0"/>
            <a:r>
              <a:rPr lang="en-US" sz="2800" dirty="0" smtClean="0"/>
              <a:t>Examples</a:t>
            </a:r>
            <a:endParaRPr lang="en-US" sz="2800" dirty="0"/>
          </a:p>
          <a:p>
            <a:pPr lvl="1"/>
            <a:endParaRPr lang="en-US" dirty="0" smtClean="0"/>
          </a:p>
          <a:p>
            <a:pPr lvl="1"/>
            <a:endParaRPr lang="en-US" dirty="0" smtClean="0"/>
          </a:p>
          <a:p>
            <a:pPr lvl="1"/>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4D3BA737-27AB-A44D-A61A-F5896FDDB172}" type="slidenum">
              <a:rPr lang="en-US" smtClean="0"/>
              <a:t>50</a:t>
            </a:fld>
            <a:endParaRPr lang="en-US" dirty="0"/>
          </a:p>
        </p:txBody>
      </p:sp>
      <p:sp>
        <p:nvSpPr>
          <p:cNvPr id="5" name="Rectangle 4"/>
          <p:cNvSpPr/>
          <p:nvPr/>
        </p:nvSpPr>
        <p:spPr>
          <a:xfrm>
            <a:off x="777495" y="5476151"/>
            <a:ext cx="1516171" cy="50536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25KB</a:t>
            </a:r>
            <a:endParaRPr lang="en-US" dirty="0"/>
          </a:p>
        </p:txBody>
      </p:sp>
      <p:sp>
        <p:nvSpPr>
          <p:cNvPr id="6" name="Rectangle 5"/>
          <p:cNvSpPr/>
          <p:nvPr/>
        </p:nvSpPr>
        <p:spPr>
          <a:xfrm>
            <a:off x="2744117" y="5476151"/>
            <a:ext cx="2037624" cy="50536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30KB</a:t>
            </a:r>
            <a:endParaRPr lang="en-US" dirty="0"/>
          </a:p>
        </p:txBody>
      </p:sp>
      <p:sp>
        <p:nvSpPr>
          <p:cNvPr id="7" name="Rectangle 6"/>
          <p:cNvSpPr/>
          <p:nvPr/>
        </p:nvSpPr>
        <p:spPr>
          <a:xfrm>
            <a:off x="5327358" y="5476151"/>
            <a:ext cx="2037624" cy="50536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30KB</a:t>
            </a:r>
            <a:endParaRPr lang="en-US" dirty="0"/>
          </a:p>
        </p:txBody>
      </p:sp>
      <p:cxnSp>
        <p:nvCxnSpPr>
          <p:cNvPr id="9" name="Straight Connector 8"/>
          <p:cNvCxnSpPr/>
          <p:nvPr/>
        </p:nvCxnSpPr>
        <p:spPr>
          <a:xfrm>
            <a:off x="466501" y="5137530"/>
            <a:ext cx="25918" cy="1516081"/>
          </a:xfrm>
          <a:prstGeom prst="line">
            <a:avLst/>
          </a:prstGeom>
          <a:ln w="76200">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99589" y="5093592"/>
            <a:ext cx="25918" cy="1516081"/>
          </a:xfrm>
          <a:prstGeom prst="line">
            <a:avLst/>
          </a:prstGeom>
          <a:ln w="76200">
            <a:prstDash val="sys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899002" y="6083516"/>
            <a:ext cx="2108119" cy="461665"/>
          </a:xfrm>
          <a:prstGeom prst="rect">
            <a:avLst/>
          </a:prstGeom>
          <a:noFill/>
        </p:spPr>
        <p:txBody>
          <a:bodyPr wrap="none" rtlCol="0">
            <a:spAutoFit/>
          </a:bodyPr>
          <a:lstStyle/>
          <a:p>
            <a:r>
              <a:rPr lang="en-US" sz="2400" b="1" dirty="0" err="1" smtClean="0"/>
              <a:t>Flowcell</a:t>
            </a:r>
            <a:r>
              <a:rPr lang="en-US" sz="2400" b="1" dirty="0" smtClean="0"/>
              <a:t>: 55KB</a:t>
            </a:r>
            <a:endParaRPr lang="en-US" sz="2400" b="1" dirty="0"/>
          </a:p>
        </p:txBody>
      </p:sp>
      <p:sp>
        <p:nvSpPr>
          <p:cNvPr id="25" name="Oval 24"/>
          <p:cNvSpPr/>
          <p:nvPr/>
        </p:nvSpPr>
        <p:spPr>
          <a:xfrm>
            <a:off x="7576792" y="5579814"/>
            <a:ext cx="274320" cy="27432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55302" y="5579814"/>
            <a:ext cx="274320" cy="27432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578104" y="5579814"/>
            <a:ext cx="274320" cy="27432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07702" y="4948769"/>
            <a:ext cx="1493580" cy="369332"/>
          </a:xfrm>
          <a:prstGeom prst="rect">
            <a:avLst/>
          </a:prstGeom>
          <a:noFill/>
        </p:spPr>
        <p:txBody>
          <a:bodyPr wrap="none" rtlCol="0">
            <a:spAutoFit/>
          </a:bodyPr>
          <a:lstStyle/>
          <a:p>
            <a:r>
              <a:rPr lang="en-US" dirty="0" smtClean="0"/>
              <a:t>TCP segments</a:t>
            </a:r>
            <a:endParaRPr lang="en-US" dirty="0"/>
          </a:p>
        </p:txBody>
      </p:sp>
      <p:sp>
        <p:nvSpPr>
          <p:cNvPr id="22" name="TextBox 21"/>
          <p:cNvSpPr txBox="1"/>
          <p:nvPr/>
        </p:nvSpPr>
        <p:spPr>
          <a:xfrm>
            <a:off x="174213" y="6456321"/>
            <a:ext cx="636412" cy="369332"/>
          </a:xfrm>
          <a:prstGeom prst="rect">
            <a:avLst/>
          </a:prstGeom>
          <a:noFill/>
        </p:spPr>
        <p:txBody>
          <a:bodyPr wrap="none" rtlCol="0">
            <a:spAutoFit/>
          </a:bodyPr>
          <a:lstStyle/>
          <a:p>
            <a:r>
              <a:rPr lang="en-US" dirty="0" smtClean="0"/>
              <a:t>Start</a:t>
            </a:r>
            <a:endParaRPr lang="en-US" dirty="0"/>
          </a:p>
        </p:txBody>
      </p:sp>
    </p:spTree>
    <p:extLst>
      <p:ext uri="{BB962C8B-B14F-4D97-AF65-F5344CB8AC3E}">
        <p14:creationId xmlns:p14="http://schemas.microsoft.com/office/powerpoint/2010/main" val="2722919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p>
        </p:txBody>
      </p:sp>
      <p:sp>
        <p:nvSpPr>
          <p:cNvPr id="3" name="Content Placeholder 2"/>
          <p:cNvSpPr>
            <a:spLocks noGrp="1"/>
          </p:cNvSpPr>
          <p:nvPr>
            <p:ph idx="1"/>
          </p:nvPr>
        </p:nvSpPr>
        <p:spPr/>
        <p:txBody>
          <a:bodyPr>
            <a:normAutofit/>
          </a:bodyPr>
          <a:lstStyle/>
          <a:p>
            <a:pPr lvl="0"/>
            <a:r>
              <a:rPr lang="en-US" dirty="0" smtClean="0"/>
              <a:t>Generic Receive Offload (GRO)</a:t>
            </a:r>
          </a:p>
          <a:p>
            <a:pPr lvl="1"/>
            <a:r>
              <a:rPr lang="en-US" dirty="0" smtClean="0"/>
              <a:t>The reverse process of TSO</a:t>
            </a:r>
          </a:p>
          <a:p>
            <a:pPr lvl="1"/>
            <a:endParaRPr lang="en-US" dirty="0" smtClean="0"/>
          </a:p>
        </p:txBody>
      </p:sp>
      <p:sp>
        <p:nvSpPr>
          <p:cNvPr id="4" name="Slide Number Placeholder 3"/>
          <p:cNvSpPr>
            <a:spLocks noGrp="1"/>
          </p:cNvSpPr>
          <p:nvPr>
            <p:ph type="sldNum" sz="quarter" idx="12"/>
          </p:nvPr>
        </p:nvSpPr>
        <p:spPr/>
        <p:txBody>
          <a:bodyPr/>
          <a:lstStyle/>
          <a:p>
            <a:fld id="{4D3BA737-27AB-A44D-A61A-F5896FDDB172}" type="slidenum">
              <a:rPr lang="en-US" smtClean="0"/>
              <a:t>51</a:t>
            </a:fld>
            <a:endParaRPr lang="en-US"/>
          </a:p>
        </p:txBody>
      </p:sp>
    </p:spTree>
    <p:extLst>
      <p:ext uri="{BB962C8B-B14F-4D97-AF65-F5344CB8AC3E}">
        <p14:creationId xmlns:p14="http://schemas.microsoft.com/office/powerpoint/2010/main" val="24803724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 name="Slide Number Placeholder 2"/>
          <p:cNvSpPr>
            <a:spLocks noGrp="1"/>
          </p:cNvSpPr>
          <p:nvPr>
            <p:ph type="sldNum" sz="quarter" idx="12"/>
          </p:nvPr>
        </p:nvSpPr>
        <p:spPr/>
        <p:txBody>
          <a:bodyPr/>
          <a:lstStyle/>
          <a:p>
            <a:fld id="{4D3BA737-27AB-A44D-A61A-F5896FDDB172}" type="slidenum">
              <a:rPr lang="en-US" smtClean="0"/>
              <a:t>52</a:t>
            </a:fld>
            <a:endParaRPr lang="en-US"/>
          </a:p>
        </p:txBody>
      </p:sp>
      <p:sp>
        <p:nvSpPr>
          <p:cNvPr id="5" name="Right Brace 4"/>
          <p:cNvSpPr/>
          <p:nvPr/>
        </p:nvSpPr>
        <p:spPr>
          <a:xfrm>
            <a:off x="7338131" y="1761558"/>
            <a:ext cx="299876" cy="16803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a:off x="7364589" y="3686641"/>
            <a:ext cx="273418" cy="9000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7725870" y="2377889"/>
            <a:ext cx="608072" cy="461665"/>
          </a:xfrm>
          <a:prstGeom prst="rect">
            <a:avLst/>
          </a:prstGeom>
          <a:noFill/>
        </p:spPr>
        <p:txBody>
          <a:bodyPr wrap="none" rtlCol="0">
            <a:spAutoFit/>
          </a:bodyPr>
          <a:lstStyle/>
          <a:p>
            <a:r>
              <a:rPr lang="en-US" sz="2400" b="1" i="1" dirty="0" smtClean="0"/>
              <a:t>OS</a:t>
            </a:r>
            <a:endParaRPr lang="en-US" sz="2400" b="1" i="1" dirty="0"/>
          </a:p>
        </p:txBody>
      </p:sp>
      <p:sp>
        <p:nvSpPr>
          <p:cNvPr id="23" name="TextBox 22"/>
          <p:cNvSpPr txBox="1"/>
          <p:nvPr/>
        </p:nvSpPr>
        <p:spPr>
          <a:xfrm>
            <a:off x="7649987" y="3824445"/>
            <a:ext cx="1553777" cy="461665"/>
          </a:xfrm>
          <a:prstGeom prst="rect">
            <a:avLst/>
          </a:prstGeom>
          <a:noFill/>
        </p:spPr>
        <p:txBody>
          <a:bodyPr wrap="square" rtlCol="0">
            <a:spAutoFit/>
          </a:bodyPr>
          <a:lstStyle/>
          <a:p>
            <a:r>
              <a:rPr lang="en-US" sz="2400" b="1" i="1" dirty="0" smtClean="0"/>
              <a:t>Hardware</a:t>
            </a:r>
            <a:endParaRPr lang="en-US" sz="2400" b="1" i="1" dirty="0"/>
          </a:p>
        </p:txBody>
      </p:sp>
    </p:spTree>
    <p:extLst>
      <p:ext uri="{BB962C8B-B14F-4D97-AF65-F5344CB8AC3E}">
        <p14:creationId xmlns:p14="http://schemas.microsoft.com/office/powerpoint/2010/main" val="8659048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53</a:t>
            </a:fld>
            <a:endParaRPr lang="en-US"/>
          </a:p>
        </p:txBody>
      </p:sp>
      <p:sp>
        <p:nvSpPr>
          <p:cNvPr id="17" name="Rectangle 16"/>
          <p:cNvSpPr/>
          <p:nvPr/>
        </p:nvSpPr>
        <p:spPr>
          <a:xfrm>
            <a:off x="312111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434112"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4" name="TextBox 3"/>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extLst>
      <p:ext uri="{BB962C8B-B14F-4D97-AF65-F5344CB8AC3E}">
        <p14:creationId xmlns:p14="http://schemas.microsoft.com/office/powerpoint/2010/main" val="250298769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54</a:t>
            </a:fld>
            <a:endParaRPr lang="en-US"/>
          </a:p>
        </p:txBody>
      </p:sp>
      <p:sp>
        <p:nvSpPr>
          <p:cNvPr id="17" name="Rectangle 16"/>
          <p:cNvSpPr/>
          <p:nvPr/>
        </p:nvSpPr>
        <p:spPr>
          <a:xfrm>
            <a:off x="312111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434112"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6" name="TextBox 15"/>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extLst>
      <p:ext uri="{BB962C8B-B14F-4D97-AF65-F5344CB8AC3E}">
        <p14:creationId xmlns:p14="http://schemas.microsoft.com/office/powerpoint/2010/main" val="40027334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55</a:t>
            </a:fld>
            <a:endParaRPr lang="en-US"/>
          </a:p>
        </p:txBody>
      </p:sp>
      <p:sp>
        <p:nvSpPr>
          <p:cNvPr id="17" name="Rectangle 16"/>
          <p:cNvSpPr/>
          <p:nvPr/>
        </p:nvSpPr>
        <p:spPr>
          <a:xfrm>
            <a:off x="312111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6" name="TextBox 15"/>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extLst>
      <p:ext uri="{BB962C8B-B14F-4D97-AF65-F5344CB8AC3E}">
        <p14:creationId xmlns:p14="http://schemas.microsoft.com/office/powerpoint/2010/main" val="265883927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56</a:t>
            </a:fld>
            <a:endParaRPr lang="en-US"/>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P2</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5" name="TextBox 14"/>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extLst>
      <p:ext uri="{BB962C8B-B14F-4D97-AF65-F5344CB8AC3E}">
        <p14:creationId xmlns:p14="http://schemas.microsoft.com/office/powerpoint/2010/main" val="415623171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57</a:t>
            </a:fld>
            <a:endParaRPr lang="en-US"/>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16459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4" name="TextBox 13"/>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extLst>
      <p:ext uri="{BB962C8B-B14F-4D97-AF65-F5344CB8AC3E}">
        <p14:creationId xmlns:p14="http://schemas.microsoft.com/office/powerpoint/2010/main" val="126637751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58</a:t>
            </a:fld>
            <a:endParaRPr lang="en-US"/>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219456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P4</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3" name="TextBox 12"/>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extLst>
      <p:ext uri="{BB962C8B-B14F-4D97-AF65-F5344CB8AC3E}">
        <p14:creationId xmlns:p14="http://schemas.microsoft.com/office/powerpoint/2010/main" val="27926903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59</a:t>
            </a:fld>
            <a:endParaRPr lang="en-US"/>
          </a:p>
        </p:txBody>
      </p:sp>
      <p:sp>
        <p:nvSpPr>
          <p:cNvPr id="21" name="Rectangle 20"/>
          <p:cNvSpPr/>
          <p:nvPr/>
        </p:nvSpPr>
        <p:spPr>
          <a:xfrm>
            <a:off x="2846797" y="2712094"/>
            <a:ext cx="274320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P5</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Push-up</a:t>
            </a:r>
            <a:endParaRPr lang="en-US" sz="2400" dirty="0">
              <a:solidFill>
                <a:srgbClr val="3366FF"/>
              </a:solidFill>
            </a:endParaRPr>
          </a:p>
        </p:txBody>
      </p:sp>
      <p:sp>
        <p:nvSpPr>
          <p:cNvPr id="5" name="Striped Right Arrow 4"/>
          <p:cNvSpPr/>
          <p:nvPr/>
        </p:nvSpPr>
        <p:spPr>
          <a:xfrm rot="16200000">
            <a:off x="3725979" y="1985047"/>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02188" y="4949153"/>
            <a:ext cx="8904953" cy="11241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solidFill>
                  <a:srgbClr val="3366FF"/>
                </a:solidFill>
              </a:rPr>
              <a:t>Large TCP segments are pushed-up at the end of a batched IO event</a:t>
            </a:r>
          </a:p>
          <a:p>
            <a:pPr lvl="0" algn="ctr"/>
            <a:r>
              <a:rPr lang="en-US" sz="2400" i="1" dirty="0" smtClean="0">
                <a:solidFill>
                  <a:srgbClr val="3366FF"/>
                </a:solidFill>
              </a:rPr>
              <a:t>(i.e., a polling event)</a:t>
            </a:r>
            <a:endParaRPr lang="en-US" sz="2400" dirty="0"/>
          </a:p>
        </p:txBody>
      </p:sp>
    </p:spTree>
    <p:extLst>
      <p:ext uri="{BB962C8B-B14F-4D97-AF65-F5344CB8AC3E}">
        <p14:creationId xmlns:p14="http://schemas.microsoft.com/office/powerpoint/2010/main" val="4795530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6</a:t>
            </a:fld>
            <a:endParaRPr lang="en-US"/>
          </a:p>
        </p:txBody>
      </p:sp>
      <p:grpSp>
        <p:nvGrpSpPr>
          <p:cNvPr id="9" name="Group 8"/>
          <p:cNvGrpSpPr/>
          <p:nvPr/>
        </p:nvGrpSpPr>
        <p:grpSpPr>
          <a:xfrm>
            <a:off x="-60636" y="3835502"/>
            <a:ext cx="4734382" cy="1679794"/>
            <a:chOff x="1199426" y="4820973"/>
            <a:chExt cx="4734382" cy="1771612"/>
          </a:xfrm>
        </p:grpSpPr>
        <p:sp>
          <p:nvSpPr>
            <p:cNvPr id="25" name="TextBox 24"/>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Oblivious</a:t>
              </a:r>
              <a:endParaRPr lang="en-US" dirty="0" smtClean="0">
                <a:solidFill>
                  <a:schemeClr val="bg2">
                    <a:lumMod val="10000"/>
                  </a:schemeClr>
                </a:solidFill>
                <a:latin typeface="Verdana"/>
                <a:cs typeface="Verdana"/>
              </a:endParaRPr>
            </a:p>
          </p:txBody>
        </p:sp>
        <p:sp>
          <p:nvSpPr>
            <p:cNvPr id="26" name="TextBox 25"/>
            <p:cNvSpPr txBox="1"/>
            <p:nvPr/>
          </p:nvSpPr>
          <p:spPr>
            <a:xfrm>
              <a:off x="1319387" y="5975845"/>
              <a:ext cx="1904889" cy="616740"/>
            </a:xfrm>
            <a:prstGeom prst="rect">
              <a:avLst/>
            </a:prstGeom>
            <a:noFill/>
          </p:spPr>
          <p:txBody>
            <a:bodyPr wrap="none" rtlCol="0">
              <a:spAutoFit/>
            </a:bodyPr>
            <a:lstStyle/>
            <a:p>
              <a:r>
                <a:rPr lang="en-US" sz="1600" dirty="0">
                  <a:solidFill>
                    <a:srgbClr val="0033CC"/>
                  </a:solidFill>
                  <a:latin typeface="Verdana"/>
                  <a:cs typeface="Verdana"/>
                </a:rPr>
                <a:t>[</a:t>
              </a:r>
              <a:r>
                <a:rPr lang="en-US" sz="1600" dirty="0" smtClean="0">
                  <a:solidFill>
                    <a:srgbClr val="0033CC"/>
                  </a:solidFill>
                  <a:latin typeface="Verdana"/>
                  <a:cs typeface="Verdana"/>
                </a:rPr>
                <a:t>ECMP, </a:t>
              </a:r>
              <a:r>
                <a:rPr lang="en-US" sz="1600" dirty="0" smtClean="0">
                  <a:solidFill>
                    <a:srgbClr val="0033CC"/>
                  </a:solidFill>
                  <a:latin typeface="Verdana"/>
                  <a:cs typeface="Verdana"/>
                </a:rPr>
                <a:t>WCMP, </a:t>
              </a:r>
            </a:p>
            <a:p>
              <a:r>
                <a:rPr lang="en-US" sz="1600" dirty="0" smtClean="0">
                  <a:solidFill>
                    <a:srgbClr val="0033CC"/>
                  </a:solidFill>
                  <a:latin typeface="Verdana"/>
                  <a:cs typeface="Verdana"/>
                </a:rPr>
                <a:t>packet</a:t>
              </a:r>
              <a:r>
                <a:rPr lang="en-US" sz="1600" dirty="0" smtClean="0">
                  <a:solidFill>
                    <a:srgbClr val="0033CC"/>
                  </a:solidFill>
                  <a:latin typeface="Verdana"/>
                  <a:cs typeface="Verdana"/>
                </a:rPr>
                <a:t>-</a:t>
              </a:r>
              <a:r>
                <a:rPr lang="en-US" sz="1600" dirty="0" smtClean="0">
                  <a:solidFill>
                    <a:srgbClr val="0033CC"/>
                  </a:solidFill>
                  <a:latin typeface="Verdana"/>
                  <a:cs typeface="Verdana"/>
                </a:rPr>
                <a:t>spray, …]</a:t>
              </a:r>
              <a:endParaRPr lang="en-US" sz="1600" dirty="0" smtClean="0">
                <a:solidFill>
                  <a:srgbClr val="0033CC"/>
                </a:solidFill>
                <a:latin typeface="Verdana"/>
                <a:cs typeface="Verdana"/>
              </a:endParaRPr>
            </a:p>
          </p:txBody>
        </p:sp>
        <p:cxnSp>
          <p:nvCxnSpPr>
            <p:cNvPr id="28" name="Straight Connector 27"/>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Aware</a:t>
              </a:r>
              <a:endParaRPr lang="en-US" dirty="0" smtClean="0">
                <a:solidFill>
                  <a:schemeClr val="bg2">
                    <a:lumMod val="10000"/>
                  </a:schemeClr>
                </a:solidFill>
                <a:latin typeface="Verdana"/>
                <a:cs typeface="Verdana"/>
              </a:endParaRPr>
            </a:p>
          </p:txBody>
        </p:sp>
        <p:sp>
          <p:nvSpPr>
            <p:cNvPr id="31" name="TextBox 30"/>
            <p:cNvSpPr txBox="1"/>
            <p:nvPr/>
          </p:nvSpPr>
          <p:spPr>
            <a:xfrm>
              <a:off x="3275508" y="5975845"/>
              <a:ext cx="2658300" cy="616740"/>
            </a:xfrm>
            <a:prstGeom prst="rect">
              <a:avLst/>
            </a:prstGeom>
            <a:noFill/>
          </p:spPr>
          <p:txBody>
            <a:bodyPr wrap="none" rtlCol="0">
              <a:spAutoFit/>
            </a:bodyPr>
            <a:lstStyle/>
            <a:p>
              <a:r>
                <a:rPr lang="en-US" sz="1600" dirty="0" smtClean="0">
                  <a:solidFill>
                    <a:srgbClr val="0033CC"/>
                  </a:solidFill>
                  <a:latin typeface="Verdana"/>
                  <a:cs typeface="Verdana"/>
                </a:rPr>
                <a:t>  [</a:t>
              </a:r>
              <a:r>
                <a:rPr lang="en-US" sz="1600" dirty="0" smtClean="0">
                  <a:solidFill>
                    <a:srgbClr val="0033CC"/>
                  </a:solidFill>
                  <a:latin typeface="Verdana"/>
                  <a:cs typeface="Verdana"/>
                </a:rPr>
                <a:t>Flare</a:t>
              </a:r>
              <a:r>
                <a:rPr lang="en-US" sz="1600" dirty="0" smtClean="0">
                  <a:solidFill>
                    <a:srgbClr val="0033CC"/>
                  </a:solidFill>
                  <a:latin typeface="Verdana"/>
                  <a:cs typeface="Verdana"/>
                </a:rPr>
                <a:t>, </a:t>
              </a:r>
              <a:r>
                <a:rPr lang="en-US" sz="1600" dirty="0" err="1" smtClean="0">
                  <a:solidFill>
                    <a:srgbClr val="0033CC"/>
                  </a:solidFill>
                  <a:latin typeface="Verdana"/>
                  <a:cs typeface="Verdana"/>
                </a:rPr>
                <a:t>TeXCP</a:t>
              </a:r>
              <a:r>
                <a:rPr lang="en-US" sz="1600" dirty="0" smtClean="0">
                  <a:solidFill>
                    <a:srgbClr val="0033CC"/>
                  </a:solidFill>
                  <a:latin typeface="Verdana"/>
                  <a:cs typeface="Verdana"/>
                </a:rPr>
                <a:t>,</a:t>
              </a:r>
              <a:r>
                <a:rPr lang="en-US" sz="1600" dirty="0" smtClean="0">
                  <a:solidFill>
                    <a:srgbClr val="0033CC"/>
                  </a:solidFill>
                  <a:latin typeface="Verdana"/>
                  <a:cs typeface="Verdana"/>
                </a:rPr>
                <a:t> </a:t>
              </a:r>
              <a:r>
                <a:rPr lang="en-US" sz="1600" dirty="0" smtClean="0">
                  <a:solidFill>
                    <a:srgbClr val="0033CC"/>
                  </a:solidFill>
                  <a:latin typeface="Verdana"/>
                  <a:cs typeface="Verdana"/>
                </a:rPr>
                <a:t>CONGA, </a:t>
              </a:r>
            </a:p>
            <a:p>
              <a:r>
                <a:rPr lang="en-US" sz="1600" dirty="0">
                  <a:solidFill>
                    <a:srgbClr val="0033CC"/>
                  </a:solidFill>
                  <a:latin typeface="Verdana"/>
                  <a:cs typeface="Verdana"/>
                </a:rPr>
                <a:t> </a:t>
              </a:r>
              <a:r>
                <a:rPr lang="en-US" sz="1600" dirty="0" smtClean="0">
                  <a:solidFill>
                    <a:srgbClr val="0033CC"/>
                  </a:solidFill>
                  <a:latin typeface="Verdana"/>
                  <a:cs typeface="Verdana"/>
                </a:rPr>
                <a:t>     </a:t>
              </a:r>
              <a:r>
                <a:rPr lang="en-US" sz="1600" dirty="0" err="1" smtClean="0">
                  <a:solidFill>
                    <a:srgbClr val="0033CC"/>
                  </a:solidFill>
                  <a:latin typeface="Verdana"/>
                  <a:cs typeface="Verdana"/>
                </a:rPr>
                <a:t>DeTail</a:t>
              </a:r>
              <a:r>
                <a:rPr lang="en-US" sz="1600" dirty="0" smtClean="0">
                  <a:solidFill>
                    <a:srgbClr val="0033CC"/>
                  </a:solidFill>
                  <a:latin typeface="Verdana"/>
                  <a:cs typeface="Verdana"/>
                </a:rPr>
                <a:t>, HULA, …]</a:t>
              </a:r>
              <a:endParaRPr lang="en-US" sz="1600" dirty="0" smtClean="0">
                <a:solidFill>
                  <a:srgbClr val="0033CC"/>
                </a:solidFill>
                <a:latin typeface="Verdana"/>
                <a:cs typeface="Verdana"/>
              </a:endParaRPr>
            </a:p>
          </p:txBody>
        </p:sp>
        <p:cxnSp>
          <p:nvCxnSpPr>
            <p:cNvPr id="33" name="Straight Connector 32"/>
            <p:cNvCxnSpPr/>
            <p:nvPr/>
          </p:nvCxnSpPr>
          <p:spPr>
            <a:xfrm flipH="1">
              <a:off x="4295789"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81240" y="1721638"/>
            <a:ext cx="7330393" cy="2102821"/>
            <a:chOff x="630666" y="2328446"/>
            <a:chExt cx="7330393" cy="2316188"/>
          </a:xfrm>
        </p:grpSpPr>
        <p:cxnSp>
          <p:nvCxnSpPr>
            <p:cNvPr id="11" name="Straight Connector 10"/>
            <p:cNvCxnSpPr/>
            <p:nvPr/>
          </p:nvCxnSpPr>
          <p:spPr>
            <a:xfrm>
              <a:off x="1895867" y="2570029"/>
              <a:ext cx="3878928"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95867" y="254563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8862" y="2945221"/>
              <a:ext cx="1481408" cy="406807"/>
            </a:xfrm>
            <a:prstGeom prst="rect">
              <a:avLst/>
            </a:prstGeom>
            <a:noFill/>
          </p:spPr>
          <p:txBody>
            <a:bodyPr wrap="none" rtlCol="0">
              <a:spAutoFit/>
            </a:bodyPr>
            <a:lstStyle/>
            <a:p>
              <a:r>
                <a:rPr lang="en-US" dirty="0" smtClean="0">
                  <a:solidFill>
                    <a:schemeClr val="bg2">
                      <a:lumMod val="10000"/>
                    </a:schemeClr>
                  </a:solidFill>
                  <a:latin typeface="Verdana"/>
                  <a:cs typeface="Verdana"/>
                </a:rPr>
                <a:t>Centralized</a:t>
              </a:r>
              <a:endParaRPr lang="en-US" dirty="0">
                <a:solidFill>
                  <a:schemeClr val="bg2">
                    <a:lumMod val="10000"/>
                  </a:schemeClr>
                </a:solidFill>
                <a:latin typeface="Verdana"/>
                <a:cs typeface="Verdana"/>
              </a:endParaRPr>
            </a:p>
          </p:txBody>
        </p:sp>
        <p:cxnSp>
          <p:nvCxnSpPr>
            <p:cNvPr id="14" name="Straight Connector 13"/>
            <p:cNvCxnSpPr/>
            <p:nvPr/>
          </p:nvCxnSpPr>
          <p:spPr>
            <a:xfrm>
              <a:off x="5774796" y="2557314"/>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93848" y="3006580"/>
              <a:ext cx="1461120" cy="406807"/>
            </a:xfrm>
            <a:prstGeom prst="rect">
              <a:avLst/>
            </a:prstGeom>
            <a:noFill/>
          </p:spPr>
          <p:txBody>
            <a:bodyPr wrap="none" rtlCol="0">
              <a:spAutoFit/>
            </a:bodyPr>
            <a:lstStyle/>
            <a:p>
              <a:r>
                <a:rPr lang="en-US" dirty="0" smtClean="0">
                  <a:solidFill>
                    <a:schemeClr val="bg2">
                      <a:lumMod val="10000"/>
                    </a:schemeClr>
                  </a:solidFill>
                  <a:latin typeface="Verdana"/>
                  <a:cs typeface="Verdana"/>
                </a:rPr>
                <a:t>Distributed</a:t>
              </a:r>
              <a:endParaRPr lang="en-US" dirty="0">
                <a:solidFill>
                  <a:schemeClr val="bg2">
                    <a:lumMod val="10000"/>
                  </a:schemeClr>
                </a:solidFill>
                <a:latin typeface="Verdana"/>
                <a:cs typeface="Verdana"/>
              </a:endParaRPr>
            </a:p>
          </p:txBody>
        </p:sp>
        <p:sp>
          <p:nvSpPr>
            <p:cNvPr id="16" name="TextBox 15"/>
            <p:cNvSpPr txBox="1"/>
            <p:nvPr/>
          </p:nvSpPr>
          <p:spPr>
            <a:xfrm>
              <a:off x="630666" y="3298449"/>
              <a:ext cx="3258123" cy="372906"/>
            </a:xfrm>
            <a:prstGeom prst="rect">
              <a:avLst/>
            </a:prstGeom>
            <a:noFill/>
          </p:spPr>
          <p:txBody>
            <a:bodyPr wrap="none" rtlCol="0">
              <a:spAutoFit/>
            </a:bodyPr>
            <a:lstStyle/>
            <a:p>
              <a:r>
                <a:rPr lang="en-US" sz="1600" dirty="0">
                  <a:solidFill>
                    <a:srgbClr val="0033CC"/>
                  </a:solidFill>
                  <a:latin typeface="Verdana"/>
                  <a:cs typeface="Verdana"/>
                </a:rPr>
                <a:t>[</a:t>
              </a:r>
              <a:r>
                <a:rPr lang="en-US" sz="1600" dirty="0" err="1" smtClean="0">
                  <a:solidFill>
                    <a:srgbClr val="0033CC"/>
                  </a:solidFill>
                  <a:latin typeface="Verdana"/>
                  <a:cs typeface="Verdana"/>
                </a:rPr>
                <a:t>Hedera</a:t>
              </a:r>
              <a:r>
                <a:rPr lang="en-US" sz="1600" dirty="0" smtClean="0">
                  <a:solidFill>
                    <a:srgbClr val="0033CC"/>
                  </a:solidFill>
                  <a:latin typeface="Verdana"/>
                  <a:cs typeface="Verdana"/>
                </a:rPr>
                <a:t>, </a:t>
              </a:r>
              <a:r>
                <a:rPr lang="en-US" sz="1600" dirty="0" smtClean="0">
                  <a:solidFill>
                    <a:srgbClr val="0033CC"/>
                  </a:solidFill>
                  <a:latin typeface="Verdana"/>
                  <a:cs typeface="Verdana"/>
                </a:rPr>
                <a:t>Planck, </a:t>
              </a:r>
              <a:r>
                <a:rPr lang="en-US" sz="1600" dirty="0" err="1" smtClean="0">
                  <a:solidFill>
                    <a:srgbClr val="0033CC"/>
                  </a:solidFill>
                  <a:latin typeface="Verdana"/>
                  <a:cs typeface="Verdana"/>
                </a:rPr>
                <a:t>Fastpass</a:t>
              </a:r>
              <a:r>
                <a:rPr lang="en-US" sz="1600" dirty="0" smtClean="0">
                  <a:solidFill>
                    <a:srgbClr val="0033CC"/>
                  </a:solidFill>
                  <a:latin typeface="Verdana"/>
                  <a:cs typeface="Verdana"/>
                </a:rPr>
                <a:t>, </a:t>
              </a:r>
              <a:r>
                <a:rPr lang="en-US" sz="1600" dirty="0" smtClean="0">
                  <a:solidFill>
                    <a:srgbClr val="0033CC"/>
                  </a:solidFill>
                  <a:latin typeface="Verdana"/>
                  <a:cs typeface="Verdana"/>
                </a:rPr>
                <a:t>…]</a:t>
              </a:r>
              <a:endParaRPr lang="en-US" sz="1600" dirty="0">
                <a:solidFill>
                  <a:srgbClr val="0033CC"/>
                </a:solidFill>
                <a:latin typeface="Verdana"/>
                <a:cs typeface="Verdana"/>
              </a:endParaRPr>
            </a:p>
          </p:txBody>
        </p:sp>
        <p:cxnSp>
          <p:nvCxnSpPr>
            <p:cNvPr id="17" name="Straight Connector 16"/>
            <p:cNvCxnSpPr/>
            <p:nvPr/>
          </p:nvCxnSpPr>
          <p:spPr>
            <a:xfrm>
              <a:off x="5774799" y="3472787"/>
              <a:ext cx="0" cy="32895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2217" y="3822542"/>
              <a:ext cx="4828491"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82669" y="4237827"/>
              <a:ext cx="1660280" cy="406807"/>
            </a:xfrm>
            <a:prstGeom prst="rect">
              <a:avLst/>
            </a:prstGeom>
            <a:noFill/>
          </p:spPr>
          <p:txBody>
            <a:bodyPr wrap="none" rtlCol="0">
              <a:spAutoFit/>
            </a:bodyPr>
            <a:lstStyle/>
            <a:p>
              <a:r>
                <a:rPr lang="en-US" dirty="0">
                  <a:solidFill>
                    <a:schemeClr val="bg2">
                      <a:lumMod val="10000"/>
                    </a:schemeClr>
                  </a:solidFill>
                  <a:latin typeface="Verdana"/>
                  <a:cs typeface="Verdana"/>
                </a:rPr>
                <a:t> </a:t>
              </a:r>
              <a:r>
                <a:rPr lang="en-US" dirty="0" smtClean="0">
                  <a:solidFill>
                    <a:schemeClr val="bg2">
                      <a:lumMod val="10000"/>
                    </a:schemeClr>
                  </a:solidFill>
                  <a:latin typeface="Verdana"/>
                  <a:cs typeface="Verdana"/>
                </a:rPr>
                <a:t> In-Network</a:t>
              </a:r>
              <a:endParaRPr lang="en-US" dirty="0">
                <a:solidFill>
                  <a:schemeClr val="bg2">
                    <a:lumMod val="10000"/>
                  </a:schemeClr>
                </a:solidFill>
                <a:latin typeface="Verdana"/>
                <a:cs typeface="Verdana"/>
              </a:endParaRPr>
            </a:p>
          </p:txBody>
        </p:sp>
        <p:sp>
          <p:nvSpPr>
            <p:cNvPr id="20" name="TextBox 19"/>
            <p:cNvSpPr txBox="1"/>
            <p:nvPr/>
          </p:nvSpPr>
          <p:spPr>
            <a:xfrm>
              <a:off x="6290522" y="4185631"/>
              <a:ext cx="1670537" cy="406807"/>
            </a:xfrm>
            <a:prstGeom prst="rect">
              <a:avLst/>
            </a:prstGeom>
            <a:noFill/>
          </p:spPr>
          <p:txBody>
            <a:bodyPr wrap="none" rtlCol="0">
              <a:spAutoFit/>
            </a:bodyPr>
            <a:lstStyle/>
            <a:p>
              <a:r>
                <a:rPr lang="en-US" dirty="0">
                  <a:solidFill>
                    <a:schemeClr val="bg2">
                      <a:lumMod val="10000"/>
                    </a:schemeClr>
                  </a:solidFill>
                  <a:latin typeface="Verdana"/>
                  <a:cs typeface="Verdana"/>
                </a:rPr>
                <a:t> </a:t>
              </a:r>
              <a:r>
                <a:rPr lang="en-US" dirty="0" smtClean="0">
                  <a:solidFill>
                    <a:schemeClr val="bg2">
                      <a:lumMod val="10000"/>
                    </a:schemeClr>
                  </a:solidFill>
                  <a:latin typeface="Verdana"/>
                  <a:cs typeface="Verdana"/>
                </a:rPr>
                <a:t> Host-</a:t>
              </a:r>
              <a:r>
                <a:rPr lang="en-US" dirty="0" smtClean="0">
                  <a:solidFill>
                    <a:schemeClr val="bg2">
                      <a:lumMod val="10000"/>
                    </a:schemeClr>
                  </a:solidFill>
                  <a:latin typeface="Verdana"/>
                  <a:cs typeface="Verdana"/>
                </a:rPr>
                <a:t>Based</a:t>
              </a:r>
              <a:endParaRPr lang="en-US" dirty="0">
                <a:solidFill>
                  <a:schemeClr val="bg2">
                    <a:lumMod val="10000"/>
                  </a:schemeClr>
                </a:solidFill>
                <a:latin typeface="Verdana"/>
                <a:cs typeface="Verdana"/>
              </a:endParaRPr>
            </a:p>
          </p:txBody>
        </p:sp>
        <p:cxnSp>
          <p:nvCxnSpPr>
            <p:cNvPr id="21" name="Straight Connector 20"/>
            <p:cNvCxnSpPr/>
            <p:nvPr/>
          </p:nvCxnSpPr>
          <p:spPr>
            <a:xfrm>
              <a:off x="2212809"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67116" y="2328446"/>
              <a:ext cx="0" cy="22886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96527"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818386" y="3777072"/>
            <a:ext cx="4365655" cy="1433572"/>
            <a:chOff x="1199426" y="4820973"/>
            <a:chExt cx="4365655" cy="1511931"/>
          </a:xfrm>
        </p:grpSpPr>
        <p:sp>
          <p:nvSpPr>
            <p:cNvPr id="50" name="TextBox 49"/>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Oblivious</a:t>
              </a:r>
              <a:endParaRPr lang="en-US" dirty="0" smtClean="0">
                <a:solidFill>
                  <a:schemeClr val="bg2">
                    <a:lumMod val="10000"/>
                  </a:schemeClr>
                </a:solidFill>
                <a:latin typeface="Verdana"/>
                <a:cs typeface="Verdana"/>
              </a:endParaRPr>
            </a:p>
          </p:txBody>
        </p:sp>
        <p:sp>
          <p:nvSpPr>
            <p:cNvPr id="51" name="TextBox 50"/>
            <p:cNvSpPr txBox="1"/>
            <p:nvPr/>
          </p:nvSpPr>
          <p:spPr>
            <a:xfrm>
              <a:off x="1683806" y="5975845"/>
              <a:ext cx="1016825" cy="357059"/>
            </a:xfrm>
            <a:prstGeom prst="rect">
              <a:avLst/>
            </a:prstGeom>
            <a:noFill/>
          </p:spPr>
          <p:txBody>
            <a:bodyPr wrap="none" rtlCol="0">
              <a:spAutoFit/>
            </a:bodyPr>
            <a:lstStyle/>
            <a:p>
              <a:r>
                <a:rPr lang="en-US" sz="1600" dirty="0" smtClean="0">
                  <a:solidFill>
                    <a:srgbClr val="0033CC"/>
                  </a:solidFill>
                  <a:latin typeface="Verdana"/>
                  <a:cs typeface="Verdana"/>
                </a:rPr>
                <a:t>[</a:t>
              </a:r>
              <a:r>
                <a:rPr lang="en-US" sz="1600" dirty="0" smtClean="0">
                  <a:solidFill>
                    <a:srgbClr val="0033CC"/>
                  </a:solidFill>
                  <a:latin typeface="Verdana"/>
                  <a:cs typeface="Verdana"/>
                </a:rPr>
                <a:t>Presto</a:t>
              </a:r>
              <a:r>
                <a:rPr lang="en-US" sz="1600" dirty="0" smtClean="0">
                  <a:solidFill>
                    <a:srgbClr val="0033CC"/>
                  </a:solidFill>
                  <a:latin typeface="Verdana"/>
                  <a:cs typeface="Verdana"/>
                </a:rPr>
                <a:t>]</a:t>
              </a:r>
              <a:endParaRPr lang="en-US" sz="1600" dirty="0" smtClean="0">
                <a:solidFill>
                  <a:srgbClr val="0033CC"/>
                </a:solidFill>
                <a:latin typeface="Verdana"/>
                <a:cs typeface="Verdana"/>
              </a:endParaRPr>
            </a:p>
          </p:txBody>
        </p:sp>
        <p:cxnSp>
          <p:nvCxnSpPr>
            <p:cNvPr id="52" name="Straight Connector 51"/>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a:cs typeface="Verdana"/>
                </a:rPr>
                <a:t>Cong. Aware</a:t>
              </a:r>
              <a:endParaRPr lang="en-US" dirty="0" smtClean="0">
                <a:solidFill>
                  <a:schemeClr val="bg2">
                    <a:lumMod val="10000"/>
                  </a:schemeClr>
                </a:solidFill>
                <a:latin typeface="Verdana"/>
                <a:cs typeface="Verdana"/>
              </a:endParaRPr>
            </a:p>
          </p:txBody>
        </p:sp>
        <p:sp>
          <p:nvSpPr>
            <p:cNvPr id="55" name="TextBox 54"/>
            <p:cNvSpPr txBox="1"/>
            <p:nvPr/>
          </p:nvSpPr>
          <p:spPr>
            <a:xfrm>
              <a:off x="2911089" y="5975845"/>
              <a:ext cx="2653992" cy="357059"/>
            </a:xfrm>
            <a:prstGeom prst="rect">
              <a:avLst/>
            </a:prstGeom>
            <a:noFill/>
          </p:spPr>
          <p:txBody>
            <a:bodyPr wrap="none" rtlCol="0">
              <a:spAutoFit/>
            </a:bodyPr>
            <a:lstStyle/>
            <a:p>
              <a:r>
                <a:rPr lang="en-US" sz="1600" dirty="0" smtClean="0">
                  <a:solidFill>
                    <a:srgbClr val="0033CC"/>
                  </a:solidFill>
                  <a:latin typeface="Verdana"/>
                  <a:cs typeface="Verdana"/>
                </a:rPr>
                <a:t>  [MPTCP, </a:t>
              </a:r>
              <a:r>
                <a:rPr lang="en-US" sz="1600" dirty="0" err="1" smtClean="0">
                  <a:solidFill>
                    <a:srgbClr val="0033CC"/>
                  </a:solidFill>
                  <a:latin typeface="Verdana"/>
                  <a:cs typeface="Verdana"/>
                </a:rPr>
                <a:t>FlowBender</a:t>
              </a:r>
              <a:r>
                <a:rPr lang="en-US" sz="1600" dirty="0" smtClean="0">
                  <a:solidFill>
                    <a:srgbClr val="0033CC"/>
                  </a:solidFill>
                  <a:latin typeface="Verdana"/>
                  <a:cs typeface="Verdana"/>
                </a:rPr>
                <a:t>…]</a:t>
              </a:r>
              <a:endParaRPr lang="en-US" sz="1600" dirty="0" smtClean="0">
                <a:solidFill>
                  <a:srgbClr val="0033CC"/>
                </a:solidFill>
                <a:latin typeface="Verdana"/>
                <a:cs typeface="Verdana"/>
              </a:endParaRPr>
            </a:p>
          </p:txBody>
        </p:sp>
        <p:cxnSp>
          <p:nvCxnSpPr>
            <p:cNvPr id="56" name="Straight Connector 55"/>
            <p:cNvCxnSpPr/>
            <p:nvPr/>
          </p:nvCxnSpPr>
          <p:spPr>
            <a:xfrm flipH="1">
              <a:off x="4273703"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58631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60</a:t>
            </a:fld>
            <a:endParaRPr lang="en-US"/>
          </a:p>
        </p:txBody>
      </p:sp>
      <p:sp>
        <p:nvSpPr>
          <p:cNvPr id="21" name="Rectangle 20"/>
          <p:cNvSpPr/>
          <p:nvPr/>
        </p:nvSpPr>
        <p:spPr>
          <a:xfrm>
            <a:off x="2846797" y="2712094"/>
            <a:ext cx="274320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P5</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Push-up</a:t>
            </a:r>
            <a:endParaRPr lang="en-US" sz="2400" dirty="0">
              <a:solidFill>
                <a:srgbClr val="3366FF"/>
              </a:solidFill>
            </a:endParaRPr>
          </a:p>
        </p:txBody>
      </p:sp>
      <p:sp>
        <p:nvSpPr>
          <p:cNvPr id="5" name="Striped Right Arrow 4"/>
          <p:cNvSpPr/>
          <p:nvPr/>
        </p:nvSpPr>
        <p:spPr>
          <a:xfrm rot="16200000">
            <a:off x="3725979" y="1985047"/>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57200" y="4708564"/>
            <a:ext cx="8215376" cy="146545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a:solidFill>
                  <a:srgbClr val="3366FF"/>
                </a:solidFill>
              </a:rPr>
              <a:t>Merging </a:t>
            </a:r>
            <a:r>
              <a:rPr lang="en-US" sz="2400" i="1" dirty="0" err="1">
                <a:solidFill>
                  <a:srgbClr val="3366FF"/>
                </a:solidFill>
              </a:rPr>
              <a:t>pkts</a:t>
            </a:r>
            <a:r>
              <a:rPr lang="en-US" sz="2400" i="1" dirty="0">
                <a:solidFill>
                  <a:srgbClr val="3366FF"/>
                </a:solidFill>
              </a:rPr>
              <a:t> in GRO creates less segments &amp; avoids using substantially more cycles at TCP/IP and above [</a:t>
            </a:r>
            <a:r>
              <a:rPr lang="en-US" sz="2400" i="1" dirty="0" err="1">
                <a:solidFill>
                  <a:srgbClr val="3366FF"/>
                </a:solidFill>
              </a:rPr>
              <a:t>Menon</a:t>
            </a:r>
            <a:r>
              <a:rPr lang="en-US" sz="2400" i="1" dirty="0">
                <a:solidFill>
                  <a:srgbClr val="3366FF"/>
                </a:solidFill>
              </a:rPr>
              <a:t>, ATC’08]</a:t>
            </a:r>
          </a:p>
          <a:p>
            <a:pPr lvl="0"/>
            <a:r>
              <a:rPr lang="en-US" sz="2400" dirty="0">
                <a:solidFill>
                  <a:prstClr val="black"/>
                </a:solidFill>
              </a:rPr>
              <a:t>If GRO is disabled, ~6Gbps with 100% CPU usage of one core</a:t>
            </a:r>
            <a:endParaRPr lang="en-US" dirty="0"/>
          </a:p>
        </p:txBody>
      </p:sp>
    </p:spTree>
    <p:extLst>
      <p:ext uri="{BB962C8B-B14F-4D97-AF65-F5344CB8AC3E}">
        <p14:creationId xmlns:p14="http://schemas.microsoft.com/office/powerpoint/2010/main" val="301810620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61</a:t>
            </a:fld>
            <a:endParaRPr lang="en-US"/>
          </a:p>
        </p:txBody>
      </p:sp>
      <p:sp>
        <p:nvSpPr>
          <p:cNvPr id="34" name="Rectangle 33"/>
          <p:cNvSpPr/>
          <p:nvPr/>
        </p:nvSpPr>
        <p:spPr>
          <a:xfrm>
            <a:off x="112742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8" name="Rectangle 37"/>
          <p:cNvSpPr/>
          <p:nvPr/>
        </p:nvSpPr>
        <p:spPr>
          <a:xfrm>
            <a:off x="16919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40" name="Rectangle 39"/>
          <p:cNvSpPr/>
          <p:nvPr/>
        </p:nvSpPr>
        <p:spPr>
          <a:xfrm>
            <a:off x="224055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
        <p:nvSpPr>
          <p:cNvPr id="4" name="TextBox 3"/>
          <p:cNvSpPr txBox="1"/>
          <p:nvPr/>
        </p:nvSpPr>
        <p:spPr>
          <a:xfrm>
            <a:off x="1861631" y="4949645"/>
            <a:ext cx="2765751" cy="461665"/>
          </a:xfrm>
          <a:prstGeom prst="rect">
            <a:avLst/>
          </a:prstGeom>
          <a:noFill/>
        </p:spPr>
        <p:txBody>
          <a:bodyPr wrap="none" rtlCol="0">
            <a:spAutoFit/>
          </a:bodyPr>
          <a:lstStyle/>
          <a:p>
            <a:r>
              <a:rPr lang="en-US" sz="2400" dirty="0" smtClean="0"/>
              <a:t>Out of order packets</a:t>
            </a:r>
            <a:endParaRPr lang="en-US" sz="2400" dirty="0"/>
          </a:p>
        </p:txBody>
      </p:sp>
    </p:spTree>
    <p:extLst>
      <p:ext uri="{BB962C8B-B14F-4D97-AF65-F5344CB8AC3E}">
        <p14:creationId xmlns:p14="http://schemas.microsoft.com/office/powerpoint/2010/main" val="152560318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62</a:t>
            </a:fld>
            <a:endParaRPr lang="en-US"/>
          </a:p>
        </p:txBody>
      </p:sp>
      <p:sp>
        <p:nvSpPr>
          <p:cNvPr id="34" name="Rectangle 33"/>
          <p:cNvSpPr/>
          <p:nvPr/>
        </p:nvSpPr>
        <p:spPr>
          <a:xfrm>
            <a:off x="1966231"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8" name="Rectangle 37"/>
          <p:cNvSpPr/>
          <p:nvPr/>
        </p:nvSpPr>
        <p:spPr>
          <a:xfrm>
            <a:off x="16919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40" name="Rectangle 39"/>
          <p:cNvSpPr/>
          <p:nvPr/>
        </p:nvSpPr>
        <p:spPr>
          <a:xfrm>
            <a:off x="224055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131846295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63</a:t>
            </a:fld>
            <a:endParaRPr lang="en-US"/>
          </a:p>
        </p:txBody>
      </p:sp>
      <p:sp>
        <p:nvSpPr>
          <p:cNvPr id="34" name="Rectangle 33"/>
          <p:cNvSpPr/>
          <p:nvPr/>
        </p:nvSpPr>
        <p:spPr>
          <a:xfrm>
            <a:off x="1966231" y="295788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P2</a:t>
            </a:r>
            <a:endParaRPr lang="en-US" dirty="0"/>
          </a:p>
        </p:txBody>
      </p:sp>
      <p:sp>
        <p:nvSpPr>
          <p:cNvPr id="40" name="Rectangle 39"/>
          <p:cNvSpPr/>
          <p:nvPr/>
        </p:nvSpPr>
        <p:spPr>
          <a:xfrm>
            <a:off x="224055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204606555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64</a:t>
            </a:fld>
            <a:endParaRPr lang="en-US"/>
          </a:p>
        </p:txBody>
      </p:sp>
      <p:sp>
        <p:nvSpPr>
          <p:cNvPr id="34" name="Rectangle 33"/>
          <p:cNvSpPr/>
          <p:nvPr/>
        </p:nvSpPr>
        <p:spPr>
          <a:xfrm>
            <a:off x="1966231" y="295788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39780859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65</a:t>
            </a:fld>
            <a:endParaRPr lang="en-US"/>
          </a:p>
        </p:txBody>
      </p:sp>
      <p:sp>
        <p:nvSpPr>
          <p:cNvPr id="34" name="Rectangle 33"/>
          <p:cNvSpPr/>
          <p:nvPr/>
        </p:nvSpPr>
        <p:spPr>
          <a:xfrm>
            <a:off x="1966231" y="295788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3146429"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
        <p:nvSpPr>
          <p:cNvPr id="4" name="Rounded Rectangle 3"/>
          <p:cNvSpPr/>
          <p:nvPr/>
        </p:nvSpPr>
        <p:spPr>
          <a:xfrm>
            <a:off x="707131" y="5295920"/>
            <a:ext cx="7648562" cy="106043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GRO is designed to be fast and simple; it pushes-up the existing segment immediately when 1) there is a gap in sequence number, 2) MSS reached or 3) timeout fired</a:t>
            </a:r>
            <a:endParaRPr lang="en-US" dirty="0"/>
          </a:p>
        </p:txBody>
      </p:sp>
    </p:spTree>
    <p:extLst>
      <p:ext uri="{BB962C8B-B14F-4D97-AF65-F5344CB8AC3E}">
        <p14:creationId xmlns:p14="http://schemas.microsoft.com/office/powerpoint/2010/main" val="211995226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66</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3146429"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79668385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67</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2984021"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7238288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68</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643851" y="2998849"/>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35792031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69</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288079" y="2962713"/>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3472193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MPTCP</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7</a:t>
            </a:fld>
            <a:endParaRPr lang="en-US"/>
          </a:p>
        </p:txBody>
      </p:sp>
      <p:sp>
        <p:nvSpPr>
          <p:cNvPr id="9" name="TextBox 8"/>
          <p:cNvSpPr txBox="1"/>
          <p:nvPr/>
        </p:nvSpPr>
        <p:spPr>
          <a:xfrm>
            <a:off x="552172" y="5755645"/>
            <a:ext cx="8454888" cy="461665"/>
          </a:xfrm>
          <a:prstGeom prst="rect">
            <a:avLst/>
          </a:prstGeom>
          <a:noFill/>
        </p:spPr>
        <p:txBody>
          <a:bodyPr wrap="square" rtlCol="0">
            <a:spAutoFit/>
          </a:bodyPr>
          <a:lstStyle/>
          <a:p>
            <a:pPr marL="285750" indent="-285750">
              <a:buFont typeface="Wingdings" charset="2"/>
              <a:buChar char="²"/>
            </a:pPr>
            <a:r>
              <a:rPr lang="en-US" sz="2400" dirty="0" smtClean="0">
                <a:solidFill>
                  <a:schemeClr val="tx1">
                    <a:lumMod val="50000"/>
                    <a:lumOff val="50000"/>
                  </a:schemeClr>
                </a:solidFill>
              </a:rPr>
              <a:t>Slides by Damon </a:t>
            </a:r>
            <a:r>
              <a:rPr lang="en-US" sz="2400" dirty="0" err="1" smtClean="0">
                <a:solidFill>
                  <a:schemeClr val="tx1">
                    <a:lumMod val="50000"/>
                    <a:lumOff val="50000"/>
                  </a:schemeClr>
                </a:solidFill>
              </a:rPr>
              <a:t>Wischik</a:t>
            </a:r>
            <a:r>
              <a:rPr lang="en-US" sz="2400" dirty="0" smtClean="0">
                <a:solidFill>
                  <a:schemeClr val="tx1">
                    <a:lumMod val="50000"/>
                    <a:lumOff val="50000"/>
                  </a:schemeClr>
                </a:solidFill>
              </a:rPr>
              <a:t> (with minor modifications)</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55561294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70</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387073" y="1910535"/>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4935713" y="2949058"/>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359869091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71</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387073" y="1910535"/>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4935713" y="29490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 – 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165924958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t>72</a:t>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387073" y="1910535"/>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06417" y="1924513"/>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 – 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extLst>
      <p:ext uri="{BB962C8B-B14F-4D97-AF65-F5344CB8AC3E}">
        <p14:creationId xmlns:p14="http://schemas.microsoft.com/office/powerpoint/2010/main" val="402838588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48" name="TextBox 47"/>
          <p:cNvSpPr txBox="1"/>
          <p:nvPr/>
        </p:nvSpPr>
        <p:spPr>
          <a:xfrm>
            <a:off x="960217" y="1724235"/>
            <a:ext cx="7437954" cy="954107"/>
          </a:xfrm>
          <a:prstGeom prst="rect">
            <a:avLst/>
          </a:prstGeom>
          <a:noFill/>
        </p:spPr>
        <p:txBody>
          <a:bodyPr wrap="none" rtlCol="0">
            <a:spAutoFit/>
          </a:bodyPr>
          <a:lstStyle/>
          <a:p>
            <a:r>
              <a:rPr lang="en-US" sz="2800" b="1" i="1" dirty="0" smtClean="0"/>
              <a:t>	GRO is effectively disabled</a:t>
            </a:r>
          </a:p>
          <a:p>
            <a:r>
              <a:rPr lang="en-US" sz="2800" b="1" i="1" dirty="0" smtClean="0"/>
              <a:t>	Lots of small packets are pushed up to TCP/IP</a:t>
            </a:r>
            <a:endParaRPr lang="en-US" dirty="0"/>
          </a:p>
        </p:txBody>
      </p:sp>
      <p:sp>
        <p:nvSpPr>
          <p:cNvPr id="3" name="Slide Number Placeholder 2"/>
          <p:cNvSpPr>
            <a:spLocks noGrp="1"/>
          </p:cNvSpPr>
          <p:nvPr>
            <p:ph type="sldNum" sz="quarter" idx="12"/>
          </p:nvPr>
        </p:nvSpPr>
        <p:spPr/>
        <p:txBody>
          <a:bodyPr/>
          <a:lstStyle/>
          <a:p>
            <a:fld id="{4D3BA737-27AB-A44D-A61A-F5896FDDB172}" type="slidenum">
              <a:rPr lang="en-US" smtClean="0"/>
              <a:t>73</a:t>
            </a:fld>
            <a:endParaRPr lang="en-US"/>
          </a:p>
        </p:txBody>
      </p:sp>
      <p:sp>
        <p:nvSpPr>
          <p:cNvPr id="4" name="Rounded Rectangle 3"/>
          <p:cNvSpPr/>
          <p:nvPr/>
        </p:nvSpPr>
        <p:spPr>
          <a:xfrm>
            <a:off x="1357177" y="3302487"/>
            <a:ext cx="6644033" cy="80150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Huge CPU processing overhead</a:t>
            </a:r>
          </a:p>
        </p:txBody>
      </p:sp>
      <p:sp>
        <p:nvSpPr>
          <p:cNvPr id="34" name="Rounded Rectangle 33"/>
          <p:cNvSpPr/>
          <p:nvPr/>
        </p:nvSpPr>
        <p:spPr>
          <a:xfrm>
            <a:off x="1357177" y="4557180"/>
            <a:ext cx="6644033" cy="80150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Poor TCP performance due to massive reordering </a:t>
            </a:r>
            <a:endParaRPr lang="en-US" sz="2400" dirty="0">
              <a:solidFill>
                <a:srgbClr val="FF0000"/>
              </a:solidFill>
            </a:endParaRPr>
          </a:p>
        </p:txBody>
      </p:sp>
    </p:spTree>
    <p:extLst>
      <p:ext uri="{BB962C8B-B14F-4D97-AF65-F5344CB8AC3E}">
        <p14:creationId xmlns:p14="http://schemas.microsoft.com/office/powerpoint/2010/main" val="407288548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2" name="Group 621"/>
          <p:cNvGrpSpPr/>
          <p:nvPr/>
        </p:nvGrpSpPr>
        <p:grpSpPr>
          <a:xfrm>
            <a:off x="4363526" y="3684397"/>
            <a:ext cx="2570675" cy="1693032"/>
            <a:chOff x="4744526" y="3500765"/>
            <a:chExt cx="2570675" cy="1693032"/>
          </a:xfrm>
        </p:grpSpPr>
        <p:cxnSp>
          <p:nvCxnSpPr>
            <p:cNvPr id="577" name="Straight Arrow Connector 576"/>
            <p:cNvCxnSpPr>
              <a:stCxn id="592" idx="0"/>
            </p:cNvCxnSpPr>
            <p:nvPr/>
          </p:nvCxnSpPr>
          <p:spPr>
            <a:xfrm rot="16200000" flipH="1" flipV="1">
              <a:off x="5235430" y="3876080"/>
              <a:ext cx="844654" cy="179078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78" name="Group 577"/>
            <p:cNvGrpSpPr/>
            <p:nvPr/>
          </p:nvGrpSpPr>
          <p:grpSpPr>
            <a:xfrm rot="16200000" flipH="1">
              <a:off x="6467372" y="3972296"/>
              <a:ext cx="933603" cy="762054"/>
              <a:chOff x="4148916" y="5105346"/>
              <a:chExt cx="933603" cy="762054"/>
            </a:xfrm>
          </p:grpSpPr>
          <p:grpSp>
            <p:nvGrpSpPr>
              <p:cNvPr id="590" name="Group 589"/>
              <p:cNvGrpSpPr/>
              <p:nvPr/>
            </p:nvGrpSpPr>
            <p:grpSpPr>
              <a:xfrm>
                <a:off x="4148916" y="5341482"/>
                <a:ext cx="933603" cy="525918"/>
                <a:chOff x="457200" y="4457617"/>
                <a:chExt cx="1085821" cy="427364"/>
              </a:xfrm>
            </p:grpSpPr>
            <p:cxnSp>
              <p:nvCxnSpPr>
                <p:cNvPr id="613" name="Straight Connector 61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6" name="Straight Connector 61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17" name="Group 616"/>
                <p:cNvGrpSpPr/>
                <p:nvPr/>
              </p:nvGrpSpPr>
              <p:grpSpPr>
                <a:xfrm flipH="1">
                  <a:off x="1012996" y="4465798"/>
                  <a:ext cx="530025" cy="419183"/>
                  <a:chOff x="609600" y="4610017"/>
                  <a:chExt cx="530025" cy="419183"/>
                </a:xfrm>
              </p:grpSpPr>
              <p:cxnSp>
                <p:nvCxnSpPr>
                  <p:cNvPr id="618" name="Straight Connector 61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9" name="Straight Connector 61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91" name="Group 590"/>
              <p:cNvGrpSpPr/>
              <p:nvPr/>
            </p:nvGrpSpPr>
            <p:grpSpPr>
              <a:xfrm>
                <a:off x="4191000" y="5105346"/>
                <a:ext cx="841076" cy="254393"/>
                <a:chOff x="5220661" y="3675707"/>
                <a:chExt cx="978209" cy="243008"/>
              </a:xfrm>
            </p:grpSpPr>
            <p:sp>
              <p:nvSpPr>
                <p:cNvPr id="592" name="Rectangle 59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581" name="Straight Arrow Connector 580"/>
            <p:cNvCxnSpPr>
              <a:stCxn id="592" idx="0"/>
            </p:cNvCxnSpPr>
            <p:nvPr/>
          </p:nvCxnSpPr>
          <p:spPr>
            <a:xfrm flipH="1" flipV="1">
              <a:off x="4744526" y="3500765"/>
              <a:ext cx="1808620" cy="84837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274638"/>
            <a:ext cx="8153400" cy="1143000"/>
          </a:xfrm>
        </p:spPr>
        <p:txBody>
          <a:bodyPr>
            <a:noAutofit/>
          </a:bodyPr>
          <a:lstStyle/>
          <a:p>
            <a:r>
              <a:rPr lang="en-US" dirty="0" smtClean="0"/>
              <a:t>Handling Asymmetry</a:t>
            </a:r>
            <a:endParaRPr lang="en-US" dirty="0"/>
          </a:p>
        </p:txBody>
      </p:sp>
      <p:sp>
        <p:nvSpPr>
          <p:cNvPr id="4" name="Slide Number Placeholder 3"/>
          <p:cNvSpPr>
            <a:spLocks noGrp="1"/>
          </p:cNvSpPr>
          <p:nvPr>
            <p:ph type="sldNum" sz="quarter" idx="12"/>
          </p:nvPr>
        </p:nvSpPr>
        <p:spPr/>
        <p:txBody>
          <a:bodyPr/>
          <a:lstStyle/>
          <a:p>
            <a:fld id="{3AC99A5B-5B03-425B-9284-2F10A88898BE}" type="slidenum">
              <a:rPr lang="en-US" smtClean="0"/>
              <a:t>74</a:t>
            </a:fld>
            <a:endParaRPr lang="en-US"/>
          </a:p>
        </p:txBody>
      </p:sp>
      <p:grpSp>
        <p:nvGrpSpPr>
          <p:cNvPr id="12" name="Group 11"/>
          <p:cNvGrpSpPr/>
          <p:nvPr/>
        </p:nvGrpSpPr>
        <p:grpSpPr>
          <a:xfrm>
            <a:off x="609600" y="2835392"/>
            <a:ext cx="4259580" cy="3276600"/>
            <a:chOff x="2057400" y="2743200"/>
            <a:chExt cx="4259580" cy="3276600"/>
          </a:xfrm>
        </p:grpSpPr>
        <p:cxnSp>
          <p:nvCxnSpPr>
            <p:cNvPr id="20" name="Straight Arrow Connector 19"/>
            <p:cNvCxnSpPr>
              <a:stCxn id="114" idx="0"/>
              <a:endCxn id="171" idx="3"/>
            </p:cNvCxnSpPr>
            <p:nvPr/>
          </p:nvCxnSpPr>
          <p:spPr>
            <a:xfrm flipV="1">
              <a:off x="2529475" y="3453156"/>
              <a:ext cx="840173" cy="179570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4" idx="0"/>
              <a:endCxn id="175" idx="3"/>
            </p:cNvCxnSpPr>
            <p:nvPr/>
          </p:nvCxnSpPr>
          <p:spPr>
            <a:xfrm flipV="1">
              <a:off x="2529476" y="3470996"/>
              <a:ext cx="2533203" cy="177786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2" idx="0"/>
              <a:endCxn id="171" idx="3"/>
            </p:cNvCxnSpPr>
            <p:nvPr/>
          </p:nvCxnSpPr>
          <p:spPr>
            <a:xfrm flipH="1" flipV="1">
              <a:off x="3369648" y="3453156"/>
              <a:ext cx="852106" cy="180459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2" idx="0"/>
              <a:endCxn id="176" idx="2"/>
            </p:cNvCxnSpPr>
            <p:nvPr/>
          </p:nvCxnSpPr>
          <p:spPr>
            <a:xfrm flipV="1">
              <a:off x="4221753" y="3466966"/>
              <a:ext cx="844654" cy="179078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1" idx="0"/>
              <a:endCxn id="176" idx="2"/>
            </p:cNvCxnSpPr>
            <p:nvPr/>
          </p:nvCxnSpPr>
          <p:spPr>
            <a:xfrm flipH="1" flipV="1">
              <a:off x="5066407" y="3466966"/>
              <a:ext cx="790650" cy="1794197"/>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51" idx="0"/>
              <a:endCxn id="171" idx="3"/>
            </p:cNvCxnSpPr>
            <p:nvPr/>
          </p:nvCxnSpPr>
          <p:spPr>
            <a:xfrm flipH="1" flipV="1">
              <a:off x="3369648" y="3453156"/>
              <a:ext cx="2487408" cy="1808007"/>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4724400" y="2761040"/>
              <a:ext cx="541247" cy="709956"/>
              <a:chOff x="1027560" y="1988818"/>
              <a:chExt cx="545969" cy="678181"/>
            </a:xfrm>
          </p:grpSpPr>
          <p:sp>
            <p:nvSpPr>
              <p:cNvPr id="175" name="Cube 174"/>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8"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2" name="Group 41"/>
            <p:cNvGrpSpPr/>
            <p:nvPr/>
          </p:nvGrpSpPr>
          <p:grpSpPr>
            <a:xfrm>
              <a:off x="3031368" y="2743200"/>
              <a:ext cx="541247" cy="709956"/>
              <a:chOff x="1027560" y="1988818"/>
              <a:chExt cx="545969" cy="678181"/>
            </a:xfrm>
          </p:grpSpPr>
          <p:sp>
            <p:nvSpPr>
              <p:cNvPr id="171" name="Cube 17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 name="Group 5"/>
            <p:cNvGrpSpPr/>
            <p:nvPr/>
          </p:nvGrpSpPr>
          <p:grpSpPr>
            <a:xfrm>
              <a:off x="2057400" y="5248857"/>
              <a:ext cx="933603" cy="770243"/>
              <a:chOff x="2286000" y="5096457"/>
              <a:chExt cx="933603" cy="770243"/>
            </a:xfrm>
          </p:grpSpPr>
          <p:grpSp>
            <p:nvGrpSpPr>
              <p:cNvPr id="43" name="Group 42"/>
              <p:cNvGrpSpPr/>
              <p:nvPr/>
            </p:nvGrpSpPr>
            <p:grpSpPr>
              <a:xfrm>
                <a:off x="2286000" y="5340782"/>
                <a:ext cx="933603" cy="525918"/>
                <a:chOff x="457200" y="4457617"/>
                <a:chExt cx="1085821" cy="427364"/>
              </a:xfrm>
            </p:grpSpPr>
            <p:cxnSp>
              <p:nvCxnSpPr>
                <p:cNvPr id="162" name="Straight Connector 16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66" name="Group 165"/>
                <p:cNvGrpSpPr/>
                <p:nvPr/>
              </p:nvGrpSpPr>
              <p:grpSpPr>
                <a:xfrm flipH="1">
                  <a:off x="1012996" y="4465798"/>
                  <a:ext cx="530025" cy="419183"/>
                  <a:chOff x="609600" y="4610017"/>
                  <a:chExt cx="530025" cy="419183"/>
                </a:xfrm>
              </p:grpSpPr>
              <p:cxnSp>
                <p:nvCxnSpPr>
                  <p:cNvPr id="167" name="Straight Connector 16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7" name="Group 46"/>
              <p:cNvGrpSpPr/>
              <p:nvPr/>
            </p:nvGrpSpPr>
            <p:grpSpPr>
              <a:xfrm>
                <a:off x="2337538" y="5096457"/>
                <a:ext cx="841076" cy="254393"/>
                <a:chOff x="5220661" y="3675707"/>
                <a:chExt cx="978209" cy="243008"/>
              </a:xfrm>
            </p:grpSpPr>
            <p:sp>
              <p:nvSpPr>
                <p:cNvPr id="114" name="Rectangle 11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7"/>
            <p:cNvGrpSpPr/>
            <p:nvPr/>
          </p:nvGrpSpPr>
          <p:grpSpPr>
            <a:xfrm>
              <a:off x="3759131" y="5257746"/>
              <a:ext cx="933603" cy="762054"/>
              <a:chOff x="4148916" y="5105346"/>
              <a:chExt cx="933603" cy="762054"/>
            </a:xfrm>
          </p:grpSpPr>
          <p:grpSp>
            <p:nvGrpSpPr>
              <p:cNvPr id="45" name="Group 44"/>
              <p:cNvGrpSpPr/>
              <p:nvPr/>
            </p:nvGrpSpPr>
            <p:grpSpPr>
              <a:xfrm>
                <a:off x="4148916" y="5341482"/>
                <a:ext cx="933603" cy="525918"/>
                <a:chOff x="457200" y="4457617"/>
                <a:chExt cx="1085821" cy="427364"/>
              </a:xfrm>
            </p:grpSpPr>
            <p:cxnSp>
              <p:nvCxnSpPr>
                <p:cNvPr id="144" name="Straight Connector 14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8" name="Group 147"/>
                <p:cNvGrpSpPr/>
                <p:nvPr/>
              </p:nvGrpSpPr>
              <p:grpSpPr>
                <a:xfrm flipH="1">
                  <a:off x="1012996" y="4465798"/>
                  <a:ext cx="530025" cy="419183"/>
                  <a:chOff x="609600" y="4610017"/>
                  <a:chExt cx="530025" cy="419183"/>
                </a:xfrm>
              </p:grpSpPr>
              <p:cxnSp>
                <p:nvCxnSpPr>
                  <p:cNvPr id="149" name="Straight Connector 14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4191000" y="5105346"/>
                <a:ext cx="841076" cy="254393"/>
                <a:chOff x="5220661" y="3675707"/>
                <a:chExt cx="978209" cy="243008"/>
              </a:xfrm>
            </p:grpSpPr>
            <p:sp>
              <p:nvSpPr>
                <p:cNvPr id="72" name="Rectangle 7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p:cNvGrpSpPr/>
            <p:nvPr/>
          </p:nvGrpSpPr>
          <p:grpSpPr>
            <a:xfrm>
              <a:off x="5383377" y="5261163"/>
              <a:ext cx="933603" cy="758637"/>
              <a:chOff x="6018906" y="5096457"/>
              <a:chExt cx="933603" cy="758637"/>
            </a:xfrm>
          </p:grpSpPr>
          <p:grpSp>
            <p:nvGrpSpPr>
              <p:cNvPr id="46" name="Group 45"/>
              <p:cNvGrpSpPr/>
              <p:nvPr/>
            </p:nvGrpSpPr>
            <p:grpSpPr>
              <a:xfrm>
                <a:off x="6018906" y="5329176"/>
                <a:ext cx="933603" cy="525918"/>
                <a:chOff x="457200" y="4457617"/>
                <a:chExt cx="1085821" cy="427364"/>
              </a:xfrm>
            </p:grpSpPr>
            <p:cxnSp>
              <p:nvCxnSpPr>
                <p:cNvPr id="135" name="Straight Connector 13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9" name="Group 138"/>
                <p:cNvGrpSpPr/>
                <p:nvPr/>
              </p:nvGrpSpPr>
              <p:grpSpPr>
                <a:xfrm flipH="1">
                  <a:off x="1012996" y="4465798"/>
                  <a:ext cx="530025" cy="419183"/>
                  <a:chOff x="609600" y="4610017"/>
                  <a:chExt cx="530025" cy="419183"/>
                </a:xfrm>
              </p:grpSpPr>
              <p:cxnSp>
                <p:nvCxnSpPr>
                  <p:cNvPr id="140" name="Straight Connector 13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6072048" y="5096457"/>
                <a:ext cx="841076" cy="254393"/>
                <a:chOff x="5220661" y="3675707"/>
                <a:chExt cx="978209" cy="243008"/>
              </a:xfrm>
            </p:grpSpPr>
            <p:sp>
              <p:nvSpPr>
                <p:cNvPr id="51" name="Rectangle 5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cxnSp>
        <p:nvCxnSpPr>
          <p:cNvPr id="301" name="Straight Arrow Connector 300"/>
          <p:cNvCxnSpPr>
            <a:stCxn id="377" idx="0"/>
            <a:endCxn id="411" idx="3"/>
          </p:cNvCxnSpPr>
          <p:nvPr/>
        </p:nvCxnSpPr>
        <p:spPr>
          <a:xfrm>
            <a:off x="1903265" y="2841898"/>
            <a:ext cx="1777861" cy="2533203"/>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38" name="Group 637"/>
          <p:cNvGrpSpPr/>
          <p:nvPr/>
        </p:nvGrpSpPr>
        <p:grpSpPr>
          <a:xfrm>
            <a:off x="1132321" y="2369820"/>
            <a:ext cx="2566645" cy="4259580"/>
            <a:chOff x="1894320" y="2369820"/>
            <a:chExt cx="2566645" cy="4259580"/>
          </a:xfrm>
        </p:grpSpPr>
        <p:cxnSp>
          <p:nvCxnSpPr>
            <p:cNvPr id="305" name="Straight Arrow Connector 304"/>
            <p:cNvCxnSpPr>
              <a:stCxn id="313" idx="0"/>
              <a:endCxn id="407" idx="3"/>
            </p:cNvCxnSpPr>
            <p:nvPr/>
          </p:nvCxnSpPr>
          <p:spPr>
            <a:xfrm flipV="1">
              <a:off x="2652958" y="3682067"/>
              <a:ext cx="1808007" cy="248741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a:stCxn id="377" idx="0"/>
              <a:endCxn id="407" idx="3"/>
            </p:cNvCxnSpPr>
            <p:nvPr/>
          </p:nvCxnSpPr>
          <p:spPr>
            <a:xfrm>
              <a:off x="2665264" y="2841897"/>
              <a:ext cx="1795701" cy="84017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a:stCxn id="313" idx="0"/>
              <a:endCxn id="412" idx="2"/>
            </p:cNvCxnSpPr>
            <p:nvPr/>
          </p:nvCxnSpPr>
          <p:spPr>
            <a:xfrm flipV="1">
              <a:off x="2652958" y="5378828"/>
              <a:ext cx="1794197" cy="79065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rot="5400000">
              <a:off x="1813340" y="2451500"/>
              <a:ext cx="933603" cy="770243"/>
              <a:chOff x="2286000" y="5096457"/>
              <a:chExt cx="933603" cy="770243"/>
            </a:xfrm>
          </p:grpSpPr>
          <p:grpSp>
            <p:nvGrpSpPr>
              <p:cNvPr id="375" name="Group 374"/>
              <p:cNvGrpSpPr/>
              <p:nvPr/>
            </p:nvGrpSpPr>
            <p:grpSpPr>
              <a:xfrm>
                <a:off x="2286000" y="5340782"/>
                <a:ext cx="933603" cy="525918"/>
                <a:chOff x="457200" y="4457617"/>
                <a:chExt cx="1085821" cy="427364"/>
              </a:xfrm>
            </p:grpSpPr>
            <p:cxnSp>
              <p:nvCxnSpPr>
                <p:cNvPr id="398" name="Straight Connector 39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02" name="Group 401"/>
                <p:cNvGrpSpPr/>
                <p:nvPr/>
              </p:nvGrpSpPr>
              <p:grpSpPr>
                <a:xfrm flipH="1">
                  <a:off x="1012996" y="4465798"/>
                  <a:ext cx="530025" cy="419183"/>
                  <a:chOff x="609600" y="4610017"/>
                  <a:chExt cx="530025" cy="419183"/>
                </a:xfrm>
              </p:grpSpPr>
              <p:cxnSp>
                <p:nvCxnSpPr>
                  <p:cNvPr id="403" name="Straight Connector 40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76" name="Group 375"/>
              <p:cNvGrpSpPr/>
              <p:nvPr/>
            </p:nvGrpSpPr>
            <p:grpSpPr>
              <a:xfrm>
                <a:off x="2337538" y="5096457"/>
                <a:ext cx="841076" cy="254393"/>
                <a:chOff x="5220661" y="3675707"/>
                <a:chExt cx="978209" cy="243008"/>
              </a:xfrm>
            </p:grpSpPr>
            <p:sp>
              <p:nvSpPr>
                <p:cNvPr id="377" name="Rectangle 37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7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10" name="Group 309"/>
            <p:cNvGrpSpPr/>
            <p:nvPr/>
          </p:nvGrpSpPr>
          <p:grpSpPr>
            <a:xfrm rot="5400000">
              <a:off x="1806837" y="5783280"/>
              <a:ext cx="933603" cy="758637"/>
              <a:chOff x="6018906" y="5096457"/>
              <a:chExt cx="933603" cy="758637"/>
            </a:xfrm>
          </p:grpSpPr>
          <p:grpSp>
            <p:nvGrpSpPr>
              <p:cNvPr id="311" name="Group 310"/>
              <p:cNvGrpSpPr/>
              <p:nvPr/>
            </p:nvGrpSpPr>
            <p:grpSpPr>
              <a:xfrm>
                <a:off x="6018906" y="5329176"/>
                <a:ext cx="933603" cy="525918"/>
                <a:chOff x="457200" y="4457617"/>
                <a:chExt cx="1085821" cy="427364"/>
              </a:xfrm>
            </p:grpSpPr>
            <p:cxnSp>
              <p:nvCxnSpPr>
                <p:cNvPr id="334" name="Straight Connector 33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38" name="Group 337"/>
                <p:cNvGrpSpPr/>
                <p:nvPr/>
              </p:nvGrpSpPr>
              <p:grpSpPr>
                <a:xfrm flipH="1">
                  <a:off x="1012996" y="4465798"/>
                  <a:ext cx="530025" cy="419183"/>
                  <a:chOff x="609600" y="4610017"/>
                  <a:chExt cx="530025" cy="419183"/>
                </a:xfrm>
              </p:grpSpPr>
              <p:cxnSp>
                <p:nvCxnSpPr>
                  <p:cNvPr id="339" name="Straight Connector 33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12" name="Group 311"/>
              <p:cNvGrpSpPr/>
              <p:nvPr/>
            </p:nvGrpSpPr>
            <p:grpSpPr>
              <a:xfrm>
                <a:off x="6072048" y="5096457"/>
                <a:ext cx="841076" cy="254393"/>
                <a:chOff x="5220661" y="3675707"/>
                <a:chExt cx="978209" cy="243008"/>
              </a:xfrm>
            </p:grpSpPr>
            <p:sp>
              <p:nvSpPr>
                <p:cNvPr id="313" name="Rectangle 31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343" name="Group 342"/>
          <p:cNvGrpSpPr/>
          <p:nvPr/>
        </p:nvGrpSpPr>
        <p:grpSpPr>
          <a:xfrm rot="5400000">
            <a:off x="928479" y="4275394"/>
            <a:ext cx="933603" cy="525918"/>
            <a:chOff x="457200" y="4457617"/>
            <a:chExt cx="1085821" cy="427364"/>
          </a:xfrm>
        </p:grpSpPr>
        <p:cxnSp>
          <p:nvCxnSpPr>
            <p:cNvPr id="366" name="Straight Connector 36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70" name="Group 369"/>
            <p:cNvGrpSpPr/>
            <p:nvPr/>
          </p:nvGrpSpPr>
          <p:grpSpPr>
            <a:xfrm flipH="1">
              <a:off x="1012996" y="4465798"/>
              <a:ext cx="530025" cy="419183"/>
              <a:chOff x="609600" y="4610017"/>
              <a:chExt cx="530025" cy="419183"/>
            </a:xfrm>
          </p:grpSpPr>
          <p:cxnSp>
            <p:nvCxnSpPr>
              <p:cNvPr id="371" name="Straight Connector 37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44" name="Group 343"/>
          <p:cNvGrpSpPr/>
          <p:nvPr/>
        </p:nvGrpSpPr>
        <p:grpSpPr>
          <a:xfrm rot="5400000">
            <a:off x="1346640" y="4406978"/>
            <a:ext cx="841076" cy="254393"/>
            <a:chOff x="5220661" y="3675707"/>
            <a:chExt cx="978209" cy="243008"/>
          </a:xfrm>
        </p:grpSpPr>
        <p:sp>
          <p:nvSpPr>
            <p:cNvPr id="345" name="Rectangle 34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6" name="Group 305"/>
          <p:cNvGrpSpPr/>
          <p:nvPr/>
        </p:nvGrpSpPr>
        <p:grpSpPr>
          <a:xfrm rot="5400000">
            <a:off x="3765480" y="4952466"/>
            <a:ext cx="541247" cy="709956"/>
            <a:chOff x="1027560" y="1988818"/>
            <a:chExt cx="545969" cy="678181"/>
          </a:xfrm>
        </p:grpSpPr>
        <p:sp>
          <p:nvSpPr>
            <p:cNvPr id="411" name="Cube 41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7" name="Group 306"/>
          <p:cNvGrpSpPr/>
          <p:nvPr/>
        </p:nvGrpSpPr>
        <p:grpSpPr>
          <a:xfrm rot="5400000">
            <a:off x="3783320" y="3259433"/>
            <a:ext cx="541247" cy="709956"/>
            <a:chOff x="1027560" y="1988818"/>
            <a:chExt cx="545969" cy="678181"/>
          </a:xfrm>
        </p:grpSpPr>
        <p:sp>
          <p:nvSpPr>
            <p:cNvPr id="407" name="Cube 40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24" name="Group 623"/>
          <p:cNvGrpSpPr/>
          <p:nvPr/>
        </p:nvGrpSpPr>
        <p:grpSpPr>
          <a:xfrm>
            <a:off x="1818175" y="3685795"/>
            <a:ext cx="1808620" cy="1693033"/>
            <a:chOff x="2122975" y="3502163"/>
            <a:chExt cx="1808620" cy="1693033"/>
          </a:xfrm>
        </p:grpSpPr>
        <p:cxnSp>
          <p:nvCxnSpPr>
            <p:cNvPr id="303" name="Straight Arrow Connector 302"/>
            <p:cNvCxnSpPr>
              <a:stCxn id="345" idx="0"/>
              <a:endCxn id="412" idx="2"/>
            </p:cNvCxnSpPr>
            <p:nvPr/>
          </p:nvCxnSpPr>
          <p:spPr>
            <a:xfrm>
              <a:off x="2122975" y="4350542"/>
              <a:ext cx="1790780" cy="84465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72" name="Straight Arrow Connector 571"/>
            <p:cNvCxnSpPr>
              <a:stCxn id="345" idx="0"/>
              <a:endCxn id="408" idx="2"/>
            </p:cNvCxnSpPr>
            <p:nvPr/>
          </p:nvCxnSpPr>
          <p:spPr>
            <a:xfrm flipV="1">
              <a:off x="2122975" y="3502163"/>
              <a:ext cx="1808620" cy="84837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627" name="TextBox 626"/>
          <p:cNvSpPr txBox="1"/>
          <p:nvPr/>
        </p:nvSpPr>
        <p:spPr>
          <a:xfrm>
            <a:off x="2320559" y="3460233"/>
            <a:ext cx="990600" cy="430883"/>
          </a:xfrm>
          <a:prstGeom prst="rect">
            <a:avLst/>
          </a:prstGeom>
          <a:noFill/>
        </p:spPr>
        <p:txBody>
          <a:bodyPr wrap="square" lIns="91435" tIns="45718" rIns="91435" bIns="45718" rtlCol="0">
            <a:spAutoFit/>
          </a:bodyPr>
          <a:lstStyle/>
          <a:p>
            <a:pPr algn="ctr"/>
            <a:r>
              <a:rPr lang="en-US" sz="2200" dirty="0">
                <a:solidFill>
                  <a:schemeClr val="bg2">
                    <a:lumMod val="25000"/>
                  </a:schemeClr>
                </a:solidFill>
              </a:rPr>
              <a:t>40G</a:t>
            </a:r>
          </a:p>
        </p:txBody>
      </p:sp>
      <p:grpSp>
        <p:nvGrpSpPr>
          <p:cNvPr id="639" name="Group 638"/>
          <p:cNvGrpSpPr/>
          <p:nvPr/>
        </p:nvGrpSpPr>
        <p:grpSpPr>
          <a:xfrm>
            <a:off x="2286000" y="2769968"/>
            <a:ext cx="3505200" cy="3407151"/>
            <a:chOff x="3048000" y="2769967"/>
            <a:chExt cx="3505200" cy="3407152"/>
          </a:xfrm>
        </p:grpSpPr>
        <p:sp>
          <p:nvSpPr>
            <p:cNvPr id="625" name="TextBox 624"/>
            <p:cNvSpPr txBox="1"/>
            <p:nvPr/>
          </p:nvSpPr>
          <p:spPr>
            <a:xfrm>
              <a:off x="3048000" y="2769967"/>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628" name="TextBox 627"/>
            <p:cNvSpPr txBox="1"/>
            <p:nvPr/>
          </p:nvSpPr>
          <p:spPr>
            <a:xfrm>
              <a:off x="3124200" y="4983480"/>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629" name="TextBox 628"/>
            <p:cNvSpPr txBox="1"/>
            <p:nvPr/>
          </p:nvSpPr>
          <p:spPr>
            <a:xfrm>
              <a:off x="3124200" y="5746232"/>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630" name="TextBox 629"/>
            <p:cNvSpPr txBox="1"/>
            <p:nvPr/>
          </p:nvSpPr>
          <p:spPr>
            <a:xfrm>
              <a:off x="5562600" y="3581400"/>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631" name="TextBox 630"/>
            <p:cNvSpPr txBox="1"/>
            <p:nvPr/>
          </p:nvSpPr>
          <p:spPr>
            <a:xfrm>
              <a:off x="5562600" y="5055513"/>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grpSp>
      <p:sp>
        <p:nvSpPr>
          <p:cNvPr id="633" name="Content Placeholder 2"/>
          <p:cNvSpPr>
            <a:spLocks noGrp="1"/>
          </p:cNvSpPr>
          <p:nvPr>
            <p:ph idx="1"/>
          </p:nvPr>
        </p:nvSpPr>
        <p:spPr>
          <a:xfrm>
            <a:off x="304800" y="1646238"/>
            <a:ext cx="8534400" cy="639763"/>
          </a:xfrm>
        </p:spPr>
        <p:txBody>
          <a:bodyPr>
            <a:noAutofit/>
          </a:bodyPr>
          <a:lstStyle/>
          <a:p>
            <a:pPr marL="0" indent="0">
              <a:buNone/>
            </a:pPr>
            <a:r>
              <a:rPr lang="en-US" sz="2400" dirty="0"/>
              <a:t>Handling asymmetry </a:t>
            </a:r>
            <a:r>
              <a:rPr lang="en-US" sz="2400" dirty="0" smtClean="0"/>
              <a:t>optimally needs traffic awareness</a:t>
            </a:r>
            <a:endParaRPr lang="en-US" sz="2400" dirty="0"/>
          </a:p>
        </p:txBody>
      </p:sp>
      <p:pic>
        <p:nvPicPr>
          <p:cNvPr id="642" name="Picture 641"/>
          <p:cNvPicPr>
            <a:picLocks noChangeAspect="1"/>
          </p:cNvPicPr>
          <p:nvPr/>
        </p:nvPicPr>
        <p:blipFill>
          <a:blip r:embed="rId5"/>
          <a:stretch>
            <a:fillRect/>
          </a:stretch>
        </p:blipFill>
        <p:spPr>
          <a:xfrm rot="1433178" flipH="1">
            <a:off x="2395496" y="3871530"/>
            <a:ext cx="521227" cy="1027433"/>
          </a:xfrm>
          <a:prstGeom prst="rect">
            <a:avLst/>
          </a:prstGeom>
        </p:spPr>
      </p:pic>
    </p:spTree>
    <p:custDataLst>
      <p:tags r:id="rId1"/>
    </p:custDataLst>
    <p:extLst>
      <p:ext uri="{BB962C8B-B14F-4D97-AF65-F5344CB8AC3E}">
        <p14:creationId xmlns:p14="http://schemas.microsoft.com/office/powerpoint/2010/main" val="88193957"/>
      </p:ext>
    </p:extLst>
  </p:cSld>
  <p:clrMapOvr>
    <a:masterClrMapping/>
  </p:clrMapOvr>
  <mc:AlternateContent xmlns:mc="http://schemas.openxmlformats.org/markup-compatibility/2006" xmlns:p14="http://schemas.microsoft.com/office/powerpoint/2010/main">
    <mc:Choice Requires="p14">
      <p:transition spd="slow" p14:dur="2000" advTm="33280"/>
    </mc:Choice>
    <mc:Fallback xmlns="">
      <p:transition xmlns:p14="http://schemas.microsoft.com/office/powerpoint/2010/main" spd="slow" advTm="332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2"/>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0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3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1"/>
                                        </p:tgtEl>
                                        <p:attrNameLst>
                                          <p:attrName>style.visibility</p:attrName>
                                        </p:attrNameLst>
                                      </p:cBhvr>
                                      <p:to>
                                        <p:strVal val="visible"/>
                                      </p:to>
                                    </p:set>
                                  </p:childTnLst>
                                </p:cTn>
                              </p:par>
                            </p:childTnLst>
                          </p:cTn>
                        </p:par>
                        <p:par>
                          <p:cTn id="24" fill="hold">
                            <p:stCondLst>
                              <p:cond delay="1000"/>
                            </p:stCondLst>
                            <p:childTnLst>
                              <p:par>
                                <p:cTn id="25" presetID="0" presetClass="path" presetSubtype="0" accel="50000" decel="50000" fill="hold" nodeType="afterEffect">
                                  <p:stCondLst>
                                    <p:cond delay="0"/>
                                  </p:stCondLst>
                                  <p:childTnLst>
                                    <p:animMotion origin="layout" path="M 2.5E-6 -3.7037E-6 L 0.58073 -3.7037E-6 " pathEditMode="relative" rAng="0" ptsTypes="AA">
                                      <p:cBhvr>
                                        <p:cTn id="26" dur="500" fill="hold"/>
                                        <p:tgtEl>
                                          <p:spTgt spid="343"/>
                                        </p:tgtEl>
                                        <p:attrNameLst>
                                          <p:attrName>ppt_x</p:attrName>
                                          <p:attrName>ppt_y</p:attrName>
                                        </p:attrNameLst>
                                      </p:cBhvr>
                                      <p:rCtr x="29028" y="0"/>
                                    </p:animMotion>
                                  </p:childTnLst>
                                </p:cTn>
                              </p:par>
                              <p:par>
                                <p:cTn id="27" presetID="0" presetClass="path" presetSubtype="0" accel="50000" decel="50000" fill="hold" nodeType="withEffect">
                                  <p:stCondLst>
                                    <p:cond delay="0"/>
                                  </p:stCondLst>
                                  <p:childTnLst>
                                    <p:animMotion origin="layout" path="M -2.5E-6 7.40741E-7 L 0.49636 0.00093 " pathEditMode="relative" rAng="0" ptsTypes="AA">
                                      <p:cBhvr>
                                        <p:cTn id="28" dur="500" fill="hold"/>
                                        <p:tgtEl>
                                          <p:spTgt spid="344"/>
                                        </p:tgtEl>
                                        <p:attrNameLst>
                                          <p:attrName>ppt_x</p:attrName>
                                          <p:attrName>ppt_y</p:attrName>
                                        </p:attrNameLst>
                                      </p:cBhvr>
                                      <p:rCtr x="24809" y="46"/>
                                    </p:animMotion>
                                  </p:childTnLst>
                                </p:cTn>
                              </p:par>
                              <p:par>
                                <p:cTn id="29" presetID="0" presetClass="path" presetSubtype="0" accel="50000" decel="50000" fill="hold" nodeType="withEffect">
                                  <p:stCondLst>
                                    <p:cond delay="0"/>
                                  </p:stCondLst>
                                  <p:childTnLst>
                                    <p:animMotion origin="layout" path="M 2.77778E-7 2.22222E-6 L 0.25226 2.22222E-6 " pathEditMode="relative" rAng="0" ptsTypes="AA">
                                      <p:cBhvr>
                                        <p:cTn id="30" dur="500" fill="hold"/>
                                        <p:tgtEl>
                                          <p:spTgt spid="624"/>
                                        </p:tgtEl>
                                        <p:attrNameLst>
                                          <p:attrName>ppt_x</p:attrName>
                                          <p:attrName>ppt_y</p:attrName>
                                        </p:attrNameLst>
                                      </p:cBhvr>
                                      <p:rCtr x="12604" y="0"/>
                                    </p:animMotion>
                                  </p:childTnLst>
                                </p:cTn>
                              </p:par>
                              <p:par>
                                <p:cTn id="31" presetID="10" presetClass="exit" presetSubtype="0" fill="hold" nodeType="withEffect">
                                  <p:stCondLst>
                                    <p:cond delay="0"/>
                                  </p:stCondLst>
                                  <p:childTnLst>
                                    <p:animEffect transition="out" filter="fade">
                                      <p:cBhvr>
                                        <p:cTn id="32" dur="300"/>
                                        <p:tgtEl>
                                          <p:spTgt spid="343"/>
                                        </p:tgtEl>
                                      </p:cBhvr>
                                    </p:animEffect>
                                    <p:set>
                                      <p:cBhvr>
                                        <p:cTn id="33" dur="1" fill="hold">
                                          <p:stCondLst>
                                            <p:cond delay="299"/>
                                          </p:stCondLst>
                                        </p:cTn>
                                        <p:tgtEl>
                                          <p:spTgt spid="34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300"/>
                                        <p:tgtEl>
                                          <p:spTgt spid="344"/>
                                        </p:tgtEl>
                                      </p:cBhvr>
                                    </p:animEffect>
                                    <p:set>
                                      <p:cBhvr>
                                        <p:cTn id="36" dur="1" fill="hold">
                                          <p:stCondLst>
                                            <p:cond delay="299"/>
                                          </p:stCondLst>
                                        </p:cTn>
                                        <p:tgtEl>
                                          <p:spTgt spid="34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300"/>
                                        <p:tgtEl>
                                          <p:spTgt spid="624"/>
                                        </p:tgtEl>
                                      </p:cBhvr>
                                    </p:animEffect>
                                    <p:set>
                                      <p:cBhvr>
                                        <p:cTn id="39" dur="1" fill="hold">
                                          <p:stCondLst>
                                            <p:cond delay="299"/>
                                          </p:stCondLst>
                                        </p:cTn>
                                        <p:tgtEl>
                                          <p:spTgt spid="624"/>
                                        </p:tgtEl>
                                        <p:attrNameLst>
                                          <p:attrName>style.visibility</p:attrName>
                                        </p:attrNameLst>
                                      </p:cBhvr>
                                      <p:to>
                                        <p:strVal val="hidden"/>
                                      </p:to>
                                    </p:set>
                                  </p:childTnLst>
                                </p:cTn>
                              </p:par>
                              <p:par>
                                <p:cTn id="40" presetID="10" presetClass="entr" presetSubtype="0" fill="hold" nodeType="withEffect">
                                  <p:stCondLst>
                                    <p:cond delay="300"/>
                                  </p:stCondLst>
                                  <p:childTnLst>
                                    <p:set>
                                      <p:cBhvr>
                                        <p:cTn id="41" dur="1" fill="hold">
                                          <p:stCondLst>
                                            <p:cond delay="0"/>
                                          </p:stCondLst>
                                        </p:cTn>
                                        <p:tgtEl>
                                          <p:spTgt spid="622"/>
                                        </p:tgtEl>
                                        <p:attrNameLst>
                                          <p:attrName>style.visibility</p:attrName>
                                        </p:attrNameLst>
                                      </p:cBhvr>
                                      <p:to>
                                        <p:strVal val="visible"/>
                                      </p:to>
                                    </p:set>
                                    <p:animEffect transition="in" filter="fade">
                                      <p:cBhvr>
                                        <p:cTn id="42" dur="200"/>
                                        <p:tgtEl>
                                          <p:spTgt spid="62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627"/>
                                        </p:tgtEl>
                                        <p:attrNameLst>
                                          <p:attrName>style.visibility</p:attrName>
                                        </p:attrNameLst>
                                      </p:cBhvr>
                                      <p:to>
                                        <p:strVal val="visible"/>
                                      </p:to>
                                    </p:set>
                                    <p:animEffect transition="in" filter="fade">
                                      <p:cBhvr>
                                        <p:cTn id="46" dur="500"/>
                                        <p:tgtEl>
                                          <p:spTgt spid="627"/>
                                        </p:tgtEl>
                                      </p:cBhvr>
                                    </p:animEffect>
                                  </p:childTnLst>
                                </p:cTn>
                              </p:par>
                              <p:par>
                                <p:cTn id="47" presetID="10" presetClass="entr" presetSubtype="0" fill="hold" nodeType="withEffect">
                                  <p:stCondLst>
                                    <p:cond delay="0"/>
                                  </p:stCondLst>
                                  <p:childTnLst>
                                    <p:set>
                                      <p:cBhvr>
                                        <p:cTn id="48" dur="1" fill="hold">
                                          <p:stCondLst>
                                            <p:cond delay="0"/>
                                          </p:stCondLst>
                                        </p:cTn>
                                        <p:tgtEl>
                                          <p:spTgt spid="639"/>
                                        </p:tgtEl>
                                        <p:attrNameLst>
                                          <p:attrName>style.visibility</p:attrName>
                                        </p:attrNameLst>
                                      </p:cBhvr>
                                      <p:to>
                                        <p:strVal val="visible"/>
                                      </p:to>
                                    </p:set>
                                    <p:animEffect transition="in" filter="fade">
                                      <p:cBhvr>
                                        <p:cTn id="49" dur="500"/>
                                        <p:tgtEl>
                                          <p:spTgt spid="63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642"/>
                                        </p:tgtEl>
                                        <p:attrNameLst>
                                          <p:attrName>style.visibility</p:attrName>
                                        </p:attrNameLst>
                                      </p:cBhvr>
                                      <p:to>
                                        <p:strVal val="visible"/>
                                      </p:to>
                                    </p:set>
                                    <p:anim calcmode="lin" valueType="num">
                                      <p:cBhvr additive="base">
                                        <p:cTn id="54" dur="300" fill="hold"/>
                                        <p:tgtEl>
                                          <p:spTgt spid="642"/>
                                        </p:tgtEl>
                                        <p:attrNameLst>
                                          <p:attrName>ppt_x</p:attrName>
                                        </p:attrNameLst>
                                      </p:cBhvr>
                                      <p:tavLst>
                                        <p:tav tm="0">
                                          <p:val>
                                            <p:strVal val="0-#ppt_w/2"/>
                                          </p:val>
                                        </p:tav>
                                        <p:tav tm="100000">
                                          <p:val>
                                            <p:strVal val="#ppt_x"/>
                                          </p:val>
                                        </p:tav>
                                      </p:tavLst>
                                    </p:anim>
                                    <p:anim calcmode="lin" valueType="num">
                                      <p:cBhvr additive="base">
                                        <p:cTn id="55" dur="300" fill="hold"/>
                                        <p:tgtEl>
                                          <p:spTgt spid="642"/>
                                        </p:tgtEl>
                                        <p:attrNameLst>
                                          <p:attrName>ppt_y</p:attrName>
                                        </p:attrNameLst>
                                      </p:cBhvr>
                                      <p:tavLst>
                                        <p:tav tm="0">
                                          <p:val>
                                            <p:strVal val="1+#ppt_h/2"/>
                                          </p:val>
                                        </p:tav>
                                        <p:tav tm="100000">
                                          <p:val>
                                            <p:strVal val="#ppt_y"/>
                                          </p:val>
                                        </p:tav>
                                      </p:tavLst>
                                    </p:anim>
                                  </p:childTnLst>
                                </p:cTn>
                              </p:par>
                            </p:childTnLst>
                          </p:cTn>
                        </p:par>
                        <p:par>
                          <p:cTn id="56" fill="hold">
                            <p:stCondLst>
                              <p:cond delay="300"/>
                            </p:stCondLst>
                            <p:childTnLst>
                              <p:par>
                                <p:cTn id="57" presetID="9" presetClass="exit" presetSubtype="0" fill="hold" nodeType="afterEffect">
                                  <p:stCondLst>
                                    <p:cond delay="500"/>
                                  </p:stCondLst>
                                  <p:childTnLst>
                                    <p:animEffect transition="out" filter="dissolve">
                                      <p:cBhvr>
                                        <p:cTn id="58" dur="500"/>
                                        <p:tgtEl>
                                          <p:spTgt spid="301"/>
                                        </p:tgtEl>
                                      </p:cBhvr>
                                    </p:animEffect>
                                    <p:set>
                                      <p:cBhvr>
                                        <p:cTn id="59" dur="1" fill="hold">
                                          <p:stCondLst>
                                            <p:cond delay="499"/>
                                          </p:stCondLst>
                                        </p:cTn>
                                        <p:tgtEl>
                                          <p:spTgt spid="301"/>
                                        </p:tgtEl>
                                        <p:attrNameLst>
                                          <p:attrName>style.visibility</p:attrName>
                                        </p:attrNameLst>
                                      </p:cBhvr>
                                      <p:to>
                                        <p:strVal val="hidden"/>
                                      </p:to>
                                    </p:set>
                                  </p:childTnLst>
                                </p:cTn>
                              </p:par>
                              <p:par>
                                <p:cTn id="60" presetID="9" presetClass="exit" presetSubtype="0" fill="hold" grpId="1" nodeType="withEffect">
                                  <p:stCondLst>
                                    <p:cond delay="500"/>
                                  </p:stCondLst>
                                  <p:childTnLst>
                                    <p:animEffect transition="out" filter="dissolve">
                                      <p:cBhvr>
                                        <p:cTn id="61" dur="500"/>
                                        <p:tgtEl>
                                          <p:spTgt spid="627"/>
                                        </p:tgtEl>
                                      </p:cBhvr>
                                    </p:animEffect>
                                    <p:set>
                                      <p:cBhvr>
                                        <p:cTn id="62" dur="1" fill="hold">
                                          <p:stCondLst>
                                            <p:cond delay="499"/>
                                          </p:stCondLst>
                                        </p:cTn>
                                        <p:tgtEl>
                                          <p:spTgt spid="627"/>
                                        </p:tgtEl>
                                        <p:attrNameLst>
                                          <p:attrName>style.visibility</p:attrName>
                                        </p:attrNameLst>
                                      </p:cBhvr>
                                      <p:to>
                                        <p:strVal val="hidden"/>
                                      </p:to>
                                    </p:set>
                                  </p:childTnLst>
                                </p:cTn>
                              </p:par>
                              <p:par>
                                <p:cTn id="63" presetID="9" presetClass="exit" presetSubtype="0" fill="hold" nodeType="withEffect">
                                  <p:stCondLst>
                                    <p:cond delay="500"/>
                                  </p:stCondLst>
                                  <p:childTnLst>
                                    <p:animEffect transition="out" filter="dissolve">
                                      <p:cBhvr>
                                        <p:cTn id="64" dur="500"/>
                                        <p:tgtEl>
                                          <p:spTgt spid="642"/>
                                        </p:tgtEl>
                                      </p:cBhvr>
                                    </p:animEffect>
                                    <p:set>
                                      <p:cBhvr>
                                        <p:cTn id="65" dur="1" fill="hold">
                                          <p:stCondLst>
                                            <p:cond delay="499"/>
                                          </p:stCondLst>
                                        </p:cTn>
                                        <p:tgtEl>
                                          <p:spTgt spid="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P spid="627"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 name="Group 514"/>
          <p:cNvGrpSpPr/>
          <p:nvPr/>
        </p:nvGrpSpPr>
        <p:grpSpPr>
          <a:xfrm>
            <a:off x="1132320" y="2369820"/>
            <a:ext cx="5801880" cy="4259580"/>
            <a:chOff x="1132320" y="2369820"/>
            <a:chExt cx="5801880" cy="4259580"/>
          </a:xfrm>
        </p:grpSpPr>
        <p:grpSp>
          <p:nvGrpSpPr>
            <p:cNvPr id="516" name="Group 515"/>
            <p:cNvGrpSpPr/>
            <p:nvPr/>
          </p:nvGrpSpPr>
          <p:grpSpPr>
            <a:xfrm>
              <a:off x="4363525" y="3684397"/>
              <a:ext cx="2570675" cy="1693032"/>
              <a:chOff x="4744526" y="3500765"/>
              <a:chExt cx="2570675" cy="1693032"/>
            </a:xfrm>
          </p:grpSpPr>
          <p:cxnSp>
            <p:nvCxnSpPr>
              <p:cNvPr id="647" name="Straight Arrow Connector 646"/>
              <p:cNvCxnSpPr>
                <a:stCxn id="652" idx="0"/>
              </p:cNvCxnSpPr>
              <p:nvPr/>
            </p:nvCxnSpPr>
            <p:spPr>
              <a:xfrm rot="16200000" flipH="1" flipV="1">
                <a:off x="5235430" y="3876080"/>
                <a:ext cx="844654" cy="179078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48" name="Group 647"/>
              <p:cNvGrpSpPr/>
              <p:nvPr/>
            </p:nvGrpSpPr>
            <p:grpSpPr>
              <a:xfrm rot="16200000" flipH="1">
                <a:off x="6467372" y="3972296"/>
                <a:ext cx="933603" cy="762054"/>
                <a:chOff x="4148916" y="5105346"/>
                <a:chExt cx="933603" cy="762054"/>
              </a:xfrm>
            </p:grpSpPr>
            <p:grpSp>
              <p:nvGrpSpPr>
                <p:cNvPr id="650" name="Group 649"/>
                <p:cNvGrpSpPr/>
                <p:nvPr/>
              </p:nvGrpSpPr>
              <p:grpSpPr>
                <a:xfrm>
                  <a:off x="4148916" y="5341482"/>
                  <a:ext cx="933603" cy="525918"/>
                  <a:chOff x="457200" y="4457617"/>
                  <a:chExt cx="1085821" cy="427364"/>
                </a:xfrm>
              </p:grpSpPr>
              <p:cxnSp>
                <p:nvCxnSpPr>
                  <p:cNvPr id="673" name="Straight Connector 67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4" name="Straight Connector 67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5" name="Straight Connector 67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6" name="Straight Connector 67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77" name="Group 676"/>
                  <p:cNvGrpSpPr/>
                  <p:nvPr/>
                </p:nvGrpSpPr>
                <p:grpSpPr>
                  <a:xfrm flipH="1">
                    <a:off x="1012996" y="4465798"/>
                    <a:ext cx="530025" cy="419183"/>
                    <a:chOff x="609600" y="4610017"/>
                    <a:chExt cx="530025" cy="419183"/>
                  </a:xfrm>
                </p:grpSpPr>
                <p:cxnSp>
                  <p:nvCxnSpPr>
                    <p:cNvPr id="678" name="Straight Connector 67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9" name="Straight Connector 67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80" name="Straight Connector 67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81" name="Straight Connector 68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651" name="Group 650"/>
                <p:cNvGrpSpPr/>
                <p:nvPr/>
              </p:nvGrpSpPr>
              <p:grpSpPr>
                <a:xfrm>
                  <a:off x="4191000" y="5105346"/>
                  <a:ext cx="841076" cy="254393"/>
                  <a:chOff x="5220661" y="3675707"/>
                  <a:chExt cx="978209" cy="243008"/>
                </a:xfrm>
              </p:grpSpPr>
              <p:sp>
                <p:nvSpPr>
                  <p:cNvPr id="652" name="Rectangle 65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7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7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7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649" name="Straight Arrow Connector 648"/>
              <p:cNvCxnSpPr>
                <a:stCxn id="652" idx="0"/>
              </p:cNvCxnSpPr>
              <p:nvPr/>
            </p:nvCxnSpPr>
            <p:spPr>
              <a:xfrm flipH="1" flipV="1">
                <a:off x="4744526" y="3500765"/>
                <a:ext cx="1808620" cy="84837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17" name="Group 516"/>
            <p:cNvGrpSpPr/>
            <p:nvPr/>
          </p:nvGrpSpPr>
          <p:grpSpPr>
            <a:xfrm>
              <a:off x="1132320" y="2369820"/>
              <a:ext cx="2566645" cy="4259580"/>
              <a:chOff x="1894320" y="2369820"/>
              <a:chExt cx="2566645" cy="4259580"/>
            </a:xfrm>
          </p:grpSpPr>
          <p:cxnSp>
            <p:nvCxnSpPr>
              <p:cNvPr id="534" name="Straight Arrow Connector 533"/>
              <p:cNvCxnSpPr>
                <a:stCxn id="541" idx="0"/>
                <a:endCxn id="526" idx="3"/>
              </p:cNvCxnSpPr>
              <p:nvPr/>
            </p:nvCxnSpPr>
            <p:spPr>
              <a:xfrm flipV="1">
                <a:off x="2652958" y="3682067"/>
                <a:ext cx="1808007" cy="248741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5" name="Straight Arrow Connector 534"/>
              <p:cNvCxnSpPr>
                <a:stCxn id="573" idx="0"/>
                <a:endCxn id="526" idx="3"/>
              </p:cNvCxnSpPr>
              <p:nvPr/>
            </p:nvCxnSpPr>
            <p:spPr>
              <a:xfrm>
                <a:off x="2665264" y="2841897"/>
                <a:ext cx="1795701" cy="84017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6" name="Straight Arrow Connector 535"/>
              <p:cNvCxnSpPr>
                <a:stCxn id="541" idx="0"/>
                <a:endCxn id="531" idx="2"/>
              </p:cNvCxnSpPr>
              <p:nvPr/>
            </p:nvCxnSpPr>
            <p:spPr>
              <a:xfrm flipV="1">
                <a:off x="2652958" y="5378828"/>
                <a:ext cx="1794197" cy="79065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37" name="Group 536"/>
              <p:cNvGrpSpPr/>
              <p:nvPr/>
            </p:nvGrpSpPr>
            <p:grpSpPr>
              <a:xfrm rot="5400000">
                <a:off x="1813340" y="2451500"/>
                <a:ext cx="933603" cy="770243"/>
                <a:chOff x="2286000" y="5096457"/>
                <a:chExt cx="933603" cy="770243"/>
              </a:xfrm>
            </p:grpSpPr>
            <p:grpSp>
              <p:nvGrpSpPr>
                <p:cNvPr id="571" name="Group 570"/>
                <p:cNvGrpSpPr/>
                <p:nvPr/>
              </p:nvGrpSpPr>
              <p:grpSpPr>
                <a:xfrm>
                  <a:off x="2286000" y="5340782"/>
                  <a:ext cx="933603" cy="525918"/>
                  <a:chOff x="457200" y="4457617"/>
                  <a:chExt cx="1085821" cy="427364"/>
                </a:xfrm>
              </p:grpSpPr>
              <p:cxnSp>
                <p:nvCxnSpPr>
                  <p:cNvPr id="638" name="Straight Connector 63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9" name="Straight Connector 63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0" name="Straight Connector 63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42" name="Group 641"/>
                  <p:cNvGrpSpPr/>
                  <p:nvPr/>
                </p:nvGrpSpPr>
                <p:grpSpPr>
                  <a:xfrm flipH="1">
                    <a:off x="1012996" y="4465798"/>
                    <a:ext cx="530025" cy="419183"/>
                    <a:chOff x="609600" y="4610017"/>
                    <a:chExt cx="530025" cy="419183"/>
                  </a:xfrm>
                </p:grpSpPr>
                <p:cxnSp>
                  <p:nvCxnSpPr>
                    <p:cNvPr id="643" name="Straight Connector 64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4" name="Straight Connector 64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6" name="Straight Connector 64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72" name="Group 571"/>
                <p:cNvGrpSpPr/>
                <p:nvPr/>
              </p:nvGrpSpPr>
              <p:grpSpPr>
                <a:xfrm>
                  <a:off x="2337538" y="5096457"/>
                  <a:ext cx="841076" cy="254393"/>
                  <a:chOff x="5220661" y="3675707"/>
                  <a:chExt cx="978209" cy="243008"/>
                </a:xfrm>
              </p:grpSpPr>
              <p:sp>
                <p:nvSpPr>
                  <p:cNvPr id="573" name="Rectangle 57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7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8" name="Group 537"/>
              <p:cNvGrpSpPr/>
              <p:nvPr/>
            </p:nvGrpSpPr>
            <p:grpSpPr>
              <a:xfrm rot="5400000">
                <a:off x="1806837" y="5783280"/>
                <a:ext cx="933603" cy="758637"/>
                <a:chOff x="6018906" y="5096457"/>
                <a:chExt cx="933603" cy="758637"/>
              </a:xfrm>
            </p:grpSpPr>
            <p:grpSp>
              <p:nvGrpSpPr>
                <p:cNvPr id="539" name="Group 538"/>
                <p:cNvGrpSpPr/>
                <p:nvPr/>
              </p:nvGrpSpPr>
              <p:grpSpPr>
                <a:xfrm>
                  <a:off x="6018906" y="5329176"/>
                  <a:ext cx="933603" cy="525918"/>
                  <a:chOff x="457200" y="4457617"/>
                  <a:chExt cx="1085821" cy="427364"/>
                </a:xfrm>
              </p:grpSpPr>
              <p:cxnSp>
                <p:nvCxnSpPr>
                  <p:cNvPr id="562" name="Straight Connector 56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3" name="Straight Connector 56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566" name="Group 565"/>
                  <p:cNvGrpSpPr/>
                  <p:nvPr/>
                </p:nvGrpSpPr>
                <p:grpSpPr>
                  <a:xfrm flipH="1">
                    <a:off x="1012996" y="4465798"/>
                    <a:ext cx="530025" cy="419183"/>
                    <a:chOff x="609600" y="4610017"/>
                    <a:chExt cx="530025" cy="419183"/>
                  </a:xfrm>
                </p:grpSpPr>
                <p:cxnSp>
                  <p:nvCxnSpPr>
                    <p:cNvPr id="567" name="Straight Connector 56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8" name="Straight Connector 56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0" name="Group 539"/>
                <p:cNvGrpSpPr/>
                <p:nvPr/>
              </p:nvGrpSpPr>
              <p:grpSpPr>
                <a:xfrm>
                  <a:off x="6072048" y="5096457"/>
                  <a:ext cx="841076" cy="254393"/>
                  <a:chOff x="5220661" y="3675707"/>
                  <a:chExt cx="978209" cy="243008"/>
                </a:xfrm>
              </p:grpSpPr>
              <p:sp>
                <p:nvSpPr>
                  <p:cNvPr id="541" name="Rectangle 54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5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518" name="Group 517"/>
            <p:cNvGrpSpPr/>
            <p:nvPr/>
          </p:nvGrpSpPr>
          <p:grpSpPr>
            <a:xfrm rot="5400000">
              <a:off x="3765479" y="4952466"/>
              <a:ext cx="541247" cy="709956"/>
              <a:chOff x="1027560" y="1988818"/>
              <a:chExt cx="545969" cy="678181"/>
            </a:xfrm>
          </p:grpSpPr>
          <p:sp>
            <p:nvSpPr>
              <p:cNvPr id="530" name="Cube 529"/>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19" name="Group 518"/>
            <p:cNvGrpSpPr/>
            <p:nvPr/>
          </p:nvGrpSpPr>
          <p:grpSpPr>
            <a:xfrm rot="5400000">
              <a:off x="3783319" y="3259433"/>
              <a:ext cx="541247" cy="709956"/>
              <a:chOff x="1027560" y="1988818"/>
              <a:chExt cx="545969" cy="678181"/>
            </a:xfrm>
          </p:grpSpPr>
          <p:sp>
            <p:nvSpPr>
              <p:cNvPr id="526" name="Cube 525"/>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20" name="Group 519"/>
            <p:cNvGrpSpPr/>
            <p:nvPr/>
          </p:nvGrpSpPr>
          <p:grpSpPr>
            <a:xfrm>
              <a:off x="2286000" y="2769967"/>
              <a:ext cx="3505200" cy="3407152"/>
              <a:chOff x="3048000" y="2769967"/>
              <a:chExt cx="3505200" cy="3407152"/>
            </a:xfrm>
          </p:grpSpPr>
          <p:sp>
            <p:nvSpPr>
              <p:cNvPr id="521" name="TextBox 520"/>
              <p:cNvSpPr txBox="1"/>
              <p:nvPr/>
            </p:nvSpPr>
            <p:spPr>
              <a:xfrm>
                <a:off x="3048000" y="2769967"/>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522" name="TextBox 521"/>
              <p:cNvSpPr txBox="1"/>
              <p:nvPr/>
            </p:nvSpPr>
            <p:spPr>
              <a:xfrm>
                <a:off x="3124200" y="4983480"/>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523" name="TextBox 522"/>
              <p:cNvSpPr txBox="1"/>
              <p:nvPr/>
            </p:nvSpPr>
            <p:spPr>
              <a:xfrm>
                <a:off x="3124200" y="5746232"/>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524" name="TextBox 523"/>
              <p:cNvSpPr txBox="1"/>
              <p:nvPr/>
            </p:nvSpPr>
            <p:spPr>
              <a:xfrm>
                <a:off x="5562600" y="3581400"/>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sp>
            <p:nvSpPr>
              <p:cNvPr id="525" name="TextBox 524"/>
              <p:cNvSpPr txBox="1"/>
              <p:nvPr/>
            </p:nvSpPr>
            <p:spPr>
              <a:xfrm>
                <a:off x="5562600" y="5055513"/>
                <a:ext cx="990600" cy="430887"/>
              </a:xfrm>
              <a:prstGeom prst="rect">
                <a:avLst/>
              </a:prstGeom>
              <a:noFill/>
            </p:spPr>
            <p:txBody>
              <a:bodyPr wrap="square" rtlCol="0">
                <a:spAutoFit/>
              </a:bodyPr>
              <a:lstStyle/>
              <a:p>
                <a:pPr algn="ctr"/>
                <a:r>
                  <a:rPr lang="en-US" sz="2200" dirty="0">
                    <a:solidFill>
                      <a:schemeClr val="bg2">
                        <a:lumMod val="25000"/>
                      </a:schemeClr>
                    </a:solidFill>
                  </a:rPr>
                  <a:t>40G</a:t>
                </a:r>
              </a:p>
            </p:txBody>
          </p:sp>
        </p:grpSp>
      </p:grpSp>
      <p:sp>
        <p:nvSpPr>
          <p:cNvPr id="168" name="Rectangle 167"/>
          <p:cNvSpPr/>
          <p:nvPr/>
        </p:nvSpPr>
        <p:spPr>
          <a:xfrm>
            <a:off x="990601" y="2279205"/>
            <a:ext cx="6006647" cy="4559854"/>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a:solidFill>
                <a:srgbClr val="000000"/>
              </a:solidFill>
            </a:endParaRPr>
          </a:p>
        </p:txBody>
      </p:sp>
      <p:sp>
        <p:nvSpPr>
          <p:cNvPr id="4" name="Slide Number Placeholder 3"/>
          <p:cNvSpPr>
            <a:spLocks noGrp="1"/>
          </p:cNvSpPr>
          <p:nvPr>
            <p:ph type="sldNum" sz="quarter" idx="12"/>
          </p:nvPr>
        </p:nvSpPr>
        <p:spPr/>
        <p:txBody>
          <a:bodyPr/>
          <a:lstStyle/>
          <a:p>
            <a:fld id="{3AC99A5B-5B03-425B-9284-2F10A88898BE}" type="slidenum">
              <a:rPr lang="en-US" smtClean="0"/>
              <a:t>75</a:t>
            </a:fld>
            <a:endParaRPr lang="en-US"/>
          </a:p>
        </p:txBody>
      </p:sp>
      <p:sp>
        <p:nvSpPr>
          <p:cNvPr id="3" name="Freeform 2"/>
          <p:cNvSpPr/>
          <p:nvPr/>
        </p:nvSpPr>
        <p:spPr>
          <a:xfrm>
            <a:off x="1237015" y="2717920"/>
            <a:ext cx="5756804" cy="1987682"/>
          </a:xfrm>
          <a:custGeom>
            <a:avLst/>
            <a:gdLst>
              <a:gd name="connsiteX0" fmla="*/ 0 w 5756804"/>
              <a:gd name="connsiteY0" fmla="*/ 21990 h 1989598"/>
              <a:gd name="connsiteX1" fmla="*/ 645429 w 5756804"/>
              <a:gd name="connsiteY1" fmla="*/ 115686 h 1989598"/>
              <a:gd name="connsiteX2" fmla="*/ 2446381 w 5756804"/>
              <a:gd name="connsiteY2" fmla="*/ 917304 h 1989598"/>
              <a:gd name="connsiteX3" fmla="*/ 3175091 w 5756804"/>
              <a:gd name="connsiteY3" fmla="*/ 1000589 h 1989598"/>
              <a:gd name="connsiteX4" fmla="*/ 4976044 w 5756804"/>
              <a:gd name="connsiteY4" fmla="*/ 1791796 h 1989598"/>
              <a:gd name="connsiteX5" fmla="*/ 5756804 w 5756804"/>
              <a:gd name="connsiteY5" fmla="*/ 1989598 h 1989598"/>
              <a:gd name="connsiteX0" fmla="*/ 0 w 5756804"/>
              <a:gd name="connsiteY0" fmla="*/ 20074 h 1987682"/>
              <a:gd name="connsiteX1" fmla="*/ 645429 w 5756804"/>
              <a:gd name="connsiteY1" fmla="*/ 113770 h 1987682"/>
              <a:gd name="connsiteX2" fmla="*/ 2373510 w 5756804"/>
              <a:gd name="connsiteY2" fmla="*/ 873745 h 1987682"/>
              <a:gd name="connsiteX3" fmla="*/ 3175091 w 5756804"/>
              <a:gd name="connsiteY3" fmla="*/ 998673 h 1987682"/>
              <a:gd name="connsiteX4" fmla="*/ 4976044 w 5756804"/>
              <a:gd name="connsiteY4" fmla="*/ 1789880 h 1987682"/>
              <a:gd name="connsiteX5" fmla="*/ 5756804 w 5756804"/>
              <a:gd name="connsiteY5" fmla="*/ 1987682 h 198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804" h="1987682">
                <a:moveTo>
                  <a:pt x="0" y="20074"/>
                </a:moveTo>
                <a:cubicBezTo>
                  <a:pt x="118849" y="-7688"/>
                  <a:pt x="249844" y="-28509"/>
                  <a:pt x="645429" y="113770"/>
                </a:cubicBezTo>
                <a:cubicBezTo>
                  <a:pt x="1041014" y="256049"/>
                  <a:pt x="1951900" y="726261"/>
                  <a:pt x="2373510" y="873745"/>
                </a:cubicBezTo>
                <a:cubicBezTo>
                  <a:pt x="2795120" y="1021229"/>
                  <a:pt x="2741335" y="845984"/>
                  <a:pt x="3175091" y="998673"/>
                </a:cubicBezTo>
                <a:cubicBezTo>
                  <a:pt x="3608847" y="1151362"/>
                  <a:pt x="4545759" y="1625045"/>
                  <a:pt x="4976044" y="1789880"/>
                </a:cubicBezTo>
                <a:cubicBezTo>
                  <a:pt x="5406330" y="1954715"/>
                  <a:pt x="5756804" y="1987682"/>
                  <a:pt x="5756804" y="1987682"/>
                </a:cubicBezTo>
              </a:path>
            </a:pathLst>
          </a:custGeom>
          <a:ln w="114300">
            <a:solidFill>
              <a:schemeClr val="accent2"/>
            </a:solidFill>
            <a:tailEnd type="stealth" w="lg" len="lg"/>
          </a:ln>
          <a:effectLst>
            <a:outerShdw blurRad="50800" dist="38100" dir="2700000" algn="tl" rotWithShape="0">
              <a:srgbClr val="000000">
                <a:alpha val="43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295" name="TextBox 294"/>
          <p:cNvSpPr txBox="1"/>
          <p:nvPr/>
        </p:nvSpPr>
        <p:spPr>
          <a:xfrm>
            <a:off x="3058680" y="2971801"/>
            <a:ext cx="990600" cy="461661"/>
          </a:xfrm>
          <a:prstGeom prst="rect">
            <a:avLst/>
          </a:prstGeom>
          <a:noFill/>
        </p:spPr>
        <p:txBody>
          <a:bodyPr wrap="square" lIns="91435" tIns="45718" rIns="91435" bIns="45718" rtlCol="0">
            <a:spAutoFit/>
          </a:bodyPr>
          <a:lstStyle/>
          <a:p>
            <a:pPr algn="ctr"/>
            <a:r>
              <a:rPr lang="en-US" sz="2400" b="1" dirty="0">
                <a:solidFill>
                  <a:srgbClr val="BD0A12"/>
                </a:solidFill>
              </a:rPr>
              <a:t>30G</a:t>
            </a:r>
          </a:p>
        </p:txBody>
      </p:sp>
      <p:grpSp>
        <p:nvGrpSpPr>
          <p:cNvPr id="8" name="Group 7"/>
          <p:cNvGrpSpPr/>
          <p:nvPr/>
        </p:nvGrpSpPr>
        <p:grpSpPr>
          <a:xfrm>
            <a:off x="194040" y="2491712"/>
            <a:ext cx="990600" cy="4193067"/>
            <a:chOff x="228600" y="2657730"/>
            <a:chExt cx="990600" cy="4193067"/>
          </a:xfrm>
        </p:grpSpPr>
        <p:grpSp>
          <p:nvGrpSpPr>
            <p:cNvPr id="19" name="Group 18"/>
            <p:cNvGrpSpPr/>
            <p:nvPr/>
          </p:nvGrpSpPr>
          <p:grpSpPr>
            <a:xfrm>
              <a:off x="228600" y="2657730"/>
              <a:ext cx="990600" cy="835802"/>
              <a:chOff x="162811" y="3962400"/>
              <a:chExt cx="990600" cy="835802"/>
            </a:xfrm>
          </p:grpSpPr>
          <p:cxnSp>
            <p:nvCxnSpPr>
              <p:cNvPr id="18" name="Straight Connector 17"/>
              <p:cNvCxnSpPr/>
              <p:nvPr/>
            </p:nvCxnSpPr>
            <p:spPr>
              <a:xfrm>
                <a:off x="381000" y="3962400"/>
                <a:ext cx="533400" cy="0"/>
              </a:xfrm>
              <a:prstGeom prst="line">
                <a:avLst/>
              </a:prstGeom>
              <a:ln w="76200">
                <a:solidFill>
                  <a:srgbClr val="BD0A12"/>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15" name="TextBox 414"/>
              <p:cNvSpPr txBox="1"/>
              <p:nvPr/>
            </p:nvSpPr>
            <p:spPr>
              <a:xfrm>
                <a:off x="162811" y="3967205"/>
                <a:ext cx="990600" cy="830997"/>
              </a:xfrm>
              <a:prstGeom prst="rect">
                <a:avLst/>
              </a:prstGeom>
              <a:noFill/>
            </p:spPr>
            <p:txBody>
              <a:bodyPr wrap="square" rtlCol="0">
                <a:spAutoFit/>
              </a:bodyPr>
              <a:lstStyle/>
              <a:p>
                <a:pPr algn="ctr"/>
                <a:r>
                  <a:rPr lang="en-US" sz="2400" b="1" dirty="0">
                    <a:solidFill>
                      <a:srgbClr val="BD0A12"/>
                    </a:solidFill>
                  </a:rPr>
                  <a:t>30G</a:t>
                </a:r>
              </a:p>
              <a:p>
                <a:pPr algn="ctr"/>
                <a:r>
                  <a:rPr lang="en-US" sz="2400" b="1" dirty="0">
                    <a:solidFill>
                      <a:srgbClr val="BD0A12"/>
                    </a:solidFill>
                  </a:rPr>
                  <a:t>(UDP)</a:t>
                </a:r>
              </a:p>
            </p:txBody>
          </p:sp>
        </p:grpSp>
        <p:grpSp>
          <p:nvGrpSpPr>
            <p:cNvPr id="21" name="Group 20"/>
            <p:cNvGrpSpPr/>
            <p:nvPr/>
          </p:nvGrpSpPr>
          <p:grpSpPr>
            <a:xfrm>
              <a:off x="228600" y="6019800"/>
              <a:ext cx="990600" cy="830997"/>
              <a:chOff x="175282" y="4202278"/>
              <a:chExt cx="990600" cy="830997"/>
            </a:xfrm>
          </p:grpSpPr>
          <p:cxnSp>
            <p:nvCxnSpPr>
              <p:cNvPr id="416" name="Straight Connector 415"/>
              <p:cNvCxnSpPr/>
              <p:nvPr/>
            </p:nvCxnSpPr>
            <p:spPr>
              <a:xfrm>
                <a:off x="387659" y="4202278"/>
                <a:ext cx="533400" cy="0"/>
              </a:xfrm>
              <a:prstGeom prst="line">
                <a:avLst/>
              </a:prstGeom>
              <a:ln w="76200">
                <a:solidFill>
                  <a:srgbClr val="0033CC"/>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17" name="TextBox 416"/>
              <p:cNvSpPr txBox="1"/>
              <p:nvPr/>
            </p:nvSpPr>
            <p:spPr>
              <a:xfrm>
                <a:off x="175282" y="4202278"/>
                <a:ext cx="990600" cy="830997"/>
              </a:xfrm>
              <a:prstGeom prst="rect">
                <a:avLst/>
              </a:prstGeom>
              <a:noFill/>
            </p:spPr>
            <p:txBody>
              <a:bodyPr wrap="square" rtlCol="0">
                <a:spAutoFit/>
              </a:bodyPr>
              <a:lstStyle/>
              <a:p>
                <a:pPr algn="ctr"/>
                <a:r>
                  <a:rPr lang="en-US" sz="2400" b="1" dirty="0">
                    <a:solidFill>
                      <a:srgbClr val="0033CC"/>
                    </a:solidFill>
                  </a:rPr>
                  <a:t>40G</a:t>
                </a:r>
              </a:p>
              <a:p>
                <a:pPr algn="ctr"/>
                <a:r>
                  <a:rPr lang="en-US" sz="2400" b="1" dirty="0">
                    <a:solidFill>
                      <a:srgbClr val="0033CC"/>
                    </a:solidFill>
                  </a:rPr>
                  <a:t>(TCP)</a:t>
                </a:r>
              </a:p>
            </p:txBody>
          </p:sp>
        </p:grpSp>
      </p:grpSp>
      <p:sp>
        <p:nvSpPr>
          <p:cNvPr id="166" name="Title 1"/>
          <p:cNvSpPr>
            <a:spLocks noGrp="1"/>
          </p:cNvSpPr>
          <p:nvPr>
            <p:ph type="title"/>
          </p:nvPr>
        </p:nvSpPr>
        <p:spPr/>
        <p:txBody>
          <a:bodyPr>
            <a:noAutofit/>
          </a:bodyPr>
          <a:lstStyle/>
          <a:p>
            <a:r>
              <a:rPr lang="en-US" dirty="0"/>
              <a:t>Handling Asymmetry</a:t>
            </a:r>
            <a:endParaRPr lang="en-US" dirty="0"/>
          </a:p>
        </p:txBody>
      </p:sp>
      <p:sp>
        <p:nvSpPr>
          <p:cNvPr id="140" name="Content Placeholder 2"/>
          <p:cNvSpPr>
            <a:spLocks noGrp="1"/>
          </p:cNvSpPr>
          <p:nvPr>
            <p:ph idx="1"/>
          </p:nvPr>
        </p:nvSpPr>
        <p:spPr>
          <a:xfrm>
            <a:off x="304800" y="1646238"/>
            <a:ext cx="8534400" cy="639763"/>
          </a:xfrm>
        </p:spPr>
        <p:txBody>
          <a:bodyPr>
            <a:noAutofit/>
          </a:bodyPr>
          <a:lstStyle/>
          <a:p>
            <a:pPr marL="0" indent="0">
              <a:buNone/>
            </a:pPr>
            <a:r>
              <a:rPr lang="en-US" sz="2400" dirty="0"/>
              <a:t>Handling asymmetry </a:t>
            </a:r>
            <a:r>
              <a:rPr lang="en-US" sz="2400" dirty="0" smtClean="0"/>
              <a:t>optimally needs traffic awareness</a:t>
            </a:r>
            <a:endParaRPr lang="en-US" sz="2400" dirty="0"/>
          </a:p>
        </p:txBody>
      </p:sp>
      <p:sp>
        <p:nvSpPr>
          <p:cNvPr id="141" name="Freeform 140"/>
          <p:cNvSpPr/>
          <p:nvPr/>
        </p:nvSpPr>
        <p:spPr>
          <a:xfrm>
            <a:off x="1139768" y="4223051"/>
            <a:ext cx="5756801" cy="1965320"/>
          </a:xfrm>
          <a:custGeom>
            <a:avLst/>
            <a:gdLst>
              <a:gd name="connsiteX0" fmla="*/ 0 w 5694343"/>
              <a:gd name="connsiteY0" fmla="*/ 2619358 h 2625922"/>
              <a:gd name="connsiteX1" fmla="*/ 603788 w 5694343"/>
              <a:gd name="connsiteY1" fmla="*/ 2567305 h 2625922"/>
              <a:gd name="connsiteX2" fmla="*/ 926502 w 5694343"/>
              <a:gd name="connsiteY2" fmla="*/ 2192523 h 2625922"/>
              <a:gd name="connsiteX3" fmla="*/ 2394331 w 5694343"/>
              <a:gd name="connsiteY3" fmla="*/ 193682 h 2625922"/>
              <a:gd name="connsiteX4" fmla="*/ 3164681 w 5694343"/>
              <a:gd name="connsiteY4" fmla="*/ 162450 h 2625922"/>
              <a:gd name="connsiteX5" fmla="*/ 4944813 w 5694343"/>
              <a:gd name="connsiteY5" fmla="*/ 943247 h 2625922"/>
              <a:gd name="connsiteX6" fmla="*/ 5694343 w 5694343"/>
              <a:gd name="connsiteY6" fmla="*/ 1338851 h 2625922"/>
              <a:gd name="connsiteX0" fmla="*/ 0 w 5694343"/>
              <a:gd name="connsiteY0" fmla="*/ 2562408 h 2568972"/>
              <a:gd name="connsiteX1" fmla="*/ 603788 w 5694343"/>
              <a:gd name="connsiteY1" fmla="*/ 2510355 h 2568972"/>
              <a:gd name="connsiteX2" fmla="*/ 926502 w 5694343"/>
              <a:gd name="connsiteY2" fmla="*/ 2135573 h 2568972"/>
              <a:gd name="connsiteX3" fmla="*/ 2352690 w 5694343"/>
              <a:gd name="connsiteY3" fmla="*/ 230427 h 2568972"/>
              <a:gd name="connsiteX4" fmla="*/ 3164681 w 5694343"/>
              <a:gd name="connsiteY4" fmla="*/ 105500 h 2568972"/>
              <a:gd name="connsiteX5" fmla="*/ 4944813 w 5694343"/>
              <a:gd name="connsiteY5" fmla="*/ 886297 h 2568972"/>
              <a:gd name="connsiteX6" fmla="*/ 5694343 w 5694343"/>
              <a:gd name="connsiteY6" fmla="*/ 1281901 h 2568972"/>
              <a:gd name="connsiteX0" fmla="*/ 0 w 5694343"/>
              <a:gd name="connsiteY0" fmla="*/ 2578014 h 2584578"/>
              <a:gd name="connsiteX1" fmla="*/ 603788 w 5694343"/>
              <a:gd name="connsiteY1" fmla="*/ 2525961 h 2584578"/>
              <a:gd name="connsiteX2" fmla="*/ 926502 w 5694343"/>
              <a:gd name="connsiteY2" fmla="*/ 2151179 h 2584578"/>
              <a:gd name="connsiteX3" fmla="*/ 2352690 w 5694343"/>
              <a:gd name="connsiteY3" fmla="*/ 246033 h 2584578"/>
              <a:gd name="connsiteX4" fmla="*/ 3164681 w 5694343"/>
              <a:gd name="connsiteY4" fmla="*/ 121106 h 2584578"/>
              <a:gd name="connsiteX5" fmla="*/ 4944813 w 5694343"/>
              <a:gd name="connsiteY5" fmla="*/ 901903 h 2584578"/>
              <a:gd name="connsiteX6" fmla="*/ 5694343 w 5694343"/>
              <a:gd name="connsiteY6" fmla="*/ 1297507 h 2584578"/>
              <a:gd name="connsiteX0" fmla="*/ 0 w 5694343"/>
              <a:gd name="connsiteY0" fmla="*/ 2505055 h 2511619"/>
              <a:gd name="connsiteX1" fmla="*/ 603788 w 5694343"/>
              <a:gd name="connsiteY1" fmla="*/ 2453002 h 2511619"/>
              <a:gd name="connsiteX2" fmla="*/ 926502 w 5694343"/>
              <a:gd name="connsiteY2" fmla="*/ 2078220 h 2511619"/>
              <a:gd name="connsiteX3" fmla="*/ 2352690 w 5694343"/>
              <a:gd name="connsiteY3" fmla="*/ 173074 h 2511619"/>
              <a:gd name="connsiteX4" fmla="*/ 3424934 w 5694343"/>
              <a:gd name="connsiteY4" fmla="*/ 162664 h 2511619"/>
              <a:gd name="connsiteX5" fmla="*/ 4944813 w 5694343"/>
              <a:gd name="connsiteY5" fmla="*/ 828944 h 2511619"/>
              <a:gd name="connsiteX6" fmla="*/ 5694343 w 5694343"/>
              <a:gd name="connsiteY6" fmla="*/ 1224548 h 2511619"/>
              <a:gd name="connsiteX0" fmla="*/ 0 w 5694343"/>
              <a:gd name="connsiteY0" fmla="*/ 2534188 h 2540752"/>
              <a:gd name="connsiteX1" fmla="*/ 603788 w 5694343"/>
              <a:gd name="connsiteY1" fmla="*/ 2482135 h 2540752"/>
              <a:gd name="connsiteX2" fmla="*/ 926502 w 5694343"/>
              <a:gd name="connsiteY2" fmla="*/ 2107353 h 2540752"/>
              <a:gd name="connsiteX3" fmla="*/ 2352690 w 5694343"/>
              <a:gd name="connsiteY3" fmla="*/ 202207 h 2540752"/>
              <a:gd name="connsiteX4" fmla="*/ 3331243 w 5694343"/>
              <a:gd name="connsiteY4" fmla="*/ 129333 h 2540752"/>
              <a:gd name="connsiteX5" fmla="*/ 4944813 w 5694343"/>
              <a:gd name="connsiteY5" fmla="*/ 858077 h 2540752"/>
              <a:gd name="connsiteX6" fmla="*/ 5694343 w 5694343"/>
              <a:gd name="connsiteY6" fmla="*/ 1253681 h 2540752"/>
              <a:gd name="connsiteX0" fmla="*/ 0 w 5694343"/>
              <a:gd name="connsiteY0" fmla="*/ 2535976 h 2542540"/>
              <a:gd name="connsiteX1" fmla="*/ 603788 w 5694343"/>
              <a:gd name="connsiteY1" fmla="*/ 2483923 h 2542540"/>
              <a:gd name="connsiteX2" fmla="*/ 926502 w 5694343"/>
              <a:gd name="connsiteY2" fmla="*/ 2109141 h 2542540"/>
              <a:gd name="connsiteX3" fmla="*/ 2352690 w 5694343"/>
              <a:gd name="connsiteY3" fmla="*/ 203995 h 2542540"/>
              <a:gd name="connsiteX4" fmla="*/ 3331243 w 5694343"/>
              <a:gd name="connsiteY4" fmla="*/ 131121 h 2542540"/>
              <a:gd name="connsiteX5" fmla="*/ 5048915 w 5694343"/>
              <a:gd name="connsiteY5" fmla="*/ 891097 h 2542540"/>
              <a:gd name="connsiteX6" fmla="*/ 5694343 w 5694343"/>
              <a:gd name="connsiteY6" fmla="*/ 1255469 h 2542540"/>
              <a:gd name="connsiteX0" fmla="*/ 0 w 5694343"/>
              <a:gd name="connsiteY0" fmla="*/ 2535976 h 2542540"/>
              <a:gd name="connsiteX1" fmla="*/ 603788 w 5694343"/>
              <a:gd name="connsiteY1" fmla="*/ 2483923 h 2542540"/>
              <a:gd name="connsiteX2" fmla="*/ 926502 w 5694343"/>
              <a:gd name="connsiteY2" fmla="*/ 2109141 h 2542540"/>
              <a:gd name="connsiteX3" fmla="*/ 2352690 w 5694343"/>
              <a:gd name="connsiteY3" fmla="*/ 203995 h 2542540"/>
              <a:gd name="connsiteX4" fmla="*/ 3331243 w 5694343"/>
              <a:gd name="connsiteY4" fmla="*/ 131121 h 2542540"/>
              <a:gd name="connsiteX5" fmla="*/ 5048915 w 5694343"/>
              <a:gd name="connsiteY5" fmla="*/ 891097 h 2542540"/>
              <a:gd name="connsiteX6" fmla="*/ 5694343 w 5694343"/>
              <a:gd name="connsiteY6" fmla="*/ 1297112 h 2542540"/>
              <a:gd name="connsiteX0" fmla="*/ 0 w 5694343"/>
              <a:gd name="connsiteY0" fmla="*/ 2539594 h 2546158"/>
              <a:gd name="connsiteX1" fmla="*/ 603788 w 5694343"/>
              <a:gd name="connsiteY1" fmla="*/ 2487541 h 2546158"/>
              <a:gd name="connsiteX2" fmla="*/ 926502 w 5694343"/>
              <a:gd name="connsiteY2" fmla="*/ 2112759 h 2546158"/>
              <a:gd name="connsiteX3" fmla="*/ 2352690 w 5694343"/>
              <a:gd name="connsiteY3" fmla="*/ 207613 h 2546158"/>
              <a:gd name="connsiteX4" fmla="*/ 3331243 w 5694343"/>
              <a:gd name="connsiteY4" fmla="*/ 134739 h 2546158"/>
              <a:gd name="connsiteX5" fmla="*/ 5205067 w 5694343"/>
              <a:gd name="connsiteY5" fmla="*/ 957179 h 2546158"/>
              <a:gd name="connsiteX6" fmla="*/ 5694343 w 5694343"/>
              <a:gd name="connsiteY6" fmla="*/ 1300730 h 2546158"/>
              <a:gd name="connsiteX0" fmla="*/ 0 w 5694343"/>
              <a:gd name="connsiteY0" fmla="*/ 2556822 h 2563386"/>
              <a:gd name="connsiteX1" fmla="*/ 603788 w 5694343"/>
              <a:gd name="connsiteY1" fmla="*/ 2504769 h 2563386"/>
              <a:gd name="connsiteX2" fmla="*/ 926502 w 5694343"/>
              <a:gd name="connsiteY2" fmla="*/ 2129987 h 2563386"/>
              <a:gd name="connsiteX3" fmla="*/ 2352690 w 5694343"/>
              <a:gd name="connsiteY3" fmla="*/ 224841 h 2563386"/>
              <a:gd name="connsiteX4" fmla="*/ 3258373 w 5694343"/>
              <a:gd name="connsiteY4" fmla="*/ 120091 h 2563386"/>
              <a:gd name="connsiteX5" fmla="*/ 5205067 w 5694343"/>
              <a:gd name="connsiteY5" fmla="*/ 974407 h 2563386"/>
              <a:gd name="connsiteX6" fmla="*/ 5694343 w 5694343"/>
              <a:gd name="connsiteY6" fmla="*/ 1317958 h 2563386"/>
              <a:gd name="connsiteX0" fmla="*/ 0 w 5694343"/>
              <a:gd name="connsiteY0" fmla="*/ 2505439 h 2512003"/>
              <a:gd name="connsiteX1" fmla="*/ 603788 w 5694343"/>
              <a:gd name="connsiteY1" fmla="*/ 2453386 h 2512003"/>
              <a:gd name="connsiteX2" fmla="*/ 926502 w 5694343"/>
              <a:gd name="connsiteY2" fmla="*/ 2078604 h 2512003"/>
              <a:gd name="connsiteX3" fmla="*/ 2248589 w 5694343"/>
              <a:gd name="connsiteY3" fmla="*/ 279712 h 2512003"/>
              <a:gd name="connsiteX4" fmla="*/ 3258373 w 5694343"/>
              <a:gd name="connsiteY4" fmla="*/ 68708 h 2512003"/>
              <a:gd name="connsiteX5" fmla="*/ 5205067 w 5694343"/>
              <a:gd name="connsiteY5" fmla="*/ 923024 h 2512003"/>
              <a:gd name="connsiteX6" fmla="*/ 5694343 w 5694343"/>
              <a:gd name="connsiteY6" fmla="*/ 1266575 h 2512003"/>
              <a:gd name="connsiteX0" fmla="*/ 0 w 5694343"/>
              <a:gd name="connsiteY0" fmla="*/ 2517653 h 2524217"/>
              <a:gd name="connsiteX1" fmla="*/ 603788 w 5694343"/>
              <a:gd name="connsiteY1" fmla="*/ 2465600 h 2524217"/>
              <a:gd name="connsiteX2" fmla="*/ 926502 w 5694343"/>
              <a:gd name="connsiteY2" fmla="*/ 2090818 h 2524217"/>
              <a:gd name="connsiteX3" fmla="*/ 2248589 w 5694343"/>
              <a:gd name="connsiteY3" fmla="*/ 291926 h 2524217"/>
              <a:gd name="connsiteX4" fmla="*/ 3258373 w 5694343"/>
              <a:gd name="connsiteY4" fmla="*/ 80922 h 2524217"/>
              <a:gd name="connsiteX5" fmla="*/ 5205067 w 5694343"/>
              <a:gd name="connsiteY5" fmla="*/ 935238 h 2524217"/>
              <a:gd name="connsiteX6" fmla="*/ 5694343 w 5694343"/>
              <a:gd name="connsiteY6" fmla="*/ 1278789 h 2524217"/>
              <a:gd name="connsiteX0" fmla="*/ 0 w 5694343"/>
              <a:gd name="connsiteY0" fmla="*/ 2520671 h 2527235"/>
              <a:gd name="connsiteX1" fmla="*/ 603788 w 5694343"/>
              <a:gd name="connsiteY1" fmla="*/ 2468618 h 2527235"/>
              <a:gd name="connsiteX2" fmla="*/ 926502 w 5694343"/>
              <a:gd name="connsiteY2" fmla="*/ 2093836 h 2527235"/>
              <a:gd name="connsiteX3" fmla="*/ 2248589 w 5694343"/>
              <a:gd name="connsiteY3" fmla="*/ 294944 h 2527235"/>
              <a:gd name="connsiteX4" fmla="*/ 3258373 w 5694343"/>
              <a:gd name="connsiteY4" fmla="*/ 83940 h 2527235"/>
              <a:gd name="connsiteX5" fmla="*/ 5194656 w 5694343"/>
              <a:gd name="connsiteY5" fmla="*/ 980758 h 2527235"/>
              <a:gd name="connsiteX6" fmla="*/ 5694343 w 5694343"/>
              <a:gd name="connsiteY6" fmla="*/ 1281807 h 2527235"/>
              <a:gd name="connsiteX0" fmla="*/ 0 w 5694343"/>
              <a:gd name="connsiteY0" fmla="*/ 2486255 h 2492819"/>
              <a:gd name="connsiteX1" fmla="*/ 603788 w 5694343"/>
              <a:gd name="connsiteY1" fmla="*/ 2434202 h 2492819"/>
              <a:gd name="connsiteX2" fmla="*/ 926502 w 5694343"/>
              <a:gd name="connsiteY2" fmla="*/ 2059420 h 2492819"/>
              <a:gd name="connsiteX3" fmla="*/ 2248589 w 5694343"/>
              <a:gd name="connsiteY3" fmla="*/ 260528 h 2492819"/>
              <a:gd name="connsiteX4" fmla="*/ 3258373 w 5694343"/>
              <a:gd name="connsiteY4" fmla="*/ 81400 h 2492819"/>
              <a:gd name="connsiteX5" fmla="*/ 5194656 w 5694343"/>
              <a:gd name="connsiteY5" fmla="*/ 946342 h 2492819"/>
              <a:gd name="connsiteX6" fmla="*/ 5694343 w 5694343"/>
              <a:gd name="connsiteY6" fmla="*/ 1247391 h 2492819"/>
              <a:gd name="connsiteX0" fmla="*/ 0 w 5694343"/>
              <a:gd name="connsiteY0" fmla="*/ 2548617 h 2555181"/>
              <a:gd name="connsiteX1" fmla="*/ 603788 w 5694343"/>
              <a:gd name="connsiteY1" fmla="*/ 2496564 h 2555181"/>
              <a:gd name="connsiteX2" fmla="*/ 926502 w 5694343"/>
              <a:gd name="connsiteY2" fmla="*/ 2121782 h 2555181"/>
              <a:gd name="connsiteX3" fmla="*/ 2248589 w 5694343"/>
              <a:gd name="connsiteY3" fmla="*/ 322890 h 2555181"/>
              <a:gd name="connsiteX4" fmla="*/ 3123041 w 5694343"/>
              <a:gd name="connsiteY4" fmla="*/ 58759 h 2555181"/>
              <a:gd name="connsiteX5" fmla="*/ 5194656 w 5694343"/>
              <a:gd name="connsiteY5" fmla="*/ 1008704 h 2555181"/>
              <a:gd name="connsiteX6" fmla="*/ 5694343 w 5694343"/>
              <a:gd name="connsiteY6" fmla="*/ 1309753 h 2555181"/>
              <a:gd name="connsiteX0" fmla="*/ 0 w 5694343"/>
              <a:gd name="connsiteY0" fmla="*/ 2567501 h 2574065"/>
              <a:gd name="connsiteX1" fmla="*/ 603788 w 5694343"/>
              <a:gd name="connsiteY1" fmla="*/ 2515448 h 2574065"/>
              <a:gd name="connsiteX2" fmla="*/ 926502 w 5694343"/>
              <a:gd name="connsiteY2" fmla="*/ 2140666 h 2574065"/>
              <a:gd name="connsiteX3" fmla="*/ 2248589 w 5694343"/>
              <a:gd name="connsiteY3" fmla="*/ 341774 h 2574065"/>
              <a:gd name="connsiteX4" fmla="*/ 3123041 w 5694343"/>
              <a:gd name="connsiteY4" fmla="*/ 77643 h 2574065"/>
              <a:gd name="connsiteX5" fmla="*/ 5194656 w 5694343"/>
              <a:gd name="connsiteY5" fmla="*/ 1027588 h 2574065"/>
              <a:gd name="connsiteX6" fmla="*/ 5694343 w 5694343"/>
              <a:gd name="connsiteY6" fmla="*/ 1328637 h 2574065"/>
              <a:gd name="connsiteX0" fmla="*/ 0 w 5694343"/>
              <a:gd name="connsiteY0" fmla="*/ 2539176 h 2545740"/>
              <a:gd name="connsiteX1" fmla="*/ 603788 w 5694343"/>
              <a:gd name="connsiteY1" fmla="*/ 2487123 h 2545740"/>
              <a:gd name="connsiteX2" fmla="*/ 926502 w 5694343"/>
              <a:gd name="connsiteY2" fmla="*/ 2112341 h 2545740"/>
              <a:gd name="connsiteX3" fmla="*/ 2248589 w 5694343"/>
              <a:gd name="connsiteY3" fmla="*/ 313449 h 2545740"/>
              <a:gd name="connsiteX4" fmla="*/ 3123041 w 5694343"/>
              <a:gd name="connsiteY4" fmla="*/ 49318 h 2545740"/>
              <a:gd name="connsiteX5" fmla="*/ 5194656 w 5694343"/>
              <a:gd name="connsiteY5" fmla="*/ 999263 h 2545740"/>
              <a:gd name="connsiteX6" fmla="*/ 5694343 w 5694343"/>
              <a:gd name="connsiteY6" fmla="*/ 1300312 h 2545740"/>
              <a:gd name="connsiteX0" fmla="*/ 0 w 5694343"/>
              <a:gd name="connsiteY0" fmla="*/ 2562780 h 2569344"/>
              <a:gd name="connsiteX1" fmla="*/ 603788 w 5694343"/>
              <a:gd name="connsiteY1" fmla="*/ 2510727 h 2569344"/>
              <a:gd name="connsiteX2" fmla="*/ 926502 w 5694343"/>
              <a:gd name="connsiteY2" fmla="*/ 2135945 h 2569344"/>
              <a:gd name="connsiteX3" fmla="*/ 2248589 w 5694343"/>
              <a:gd name="connsiteY3" fmla="*/ 337053 h 2569344"/>
              <a:gd name="connsiteX4" fmla="*/ 3123041 w 5694343"/>
              <a:gd name="connsiteY4" fmla="*/ 72922 h 2569344"/>
              <a:gd name="connsiteX5" fmla="*/ 5194656 w 5694343"/>
              <a:gd name="connsiteY5" fmla="*/ 1022867 h 2569344"/>
              <a:gd name="connsiteX6" fmla="*/ 5694343 w 5694343"/>
              <a:gd name="connsiteY6" fmla="*/ 1323916 h 2569344"/>
              <a:gd name="connsiteX0" fmla="*/ 0 w 5694343"/>
              <a:gd name="connsiteY0" fmla="*/ 2496799 h 2503363"/>
              <a:gd name="connsiteX1" fmla="*/ 603788 w 5694343"/>
              <a:gd name="connsiteY1" fmla="*/ 2444746 h 2503363"/>
              <a:gd name="connsiteX2" fmla="*/ 926502 w 5694343"/>
              <a:gd name="connsiteY2" fmla="*/ 2069964 h 2503363"/>
              <a:gd name="connsiteX3" fmla="*/ 2612943 w 5694343"/>
              <a:gd name="connsiteY3" fmla="*/ 1503613 h 2503363"/>
              <a:gd name="connsiteX4" fmla="*/ 3123041 w 5694343"/>
              <a:gd name="connsiteY4" fmla="*/ 6941 h 2503363"/>
              <a:gd name="connsiteX5" fmla="*/ 5194656 w 5694343"/>
              <a:gd name="connsiteY5" fmla="*/ 956886 h 2503363"/>
              <a:gd name="connsiteX6" fmla="*/ 5694343 w 5694343"/>
              <a:gd name="connsiteY6" fmla="*/ 1257935 h 2503363"/>
              <a:gd name="connsiteX0" fmla="*/ 0 w 5694343"/>
              <a:gd name="connsiteY0" fmla="*/ 2496799 h 2501246"/>
              <a:gd name="connsiteX1" fmla="*/ 603788 w 5694343"/>
              <a:gd name="connsiteY1" fmla="*/ 2444746 h 2501246"/>
              <a:gd name="connsiteX2" fmla="*/ 1290857 w 5694343"/>
              <a:gd name="connsiteY2" fmla="*/ 2133716 h 2501246"/>
              <a:gd name="connsiteX3" fmla="*/ 2612943 w 5694343"/>
              <a:gd name="connsiteY3" fmla="*/ 1503613 h 2501246"/>
              <a:gd name="connsiteX4" fmla="*/ 3123041 w 5694343"/>
              <a:gd name="connsiteY4" fmla="*/ 6941 h 2501246"/>
              <a:gd name="connsiteX5" fmla="*/ 5194656 w 5694343"/>
              <a:gd name="connsiteY5" fmla="*/ 956886 h 2501246"/>
              <a:gd name="connsiteX6" fmla="*/ 5694343 w 5694343"/>
              <a:gd name="connsiteY6" fmla="*/ 1257935 h 2501246"/>
              <a:gd name="connsiteX0" fmla="*/ 0 w 5756803"/>
              <a:gd name="connsiteY0" fmla="*/ 2231166 h 2445601"/>
              <a:gd name="connsiteX1" fmla="*/ 666248 w 5756803"/>
              <a:gd name="connsiteY1" fmla="*/ 2444746 h 2445601"/>
              <a:gd name="connsiteX2" fmla="*/ 1353317 w 5756803"/>
              <a:gd name="connsiteY2" fmla="*/ 2133716 h 2445601"/>
              <a:gd name="connsiteX3" fmla="*/ 2675403 w 5756803"/>
              <a:gd name="connsiteY3" fmla="*/ 1503613 h 2445601"/>
              <a:gd name="connsiteX4" fmla="*/ 3185501 w 5756803"/>
              <a:gd name="connsiteY4" fmla="*/ 6941 h 2445601"/>
              <a:gd name="connsiteX5" fmla="*/ 5257116 w 5756803"/>
              <a:gd name="connsiteY5" fmla="*/ 956886 h 2445601"/>
              <a:gd name="connsiteX6" fmla="*/ 5756803 w 5756803"/>
              <a:gd name="connsiteY6" fmla="*/ 1257935 h 2445601"/>
              <a:gd name="connsiteX0" fmla="*/ 0 w 5756803"/>
              <a:gd name="connsiteY0" fmla="*/ 2231166 h 2435017"/>
              <a:gd name="connsiteX1" fmla="*/ 562146 w 5756803"/>
              <a:gd name="connsiteY1" fmla="*/ 2434121 h 2435017"/>
              <a:gd name="connsiteX2" fmla="*/ 1353317 w 5756803"/>
              <a:gd name="connsiteY2" fmla="*/ 2133716 h 2435017"/>
              <a:gd name="connsiteX3" fmla="*/ 2675403 w 5756803"/>
              <a:gd name="connsiteY3" fmla="*/ 1503613 h 2435017"/>
              <a:gd name="connsiteX4" fmla="*/ 3185501 w 5756803"/>
              <a:gd name="connsiteY4" fmla="*/ 6941 h 2435017"/>
              <a:gd name="connsiteX5" fmla="*/ 5257116 w 5756803"/>
              <a:gd name="connsiteY5" fmla="*/ 956886 h 2435017"/>
              <a:gd name="connsiteX6" fmla="*/ 5756803 w 5756803"/>
              <a:gd name="connsiteY6" fmla="*/ 1257935 h 2435017"/>
              <a:gd name="connsiteX0" fmla="*/ 0 w 5756803"/>
              <a:gd name="connsiteY0" fmla="*/ 2103663 h 2434242"/>
              <a:gd name="connsiteX1" fmla="*/ 562146 w 5756803"/>
              <a:gd name="connsiteY1" fmla="*/ 2434121 h 2434242"/>
              <a:gd name="connsiteX2" fmla="*/ 1353317 w 5756803"/>
              <a:gd name="connsiteY2" fmla="*/ 2133716 h 2434242"/>
              <a:gd name="connsiteX3" fmla="*/ 2675403 w 5756803"/>
              <a:gd name="connsiteY3" fmla="*/ 1503613 h 2434242"/>
              <a:gd name="connsiteX4" fmla="*/ 3185501 w 5756803"/>
              <a:gd name="connsiteY4" fmla="*/ 6941 h 2434242"/>
              <a:gd name="connsiteX5" fmla="*/ 5257116 w 5756803"/>
              <a:gd name="connsiteY5" fmla="*/ 956886 h 2434242"/>
              <a:gd name="connsiteX6" fmla="*/ 5756803 w 5756803"/>
              <a:gd name="connsiteY6" fmla="*/ 1257935 h 2434242"/>
              <a:gd name="connsiteX0" fmla="*/ 0 w 5756803"/>
              <a:gd name="connsiteY0" fmla="*/ 2103177 h 2433759"/>
              <a:gd name="connsiteX1" fmla="*/ 562146 w 5756803"/>
              <a:gd name="connsiteY1" fmla="*/ 2433635 h 2433759"/>
              <a:gd name="connsiteX2" fmla="*/ 1353317 w 5756803"/>
              <a:gd name="connsiteY2" fmla="*/ 2133230 h 2433759"/>
              <a:gd name="connsiteX3" fmla="*/ 2623352 w 5756803"/>
              <a:gd name="connsiteY3" fmla="*/ 1481876 h 2433759"/>
              <a:gd name="connsiteX4" fmla="*/ 3185501 w 5756803"/>
              <a:gd name="connsiteY4" fmla="*/ 6455 h 2433759"/>
              <a:gd name="connsiteX5" fmla="*/ 5257116 w 5756803"/>
              <a:gd name="connsiteY5" fmla="*/ 956400 h 2433759"/>
              <a:gd name="connsiteX6" fmla="*/ 5756803 w 5756803"/>
              <a:gd name="connsiteY6" fmla="*/ 1257449 h 2433759"/>
              <a:gd name="connsiteX0" fmla="*/ 0 w 5746392"/>
              <a:gd name="connsiteY0" fmla="*/ 2220056 h 2434322"/>
              <a:gd name="connsiteX1" fmla="*/ 551735 w 5746392"/>
              <a:gd name="connsiteY1" fmla="*/ 2433635 h 2434322"/>
              <a:gd name="connsiteX2" fmla="*/ 1342906 w 5746392"/>
              <a:gd name="connsiteY2" fmla="*/ 2133230 h 2434322"/>
              <a:gd name="connsiteX3" fmla="*/ 2612941 w 5746392"/>
              <a:gd name="connsiteY3" fmla="*/ 1481876 h 2434322"/>
              <a:gd name="connsiteX4" fmla="*/ 3175090 w 5746392"/>
              <a:gd name="connsiteY4" fmla="*/ 6455 h 2434322"/>
              <a:gd name="connsiteX5" fmla="*/ 5246705 w 5746392"/>
              <a:gd name="connsiteY5" fmla="*/ 956400 h 2434322"/>
              <a:gd name="connsiteX6" fmla="*/ 5746392 w 5746392"/>
              <a:gd name="connsiteY6" fmla="*/ 1257449 h 2434322"/>
              <a:gd name="connsiteX0" fmla="*/ 0 w 5746392"/>
              <a:gd name="connsiteY0" fmla="*/ 2220056 h 2434527"/>
              <a:gd name="connsiteX1" fmla="*/ 551735 w 5746392"/>
              <a:gd name="connsiteY1" fmla="*/ 2433635 h 2434527"/>
              <a:gd name="connsiteX2" fmla="*/ 1342906 w 5746392"/>
              <a:gd name="connsiteY2" fmla="*/ 2133230 h 2434527"/>
              <a:gd name="connsiteX3" fmla="*/ 2612941 w 5746392"/>
              <a:gd name="connsiteY3" fmla="*/ 1481876 h 2434527"/>
              <a:gd name="connsiteX4" fmla="*/ 3175090 w 5746392"/>
              <a:gd name="connsiteY4" fmla="*/ 6455 h 2434527"/>
              <a:gd name="connsiteX5" fmla="*/ 5246705 w 5746392"/>
              <a:gd name="connsiteY5" fmla="*/ 956400 h 2434527"/>
              <a:gd name="connsiteX6" fmla="*/ 5746392 w 5746392"/>
              <a:gd name="connsiteY6" fmla="*/ 1257449 h 2434527"/>
              <a:gd name="connsiteX0" fmla="*/ 0 w 5746392"/>
              <a:gd name="connsiteY0" fmla="*/ 1270439 h 1484910"/>
              <a:gd name="connsiteX1" fmla="*/ 551735 w 5746392"/>
              <a:gd name="connsiteY1" fmla="*/ 1484018 h 1484910"/>
              <a:gd name="connsiteX2" fmla="*/ 1342906 w 5746392"/>
              <a:gd name="connsiteY2" fmla="*/ 1183613 h 1484910"/>
              <a:gd name="connsiteX3" fmla="*/ 2612941 w 5746392"/>
              <a:gd name="connsiteY3" fmla="*/ 532259 h 1484910"/>
              <a:gd name="connsiteX4" fmla="*/ 3320832 w 5746392"/>
              <a:gd name="connsiteY4" fmla="*/ 618765 h 1484910"/>
              <a:gd name="connsiteX5" fmla="*/ 5246705 w 5746392"/>
              <a:gd name="connsiteY5" fmla="*/ 6783 h 1484910"/>
              <a:gd name="connsiteX6" fmla="*/ 5746392 w 5746392"/>
              <a:gd name="connsiteY6" fmla="*/ 307832 h 1484910"/>
              <a:gd name="connsiteX0" fmla="*/ 0 w 5746392"/>
              <a:gd name="connsiteY0" fmla="*/ 1270439 h 1484910"/>
              <a:gd name="connsiteX1" fmla="*/ 551735 w 5746392"/>
              <a:gd name="connsiteY1" fmla="*/ 1484018 h 1484910"/>
              <a:gd name="connsiteX2" fmla="*/ 1342906 w 5746392"/>
              <a:gd name="connsiteY2" fmla="*/ 1183613 h 1484910"/>
              <a:gd name="connsiteX3" fmla="*/ 2425559 w 5746392"/>
              <a:gd name="connsiteY3" fmla="*/ 712890 h 1484910"/>
              <a:gd name="connsiteX4" fmla="*/ 3320832 w 5746392"/>
              <a:gd name="connsiteY4" fmla="*/ 618765 h 1484910"/>
              <a:gd name="connsiteX5" fmla="*/ 5246705 w 5746392"/>
              <a:gd name="connsiteY5" fmla="*/ 6783 h 1484910"/>
              <a:gd name="connsiteX6" fmla="*/ 5746392 w 5746392"/>
              <a:gd name="connsiteY6" fmla="*/ 307832 h 1484910"/>
              <a:gd name="connsiteX0" fmla="*/ 0 w 5746392"/>
              <a:gd name="connsiteY0" fmla="*/ 1511770 h 1726241"/>
              <a:gd name="connsiteX1" fmla="*/ 551735 w 5746392"/>
              <a:gd name="connsiteY1" fmla="*/ 1725349 h 1726241"/>
              <a:gd name="connsiteX2" fmla="*/ 1342906 w 5746392"/>
              <a:gd name="connsiteY2" fmla="*/ 1424944 h 1726241"/>
              <a:gd name="connsiteX3" fmla="*/ 2425559 w 5746392"/>
              <a:gd name="connsiteY3" fmla="*/ 954221 h 1726241"/>
              <a:gd name="connsiteX4" fmla="*/ 3320832 w 5746392"/>
              <a:gd name="connsiteY4" fmla="*/ 860096 h 1726241"/>
              <a:gd name="connsiteX5" fmla="*/ 5142604 w 5746392"/>
              <a:gd name="connsiteY5" fmla="*/ 3731 h 1726241"/>
              <a:gd name="connsiteX6" fmla="*/ 5746392 w 5746392"/>
              <a:gd name="connsiteY6" fmla="*/ 549163 h 1726241"/>
              <a:gd name="connsiteX0" fmla="*/ 0 w 5808852"/>
              <a:gd name="connsiteY0" fmla="*/ 1777433 h 1991904"/>
              <a:gd name="connsiteX1" fmla="*/ 551735 w 5808852"/>
              <a:gd name="connsiteY1" fmla="*/ 1991012 h 1991904"/>
              <a:gd name="connsiteX2" fmla="*/ 1342906 w 5808852"/>
              <a:gd name="connsiteY2" fmla="*/ 1690607 h 1991904"/>
              <a:gd name="connsiteX3" fmla="*/ 2425559 w 5808852"/>
              <a:gd name="connsiteY3" fmla="*/ 1219884 h 1991904"/>
              <a:gd name="connsiteX4" fmla="*/ 3320832 w 5808852"/>
              <a:gd name="connsiteY4" fmla="*/ 1125759 h 1991904"/>
              <a:gd name="connsiteX5" fmla="*/ 5142604 w 5808852"/>
              <a:gd name="connsiteY5" fmla="*/ 269394 h 1991904"/>
              <a:gd name="connsiteX6" fmla="*/ 5808852 w 5808852"/>
              <a:gd name="connsiteY6" fmla="*/ 28549 h 1991904"/>
              <a:gd name="connsiteX0" fmla="*/ 0 w 5808852"/>
              <a:gd name="connsiteY0" fmla="*/ 1748884 h 1963355"/>
              <a:gd name="connsiteX1" fmla="*/ 551735 w 5808852"/>
              <a:gd name="connsiteY1" fmla="*/ 1962463 h 1963355"/>
              <a:gd name="connsiteX2" fmla="*/ 1342906 w 5808852"/>
              <a:gd name="connsiteY2" fmla="*/ 1662058 h 1963355"/>
              <a:gd name="connsiteX3" fmla="*/ 2425559 w 5808852"/>
              <a:gd name="connsiteY3" fmla="*/ 1191335 h 1963355"/>
              <a:gd name="connsiteX4" fmla="*/ 3320832 w 5808852"/>
              <a:gd name="connsiteY4" fmla="*/ 1097210 h 1963355"/>
              <a:gd name="connsiteX5" fmla="*/ 5142604 w 5808852"/>
              <a:gd name="connsiteY5" fmla="*/ 240845 h 1963355"/>
              <a:gd name="connsiteX6" fmla="*/ 5808852 w 5808852"/>
              <a:gd name="connsiteY6" fmla="*/ 0 h 1963355"/>
              <a:gd name="connsiteX0" fmla="*/ 0 w 5756801"/>
              <a:gd name="connsiteY0" fmla="*/ 1791385 h 2005856"/>
              <a:gd name="connsiteX1" fmla="*/ 551735 w 5756801"/>
              <a:gd name="connsiteY1" fmla="*/ 2004964 h 2005856"/>
              <a:gd name="connsiteX2" fmla="*/ 1342906 w 5756801"/>
              <a:gd name="connsiteY2" fmla="*/ 1704559 h 2005856"/>
              <a:gd name="connsiteX3" fmla="*/ 2425559 w 5756801"/>
              <a:gd name="connsiteY3" fmla="*/ 1233836 h 2005856"/>
              <a:gd name="connsiteX4" fmla="*/ 3320832 w 5756801"/>
              <a:gd name="connsiteY4" fmla="*/ 1139711 h 2005856"/>
              <a:gd name="connsiteX5" fmla="*/ 5142604 w 5756801"/>
              <a:gd name="connsiteY5" fmla="*/ 283346 h 2005856"/>
              <a:gd name="connsiteX6" fmla="*/ 5756801 w 5756801"/>
              <a:gd name="connsiteY6" fmla="*/ 0 h 2005856"/>
              <a:gd name="connsiteX0" fmla="*/ 0 w 5756801"/>
              <a:gd name="connsiteY0" fmla="*/ 1791385 h 2005856"/>
              <a:gd name="connsiteX1" fmla="*/ 551735 w 5756801"/>
              <a:gd name="connsiteY1" fmla="*/ 2004964 h 2005856"/>
              <a:gd name="connsiteX2" fmla="*/ 1342906 w 5756801"/>
              <a:gd name="connsiteY2" fmla="*/ 1704559 h 2005856"/>
              <a:gd name="connsiteX3" fmla="*/ 2300638 w 5756801"/>
              <a:gd name="connsiteY3" fmla="*/ 1308213 h 2005856"/>
              <a:gd name="connsiteX4" fmla="*/ 3320832 w 5756801"/>
              <a:gd name="connsiteY4" fmla="*/ 1139711 h 2005856"/>
              <a:gd name="connsiteX5" fmla="*/ 5142604 w 5756801"/>
              <a:gd name="connsiteY5" fmla="*/ 283346 h 2005856"/>
              <a:gd name="connsiteX6" fmla="*/ 5756801 w 5756801"/>
              <a:gd name="connsiteY6" fmla="*/ 0 h 2005856"/>
              <a:gd name="connsiteX0" fmla="*/ 0 w 5756801"/>
              <a:gd name="connsiteY0" fmla="*/ 1791385 h 2005856"/>
              <a:gd name="connsiteX1" fmla="*/ 551735 w 5756801"/>
              <a:gd name="connsiteY1" fmla="*/ 2004964 h 2005856"/>
              <a:gd name="connsiteX2" fmla="*/ 1342906 w 5756801"/>
              <a:gd name="connsiteY2" fmla="*/ 1704559 h 2005856"/>
              <a:gd name="connsiteX3" fmla="*/ 2383919 w 5756801"/>
              <a:gd name="connsiteY3" fmla="*/ 1255087 h 2005856"/>
              <a:gd name="connsiteX4" fmla="*/ 3320832 w 5756801"/>
              <a:gd name="connsiteY4" fmla="*/ 1139711 h 2005856"/>
              <a:gd name="connsiteX5" fmla="*/ 5142604 w 5756801"/>
              <a:gd name="connsiteY5" fmla="*/ 283346 h 2005856"/>
              <a:gd name="connsiteX6" fmla="*/ 5756801 w 5756801"/>
              <a:gd name="connsiteY6" fmla="*/ 0 h 20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6801" h="2005856">
                <a:moveTo>
                  <a:pt x="0" y="1791385"/>
                </a:moveTo>
                <a:cubicBezTo>
                  <a:pt x="224685" y="1854054"/>
                  <a:pt x="327917" y="2019435"/>
                  <a:pt x="551735" y="2004964"/>
                </a:cubicBezTo>
                <a:cubicBezTo>
                  <a:pt x="775553" y="1990493"/>
                  <a:pt x="1037542" y="1829538"/>
                  <a:pt x="1342906" y="1704559"/>
                </a:cubicBezTo>
                <a:cubicBezTo>
                  <a:pt x="1648270" y="1579580"/>
                  <a:pt x="2054265" y="1349228"/>
                  <a:pt x="2383919" y="1255087"/>
                </a:cubicBezTo>
                <a:cubicBezTo>
                  <a:pt x="2713573" y="1160946"/>
                  <a:pt x="2861051" y="1301668"/>
                  <a:pt x="3320832" y="1139711"/>
                </a:cubicBezTo>
                <a:cubicBezTo>
                  <a:pt x="3780613" y="977754"/>
                  <a:pt x="4736609" y="473298"/>
                  <a:pt x="5142604" y="283346"/>
                </a:cubicBezTo>
                <a:cubicBezTo>
                  <a:pt x="5548599" y="93394"/>
                  <a:pt x="5597179" y="140062"/>
                  <a:pt x="5756801" y="0"/>
                </a:cubicBezTo>
              </a:path>
            </a:pathLst>
          </a:custGeom>
          <a:ln w="133350">
            <a:solidFill>
              <a:schemeClr val="accent1"/>
            </a:solidFill>
            <a:tailEnd type="stealth" w="lg" len="lg"/>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143" name="Freeform 142"/>
          <p:cNvSpPr/>
          <p:nvPr/>
        </p:nvSpPr>
        <p:spPr>
          <a:xfrm>
            <a:off x="1236105" y="3716812"/>
            <a:ext cx="5694343" cy="2517419"/>
          </a:xfrm>
          <a:custGeom>
            <a:avLst/>
            <a:gdLst>
              <a:gd name="connsiteX0" fmla="*/ 0 w 5694343"/>
              <a:gd name="connsiteY0" fmla="*/ 2619358 h 2625922"/>
              <a:gd name="connsiteX1" fmla="*/ 603788 w 5694343"/>
              <a:gd name="connsiteY1" fmla="*/ 2567305 h 2625922"/>
              <a:gd name="connsiteX2" fmla="*/ 926502 w 5694343"/>
              <a:gd name="connsiteY2" fmla="*/ 2192523 h 2625922"/>
              <a:gd name="connsiteX3" fmla="*/ 2394331 w 5694343"/>
              <a:gd name="connsiteY3" fmla="*/ 193682 h 2625922"/>
              <a:gd name="connsiteX4" fmla="*/ 3164681 w 5694343"/>
              <a:gd name="connsiteY4" fmla="*/ 162450 h 2625922"/>
              <a:gd name="connsiteX5" fmla="*/ 4944813 w 5694343"/>
              <a:gd name="connsiteY5" fmla="*/ 943247 h 2625922"/>
              <a:gd name="connsiteX6" fmla="*/ 5694343 w 5694343"/>
              <a:gd name="connsiteY6" fmla="*/ 1338851 h 2625922"/>
              <a:gd name="connsiteX0" fmla="*/ 0 w 5694343"/>
              <a:gd name="connsiteY0" fmla="*/ 2562408 h 2568972"/>
              <a:gd name="connsiteX1" fmla="*/ 603788 w 5694343"/>
              <a:gd name="connsiteY1" fmla="*/ 2510355 h 2568972"/>
              <a:gd name="connsiteX2" fmla="*/ 926502 w 5694343"/>
              <a:gd name="connsiteY2" fmla="*/ 2135573 h 2568972"/>
              <a:gd name="connsiteX3" fmla="*/ 2352690 w 5694343"/>
              <a:gd name="connsiteY3" fmla="*/ 230427 h 2568972"/>
              <a:gd name="connsiteX4" fmla="*/ 3164681 w 5694343"/>
              <a:gd name="connsiteY4" fmla="*/ 105500 h 2568972"/>
              <a:gd name="connsiteX5" fmla="*/ 4944813 w 5694343"/>
              <a:gd name="connsiteY5" fmla="*/ 886297 h 2568972"/>
              <a:gd name="connsiteX6" fmla="*/ 5694343 w 5694343"/>
              <a:gd name="connsiteY6" fmla="*/ 1281901 h 2568972"/>
              <a:gd name="connsiteX0" fmla="*/ 0 w 5694343"/>
              <a:gd name="connsiteY0" fmla="*/ 2578014 h 2584578"/>
              <a:gd name="connsiteX1" fmla="*/ 603788 w 5694343"/>
              <a:gd name="connsiteY1" fmla="*/ 2525961 h 2584578"/>
              <a:gd name="connsiteX2" fmla="*/ 926502 w 5694343"/>
              <a:gd name="connsiteY2" fmla="*/ 2151179 h 2584578"/>
              <a:gd name="connsiteX3" fmla="*/ 2352690 w 5694343"/>
              <a:gd name="connsiteY3" fmla="*/ 246033 h 2584578"/>
              <a:gd name="connsiteX4" fmla="*/ 3164681 w 5694343"/>
              <a:gd name="connsiteY4" fmla="*/ 121106 h 2584578"/>
              <a:gd name="connsiteX5" fmla="*/ 4944813 w 5694343"/>
              <a:gd name="connsiteY5" fmla="*/ 901903 h 2584578"/>
              <a:gd name="connsiteX6" fmla="*/ 5694343 w 5694343"/>
              <a:gd name="connsiteY6" fmla="*/ 1297507 h 2584578"/>
              <a:gd name="connsiteX0" fmla="*/ 0 w 5694343"/>
              <a:gd name="connsiteY0" fmla="*/ 2505055 h 2511619"/>
              <a:gd name="connsiteX1" fmla="*/ 603788 w 5694343"/>
              <a:gd name="connsiteY1" fmla="*/ 2453002 h 2511619"/>
              <a:gd name="connsiteX2" fmla="*/ 926502 w 5694343"/>
              <a:gd name="connsiteY2" fmla="*/ 2078220 h 2511619"/>
              <a:gd name="connsiteX3" fmla="*/ 2352690 w 5694343"/>
              <a:gd name="connsiteY3" fmla="*/ 173074 h 2511619"/>
              <a:gd name="connsiteX4" fmla="*/ 3424934 w 5694343"/>
              <a:gd name="connsiteY4" fmla="*/ 162664 h 2511619"/>
              <a:gd name="connsiteX5" fmla="*/ 4944813 w 5694343"/>
              <a:gd name="connsiteY5" fmla="*/ 828944 h 2511619"/>
              <a:gd name="connsiteX6" fmla="*/ 5694343 w 5694343"/>
              <a:gd name="connsiteY6" fmla="*/ 1224548 h 2511619"/>
              <a:gd name="connsiteX0" fmla="*/ 0 w 5694343"/>
              <a:gd name="connsiteY0" fmla="*/ 2534188 h 2540752"/>
              <a:gd name="connsiteX1" fmla="*/ 603788 w 5694343"/>
              <a:gd name="connsiteY1" fmla="*/ 2482135 h 2540752"/>
              <a:gd name="connsiteX2" fmla="*/ 926502 w 5694343"/>
              <a:gd name="connsiteY2" fmla="*/ 2107353 h 2540752"/>
              <a:gd name="connsiteX3" fmla="*/ 2352690 w 5694343"/>
              <a:gd name="connsiteY3" fmla="*/ 202207 h 2540752"/>
              <a:gd name="connsiteX4" fmla="*/ 3331243 w 5694343"/>
              <a:gd name="connsiteY4" fmla="*/ 129333 h 2540752"/>
              <a:gd name="connsiteX5" fmla="*/ 4944813 w 5694343"/>
              <a:gd name="connsiteY5" fmla="*/ 858077 h 2540752"/>
              <a:gd name="connsiteX6" fmla="*/ 5694343 w 5694343"/>
              <a:gd name="connsiteY6" fmla="*/ 1253681 h 2540752"/>
              <a:gd name="connsiteX0" fmla="*/ 0 w 5694343"/>
              <a:gd name="connsiteY0" fmla="*/ 2535976 h 2542540"/>
              <a:gd name="connsiteX1" fmla="*/ 603788 w 5694343"/>
              <a:gd name="connsiteY1" fmla="*/ 2483923 h 2542540"/>
              <a:gd name="connsiteX2" fmla="*/ 926502 w 5694343"/>
              <a:gd name="connsiteY2" fmla="*/ 2109141 h 2542540"/>
              <a:gd name="connsiteX3" fmla="*/ 2352690 w 5694343"/>
              <a:gd name="connsiteY3" fmla="*/ 203995 h 2542540"/>
              <a:gd name="connsiteX4" fmla="*/ 3331243 w 5694343"/>
              <a:gd name="connsiteY4" fmla="*/ 131121 h 2542540"/>
              <a:gd name="connsiteX5" fmla="*/ 5048915 w 5694343"/>
              <a:gd name="connsiteY5" fmla="*/ 891097 h 2542540"/>
              <a:gd name="connsiteX6" fmla="*/ 5694343 w 5694343"/>
              <a:gd name="connsiteY6" fmla="*/ 1255469 h 2542540"/>
              <a:gd name="connsiteX0" fmla="*/ 0 w 5694343"/>
              <a:gd name="connsiteY0" fmla="*/ 2535976 h 2542540"/>
              <a:gd name="connsiteX1" fmla="*/ 603788 w 5694343"/>
              <a:gd name="connsiteY1" fmla="*/ 2483923 h 2542540"/>
              <a:gd name="connsiteX2" fmla="*/ 926502 w 5694343"/>
              <a:gd name="connsiteY2" fmla="*/ 2109141 h 2542540"/>
              <a:gd name="connsiteX3" fmla="*/ 2352690 w 5694343"/>
              <a:gd name="connsiteY3" fmla="*/ 203995 h 2542540"/>
              <a:gd name="connsiteX4" fmla="*/ 3331243 w 5694343"/>
              <a:gd name="connsiteY4" fmla="*/ 131121 h 2542540"/>
              <a:gd name="connsiteX5" fmla="*/ 5048915 w 5694343"/>
              <a:gd name="connsiteY5" fmla="*/ 891097 h 2542540"/>
              <a:gd name="connsiteX6" fmla="*/ 5694343 w 5694343"/>
              <a:gd name="connsiteY6" fmla="*/ 1297112 h 2542540"/>
              <a:gd name="connsiteX0" fmla="*/ 0 w 5694343"/>
              <a:gd name="connsiteY0" fmla="*/ 2539594 h 2546158"/>
              <a:gd name="connsiteX1" fmla="*/ 603788 w 5694343"/>
              <a:gd name="connsiteY1" fmla="*/ 2487541 h 2546158"/>
              <a:gd name="connsiteX2" fmla="*/ 926502 w 5694343"/>
              <a:gd name="connsiteY2" fmla="*/ 2112759 h 2546158"/>
              <a:gd name="connsiteX3" fmla="*/ 2352690 w 5694343"/>
              <a:gd name="connsiteY3" fmla="*/ 207613 h 2546158"/>
              <a:gd name="connsiteX4" fmla="*/ 3331243 w 5694343"/>
              <a:gd name="connsiteY4" fmla="*/ 134739 h 2546158"/>
              <a:gd name="connsiteX5" fmla="*/ 5205067 w 5694343"/>
              <a:gd name="connsiteY5" fmla="*/ 957179 h 2546158"/>
              <a:gd name="connsiteX6" fmla="*/ 5694343 w 5694343"/>
              <a:gd name="connsiteY6" fmla="*/ 1300730 h 2546158"/>
              <a:gd name="connsiteX0" fmla="*/ 0 w 5694343"/>
              <a:gd name="connsiteY0" fmla="*/ 2556822 h 2563386"/>
              <a:gd name="connsiteX1" fmla="*/ 603788 w 5694343"/>
              <a:gd name="connsiteY1" fmla="*/ 2504769 h 2563386"/>
              <a:gd name="connsiteX2" fmla="*/ 926502 w 5694343"/>
              <a:gd name="connsiteY2" fmla="*/ 2129987 h 2563386"/>
              <a:gd name="connsiteX3" fmla="*/ 2352690 w 5694343"/>
              <a:gd name="connsiteY3" fmla="*/ 224841 h 2563386"/>
              <a:gd name="connsiteX4" fmla="*/ 3258373 w 5694343"/>
              <a:gd name="connsiteY4" fmla="*/ 120091 h 2563386"/>
              <a:gd name="connsiteX5" fmla="*/ 5205067 w 5694343"/>
              <a:gd name="connsiteY5" fmla="*/ 974407 h 2563386"/>
              <a:gd name="connsiteX6" fmla="*/ 5694343 w 5694343"/>
              <a:gd name="connsiteY6" fmla="*/ 1317958 h 2563386"/>
              <a:gd name="connsiteX0" fmla="*/ 0 w 5694343"/>
              <a:gd name="connsiteY0" fmla="*/ 2505439 h 2512003"/>
              <a:gd name="connsiteX1" fmla="*/ 603788 w 5694343"/>
              <a:gd name="connsiteY1" fmla="*/ 2453386 h 2512003"/>
              <a:gd name="connsiteX2" fmla="*/ 926502 w 5694343"/>
              <a:gd name="connsiteY2" fmla="*/ 2078604 h 2512003"/>
              <a:gd name="connsiteX3" fmla="*/ 2248589 w 5694343"/>
              <a:gd name="connsiteY3" fmla="*/ 279712 h 2512003"/>
              <a:gd name="connsiteX4" fmla="*/ 3258373 w 5694343"/>
              <a:gd name="connsiteY4" fmla="*/ 68708 h 2512003"/>
              <a:gd name="connsiteX5" fmla="*/ 5205067 w 5694343"/>
              <a:gd name="connsiteY5" fmla="*/ 923024 h 2512003"/>
              <a:gd name="connsiteX6" fmla="*/ 5694343 w 5694343"/>
              <a:gd name="connsiteY6" fmla="*/ 1266575 h 2512003"/>
              <a:gd name="connsiteX0" fmla="*/ 0 w 5694343"/>
              <a:gd name="connsiteY0" fmla="*/ 2517653 h 2524217"/>
              <a:gd name="connsiteX1" fmla="*/ 603788 w 5694343"/>
              <a:gd name="connsiteY1" fmla="*/ 2465600 h 2524217"/>
              <a:gd name="connsiteX2" fmla="*/ 926502 w 5694343"/>
              <a:gd name="connsiteY2" fmla="*/ 2090818 h 2524217"/>
              <a:gd name="connsiteX3" fmla="*/ 2248589 w 5694343"/>
              <a:gd name="connsiteY3" fmla="*/ 291926 h 2524217"/>
              <a:gd name="connsiteX4" fmla="*/ 3258373 w 5694343"/>
              <a:gd name="connsiteY4" fmla="*/ 80922 h 2524217"/>
              <a:gd name="connsiteX5" fmla="*/ 5205067 w 5694343"/>
              <a:gd name="connsiteY5" fmla="*/ 935238 h 2524217"/>
              <a:gd name="connsiteX6" fmla="*/ 5694343 w 5694343"/>
              <a:gd name="connsiteY6" fmla="*/ 1278789 h 2524217"/>
              <a:gd name="connsiteX0" fmla="*/ 0 w 5694343"/>
              <a:gd name="connsiteY0" fmla="*/ 2520671 h 2527235"/>
              <a:gd name="connsiteX1" fmla="*/ 603788 w 5694343"/>
              <a:gd name="connsiteY1" fmla="*/ 2468618 h 2527235"/>
              <a:gd name="connsiteX2" fmla="*/ 926502 w 5694343"/>
              <a:gd name="connsiteY2" fmla="*/ 2093836 h 2527235"/>
              <a:gd name="connsiteX3" fmla="*/ 2248589 w 5694343"/>
              <a:gd name="connsiteY3" fmla="*/ 294944 h 2527235"/>
              <a:gd name="connsiteX4" fmla="*/ 3258373 w 5694343"/>
              <a:gd name="connsiteY4" fmla="*/ 83940 h 2527235"/>
              <a:gd name="connsiteX5" fmla="*/ 5194656 w 5694343"/>
              <a:gd name="connsiteY5" fmla="*/ 980758 h 2527235"/>
              <a:gd name="connsiteX6" fmla="*/ 5694343 w 5694343"/>
              <a:gd name="connsiteY6" fmla="*/ 1281807 h 2527235"/>
              <a:gd name="connsiteX0" fmla="*/ 0 w 5694343"/>
              <a:gd name="connsiteY0" fmla="*/ 2486255 h 2492819"/>
              <a:gd name="connsiteX1" fmla="*/ 603788 w 5694343"/>
              <a:gd name="connsiteY1" fmla="*/ 2434202 h 2492819"/>
              <a:gd name="connsiteX2" fmla="*/ 926502 w 5694343"/>
              <a:gd name="connsiteY2" fmla="*/ 2059420 h 2492819"/>
              <a:gd name="connsiteX3" fmla="*/ 2248589 w 5694343"/>
              <a:gd name="connsiteY3" fmla="*/ 260528 h 2492819"/>
              <a:gd name="connsiteX4" fmla="*/ 3258373 w 5694343"/>
              <a:gd name="connsiteY4" fmla="*/ 81400 h 2492819"/>
              <a:gd name="connsiteX5" fmla="*/ 5194656 w 5694343"/>
              <a:gd name="connsiteY5" fmla="*/ 946342 h 2492819"/>
              <a:gd name="connsiteX6" fmla="*/ 5694343 w 5694343"/>
              <a:gd name="connsiteY6" fmla="*/ 1247391 h 2492819"/>
              <a:gd name="connsiteX0" fmla="*/ 0 w 5694343"/>
              <a:gd name="connsiteY0" fmla="*/ 2548617 h 2555181"/>
              <a:gd name="connsiteX1" fmla="*/ 603788 w 5694343"/>
              <a:gd name="connsiteY1" fmla="*/ 2496564 h 2555181"/>
              <a:gd name="connsiteX2" fmla="*/ 926502 w 5694343"/>
              <a:gd name="connsiteY2" fmla="*/ 2121782 h 2555181"/>
              <a:gd name="connsiteX3" fmla="*/ 2248589 w 5694343"/>
              <a:gd name="connsiteY3" fmla="*/ 322890 h 2555181"/>
              <a:gd name="connsiteX4" fmla="*/ 3123041 w 5694343"/>
              <a:gd name="connsiteY4" fmla="*/ 58759 h 2555181"/>
              <a:gd name="connsiteX5" fmla="*/ 5194656 w 5694343"/>
              <a:gd name="connsiteY5" fmla="*/ 1008704 h 2555181"/>
              <a:gd name="connsiteX6" fmla="*/ 5694343 w 5694343"/>
              <a:gd name="connsiteY6" fmla="*/ 1309753 h 2555181"/>
              <a:gd name="connsiteX0" fmla="*/ 0 w 5694343"/>
              <a:gd name="connsiteY0" fmla="*/ 2567501 h 2574065"/>
              <a:gd name="connsiteX1" fmla="*/ 603788 w 5694343"/>
              <a:gd name="connsiteY1" fmla="*/ 2515448 h 2574065"/>
              <a:gd name="connsiteX2" fmla="*/ 926502 w 5694343"/>
              <a:gd name="connsiteY2" fmla="*/ 2140666 h 2574065"/>
              <a:gd name="connsiteX3" fmla="*/ 2248589 w 5694343"/>
              <a:gd name="connsiteY3" fmla="*/ 341774 h 2574065"/>
              <a:gd name="connsiteX4" fmla="*/ 3123041 w 5694343"/>
              <a:gd name="connsiteY4" fmla="*/ 77643 h 2574065"/>
              <a:gd name="connsiteX5" fmla="*/ 5194656 w 5694343"/>
              <a:gd name="connsiteY5" fmla="*/ 1027588 h 2574065"/>
              <a:gd name="connsiteX6" fmla="*/ 5694343 w 5694343"/>
              <a:gd name="connsiteY6" fmla="*/ 1328637 h 2574065"/>
              <a:gd name="connsiteX0" fmla="*/ 0 w 5694343"/>
              <a:gd name="connsiteY0" fmla="*/ 2539176 h 2545740"/>
              <a:gd name="connsiteX1" fmla="*/ 603788 w 5694343"/>
              <a:gd name="connsiteY1" fmla="*/ 2487123 h 2545740"/>
              <a:gd name="connsiteX2" fmla="*/ 926502 w 5694343"/>
              <a:gd name="connsiteY2" fmla="*/ 2112341 h 2545740"/>
              <a:gd name="connsiteX3" fmla="*/ 2248589 w 5694343"/>
              <a:gd name="connsiteY3" fmla="*/ 313449 h 2545740"/>
              <a:gd name="connsiteX4" fmla="*/ 3123041 w 5694343"/>
              <a:gd name="connsiteY4" fmla="*/ 49318 h 2545740"/>
              <a:gd name="connsiteX5" fmla="*/ 5194656 w 5694343"/>
              <a:gd name="connsiteY5" fmla="*/ 999263 h 2545740"/>
              <a:gd name="connsiteX6" fmla="*/ 5694343 w 5694343"/>
              <a:gd name="connsiteY6" fmla="*/ 1300312 h 2545740"/>
              <a:gd name="connsiteX0" fmla="*/ 0 w 5694343"/>
              <a:gd name="connsiteY0" fmla="*/ 2562780 h 2569344"/>
              <a:gd name="connsiteX1" fmla="*/ 603788 w 5694343"/>
              <a:gd name="connsiteY1" fmla="*/ 2510727 h 2569344"/>
              <a:gd name="connsiteX2" fmla="*/ 926502 w 5694343"/>
              <a:gd name="connsiteY2" fmla="*/ 2135945 h 2569344"/>
              <a:gd name="connsiteX3" fmla="*/ 2248589 w 5694343"/>
              <a:gd name="connsiteY3" fmla="*/ 337053 h 2569344"/>
              <a:gd name="connsiteX4" fmla="*/ 3123041 w 5694343"/>
              <a:gd name="connsiteY4" fmla="*/ 72922 h 2569344"/>
              <a:gd name="connsiteX5" fmla="*/ 5194656 w 5694343"/>
              <a:gd name="connsiteY5" fmla="*/ 1022867 h 2569344"/>
              <a:gd name="connsiteX6" fmla="*/ 5694343 w 5694343"/>
              <a:gd name="connsiteY6" fmla="*/ 1323916 h 256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4343" h="2569344">
                <a:moveTo>
                  <a:pt x="0" y="2562780"/>
                </a:moveTo>
                <a:cubicBezTo>
                  <a:pt x="224685" y="2572323"/>
                  <a:pt x="449371" y="2581866"/>
                  <a:pt x="603788" y="2510727"/>
                </a:cubicBezTo>
                <a:cubicBezTo>
                  <a:pt x="758205" y="2439588"/>
                  <a:pt x="652368" y="2498224"/>
                  <a:pt x="926502" y="2135945"/>
                </a:cubicBezTo>
                <a:cubicBezTo>
                  <a:pt x="1200636" y="1773666"/>
                  <a:pt x="1882499" y="680890"/>
                  <a:pt x="2248589" y="337053"/>
                </a:cubicBezTo>
                <a:cubicBezTo>
                  <a:pt x="2614679" y="-6784"/>
                  <a:pt x="2621620" y="-73256"/>
                  <a:pt x="3123041" y="72922"/>
                </a:cubicBezTo>
                <a:cubicBezTo>
                  <a:pt x="3624462" y="219100"/>
                  <a:pt x="4766106" y="814368"/>
                  <a:pt x="5194656" y="1022867"/>
                </a:cubicBezTo>
                <a:cubicBezTo>
                  <a:pt x="5623206" y="1231366"/>
                  <a:pt x="5545131" y="1230220"/>
                  <a:pt x="5694343" y="1323916"/>
                </a:cubicBezTo>
              </a:path>
            </a:pathLst>
          </a:custGeom>
          <a:ln w="19050">
            <a:solidFill>
              <a:schemeClr val="accent1"/>
            </a:solidFill>
            <a:tailEnd type="stealth" w="lg" len="lg"/>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144" name="TextBox 143"/>
          <p:cNvSpPr txBox="1"/>
          <p:nvPr/>
        </p:nvSpPr>
        <p:spPr>
          <a:xfrm>
            <a:off x="3124200" y="5486401"/>
            <a:ext cx="990600" cy="461661"/>
          </a:xfrm>
          <a:prstGeom prst="rect">
            <a:avLst/>
          </a:prstGeom>
          <a:noFill/>
        </p:spPr>
        <p:txBody>
          <a:bodyPr wrap="square" lIns="91435" tIns="45718" rIns="91435" bIns="45718" rtlCol="0">
            <a:spAutoFit/>
          </a:bodyPr>
          <a:lstStyle/>
          <a:p>
            <a:pPr algn="ctr"/>
            <a:r>
              <a:rPr lang="en-US" sz="2400" b="1" dirty="0">
                <a:solidFill>
                  <a:srgbClr val="0033CC"/>
                </a:solidFill>
              </a:rPr>
              <a:t>35G</a:t>
            </a:r>
          </a:p>
        </p:txBody>
      </p:sp>
      <p:sp>
        <p:nvSpPr>
          <p:cNvPr id="145" name="TextBox 144"/>
          <p:cNvSpPr txBox="1"/>
          <p:nvPr/>
        </p:nvSpPr>
        <p:spPr>
          <a:xfrm>
            <a:off x="2110409" y="4483929"/>
            <a:ext cx="990600" cy="461661"/>
          </a:xfrm>
          <a:prstGeom prst="rect">
            <a:avLst/>
          </a:prstGeom>
          <a:noFill/>
        </p:spPr>
        <p:txBody>
          <a:bodyPr wrap="square" lIns="91435" tIns="45718" rIns="91435" bIns="45718" rtlCol="0">
            <a:spAutoFit/>
          </a:bodyPr>
          <a:lstStyle/>
          <a:p>
            <a:pPr algn="ctr"/>
            <a:r>
              <a:rPr lang="en-US" sz="2400" b="1" dirty="0" smtClean="0">
                <a:solidFill>
                  <a:srgbClr val="0033CC"/>
                </a:solidFill>
              </a:rPr>
              <a:t>5G</a:t>
            </a:r>
            <a:endParaRPr lang="en-US" sz="2400" b="1" dirty="0">
              <a:solidFill>
                <a:srgbClr val="0033CC"/>
              </a:solidFill>
            </a:endParaRPr>
          </a:p>
        </p:txBody>
      </p:sp>
    </p:spTree>
    <p:custDataLst>
      <p:tags r:id="rId1"/>
    </p:custDataLst>
    <p:extLst>
      <p:ext uri="{BB962C8B-B14F-4D97-AF65-F5344CB8AC3E}">
        <p14:creationId xmlns:p14="http://schemas.microsoft.com/office/powerpoint/2010/main" val="4145563528"/>
      </p:ext>
    </p:extLst>
  </p:cSld>
  <p:clrMapOvr>
    <a:masterClrMapping/>
  </p:clrMapOvr>
  <mc:AlternateContent xmlns:mc="http://schemas.openxmlformats.org/markup-compatibility/2006" xmlns:p14="http://schemas.microsoft.com/office/powerpoint/2010/main">
    <mc:Choice Requires="p14">
      <p:transition spd="slow" p14:dur="2000" advTm="61497"/>
    </mc:Choice>
    <mc:Fallback xmlns="">
      <p:transition xmlns:p14="http://schemas.microsoft.com/office/powerpoint/2010/main" spd="slow" advTm="6149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wipe(left)">
                                      <p:cBhvr>
                                        <p:cTn id="17" dur="5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wipe(left)">
                                      <p:cBhvr>
                                        <p:cTn id="22" dur="500"/>
                                        <p:tgtEl>
                                          <p:spTgt spid="14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left)">
                                      <p:cBhvr>
                                        <p:cTn id="25" dur="500"/>
                                        <p:tgtEl>
                                          <p:spTgt spid="14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left)">
                                      <p:cBhvr>
                                        <p:cTn id="28" dur="500"/>
                                        <p:tgtEl>
                                          <p:spTgt spid="14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3" grpId="0" animBg="1"/>
      <p:bldP spid="295" grpId="0"/>
      <p:bldP spid="141" grpId="0" animBg="1"/>
      <p:bldP spid="143" grpId="0" animBg="1"/>
      <p:bldP spid="144" grpId="0"/>
      <p:bldP spid="145"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76</a:t>
            </a:fld>
            <a:endParaRPr lang="en-US"/>
          </a:p>
        </p:txBody>
      </p:sp>
    </p:spTree>
    <p:extLst>
      <p:ext uri="{BB962C8B-B14F-4D97-AF65-F5344CB8AC3E}">
        <p14:creationId xmlns:p14="http://schemas.microsoft.com/office/powerpoint/2010/main" val="19993661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p:cNvSpPr>
            <a:spLocks noGrp="1"/>
          </p:cNvSpPr>
          <p:nvPr>
            <p:ph idx="1"/>
          </p:nvPr>
        </p:nvSpPr>
        <p:spPr>
          <a:xfrm>
            <a:off x="0" y="0"/>
            <a:ext cx="9144000" cy="2060848"/>
          </a:xfrm>
        </p:spPr>
        <p:txBody>
          <a:bodyPr>
            <a:normAutofit/>
          </a:bodyPr>
          <a:lstStyle/>
          <a:p>
            <a:r>
              <a:rPr lang="en-US" sz="4000" dirty="0" smtClean="0"/>
              <a:t> What problem is MPTCP trying to solve?</a:t>
            </a:r>
          </a:p>
          <a:p>
            <a:r>
              <a:rPr lang="en-US" sz="4000" dirty="0" smtClean="0">
                <a:solidFill>
                  <a:schemeClr val="bg2">
                    <a:lumMod val="50000"/>
                    <a:lumOff val="50000"/>
                  </a:schemeClr>
                </a:solidFill>
              </a:rPr>
              <a:t> Multipath ‘pools’ links.</a:t>
            </a:r>
            <a:endParaRPr lang="en-US" sz="4000" dirty="0">
              <a:solidFill>
                <a:schemeClr val="bg2">
                  <a:lumMod val="50000"/>
                  <a:lumOff val="50000"/>
                </a:schemeClr>
              </a:solidFill>
            </a:endParaRPr>
          </a:p>
          <a:p>
            <a:endParaRPr lang="en-US" sz="4000" dirty="0" smtClean="0"/>
          </a:p>
        </p:txBody>
      </p:sp>
      <p:grpSp>
        <p:nvGrpSpPr>
          <p:cNvPr id="71" name="Group 70"/>
          <p:cNvGrpSpPr/>
          <p:nvPr/>
        </p:nvGrpSpPr>
        <p:grpSpPr>
          <a:xfrm>
            <a:off x="592129" y="1582374"/>
            <a:ext cx="2146665" cy="3875158"/>
            <a:chOff x="4815940" y="2470845"/>
            <a:chExt cx="2146665" cy="3875158"/>
          </a:xfrm>
        </p:grpSpPr>
        <p:sp>
          <p:nvSpPr>
            <p:cNvPr id="118" name="Freeform 117"/>
            <p:cNvSpPr/>
            <p:nvPr/>
          </p:nvSpPr>
          <p:spPr bwMode="auto">
            <a:xfrm rot="5400000" flipV="1">
              <a:off x="4368132" y="398243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19" name="Freeform 118"/>
            <p:cNvSpPr/>
            <p:nvPr/>
          </p:nvSpPr>
          <p:spPr bwMode="auto">
            <a:xfrm rot="5400000" flipV="1">
              <a:off x="5291696" y="399497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26" name="Freeform 26"/>
            <p:cNvSpPr>
              <a:spLocks/>
            </p:cNvSpPr>
            <p:nvPr/>
          </p:nvSpPr>
          <p:spPr bwMode="auto">
            <a:xfrm rot="5400000">
              <a:off x="4464197" y="4037382"/>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27" name="Freeform 126"/>
            <p:cNvSpPr>
              <a:spLocks/>
            </p:cNvSpPr>
            <p:nvPr/>
          </p:nvSpPr>
          <p:spPr bwMode="auto">
            <a:xfrm rot="5400000">
              <a:off x="5368746" y="4035372"/>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98" name="Oval 18"/>
            <p:cNvSpPr>
              <a:spLocks noChangeArrowheads="1"/>
            </p:cNvSpPr>
            <p:nvPr/>
          </p:nvSpPr>
          <p:spPr bwMode="auto">
            <a:xfrm flipV="1">
              <a:off x="6012160" y="3113786"/>
              <a:ext cx="569654" cy="268856"/>
            </a:xfrm>
            <a:prstGeom prst="ellipse">
              <a:avLst/>
            </a:prstGeom>
            <a:solidFill>
              <a:srgbClr val="333333"/>
            </a:solidFill>
            <a:ln w="19050">
              <a:solidFill>
                <a:schemeClr val="tx1">
                  <a:lumMod val="50000"/>
                </a:schemeClr>
              </a:solidFill>
              <a:round/>
              <a:headEnd/>
              <a:tailEnd/>
            </a:ln>
          </p:spPr>
          <p:txBody>
            <a:bodyPr wrap="none" anchor="ctr"/>
            <a:lstStyle/>
            <a:p>
              <a:pPr defTabSz="914400">
                <a:defRPr/>
              </a:pPr>
              <a:endParaRPr lang="en-GB">
                <a:solidFill>
                  <a:prstClr val="white"/>
                </a:solidFill>
                <a:latin typeface="Calibri"/>
                <a:cs typeface="Arial" pitchFamily="34" charset="0"/>
              </a:endParaRPr>
            </a:p>
          </p:txBody>
        </p:sp>
        <p:sp>
          <p:nvSpPr>
            <p:cNvPr id="125" name="Line 36"/>
            <p:cNvSpPr>
              <a:spLocks noChangeShapeType="1"/>
            </p:cNvSpPr>
            <p:nvPr/>
          </p:nvSpPr>
          <p:spPr bwMode="auto">
            <a:xfrm rot="5400000">
              <a:off x="4610141" y="4259187"/>
              <a:ext cx="1768690" cy="0"/>
            </a:xfrm>
            <a:prstGeom prst="line">
              <a:avLst/>
            </a:prstGeom>
            <a:noFill/>
            <a:ln w="76200">
              <a:no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01" name="Oval 18"/>
            <p:cNvSpPr>
              <a:spLocks noChangeArrowheads="1"/>
            </p:cNvSpPr>
            <p:nvPr/>
          </p:nvSpPr>
          <p:spPr bwMode="auto">
            <a:xfrm flipV="1">
              <a:off x="5092352" y="3113786"/>
              <a:ext cx="559534" cy="268856"/>
            </a:xfrm>
            <a:prstGeom prst="ellipse">
              <a:avLst/>
            </a:prstGeom>
            <a:solidFill>
              <a:srgbClr val="333333"/>
            </a:solidFill>
            <a:ln w="19050">
              <a:solidFill>
                <a:schemeClr val="tx1">
                  <a:lumMod val="50000"/>
                </a:schemeClr>
              </a:solidFill>
              <a:round/>
              <a:headEnd/>
              <a:tailEnd/>
            </a:ln>
          </p:spPr>
          <p:txBody>
            <a:bodyPr wrap="none" anchor="ctr"/>
            <a:lstStyle/>
            <a:p>
              <a:pPr defTabSz="914400">
                <a:defRPr/>
              </a:pPr>
              <a:endParaRPr lang="en-GB">
                <a:solidFill>
                  <a:prstClr val="white"/>
                </a:solidFill>
                <a:latin typeface="Calibri"/>
                <a:cs typeface="Arial" pitchFamily="34" charset="0"/>
              </a:endParaRPr>
            </a:p>
          </p:txBody>
        </p:sp>
        <p:sp>
          <p:nvSpPr>
            <p:cNvPr id="123" name="Line 33"/>
            <p:cNvSpPr>
              <a:spLocks noChangeShapeType="1"/>
            </p:cNvSpPr>
            <p:nvPr/>
          </p:nvSpPr>
          <p:spPr bwMode="auto">
            <a:xfrm rot="5400000">
              <a:off x="4279400" y="4259187"/>
              <a:ext cx="1768690" cy="0"/>
            </a:xfrm>
            <a:prstGeom prst="line">
              <a:avLst/>
            </a:prstGeom>
            <a:noFill/>
            <a:ln w="76200">
              <a:no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08" name="Line 28"/>
            <p:cNvSpPr>
              <a:spLocks noChangeShapeType="1"/>
            </p:cNvSpPr>
            <p:nvPr/>
          </p:nvSpPr>
          <p:spPr bwMode="auto">
            <a:xfrm rot="5400000">
              <a:off x="4942302" y="2824583"/>
              <a:ext cx="707476" cy="0"/>
            </a:xfrm>
            <a:prstGeom prst="line">
              <a:avLst/>
            </a:prstGeom>
            <a:noFill/>
            <a:ln w="57150">
              <a:solidFill>
                <a:srgbClr val="0000FF"/>
              </a:solidFill>
              <a:round/>
              <a:headEn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15" name="Line 64"/>
            <p:cNvSpPr>
              <a:spLocks noChangeShapeType="1"/>
            </p:cNvSpPr>
            <p:nvPr/>
          </p:nvSpPr>
          <p:spPr bwMode="auto">
            <a:xfrm rot="5400000">
              <a:off x="4959279" y="5536575"/>
              <a:ext cx="707476" cy="0"/>
            </a:xfrm>
            <a:prstGeom prst="line">
              <a:avLst/>
            </a:prstGeom>
            <a:noFill/>
            <a:ln w="57150">
              <a:solidFill>
                <a:srgbClr val="0000FF"/>
              </a:solidFill>
              <a:round/>
              <a:headEn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10" name="Line 59"/>
            <p:cNvSpPr>
              <a:spLocks noChangeShapeType="1"/>
            </p:cNvSpPr>
            <p:nvPr/>
          </p:nvSpPr>
          <p:spPr bwMode="auto">
            <a:xfrm rot="5400000">
              <a:off x="6037752" y="2824583"/>
              <a:ext cx="707476" cy="0"/>
            </a:xfrm>
            <a:prstGeom prst="line">
              <a:avLst/>
            </a:prstGeom>
            <a:noFill/>
            <a:ln w="57150">
              <a:solidFill>
                <a:schemeClr val="accent3"/>
              </a:solidFill>
              <a:round/>
              <a:headE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sp>
          <p:nvSpPr>
            <p:cNvPr id="116" name="Line 65"/>
            <p:cNvSpPr>
              <a:spLocks noChangeShapeType="1"/>
            </p:cNvSpPr>
            <p:nvPr/>
          </p:nvSpPr>
          <p:spPr bwMode="auto">
            <a:xfrm rot="5400000">
              <a:off x="6004150" y="5536575"/>
              <a:ext cx="707476" cy="0"/>
            </a:xfrm>
            <a:prstGeom prst="line">
              <a:avLst/>
            </a:prstGeom>
            <a:noFill/>
            <a:ln w="57150">
              <a:solidFill>
                <a:schemeClr val="accent3"/>
              </a:solidFill>
              <a:round/>
              <a:headE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sp>
          <p:nvSpPr>
            <p:cNvPr id="117" name="TextBox 116"/>
            <p:cNvSpPr txBox="1"/>
            <p:nvPr/>
          </p:nvSpPr>
          <p:spPr>
            <a:xfrm>
              <a:off x="4815940" y="5976671"/>
              <a:ext cx="2146665" cy="369332"/>
            </a:xfrm>
            <a:prstGeom prst="rect">
              <a:avLst/>
            </a:prstGeom>
            <a:noFill/>
          </p:spPr>
          <p:txBody>
            <a:bodyPr wrap="square" rtlCol="0">
              <a:spAutoFit/>
            </a:bodyPr>
            <a:lstStyle/>
            <a:p>
              <a:pPr defTabSz="914400" fontAlgn="base">
                <a:spcBef>
                  <a:spcPct val="0"/>
                </a:spcBef>
                <a:spcAft>
                  <a:spcPct val="0"/>
                </a:spcAft>
              </a:pPr>
              <a:r>
                <a:rPr lang="en-US" i="1" dirty="0" smtClean="0">
                  <a:solidFill>
                    <a:prstClr val="white"/>
                  </a:solidFill>
                  <a:latin typeface="Arial" pitchFamily="34" charset="0"/>
                  <a:cs typeface="Arial" pitchFamily="34" charset="0"/>
                </a:rPr>
                <a:t>Two separate links</a:t>
              </a:r>
              <a:endParaRPr lang="en-GB" i="1" dirty="0">
                <a:solidFill>
                  <a:prstClr val="white"/>
                </a:solidFill>
                <a:latin typeface="Arial" pitchFamily="34" charset="0"/>
                <a:cs typeface="Arial" pitchFamily="34" charset="0"/>
              </a:endParaRPr>
            </a:p>
          </p:txBody>
        </p:sp>
        <p:sp>
          <p:nvSpPr>
            <p:cNvPr id="146" name="Freeform 145"/>
            <p:cNvSpPr/>
            <p:nvPr/>
          </p:nvSpPr>
          <p:spPr bwMode="auto">
            <a:xfrm rot="5400000" flipV="1">
              <a:off x="4365367" y="397526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47" name="Freeform 146"/>
            <p:cNvSpPr/>
            <p:nvPr/>
          </p:nvSpPr>
          <p:spPr bwMode="auto">
            <a:xfrm rot="5400000" flipV="1">
              <a:off x="5288931" y="398780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grpSp>
        <p:nvGrpSpPr>
          <p:cNvPr id="72" name="Group 71"/>
          <p:cNvGrpSpPr/>
          <p:nvPr/>
        </p:nvGrpSpPr>
        <p:grpSpPr>
          <a:xfrm>
            <a:off x="3807433" y="1651002"/>
            <a:ext cx="1640224" cy="3875158"/>
            <a:chOff x="7396272" y="2456228"/>
            <a:chExt cx="1640224" cy="3875158"/>
          </a:xfrm>
        </p:grpSpPr>
        <p:sp>
          <p:nvSpPr>
            <p:cNvPr id="131" name="Freeform 130"/>
            <p:cNvSpPr/>
            <p:nvPr/>
          </p:nvSpPr>
          <p:spPr bwMode="auto">
            <a:xfrm rot="5400000" flipV="1">
              <a:off x="7674370" y="397579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30" name="Freeform 129"/>
            <p:cNvSpPr/>
            <p:nvPr/>
          </p:nvSpPr>
          <p:spPr bwMode="auto">
            <a:xfrm rot="5400000" flipV="1">
              <a:off x="6750806" y="396325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32" name="Oval 18"/>
            <p:cNvSpPr>
              <a:spLocks noChangeArrowheads="1"/>
            </p:cNvSpPr>
            <p:nvPr/>
          </p:nvSpPr>
          <p:spPr bwMode="auto">
            <a:xfrm flipV="1">
              <a:off x="8394834" y="3094610"/>
              <a:ext cx="569654" cy="268856"/>
            </a:xfrm>
            <a:prstGeom prst="ellipse">
              <a:avLst/>
            </a:prstGeom>
            <a:solidFill>
              <a:srgbClr val="333333"/>
            </a:solidFill>
            <a:ln w="19050">
              <a:solidFill>
                <a:schemeClr val="tx1">
                  <a:lumMod val="50000"/>
                </a:schemeClr>
              </a:solidFill>
              <a:round/>
              <a:headEnd/>
              <a:tailEnd/>
            </a:ln>
          </p:spPr>
          <p:txBody>
            <a:bodyPr wrap="none" anchor="ctr"/>
            <a:lstStyle/>
            <a:p>
              <a:pPr defTabSz="914400">
                <a:defRPr/>
              </a:pPr>
              <a:endParaRPr lang="en-GB">
                <a:solidFill>
                  <a:prstClr val="white"/>
                </a:solidFill>
                <a:latin typeface="Calibri"/>
                <a:cs typeface="Arial" pitchFamily="34" charset="0"/>
              </a:endParaRPr>
            </a:p>
          </p:txBody>
        </p:sp>
        <p:sp>
          <p:nvSpPr>
            <p:cNvPr id="134" name="Oval 18"/>
            <p:cNvSpPr>
              <a:spLocks noChangeArrowheads="1"/>
            </p:cNvSpPr>
            <p:nvPr/>
          </p:nvSpPr>
          <p:spPr bwMode="auto">
            <a:xfrm flipV="1">
              <a:off x="7475026" y="3094610"/>
              <a:ext cx="559534" cy="268856"/>
            </a:xfrm>
            <a:prstGeom prst="ellipse">
              <a:avLst/>
            </a:prstGeom>
            <a:solidFill>
              <a:srgbClr val="333333"/>
            </a:solidFill>
            <a:ln w="19050">
              <a:solidFill>
                <a:schemeClr val="tx1">
                  <a:lumMod val="50000"/>
                </a:schemeClr>
              </a:solidFill>
              <a:round/>
              <a:headEnd/>
              <a:tailEnd/>
            </a:ln>
          </p:spPr>
          <p:txBody>
            <a:bodyPr wrap="none" anchor="ctr"/>
            <a:lstStyle/>
            <a:p>
              <a:pPr defTabSz="914400">
                <a:defRPr/>
              </a:pPr>
              <a:endParaRPr lang="en-GB">
                <a:solidFill>
                  <a:prstClr val="white"/>
                </a:solidFill>
                <a:latin typeface="Calibri"/>
                <a:cs typeface="Arial" pitchFamily="34" charset="0"/>
              </a:endParaRPr>
            </a:p>
          </p:txBody>
        </p:sp>
        <p:grpSp>
          <p:nvGrpSpPr>
            <p:cNvPr id="137" name="Group 136"/>
            <p:cNvGrpSpPr/>
            <p:nvPr/>
          </p:nvGrpSpPr>
          <p:grpSpPr>
            <a:xfrm>
              <a:off x="7596336" y="2456228"/>
              <a:ext cx="1008112" cy="707477"/>
              <a:chOff x="7312499" y="2214554"/>
              <a:chExt cx="1146564" cy="707477"/>
            </a:xfrm>
          </p:grpSpPr>
          <p:sp>
            <p:nvSpPr>
              <p:cNvPr id="48" name="Line 28"/>
              <p:cNvSpPr>
                <a:spLocks noChangeShapeType="1"/>
              </p:cNvSpPr>
              <p:nvPr/>
            </p:nvSpPr>
            <p:spPr bwMode="auto">
              <a:xfrm rot="5400000">
                <a:off x="6958761" y="2568292"/>
                <a:ext cx="707476" cy="0"/>
              </a:xfrm>
              <a:prstGeom prst="line">
                <a:avLst/>
              </a:prstGeom>
              <a:noFill/>
              <a:ln w="57150">
                <a:solidFill>
                  <a:srgbClr val="0000FF"/>
                </a:solidFill>
                <a:round/>
                <a:headEn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51" name="Freeform 60"/>
              <p:cNvSpPr>
                <a:spLocks/>
              </p:cNvSpPr>
              <p:nvPr/>
            </p:nvSpPr>
            <p:spPr bwMode="auto">
              <a:xfrm rot="5400000">
                <a:off x="7554093" y="2017060"/>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grpSp>
        <p:grpSp>
          <p:nvGrpSpPr>
            <p:cNvPr id="139" name="Group 138"/>
            <p:cNvGrpSpPr/>
            <p:nvPr/>
          </p:nvGrpSpPr>
          <p:grpSpPr>
            <a:xfrm>
              <a:off x="7668343" y="5168220"/>
              <a:ext cx="834817" cy="707476"/>
              <a:chOff x="7246351" y="4926546"/>
              <a:chExt cx="1256810" cy="707476"/>
            </a:xfrm>
          </p:grpSpPr>
          <p:sp>
            <p:nvSpPr>
              <p:cNvPr id="53" name="Freeform 62"/>
              <p:cNvSpPr>
                <a:spLocks/>
              </p:cNvSpPr>
              <p:nvPr/>
            </p:nvSpPr>
            <p:spPr bwMode="auto">
              <a:xfrm rot="5400000" flipV="1">
                <a:off x="7598191"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55" name="Line 64"/>
              <p:cNvSpPr>
                <a:spLocks noChangeShapeType="1"/>
              </p:cNvSpPr>
              <p:nvPr/>
            </p:nvSpPr>
            <p:spPr bwMode="auto">
              <a:xfrm rot="5400000">
                <a:off x="6892613" y="5280284"/>
                <a:ext cx="707476" cy="0"/>
              </a:xfrm>
              <a:prstGeom prst="line">
                <a:avLst/>
              </a:prstGeom>
              <a:noFill/>
              <a:ln w="57150">
                <a:solidFill>
                  <a:srgbClr val="0000FF"/>
                </a:solidFill>
                <a:round/>
                <a:headEn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grpSp>
        <p:sp>
          <p:nvSpPr>
            <p:cNvPr id="58" name="TextBox 57"/>
            <p:cNvSpPr txBox="1"/>
            <p:nvPr/>
          </p:nvSpPr>
          <p:spPr>
            <a:xfrm>
              <a:off x="7396272" y="5962054"/>
              <a:ext cx="1640224" cy="369332"/>
            </a:xfrm>
            <a:prstGeom prst="rect">
              <a:avLst/>
            </a:prstGeom>
            <a:noFill/>
          </p:spPr>
          <p:txBody>
            <a:bodyPr wrap="square" rtlCol="0">
              <a:spAutoFit/>
            </a:bodyPr>
            <a:lstStyle/>
            <a:p>
              <a:pPr defTabSz="914400" fontAlgn="base">
                <a:spcBef>
                  <a:spcPct val="0"/>
                </a:spcBef>
                <a:spcAft>
                  <a:spcPct val="0"/>
                </a:spcAft>
              </a:pPr>
              <a:r>
                <a:rPr lang="en-US" i="1" dirty="0" smtClean="0">
                  <a:solidFill>
                    <a:prstClr val="white"/>
                  </a:solidFill>
                  <a:latin typeface="Arial" pitchFamily="34" charset="0"/>
                  <a:cs typeface="Arial" pitchFamily="34" charset="0"/>
                </a:rPr>
                <a:t>A pool of links</a:t>
              </a:r>
              <a:endParaRPr lang="en-GB" i="1" dirty="0">
                <a:solidFill>
                  <a:prstClr val="white"/>
                </a:solidFill>
                <a:latin typeface="Arial" pitchFamily="34" charset="0"/>
                <a:cs typeface="Arial" pitchFamily="34" charset="0"/>
              </a:endParaRPr>
            </a:p>
          </p:txBody>
        </p:sp>
        <p:grpSp>
          <p:nvGrpSpPr>
            <p:cNvPr id="136" name="Group 135"/>
            <p:cNvGrpSpPr/>
            <p:nvPr/>
          </p:nvGrpSpPr>
          <p:grpSpPr>
            <a:xfrm>
              <a:off x="7812360" y="2456228"/>
              <a:ext cx="955394" cy="707477"/>
              <a:chOff x="7599140" y="2214554"/>
              <a:chExt cx="1168614" cy="707477"/>
            </a:xfrm>
          </p:grpSpPr>
          <p:sp>
            <p:nvSpPr>
              <p:cNvPr id="50" name="Line 59"/>
              <p:cNvSpPr>
                <a:spLocks noChangeShapeType="1"/>
              </p:cNvSpPr>
              <p:nvPr/>
            </p:nvSpPr>
            <p:spPr bwMode="auto">
              <a:xfrm rot="5400000">
                <a:off x="8414016" y="2568292"/>
                <a:ext cx="707476" cy="0"/>
              </a:xfrm>
              <a:prstGeom prst="line">
                <a:avLst/>
              </a:prstGeom>
              <a:noFill/>
              <a:ln w="57150">
                <a:solidFill>
                  <a:schemeClr val="accent3"/>
                </a:solidFill>
                <a:round/>
                <a:headE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sp>
            <p:nvSpPr>
              <p:cNvPr id="52" name="Freeform 61"/>
              <p:cNvSpPr>
                <a:spLocks/>
              </p:cNvSpPr>
              <p:nvPr/>
            </p:nvSpPr>
            <p:spPr bwMode="auto">
              <a:xfrm rot="5400000" flipV="1">
                <a:off x="7796635"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grpSp>
        <p:grpSp>
          <p:nvGrpSpPr>
            <p:cNvPr id="138" name="Group 137"/>
            <p:cNvGrpSpPr/>
            <p:nvPr/>
          </p:nvGrpSpPr>
          <p:grpSpPr>
            <a:xfrm>
              <a:off x="7812360" y="5168220"/>
              <a:ext cx="949534" cy="707476"/>
              <a:chOff x="7577091" y="4926546"/>
              <a:chExt cx="1256811" cy="707476"/>
            </a:xfrm>
          </p:grpSpPr>
          <p:sp>
            <p:nvSpPr>
              <p:cNvPr id="54" name="Freeform 63"/>
              <p:cNvSpPr>
                <a:spLocks/>
              </p:cNvSpPr>
              <p:nvPr/>
            </p:nvSpPr>
            <p:spPr bwMode="auto">
              <a:xfrm rot="5400000">
                <a:off x="7774586"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sp>
            <p:nvSpPr>
              <p:cNvPr id="57" name="Line 65"/>
              <p:cNvSpPr>
                <a:spLocks noChangeShapeType="1"/>
              </p:cNvSpPr>
              <p:nvPr/>
            </p:nvSpPr>
            <p:spPr bwMode="auto">
              <a:xfrm rot="5400000">
                <a:off x="8480164" y="5280284"/>
                <a:ext cx="707476" cy="0"/>
              </a:xfrm>
              <a:prstGeom prst="line">
                <a:avLst/>
              </a:prstGeom>
              <a:noFill/>
              <a:ln w="57150">
                <a:solidFill>
                  <a:schemeClr val="accent3"/>
                </a:solidFill>
                <a:round/>
                <a:headE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grpSp>
        <p:sp>
          <p:nvSpPr>
            <p:cNvPr id="128" name="Freeform 26"/>
            <p:cNvSpPr>
              <a:spLocks/>
            </p:cNvSpPr>
            <p:nvPr/>
          </p:nvSpPr>
          <p:spPr bwMode="auto">
            <a:xfrm rot="5400000">
              <a:off x="6903388" y="3961690"/>
              <a:ext cx="1809177" cy="612730"/>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 name="connsiteX0" fmla="*/ 0 w 10000"/>
                <a:gd name="connsiteY0" fmla="*/ 10821 h 10821"/>
                <a:gd name="connsiteX1" fmla="*/ 974 w 10000"/>
                <a:gd name="connsiteY1" fmla="*/ 9912 h 10821"/>
                <a:gd name="connsiteX2" fmla="*/ 1464 w 10000"/>
                <a:gd name="connsiteY2" fmla="*/ 9468 h 10821"/>
                <a:gd name="connsiteX3" fmla="*/ 1861 w 10000"/>
                <a:gd name="connsiteY3" fmla="*/ 8559 h 10821"/>
                <a:gd name="connsiteX4" fmla="*/ 2128 w 10000"/>
                <a:gd name="connsiteY4" fmla="*/ 8261 h 10821"/>
                <a:gd name="connsiteX5" fmla="*/ 2481 w 10000"/>
                <a:gd name="connsiteY5" fmla="*/ 8559 h 10821"/>
                <a:gd name="connsiteX6" fmla="*/ 2748 w 10000"/>
                <a:gd name="connsiteY6" fmla="*/ 9150 h 10821"/>
                <a:gd name="connsiteX7" fmla="*/ 3766 w 10000"/>
                <a:gd name="connsiteY7" fmla="*/ 9318 h 10821"/>
                <a:gd name="connsiteX8" fmla="*/ 4696 w 10000"/>
                <a:gd name="connsiteY8" fmla="*/ 7796 h 10821"/>
                <a:gd name="connsiteX9" fmla="*/ 4833 w 10000"/>
                <a:gd name="connsiteY9" fmla="*/ 5531 h 10821"/>
                <a:gd name="connsiteX10" fmla="*/ 4876 w 10000"/>
                <a:gd name="connsiteY10" fmla="*/ 5085 h 10821"/>
                <a:gd name="connsiteX11" fmla="*/ 5273 w 10000"/>
                <a:gd name="connsiteY11" fmla="*/ 4769 h 10821"/>
                <a:gd name="connsiteX12" fmla="*/ 5360 w 10000"/>
                <a:gd name="connsiteY12" fmla="*/ 2351 h 10821"/>
                <a:gd name="connsiteX13" fmla="*/ 5678 w 10000"/>
                <a:gd name="connsiteY13" fmla="*/ 279 h 10821"/>
                <a:gd name="connsiteX14" fmla="*/ 9259 w 10000"/>
                <a:gd name="connsiteY14" fmla="*/ 1100 h 10821"/>
                <a:gd name="connsiteX15" fmla="*/ 9259 w 10000"/>
                <a:gd name="connsiteY15" fmla="*/ 2448 h 10821"/>
                <a:gd name="connsiteX16" fmla="*/ 9175 w 10000"/>
                <a:gd name="connsiteY16" fmla="*/ 2799 h 10821"/>
                <a:gd name="connsiteX17" fmla="*/ 9659 w 10000"/>
                <a:gd name="connsiteY17" fmla="*/ 4769 h 10821"/>
                <a:gd name="connsiteX18" fmla="*/ 9882 w 10000"/>
                <a:gd name="connsiteY18" fmla="*/ 6440 h 10821"/>
                <a:gd name="connsiteX19" fmla="*/ 9926 w 10000"/>
                <a:gd name="connsiteY19" fmla="*/ 6886 h 10821"/>
                <a:gd name="connsiteX20" fmla="*/ 9752 w 10000"/>
                <a:gd name="connsiteY20" fmla="*/ 7646 h 10821"/>
                <a:gd name="connsiteX21" fmla="*/ 9259 w 10000"/>
                <a:gd name="connsiteY21" fmla="*/ 10532 h 10821"/>
                <a:gd name="connsiteX22" fmla="*/ 310 w 10000"/>
                <a:gd name="connsiteY22" fmla="*/ 10821 h 10821"/>
                <a:gd name="connsiteX23" fmla="*/ 0 w 10000"/>
                <a:gd name="connsiteY23" fmla="*/ 10821 h 10821"/>
                <a:gd name="connsiteX0" fmla="*/ 0 w 10000"/>
                <a:gd name="connsiteY0" fmla="*/ 12258 h 12258"/>
                <a:gd name="connsiteX1" fmla="*/ 974 w 10000"/>
                <a:gd name="connsiteY1" fmla="*/ 11349 h 12258"/>
                <a:gd name="connsiteX2" fmla="*/ 1464 w 10000"/>
                <a:gd name="connsiteY2" fmla="*/ 10905 h 12258"/>
                <a:gd name="connsiteX3" fmla="*/ 1861 w 10000"/>
                <a:gd name="connsiteY3" fmla="*/ 9996 h 12258"/>
                <a:gd name="connsiteX4" fmla="*/ 2128 w 10000"/>
                <a:gd name="connsiteY4" fmla="*/ 9698 h 12258"/>
                <a:gd name="connsiteX5" fmla="*/ 2481 w 10000"/>
                <a:gd name="connsiteY5" fmla="*/ 9996 h 12258"/>
                <a:gd name="connsiteX6" fmla="*/ 2748 w 10000"/>
                <a:gd name="connsiteY6" fmla="*/ 10587 h 12258"/>
                <a:gd name="connsiteX7" fmla="*/ 3766 w 10000"/>
                <a:gd name="connsiteY7" fmla="*/ 10755 h 12258"/>
                <a:gd name="connsiteX8" fmla="*/ 4696 w 10000"/>
                <a:gd name="connsiteY8" fmla="*/ 9233 h 12258"/>
                <a:gd name="connsiteX9" fmla="*/ 4833 w 10000"/>
                <a:gd name="connsiteY9" fmla="*/ 6968 h 12258"/>
                <a:gd name="connsiteX10" fmla="*/ 4876 w 10000"/>
                <a:gd name="connsiteY10" fmla="*/ 6522 h 12258"/>
                <a:gd name="connsiteX11" fmla="*/ 5273 w 10000"/>
                <a:gd name="connsiteY11" fmla="*/ 6206 h 12258"/>
                <a:gd name="connsiteX12" fmla="*/ 5360 w 10000"/>
                <a:gd name="connsiteY12" fmla="*/ 3788 h 12258"/>
                <a:gd name="connsiteX13" fmla="*/ 5678 w 10000"/>
                <a:gd name="connsiteY13" fmla="*/ 1716 h 12258"/>
                <a:gd name="connsiteX14" fmla="*/ 8862 w 10000"/>
                <a:gd name="connsiteY14" fmla="*/ 275 h 12258"/>
                <a:gd name="connsiteX15" fmla="*/ 9259 w 10000"/>
                <a:gd name="connsiteY15" fmla="*/ 3885 h 12258"/>
                <a:gd name="connsiteX16" fmla="*/ 9175 w 10000"/>
                <a:gd name="connsiteY16" fmla="*/ 4236 h 12258"/>
                <a:gd name="connsiteX17" fmla="*/ 9659 w 10000"/>
                <a:gd name="connsiteY17" fmla="*/ 6206 h 12258"/>
                <a:gd name="connsiteX18" fmla="*/ 9882 w 10000"/>
                <a:gd name="connsiteY18" fmla="*/ 7877 h 12258"/>
                <a:gd name="connsiteX19" fmla="*/ 9926 w 10000"/>
                <a:gd name="connsiteY19" fmla="*/ 8323 h 12258"/>
                <a:gd name="connsiteX20" fmla="*/ 9752 w 10000"/>
                <a:gd name="connsiteY20" fmla="*/ 9083 h 12258"/>
                <a:gd name="connsiteX21" fmla="*/ 9259 w 10000"/>
                <a:gd name="connsiteY21" fmla="*/ 11969 h 12258"/>
                <a:gd name="connsiteX22" fmla="*/ 310 w 10000"/>
                <a:gd name="connsiteY22" fmla="*/ 12258 h 12258"/>
                <a:gd name="connsiteX23" fmla="*/ 0 w 10000"/>
                <a:gd name="connsiteY23" fmla="*/ 12258 h 12258"/>
                <a:gd name="connsiteX0" fmla="*/ 0 w 10000"/>
                <a:gd name="connsiteY0" fmla="*/ 12262 h 12262"/>
                <a:gd name="connsiteX1" fmla="*/ 974 w 10000"/>
                <a:gd name="connsiteY1" fmla="*/ 11353 h 12262"/>
                <a:gd name="connsiteX2" fmla="*/ 1464 w 10000"/>
                <a:gd name="connsiteY2" fmla="*/ 10909 h 12262"/>
                <a:gd name="connsiteX3" fmla="*/ 1861 w 10000"/>
                <a:gd name="connsiteY3" fmla="*/ 10000 h 12262"/>
                <a:gd name="connsiteX4" fmla="*/ 2128 w 10000"/>
                <a:gd name="connsiteY4" fmla="*/ 9702 h 12262"/>
                <a:gd name="connsiteX5" fmla="*/ 2481 w 10000"/>
                <a:gd name="connsiteY5" fmla="*/ 10000 h 12262"/>
                <a:gd name="connsiteX6" fmla="*/ 2748 w 10000"/>
                <a:gd name="connsiteY6" fmla="*/ 10591 h 12262"/>
                <a:gd name="connsiteX7" fmla="*/ 3766 w 10000"/>
                <a:gd name="connsiteY7" fmla="*/ 10759 h 12262"/>
                <a:gd name="connsiteX8" fmla="*/ 4696 w 10000"/>
                <a:gd name="connsiteY8" fmla="*/ 9237 h 12262"/>
                <a:gd name="connsiteX9" fmla="*/ 4833 w 10000"/>
                <a:gd name="connsiteY9" fmla="*/ 6972 h 12262"/>
                <a:gd name="connsiteX10" fmla="*/ 4876 w 10000"/>
                <a:gd name="connsiteY10" fmla="*/ 6526 h 12262"/>
                <a:gd name="connsiteX11" fmla="*/ 5273 w 10000"/>
                <a:gd name="connsiteY11" fmla="*/ 6210 h 12262"/>
                <a:gd name="connsiteX12" fmla="*/ 5360 w 10000"/>
                <a:gd name="connsiteY12" fmla="*/ 3792 h 12262"/>
                <a:gd name="connsiteX13" fmla="*/ 5678 w 10000"/>
                <a:gd name="connsiteY13" fmla="*/ 279 h 12262"/>
                <a:gd name="connsiteX14" fmla="*/ 8862 w 10000"/>
                <a:gd name="connsiteY14" fmla="*/ 279 h 12262"/>
                <a:gd name="connsiteX15" fmla="*/ 9259 w 10000"/>
                <a:gd name="connsiteY15" fmla="*/ 3889 h 12262"/>
                <a:gd name="connsiteX16" fmla="*/ 9175 w 10000"/>
                <a:gd name="connsiteY16" fmla="*/ 4240 h 12262"/>
                <a:gd name="connsiteX17" fmla="*/ 9659 w 10000"/>
                <a:gd name="connsiteY17" fmla="*/ 6210 h 12262"/>
                <a:gd name="connsiteX18" fmla="*/ 9882 w 10000"/>
                <a:gd name="connsiteY18" fmla="*/ 7881 h 12262"/>
                <a:gd name="connsiteX19" fmla="*/ 9926 w 10000"/>
                <a:gd name="connsiteY19" fmla="*/ 8327 h 12262"/>
                <a:gd name="connsiteX20" fmla="*/ 9752 w 10000"/>
                <a:gd name="connsiteY20" fmla="*/ 9087 h 12262"/>
                <a:gd name="connsiteX21" fmla="*/ 9259 w 10000"/>
                <a:gd name="connsiteY21" fmla="*/ 11973 h 12262"/>
                <a:gd name="connsiteX22" fmla="*/ 310 w 10000"/>
                <a:gd name="connsiteY22" fmla="*/ 12262 h 12262"/>
                <a:gd name="connsiteX23" fmla="*/ 0 w 10000"/>
                <a:gd name="connsiteY23" fmla="*/ 12262 h 1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2262">
                  <a:moveTo>
                    <a:pt x="0" y="12262"/>
                  </a:moveTo>
                  <a:cubicBezTo>
                    <a:pt x="335" y="12092"/>
                    <a:pt x="633" y="11586"/>
                    <a:pt x="974" y="11353"/>
                  </a:cubicBezTo>
                  <a:cubicBezTo>
                    <a:pt x="1135" y="11224"/>
                    <a:pt x="1464" y="10909"/>
                    <a:pt x="1464" y="10909"/>
                  </a:cubicBezTo>
                  <a:cubicBezTo>
                    <a:pt x="1563" y="10528"/>
                    <a:pt x="1718" y="10186"/>
                    <a:pt x="1861" y="10000"/>
                  </a:cubicBezTo>
                  <a:cubicBezTo>
                    <a:pt x="1942" y="9850"/>
                    <a:pt x="2128" y="9702"/>
                    <a:pt x="2128" y="9702"/>
                  </a:cubicBezTo>
                  <a:cubicBezTo>
                    <a:pt x="2190" y="9744"/>
                    <a:pt x="2401" y="9828"/>
                    <a:pt x="2481" y="10000"/>
                  </a:cubicBezTo>
                  <a:cubicBezTo>
                    <a:pt x="2574" y="10166"/>
                    <a:pt x="2636" y="10569"/>
                    <a:pt x="2748" y="10591"/>
                  </a:cubicBezTo>
                  <a:cubicBezTo>
                    <a:pt x="3083" y="10632"/>
                    <a:pt x="3424" y="10694"/>
                    <a:pt x="3766" y="10759"/>
                  </a:cubicBezTo>
                  <a:cubicBezTo>
                    <a:pt x="4578" y="10569"/>
                    <a:pt x="4479" y="11119"/>
                    <a:pt x="4696" y="9237"/>
                  </a:cubicBezTo>
                  <a:cubicBezTo>
                    <a:pt x="4727" y="8495"/>
                    <a:pt x="4764" y="7648"/>
                    <a:pt x="4833" y="6972"/>
                  </a:cubicBezTo>
                  <a:cubicBezTo>
                    <a:pt x="4845" y="6822"/>
                    <a:pt x="4833" y="6590"/>
                    <a:pt x="4876" y="6526"/>
                  </a:cubicBezTo>
                  <a:cubicBezTo>
                    <a:pt x="4988" y="6293"/>
                    <a:pt x="5143" y="6334"/>
                    <a:pt x="5273" y="6210"/>
                  </a:cubicBezTo>
                  <a:cubicBezTo>
                    <a:pt x="5298" y="5404"/>
                    <a:pt x="5161" y="4263"/>
                    <a:pt x="5360" y="3792"/>
                  </a:cubicBezTo>
                  <a:cubicBezTo>
                    <a:pt x="5565" y="3264"/>
                    <a:pt x="5461" y="745"/>
                    <a:pt x="5678" y="279"/>
                  </a:cubicBezTo>
                  <a:cubicBezTo>
                    <a:pt x="6255" y="0"/>
                    <a:pt x="8374" y="4"/>
                    <a:pt x="8862" y="279"/>
                  </a:cubicBezTo>
                  <a:cubicBezTo>
                    <a:pt x="8900" y="872"/>
                    <a:pt x="9154" y="3383"/>
                    <a:pt x="9259" y="3889"/>
                  </a:cubicBezTo>
                  <a:cubicBezTo>
                    <a:pt x="9309" y="4143"/>
                    <a:pt x="9175" y="4240"/>
                    <a:pt x="9175" y="4240"/>
                  </a:cubicBezTo>
                  <a:cubicBezTo>
                    <a:pt x="9274" y="5848"/>
                    <a:pt x="9237" y="5720"/>
                    <a:pt x="9659" y="6210"/>
                  </a:cubicBezTo>
                  <a:cubicBezTo>
                    <a:pt x="9845" y="7245"/>
                    <a:pt x="9764" y="6674"/>
                    <a:pt x="9882" y="7881"/>
                  </a:cubicBezTo>
                  <a:cubicBezTo>
                    <a:pt x="9895" y="8029"/>
                    <a:pt x="9926" y="8327"/>
                    <a:pt x="9926" y="8327"/>
                  </a:cubicBezTo>
                  <a:cubicBezTo>
                    <a:pt x="9789" y="9765"/>
                    <a:pt x="10000" y="7797"/>
                    <a:pt x="9752" y="9087"/>
                  </a:cubicBezTo>
                  <a:cubicBezTo>
                    <a:pt x="9634" y="9671"/>
                    <a:pt x="9503" y="11467"/>
                    <a:pt x="9259" y="11973"/>
                  </a:cubicBezTo>
                  <a:lnTo>
                    <a:pt x="310" y="12262"/>
                  </a:lnTo>
                  <a:cubicBezTo>
                    <a:pt x="118" y="12029"/>
                    <a:pt x="223" y="12070"/>
                    <a:pt x="0" y="12262"/>
                  </a:cubicBezTo>
                  <a:close/>
                </a:path>
              </a:pathLst>
            </a:custGeom>
            <a:solidFill>
              <a:srgbClr val="0000FF"/>
            </a:solidFill>
            <a:ln w="28575" cmpd="sng">
              <a:solidFill>
                <a:srgbClr val="B2B2FF"/>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29" name="Freeform 128"/>
            <p:cNvSpPr>
              <a:spLocks/>
            </p:cNvSpPr>
            <p:nvPr/>
          </p:nvSpPr>
          <p:spPr bwMode="auto">
            <a:xfrm rot="5400000">
              <a:off x="7710214" y="3974991"/>
              <a:ext cx="1794879" cy="58247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 name="connsiteX0" fmla="*/ 437 w 10000"/>
                <a:gd name="connsiteY0" fmla="*/ 0 h 10208"/>
                <a:gd name="connsiteX1" fmla="*/ 127 w 10000"/>
                <a:gd name="connsiteY1" fmla="*/ 1042 h 10208"/>
                <a:gd name="connsiteX2" fmla="*/ 38 w 10000"/>
                <a:gd name="connsiteY2" fmla="*/ 1430 h 10208"/>
                <a:gd name="connsiteX3" fmla="*/ 346 w 10000"/>
                <a:gd name="connsiteY3" fmla="*/ 1671 h 10208"/>
                <a:gd name="connsiteX4" fmla="*/ 883 w 10000"/>
                <a:gd name="connsiteY4" fmla="*/ 2321 h 10208"/>
                <a:gd name="connsiteX5" fmla="*/ 1152 w 10000"/>
                <a:gd name="connsiteY5" fmla="*/ 4095 h 10208"/>
                <a:gd name="connsiteX6" fmla="*/ 1596 w 10000"/>
                <a:gd name="connsiteY6" fmla="*/ 8090 h 10208"/>
                <a:gd name="connsiteX7" fmla="*/ 2083 w 10000"/>
                <a:gd name="connsiteY7" fmla="*/ 10208 h 10208"/>
                <a:gd name="connsiteX8" fmla="*/ 4814 w 10000"/>
                <a:gd name="connsiteY8" fmla="*/ 10000 h 10208"/>
                <a:gd name="connsiteX9" fmla="*/ 4814 w 10000"/>
                <a:gd name="connsiteY9" fmla="*/ 10000 h 10208"/>
                <a:gd name="connsiteX10" fmla="*/ 4722 w 10000"/>
                <a:gd name="connsiteY10" fmla="*/ 9053 h 10208"/>
                <a:gd name="connsiteX11" fmla="*/ 5754 w 10000"/>
                <a:gd name="connsiteY11" fmla="*/ 8246 h 10208"/>
                <a:gd name="connsiteX12" fmla="*/ 6199 w 10000"/>
                <a:gd name="connsiteY12" fmla="*/ 7618 h 10208"/>
                <a:gd name="connsiteX13" fmla="*/ 6911 w 10000"/>
                <a:gd name="connsiteY13" fmla="*/ 6339 h 10208"/>
                <a:gd name="connsiteX14" fmla="*/ 7448 w 10000"/>
                <a:gd name="connsiteY14" fmla="*/ 4881 h 10208"/>
                <a:gd name="connsiteX15" fmla="*/ 7761 w 10000"/>
                <a:gd name="connsiteY15" fmla="*/ 3915 h 10208"/>
                <a:gd name="connsiteX16" fmla="*/ 8212 w 10000"/>
                <a:gd name="connsiteY16" fmla="*/ 4251 h 10208"/>
                <a:gd name="connsiteX17" fmla="*/ 8343 w 10000"/>
                <a:gd name="connsiteY17" fmla="*/ 4567 h 10208"/>
                <a:gd name="connsiteX18" fmla="*/ 8968 w 10000"/>
                <a:gd name="connsiteY18" fmla="*/ 4722 h 10208"/>
                <a:gd name="connsiteX19" fmla="*/ 9281 w 10000"/>
                <a:gd name="connsiteY19" fmla="*/ 5688 h 10208"/>
                <a:gd name="connsiteX20" fmla="*/ 9506 w 10000"/>
                <a:gd name="connsiteY20" fmla="*/ 3443 h 10208"/>
                <a:gd name="connsiteX21" fmla="*/ 9775 w 10000"/>
                <a:gd name="connsiteY21" fmla="*/ 2973 h 10208"/>
                <a:gd name="connsiteX22" fmla="*/ 9590 w 10000"/>
                <a:gd name="connsiteY22" fmla="*/ 0 h 10208"/>
                <a:gd name="connsiteX23" fmla="*/ 437 w 10000"/>
                <a:gd name="connsiteY23" fmla="*/ 0 h 1020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814 w 10000"/>
                <a:gd name="connsiteY8" fmla="*/ 10000 h 11648"/>
                <a:gd name="connsiteX9" fmla="*/ 4490 w 10000"/>
                <a:gd name="connsiteY9" fmla="*/ 11648 h 11648"/>
                <a:gd name="connsiteX10" fmla="*/ 4722 w 10000"/>
                <a:gd name="connsiteY10" fmla="*/ 9053 h 11648"/>
                <a:gd name="connsiteX11" fmla="*/ 5754 w 10000"/>
                <a:gd name="connsiteY11" fmla="*/ 8246 h 11648"/>
                <a:gd name="connsiteX12" fmla="*/ 6199 w 10000"/>
                <a:gd name="connsiteY12" fmla="*/ 7618 h 11648"/>
                <a:gd name="connsiteX13" fmla="*/ 6911 w 10000"/>
                <a:gd name="connsiteY13" fmla="*/ 6339 h 11648"/>
                <a:gd name="connsiteX14" fmla="*/ 7448 w 10000"/>
                <a:gd name="connsiteY14" fmla="*/ 4881 h 11648"/>
                <a:gd name="connsiteX15" fmla="*/ 7761 w 10000"/>
                <a:gd name="connsiteY15" fmla="*/ 3915 h 11648"/>
                <a:gd name="connsiteX16" fmla="*/ 8212 w 10000"/>
                <a:gd name="connsiteY16" fmla="*/ 4251 h 11648"/>
                <a:gd name="connsiteX17" fmla="*/ 8343 w 10000"/>
                <a:gd name="connsiteY17" fmla="*/ 4567 h 11648"/>
                <a:gd name="connsiteX18" fmla="*/ 8968 w 10000"/>
                <a:gd name="connsiteY18" fmla="*/ 4722 h 11648"/>
                <a:gd name="connsiteX19" fmla="*/ 9281 w 10000"/>
                <a:gd name="connsiteY19" fmla="*/ 5688 h 11648"/>
                <a:gd name="connsiteX20" fmla="*/ 9506 w 10000"/>
                <a:gd name="connsiteY20" fmla="*/ 3443 h 11648"/>
                <a:gd name="connsiteX21" fmla="*/ 9775 w 10000"/>
                <a:gd name="connsiteY21" fmla="*/ 2973 h 11648"/>
                <a:gd name="connsiteX22" fmla="*/ 9590 w 10000"/>
                <a:gd name="connsiteY22" fmla="*/ 0 h 11648"/>
                <a:gd name="connsiteX23" fmla="*/ 437 w 10000"/>
                <a:gd name="connsiteY23"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020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 name="connsiteX0" fmla="*/ 437 w 10000"/>
                <a:gd name="connsiteY0" fmla="*/ 0 h 11648"/>
                <a:gd name="connsiteX1" fmla="*/ 127 w 10000"/>
                <a:gd name="connsiteY1" fmla="*/ 1042 h 11648"/>
                <a:gd name="connsiteX2" fmla="*/ 38 w 10000"/>
                <a:gd name="connsiteY2" fmla="*/ 1430 h 11648"/>
                <a:gd name="connsiteX3" fmla="*/ 346 w 10000"/>
                <a:gd name="connsiteY3" fmla="*/ 1671 h 11648"/>
                <a:gd name="connsiteX4" fmla="*/ 883 w 10000"/>
                <a:gd name="connsiteY4" fmla="*/ 2321 h 11648"/>
                <a:gd name="connsiteX5" fmla="*/ 1152 w 10000"/>
                <a:gd name="connsiteY5" fmla="*/ 4095 h 11648"/>
                <a:gd name="connsiteX6" fmla="*/ 1596 w 10000"/>
                <a:gd name="connsiteY6" fmla="*/ 8090 h 11648"/>
                <a:gd name="connsiteX7" fmla="*/ 2083 w 10000"/>
                <a:gd name="connsiteY7" fmla="*/ 11648 h 11648"/>
                <a:gd name="connsiteX8" fmla="*/ 4490 w 10000"/>
                <a:gd name="connsiteY8" fmla="*/ 11648 h 11648"/>
                <a:gd name="connsiteX9" fmla="*/ 4722 w 10000"/>
                <a:gd name="connsiteY9" fmla="*/ 9053 h 11648"/>
                <a:gd name="connsiteX10" fmla="*/ 5754 w 10000"/>
                <a:gd name="connsiteY10" fmla="*/ 8246 h 11648"/>
                <a:gd name="connsiteX11" fmla="*/ 6199 w 10000"/>
                <a:gd name="connsiteY11" fmla="*/ 7618 h 11648"/>
                <a:gd name="connsiteX12" fmla="*/ 6911 w 10000"/>
                <a:gd name="connsiteY12" fmla="*/ 6339 h 11648"/>
                <a:gd name="connsiteX13" fmla="*/ 7448 w 10000"/>
                <a:gd name="connsiteY13" fmla="*/ 4881 h 11648"/>
                <a:gd name="connsiteX14" fmla="*/ 7761 w 10000"/>
                <a:gd name="connsiteY14" fmla="*/ 3915 h 11648"/>
                <a:gd name="connsiteX15" fmla="*/ 8212 w 10000"/>
                <a:gd name="connsiteY15" fmla="*/ 4251 h 11648"/>
                <a:gd name="connsiteX16" fmla="*/ 8343 w 10000"/>
                <a:gd name="connsiteY16" fmla="*/ 4567 h 11648"/>
                <a:gd name="connsiteX17" fmla="*/ 8968 w 10000"/>
                <a:gd name="connsiteY17" fmla="*/ 4722 h 11648"/>
                <a:gd name="connsiteX18" fmla="*/ 9281 w 10000"/>
                <a:gd name="connsiteY18" fmla="*/ 5688 h 11648"/>
                <a:gd name="connsiteX19" fmla="*/ 9506 w 10000"/>
                <a:gd name="connsiteY19" fmla="*/ 3443 h 11648"/>
                <a:gd name="connsiteX20" fmla="*/ 9775 w 10000"/>
                <a:gd name="connsiteY20" fmla="*/ 2973 h 11648"/>
                <a:gd name="connsiteX21" fmla="*/ 9590 w 10000"/>
                <a:gd name="connsiteY21" fmla="*/ 0 h 11648"/>
                <a:gd name="connsiteX22" fmla="*/ 437 w 10000"/>
                <a:gd name="connsiteY22" fmla="*/ 0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1648">
                  <a:moveTo>
                    <a:pt x="437" y="0"/>
                  </a:moveTo>
                  <a:cubicBezTo>
                    <a:pt x="467" y="89"/>
                    <a:pt x="89" y="952"/>
                    <a:pt x="127" y="1042"/>
                  </a:cubicBezTo>
                  <a:cubicBezTo>
                    <a:pt x="164" y="1110"/>
                    <a:pt x="0" y="1317"/>
                    <a:pt x="38" y="1430"/>
                  </a:cubicBezTo>
                  <a:cubicBezTo>
                    <a:pt x="75" y="1542"/>
                    <a:pt x="308" y="1535"/>
                    <a:pt x="346" y="1671"/>
                  </a:cubicBezTo>
                  <a:cubicBezTo>
                    <a:pt x="483" y="2164"/>
                    <a:pt x="696" y="2209"/>
                    <a:pt x="883" y="2321"/>
                  </a:cubicBezTo>
                  <a:cubicBezTo>
                    <a:pt x="977" y="3355"/>
                    <a:pt x="808" y="3757"/>
                    <a:pt x="1152" y="4095"/>
                  </a:cubicBezTo>
                  <a:cubicBezTo>
                    <a:pt x="1521" y="4972"/>
                    <a:pt x="1183" y="7596"/>
                    <a:pt x="1596" y="8090"/>
                  </a:cubicBezTo>
                  <a:cubicBezTo>
                    <a:pt x="1815" y="8628"/>
                    <a:pt x="2039" y="10705"/>
                    <a:pt x="2083" y="11648"/>
                  </a:cubicBezTo>
                  <a:lnTo>
                    <a:pt x="4490" y="11648"/>
                  </a:lnTo>
                  <a:cubicBezTo>
                    <a:pt x="4514" y="11492"/>
                    <a:pt x="4679" y="9144"/>
                    <a:pt x="4722" y="9053"/>
                  </a:cubicBezTo>
                  <a:cubicBezTo>
                    <a:pt x="5003" y="8313"/>
                    <a:pt x="5417" y="8628"/>
                    <a:pt x="5754" y="8246"/>
                  </a:cubicBezTo>
                  <a:cubicBezTo>
                    <a:pt x="5910" y="8045"/>
                    <a:pt x="6029" y="7754"/>
                    <a:pt x="6199" y="7618"/>
                  </a:cubicBezTo>
                  <a:cubicBezTo>
                    <a:pt x="6511" y="6879"/>
                    <a:pt x="6573" y="6720"/>
                    <a:pt x="6911" y="6339"/>
                  </a:cubicBezTo>
                  <a:cubicBezTo>
                    <a:pt x="7123" y="5195"/>
                    <a:pt x="7011" y="5149"/>
                    <a:pt x="7448" y="4881"/>
                  </a:cubicBezTo>
                  <a:cubicBezTo>
                    <a:pt x="7643" y="4409"/>
                    <a:pt x="7549" y="4184"/>
                    <a:pt x="7761" y="3915"/>
                  </a:cubicBezTo>
                  <a:cubicBezTo>
                    <a:pt x="7849" y="3961"/>
                    <a:pt x="8093" y="4049"/>
                    <a:pt x="8212" y="4251"/>
                  </a:cubicBezTo>
                  <a:cubicBezTo>
                    <a:pt x="8256" y="4317"/>
                    <a:pt x="8287" y="4521"/>
                    <a:pt x="8343" y="4567"/>
                  </a:cubicBezTo>
                  <a:cubicBezTo>
                    <a:pt x="8543" y="4679"/>
                    <a:pt x="8756" y="4654"/>
                    <a:pt x="8968" y="4722"/>
                  </a:cubicBezTo>
                  <a:cubicBezTo>
                    <a:pt x="9012" y="5531"/>
                    <a:pt x="9031" y="5980"/>
                    <a:pt x="9281" y="5688"/>
                  </a:cubicBezTo>
                  <a:cubicBezTo>
                    <a:pt x="9406" y="4993"/>
                    <a:pt x="9393" y="3938"/>
                    <a:pt x="9506" y="3443"/>
                  </a:cubicBezTo>
                  <a:cubicBezTo>
                    <a:pt x="9568" y="3151"/>
                    <a:pt x="9681" y="3064"/>
                    <a:pt x="9775" y="2973"/>
                  </a:cubicBezTo>
                  <a:cubicBezTo>
                    <a:pt x="10000" y="2076"/>
                    <a:pt x="9909" y="135"/>
                    <a:pt x="9590" y="0"/>
                  </a:cubicBezTo>
                  <a:lnTo>
                    <a:pt x="437"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33" name="Line 36"/>
            <p:cNvSpPr>
              <a:spLocks noChangeShapeType="1"/>
            </p:cNvSpPr>
            <p:nvPr/>
          </p:nvSpPr>
          <p:spPr bwMode="auto">
            <a:xfrm rot="5400000">
              <a:off x="6992815" y="4240011"/>
              <a:ext cx="1768690" cy="0"/>
            </a:xfrm>
            <a:prstGeom prst="line">
              <a:avLst/>
            </a:prstGeom>
            <a:noFill/>
            <a:ln w="76200">
              <a:no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35" name="Line 33"/>
            <p:cNvSpPr>
              <a:spLocks noChangeShapeType="1"/>
            </p:cNvSpPr>
            <p:nvPr/>
          </p:nvSpPr>
          <p:spPr bwMode="auto">
            <a:xfrm rot="5400000">
              <a:off x="6662074" y="4240011"/>
              <a:ext cx="1768690" cy="0"/>
            </a:xfrm>
            <a:prstGeom prst="line">
              <a:avLst/>
            </a:prstGeom>
            <a:noFill/>
            <a:ln w="76200">
              <a:no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40" name="Freeform 29"/>
            <p:cNvSpPr>
              <a:spLocks/>
            </p:cNvSpPr>
            <p:nvPr/>
          </p:nvSpPr>
          <p:spPr bwMode="auto">
            <a:xfrm rot="5400000">
              <a:off x="7621199" y="3750223"/>
              <a:ext cx="539882" cy="445595"/>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601 w 10033"/>
                <a:gd name="connsiteY4" fmla="*/ 4906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1601 w 10033"/>
                <a:gd name="connsiteY3" fmla="*/ 4906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349 w 9944"/>
                <a:gd name="connsiteY0" fmla="*/ 0 h 10310"/>
                <a:gd name="connsiteX1" fmla="*/ 38 w 9944"/>
                <a:gd name="connsiteY1" fmla="*/ 632 h 10310"/>
                <a:gd name="connsiteX2" fmla="*/ 1512 w 9944"/>
                <a:gd name="connsiteY2" fmla="*/ 4906 h 10310"/>
                <a:gd name="connsiteX3" fmla="*/ 1782 w 9944"/>
                <a:gd name="connsiteY3" fmla="*/ 6172 h 10310"/>
                <a:gd name="connsiteX4" fmla="*/ 2140 w 9944"/>
                <a:gd name="connsiteY4" fmla="*/ 7723 h 10310"/>
                <a:gd name="connsiteX5" fmla="*/ 2190 w 9944"/>
                <a:gd name="connsiteY5" fmla="*/ 8799 h 10310"/>
                <a:gd name="connsiteX6" fmla="*/ 2723 w 9944"/>
                <a:gd name="connsiteY6" fmla="*/ 8513 h 10310"/>
                <a:gd name="connsiteX7" fmla="*/ 2993 w 9944"/>
                <a:gd name="connsiteY7" fmla="*/ 8405 h 10310"/>
                <a:gd name="connsiteX8" fmla="*/ 3037 w 9944"/>
                <a:gd name="connsiteY8" fmla="*/ 8799 h 10310"/>
                <a:gd name="connsiteX9" fmla="*/ 3175 w 9944"/>
                <a:gd name="connsiteY9" fmla="*/ 8989 h 10310"/>
                <a:gd name="connsiteX10" fmla="*/ 3219 w 9944"/>
                <a:gd name="connsiteY10" fmla="*/ 9479 h 10310"/>
                <a:gd name="connsiteX11" fmla="*/ 3263 w 9944"/>
                <a:gd name="connsiteY11" fmla="*/ 10161 h 10310"/>
                <a:gd name="connsiteX12" fmla="*/ 3758 w 9944"/>
                <a:gd name="connsiteY12" fmla="*/ 10065 h 10310"/>
                <a:gd name="connsiteX13" fmla="*/ 3934 w 9944"/>
                <a:gd name="connsiteY13" fmla="*/ 8799 h 10310"/>
                <a:gd name="connsiteX14" fmla="*/ 4386 w 9944"/>
                <a:gd name="connsiteY14" fmla="*/ 6472 h 10310"/>
                <a:gd name="connsiteX15" fmla="*/ 4605 w 9944"/>
                <a:gd name="connsiteY15" fmla="*/ 5791 h 10310"/>
                <a:gd name="connsiteX16" fmla="*/ 4649 w 9944"/>
                <a:gd name="connsiteY16" fmla="*/ 5491 h 10310"/>
                <a:gd name="connsiteX17" fmla="*/ 5684 w 9944"/>
                <a:gd name="connsiteY17" fmla="*/ 5001 h 10310"/>
                <a:gd name="connsiteX18" fmla="*/ 6130 w 9944"/>
                <a:gd name="connsiteY18" fmla="*/ 4620 h 10310"/>
                <a:gd name="connsiteX19" fmla="*/ 6845 w 9944"/>
                <a:gd name="connsiteY19" fmla="*/ 3844 h 10310"/>
                <a:gd name="connsiteX20" fmla="*/ 7384 w 9944"/>
                <a:gd name="connsiteY20" fmla="*/ 2960 h 10310"/>
                <a:gd name="connsiteX21" fmla="*/ 7698 w 9944"/>
                <a:gd name="connsiteY21" fmla="*/ 2374 h 10310"/>
                <a:gd name="connsiteX22" fmla="*/ 8150 w 9944"/>
                <a:gd name="connsiteY22" fmla="*/ 2578 h 10310"/>
                <a:gd name="connsiteX23" fmla="*/ 8282 w 9944"/>
                <a:gd name="connsiteY23" fmla="*/ 2770 h 10310"/>
                <a:gd name="connsiteX24" fmla="*/ 8909 w 9944"/>
                <a:gd name="connsiteY24" fmla="*/ 2864 h 10310"/>
                <a:gd name="connsiteX25" fmla="*/ 9223 w 9944"/>
                <a:gd name="connsiteY25" fmla="*/ 3450 h 10310"/>
                <a:gd name="connsiteX26" fmla="*/ 9448 w 9944"/>
                <a:gd name="connsiteY26" fmla="*/ 2088 h 10310"/>
                <a:gd name="connsiteX27" fmla="*/ 9718 w 9944"/>
                <a:gd name="connsiteY27" fmla="*/ 1803 h 10310"/>
                <a:gd name="connsiteX28" fmla="*/ 9533 w 9944"/>
                <a:gd name="connsiteY28" fmla="*/ 0 h 10310"/>
                <a:gd name="connsiteX29" fmla="*/ 349 w 9944"/>
                <a:gd name="connsiteY29" fmla="*/ 0 h 10310"/>
                <a:gd name="connsiteX0" fmla="*/ 1344 w 10993"/>
                <a:gd name="connsiteY0" fmla="*/ 0 h 10000"/>
                <a:gd name="connsiteX1" fmla="*/ 2514 w 10993"/>
                <a:gd name="connsiteY1" fmla="*/ 4758 h 10000"/>
                <a:gd name="connsiteX2" fmla="*/ 2785 w 10993"/>
                <a:gd name="connsiteY2" fmla="*/ 5986 h 10000"/>
                <a:gd name="connsiteX3" fmla="*/ 3145 w 10993"/>
                <a:gd name="connsiteY3" fmla="*/ 7491 h 10000"/>
                <a:gd name="connsiteX4" fmla="*/ 3195 w 10993"/>
                <a:gd name="connsiteY4" fmla="*/ 8534 h 10000"/>
                <a:gd name="connsiteX5" fmla="*/ 3731 w 10993"/>
                <a:gd name="connsiteY5" fmla="*/ 8257 h 10000"/>
                <a:gd name="connsiteX6" fmla="*/ 4003 w 10993"/>
                <a:gd name="connsiteY6" fmla="*/ 8152 h 10000"/>
                <a:gd name="connsiteX7" fmla="*/ 4047 w 10993"/>
                <a:gd name="connsiteY7" fmla="*/ 8534 h 10000"/>
                <a:gd name="connsiteX8" fmla="*/ 4186 w 10993"/>
                <a:gd name="connsiteY8" fmla="*/ 8719 h 10000"/>
                <a:gd name="connsiteX9" fmla="*/ 4230 w 10993"/>
                <a:gd name="connsiteY9" fmla="*/ 9194 h 10000"/>
                <a:gd name="connsiteX10" fmla="*/ 4274 w 10993"/>
                <a:gd name="connsiteY10" fmla="*/ 9855 h 10000"/>
                <a:gd name="connsiteX11" fmla="*/ 4772 w 10993"/>
                <a:gd name="connsiteY11" fmla="*/ 9762 h 10000"/>
                <a:gd name="connsiteX12" fmla="*/ 4949 w 10993"/>
                <a:gd name="connsiteY12" fmla="*/ 8534 h 10000"/>
                <a:gd name="connsiteX13" fmla="*/ 5404 w 10993"/>
                <a:gd name="connsiteY13" fmla="*/ 6277 h 10000"/>
                <a:gd name="connsiteX14" fmla="*/ 5624 w 10993"/>
                <a:gd name="connsiteY14" fmla="*/ 5617 h 10000"/>
                <a:gd name="connsiteX15" fmla="*/ 5668 w 10993"/>
                <a:gd name="connsiteY15" fmla="*/ 5326 h 10000"/>
                <a:gd name="connsiteX16" fmla="*/ 6709 w 10993"/>
                <a:gd name="connsiteY16" fmla="*/ 4851 h 10000"/>
                <a:gd name="connsiteX17" fmla="*/ 7158 w 10993"/>
                <a:gd name="connsiteY17" fmla="*/ 4481 h 10000"/>
                <a:gd name="connsiteX18" fmla="*/ 7877 w 10993"/>
                <a:gd name="connsiteY18" fmla="*/ 3728 h 10000"/>
                <a:gd name="connsiteX19" fmla="*/ 8419 w 10993"/>
                <a:gd name="connsiteY19" fmla="*/ 2871 h 10000"/>
                <a:gd name="connsiteX20" fmla="*/ 8734 w 10993"/>
                <a:gd name="connsiteY20" fmla="*/ 2303 h 10000"/>
                <a:gd name="connsiteX21" fmla="*/ 9189 w 10993"/>
                <a:gd name="connsiteY21" fmla="*/ 2500 h 10000"/>
                <a:gd name="connsiteX22" fmla="*/ 9322 w 10993"/>
                <a:gd name="connsiteY22" fmla="*/ 2687 h 10000"/>
                <a:gd name="connsiteX23" fmla="*/ 9952 w 10993"/>
                <a:gd name="connsiteY23" fmla="*/ 2778 h 10000"/>
                <a:gd name="connsiteX24" fmla="*/ 10268 w 10993"/>
                <a:gd name="connsiteY24" fmla="*/ 3346 h 10000"/>
                <a:gd name="connsiteX25" fmla="*/ 10494 w 10993"/>
                <a:gd name="connsiteY25" fmla="*/ 2025 h 10000"/>
                <a:gd name="connsiteX26" fmla="*/ 10766 w 10993"/>
                <a:gd name="connsiteY26" fmla="*/ 1749 h 10000"/>
                <a:gd name="connsiteX27" fmla="*/ 10580 w 10993"/>
                <a:gd name="connsiteY27" fmla="*/ 0 h 10000"/>
                <a:gd name="connsiteX28" fmla="*/ 1344 w 10993"/>
                <a:gd name="connsiteY28" fmla="*/ 0 h 10000"/>
                <a:gd name="connsiteX0" fmla="*/ 8066 w 8479"/>
                <a:gd name="connsiteY0" fmla="*/ 0 h 10000"/>
                <a:gd name="connsiteX1" fmla="*/ 0 w 8479"/>
                <a:gd name="connsiteY1" fmla="*/ 4758 h 10000"/>
                <a:gd name="connsiteX2" fmla="*/ 271 w 8479"/>
                <a:gd name="connsiteY2" fmla="*/ 5986 h 10000"/>
                <a:gd name="connsiteX3" fmla="*/ 631 w 8479"/>
                <a:gd name="connsiteY3" fmla="*/ 7491 h 10000"/>
                <a:gd name="connsiteX4" fmla="*/ 681 w 8479"/>
                <a:gd name="connsiteY4" fmla="*/ 8534 h 10000"/>
                <a:gd name="connsiteX5" fmla="*/ 1217 w 8479"/>
                <a:gd name="connsiteY5" fmla="*/ 8257 h 10000"/>
                <a:gd name="connsiteX6" fmla="*/ 1489 w 8479"/>
                <a:gd name="connsiteY6" fmla="*/ 8152 h 10000"/>
                <a:gd name="connsiteX7" fmla="*/ 1533 w 8479"/>
                <a:gd name="connsiteY7" fmla="*/ 8534 h 10000"/>
                <a:gd name="connsiteX8" fmla="*/ 1672 w 8479"/>
                <a:gd name="connsiteY8" fmla="*/ 8719 h 10000"/>
                <a:gd name="connsiteX9" fmla="*/ 1716 w 8479"/>
                <a:gd name="connsiteY9" fmla="*/ 9194 h 10000"/>
                <a:gd name="connsiteX10" fmla="*/ 1760 w 8479"/>
                <a:gd name="connsiteY10" fmla="*/ 9855 h 10000"/>
                <a:gd name="connsiteX11" fmla="*/ 2258 w 8479"/>
                <a:gd name="connsiteY11" fmla="*/ 9762 h 10000"/>
                <a:gd name="connsiteX12" fmla="*/ 2435 w 8479"/>
                <a:gd name="connsiteY12" fmla="*/ 8534 h 10000"/>
                <a:gd name="connsiteX13" fmla="*/ 2890 w 8479"/>
                <a:gd name="connsiteY13" fmla="*/ 6277 h 10000"/>
                <a:gd name="connsiteX14" fmla="*/ 3110 w 8479"/>
                <a:gd name="connsiteY14" fmla="*/ 5617 h 10000"/>
                <a:gd name="connsiteX15" fmla="*/ 3154 w 8479"/>
                <a:gd name="connsiteY15" fmla="*/ 5326 h 10000"/>
                <a:gd name="connsiteX16" fmla="*/ 4195 w 8479"/>
                <a:gd name="connsiteY16" fmla="*/ 4851 h 10000"/>
                <a:gd name="connsiteX17" fmla="*/ 4644 w 8479"/>
                <a:gd name="connsiteY17" fmla="*/ 4481 h 10000"/>
                <a:gd name="connsiteX18" fmla="*/ 5363 w 8479"/>
                <a:gd name="connsiteY18" fmla="*/ 3728 h 10000"/>
                <a:gd name="connsiteX19" fmla="*/ 5905 w 8479"/>
                <a:gd name="connsiteY19" fmla="*/ 2871 h 10000"/>
                <a:gd name="connsiteX20" fmla="*/ 6220 w 8479"/>
                <a:gd name="connsiteY20" fmla="*/ 2303 h 10000"/>
                <a:gd name="connsiteX21" fmla="*/ 6675 w 8479"/>
                <a:gd name="connsiteY21" fmla="*/ 2500 h 10000"/>
                <a:gd name="connsiteX22" fmla="*/ 6808 w 8479"/>
                <a:gd name="connsiteY22" fmla="*/ 2687 h 10000"/>
                <a:gd name="connsiteX23" fmla="*/ 7438 w 8479"/>
                <a:gd name="connsiteY23" fmla="*/ 2778 h 10000"/>
                <a:gd name="connsiteX24" fmla="*/ 7754 w 8479"/>
                <a:gd name="connsiteY24" fmla="*/ 3346 h 10000"/>
                <a:gd name="connsiteX25" fmla="*/ 7980 w 8479"/>
                <a:gd name="connsiteY25" fmla="*/ 2025 h 10000"/>
                <a:gd name="connsiteX26" fmla="*/ 8252 w 8479"/>
                <a:gd name="connsiteY26" fmla="*/ 1749 h 10000"/>
                <a:gd name="connsiteX27" fmla="*/ 8066 w 8479"/>
                <a:gd name="connsiteY27" fmla="*/ 0 h 10000"/>
                <a:gd name="connsiteX0" fmla="*/ 9732 w 9732"/>
                <a:gd name="connsiteY0" fmla="*/ 0 h 8251"/>
                <a:gd name="connsiteX1" fmla="*/ 0 w 9732"/>
                <a:gd name="connsiteY1" fmla="*/ 3009 h 8251"/>
                <a:gd name="connsiteX2" fmla="*/ 320 w 9732"/>
                <a:gd name="connsiteY2" fmla="*/ 4237 h 8251"/>
                <a:gd name="connsiteX3" fmla="*/ 744 w 9732"/>
                <a:gd name="connsiteY3" fmla="*/ 5742 h 8251"/>
                <a:gd name="connsiteX4" fmla="*/ 803 w 9732"/>
                <a:gd name="connsiteY4" fmla="*/ 6785 h 8251"/>
                <a:gd name="connsiteX5" fmla="*/ 1435 w 9732"/>
                <a:gd name="connsiteY5" fmla="*/ 6508 h 8251"/>
                <a:gd name="connsiteX6" fmla="*/ 1756 w 9732"/>
                <a:gd name="connsiteY6" fmla="*/ 6403 h 8251"/>
                <a:gd name="connsiteX7" fmla="*/ 1808 w 9732"/>
                <a:gd name="connsiteY7" fmla="*/ 6785 h 8251"/>
                <a:gd name="connsiteX8" fmla="*/ 1972 w 9732"/>
                <a:gd name="connsiteY8" fmla="*/ 6970 h 8251"/>
                <a:gd name="connsiteX9" fmla="*/ 2024 w 9732"/>
                <a:gd name="connsiteY9" fmla="*/ 7445 h 8251"/>
                <a:gd name="connsiteX10" fmla="*/ 2076 w 9732"/>
                <a:gd name="connsiteY10" fmla="*/ 8106 h 8251"/>
                <a:gd name="connsiteX11" fmla="*/ 2663 w 9732"/>
                <a:gd name="connsiteY11" fmla="*/ 8013 h 8251"/>
                <a:gd name="connsiteX12" fmla="*/ 2872 w 9732"/>
                <a:gd name="connsiteY12" fmla="*/ 6785 h 8251"/>
                <a:gd name="connsiteX13" fmla="*/ 3408 w 9732"/>
                <a:gd name="connsiteY13" fmla="*/ 4528 h 8251"/>
                <a:gd name="connsiteX14" fmla="*/ 3668 w 9732"/>
                <a:gd name="connsiteY14" fmla="*/ 3868 h 8251"/>
                <a:gd name="connsiteX15" fmla="*/ 3720 w 9732"/>
                <a:gd name="connsiteY15" fmla="*/ 3577 h 8251"/>
                <a:gd name="connsiteX16" fmla="*/ 4948 w 9732"/>
                <a:gd name="connsiteY16" fmla="*/ 3102 h 8251"/>
                <a:gd name="connsiteX17" fmla="*/ 5477 w 9732"/>
                <a:gd name="connsiteY17" fmla="*/ 2732 h 8251"/>
                <a:gd name="connsiteX18" fmla="*/ 6325 w 9732"/>
                <a:gd name="connsiteY18" fmla="*/ 1979 h 8251"/>
                <a:gd name="connsiteX19" fmla="*/ 6964 w 9732"/>
                <a:gd name="connsiteY19" fmla="*/ 1122 h 8251"/>
                <a:gd name="connsiteX20" fmla="*/ 7336 w 9732"/>
                <a:gd name="connsiteY20" fmla="*/ 554 h 8251"/>
                <a:gd name="connsiteX21" fmla="*/ 7872 w 9732"/>
                <a:gd name="connsiteY21" fmla="*/ 751 h 8251"/>
                <a:gd name="connsiteX22" fmla="*/ 8029 w 9732"/>
                <a:gd name="connsiteY22" fmla="*/ 938 h 8251"/>
                <a:gd name="connsiteX23" fmla="*/ 8772 w 9732"/>
                <a:gd name="connsiteY23" fmla="*/ 1029 h 8251"/>
                <a:gd name="connsiteX24" fmla="*/ 9145 w 9732"/>
                <a:gd name="connsiteY24" fmla="*/ 1597 h 8251"/>
                <a:gd name="connsiteX25" fmla="*/ 9411 w 9732"/>
                <a:gd name="connsiteY25" fmla="*/ 276 h 8251"/>
                <a:gd name="connsiteX26" fmla="*/ 9732 w 9732"/>
                <a:gd name="connsiteY26" fmla="*/ 0 h 8251"/>
                <a:gd name="connsiteX0" fmla="*/ 9670 w 9670"/>
                <a:gd name="connsiteY0" fmla="*/ 0 h 9665"/>
                <a:gd name="connsiteX1" fmla="*/ 0 w 9670"/>
                <a:gd name="connsiteY1" fmla="*/ 3312 h 9665"/>
                <a:gd name="connsiteX2" fmla="*/ 329 w 9670"/>
                <a:gd name="connsiteY2" fmla="*/ 4800 h 9665"/>
                <a:gd name="connsiteX3" fmla="*/ 764 w 9670"/>
                <a:gd name="connsiteY3" fmla="*/ 6624 h 9665"/>
                <a:gd name="connsiteX4" fmla="*/ 825 w 9670"/>
                <a:gd name="connsiteY4" fmla="*/ 7888 h 9665"/>
                <a:gd name="connsiteX5" fmla="*/ 1475 w 9670"/>
                <a:gd name="connsiteY5" fmla="*/ 7553 h 9665"/>
                <a:gd name="connsiteX6" fmla="*/ 1804 w 9670"/>
                <a:gd name="connsiteY6" fmla="*/ 7425 h 9665"/>
                <a:gd name="connsiteX7" fmla="*/ 1858 w 9670"/>
                <a:gd name="connsiteY7" fmla="*/ 7888 h 9665"/>
                <a:gd name="connsiteX8" fmla="*/ 2026 w 9670"/>
                <a:gd name="connsiteY8" fmla="*/ 8112 h 9665"/>
                <a:gd name="connsiteX9" fmla="*/ 2080 w 9670"/>
                <a:gd name="connsiteY9" fmla="*/ 8688 h 9665"/>
                <a:gd name="connsiteX10" fmla="*/ 2133 w 9670"/>
                <a:gd name="connsiteY10" fmla="*/ 9489 h 9665"/>
                <a:gd name="connsiteX11" fmla="*/ 2736 w 9670"/>
                <a:gd name="connsiteY11" fmla="*/ 9377 h 9665"/>
                <a:gd name="connsiteX12" fmla="*/ 2951 w 9670"/>
                <a:gd name="connsiteY12" fmla="*/ 7888 h 9665"/>
                <a:gd name="connsiteX13" fmla="*/ 3502 w 9670"/>
                <a:gd name="connsiteY13" fmla="*/ 5153 h 9665"/>
                <a:gd name="connsiteX14" fmla="*/ 3769 w 9670"/>
                <a:gd name="connsiteY14" fmla="*/ 4353 h 9665"/>
                <a:gd name="connsiteX15" fmla="*/ 3822 w 9670"/>
                <a:gd name="connsiteY15" fmla="*/ 4000 h 9665"/>
                <a:gd name="connsiteX16" fmla="*/ 5084 w 9670"/>
                <a:gd name="connsiteY16" fmla="*/ 3425 h 9665"/>
                <a:gd name="connsiteX17" fmla="*/ 5628 w 9670"/>
                <a:gd name="connsiteY17" fmla="*/ 2976 h 9665"/>
                <a:gd name="connsiteX18" fmla="*/ 6499 w 9670"/>
                <a:gd name="connsiteY18" fmla="*/ 2063 h 9665"/>
                <a:gd name="connsiteX19" fmla="*/ 7156 w 9670"/>
                <a:gd name="connsiteY19" fmla="*/ 1025 h 9665"/>
                <a:gd name="connsiteX20" fmla="*/ 7538 w 9670"/>
                <a:gd name="connsiteY20" fmla="*/ 336 h 9665"/>
                <a:gd name="connsiteX21" fmla="*/ 8089 w 9670"/>
                <a:gd name="connsiteY21" fmla="*/ 575 h 9665"/>
                <a:gd name="connsiteX22" fmla="*/ 8250 w 9670"/>
                <a:gd name="connsiteY22" fmla="*/ 802 h 9665"/>
                <a:gd name="connsiteX23" fmla="*/ 9014 w 9670"/>
                <a:gd name="connsiteY23" fmla="*/ 912 h 9665"/>
                <a:gd name="connsiteX24" fmla="*/ 9397 w 9670"/>
                <a:gd name="connsiteY24" fmla="*/ 1601 h 9665"/>
                <a:gd name="connsiteX25" fmla="*/ 9670 w 9670"/>
                <a:gd name="connsiteY25" fmla="*/ 0 h 9665"/>
                <a:gd name="connsiteX0" fmla="*/ 9718 w 9718"/>
                <a:gd name="connsiteY0" fmla="*/ 1308 h 9652"/>
                <a:gd name="connsiteX1" fmla="*/ 0 w 9718"/>
                <a:gd name="connsiteY1" fmla="*/ 3079 h 9652"/>
                <a:gd name="connsiteX2" fmla="*/ 340 w 9718"/>
                <a:gd name="connsiteY2" fmla="*/ 4618 h 9652"/>
                <a:gd name="connsiteX3" fmla="*/ 790 w 9718"/>
                <a:gd name="connsiteY3" fmla="*/ 6506 h 9652"/>
                <a:gd name="connsiteX4" fmla="*/ 853 w 9718"/>
                <a:gd name="connsiteY4" fmla="*/ 7813 h 9652"/>
                <a:gd name="connsiteX5" fmla="*/ 1525 w 9718"/>
                <a:gd name="connsiteY5" fmla="*/ 7467 h 9652"/>
                <a:gd name="connsiteX6" fmla="*/ 1866 w 9718"/>
                <a:gd name="connsiteY6" fmla="*/ 7334 h 9652"/>
                <a:gd name="connsiteX7" fmla="*/ 1921 w 9718"/>
                <a:gd name="connsiteY7" fmla="*/ 7813 h 9652"/>
                <a:gd name="connsiteX8" fmla="*/ 2095 w 9718"/>
                <a:gd name="connsiteY8" fmla="*/ 8045 h 9652"/>
                <a:gd name="connsiteX9" fmla="*/ 2151 w 9718"/>
                <a:gd name="connsiteY9" fmla="*/ 8641 h 9652"/>
                <a:gd name="connsiteX10" fmla="*/ 2206 w 9718"/>
                <a:gd name="connsiteY10" fmla="*/ 9470 h 9652"/>
                <a:gd name="connsiteX11" fmla="*/ 2829 w 9718"/>
                <a:gd name="connsiteY11" fmla="*/ 9354 h 9652"/>
                <a:gd name="connsiteX12" fmla="*/ 3052 w 9718"/>
                <a:gd name="connsiteY12" fmla="*/ 7813 h 9652"/>
                <a:gd name="connsiteX13" fmla="*/ 3622 w 9718"/>
                <a:gd name="connsiteY13" fmla="*/ 4984 h 9652"/>
                <a:gd name="connsiteX14" fmla="*/ 3898 w 9718"/>
                <a:gd name="connsiteY14" fmla="*/ 4156 h 9652"/>
                <a:gd name="connsiteX15" fmla="*/ 3952 w 9718"/>
                <a:gd name="connsiteY15" fmla="*/ 3791 h 9652"/>
                <a:gd name="connsiteX16" fmla="*/ 5257 w 9718"/>
                <a:gd name="connsiteY16" fmla="*/ 3196 h 9652"/>
                <a:gd name="connsiteX17" fmla="*/ 5820 w 9718"/>
                <a:gd name="connsiteY17" fmla="*/ 2731 h 9652"/>
                <a:gd name="connsiteX18" fmla="*/ 6721 w 9718"/>
                <a:gd name="connsiteY18" fmla="*/ 1787 h 9652"/>
                <a:gd name="connsiteX19" fmla="*/ 7400 w 9718"/>
                <a:gd name="connsiteY19" fmla="*/ 713 h 9652"/>
                <a:gd name="connsiteX20" fmla="*/ 7795 w 9718"/>
                <a:gd name="connsiteY20" fmla="*/ 0 h 9652"/>
                <a:gd name="connsiteX21" fmla="*/ 8365 w 9718"/>
                <a:gd name="connsiteY21" fmla="*/ 247 h 9652"/>
                <a:gd name="connsiteX22" fmla="*/ 8532 w 9718"/>
                <a:gd name="connsiteY22" fmla="*/ 482 h 9652"/>
                <a:gd name="connsiteX23" fmla="*/ 9322 w 9718"/>
                <a:gd name="connsiteY23" fmla="*/ 596 h 9652"/>
                <a:gd name="connsiteX24" fmla="*/ 9718 w 9718"/>
                <a:gd name="connsiteY24" fmla="*/ 1308 h 9652"/>
                <a:gd name="connsiteX0" fmla="*/ 9593 w 9593"/>
                <a:gd name="connsiteY0" fmla="*/ 617 h 10000"/>
                <a:gd name="connsiteX1" fmla="*/ 0 w 9593"/>
                <a:gd name="connsiteY1" fmla="*/ 3190 h 10000"/>
                <a:gd name="connsiteX2" fmla="*/ 350 w 9593"/>
                <a:gd name="connsiteY2" fmla="*/ 4785 h 10000"/>
                <a:gd name="connsiteX3" fmla="*/ 813 w 9593"/>
                <a:gd name="connsiteY3" fmla="*/ 6741 h 10000"/>
                <a:gd name="connsiteX4" fmla="*/ 878 w 9593"/>
                <a:gd name="connsiteY4" fmla="*/ 8095 h 10000"/>
                <a:gd name="connsiteX5" fmla="*/ 1569 w 9593"/>
                <a:gd name="connsiteY5" fmla="*/ 7736 h 10000"/>
                <a:gd name="connsiteX6" fmla="*/ 1920 w 9593"/>
                <a:gd name="connsiteY6" fmla="*/ 7598 h 10000"/>
                <a:gd name="connsiteX7" fmla="*/ 1977 w 9593"/>
                <a:gd name="connsiteY7" fmla="*/ 8095 h 10000"/>
                <a:gd name="connsiteX8" fmla="*/ 2156 w 9593"/>
                <a:gd name="connsiteY8" fmla="*/ 8335 h 10000"/>
                <a:gd name="connsiteX9" fmla="*/ 2213 w 9593"/>
                <a:gd name="connsiteY9" fmla="*/ 8953 h 10000"/>
                <a:gd name="connsiteX10" fmla="*/ 2270 w 9593"/>
                <a:gd name="connsiteY10" fmla="*/ 9811 h 10000"/>
                <a:gd name="connsiteX11" fmla="*/ 2911 w 9593"/>
                <a:gd name="connsiteY11" fmla="*/ 9691 h 10000"/>
                <a:gd name="connsiteX12" fmla="*/ 3141 w 9593"/>
                <a:gd name="connsiteY12" fmla="*/ 8095 h 10000"/>
                <a:gd name="connsiteX13" fmla="*/ 3727 w 9593"/>
                <a:gd name="connsiteY13" fmla="*/ 5164 h 10000"/>
                <a:gd name="connsiteX14" fmla="*/ 4011 w 9593"/>
                <a:gd name="connsiteY14" fmla="*/ 4306 h 10000"/>
                <a:gd name="connsiteX15" fmla="*/ 4067 w 9593"/>
                <a:gd name="connsiteY15" fmla="*/ 3928 h 10000"/>
                <a:gd name="connsiteX16" fmla="*/ 5410 w 9593"/>
                <a:gd name="connsiteY16" fmla="*/ 3311 h 10000"/>
                <a:gd name="connsiteX17" fmla="*/ 5989 w 9593"/>
                <a:gd name="connsiteY17" fmla="*/ 2829 h 10000"/>
                <a:gd name="connsiteX18" fmla="*/ 6916 w 9593"/>
                <a:gd name="connsiteY18" fmla="*/ 1851 h 10000"/>
                <a:gd name="connsiteX19" fmla="*/ 7615 w 9593"/>
                <a:gd name="connsiteY19" fmla="*/ 739 h 10000"/>
                <a:gd name="connsiteX20" fmla="*/ 8021 w 9593"/>
                <a:gd name="connsiteY20" fmla="*/ 0 h 10000"/>
                <a:gd name="connsiteX21" fmla="*/ 8608 w 9593"/>
                <a:gd name="connsiteY21" fmla="*/ 256 h 10000"/>
                <a:gd name="connsiteX22" fmla="*/ 8780 w 9593"/>
                <a:gd name="connsiteY22" fmla="*/ 499 h 10000"/>
                <a:gd name="connsiteX23" fmla="*/ 9593 w 9593"/>
                <a:gd name="connsiteY23" fmla="*/ 617 h 10000"/>
                <a:gd name="connsiteX0" fmla="*/ 9153 w 9153"/>
                <a:gd name="connsiteY0" fmla="*/ 499 h 10000"/>
                <a:gd name="connsiteX1" fmla="*/ 0 w 9153"/>
                <a:gd name="connsiteY1" fmla="*/ 3190 h 10000"/>
                <a:gd name="connsiteX2" fmla="*/ 365 w 9153"/>
                <a:gd name="connsiteY2" fmla="*/ 4785 h 10000"/>
                <a:gd name="connsiteX3" fmla="*/ 847 w 9153"/>
                <a:gd name="connsiteY3" fmla="*/ 6741 h 10000"/>
                <a:gd name="connsiteX4" fmla="*/ 915 w 9153"/>
                <a:gd name="connsiteY4" fmla="*/ 8095 h 10000"/>
                <a:gd name="connsiteX5" fmla="*/ 1636 w 9153"/>
                <a:gd name="connsiteY5" fmla="*/ 7736 h 10000"/>
                <a:gd name="connsiteX6" fmla="*/ 2001 w 9153"/>
                <a:gd name="connsiteY6" fmla="*/ 7598 h 10000"/>
                <a:gd name="connsiteX7" fmla="*/ 2061 w 9153"/>
                <a:gd name="connsiteY7" fmla="*/ 8095 h 10000"/>
                <a:gd name="connsiteX8" fmla="*/ 2247 w 9153"/>
                <a:gd name="connsiteY8" fmla="*/ 8335 h 10000"/>
                <a:gd name="connsiteX9" fmla="*/ 2307 w 9153"/>
                <a:gd name="connsiteY9" fmla="*/ 8953 h 10000"/>
                <a:gd name="connsiteX10" fmla="*/ 2366 w 9153"/>
                <a:gd name="connsiteY10" fmla="*/ 9811 h 10000"/>
                <a:gd name="connsiteX11" fmla="*/ 3035 w 9153"/>
                <a:gd name="connsiteY11" fmla="*/ 9691 h 10000"/>
                <a:gd name="connsiteX12" fmla="*/ 3274 w 9153"/>
                <a:gd name="connsiteY12" fmla="*/ 8095 h 10000"/>
                <a:gd name="connsiteX13" fmla="*/ 3885 w 9153"/>
                <a:gd name="connsiteY13" fmla="*/ 5164 h 10000"/>
                <a:gd name="connsiteX14" fmla="*/ 4181 w 9153"/>
                <a:gd name="connsiteY14" fmla="*/ 4306 h 10000"/>
                <a:gd name="connsiteX15" fmla="*/ 4240 w 9153"/>
                <a:gd name="connsiteY15" fmla="*/ 3928 h 10000"/>
                <a:gd name="connsiteX16" fmla="*/ 5640 w 9153"/>
                <a:gd name="connsiteY16" fmla="*/ 3311 h 10000"/>
                <a:gd name="connsiteX17" fmla="*/ 6243 w 9153"/>
                <a:gd name="connsiteY17" fmla="*/ 2829 h 10000"/>
                <a:gd name="connsiteX18" fmla="*/ 7209 w 9153"/>
                <a:gd name="connsiteY18" fmla="*/ 1851 h 10000"/>
                <a:gd name="connsiteX19" fmla="*/ 7938 w 9153"/>
                <a:gd name="connsiteY19" fmla="*/ 739 h 10000"/>
                <a:gd name="connsiteX20" fmla="*/ 8361 w 9153"/>
                <a:gd name="connsiteY20" fmla="*/ 0 h 10000"/>
                <a:gd name="connsiteX21" fmla="*/ 8973 w 9153"/>
                <a:gd name="connsiteY21" fmla="*/ 256 h 10000"/>
                <a:gd name="connsiteX22" fmla="*/ 9153 w 9153"/>
                <a:gd name="connsiteY22" fmla="*/ 499 h 10000"/>
                <a:gd name="connsiteX0" fmla="*/ 9803 w 9803"/>
                <a:gd name="connsiteY0" fmla="*/ 256 h 10000"/>
                <a:gd name="connsiteX1" fmla="*/ 0 w 9803"/>
                <a:gd name="connsiteY1" fmla="*/ 3190 h 10000"/>
                <a:gd name="connsiteX2" fmla="*/ 399 w 9803"/>
                <a:gd name="connsiteY2" fmla="*/ 4785 h 10000"/>
                <a:gd name="connsiteX3" fmla="*/ 925 w 9803"/>
                <a:gd name="connsiteY3" fmla="*/ 6741 h 10000"/>
                <a:gd name="connsiteX4" fmla="*/ 1000 w 9803"/>
                <a:gd name="connsiteY4" fmla="*/ 8095 h 10000"/>
                <a:gd name="connsiteX5" fmla="*/ 1787 w 9803"/>
                <a:gd name="connsiteY5" fmla="*/ 7736 h 10000"/>
                <a:gd name="connsiteX6" fmla="*/ 2186 w 9803"/>
                <a:gd name="connsiteY6" fmla="*/ 7598 h 10000"/>
                <a:gd name="connsiteX7" fmla="*/ 2252 w 9803"/>
                <a:gd name="connsiteY7" fmla="*/ 8095 h 10000"/>
                <a:gd name="connsiteX8" fmla="*/ 2455 w 9803"/>
                <a:gd name="connsiteY8" fmla="*/ 8335 h 10000"/>
                <a:gd name="connsiteX9" fmla="*/ 2520 w 9803"/>
                <a:gd name="connsiteY9" fmla="*/ 8953 h 10000"/>
                <a:gd name="connsiteX10" fmla="*/ 2585 w 9803"/>
                <a:gd name="connsiteY10" fmla="*/ 9811 h 10000"/>
                <a:gd name="connsiteX11" fmla="*/ 3316 w 9803"/>
                <a:gd name="connsiteY11" fmla="*/ 9691 h 10000"/>
                <a:gd name="connsiteX12" fmla="*/ 3577 w 9803"/>
                <a:gd name="connsiteY12" fmla="*/ 8095 h 10000"/>
                <a:gd name="connsiteX13" fmla="*/ 4245 w 9803"/>
                <a:gd name="connsiteY13" fmla="*/ 5164 h 10000"/>
                <a:gd name="connsiteX14" fmla="*/ 4568 w 9803"/>
                <a:gd name="connsiteY14" fmla="*/ 4306 h 10000"/>
                <a:gd name="connsiteX15" fmla="*/ 4632 w 9803"/>
                <a:gd name="connsiteY15" fmla="*/ 3928 h 10000"/>
                <a:gd name="connsiteX16" fmla="*/ 6162 w 9803"/>
                <a:gd name="connsiteY16" fmla="*/ 3311 h 10000"/>
                <a:gd name="connsiteX17" fmla="*/ 6821 w 9803"/>
                <a:gd name="connsiteY17" fmla="*/ 2829 h 10000"/>
                <a:gd name="connsiteX18" fmla="*/ 7876 w 9803"/>
                <a:gd name="connsiteY18" fmla="*/ 1851 h 10000"/>
                <a:gd name="connsiteX19" fmla="*/ 8673 w 9803"/>
                <a:gd name="connsiteY19" fmla="*/ 739 h 10000"/>
                <a:gd name="connsiteX20" fmla="*/ 9135 w 9803"/>
                <a:gd name="connsiteY20" fmla="*/ 0 h 10000"/>
                <a:gd name="connsiteX21" fmla="*/ 9803 w 9803"/>
                <a:gd name="connsiteY21" fmla="*/ 256 h 10000"/>
                <a:gd name="connsiteX0" fmla="*/ 9319 w 9319"/>
                <a:gd name="connsiteY0" fmla="*/ 0 h 10000"/>
                <a:gd name="connsiteX1" fmla="*/ 0 w 9319"/>
                <a:gd name="connsiteY1" fmla="*/ 3190 h 10000"/>
                <a:gd name="connsiteX2" fmla="*/ 407 w 9319"/>
                <a:gd name="connsiteY2" fmla="*/ 4785 h 10000"/>
                <a:gd name="connsiteX3" fmla="*/ 944 w 9319"/>
                <a:gd name="connsiteY3" fmla="*/ 6741 h 10000"/>
                <a:gd name="connsiteX4" fmla="*/ 1020 w 9319"/>
                <a:gd name="connsiteY4" fmla="*/ 8095 h 10000"/>
                <a:gd name="connsiteX5" fmla="*/ 1823 w 9319"/>
                <a:gd name="connsiteY5" fmla="*/ 7736 h 10000"/>
                <a:gd name="connsiteX6" fmla="*/ 2230 w 9319"/>
                <a:gd name="connsiteY6" fmla="*/ 7598 h 10000"/>
                <a:gd name="connsiteX7" fmla="*/ 2297 w 9319"/>
                <a:gd name="connsiteY7" fmla="*/ 8095 h 10000"/>
                <a:gd name="connsiteX8" fmla="*/ 2504 w 9319"/>
                <a:gd name="connsiteY8" fmla="*/ 8335 h 10000"/>
                <a:gd name="connsiteX9" fmla="*/ 2571 w 9319"/>
                <a:gd name="connsiteY9" fmla="*/ 8953 h 10000"/>
                <a:gd name="connsiteX10" fmla="*/ 2637 w 9319"/>
                <a:gd name="connsiteY10" fmla="*/ 9811 h 10000"/>
                <a:gd name="connsiteX11" fmla="*/ 3383 w 9319"/>
                <a:gd name="connsiteY11" fmla="*/ 9691 h 10000"/>
                <a:gd name="connsiteX12" fmla="*/ 3649 w 9319"/>
                <a:gd name="connsiteY12" fmla="*/ 8095 h 10000"/>
                <a:gd name="connsiteX13" fmla="*/ 4330 w 9319"/>
                <a:gd name="connsiteY13" fmla="*/ 5164 h 10000"/>
                <a:gd name="connsiteX14" fmla="*/ 4660 w 9319"/>
                <a:gd name="connsiteY14" fmla="*/ 4306 h 10000"/>
                <a:gd name="connsiteX15" fmla="*/ 4725 w 9319"/>
                <a:gd name="connsiteY15" fmla="*/ 3928 h 10000"/>
                <a:gd name="connsiteX16" fmla="*/ 6286 w 9319"/>
                <a:gd name="connsiteY16" fmla="*/ 3311 h 10000"/>
                <a:gd name="connsiteX17" fmla="*/ 6958 w 9319"/>
                <a:gd name="connsiteY17" fmla="*/ 2829 h 10000"/>
                <a:gd name="connsiteX18" fmla="*/ 8034 w 9319"/>
                <a:gd name="connsiteY18" fmla="*/ 1851 h 10000"/>
                <a:gd name="connsiteX19" fmla="*/ 8847 w 9319"/>
                <a:gd name="connsiteY19" fmla="*/ 739 h 10000"/>
                <a:gd name="connsiteX20" fmla="*/ 9319 w 9319"/>
                <a:gd name="connsiteY20" fmla="*/ 0 h 10000"/>
                <a:gd name="connsiteX0" fmla="*/ 9494 w 9494"/>
                <a:gd name="connsiteY0" fmla="*/ 0 h 9261"/>
                <a:gd name="connsiteX1" fmla="*/ 0 w 9494"/>
                <a:gd name="connsiteY1" fmla="*/ 2451 h 9261"/>
                <a:gd name="connsiteX2" fmla="*/ 437 w 9494"/>
                <a:gd name="connsiteY2" fmla="*/ 4046 h 9261"/>
                <a:gd name="connsiteX3" fmla="*/ 1013 w 9494"/>
                <a:gd name="connsiteY3" fmla="*/ 6002 h 9261"/>
                <a:gd name="connsiteX4" fmla="*/ 1095 w 9494"/>
                <a:gd name="connsiteY4" fmla="*/ 7356 h 9261"/>
                <a:gd name="connsiteX5" fmla="*/ 1956 w 9494"/>
                <a:gd name="connsiteY5" fmla="*/ 6997 h 9261"/>
                <a:gd name="connsiteX6" fmla="*/ 2393 w 9494"/>
                <a:gd name="connsiteY6" fmla="*/ 6859 h 9261"/>
                <a:gd name="connsiteX7" fmla="*/ 2465 w 9494"/>
                <a:gd name="connsiteY7" fmla="*/ 7356 h 9261"/>
                <a:gd name="connsiteX8" fmla="*/ 2687 w 9494"/>
                <a:gd name="connsiteY8" fmla="*/ 7596 h 9261"/>
                <a:gd name="connsiteX9" fmla="*/ 2759 w 9494"/>
                <a:gd name="connsiteY9" fmla="*/ 8214 h 9261"/>
                <a:gd name="connsiteX10" fmla="*/ 2830 w 9494"/>
                <a:gd name="connsiteY10" fmla="*/ 9072 h 9261"/>
                <a:gd name="connsiteX11" fmla="*/ 3630 w 9494"/>
                <a:gd name="connsiteY11" fmla="*/ 8952 h 9261"/>
                <a:gd name="connsiteX12" fmla="*/ 3916 w 9494"/>
                <a:gd name="connsiteY12" fmla="*/ 7356 h 9261"/>
                <a:gd name="connsiteX13" fmla="*/ 4646 w 9494"/>
                <a:gd name="connsiteY13" fmla="*/ 4425 h 9261"/>
                <a:gd name="connsiteX14" fmla="*/ 5001 w 9494"/>
                <a:gd name="connsiteY14" fmla="*/ 3567 h 9261"/>
                <a:gd name="connsiteX15" fmla="*/ 5070 w 9494"/>
                <a:gd name="connsiteY15" fmla="*/ 3189 h 9261"/>
                <a:gd name="connsiteX16" fmla="*/ 6745 w 9494"/>
                <a:gd name="connsiteY16" fmla="*/ 2572 h 9261"/>
                <a:gd name="connsiteX17" fmla="*/ 7466 w 9494"/>
                <a:gd name="connsiteY17" fmla="*/ 2090 h 9261"/>
                <a:gd name="connsiteX18" fmla="*/ 8621 w 9494"/>
                <a:gd name="connsiteY18" fmla="*/ 1112 h 9261"/>
                <a:gd name="connsiteX19" fmla="*/ 9494 w 9494"/>
                <a:gd name="connsiteY19" fmla="*/ 0 h 9261"/>
                <a:gd name="connsiteX0" fmla="*/ 9080 w 9080"/>
                <a:gd name="connsiteY0" fmla="*/ 0 h 8799"/>
                <a:gd name="connsiteX1" fmla="*/ 0 w 9080"/>
                <a:gd name="connsiteY1" fmla="*/ 1446 h 8799"/>
                <a:gd name="connsiteX2" fmla="*/ 460 w 9080"/>
                <a:gd name="connsiteY2" fmla="*/ 3168 h 8799"/>
                <a:gd name="connsiteX3" fmla="*/ 1067 w 9080"/>
                <a:gd name="connsiteY3" fmla="*/ 5280 h 8799"/>
                <a:gd name="connsiteX4" fmla="*/ 1153 w 9080"/>
                <a:gd name="connsiteY4" fmla="*/ 6742 h 8799"/>
                <a:gd name="connsiteX5" fmla="*/ 2060 w 9080"/>
                <a:gd name="connsiteY5" fmla="*/ 6354 h 8799"/>
                <a:gd name="connsiteX6" fmla="*/ 2521 w 9080"/>
                <a:gd name="connsiteY6" fmla="*/ 6205 h 8799"/>
                <a:gd name="connsiteX7" fmla="*/ 2596 w 9080"/>
                <a:gd name="connsiteY7" fmla="*/ 6742 h 8799"/>
                <a:gd name="connsiteX8" fmla="*/ 2830 w 9080"/>
                <a:gd name="connsiteY8" fmla="*/ 7001 h 8799"/>
                <a:gd name="connsiteX9" fmla="*/ 2906 w 9080"/>
                <a:gd name="connsiteY9" fmla="*/ 7668 h 8799"/>
                <a:gd name="connsiteX10" fmla="*/ 2981 w 9080"/>
                <a:gd name="connsiteY10" fmla="*/ 8595 h 8799"/>
                <a:gd name="connsiteX11" fmla="*/ 3823 w 9080"/>
                <a:gd name="connsiteY11" fmla="*/ 8465 h 8799"/>
                <a:gd name="connsiteX12" fmla="*/ 4125 w 9080"/>
                <a:gd name="connsiteY12" fmla="*/ 6742 h 8799"/>
                <a:gd name="connsiteX13" fmla="*/ 4894 w 9080"/>
                <a:gd name="connsiteY13" fmla="*/ 3577 h 8799"/>
                <a:gd name="connsiteX14" fmla="*/ 5268 w 9080"/>
                <a:gd name="connsiteY14" fmla="*/ 2651 h 8799"/>
                <a:gd name="connsiteX15" fmla="*/ 5340 w 9080"/>
                <a:gd name="connsiteY15" fmla="*/ 2242 h 8799"/>
                <a:gd name="connsiteX16" fmla="*/ 7104 w 9080"/>
                <a:gd name="connsiteY16" fmla="*/ 1576 h 8799"/>
                <a:gd name="connsiteX17" fmla="*/ 7864 w 9080"/>
                <a:gd name="connsiteY17" fmla="*/ 1056 h 8799"/>
                <a:gd name="connsiteX18" fmla="*/ 9080 w 9080"/>
                <a:gd name="connsiteY18" fmla="*/ 0 h 8799"/>
                <a:gd name="connsiteX0" fmla="*/ 8661 w 8661"/>
                <a:gd name="connsiteY0" fmla="*/ 25 h 8825"/>
                <a:gd name="connsiteX1" fmla="*/ 0 w 8661"/>
                <a:gd name="connsiteY1" fmla="*/ 468 h 8825"/>
                <a:gd name="connsiteX2" fmla="*/ 507 w 8661"/>
                <a:gd name="connsiteY2" fmla="*/ 2425 h 8825"/>
                <a:gd name="connsiteX3" fmla="*/ 1175 w 8661"/>
                <a:gd name="connsiteY3" fmla="*/ 4826 h 8825"/>
                <a:gd name="connsiteX4" fmla="*/ 1270 w 8661"/>
                <a:gd name="connsiteY4" fmla="*/ 6487 h 8825"/>
                <a:gd name="connsiteX5" fmla="*/ 2269 w 8661"/>
                <a:gd name="connsiteY5" fmla="*/ 6046 h 8825"/>
                <a:gd name="connsiteX6" fmla="*/ 2776 w 8661"/>
                <a:gd name="connsiteY6" fmla="*/ 5877 h 8825"/>
                <a:gd name="connsiteX7" fmla="*/ 2859 w 8661"/>
                <a:gd name="connsiteY7" fmla="*/ 6487 h 8825"/>
                <a:gd name="connsiteX8" fmla="*/ 3117 w 8661"/>
                <a:gd name="connsiteY8" fmla="*/ 6782 h 8825"/>
                <a:gd name="connsiteX9" fmla="*/ 3200 w 8661"/>
                <a:gd name="connsiteY9" fmla="*/ 7540 h 8825"/>
                <a:gd name="connsiteX10" fmla="*/ 3283 w 8661"/>
                <a:gd name="connsiteY10" fmla="*/ 8593 h 8825"/>
                <a:gd name="connsiteX11" fmla="*/ 4210 w 8661"/>
                <a:gd name="connsiteY11" fmla="*/ 8445 h 8825"/>
                <a:gd name="connsiteX12" fmla="*/ 4543 w 8661"/>
                <a:gd name="connsiteY12" fmla="*/ 6487 h 8825"/>
                <a:gd name="connsiteX13" fmla="*/ 5390 w 8661"/>
                <a:gd name="connsiteY13" fmla="*/ 2890 h 8825"/>
                <a:gd name="connsiteX14" fmla="*/ 5802 w 8661"/>
                <a:gd name="connsiteY14" fmla="*/ 1838 h 8825"/>
                <a:gd name="connsiteX15" fmla="*/ 5881 w 8661"/>
                <a:gd name="connsiteY15" fmla="*/ 1373 h 8825"/>
                <a:gd name="connsiteX16" fmla="*/ 7824 w 8661"/>
                <a:gd name="connsiteY16" fmla="*/ 616 h 8825"/>
                <a:gd name="connsiteX17" fmla="*/ 8661 w 8661"/>
                <a:gd name="connsiteY17" fmla="*/ 25 h 8825"/>
                <a:gd name="connsiteX0" fmla="*/ 10000 w 11132"/>
                <a:gd name="connsiteY0" fmla="*/ 28 h 10000"/>
                <a:gd name="connsiteX1" fmla="*/ 0 w 11132"/>
                <a:gd name="connsiteY1" fmla="*/ 530 h 10000"/>
                <a:gd name="connsiteX2" fmla="*/ 585 w 11132"/>
                <a:gd name="connsiteY2" fmla="*/ 2748 h 10000"/>
                <a:gd name="connsiteX3" fmla="*/ 1357 w 11132"/>
                <a:gd name="connsiteY3" fmla="*/ 5469 h 10000"/>
                <a:gd name="connsiteX4" fmla="*/ 1466 w 11132"/>
                <a:gd name="connsiteY4" fmla="*/ 7351 h 10000"/>
                <a:gd name="connsiteX5" fmla="*/ 2620 w 11132"/>
                <a:gd name="connsiteY5" fmla="*/ 6851 h 10000"/>
                <a:gd name="connsiteX6" fmla="*/ 3205 w 11132"/>
                <a:gd name="connsiteY6" fmla="*/ 6659 h 10000"/>
                <a:gd name="connsiteX7" fmla="*/ 3301 w 11132"/>
                <a:gd name="connsiteY7" fmla="*/ 7351 h 10000"/>
                <a:gd name="connsiteX8" fmla="*/ 3599 w 11132"/>
                <a:gd name="connsiteY8" fmla="*/ 7685 h 10000"/>
                <a:gd name="connsiteX9" fmla="*/ 3695 w 11132"/>
                <a:gd name="connsiteY9" fmla="*/ 8544 h 10000"/>
                <a:gd name="connsiteX10" fmla="*/ 3791 w 11132"/>
                <a:gd name="connsiteY10" fmla="*/ 9737 h 10000"/>
                <a:gd name="connsiteX11" fmla="*/ 4861 w 11132"/>
                <a:gd name="connsiteY11" fmla="*/ 9569 h 10000"/>
                <a:gd name="connsiteX12" fmla="*/ 5245 w 11132"/>
                <a:gd name="connsiteY12" fmla="*/ 7351 h 10000"/>
                <a:gd name="connsiteX13" fmla="*/ 6223 w 11132"/>
                <a:gd name="connsiteY13" fmla="*/ 3275 h 10000"/>
                <a:gd name="connsiteX14" fmla="*/ 6699 w 11132"/>
                <a:gd name="connsiteY14" fmla="*/ 2083 h 10000"/>
                <a:gd name="connsiteX15" fmla="*/ 6790 w 11132"/>
                <a:gd name="connsiteY15" fmla="*/ 1556 h 10000"/>
                <a:gd name="connsiteX16" fmla="*/ 10000 w 11132"/>
                <a:gd name="connsiteY16" fmla="*/ 28 h 10000"/>
                <a:gd name="connsiteX0" fmla="*/ 10000 w 11117"/>
                <a:gd name="connsiteY0" fmla="*/ 28 h 10000"/>
                <a:gd name="connsiteX1" fmla="*/ 0 w 11117"/>
                <a:gd name="connsiteY1" fmla="*/ 530 h 10000"/>
                <a:gd name="connsiteX2" fmla="*/ 585 w 11117"/>
                <a:gd name="connsiteY2" fmla="*/ 2748 h 10000"/>
                <a:gd name="connsiteX3" fmla="*/ 1357 w 11117"/>
                <a:gd name="connsiteY3" fmla="*/ 5469 h 10000"/>
                <a:gd name="connsiteX4" fmla="*/ 1466 w 11117"/>
                <a:gd name="connsiteY4" fmla="*/ 7351 h 10000"/>
                <a:gd name="connsiteX5" fmla="*/ 2620 w 11117"/>
                <a:gd name="connsiteY5" fmla="*/ 6851 h 10000"/>
                <a:gd name="connsiteX6" fmla="*/ 3205 w 11117"/>
                <a:gd name="connsiteY6" fmla="*/ 6659 h 10000"/>
                <a:gd name="connsiteX7" fmla="*/ 3301 w 11117"/>
                <a:gd name="connsiteY7" fmla="*/ 7351 h 10000"/>
                <a:gd name="connsiteX8" fmla="*/ 3599 w 11117"/>
                <a:gd name="connsiteY8" fmla="*/ 7685 h 10000"/>
                <a:gd name="connsiteX9" fmla="*/ 3695 w 11117"/>
                <a:gd name="connsiteY9" fmla="*/ 8544 h 10000"/>
                <a:gd name="connsiteX10" fmla="*/ 3791 w 11117"/>
                <a:gd name="connsiteY10" fmla="*/ 9737 h 10000"/>
                <a:gd name="connsiteX11" fmla="*/ 4861 w 11117"/>
                <a:gd name="connsiteY11" fmla="*/ 9569 h 10000"/>
                <a:gd name="connsiteX12" fmla="*/ 5245 w 11117"/>
                <a:gd name="connsiteY12" fmla="*/ 7351 h 10000"/>
                <a:gd name="connsiteX13" fmla="*/ 6223 w 11117"/>
                <a:gd name="connsiteY13" fmla="*/ 3275 h 10000"/>
                <a:gd name="connsiteX14" fmla="*/ 6699 w 11117"/>
                <a:gd name="connsiteY14" fmla="*/ 2083 h 10000"/>
                <a:gd name="connsiteX15" fmla="*/ 10000 w 11117"/>
                <a:gd name="connsiteY15" fmla="*/ 28 h 10000"/>
                <a:gd name="connsiteX0" fmla="*/ 6699 w 6886"/>
                <a:gd name="connsiteY0" fmla="*/ 1664 h 9581"/>
                <a:gd name="connsiteX1" fmla="*/ 0 w 6886"/>
                <a:gd name="connsiteY1" fmla="*/ 111 h 9581"/>
                <a:gd name="connsiteX2" fmla="*/ 585 w 6886"/>
                <a:gd name="connsiteY2" fmla="*/ 2329 h 9581"/>
                <a:gd name="connsiteX3" fmla="*/ 1357 w 6886"/>
                <a:gd name="connsiteY3" fmla="*/ 5050 h 9581"/>
                <a:gd name="connsiteX4" fmla="*/ 1466 w 6886"/>
                <a:gd name="connsiteY4" fmla="*/ 6932 h 9581"/>
                <a:gd name="connsiteX5" fmla="*/ 2620 w 6886"/>
                <a:gd name="connsiteY5" fmla="*/ 6432 h 9581"/>
                <a:gd name="connsiteX6" fmla="*/ 3205 w 6886"/>
                <a:gd name="connsiteY6" fmla="*/ 6240 h 9581"/>
                <a:gd name="connsiteX7" fmla="*/ 3301 w 6886"/>
                <a:gd name="connsiteY7" fmla="*/ 6932 h 9581"/>
                <a:gd name="connsiteX8" fmla="*/ 3599 w 6886"/>
                <a:gd name="connsiteY8" fmla="*/ 7266 h 9581"/>
                <a:gd name="connsiteX9" fmla="*/ 3695 w 6886"/>
                <a:gd name="connsiteY9" fmla="*/ 8125 h 9581"/>
                <a:gd name="connsiteX10" fmla="*/ 3791 w 6886"/>
                <a:gd name="connsiteY10" fmla="*/ 9318 h 9581"/>
                <a:gd name="connsiteX11" fmla="*/ 4861 w 6886"/>
                <a:gd name="connsiteY11" fmla="*/ 9150 h 9581"/>
                <a:gd name="connsiteX12" fmla="*/ 5245 w 6886"/>
                <a:gd name="connsiteY12" fmla="*/ 6932 h 9581"/>
                <a:gd name="connsiteX13" fmla="*/ 6223 w 6886"/>
                <a:gd name="connsiteY13" fmla="*/ 2856 h 9581"/>
                <a:gd name="connsiteX14" fmla="*/ 6699 w 6886"/>
                <a:gd name="connsiteY14" fmla="*/ 1664 h 9581"/>
                <a:gd name="connsiteX0" fmla="*/ 9218 w 9490"/>
                <a:gd name="connsiteY0" fmla="*/ 1320 h 9583"/>
                <a:gd name="connsiteX1" fmla="*/ 340 w 9490"/>
                <a:gd name="connsiteY1" fmla="*/ 2014 h 9583"/>
                <a:gd name="connsiteX2" fmla="*/ 1461 w 9490"/>
                <a:gd name="connsiteY2" fmla="*/ 4854 h 9583"/>
                <a:gd name="connsiteX3" fmla="*/ 1619 w 9490"/>
                <a:gd name="connsiteY3" fmla="*/ 6818 h 9583"/>
                <a:gd name="connsiteX4" fmla="*/ 3295 w 9490"/>
                <a:gd name="connsiteY4" fmla="*/ 6296 h 9583"/>
                <a:gd name="connsiteX5" fmla="*/ 4144 w 9490"/>
                <a:gd name="connsiteY5" fmla="*/ 6096 h 9583"/>
                <a:gd name="connsiteX6" fmla="*/ 4284 w 9490"/>
                <a:gd name="connsiteY6" fmla="*/ 6818 h 9583"/>
                <a:gd name="connsiteX7" fmla="*/ 4717 w 9490"/>
                <a:gd name="connsiteY7" fmla="*/ 7167 h 9583"/>
                <a:gd name="connsiteX8" fmla="*/ 4856 w 9490"/>
                <a:gd name="connsiteY8" fmla="*/ 8063 h 9583"/>
                <a:gd name="connsiteX9" fmla="*/ 4995 w 9490"/>
                <a:gd name="connsiteY9" fmla="*/ 9308 h 9583"/>
                <a:gd name="connsiteX10" fmla="*/ 6549 w 9490"/>
                <a:gd name="connsiteY10" fmla="*/ 9133 h 9583"/>
                <a:gd name="connsiteX11" fmla="*/ 7107 w 9490"/>
                <a:gd name="connsiteY11" fmla="*/ 6818 h 9583"/>
                <a:gd name="connsiteX12" fmla="*/ 8527 w 9490"/>
                <a:gd name="connsiteY12" fmla="*/ 2564 h 9583"/>
                <a:gd name="connsiteX13" fmla="*/ 9218 w 9490"/>
                <a:gd name="connsiteY13" fmla="*/ 1320 h 9583"/>
                <a:gd name="connsiteX0" fmla="*/ 9713 w 10000"/>
                <a:gd name="connsiteY0" fmla="*/ 1377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713 w 10000"/>
                <a:gd name="connsiteY13" fmla="*/ 1377 h 10000"/>
                <a:gd name="connsiteX0" fmla="*/ 9817 w 10000"/>
                <a:gd name="connsiteY0" fmla="*/ 338 h 10000"/>
                <a:gd name="connsiteX1" fmla="*/ 141 w 10000"/>
                <a:gd name="connsiteY1" fmla="*/ 1210 h 10000"/>
                <a:gd name="connsiteX2" fmla="*/ 1540 w 10000"/>
                <a:gd name="connsiteY2" fmla="*/ 5065 h 10000"/>
                <a:gd name="connsiteX3" fmla="*/ 1706 w 10000"/>
                <a:gd name="connsiteY3" fmla="*/ 7115 h 10000"/>
                <a:gd name="connsiteX4" fmla="*/ 3472 w 10000"/>
                <a:gd name="connsiteY4" fmla="*/ 6570 h 10000"/>
                <a:gd name="connsiteX5" fmla="*/ 4367 w 10000"/>
                <a:gd name="connsiteY5" fmla="*/ 6361 h 10000"/>
                <a:gd name="connsiteX6" fmla="*/ 4514 w 10000"/>
                <a:gd name="connsiteY6" fmla="*/ 7115 h 10000"/>
                <a:gd name="connsiteX7" fmla="*/ 4970 w 10000"/>
                <a:gd name="connsiteY7" fmla="*/ 7479 h 10000"/>
                <a:gd name="connsiteX8" fmla="*/ 5117 w 10000"/>
                <a:gd name="connsiteY8" fmla="*/ 8414 h 10000"/>
                <a:gd name="connsiteX9" fmla="*/ 5263 w 10000"/>
                <a:gd name="connsiteY9" fmla="*/ 9713 h 10000"/>
                <a:gd name="connsiteX10" fmla="*/ 6901 w 10000"/>
                <a:gd name="connsiteY10" fmla="*/ 9530 h 10000"/>
                <a:gd name="connsiteX11" fmla="*/ 7489 w 10000"/>
                <a:gd name="connsiteY11" fmla="*/ 7115 h 10000"/>
                <a:gd name="connsiteX12" fmla="*/ 8985 w 10000"/>
                <a:gd name="connsiteY12" fmla="*/ 2676 h 10000"/>
                <a:gd name="connsiteX13" fmla="*/ 9817 w 10000"/>
                <a:gd name="connsiteY13" fmla="*/ 338 h 10000"/>
                <a:gd name="connsiteX0" fmla="*/ 9817 w 10000"/>
                <a:gd name="connsiteY0" fmla="*/ 652 h 10314"/>
                <a:gd name="connsiteX1" fmla="*/ 37 w 10000"/>
                <a:gd name="connsiteY1" fmla="*/ 615 h 10314"/>
                <a:gd name="connsiteX2" fmla="*/ 1540 w 10000"/>
                <a:gd name="connsiteY2" fmla="*/ 5379 h 10314"/>
                <a:gd name="connsiteX3" fmla="*/ 1706 w 10000"/>
                <a:gd name="connsiteY3" fmla="*/ 7429 h 10314"/>
                <a:gd name="connsiteX4" fmla="*/ 3472 w 10000"/>
                <a:gd name="connsiteY4" fmla="*/ 6884 h 10314"/>
                <a:gd name="connsiteX5" fmla="*/ 4367 w 10000"/>
                <a:gd name="connsiteY5" fmla="*/ 6675 h 10314"/>
                <a:gd name="connsiteX6" fmla="*/ 4514 w 10000"/>
                <a:gd name="connsiteY6" fmla="*/ 7429 h 10314"/>
                <a:gd name="connsiteX7" fmla="*/ 4970 w 10000"/>
                <a:gd name="connsiteY7" fmla="*/ 7793 h 10314"/>
                <a:gd name="connsiteX8" fmla="*/ 5117 w 10000"/>
                <a:gd name="connsiteY8" fmla="*/ 8728 h 10314"/>
                <a:gd name="connsiteX9" fmla="*/ 5263 w 10000"/>
                <a:gd name="connsiteY9" fmla="*/ 10027 h 10314"/>
                <a:gd name="connsiteX10" fmla="*/ 6901 w 10000"/>
                <a:gd name="connsiteY10" fmla="*/ 9844 h 10314"/>
                <a:gd name="connsiteX11" fmla="*/ 7489 w 10000"/>
                <a:gd name="connsiteY11" fmla="*/ 7429 h 10314"/>
                <a:gd name="connsiteX12" fmla="*/ 8985 w 10000"/>
                <a:gd name="connsiteY12" fmla="*/ 2990 h 10314"/>
                <a:gd name="connsiteX13" fmla="*/ 9817 w 10000"/>
                <a:gd name="connsiteY13" fmla="*/ 652 h 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314">
                  <a:moveTo>
                    <a:pt x="9817" y="652"/>
                  </a:moveTo>
                  <a:cubicBezTo>
                    <a:pt x="8380" y="556"/>
                    <a:pt x="1400" y="0"/>
                    <a:pt x="37" y="615"/>
                  </a:cubicBezTo>
                  <a:cubicBezTo>
                    <a:pt x="177" y="3449"/>
                    <a:pt x="0" y="4885"/>
                    <a:pt x="1540" y="5379"/>
                  </a:cubicBezTo>
                  <a:cubicBezTo>
                    <a:pt x="1579" y="6053"/>
                    <a:pt x="1517" y="6755"/>
                    <a:pt x="1706" y="7429"/>
                  </a:cubicBezTo>
                  <a:cubicBezTo>
                    <a:pt x="1851" y="8028"/>
                    <a:pt x="3204" y="6987"/>
                    <a:pt x="3472" y="6884"/>
                  </a:cubicBezTo>
                  <a:cubicBezTo>
                    <a:pt x="3685" y="6675"/>
                    <a:pt x="4035" y="6155"/>
                    <a:pt x="4367" y="6675"/>
                  </a:cubicBezTo>
                  <a:cubicBezTo>
                    <a:pt x="4495" y="6859"/>
                    <a:pt x="4390" y="7197"/>
                    <a:pt x="4514" y="7429"/>
                  </a:cubicBezTo>
                  <a:cubicBezTo>
                    <a:pt x="4596" y="7614"/>
                    <a:pt x="4809" y="7665"/>
                    <a:pt x="4970" y="7793"/>
                  </a:cubicBezTo>
                  <a:cubicBezTo>
                    <a:pt x="5013" y="8106"/>
                    <a:pt x="5071" y="8392"/>
                    <a:pt x="5117" y="8728"/>
                  </a:cubicBezTo>
                  <a:cubicBezTo>
                    <a:pt x="5155" y="9144"/>
                    <a:pt x="4930" y="9821"/>
                    <a:pt x="5263" y="10027"/>
                  </a:cubicBezTo>
                  <a:cubicBezTo>
                    <a:pt x="5740" y="10314"/>
                    <a:pt x="6345" y="9897"/>
                    <a:pt x="6901" y="9844"/>
                  </a:cubicBezTo>
                  <a:cubicBezTo>
                    <a:pt x="7241" y="8937"/>
                    <a:pt x="7345" y="8420"/>
                    <a:pt x="7489" y="7429"/>
                  </a:cubicBezTo>
                  <a:cubicBezTo>
                    <a:pt x="7649" y="3949"/>
                    <a:pt x="7358" y="4830"/>
                    <a:pt x="8985" y="2990"/>
                  </a:cubicBezTo>
                  <a:cubicBezTo>
                    <a:pt x="10000" y="314"/>
                    <a:pt x="8606" y="2910"/>
                    <a:pt x="9817" y="652"/>
                  </a:cubicBez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41" name="Freeform 26"/>
            <p:cNvSpPr>
              <a:spLocks/>
            </p:cNvSpPr>
            <p:nvPr/>
          </p:nvSpPr>
          <p:spPr bwMode="auto">
            <a:xfrm rot="5400000">
              <a:off x="8198565" y="4572648"/>
              <a:ext cx="514023" cy="29774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5360 w 10000"/>
                <a:gd name="connsiteY9" fmla="*/ 4429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5360 w 10000"/>
                <a:gd name="connsiteY8" fmla="*/ 4429 h 10000"/>
                <a:gd name="connsiteX9" fmla="*/ 5980 w 10000"/>
                <a:gd name="connsiteY9" fmla="*/ 3441 h 10000"/>
                <a:gd name="connsiteX10" fmla="*/ 6247 w 10000"/>
                <a:gd name="connsiteY10" fmla="*/ 2744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5360 w 10000"/>
                <a:gd name="connsiteY7" fmla="*/ 4429 h 10000"/>
                <a:gd name="connsiteX8" fmla="*/ 5980 w 10000"/>
                <a:gd name="connsiteY8" fmla="*/ 3441 h 10000"/>
                <a:gd name="connsiteX9" fmla="*/ 6247 w 10000"/>
                <a:gd name="connsiteY9" fmla="*/ 2744 h 10000"/>
                <a:gd name="connsiteX10" fmla="*/ 6650 w 10000"/>
                <a:gd name="connsiteY10" fmla="*/ 1838 h 10000"/>
                <a:gd name="connsiteX11" fmla="*/ 6780 w 10000"/>
                <a:gd name="connsiteY11" fmla="*/ 543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5360 w 10000"/>
                <a:gd name="connsiteY6" fmla="*/ 4429 h 10000"/>
                <a:gd name="connsiteX7" fmla="*/ 5980 w 10000"/>
                <a:gd name="connsiteY7" fmla="*/ 3441 h 10000"/>
                <a:gd name="connsiteX8" fmla="*/ 6247 w 10000"/>
                <a:gd name="connsiteY8" fmla="*/ 2744 h 10000"/>
                <a:gd name="connsiteX9" fmla="*/ 6650 w 10000"/>
                <a:gd name="connsiteY9" fmla="*/ 1838 h 10000"/>
                <a:gd name="connsiteX10" fmla="*/ 6780 w 10000"/>
                <a:gd name="connsiteY10" fmla="*/ 543 h 10000"/>
                <a:gd name="connsiteX11" fmla="*/ 7221 w 10000"/>
                <a:gd name="connsiteY11" fmla="*/ 251 h 10000"/>
                <a:gd name="connsiteX12" fmla="*/ 7581 w 10000"/>
                <a:gd name="connsiteY12" fmla="*/ 55 h 10000"/>
                <a:gd name="connsiteX13" fmla="*/ 8151 w 10000"/>
                <a:gd name="connsiteY13" fmla="*/ 655 h 10000"/>
                <a:gd name="connsiteX14" fmla="*/ 8418 w 10000"/>
                <a:gd name="connsiteY14" fmla="*/ 1240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5360 w 10000"/>
                <a:gd name="connsiteY5" fmla="*/ 4429 h 10000"/>
                <a:gd name="connsiteX6" fmla="*/ 5980 w 10000"/>
                <a:gd name="connsiteY6" fmla="*/ 3441 h 10000"/>
                <a:gd name="connsiteX7" fmla="*/ 6247 w 10000"/>
                <a:gd name="connsiteY7" fmla="*/ 2744 h 10000"/>
                <a:gd name="connsiteX8" fmla="*/ 6650 w 10000"/>
                <a:gd name="connsiteY8" fmla="*/ 1838 h 10000"/>
                <a:gd name="connsiteX9" fmla="*/ 6780 w 10000"/>
                <a:gd name="connsiteY9" fmla="*/ 543 h 10000"/>
                <a:gd name="connsiteX10" fmla="*/ 7221 w 10000"/>
                <a:gd name="connsiteY10" fmla="*/ 251 h 10000"/>
                <a:gd name="connsiteX11" fmla="*/ 7581 w 10000"/>
                <a:gd name="connsiteY11" fmla="*/ 55 h 10000"/>
                <a:gd name="connsiteX12" fmla="*/ 8151 w 10000"/>
                <a:gd name="connsiteY12" fmla="*/ 655 h 10000"/>
                <a:gd name="connsiteX13" fmla="*/ 8418 w 10000"/>
                <a:gd name="connsiteY13" fmla="*/ 1240 h 10000"/>
                <a:gd name="connsiteX14" fmla="*/ 8821 w 10000"/>
                <a:gd name="connsiteY14" fmla="*/ 3329 h 10000"/>
                <a:gd name="connsiteX15" fmla="*/ 8908 w 10000"/>
                <a:gd name="connsiteY15" fmla="*/ 4527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5360 w 10000"/>
                <a:gd name="connsiteY4" fmla="*/ 4429 h 10000"/>
                <a:gd name="connsiteX5" fmla="*/ 5980 w 10000"/>
                <a:gd name="connsiteY5" fmla="*/ 3441 h 10000"/>
                <a:gd name="connsiteX6" fmla="*/ 6247 w 10000"/>
                <a:gd name="connsiteY6" fmla="*/ 2744 h 10000"/>
                <a:gd name="connsiteX7" fmla="*/ 6650 w 10000"/>
                <a:gd name="connsiteY7" fmla="*/ 1838 h 10000"/>
                <a:gd name="connsiteX8" fmla="*/ 6780 w 10000"/>
                <a:gd name="connsiteY8" fmla="*/ 543 h 10000"/>
                <a:gd name="connsiteX9" fmla="*/ 7221 w 10000"/>
                <a:gd name="connsiteY9" fmla="*/ 251 h 10000"/>
                <a:gd name="connsiteX10" fmla="*/ 7581 w 10000"/>
                <a:gd name="connsiteY10" fmla="*/ 55 h 10000"/>
                <a:gd name="connsiteX11" fmla="*/ 8151 w 10000"/>
                <a:gd name="connsiteY11" fmla="*/ 655 h 10000"/>
                <a:gd name="connsiteX12" fmla="*/ 8418 w 10000"/>
                <a:gd name="connsiteY12" fmla="*/ 1240 h 10000"/>
                <a:gd name="connsiteX13" fmla="*/ 8821 w 10000"/>
                <a:gd name="connsiteY13" fmla="*/ 3329 h 10000"/>
                <a:gd name="connsiteX14" fmla="*/ 8908 w 10000"/>
                <a:gd name="connsiteY14" fmla="*/ 4527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5360 w 10000"/>
                <a:gd name="connsiteY3" fmla="*/ 4429 h 10000"/>
                <a:gd name="connsiteX4" fmla="*/ 5980 w 10000"/>
                <a:gd name="connsiteY4" fmla="*/ 3441 h 10000"/>
                <a:gd name="connsiteX5" fmla="*/ 6247 w 10000"/>
                <a:gd name="connsiteY5" fmla="*/ 2744 h 10000"/>
                <a:gd name="connsiteX6" fmla="*/ 6650 w 10000"/>
                <a:gd name="connsiteY6" fmla="*/ 1838 h 10000"/>
                <a:gd name="connsiteX7" fmla="*/ 6780 w 10000"/>
                <a:gd name="connsiteY7" fmla="*/ 543 h 10000"/>
                <a:gd name="connsiteX8" fmla="*/ 7221 w 10000"/>
                <a:gd name="connsiteY8" fmla="*/ 251 h 10000"/>
                <a:gd name="connsiteX9" fmla="*/ 7581 w 10000"/>
                <a:gd name="connsiteY9" fmla="*/ 55 h 10000"/>
                <a:gd name="connsiteX10" fmla="*/ 8151 w 10000"/>
                <a:gd name="connsiteY10" fmla="*/ 655 h 10000"/>
                <a:gd name="connsiteX11" fmla="*/ 8418 w 10000"/>
                <a:gd name="connsiteY11" fmla="*/ 1240 h 10000"/>
                <a:gd name="connsiteX12" fmla="*/ 8821 w 10000"/>
                <a:gd name="connsiteY12" fmla="*/ 3329 h 10000"/>
                <a:gd name="connsiteX13" fmla="*/ 8908 w 10000"/>
                <a:gd name="connsiteY13" fmla="*/ 4527 h 10000"/>
                <a:gd name="connsiteX14" fmla="*/ 9175 w 10000"/>
                <a:gd name="connsiteY14" fmla="*/ 4722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10000"/>
                <a:gd name="connsiteY0" fmla="*/ 10000 h 10000"/>
                <a:gd name="connsiteX1" fmla="*/ 974 w 10000"/>
                <a:gd name="connsiteY1" fmla="*/ 9401 h 10000"/>
                <a:gd name="connsiteX2" fmla="*/ 5360 w 10000"/>
                <a:gd name="connsiteY2" fmla="*/ 4429 h 10000"/>
                <a:gd name="connsiteX3" fmla="*/ 5980 w 10000"/>
                <a:gd name="connsiteY3" fmla="*/ 3441 h 10000"/>
                <a:gd name="connsiteX4" fmla="*/ 6247 w 10000"/>
                <a:gd name="connsiteY4" fmla="*/ 2744 h 10000"/>
                <a:gd name="connsiteX5" fmla="*/ 6650 w 10000"/>
                <a:gd name="connsiteY5" fmla="*/ 1838 h 10000"/>
                <a:gd name="connsiteX6" fmla="*/ 6780 w 10000"/>
                <a:gd name="connsiteY6" fmla="*/ 543 h 10000"/>
                <a:gd name="connsiteX7" fmla="*/ 7221 w 10000"/>
                <a:gd name="connsiteY7" fmla="*/ 251 h 10000"/>
                <a:gd name="connsiteX8" fmla="*/ 7581 w 10000"/>
                <a:gd name="connsiteY8" fmla="*/ 55 h 10000"/>
                <a:gd name="connsiteX9" fmla="*/ 8151 w 10000"/>
                <a:gd name="connsiteY9" fmla="*/ 655 h 10000"/>
                <a:gd name="connsiteX10" fmla="*/ 8418 w 10000"/>
                <a:gd name="connsiteY10" fmla="*/ 1240 h 10000"/>
                <a:gd name="connsiteX11" fmla="*/ 8821 w 10000"/>
                <a:gd name="connsiteY11" fmla="*/ 3329 h 10000"/>
                <a:gd name="connsiteX12" fmla="*/ 8908 w 10000"/>
                <a:gd name="connsiteY12" fmla="*/ 4527 h 10000"/>
                <a:gd name="connsiteX13" fmla="*/ 9175 w 10000"/>
                <a:gd name="connsiteY13" fmla="*/ 4722 h 10000"/>
                <a:gd name="connsiteX14" fmla="*/ 9659 w 10000"/>
                <a:gd name="connsiteY14" fmla="*/ 6017 h 10000"/>
                <a:gd name="connsiteX15" fmla="*/ 9882 w 10000"/>
                <a:gd name="connsiteY15" fmla="*/ 7117 h 10000"/>
                <a:gd name="connsiteX16" fmla="*/ 9926 w 10000"/>
                <a:gd name="connsiteY16" fmla="*/ 7410 h 10000"/>
                <a:gd name="connsiteX17" fmla="*/ 9752 w 10000"/>
                <a:gd name="connsiteY17" fmla="*/ 7911 h 10000"/>
                <a:gd name="connsiteX18" fmla="*/ 9259 w 10000"/>
                <a:gd name="connsiteY18" fmla="*/ 9810 h 10000"/>
                <a:gd name="connsiteX19" fmla="*/ 310 w 10000"/>
                <a:gd name="connsiteY19" fmla="*/ 10000 h 10000"/>
                <a:gd name="connsiteX20" fmla="*/ 0 w 10000"/>
                <a:gd name="connsiteY20"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310 w 10000"/>
                <a:gd name="connsiteY18" fmla="*/ 10000 h 10000"/>
                <a:gd name="connsiteX19" fmla="*/ 0 w 10000"/>
                <a:gd name="connsiteY19" fmla="*/ 10000 h 10000"/>
                <a:gd name="connsiteX0" fmla="*/ 0 w 10000"/>
                <a:gd name="connsiteY0" fmla="*/ 10000 h 10000"/>
                <a:gd name="connsiteX1" fmla="*/ 5360 w 10000"/>
                <a:gd name="connsiteY1" fmla="*/ 4429 h 10000"/>
                <a:gd name="connsiteX2" fmla="*/ 5980 w 10000"/>
                <a:gd name="connsiteY2" fmla="*/ 3441 h 10000"/>
                <a:gd name="connsiteX3" fmla="*/ 6247 w 10000"/>
                <a:gd name="connsiteY3" fmla="*/ 2744 h 10000"/>
                <a:gd name="connsiteX4" fmla="*/ 6650 w 10000"/>
                <a:gd name="connsiteY4" fmla="*/ 1838 h 10000"/>
                <a:gd name="connsiteX5" fmla="*/ 6780 w 10000"/>
                <a:gd name="connsiteY5" fmla="*/ 543 h 10000"/>
                <a:gd name="connsiteX6" fmla="*/ 7221 w 10000"/>
                <a:gd name="connsiteY6" fmla="*/ 251 h 10000"/>
                <a:gd name="connsiteX7" fmla="*/ 7581 w 10000"/>
                <a:gd name="connsiteY7" fmla="*/ 55 h 10000"/>
                <a:gd name="connsiteX8" fmla="*/ 8151 w 10000"/>
                <a:gd name="connsiteY8" fmla="*/ 655 h 10000"/>
                <a:gd name="connsiteX9" fmla="*/ 8418 w 10000"/>
                <a:gd name="connsiteY9" fmla="*/ 1240 h 10000"/>
                <a:gd name="connsiteX10" fmla="*/ 8821 w 10000"/>
                <a:gd name="connsiteY10" fmla="*/ 3329 h 10000"/>
                <a:gd name="connsiteX11" fmla="*/ 8908 w 10000"/>
                <a:gd name="connsiteY11" fmla="*/ 4527 h 10000"/>
                <a:gd name="connsiteX12" fmla="*/ 9175 w 10000"/>
                <a:gd name="connsiteY12" fmla="*/ 4722 h 10000"/>
                <a:gd name="connsiteX13" fmla="*/ 9659 w 10000"/>
                <a:gd name="connsiteY13" fmla="*/ 6017 h 10000"/>
                <a:gd name="connsiteX14" fmla="*/ 9882 w 10000"/>
                <a:gd name="connsiteY14" fmla="*/ 7117 h 10000"/>
                <a:gd name="connsiteX15" fmla="*/ 9926 w 10000"/>
                <a:gd name="connsiteY15" fmla="*/ 7410 h 10000"/>
                <a:gd name="connsiteX16" fmla="*/ 9752 w 10000"/>
                <a:gd name="connsiteY16" fmla="*/ 7911 h 10000"/>
                <a:gd name="connsiteX17" fmla="*/ 9259 w 10000"/>
                <a:gd name="connsiteY17" fmla="*/ 9810 h 10000"/>
                <a:gd name="connsiteX18" fmla="*/ 0 w 10000"/>
                <a:gd name="connsiteY18" fmla="*/ 10000 h 10000"/>
                <a:gd name="connsiteX0" fmla="*/ 3899 w 4640"/>
                <a:gd name="connsiteY0" fmla="*/ 9810 h 9810"/>
                <a:gd name="connsiteX1" fmla="*/ 0 w 4640"/>
                <a:gd name="connsiteY1" fmla="*/ 4429 h 9810"/>
                <a:gd name="connsiteX2" fmla="*/ 620 w 4640"/>
                <a:gd name="connsiteY2" fmla="*/ 3441 h 9810"/>
                <a:gd name="connsiteX3" fmla="*/ 887 w 4640"/>
                <a:gd name="connsiteY3" fmla="*/ 2744 h 9810"/>
                <a:gd name="connsiteX4" fmla="*/ 1290 w 4640"/>
                <a:gd name="connsiteY4" fmla="*/ 1838 h 9810"/>
                <a:gd name="connsiteX5" fmla="*/ 1420 w 4640"/>
                <a:gd name="connsiteY5" fmla="*/ 543 h 9810"/>
                <a:gd name="connsiteX6" fmla="*/ 1861 w 4640"/>
                <a:gd name="connsiteY6" fmla="*/ 251 h 9810"/>
                <a:gd name="connsiteX7" fmla="*/ 2221 w 4640"/>
                <a:gd name="connsiteY7" fmla="*/ 55 h 9810"/>
                <a:gd name="connsiteX8" fmla="*/ 2791 w 4640"/>
                <a:gd name="connsiteY8" fmla="*/ 655 h 9810"/>
                <a:gd name="connsiteX9" fmla="*/ 3058 w 4640"/>
                <a:gd name="connsiteY9" fmla="*/ 1240 h 9810"/>
                <a:gd name="connsiteX10" fmla="*/ 3461 w 4640"/>
                <a:gd name="connsiteY10" fmla="*/ 3329 h 9810"/>
                <a:gd name="connsiteX11" fmla="*/ 3548 w 4640"/>
                <a:gd name="connsiteY11" fmla="*/ 4527 h 9810"/>
                <a:gd name="connsiteX12" fmla="*/ 3815 w 4640"/>
                <a:gd name="connsiteY12" fmla="*/ 4722 h 9810"/>
                <a:gd name="connsiteX13" fmla="*/ 4299 w 4640"/>
                <a:gd name="connsiteY13" fmla="*/ 6017 h 9810"/>
                <a:gd name="connsiteX14" fmla="*/ 4522 w 4640"/>
                <a:gd name="connsiteY14" fmla="*/ 7117 h 9810"/>
                <a:gd name="connsiteX15" fmla="*/ 4566 w 4640"/>
                <a:gd name="connsiteY15" fmla="*/ 7410 h 9810"/>
                <a:gd name="connsiteX16" fmla="*/ 4392 w 4640"/>
                <a:gd name="connsiteY16" fmla="*/ 7911 h 9810"/>
                <a:gd name="connsiteX17" fmla="*/ 3899 w 4640"/>
                <a:gd name="connsiteY17" fmla="*/ 9810 h 9810"/>
                <a:gd name="connsiteX0" fmla="*/ 9466 w 10000"/>
                <a:gd name="connsiteY0" fmla="*/ 8064 h 8519"/>
                <a:gd name="connsiteX1" fmla="*/ 0 w 10000"/>
                <a:gd name="connsiteY1" fmla="*/ 4515 h 8519"/>
                <a:gd name="connsiteX2" fmla="*/ 1336 w 10000"/>
                <a:gd name="connsiteY2" fmla="*/ 3508 h 8519"/>
                <a:gd name="connsiteX3" fmla="*/ 1912 w 10000"/>
                <a:gd name="connsiteY3" fmla="*/ 2797 h 8519"/>
                <a:gd name="connsiteX4" fmla="*/ 2780 w 10000"/>
                <a:gd name="connsiteY4" fmla="*/ 1874 h 8519"/>
                <a:gd name="connsiteX5" fmla="*/ 3060 w 10000"/>
                <a:gd name="connsiteY5" fmla="*/ 554 h 8519"/>
                <a:gd name="connsiteX6" fmla="*/ 4011 w 10000"/>
                <a:gd name="connsiteY6" fmla="*/ 256 h 8519"/>
                <a:gd name="connsiteX7" fmla="*/ 4787 w 10000"/>
                <a:gd name="connsiteY7" fmla="*/ 56 h 8519"/>
                <a:gd name="connsiteX8" fmla="*/ 6015 w 10000"/>
                <a:gd name="connsiteY8" fmla="*/ 668 h 8519"/>
                <a:gd name="connsiteX9" fmla="*/ 6591 w 10000"/>
                <a:gd name="connsiteY9" fmla="*/ 1264 h 8519"/>
                <a:gd name="connsiteX10" fmla="*/ 7459 w 10000"/>
                <a:gd name="connsiteY10" fmla="*/ 3393 h 8519"/>
                <a:gd name="connsiteX11" fmla="*/ 7647 w 10000"/>
                <a:gd name="connsiteY11" fmla="*/ 4615 h 8519"/>
                <a:gd name="connsiteX12" fmla="*/ 8222 w 10000"/>
                <a:gd name="connsiteY12" fmla="*/ 4813 h 8519"/>
                <a:gd name="connsiteX13" fmla="*/ 9265 w 10000"/>
                <a:gd name="connsiteY13" fmla="*/ 6134 h 8519"/>
                <a:gd name="connsiteX14" fmla="*/ 9746 w 10000"/>
                <a:gd name="connsiteY14" fmla="*/ 7255 h 8519"/>
                <a:gd name="connsiteX15" fmla="*/ 9841 w 10000"/>
                <a:gd name="connsiteY15" fmla="*/ 7554 h 8519"/>
                <a:gd name="connsiteX16" fmla="*/ 9466 w 10000"/>
                <a:gd name="connsiteY16" fmla="*/ 8064 h 8519"/>
                <a:gd name="connsiteX0" fmla="*/ 9841 w 9841"/>
                <a:gd name="connsiteY0" fmla="*/ 8867 h 8867"/>
                <a:gd name="connsiteX1" fmla="*/ 0 w 9841"/>
                <a:gd name="connsiteY1" fmla="*/ 5300 h 8867"/>
                <a:gd name="connsiteX2" fmla="*/ 1336 w 9841"/>
                <a:gd name="connsiteY2" fmla="*/ 4118 h 8867"/>
                <a:gd name="connsiteX3" fmla="*/ 1912 w 9841"/>
                <a:gd name="connsiteY3" fmla="*/ 3283 h 8867"/>
                <a:gd name="connsiteX4" fmla="*/ 2780 w 9841"/>
                <a:gd name="connsiteY4" fmla="*/ 2200 h 8867"/>
                <a:gd name="connsiteX5" fmla="*/ 3060 w 9841"/>
                <a:gd name="connsiteY5" fmla="*/ 650 h 8867"/>
                <a:gd name="connsiteX6" fmla="*/ 4011 w 9841"/>
                <a:gd name="connsiteY6" fmla="*/ 301 h 8867"/>
                <a:gd name="connsiteX7" fmla="*/ 4787 w 9841"/>
                <a:gd name="connsiteY7" fmla="*/ 66 h 8867"/>
                <a:gd name="connsiteX8" fmla="*/ 6015 w 9841"/>
                <a:gd name="connsiteY8" fmla="*/ 784 h 8867"/>
                <a:gd name="connsiteX9" fmla="*/ 6591 w 9841"/>
                <a:gd name="connsiteY9" fmla="*/ 1484 h 8867"/>
                <a:gd name="connsiteX10" fmla="*/ 7459 w 9841"/>
                <a:gd name="connsiteY10" fmla="*/ 3983 h 8867"/>
                <a:gd name="connsiteX11" fmla="*/ 7647 w 9841"/>
                <a:gd name="connsiteY11" fmla="*/ 5417 h 8867"/>
                <a:gd name="connsiteX12" fmla="*/ 8222 w 9841"/>
                <a:gd name="connsiteY12" fmla="*/ 5650 h 8867"/>
                <a:gd name="connsiteX13" fmla="*/ 9265 w 9841"/>
                <a:gd name="connsiteY13" fmla="*/ 7200 h 8867"/>
                <a:gd name="connsiteX14" fmla="*/ 9746 w 9841"/>
                <a:gd name="connsiteY14" fmla="*/ 8516 h 8867"/>
                <a:gd name="connsiteX15" fmla="*/ 9841 w 9841"/>
                <a:gd name="connsiteY15" fmla="*/ 8867 h 8867"/>
                <a:gd name="connsiteX0" fmla="*/ 9903 w 9903"/>
                <a:gd name="connsiteY0" fmla="*/ 9604 h 9604"/>
                <a:gd name="connsiteX1" fmla="*/ 0 w 9903"/>
                <a:gd name="connsiteY1" fmla="*/ 5977 h 9604"/>
                <a:gd name="connsiteX2" fmla="*/ 1358 w 9903"/>
                <a:gd name="connsiteY2" fmla="*/ 4644 h 9604"/>
                <a:gd name="connsiteX3" fmla="*/ 1943 w 9903"/>
                <a:gd name="connsiteY3" fmla="*/ 3702 h 9604"/>
                <a:gd name="connsiteX4" fmla="*/ 2825 w 9903"/>
                <a:gd name="connsiteY4" fmla="*/ 2481 h 9604"/>
                <a:gd name="connsiteX5" fmla="*/ 3109 w 9903"/>
                <a:gd name="connsiteY5" fmla="*/ 733 h 9604"/>
                <a:gd name="connsiteX6" fmla="*/ 4076 w 9903"/>
                <a:gd name="connsiteY6" fmla="*/ 339 h 9604"/>
                <a:gd name="connsiteX7" fmla="*/ 4864 w 9903"/>
                <a:gd name="connsiteY7" fmla="*/ 74 h 9604"/>
                <a:gd name="connsiteX8" fmla="*/ 6112 w 9903"/>
                <a:gd name="connsiteY8" fmla="*/ 884 h 9604"/>
                <a:gd name="connsiteX9" fmla="*/ 6697 w 9903"/>
                <a:gd name="connsiteY9" fmla="*/ 1674 h 9604"/>
                <a:gd name="connsiteX10" fmla="*/ 7580 w 9903"/>
                <a:gd name="connsiteY10" fmla="*/ 4492 h 9604"/>
                <a:gd name="connsiteX11" fmla="*/ 7771 w 9903"/>
                <a:gd name="connsiteY11" fmla="*/ 6109 h 9604"/>
                <a:gd name="connsiteX12" fmla="*/ 8355 w 9903"/>
                <a:gd name="connsiteY12" fmla="*/ 6372 h 9604"/>
                <a:gd name="connsiteX13" fmla="*/ 9415 w 9903"/>
                <a:gd name="connsiteY13" fmla="*/ 8120 h 9604"/>
                <a:gd name="connsiteX14" fmla="*/ 9903 w 9903"/>
                <a:gd name="connsiteY14" fmla="*/ 9604 h 9604"/>
                <a:gd name="connsiteX0" fmla="*/ 10000 w 11406"/>
                <a:gd name="connsiteY0" fmla="*/ 10000 h 10069"/>
                <a:gd name="connsiteX1" fmla="*/ 0 w 11406"/>
                <a:gd name="connsiteY1" fmla="*/ 6223 h 10069"/>
                <a:gd name="connsiteX2" fmla="*/ 1371 w 11406"/>
                <a:gd name="connsiteY2" fmla="*/ 4835 h 10069"/>
                <a:gd name="connsiteX3" fmla="*/ 1962 w 11406"/>
                <a:gd name="connsiteY3" fmla="*/ 3855 h 10069"/>
                <a:gd name="connsiteX4" fmla="*/ 2853 w 11406"/>
                <a:gd name="connsiteY4" fmla="*/ 2583 h 10069"/>
                <a:gd name="connsiteX5" fmla="*/ 3139 w 11406"/>
                <a:gd name="connsiteY5" fmla="*/ 763 h 10069"/>
                <a:gd name="connsiteX6" fmla="*/ 4116 w 11406"/>
                <a:gd name="connsiteY6" fmla="*/ 353 h 10069"/>
                <a:gd name="connsiteX7" fmla="*/ 4912 w 11406"/>
                <a:gd name="connsiteY7" fmla="*/ 77 h 10069"/>
                <a:gd name="connsiteX8" fmla="*/ 6172 w 11406"/>
                <a:gd name="connsiteY8" fmla="*/ 920 h 10069"/>
                <a:gd name="connsiteX9" fmla="*/ 6763 w 11406"/>
                <a:gd name="connsiteY9" fmla="*/ 1743 h 10069"/>
                <a:gd name="connsiteX10" fmla="*/ 7654 w 11406"/>
                <a:gd name="connsiteY10" fmla="*/ 4677 h 10069"/>
                <a:gd name="connsiteX11" fmla="*/ 7847 w 11406"/>
                <a:gd name="connsiteY11" fmla="*/ 6361 h 10069"/>
                <a:gd name="connsiteX12" fmla="*/ 8437 w 11406"/>
                <a:gd name="connsiteY12" fmla="*/ 6635 h 10069"/>
                <a:gd name="connsiteX13" fmla="*/ 10000 w 11406"/>
                <a:gd name="connsiteY13" fmla="*/ 10000 h 10069"/>
                <a:gd name="connsiteX0" fmla="*/ 10000 w 11308"/>
                <a:gd name="connsiteY0" fmla="*/ 10000 h 10023"/>
                <a:gd name="connsiteX1" fmla="*/ 0 w 11308"/>
                <a:gd name="connsiteY1" fmla="*/ 6223 h 10023"/>
                <a:gd name="connsiteX2" fmla="*/ 1371 w 11308"/>
                <a:gd name="connsiteY2" fmla="*/ 4835 h 10023"/>
                <a:gd name="connsiteX3" fmla="*/ 1962 w 11308"/>
                <a:gd name="connsiteY3" fmla="*/ 3855 h 10023"/>
                <a:gd name="connsiteX4" fmla="*/ 2853 w 11308"/>
                <a:gd name="connsiteY4" fmla="*/ 2583 h 10023"/>
                <a:gd name="connsiteX5" fmla="*/ 3139 w 11308"/>
                <a:gd name="connsiteY5" fmla="*/ 763 h 10023"/>
                <a:gd name="connsiteX6" fmla="*/ 4116 w 11308"/>
                <a:gd name="connsiteY6" fmla="*/ 353 h 10023"/>
                <a:gd name="connsiteX7" fmla="*/ 4912 w 11308"/>
                <a:gd name="connsiteY7" fmla="*/ 77 h 10023"/>
                <a:gd name="connsiteX8" fmla="*/ 6172 w 11308"/>
                <a:gd name="connsiteY8" fmla="*/ 920 h 10023"/>
                <a:gd name="connsiteX9" fmla="*/ 6763 w 11308"/>
                <a:gd name="connsiteY9" fmla="*/ 1743 h 10023"/>
                <a:gd name="connsiteX10" fmla="*/ 7654 w 11308"/>
                <a:gd name="connsiteY10" fmla="*/ 4677 h 10023"/>
                <a:gd name="connsiteX11" fmla="*/ 7847 w 11308"/>
                <a:gd name="connsiteY11" fmla="*/ 6361 h 10023"/>
                <a:gd name="connsiteX12" fmla="*/ 10000 w 11308"/>
                <a:gd name="connsiteY12" fmla="*/ 10000 h 10023"/>
                <a:gd name="connsiteX0" fmla="*/ 7847 w 7847"/>
                <a:gd name="connsiteY0" fmla="*/ 6361 h 6619"/>
                <a:gd name="connsiteX1" fmla="*/ 0 w 7847"/>
                <a:gd name="connsiteY1" fmla="*/ 6223 h 6619"/>
                <a:gd name="connsiteX2" fmla="*/ 1371 w 7847"/>
                <a:gd name="connsiteY2" fmla="*/ 4835 h 6619"/>
                <a:gd name="connsiteX3" fmla="*/ 1962 w 7847"/>
                <a:gd name="connsiteY3" fmla="*/ 3855 h 6619"/>
                <a:gd name="connsiteX4" fmla="*/ 2853 w 7847"/>
                <a:gd name="connsiteY4" fmla="*/ 2583 h 6619"/>
                <a:gd name="connsiteX5" fmla="*/ 3139 w 7847"/>
                <a:gd name="connsiteY5" fmla="*/ 763 h 6619"/>
                <a:gd name="connsiteX6" fmla="*/ 4116 w 7847"/>
                <a:gd name="connsiteY6" fmla="*/ 353 h 6619"/>
                <a:gd name="connsiteX7" fmla="*/ 4912 w 7847"/>
                <a:gd name="connsiteY7" fmla="*/ 77 h 6619"/>
                <a:gd name="connsiteX8" fmla="*/ 6172 w 7847"/>
                <a:gd name="connsiteY8" fmla="*/ 920 h 6619"/>
                <a:gd name="connsiteX9" fmla="*/ 6763 w 7847"/>
                <a:gd name="connsiteY9" fmla="*/ 1743 h 6619"/>
                <a:gd name="connsiteX10" fmla="*/ 7654 w 7847"/>
                <a:gd name="connsiteY10" fmla="*/ 4677 h 6619"/>
                <a:gd name="connsiteX11" fmla="*/ 7847 w 7847"/>
                <a:gd name="connsiteY11" fmla="*/ 6361 h 6619"/>
                <a:gd name="connsiteX0" fmla="*/ 9754 w 9754"/>
                <a:gd name="connsiteY0" fmla="*/ 7066 h 9402"/>
                <a:gd name="connsiteX1" fmla="*/ 0 w 9754"/>
                <a:gd name="connsiteY1" fmla="*/ 9402 h 9402"/>
                <a:gd name="connsiteX2" fmla="*/ 1747 w 9754"/>
                <a:gd name="connsiteY2" fmla="*/ 7305 h 9402"/>
                <a:gd name="connsiteX3" fmla="*/ 2500 w 9754"/>
                <a:gd name="connsiteY3" fmla="*/ 5824 h 9402"/>
                <a:gd name="connsiteX4" fmla="*/ 3636 w 9754"/>
                <a:gd name="connsiteY4" fmla="*/ 3902 h 9402"/>
                <a:gd name="connsiteX5" fmla="*/ 4000 w 9754"/>
                <a:gd name="connsiteY5" fmla="*/ 1153 h 9402"/>
                <a:gd name="connsiteX6" fmla="*/ 5245 w 9754"/>
                <a:gd name="connsiteY6" fmla="*/ 533 h 9402"/>
                <a:gd name="connsiteX7" fmla="*/ 6260 w 9754"/>
                <a:gd name="connsiteY7" fmla="*/ 116 h 9402"/>
                <a:gd name="connsiteX8" fmla="*/ 7865 w 9754"/>
                <a:gd name="connsiteY8" fmla="*/ 1390 h 9402"/>
                <a:gd name="connsiteX9" fmla="*/ 8619 w 9754"/>
                <a:gd name="connsiteY9" fmla="*/ 2633 h 9402"/>
                <a:gd name="connsiteX10" fmla="*/ 9754 w 9754"/>
                <a:gd name="connsiteY10" fmla="*/ 7066 h 9402"/>
                <a:gd name="connsiteX0" fmla="*/ 8209 w 8209"/>
                <a:gd name="connsiteY0" fmla="*/ 7515 h 8343"/>
                <a:gd name="connsiteX1" fmla="*/ 0 w 8209"/>
                <a:gd name="connsiteY1" fmla="*/ 7770 h 8343"/>
                <a:gd name="connsiteX2" fmla="*/ 772 w 8209"/>
                <a:gd name="connsiteY2" fmla="*/ 6194 h 8343"/>
                <a:gd name="connsiteX3" fmla="*/ 1937 w 8209"/>
                <a:gd name="connsiteY3" fmla="*/ 4150 h 8343"/>
                <a:gd name="connsiteX4" fmla="*/ 2310 w 8209"/>
                <a:gd name="connsiteY4" fmla="*/ 1226 h 8343"/>
                <a:gd name="connsiteX5" fmla="*/ 3586 w 8209"/>
                <a:gd name="connsiteY5" fmla="*/ 567 h 8343"/>
                <a:gd name="connsiteX6" fmla="*/ 4627 w 8209"/>
                <a:gd name="connsiteY6" fmla="*/ 123 h 8343"/>
                <a:gd name="connsiteX7" fmla="*/ 6272 w 8209"/>
                <a:gd name="connsiteY7" fmla="*/ 1478 h 8343"/>
                <a:gd name="connsiteX8" fmla="*/ 7045 w 8209"/>
                <a:gd name="connsiteY8" fmla="*/ 2800 h 8343"/>
                <a:gd name="connsiteX9" fmla="*/ 8209 w 8209"/>
                <a:gd name="connsiteY9" fmla="*/ 7515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9" h="8343">
                  <a:moveTo>
                    <a:pt x="8209" y="7515"/>
                  </a:moveTo>
                  <a:cubicBezTo>
                    <a:pt x="7035" y="8343"/>
                    <a:pt x="1239" y="7990"/>
                    <a:pt x="0" y="7770"/>
                  </a:cubicBezTo>
                  <a:cubicBezTo>
                    <a:pt x="413" y="6637"/>
                    <a:pt x="537" y="7327"/>
                    <a:pt x="772" y="6194"/>
                  </a:cubicBezTo>
                  <a:cubicBezTo>
                    <a:pt x="933" y="4342"/>
                    <a:pt x="933" y="4561"/>
                    <a:pt x="1937" y="4150"/>
                  </a:cubicBezTo>
                  <a:cubicBezTo>
                    <a:pt x="1973" y="3274"/>
                    <a:pt x="1757" y="1825"/>
                    <a:pt x="2310" y="1226"/>
                  </a:cubicBezTo>
                  <a:cubicBezTo>
                    <a:pt x="2636" y="849"/>
                    <a:pt x="3191" y="723"/>
                    <a:pt x="3586" y="567"/>
                  </a:cubicBezTo>
                  <a:cubicBezTo>
                    <a:pt x="3927" y="380"/>
                    <a:pt x="4627" y="123"/>
                    <a:pt x="4627" y="123"/>
                  </a:cubicBezTo>
                  <a:cubicBezTo>
                    <a:pt x="6452" y="441"/>
                    <a:pt x="5485" y="0"/>
                    <a:pt x="6272" y="1478"/>
                  </a:cubicBezTo>
                  <a:cubicBezTo>
                    <a:pt x="6595" y="2989"/>
                    <a:pt x="6114" y="1164"/>
                    <a:pt x="7045" y="2800"/>
                  </a:cubicBezTo>
                  <a:cubicBezTo>
                    <a:pt x="7761" y="4058"/>
                    <a:pt x="7386" y="6132"/>
                    <a:pt x="8209" y="7515"/>
                  </a:cubicBezTo>
                  <a:close/>
                </a:path>
              </a:pathLst>
            </a:custGeom>
            <a:solidFill>
              <a:srgbClr val="0000FF"/>
            </a:solidFill>
            <a:ln w="28575" cmpd="sng">
              <a:solidFill>
                <a:srgbClr val="B2B2FF"/>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42" name="Rectangle 141"/>
            <p:cNvSpPr/>
            <p:nvPr/>
          </p:nvSpPr>
          <p:spPr>
            <a:xfrm>
              <a:off x="8028384" y="3598666"/>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49" name="Freeform 148"/>
            <p:cNvSpPr/>
            <p:nvPr/>
          </p:nvSpPr>
          <p:spPr bwMode="auto">
            <a:xfrm rot="5400000" flipV="1">
              <a:off x="7671605" y="396862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150" name="Freeform 149"/>
            <p:cNvSpPr/>
            <p:nvPr/>
          </p:nvSpPr>
          <p:spPr bwMode="auto">
            <a:xfrm rot="5400000" flipV="1">
              <a:off x="6748041" y="395608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grpSp>
        <p:nvGrpSpPr>
          <p:cNvPr id="4" name="Group 3"/>
          <p:cNvGrpSpPr/>
          <p:nvPr/>
        </p:nvGrpSpPr>
        <p:grpSpPr>
          <a:xfrm>
            <a:off x="5723744" y="1804038"/>
            <a:ext cx="2430726" cy="3286148"/>
            <a:chOff x="5726509" y="2692265"/>
            <a:chExt cx="2430726" cy="3286148"/>
          </a:xfrm>
        </p:grpSpPr>
        <p:grpSp>
          <p:nvGrpSpPr>
            <p:cNvPr id="3" name="Group 2"/>
            <p:cNvGrpSpPr/>
            <p:nvPr/>
          </p:nvGrpSpPr>
          <p:grpSpPr>
            <a:xfrm>
              <a:off x="6942788" y="2692265"/>
              <a:ext cx="1214447" cy="3286148"/>
              <a:chOff x="2078915" y="2599104"/>
              <a:chExt cx="1214447" cy="3286148"/>
            </a:xfrm>
          </p:grpSpPr>
          <p:sp>
            <p:nvSpPr>
              <p:cNvPr id="84" name="Freeform 83"/>
              <p:cNvSpPr/>
              <p:nvPr/>
            </p:nvSpPr>
            <p:spPr bwMode="auto">
              <a:xfrm rot="5400000" flipV="1">
                <a:off x="1692253" y="356976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sp>
            <p:nvSpPr>
              <p:cNvPr id="83" name="Oval 18"/>
              <p:cNvSpPr>
                <a:spLocks noChangeArrowheads="1"/>
              </p:cNvSpPr>
              <p:nvPr/>
            </p:nvSpPr>
            <p:spPr bwMode="auto">
              <a:xfrm flipV="1">
                <a:off x="2078915" y="3027732"/>
                <a:ext cx="1214446" cy="310005"/>
              </a:xfrm>
              <a:prstGeom prst="ellipse">
                <a:avLst/>
              </a:prstGeom>
              <a:solidFill>
                <a:srgbClr val="333333"/>
              </a:solidFill>
              <a:ln w="19050">
                <a:solidFill>
                  <a:schemeClr val="tx1">
                    <a:lumMod val="50000"/>
                  </a:schemeClr>
                </a:solidFill>
                <a:round/>
                <a:headEnd/>
                <a:tailEnd/>
              </a:ln>
            </p:spPr>
            <p:txBody>
              <a:bodyPr wrap="none" anchor="ctr"/>
              <a:lstStyle/>
              <a:p>
                <a:pPr defTabSz="914400">
                  <a:defRPr/>
                </a:pPr>
                <a:endParaRPr lang="en-GB">
                  <a:solidFill>
                    <a:prstClr val="white"/>
                  </a:solidFill>
                  <a:latin typeface="Calibri"/>
                  <a:cs typeface="Arial" pitchFamily="34" charset="0"/>
                </a:endParaRPr>
              </a:p>
            </p:txBody>
          </p:sp>
          <p:sp>
            <p:nvSpPr>
              <p:cNvPr id="5" name="Line 30"/>
              <p:cNvSpPr>
                <a:spLocks noChangeShapeType="1"/>
              </p:cNvSpPr>
              <p:nvPr/>
            </p:nvSpPr>
            <p:spPr bwMode="auto">
              <a:xfrm rot="5400000">
                <a:off x="2294773" y="4107500"/>
                <a:ext cx="1723881" cy="0"/>
              </a:xfrm>
              <a:prstGeom prst="line">
                <a:avLst/>
              </a:prstGeom>
              <a:noFill/>
              <a:ln w="76200">
                <a:solidFill>
                  <a:schemeClr val="bg2"/>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8" name="Line 21"/>
              <p:cNvSpPr>
                <a:spLocks noChangeShapeType="1"/>
              </p:cNvSpPr>
              <p:nvPr/>
            </p:nvSpPr>
            <p:spPr bwMode="auto">
              <a:xfrm rot="5400000">
                <a:off x="2079288" y="2922332"/>
                <a:ext cx="646455" cy="0"/>
              </a:xfrm>
              <a:prstGeom prst="line">
                <a:avLst/>
              </a:prstGeom>
              <a:noFill/>
              <a:ln w="57150">
                <a:solidFill>
                  <a:srgbClr val="0000FF"/>
                </a:solidFill>
                <a:round/>
                <a:headEn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0" name="Line 23"/>
              <p:cNvSpPr>
                <a:spLocks noChangeShapeType="1"/>
              </p:cNvSpPr>
              <p:nvPr/>
            </p:nvSpPr>
            <p:spPr bwMode="auto">
              <a:xfrm rot="5400000">
                <a:off x="2079288" y="5562025"/>
                <a:ext cx="646455" cy="0"/>
              </a:xfrm>
              <a:prstGeom prst="line">
                <a:avLst/>
              </a:prstGeom>
              <a:noFill/>
              <a:ln w="57150">
                <a:solidFill>
                  <a:srgbClr val="0000FF"/>
                </a:solidFill>
                <a:round/>
                <a:headEnd/>
                <a:tailEnd type="triangle" w="med" len="me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1" name="Freeform 26"/>
              <p:cNvSpPr>
                <a:spLocks/>
              </p:cNvSpPr>
              <p:nvPr/>
            </p:nvSpPr>
            <p:spPr bwMode="auto">
              <a:xfrm rot="5400000">
                <a:off x="1622036" y="3783167"/>
                <a:ext cx="1809177" cy="805792"/>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3" name="Line 28"/>
              <p:cNvSpPr>
                <a:spLocks noChangeShapeType="1"/>
              </p:cNvSpPr>
              <p:nvPr/>
            </p:nvSpPr>
            <p:spPr bwMode="auto">
              <a:xfrm rot="5400000">
                <a:off x="2348644" y="4107500"/>
                <a:ext cx="1723881" cy="0"/>
              </a:xfrm>
              <a:prstGeom prst="line">
                <a:avLst/>
              </a:prstGeom>
              <a:noFill/>
              <a:ln w="76200">
                <a:solidFill>
                  <a:schemeClr val="bg2"/>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14" name="Freeform 29"/>
              <p:cNvSpPr>
                <a:spLocks/>
              </p:cNvSpPr>
              <p:nvPr/>
            </p:nvSpPr>
            <p:spPr bwMode="auto">
              <a:xfrm rot="5400000">
                <a:off x="1899822" y="3707557"/>
                <a:ext cx="1794879" cy="850099"/>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chemeClr val="accent3">
                  <a:lumMod val="60000"/>
                  <a:lumOff val="40000"/>
                </a:schemeClr>
              </a:solidFill>
              <a:ln w="28575">
                <a:solidFill>
                  <a:schemeClr val="accent3">
                    <a:lumMod val="20000"/>
                    <a:lumOff val="80000"/>
                  </a:schemeClr>
                </a:solidFill>
                <a:round/>
                <a:headEnd/>
                <a:tailEnd/>
              </a:ln>
            </p:spPr>
            <p:txBody>
              <a:bodyPr wrap="none" anchor="ctr"/>
              <a:lstStyle/>
              <a:p>
                <a:pPr defTabSz="914400" fontAlgn="base">
                  <a:spcBef>
                    <a:spcPct val="0"/>
                  </a:spcBef>
                  <a:spcAft>
                    <a:spcPct val="0"/>
                  </a:spcAft>
                </a:pPr>
                <a:endParaRPr lang="en-GB">
                  <a:solidFill>
                    <a:prstClr val="black"/>
                  </a:solidFill>
                  <a:latin typeface="Arial" charset="0"/>
                  <a:cs typeface="Arial" charset="0"/>
                </a:endParaRPr>
              </a:p>
            </p:txBody>
          </p:sp>
          <p:sp>
            <p:nvSpPr>
              <p:cNvPr id="7" name="Line 20"/>
              <p:cNvSpPr>
                <a:spLocks noChangeShapeType="1"/>
              </p:cNvSpPr>
              <p:nvPr/>
            </p:nvSpPr>
            <p:spPr bwMode="auto">
              <a:xfrm rot="5400000">
                <a:off x="2671872" y="2922332"/>
                <a:ext cx="646455" cy="0"/>
              </a:xfrm>
              <a:prstGeom prst="line">
                <a:avLst/>
              </a:prstGeom>
              <a:noFill/>
              <a:ln w="57150">
                <a:solidFill>
                  <a:schemeClr val="accent3"/>
                </a:solidFill>
                <a:round/>
                <a:headE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sp>
            <p:nvSpPr>
              <p:cNvPr id="9" name="Line 22"/>
              <p:cNvSpPr>
                <a:spLocks noChangeShapeType="1"/>
              </p:cNvSpPr>
              <p:nvPr/>
            </p:nvSpPr>
            <p:spPr bwMode="auto">
              <a:xfrm rot="5400000">
                <a:off x="2671872" y="5562025"/>
                <a:ext cx="646455" cy="0"/>
              </a:xfrm>
              <a:prstGeom prst="line">
                <a:avLst/>
              </a:prstGeom>
              <a:noFill/>
              <a:ln w="57150">
                <a:solidFill>
                  <a:schemeClr val="accent3"/>
                </a:solidFill>
                <a:round/>
                <a:headE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charset="0"/>
                  <a:cs typeface="Arial" charset="0"/>
                </a:endParaRPr>
              </a:p>
            </p:txBody>
          </p:sp>
          <p:sp>
            <p:nvSpPr>
              <p:cNvPr id="151" name="Freeform 150"/>
              <p:cNvSpPr/>
              <p:nvPr/>
            </p:nvSpPr>
            <p:spPr bwMode="auto">
              <a:xfrm rot="5400000" flipV="1">
                <a:off x="1689488" y="356259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a:endParaRPr>
              </a:p>
            </p:txBody>
          </p:sp>
        </p:grpSp>
        <p:sp>
          <p:nvSpPr>
            <p:cNvPr id="75" name="TextBox 74"/>
            <p:cNvSpPr txBox="1"/>
            <p:nvPr/>
          </p:nvSpPr>
          <p:spPr>
            <a:xfrm>
              <a:off x="5726509" y="3570109"/>
              <a:ext cx="1640224" cy="1200329"/>
            </a:xfrm>
            <a:prstGeom prst="rect">
              <a:avLst/>
            </a:prstGeom>
            <a:noFill/>
          </p:spPr>
          <p:txBody>
            <a:bodyPr wrap="square" rtlCol="0">
              <a:spAutoFit/>
            </a:bodyPr>
            <a:lstStyle/>
            <a:p>
              <a:pPr defTabSz="914400" fontAlgn="base">
                <a:spcBef>
                  <a:spcPct val="0"/>
                </a:spcBef>
                <a:spcAft>
                  <a:spcPct val="0"/>
                </a:spcAft>
              </a:pPr>
              <a:r>
                <a:rPr lang="en-US" sz="7200" i="1" dirty="0" smtClean="0">
                  <a:solidFill>
                    <a:prstClr val="white"/>
                  </a:solidFill>
                  <a:latin typeface="Arial" pitchFamily="34" charset="0"/>
                  <a:cs typeface="Arial" pitchFamily="34" charset="0"/>
                </a:rPr>
                <a:t>=</a:t>
              </a:r>
              <a:endParaRPr lang="en-GB" sz="7200" i="1" dirty="0">
                <a:solidFill>
                  <a:prstClr val="white"/>
                </a:solidFill>
                <a:latin typeface="Arial" pitchFamily="34" charset="0"/>
                <a:cs typeface="Arial" pitchFamily="34" charset="0"/>
              </a:endParaRPr>
            </a:p>
          </p:txBody>
        </p:sp>
      </p:grpSp>
      <p:sp>
        <p:nvSpPr>
          <p:cNvPr id="6" name="Rectangle 5"/>
          <p:cNvSpPr/>
          <p:nvPr/>
        </p:nvSpPr>
        <p:spPr>
          <a:xfrm>
            <a:off x="442406" y="5604009"/>
            <a:ext cx="8304034" cy="1077218"/>
          </a:xfrm>
          <a:prstGeom prst="rect">
            <a:avLst/>
          </a:prstGeom>
        </p:spPr>
        <p:txBody>
          <a:bodyPr wrap="square">
            <a:spAutoFit/>
          </a:bodyPr>
          <a:lstStyle/>
          <a:p>
            <a:r>
              <a:rPr lang="en-US" sz="3200" dirty="0">
                <a:solidFill>
                  <a:schemeClr val="bg2">
                    <a:lumMod val="50000"/>
                    <a:lumOff val="50000"/>
                  </a:schemeClr>
                </a:solidFill>
              </a:rPr>
              <a:t>TCP controls how a link is shared.</a:t>
            </a:r>
          </a:p>
          <a:p>
            <a:r>
              <a:rPr lang="en-US" sz="3200" dirty="0"/>
              <a:t>How should a pool be shared? </a:t>
            </a:r>
          </a:p>
        </p:txBody>
      </p:sp>
    </p:spTree>
    <p:extLst>
      <p:ext uri="{BB962C8B-B14F-4D97-AF65-F5344CB8AC3E}">
        <p14:creationId xmlns:p14="http://schemas.microsoft.com/office/powerpoint/2010/main" val="1654915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a:bodyPr>
          <a:lstStyle/>
          <a:p>
            <a:r>
              <a:rPr lang="en-US" dirty="0" smtClean="0"/>
              <a:t>Application: </a:t>
            </a:r>
            <a:r>
              <a:rPr lang="en-US" dirty="0" err="1" smtClean="0"/>
              <a:t>M</a:t>
            </a:r>
            <a:r>
              <a:rPr lang="en-US" dirty="0" err="1" smtClean="0"/>
              <a:t>ultihomed</a:t>
            </a:r>
            <a:r>
              <a:rPr lang="en-US" dirty="0" smtClean="0"/>
              <a:t> web server</a:t>
            </a:r>
            <a:endParaRPr lang="en-GB" dirty="0"/>
          </a:p>
        </p:txBody>
      </p:sp>
      <p:sp>
        <p:nvSpPr>
          <p:cNvPr id="7" name="Slide Number Placeholder 6"/>
          <p:cNvSpPr>
            <a:spLocks noGrp="1"/>
          </p:cNvSpPr>
          <p:nvPr>
            <p:ph type="sldNum" sz="quarter" idx="4"/>
          </p:nvPr>
        </p:nvSpPr>
        <p:spPr/>
        <p:txBody>
          <a:bodyPr/>
          <a:lstStyle/>
          <a:p>
            <a:fld id="{C521D75E-D6CE-401B-B8F6-FCC738B84794}" type="slidenum">
              <a:rPr lang="en-GB" smtClean="0"/>
              <a:pPr/>
              <a:t>9</a:t>
            </a:fld>
            <a:endParaRPr lang="en-GB"/>
          </a:p>
        </p:txBody>
      </p:sp>
      <p:pic>
        <p:nvPicPr>
          <p:cNvPr id="9" name="Picture 8" descr="web1.png"/>
          <p:cNvPicPr>
            <a:picLocks noChangeAspect="1"/>
          </p:cNvPicPr>
          <p:nvPr/>
        </p:nvPicPr>
        <p:blipFill>
          <a:blip r:embed="rId3"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4"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50Mb/s</a:t>
            </a:r>
            <a:endParaRPr lang="en-GB" dirty="0">
              <a:solidFill>
                <a:schemeClr val="accent1">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107639148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5|14.3"/>
</p:tagLst>
</file>

<file path=ppt/tags/tag2.xml><?xml version="1.0" encoding="utf-8"?>
<p:tagLst xmlns:a="http://schemas.openxmlformats.org/drawingml/2006/main" xmlns:r="http://schemas.openxmlformats.org/officeDocument/2006/relationships" xmlns:p="http://schemas.openxmlformats.org/presentationml/2006/main">
  <p:tag name="TIMING" val="|21.4|6.1|30.3|5.1"/>
</p:tagLst>
</file>

<file path=ppt/tags/tag3.xml><?xml version="1.0" encoding="utf-8"?>
<p:tagLst xmlns:a="http://schemas.openxmlformats.org/drawingml/2006/main" xmlns:r="http://schemas.openxmlformats.org/officeDocument/2006/relationships" xmlns:p="http://schemas.openxmlformats.org/presentationml/2006/main">
  <p:tag name="TIMING" val="|11.5|38.4|31.4|27.4|8.8|9.2|20.6"/>
</p:tagLst>
</file>

<file path=ppt/tags/tag4.xml><?xml version="1.0" encoding="utf-8"?>
<p:tagLst xmlns:a="http://schemas.openxmlformats.org/drawingml/2006/main" xmlns:r="http://schemas.openxmlformats.org/officeDocument/2006/relationships" xmlns:p="http://schemas.openxmlformats.org/presentationml/2006/main">
  <p:tag name="TIMING" val="|33.3|7|34.9|4|46.5|40.5"/>
</p:tagLst>
</file>

<file path=ppt/tags/tag5.xml><?xml version="1.0" encoding="utf-8"?>
<p:tagLst xmlns:a="http://schemas.openxmlformats.org/drawingml/2006/main" xmlns:r="http://schemas.openxmlformats.org/officeDocument/2006/relationships" xmlns:p="http://schemas.openxmlformats.org/presentationml/2006/main">
  <p:tag name="TIMING" val="|23.7|5.4"/>
</p:tagLst>
</file>

<file path=ppt/tags/tag6.xml><?xml version="1.0" encoding="utf-8"?>
<p:tagLst xmlns:a="http://schemas.openxmlformats.org/drawingml/2006/main" xmlns:r="http://schemas.openxmlformats.org/officeDocument/2006/relationships" xmlns:p="http://schemas.openxmlformats.org/presentationml/2006/main">
  <p:tag name="TIMING" val="|4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10010</TotalTime>
  <Words>4678</Words>
  <Application>Microsoft Macintosh PowerPoint</Application>
  <PresentationFormat>On-screen Show (4:3)</PresentationFormat>
  <Paragraphs>894</Paragraphs>
  <Slides>76</Slides>
  <Notes>50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76</vt:i4>
      </vt:variant>
    </vt:vector>
  </HeadingPairs>
  <TitlesOfParts>
    <vt:vector size="82" baseType="lpstr">
      <vt:lpstr>Office Theme</vt:lpstr>
      <vt:lpstr>1_Office Theme</vt:lpstr>
      <vt:lpstr>2_Office Theme</vt:lpstr>
      <vt:lpstr>3_Office Theme</vt:lpstr>
      <vt:lpstr>4_Office Theme</vt:lpstr>
      <vt:lpstr>Microsoft Word Document</vt:lpstr>
      <vt:lpstr>6.888:  Lecture 4 Data Center Load Balancing</vt:lpstr>
      <vt:lpstr>Motivation</vt:lpstr>
      <vt:lpstr>Motivation</vt:lpstr>
      <vt:lpstr>Multi-rooted != Ideal DC Network</vt:lpstr>
      <vt:lpstr>Today: ECMP Load Balancing</vt:lpstr>
      <vt:lpstr>Solution Landscape</vt:lpstr>
      <vt:lpstr>MPTCP</vt:lpstr>
      <vt:lpstr>PowerPoint Presentation</vt:lpstr>
      <vt:lpstr>Application: Multihomed web server</vt:lpstr>
      <vt:lpstr>Application: Multihomed web server</vt:lpstr>
      <vt:lpstr>PowerPoint Presentation</vt:lpstr>
      <vt:lpstr>Application: Multihomed web server</vt:lpstr>
      <vt:lpstr>PowerPoint Presentation</vt:lpstr>
      <vt:lpstr>Application: WIFI &amp; cellular together   How should your phone balance its traffic across very different paths?</vt:lpstr>
      <vt:lpstr>Application: Datacenters</vt:lpstr>
      <vt:lpstr>PowerPoint Presentation</vt:lpstr>
      <vt:lpstr>What is the MPTCP protocol? MPTCP is a replacement for TCP which lets you use multiple paths simultaneously.</vt:lpstr>
      <vt:lpstr>What is the MPTCP protocol? MPTCP is a replacement for TCP which lets you use multiple paths simultaneously.</vt:lpstr>
      <vt:lpstr>Design goal 1: Multipath TCP should be fair to regular TCP at shared bottlenecks</vt:lpstr>
      <vt:lpstr>Design goal 2: MPTCP should use efficient paths</vt:lpstr>
      <vt:lpstr>Design goal 2: MPTCP should use efficient paths</vt:lpstr>
      <vt:lpstr>Design goal 2: MPTCP should use efficient paths</vt:lpstr>
      <vt:lpstr>Design goal 2: MPTCP should use efficient paths</vt:lpstr>
      <vt:lpstr>Design goal 2: MPTCP should use efficient paths</vt:lpstr>
      <vt:lpstr>Design goal 2: MPTCP should use efficient paths</vt:lpstr>
      <vt:lpstr>Design goal 3: MPTCP should be fair compared to TCP</vt:lpstr>
      <vt:lpstr>Design goals</vt:lpstr>
      <vt:lpstr>How does TCP congestion control work?</vt:lpstr>
      <vt:lpstr>How does MPTCP congestion control work?</vt:lpstr>
      <vt:lpstr>Discussion</vt:lpstr>
      <vt:lpstr>What You Said</vt:lpstr>
      <vt:lpstr>What You Said</vt:lpstr>
      <vt:lpstr>MPTCP discovers available capacity, and it doesn’t need much path choice.</vt:lpstr>
      <vt:lpstr>MPTCP discovers available capacity, and it shares it out more fairly than TCP+ECMP.</vt:lpstr>
      <vt:lpstr>MPTCP can make good path choices, as good as a very fast centralized scheduler.</vt:lpstr>
      <vt:lpstr>MPTCP permits flexible topologies</vt:lpstr>
      <vt:lpstr>MPTCP permits flexible topologies</vt:lpstr>
      <vt:lpstr>MPTCP permits flexible topologies</vt:lpstr>
      <vt:lpstr>Presto</vt:lpstr>
      <vt:lpstr>Solution Landscape</vt:lpstr>
      <vt:lpstr>We’ve already seen a congestion-oblivious load balancing scheme </vt:lpstr>
      <vt:lpstr>Key Design Decisions</vt:lpstr>
      <vt:lpstr>Presto at a High Level</vt:lpstr>
      <vt:lpstr>Presto at a High Level</vt:lpstr>
      <vt:lpstr>Presto at a High Level</vt:lpstr>
      <vt:lpstr>Presto at a High Level</vt:lpstr>
      <vt:lpstr>Discussion</vt:lpstr>
      <vt:lpstr>What You Said</vt:lpstr>
      <vt:lpstr>Presto LB Granularity</vt:lpstr>
      <vt:lpstr>Presto LB Granularity</vt:lpstr>
      <vt:lpstr>Intro to GRO</vt:lpstr>
      <vt:lpstr>Intro to GRO</vt:lpstr>
      <vt:lpstr>Intro to GRO</vt:lpstr>
      <vt:lpstr>Intro to GRO</vt:lpstr>
      <vt:lpstr>Intro to GRO</vt:lpstr>
      <vt:lpstr>Intro to GRO</vt:lpstr>
      <vt:lpstr>Intro to GRO</vt:lpstr>
      <vt:lpstr>Intro to GRO</vt:lpstr>
      <vt:lpstr>Intro to GRO</vt:lpstr>
      <vt:lpstr>Intro to GRO</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Handling Asymmetry</vt:lpstr>
      <vt:lpstr>Handling Asymmetry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Alizadeh</dc:creator>
  <cp:lastModifiedBy>Mohammad Alizadeh</cp:lastModifiedBy>
  <cp:revision>918</cp:revision>
  <dcterms:created xsi:type="dcterms:W3CDTF">2016-02-01T15:45:25Z</dcterms:created>
  <dcterms:modified xsi:type="dcterms:W3CDTF">2016-02-13T18:33:13Z</dcterms:modified>
</cp:coreProperties>
</file>