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6" r:id="rId3"/>
    <p:sldId id="363" r:id="rId4"/>
    <p:sldId id="420" r:id="rId5"/>
    <p:sldId id="424" r:id="rId6"/>
    <p:sldId id="361" r:id="rId7"/>
    <p:sldId id="362" r:id="rId8"/>
    <p:sldId id="365" r:id="rId9"/>
    <p:sldId id="369" r:id="rId10"/>
    <p:sldId id="370" r:id="rId11"/>
    <p:sldId id="371" r:id="rId12"/>
    <p:sldId id="372" r:id="rId13"/>
    <p:sldId id="375" r:id="rId14"/>
    <p:sldId id="423" r:id="rId15"/>
    <p:sldId id="377" r:id="rId16"/>
    <p:sldId id="376" r:id="rId17"/>
    <p:sldId id="425" r:id="rId18"/>
    <p:sldId id="378" r:id="rId19"/>
    <p:sldId id="379" r:id="rId20"/>
    <p:sldId id="380" r:id="rId21"/>
    <p:sldId id="381" r:id="rId22"/>
    <p:sldId id="385" r:id="rId23"/>
    <p:sldId id="388" r:id="rId24"/>
    <p:sldId id="389" r:id="rId25"/>
    <p:sldId id="390" r:id="rId26"/>
    <p:sldId id="393" r:id="rId27"/>
    <p:sldId id="402" r:id="rId28"/>
    <p:sldId id="397" r:id="rId29"/>
    <p:sldId id="398" r:id="rId30"/>
    <p:sldId id="403" r:id="rId31"/>
    <p:sldId id="414" r:id="rId32"/>
    <p:sldId id="415" r:id="rId33"/>
    <p:sldId id="413" r:id="rId34"/>
    <p:sldId id="416" r:id="rId35"/>
    <p:sldId id="422" r:id="rId36"/>
    <p:sldId id="35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Zats" initials="" lastIdx="12" clrIdx="0"/>
  <p:cmAuthor id="1" name="Radhika Mittal" initials="" lastIdx="11" clrIdx="1"/>
  <p:cmAuthor id="2" name="Emily Blem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0E"/>
    <a:srgbClr val="183769"/>
    <a:srgbClr val="0D4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2" autoAdjust="0"/>
  </p:normalViewPr>
  <p:slideViewPr>
    <p:cSldViewPr snapToGrid="0" snapToObjects="1">
      <p:cViewPr>
        <p:scale>
          <a:sx n="115" d="100"/>
          <a:sy n="115" d="100"/>
        </p:scale>
        <p:origin x="-14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50800"/>
          </c:spPr>
          <c:marker>
            <c:symbol val="diamond"/>
            <c:size val="10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1.032787</c:v>
                </c:pt>
                <c:pt idx="1">
                  <c:v>1.062873</c:v>
                </c:pt>
                <c:pt idx="2">
                  <c:v>1.114194</c:v>
                </c:pt>
                <c:pt idx="3">
                  <c:v>1.180907</c:v>
                </c:pt>
                <c:pt idx="4">
                  <c:v>1.261372</c:v>
                </c:pt>
                <c:pt idx="5">
                  <c:v>1.364493</c:v>
                </c:pt>
                <c:pt idx="6">
                  <c:v>1.497488</c:v>
                </c:pt>
                <c:pt idx="7">
                  <c:v>1.678036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pFabric</c:v>
                </c:pt>
              </c:strCache>
            </c:strRef>
          </c:tx>
          <c:spPr>
            <a:ln w="50800"/>
          </c:spPr>
          <c:marker>
            <c:symbol val="square"/>
            <c:size val="10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1.040458</c:v>
                </c:pt>
                <c:pt idx="1">
                  <c:v>1.095264</c:v>
                </c:pt>
                <c:pt idx="2">
                  <c:v>1.167062</c:v>
                </c:pt>
                <c:pt idx="3">
                  <c:v>1.257757</c:v>
                </c:pt>
                <c:pt idx="4">
                  <c:v>1.37209</c:v>
                </c:pt>
                <c:pt idx="5">
                  <c:v>1.518825</c:v>
                </c:pt>
                <c:pt idx="6">
                  <c:v>1.714355</c:v>
                </c:pt>
                <c:pt idx="7">
                  <c:v>1.977313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PDQ</c:v>
                </c:pt>
              </c:strCache>
            </c:strRef>
          </c:tx>
          <c:spPr>
            <a:ln w="50800"/>
          </c:spPr>
          <c:marker>
            <c:symbol val="triangle"/>
            <c:size val="10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1.28737</c:v>
                </c:pt>
                <c:pt idx="1">
                  <c:v>1.376704</c:v>
                </c:pt>
                <c:pt idx="2">
                  <c:v>1.489781</c:v>
                </c:pt>
                <c:pt idx="3">
                  <c:v>1.631608</c:v>
                </c:pt>
                <c:pt idx="4">
                  <c:v>1.819992</c:v>
                </c:pt>
                <c:pt idx="5">
                  <c:v>2.090678</c:v>
                </c:pt>
                <c:pt idx="6">
                  <c:v>2.536326</c:v>
                </c:pt>
                <c:pt idx="7">
                  <c:v>3.215518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50800"/>
          </c:spPr>
          <c:marker>
            <c:symbol val="x"/>
            <c:size val="10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1.257562</c:v>
                </c:pt>
                <c:pt idx="1">
                  <c:v>1.59974</c:v>
                </c:pt>
                <c:pt idx="2">
                  <c:v>2.071747999999999</c:v>
                </c:pt>
                <c:pt idx="3">
                  <c:v>2.669161</c:v>
                </c:pt>
                <c:pt idx="4">
                  <c:v>3.359433</c:v>
                </c:pt>
                <c:pt idx="5">
                  <c:v>4.205686</c:v>
                </c:pt>
                <c:pt idx="6">
                  <c:v>5.357862</c:v>
                </c:pt>
                <c:pt idx="7">
                  <c:v>7.196778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circle"/>
            <c:size val="10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2.170924</c:v>
                </c:pt>
                <c:pt idx="1">
                  <c:v>3.110072</c:v>
                </c:pt>
                <c:pt idx="2">
                  <c:v>4.195577999999993</c:v>
                </c:pt>
                <c:pt idx="3">
                  <c:v>5.651092</c:v>
                </c:pt>
                <c:pt idx="4">
                  <c:v>7.54645</c:v>
                </c:pt>
                <c:pt idx="5">
                  <c:v>10.248162</c:v>
                </c:pt>
                <c:pt idx="6">
                  <c:v>14.381944</c:v>
                </c:pt>
                <c:pt idx="7">
                  <c:v>20.752454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501368"/>
        <c:axId val="-2108899800"/>
      </c:lineChart>
      <c:catAx>
        <c:axId val="-2109501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8899800"/>
        <c:crosses val="autoZero"/>
        <c:auto val="1"/>
        <c:lblAlgn val="ctr"/>
        <c:lblOffset val="100"/>
        <c:noMultiLvlLbl val="0"/>
      </c:catAx>
      <c:valAx>
        <c:axId val="-2108899800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FCT (normalized to optimal in idle fabric) </a:t>
                </a:r>
              </a:p>
            </c:rich>
          </c:tx>
          <c:layout>
            <c:manualLayout>
              <c:xMode val="edge"/>
              <c:yMode val="edge"/>
              <c:x val="0.0236927785673776"/>
              <c:y val="0.0767471214339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9501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55992633273782"/>
          <c:y val="0.166432545931758"/>
          <c:w val="0.408602417344891"/>
          <c:h val="0.611723359580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Sheet1!$B$21:$B$28</c:f>
              <c:numCache>
                <c:formatCode>General</c:formatCode>
                <c:ptCount val="8"/>
                <c:pt idx="0">
                  <c:v>1.006646</c:v>
                </c:pt>
                <c:pt idx="1">
                  <c:v>1.001773</c:v>
                </c:pt>
                <c:pt idx="2">
                  <c:v>1.002619</c:v>
                </c:pt>
                <c:pt idx="3">
                  <c:v>1.003519</c:v>
                </c:pt>
                <c:pt idx="4">
                  <c:v>1.005064</c:v>
                </c:pt>
                <c:pt idx="5">
                  <c:v>1.006082</c:v>
                </c:pt>
                <c:pt idx="6">
                  <c:v>1.006989</c:v>
                </c:pt>
                <c:pt idx="7">
                  <c:v>1.008016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pFabric</c:v>
                </c:pt>
              </c:strCache>
            </c:strRef>
          </c:tx>
          <c:spPr>
            <a:ln w="38100"/>
          </c:spPr>
          <c:marker>
            <c:symbol val="square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Sheet1!$C$21:$C$28</c:f>
              <c:numCache>
                <c:formatCode>General</c:formatCode>
                <c:ptCount val="8"/>
                <c:pt idx="0">
                  <c:v>1.019195</c:v>
                </c:pt>
                <c:pt idx="1">
                  <c:v>1.035928</c:v>
                </c:pt>
                <c:pt idx="2">
                  <c:v>1.052765</c:v>
                </c:pt>
                <c:pt idx="3">
                  <c:v>1.070725</c:v>
                </c:pt>
                <c:pt idx="4">
                  <c:v>1.089637</c:v>
                </c:pt>
                <c:pt idx="5">
                  <c:v>1.108813</c:v>
                </c:pt>
                <c:pt idx="6">
                  <c:v>1.127893</c:v>
                </c:pt>
                <c:pt idx="7">
                  <c:v>1.14353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PDQ</c:v>
                </c:pt>
              </c:strCache>
            </c:strRef>
          </c:tx>
          <c:spPr>
            <a:ln w="38100"/>
          </c:spPr>
          <c:marker>
            <c:symbol val="triangle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Sheet1!$D$21:$D$28</c:f>
              <c:numCache>
                <c:formatCode>General</c:formatCode>
                <c:ptCount val="8"/>
                <c:pt idx="0">
                  <c:v>1.457539</c:v>
                </c:pt>
                <c:pt idx="1">
                  <c:v>1.537258</c:v>
                </c:pt>
                <c:pt idx="2">
                  <c:v>1.624769</c:v>
                </c:pt>
                <c:pt idx="3">
                  <c:v>1.720684</c:v>
                </c:pt>
                <c:pt idx="4">
                  <c:v>1.838834</c:v>
                </c:pt>
                <c:pt idx="5">
                  <c:v>1.986074</c:v>
                </c:pt>
                <c:pt idx="6">
                  <c:v>2.182721</c:v>
                </c:pt>
                <c:pt idx="7">
                  <c:v>2.396757999999997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Sheet1!$E$21:$E$28</c:f>
              <c:numCache>
                <c:formatCode>General</c:formatCode>
                <c:ptCount val="8"/>
                <c:pt idx="0">
                  <c:v>1.277691</c:v>
                </c:pt>
                <c:pt idx="1">
                  <c:v>1.544221</c:v>
                </c:pt>
                <c:pt idx="2">
                  <c:v>1.791598</c:v>
                </c:pt>
                <c:pt idx="3">
                  <c:v>2.047597</c:v>
                </c:pt>
                <c:pt idx="4">
                  <c:v>2.329352</c:v>
                </c:pt>
                <c:pt idx="5">
                  <c:v>2.661969</c:v>
                </c:pt>
                <c:pt idx="6">
                  <c:v>3.063145</c:v>
                </c:pt>
                <c:pt idx="7">
                  <c:v>3.59595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Sheet1!$A$21:$A$28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Sheet1!$F$21:$F$28</c:f>
              <c:numCache>
                <c:formatCode>General</c:formatCode>
                <c:ptCount val="8"/>
                <c:pt idx="0">
                  <c:v>2.712796</c:v>
                </c:pt>
                <c:pt idx="1">
                  <c:v>3.886607</c:v>
                </c:pt>
                <c:pt idx="2">
                  <c:v>5.053694</c:v>
                </c:pt>
                <c:pt idx="3">
                  <c:v>6.539819</c:v>
                </c:pt>
                <c:pt idx="4">
                  <c:v>8.425597</c:v>
                </c:pt>
                <c:pt idx="5">
                  <c:v>11.081239</c:v>
                </c:pt>
                <c:pt idx="6">
                  <c:v>15.050176</c:v>
                </c:pt>
                <c:pt idx="7">
                  <c:v>20.373317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560056"/>
        <c:axId val="2121337016"/>
      </c:lineChart>
      <c:catAx>
        <c:axId val="212156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337016"/>
        <c:crosses val="autoZero"/>
        <c:auto val="1"/>
        <c:lblAlgn val="ctr"/>
        <c:lblOffset val="100"/>
        <c:noMultiLvlLbl val="0"/>
      </c:catAx>
      <c:valAx>
        <c:axId val="2121337016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560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900725644589"/>
          <c:y val="0.000303149606299211"/>
          <c:w val="0.61982476455149"/>
          <c:h val="0.109467979002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488908644484"/>
          <c:y val="0.0553030303030303"/>
          <c:w val="0.784253026839387"/>
          <c:h val="0.6926014077785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38100"/>
          </c:spPr>
          <c:marker>
            <c:symbol val="diamond"/>
            <c:size val="6"/>
          </c:marker>
          <c:cat>
            <c:numRef>
              <c:f>Sheet1!$A$33:$A$40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Sheet1!$B$33:$B$40</c:f>
              <c:numCache>
                <c:formatCode>General</c:formatCode>
                <c:ptCount val="8"/>
                <c:pt idx="0">
                  <c:v>1.076651</c:v>
                </c:pt>
                <c:pt idx="1">
                  <c:v>1.072877</c:v>
                </c:pt>
                <c:pt idx="2">
                  <c:v>1.072877</c:v>
                </c:pt>
                <c:pt idx="3">
                  <c:v>1.121664</c:v>
                </c:pt>
                <c:pt idx="4">
                  <c:v>1.225866</c:v>
                </c:pt>
                <c:pt idx="5">
                  <c:v>1.280251</c:v>
                </c:pt>
                <c:pt idx="6">
                  <c:v>1.316643</c:v>
                </c:pt>
                <c:pt idx="7">
                  <c:v>1.353499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pFabric</c:v>
                </c:pt>
              </c:strCache>
            </c:strRef>
          </c:tx>
          <c:spPr>
            <a:ln w="38100"/>
          </c:spPr>
          <c:marker>
            <c:symbol val="square"/>
            <c:size val="6"/>
          </c:marker>
          <c:cat>
            <c:numRef>
              <c:f>Sheet1!$A$33:$A$40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Sheet1!$C$33:$C$40</c:f>
              <c:numCache>
                <c:formatCode>General</c:formatCode>
                <c:ptCount val="8"/>
                <c:pt idx="0">
                  <c:v>1.112915</c:v>
                </c:pt>
                <c:pt idx="1">
                  <c:v>1.157958</c:v>
                </c:pt>
                <c:pt idx="2">
                  <c:v>1.21365</c:v>
                </c:pt>
                <c:pt idx="3">
                  <c:v>1.325413</c:v>
                </c:pt>
                <c:pt idx="4">
                  <c:v>1.453592</c:v>
                </c:pt>
                <c:pt idx="5">
                  <c:v>1.560538</c:v>
                </c:pt>
                <c:pt idx="6">
                  <c:v>1.663917</c:v>
                </c:pt>
                <c:pt idx="7">
                  <c:v>1.746992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PDQ</c:v>
                </c:pt>
              </c:strCache>
            </c:strRef>
          </c:tx>
          <c:spPr>
            <a:ln w="38100"/>
          </c:spPr>
          <c:marker>
            <c:symbol val="triangle"/>
            <c:size val="6"/>
          </c:marker>
          <c:cat>
            <c:numRef>
              <c:f>Sheet1!$A$33:$A$40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Sheet1!$D$33:$D$40</c:f>
              <c:numCache>
                <c:formatCode>General</c:formatCode>
                <c:ptCount val="8"/>
                <c:pt idx="0">
                  <c:v>2.17227</c:v>
                </c:pt>
                <c:pt idx="1">
                  <c:v>2.523236</c:v>
                </c:pt>
                <c:pt idx="2">
                  <c:v>2.709905</c:v>
                </c:pt>
                <c:pt idx="3">
                  <c:v>2.863005</c:v>
                </c:pt>
                <c:pt idx="4">
                  <c:v>3.129663</c:v>
                </c:pt>
                <c:pt idx="5">
                  <c:v>3.548229</c:v>
                </c:pt>
                <c:pt idx="6">
                  <c:v>4.171029</c:v>
                </c:pt>
                <c:pt idx="7">
                  <c:v>5.119165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DCTCP</c:v>
                </c:pt>
              </c:strCache>
            </c:strRef>
          </c:tx>
          <c:spPr>
            <a:ln w="38100"/>
          </c:spPr>
          <c:marker>
            <c:symbol val="x"/>
            <c:size val="6"/>
          </c:marker>
          <c:cat>
            <c:numRef>
              <c:f>Sheet1!$A$33:$A$40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Sheet1!$E$33:$E$40</c:f>
              <c:numCache>
                <c:formatCode>General</c:formatCode>
                <c:ptCount val="8"/>
                <c:pt idx="0">
                  <c:v>3.490621</c:v>
                </c:pt>
                <c:pt idx="1">
                  <c:v>4.159829</c:v>
                </c:pt>
                <c:pt idx="2">
                  <c:v>4.534526</c:v>
                </c:pt>
                <c:pt idx="3">
                  <c:v>4.928749</c:v>
                </c:pt>
                <c:pt idx="4">
                  <c:v>5.296646</c:v>
                </c:pt>
                <c:pt idx="5">
                  <c:v>5.746337</c:v>
                </c:pt>
                <c:pt idx="6">
                  <c:v>6.299075</c:v>
                </c:pt>
                <c:pt idx="7">
                  <c:v>7.201091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TCP-DropTail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Sheet1!$A$33:$A$40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</c:numCache>
            </c:numRef>
          </c:cat>
          <c:val>
            <c:numRef>
              <c:f>Sheet1!$F$33:$F$40</c:f>
              <c:numCache>
                <c:formatCode>General</c:formatCode>
                <c:ptCount val="8"/>
                <c:pt idx="0">
                  <c:v>27.57067</c:v>
                </c:pt>
                <c:pt idx="1">
                  <c:v>29.89241</c:v>
                </c:pt>
                <c:pt idx="2">
                  <c:v>33.318729</c:v>
                </c:pt>
                <c:pt idx="3">
                  <c:v>40.470783</c:v>
                </c:pt>
                <c:pt idx="4">
                  <c:v>47.696801</c:v>
                </c:pt>
                <c:pt idx="5">
                  <c:v>55.577503</c:v>
                </c:pt>
                <c:pt idx="6">
                  <c:v>63.66399</c:v>
                </c:pt>
                <c:pt idx="7">
                  <c:v>72.574192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023080"/>
        <c:axId val="2121509288"/>
      </c:lineChart>
      <c:catAx>
        <c:axId val="2125023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509288"/>
        <c:crosses val="autoZero"/>
        <c:auto val="1"/>
        <c:lblAlgn val="ctr"/>
        <c:lblOffset val="100"/>
        <c:noMultiLvlLbl val="0"/>
      </c:catAx>
      <c:valAx>
        <c:axId val="2121509288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FCT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023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0C2-6457-0346-AFF0-D2875978021B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2C87-F641-F240-B96E-8748DA12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B130-F56A-354B-8CEF-901263E7AAAC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91A-0BE3-AD47-9744-C0A743F7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9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91A-0BE3-AD47-9744-C0A743F7A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EDFE-B182-43A9-9197-02D736C640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3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Pkt</a:t>
            </a:r>
            <a:r>
              <a:rPr lang="en-US" baseline="0" dirty="0" smtClean="0"/>
              <a:t> drop rate at 80% load: 4.3%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5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DEC0-F29B-984E-9A32-2CFE86BFBDB4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8F44-EE72-C942-AAA7-B1E35DF94AC7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F88-E32B-1449-A211-B3743B2A5CC4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B251-700D-1548-8B1C-B53516CA227C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4E2-EFDD-1F42-BF67-B9D1CCBD8C60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2DF-171A-0849-819F-BC8978A00752}" type="datetime1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977-2E26-1D4E-BD40-FE8AE29E132D}" type="datetime1">
              <a:rPr lang="en-US" smtClean="0"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5B49-0711-664B-80B4-13B31CE7EDE8}" type="datetime1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317B-7FD0-854B-9374-65404920B218}" type="datetime1">
              <a:rPr lang="en-US" smtClean="0"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D7A-93BB-E640-AE73-FCB359B680C4}" type="datetime1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0C45-427C-7841-BFA0-CB37FBFD4030}" type="datetime1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3BA6B21B-622C-0941-840D-742673E83CDA}" type="datetime1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AC913800-9833-F549-80FC-C3497A40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+mn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1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9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09" y="1273939"/>
            <a:ext cx="9011478" cy="21716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6.888</a:t>
            </a:r>
            <a:br>
              <a:rPr lang="en-US" dirty="0" smtClean="0"/>
            </a:br>
            <a:r>
              <a:rPr lang="en-US" dirty="0" smtClean="0"/>
              <a:t> Lecture 5:</a:t>
            </a:r>
            <a:br>
              <a:rPr lang="en-US" dirty="0" smtClean="0"/>
            </a:br>
            <a:r>
              <a:rPr lang="en-US" dirty="0" smtClean="0"/>
              <a:t>Flow Scheduling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14265"/>
            <a:ext cx="6400800" cy="3125303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dirty="0"/>
          </a:p>
          <a:p>
            <a:r>
              <a:rPr lang="en-US" sz="2800" dirty="0" smtClean="0"/>
              <a:t>Mohammad Alizadeh</a:t>
            </a:r>
          </a:p>
          <a:p>
            <a:endParaRPr lang="en-US" sz="2400" dirty="0" smtClean="0"/>
          </a:p>
          <a:p>
            <a:r>
              <a:rPr lang="en-US" sz="2600" dirty="0" smtClean="0"/>
              <a:t>Spring 2016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2" y="402826"/>
            <a:ext cx="1149121" cy="5940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8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Flow Scheduling for </a:t>
            </a:r>
            <a:r>
              <a:rPr lang="en-US" dirty="0" err="1" smtClean="0"/>
              <a:t>Avg</a:t>
            </a:r>
            <a:r>
              <a:rPr lang="en-US" dirty="0" smtClean="0"/>
              <a:t> FCT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NP-hard for multi-link network [Bar-</a:t>
            </a:r>
            <a:r>
              <a:rPr lang="en-US" dirty="0" err="1" smtClean="0"/>
              <a:t>Noy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Shortest Flow First: </a:t>
            </a:r>
            <a:r>
              <a:rPr lang="en-US" b="1" dirty="0" smtClean="0">
                <a:solidFill>
                  <a:srgbClr val="BD0A12"/>
                </a:solidFill>
              </a:rPr>
              <a:t>2-approximation</a:t>
            </a:r>
          </a:p>
          <a:p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1524000" y="3044651"/>
            <a:ext cx="5640301" cy="2898949"/>
            <a:chOff x="1524000" y="3044651"/>
            <a:chExt cx="5640301" cy="2898949"/>
          </a:xfrm>
        </p:grpSpPr>
        <p:grpSp>
          <p:nvGrpSpPr>
            <p:cNvPr id="75" name="Group 74"/>
            <p:cNvGrpSpPr/>
            <p:nvPr/>
          </p:nvGrpSpPr>
          <p:grpSpPr>
            <a:xfrm>
              <a:off x="5934629" y="5358578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947828" y="4368562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954427" y="3378545"/>
              <a:ext cx="686403" cy="352667"/>
              <a:chOff x="7963776" y="1430090"/>
              <a:chExt cx="972243" cy="536012"/>
            </a:xfrm>
            <a:effectLst/>
          </p:grpSpPr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>
                <a:off x="8921454" y="1430090"/>
                <a:ext cx="0" cy="5360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7974701" y="1961108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>
                <a:off x="7963776" y="1440077"/>
                <a:ext cx="961318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3022773" y="3535161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3017095" y="3135486"/>
              <a:ext cx="5678" cy="8201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1904369" y="3407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>
              <a:off x="1529675" y="313548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1904369" y="3667523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022773" y="4531757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017095" y="4132080"/>
              <a:ext cx="2839" cy="8071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1537183" y="493921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1904369" y="4399397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>
              <a:off x="1529675" y="4132080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1904369" y="4664118"/>
              <a:ext cx="1101369" cy="2596"/>
            </a:xfrm>
            <a:custGeom>
              <a:avLst/>
              <a:gdLst>
                <a:gd name="T0" fmla="*/ 388 w 388"/>
                <a:gd name="T1" fmla="*/ 1 h 1"/>
                <a:gd name="T2" fmla="*/ 0 w 388"/>
                <a:gd name="T3" fmla="*/ 0 h 1"/>
                <a:gd name="T4" fmla="*/ 0 60000 65536"/>
                <a:gd name="T5" fmla="*/ 0 60000 65536"/>
                <a:gd name="T6" fmla="*/ 0 w 388"/>
                <a:gd name="T7" fmla="*/ 0 h 1"/>
                <a:gd name="T8" fmla="*/ 388 w 3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8" h="1">
                  <a:moveTo>
                    <a:pt x="388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3017095" y="552835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3017095" y="5120890"/>
              <a:ext cx="0" cy="8227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>
              <a:off x="1525156" y="5935814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1898694" y="5395993"/>
              <a:ext cx="1107047" cy="2596"/>
            </a:xfrm>
            <a:custGeom>
              <a:avLst/>
              <a:gdLst>
                <a:gd name="T0" fmla="*/ 390 w 390"/>
                <a:gd name="T1" fmla="*/ 0 h 1"/>
                <a:gd name="T2" fmla="*/ 0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39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1524000" y="5128676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1905000" y="5660714"/>
              <a:ext cx="1112726" cy="2596"/>
            </a:xfrm>
            <a:custGeom>
              <a:avLst/>
              <a:gdLst>
                <a:gd name="T0" fmla="*/ 392 w 392"/>
                <a:gd name="T1" fmla="*/ 1 h 1"/>
                <a:gd name="T2" fmla="*/ 0 w 392"/>
                <a:gd name="T3" fmla="*/ 0 h 1"/>
                <a:gd name="T4" fmla="*/ 0 60000 65536"/>
                <a:gd name="T5" fmla="*/ 0 60000 65536"/>
                <a:gd name="T6" fmla="*/ 0 w 392"/>
                <a:gd name="T7" fmla="*/ 0 h 1"/>
                <a:gd name="T8" fmla="*/ 392 w 3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2" h="1">
                  <a:moveTo>
                    <a:pt x="392" y="1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Text Box 48"/>
            <p:cNvSpPr txBox="1">
              <a:spLocks noChangeArrowheads="1"/>
            </p:cNvSpPr>
            <p:nvPr/>
          </p:nvSpPr>
          <p:spPr bwMode="auto">
            <a:xfrm>
              <a:off x="3011416" y="3044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Lucida Sans Unicode" charset="-52"/>
                </a:rPr>
                <a:t>1</a:t>
              </a:r>
              <a:endParaRPr lang="en-US" sz="2000" b="1" dirty="0">
                <a:solidFill>
                  <a:schemeClr val="tx1"/>
                </a:solidFill>
                <a:latin typeface="Lucida Sans Unicode" charset="-52"/>
              </a:endParaRPr>
            </a:p>
          </p:txBody>
        </p:sp>
        <p:sp>
          <p:nvSpPr>
            <p:cNvPr id="111" name="Text Box 49"/>
            <p:cNvSpPr txBox="1">
              <a:spLocks noChangeArrowheads="1"/>
            </p:cNvSpPr>
            <p:nvPr/>
          </p:nvSpPr>
          <p:spPr bwMode="auto">
            <a:xfrm>
              <a:off x="3011416" y="4038651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Lucida Sans Unicode" charset="-52"/>
                </a:rPr>
                <a:t>2</a:t>
              </a:r>
            </a:p>
          </p:txBody>
        </p:sp>
        <p:sp>
          <p:nvSpPr>
            <p:cNvPr id="112" name="Text Box 53"/>
            <p:cNvSpPr txBox="1">
              <a:spLocks noChangeArrowheads="1"/>
            </p:cNvSpPr>
            <p:nvPr/>
          </p:nvSpPr>
          <p:spPr bwMode="auto">
            <a:xfrm>
              <a:off x="3011416" y="4985936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Lucida Sans Unicode" charset="-52"/>
                </a:rPr>
                <a:t>3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3432799" y="3161440"/>
              <a:ext cx="2696881" cy="2644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6619291" y="3548373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" name="Line 36"/>
            <p:cNvSpPr>
              <a:spLocks noChangeShapeType="1"/>
            </p:cNvSpPr>
            <p:nvPr/>
          </p:nvSpPr>
          <p:spPr bwMode="auto">
            <a:xfrm>
              <a:off x="6619291" y="4544969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" name="Line 42"/>
            <p:cNvSpPr>
              <a:spLocks noChangeShapeType="1"/>
            </p:cNvSpPr>
            <p:nvPr/>
          </p:nvSpPr>
          <p:spPr bwMode="auto">
            <a:xfrm>
              <a:off x="6613613" y="5541564"/>
              <a:ext cx="545010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" name="Text Box 48"/>
            <p:cNvSpPr txBox="1">
              <a:spLocks noChangeArrowheads="1"/>
            </p:cNvSpPr>
            <p:nvPr/>
          </p:nvSpPr>
          <p:spPr bwMode="auto">
            <a:xfrm>
              <a:off x="6594275" y="308750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latin typeface="Lucida Sans Unicode" charset="-52"/>
                </a:rPr>
                <a:t>1</a:t>
              </a:r>
              <a:endParaRPr lang="en-US" sz="2000" b="1" dirty="0">
                <a:solidFill>
                  <a:schemeClr val="tx1"/>
                </a:solidFill>
                <a:latin typeface="Lucida Sans Unicode" charset="-52"/>
              </a:endParaRPr>
            </a:p>
          </p:txBody>
        </p:sp>
        <p:sp>
          <p:nvSpPr>
            <p:cNvPr id="146" name="Text Box 49"/>
            <p:cNvSpPr txBox="1">
              <a:spLocks noChangeArrowheads="1"/>
            </p:cNvSpPr>
            <p:nvPr/>
          </p:nvSpPr>
          <p:spPr bwMode="auto">
            <a:xfrm>
              <a:off x="6594275" y="4089974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Lucida Sans Unicode" charset="-52"/>
                </a:rPr>
                <a:t>2</a:t>
              </a:r>
            </a:p>
          </p:txBody>
        </p:sp>
        <p:sp>
          <p:nvSpPr>
            <p:cNvPr id="147" name="Text Box 53"/>
            <p:cNvSpPr txBox="1">
              <a:spLocks noChangeArrowheads="1"/>
            </p:cNvSpPr>
            <p:nvPr/>
          </p:nvSpPr>
          <p:spPr bwMode="auto">
            <a:xfrm>
              <a:off x="6583941" y="5071127"/>
              <a:ext cx="34684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Lucida Sans Unicode" charset="-52"/>
                </a:rPr>
                <a:t>3</a:t>
              </a:r>
            </a:p>
          </p:txBody>
        </p:sp>
        <p:sp>
          <p:nvSpPr>
            <p:cNvPr id="150" name="Line 32"/>
            <p:cNvSpPr>
              <a:spLocks noChangeShapeType="1"/>
            </p:cNvSpPr>
            <p:nvPr/>
          </p:nvSpPr>
          <p:spPr bwMode="auto">
            <a:xfrm>
              <a:off x="1534008" y="3946758"/>
              <a:ext cx="1498773" cy="0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59" name="Rectangle 158"/>
          <p:cNvSpPr/>
          <p:nvPr/>
        </p:nvSpPr>
        <p:spPr>
          <a:xfrm rot="5400000">
            <a:off x="2788447" y="3179140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5400000">
            <a:off x="2608604" y="3178391"/>
            <a:ext cx="254739" cy="17984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 rot="5400000">
            <a:off x="2797791" y="3717292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5400000">
            <a:off x="2622531" y="3717293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</a:schemeClr>
              </a:gs>
              <a:gs pos="100000">
                <a:schemeClr val="accent6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 rot="5400000">
            <a:off x="2424113" y="3181934"/>
            <a:ext cx="261450" cy="169537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 rot="5400000">
            <a:off x="2248853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 rot="5400000">
            <a:off x="2077941" y="3181935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 rot="5400000">
            <a:off x="1902681" y="3181936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 rot="5400000">
            <a:off x="2791625" y="4445797"/>
            <a:ext cx="263967" cy="1711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5" name="Group 214"/>
          <p:cNvGrpSpPr/>
          <p:nvPr/>
        </p:nvGrpSpPr>
        <p:grpSpPr>
          <a:xfrm>
            <a:off x="1985142" y="4399398"/>
            <a:ext cx="852882" cy="264344"/>
            <a:chOff x="1985142" y="4399398"/>
            <a:chExt cx="852882" cy="264344"/>
          </a:xfrm>
        </p:grpSpPr>
        <p:sp>
          <p:nvSpPr>
            <p:cNvPr id="173" name="Rectangle 172"/>
            <p:cNvSpPr/>
            <p:nvPr/>
          </p:nvSpPr>
          <p:spPr>
            <a:xfrm rot="5400000">
              <a:off x="2620456" y="4446173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2447913" y="4445798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5400000">
              <a:off x="2276744" y="4446174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 rot="5400000">
              <a:off x="2109911" y="4445799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 rot="5400000">
              <a:off x="1938742" y="4446175"/>
              <a:ext cx="263967" cy="17116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8" name="Rectangle 177"/>
          <p:cNvSpPr/>
          <p:nvPr/>
        </p:nvSpPr>
        <p:spPr>
          <a:xfrm rot="5400000">
            <a:off x="2799063" y="5175658"/>
            <a:ext cx="257640" cy="16706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 rot="5400000">
            <a:off x="2799572" y="5717087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 rot="5400000">
            <a:off x="2636294" y="5717088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3432799" y="3554880"/>
            <a:ext cx="2696881" cy="1977367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432799" y="3535161"/>
            <a:ext cx="2434601" cy="19719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Multiply 195"/>
          <p:cNvSpPr/>
          <p:nvPr/>
        </p:nvSpPr>
        <p:spPr>
          <a:xfrm>
            <a:off x="4428658" y="3156908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 rot="5400000">
            <a:off x="2471710" y="5715785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 rot="5400000">
            <a:off x="2308432" y="5715786"/>
            <a:ext cx="254738" cy="165183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3432799" y="3554880"/>
            <a:ext cx="2696881" cy="1986684"/>
          </a:xfrm>
          <a:prstGeom prst="straightConnector1">
            <a:avLst/>
          </a:prstGeom>
          <a:ln w="63500"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432799" y="5541564"/>
            <a:ext cx="2434601" cy="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0" name="Multiply 209"/>
          <p:cNvSpPr/>
          <p:nvPr/>
        </p:nvSpPr>
        <p:spPr>
          <a:xfrm>
            <a:off x="4428157" y="5120890"/>
            <a:ext cx="705161" cy="795944"/>
          </a:xfrm>
          <a:prstGeom prst="mathMultiply">
            <a:avLst>
              <a:gd name="adj1" fmla="val 116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3432799" y="4548222"/>
            <a:ext cx="2696881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 rot="5400000">
            <a:off x="1733143" y="3180189"/>
            <a:ext cx="261450" cy="16953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rgbClr val="FFFF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80"/>
    </mc:Choice>
    <mc:Fallback xmlns="">
      <p:transition xmlns:p14="http://schemas.microsoft.com/office/powerpoint/2010/main" spd="slow" advTm="814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094 L 0.05539 -0.04094 L 0.34948 0.25469 L 0.48316 0.25469 " pathEditMode="relative" ptsTypes="AAAAA">
                                      <p:cBhvr>
                                        <p:cTn id="10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2 0.00023 " pathEditMode="relative" ptsTypes="AA">
                                      <p:cBhvr>
                                        <p:cTn id="10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094 L 0.05452 0.04094 L 0.35052 -0.24659 L 0.48611 -0.24659 " pathEditMode="relative" ptsTypes="AAAAA">
                                      <p:cBhvr>
                                        <p:cTn id="10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L 0.0191 4.81481E-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2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01961 1.85185E-6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9" grpId="0" animBg="1"/>
      <p:bldP spid="160" grpId="0" animBg="1"/>
      <p:bldP spid="161" grpId="0" animBg="1"/>
      <p:bldP spid="161" grpId="1" animBg="1"/>
      <p:bldP spid="161" grpId="2" animBg="1"/>
      <p:bldP spid="164" grpId="0" animBg="1"/>
      <p:bldP spid="164" grpId="1" animBg="1"/>
      <p:bldP spid="167" grpId="0" animBg="1"/>
      <p:bldP spid="168" grpId="0" animBg="1"/>
      <p:bldP spid="169" grpId="0" animBg="1"/>
      <p:bldP spid="170" grpId="0" animBg="1"/>
      <p:bldP spid="172" grpId="0" animBg="1"/>
      <p:bldP spid="172" grpId="1" animBg="1"/>
      <p:bldP spid="172" grpId="2" animBg="1"/>
      <p:bldP spid="178" grpId="0" animBg="1"/>
      <p:bldP spid="178" grpId="1" animBg="1"/>
      <p:bldP spid="178" grpId="2" animBg="1"/>
      <p:bldP spid="179" grpId="0" animBg="1"/>
      <p:bldP spid="180" grpId="0" animBg="1"/>
      <p:bldP spid="196" grpId="0" animBg="1"/>
      <p:bldP spid="196" grpId="1" animBg="1"/>
      <p:bldP spid="200" grpId="0" animBg="1"/>
      <p:bldP spid="201" grpId="0" animBg="1"/>
      <p:bldP spid="210" grpId="0" animBg="1"/>
      <p:bldP spid="210" grpId="1" animBg="1"/>
      <p:bldP spid="2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6523" y="2130425"/>
            <a:ext cx="839304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schedule flows based on flow criticality in a distributed way?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32498" y="3931762"/>
            <a:ext cx="5155096" cy="983696"/>
          </a:xfrm>
        </p:spPr>
        <p:txBody>
          <a:bodyPr/>
          <a:lstStyle/>
          <a:p>
            <a:r>
              <a:rPr lang="en-US" dirty="0" smtClean="0"/>
              <a:t>Some transmission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11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2103780" y="2181367"/>
            <a:ext cx="375479" cy="3103218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6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PDQ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1299" y="5673825"/>
            <a:ext cx="845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Several slides based on presentation by Chi-Yao Hong (UIUC)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2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PDQ: Distributed Explicit Rate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13</a:t>
            </a:fld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96995" y="3515995"/>
            <a:ext cx="6713206" cy="1243914"/>
          </a:xfrm>
          <a:custGeom>
            <a:avLst/>
            <a:gdLst>
              <a:gd name="connsiteX0" fmla="*/ 2660821 w 6713206"/>
              <a:gd name="connsiteY0" fmla="*/ 1243914 h 1243914"/>
              <a:gd name="connsiteX1" fmla="*/ 6656173 w 6713206"/>
              <a:gd name="connsiteY1" fmla="*/ 494270 h 1243914"/>
              <a:gd name="connsiteX2" fmla="*/ 0 w 6713206"/>
              <a:gd name="connsiteY2" fmla="*/ 0 h 124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3206" h="1243914">
                <a:moveTo>
                  <a:pt x="2660821" y="1243914"/>
                </a:moveTo>
                <a:cubicBezTo>
                  <a:pt x="4880232" y="972751"/>
                  <a:pt x="7099643" y="701589"/>
                  <a:pt x="6656173" y="494270"/>
                </a:cubicBezTo>
                <a:cubicBezTo>
                  <a:pt x="6212703" y="286951"/>
                  <a:pt x="3106351" y="143475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graphicFrame>
        <p:nvGraphicFramePr>
          <p:cNvPr id="33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514484"/>
              </p:ext>
            </p:extLst>
          </p:nvPr>
        </p:nvGraphicFramePr>
        <p:xfrm>
          <a:off x="853017" y="2438333"/>
          <a:ext cx="981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Visio" r:id="rId3" imgW="981123" imgH="1246491" progId="Visio.Drawing.11">
                  <p:embed/>
                </p:oleObj>
              </mc:Choice>
              <mc:Fallback>
                <p:oleObj name="Visio" r:id="rId3" imgW="981123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017" y="2438333"/>
                        <a:ext cx="98107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1881717" y="2804229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24655"/>
              </p:ext>
            </p:extLst>
          </p:nvPr>
        </p:nvGraphicFramePr>
        <p:xfrm>
          <a:off x="2605617" y="2313833"/>
          <a:ext cx="110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Visio" r:id="rId5" imgW="1108626" imgH="1392947" progId="Visio.Drawing.11">
                  <p:embed/>
                </p:oleObj>
              </mc:Choice>
              <mc:Fallback>
                <p:oleObj name="Visio" r:id="rId5" imgW="1108626" imgH="1392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617" y="2313833"/>
                        <a:ext cx="1108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73551"/>
              </p:ext>
            </p:extLst>
          </p:nvPr>
        </p:nvGraphicFramePr>
        <p:xfrm>
          <a:off x="7482417" y="2390033"/>
          <a:ext cx="70643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" name="Visio" r:id="rId7" imgW="706668" imgH="1246491" progId="Visio.Drawing.11">
                  <p:embed/>
                </p:oleObj>
              </mc:Choice>
              <mc:Fallback>
                <p:oleObj name="Visio" r:id="rId7" imgW="706668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417" y="2390033"/>
                        <a:ext cx="706438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3748617" y="2803558"/>
            <a:ext cx="533400" cy="1626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/>
          <p:cNvSpPr/>
          <p:nvPr/>
        </p:nvSpPr>
        <p:spPr>
          <a:xfrm>
            <a:off x="4239683" y="231678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006036" y="2819821"/>
            <a:ext cx="495181" cy="671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241562"/>
              </p:ext>
            </p:extLst>
          </p:nvPr>
        </p:nvGraphicFramePr>
        <p:xfrm>
          <a:off x="5501217" y="2365308"/>
          <a:ext cx="110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" name="Visio" r:id="rId9" imgW="1108626" imgH="1392947" progId="Visio.Drawing.11">
                  <p:embed/>
                </p:oleObj>
              </mc:Choice>
              <mc:Fallback>
                <p:oleObj name="Visio" r:id="rId9" imgW="1108626" imgH="1392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217" y="2365308"/>
                        <a:ext cx="1108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6644217" y="2820492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838200" y="197008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Sender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173012" y="1982886"/>
            <a:ext cx="1600200" cy="59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Receiver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90800" y="197346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486400" y="198616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601884" y="2956629"/>
            <a:ext cx="690033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/>
          <p:nvPr/>
        </p:nvCxnSpPr>
        <p:spPr>
          <a:xfrm flipH="1">
            <a:off x="5006036" y="2966131"/>
            <a:ext cx="501651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/>
          <p:nvPr/>
        </p:nvCxnSpPr>
        <p:spPr>
          <a:xfrm flipH="1">
            <a:off x="3748618" y="2966131"/>
            <a:ext cx="457199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48"/>
          <p:cNvCxnSpPr/>
          <p:nvPr/>
        </p:nvCxnSpPr>
        <p:spPr>
          <a:xfrm flipH="1">
            <a:off x="1881718" y="2956629"/>
            <a:ext cx="647699" cy="1157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0" name="Group 49"/>
          <p:cNvGrpSpPr/>
          <p:nvPr/>
        </p:nvGrpSpPr>
        <p:grpSpPr>
          <a:xfrm>
            <a:off x="481602" y="3446852"/>
            <a:ext cx="2133600" cy="1961269"/>
            <a:chOff x="481602" y="3225992"/>
            <a:chExt cx="2133600" cy="1961269"/>
          </a:xfrm>
        </p:grpSpPr>
        <p:grpSp>
          <p:nvGrpSpPr>
            <p:cNvPr id="51" name="Group 50"/>
            <p:cNvGrpSpPr/>
            <p:nvPr/>
          </p:nvGrpSpPr>
          <p:grpSpPr>
            <a:xfrm>
              <a:off x="481602" y="3225992"/>
              <a:ext cx="2133600" cy="1961269"/>
              <a:chOff x="1219199" y="3295650"/>
              <a:chExt cx="2133600" cy="1961269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752599" y="4190119"/>
                <a:ext cx="1600200" cy="53340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criticality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752599" y="4723519"/>
                <a:ext cx="1600200" cy="53340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rate = 10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19199" y="3295653"/>
                <a:ext cx="1066801" cy="45719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Packet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77592" y="3295650"/>
                <a:ext cx="609600" cy="4571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hdr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</p:grpSp>
        <p:sp>
          <p:nvSpPr>
            <p:cNvPr id="52" name="Right Brace 51"/>
            <p:cNvSpPr/>
            <p:nvPr/>
          </p:nvSpPr>
          <p:spPr bwMode="auto">
            <a:xfrm rot="16200000">
              <a:off x="1615979" y="3528043"/>
              <a:ext cx="381000" cy="730442"/>
            </a:xfrm>
            <a:prstGeom prst="rightBrace">
              <a:avLst/>
            </a:prstGeom>
            <a:noFill/>
            <a:ln w="34925" cap="flat" cmpd="sng" algn="ctr">
              <a:solidFill>
                <a:srgbClr val="C0504D"/>
              </a:solidFill>
              <a:prstDash val="solid"/>
              <a:headEnd type="none" w="lg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 rot="505175">
            <a:off x="3750537" y="5012425"/>
            <a:ext cx="260568" cy="266700"/>
          </a:xfrm>
          <a:prstGeom prst="rect">
            <a:avLst/>
          </a:prstGeom>
          <a:solidFill>
            <a:srgbClr val="F7964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075093" y="4869060"/>
            <a:ext cx="3002107" cy="107107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 preferentially allocates bandwidth to critical flows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72" y="5676348"/>
            <a:ext cx="461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explicit rate control </a:t>
            </a:r>
          </a:p>
          <a:p>
            <a:r>
              <a:rPr lang="en-US" sz="2400" dirty="0" smtClean="0">
                <a:solidFill>
                  <a:srgbClr val="0D49E1"/>
                </a:solidFill>
              </a:rPr>
              <a:t>Fair sharing (e.g., XCP, RCP)</a:t>
            </a:r>
            <a:endParaRPr lang="en-US" sz="2400" dirty="0">
              <a:solidFill>
                <a:srgbClr val="0D49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321E-7 L 0.18906 -0.002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7" grpId="0" animBg="1"/>
      <p:bldP spid="58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with Traditional </a:t>
            </a:r>
            <a:br>
              <a:rPr lang="en-US" dirty="0" smtClean="0"/>
            </a:br>
            <a:r>
              <a:rPr lang="en-US" dirty="0" smtClean="0"/>
              <a:t>Explicit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801"/>
            <a:ext cx="8229600" cy="703741"/>
          </a:xfrm>
        </p:spPr>
        <p:txBody>
          <a:bodyPr/>
          <a:lstStyle/>
          <a:p>
            <a:r>
              <a:rPr lang="en-US" dirty="0" smtClean="0"/>
              <a:t>Traditional schemes (e.g. RCP, XCP) target fair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30086"/>
              </p:ext>
            </p:extLst>
          </p:nvPr>
        </p:nvGraphicFramePr>
        <p:xfrm>
          <a:off x="853017" y="2813795"/>
          <a:ext cx="981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Visio" r:id="rId3" imgW="981123" imgH="1246491" progId="Visio.Drawing.11">
                  <p:embed/>
                </p:oleObj>
              </mc:Choice>
              <mc:Fallback>
                <p:oleObj name="Visio" r:id="rId3" imgW="981123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017" y="2813795"/>
                        <a:ext cx="98107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881717" y="3179691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66504"/>
              </p:ext>
            </p:extLst>
          </p:nvPr>
        </p:nvGraphicFramePr>
        <p:xfrm>
          <a:off x="2605617" y="2689295"/>
          <a:ext cx="110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Visio" r:id="rId5" imgW="1108626" imgH="1392947" progId="Visio.Drawing.11">
                  <p:embed/>
                </p:oleObj>
              </mc:Choice>
              <mc:Fallback>
                <p:oleObj name="Visio" r:id="rId5" imgW="1108626" imgH="1392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617" y="2689295"/>
                        <a:ext cx="1108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62785"/>
              </p:ext>
            </p:extLst>
          </p:nvPr>
        </p:nvGraphicFramePr>
        <p:xfrm>
          <a:off x="7482417" y="2765495"/>
          <a:ext cx="70643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Visio" r:id="rId7" imgW="706668" imgH="1246491" progId="Visio.Drawing.11">
                  <p:embed/>
                </p:oleObj>
              </mc:Choice>
              <mc:Fallback>
                <p:oleObj name="Visio" r:id="rId7" imgW="706668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417" y="2765495"/>
                        <a:ext cx="706438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48617" y="3179020"/>
            <a:ext cx="533400" cy="1626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Rectangle 9"/>
          <p:cNvSpPr/>
          <p:nvPr/>
        </p:nvSpPr>
        <p:spPr>
          <a:xfrm>
            <a:off x="4239683" y="269224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6036" y="3195283"/>
            <a:ext cx="495181" cy="671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238530"/>
              </p:ext>
            </p:extLst>
          </p:nvPr>
        </p:nvGraphicFramePr>
        <p:xfrm>
          <a:off x="5501217" y="2740770"/>
          <a:ext cx="110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Visio" r:id="rId9" imgW="1108626" imgH="1392947" progId="Visio.Drawing.11">
                  <p:embed/>
                </p:oleObj>
              </mc:Choice>
              <mc:Fallback>
                <p:oleObj name="Visio" r:id="rId9" imgW="1108626" imgH="1392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217" y="2740770"/>
                        <a:ext cx="1108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644217" y="3195954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2345542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Sender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73012" y="2358348"/>
            <a:ext cx="1600200" cy="59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Receiver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90800" y="2348922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86400" y="2361622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01884" y="3332091"/>
            <a:ext cx="690033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 flipH="1">
            <a:off x="5006036" y="3341593"/>
            <a:ext cx="501651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>
          <a:xfrm flipH="1">
            <a:off x="3748618" y="3341593"/>
            <a:ext cx="457199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1881718" y="3332091"/>
            <a:ext cx="647699" cy="1157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2" name="Group 21"/>
          <p:cNvGrpSpPr/>
          <p:nvPr/>
        </p:nvGrpSpPr>
        <p:grpSpPr>
          <a:xfrm>
            <a:off x="481602" y="3822314"/>
            <a:ext cx="2133600" cy="1409119"/>
            <a:chOff x="481602" y="3225992"/>
            <a:chExt cx="2133600" cy="1409119"/>
          </a:xfrm>
        </p:grpSpPr>
        <p:grpSp>
          <p:nvGrpSpPr>
            <p:cNvPr id="23" name="Group 22"/>
            <p:cNvGrpSpPr/>
            <p:nvPr/>
          </p:nvGrpSpPr>
          <p:grpSpPr>
            <a:xfrm>
              <a:off x="481602" y="3225992"/>
              <a:ext cx="2133600" cy="1409119"/>
              <a:chOff x="1219199" y="3295650"/>
              <a:chExt cx="2133600" cy="14091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752599" y="4171369"/>
                <a:ext cx="1600200" cy="53340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rate = 10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199" y="3295653"/>
                <a:ext cx="1066801" cy="457197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Packet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77592" y="3295650"/>
                <a:ext cx="609600" cy="4571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useo 500"/>
                    <a:ea typeface="+mn-ea"/>
                    <a:cs typeface="+mn-cs"/>
                  </a:rPr>
                  <a:t>hdr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endParaRPr>
              </a:p>
            </p:txBody>
          </p:sp>
        </p:grpSp>
        <p:sp>
          <p:nvSpPr>
            <p:cNvPr id="24" name="Right Brace 23"/>
            <p:cNvSpPr/>
            <p:nvPr/>
          </p:nvSpPr>
          <p:spPr bwMode="auto">
            <a:xfrm rot="16200000">
              <a:off x="1615979" y="3528043"/>
              <a:ext cx="381000" cy="730442"/>
            </a:xfrm>
            <a:prstGeom prst="rightBrace">
              <a:avLst/>
            </a:prstGeom>
            <a:noFill/>
            <a:ln w="34925" cap="flat" cmpd="sng" algn="ctr">
              <a:solidFill>
                <a:srgbClr val="C0504D"/>
              </a:solidFill>
              <a:prstDash val="solid"/>
              <a:headEnd type="none" w="lg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505175">
            <a:off x="3750537" y="4824694"/>
            <a:ext cx="260568" cy="266700"/>
          </a:xfrm>
          <a:prstGeom prst="rect">
            <a:avLst/>
          </a:prstGeom>
          <a:solidFill>
            <a:srgbClr val="F7964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523" y="5410025"/>
            <a:ext cx="78408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Each switch determines a “fair share” rate based on </a:t>
            </a:r>
            <a:r>
              <a:rPr lang="en-US" sz="2400" dirty="0" smtClean="0">
                <a:solidFill>
                  <a:srgbClr val="D1140E"/>
                </a:solidFill>
              </a:rPr>
              <a:t>local congestion</a:t>
            </a:r>
            <a:r>
              <a:rPr lang="en-US" sz="2400" dirty="0" smtClean="0"/>
              <a:t>: R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400" dirty="0" smtClean="0"/>
              <a:t> R - k*congestion-measure</a:t>
            </a:r>
          </a:p>
          <a:p>
            <a:endParaRPr lang="en-US" sz="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Source use smallest rate advertised on their path</a:t>
            </a:r>
          </a:p>
        </p:txBody>
      </p:sp>
    </p:spTree>
    <p:extLst>
      <p:ext uri="{BB962C8B-B14F-4D97-AF65-F5344CB8AC3E}">
        <p14:creationId xmlns:p14="http://schemas.microsoft.com/office/powerpoint/2010/main" val="7346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321E-7 L 0.18906 -0.002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PDQ switches need to agree on rate decisions</a:t>
            </a:r>
          </a:p>
          <a:p>
            <a:endParaRPr lang="en-US" dirty="0"/>
          </a:p>
          <a:p>
            <a:r>
              <a:rPr lang="en-US" dirty="0" smtClean="0"/>
              <a:t>Low utilization during flow switching</a:t>
            </a:r>
          </a:p>
          <a:p>
            <a:endParaRPr lang="en-US" dirty="0"/>
          </a:p>
          <a:p>
            <a:r>
              <a:rPr lang="en-US" dirty="0" smtClean="0"/>
              <a:t>Congestion and queue buildup</a:t>
            </a:r>
          </a:p>
          <a:p>
            <a:endParaRPr lang="en-US" dirty="0"/>
          </a:p>
          <a:p>
            <a:r>
              <a:rPr lang="en-US" dirty="0" smtClean="0"/>
              <a:t>Paused flows need to know when to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78" y="274638"/>
            <a:ext cx="886791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Challenge:</a:t>
            </a:r>
            <a:br>
              <a:rPr lang="en-US" dirty="0" smtClean="0"/>
            </a:br>
            <a:r>
              <a:rPr lang="en-US" dirty="0" smtClean="0"/>
              <a:t>Switches need to agree on rate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78970"/>
              </p:ext>
            </p:extLst>
          </p:nvPr>
        </p:nvGraphicFramePr>
        <p:xfrm>
          <a:off x="853017" y="2438333"/>
          <a:ext cx="981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" name="Visio" r:id="rId3" imgW="981123" imgH="1246491" progId="Visio.Drawing.11">
                  <p:embed/>
                </p:oleObj>
              </mc:Choice>
              <mc:Fallback>
                <p:oleObj name="Visio" r:id="rId3" imgW="981123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017" y="2438333"/>
                        <a:ext cx="98107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881717" y="2804229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85228"/>
              </p:ext>
            </p:extLst>
          </p:nvPr>
        </p:nvGraphicFramePr>
        <p:xfrm>
          <a:off x="2605617" y="2313833"/>
          <a:ext cx="110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" name="Visio" r:id="rId5" imgW="1108626" imgH="1392947" progId="Visio.Drawing.11">
                  <p:embed/>
                </p:oleObj>
              </mc:Choice>
              <mc:Fallback>
                <p:oleObj name="Visio" r:id="rId5" imgW="1108626" imgH="13929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617" y="2313833"/>
                        <a:ext cx="1108075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20089"/>
              </p:ext>
            </p:extLst>
          </p:nvPr>
        </p:nvGraphicFramePr>
        <p:xfrm>
          <a:off x="7482417" y="2390033"/>
          <a:ext cx="70643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" name="Visio" r:id="rId7" imgW="706668" imgH="1246491" progId="Visio.Drawing.11">
                  <p:embed/>
                </p:oleObj>
              </mc:Choice>
              <mc:Fallback>
                <p:oleObj name="Visio" r:id="rId7" imgW="706668" imgH="124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2417" y="2390033"/>
                        <a:ext cx="706438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48617" y="2803558"/>
            <a:ext cx="533400" cy="1626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Rectangle 9"/>
          <p:cNvSpPr/>
          <p:nvPr/>
        </p:nvSpPr>
        <p:spPr>
          <a:xfrm>
            <a:off x="4239683" y="231678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6036" y="2819821"/>
            <a:ext cx="495181" cy="671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>
          <a:xfrm>
            <a:off x="6644217" y="2820492"/>
            <a:ext cx="647700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97008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Sender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173012" y="1982886"/>
            <a:ext cx="1600200" cy="59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Receiver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90800" y="197346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86400" y="1986160"/>
            <a:ext cx="1333500" cy="52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Switch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01884" y="2956629"/>
            <a:ext cx="690033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Arrow Connector 17"/>
          <p:cNvCxnSpPr/>
          <p:nvPr/>
        </p:nvCxnSpPr>
        <p:spPr>
          <a:xfrm flipH="1">
            <a:off x="5006036" y="2966131"/>
            <a:ext cx="501651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 flipH="1">
            <a:off x="3748618" y="2966131"/>
            <a:ext cx="457199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>
          <a:xfrm flipH="1">
            <a:off x="1881718" y="2956629"/>
            <a:ext cx="647699" cy="11573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9" name="Group 28"/>
          <p:cNvGrpSpPr/>
          <p:nvPr/>
        </p:nvGrpSpPr>
        <p:grpSpPr>
          <a:xfrm>
            <a:off x="481602" y="3446852"/>
            <a:ext cx="1667993" cy="457200"/>
            <a:chOff x="1219199" y="3295650"/>
            <a:chExt cx="1667993" cy="457200"/>
          </a:xfrm>
        </p:grpSpPr>
        <p:sp>
          <p:nvSpPr>
            <p:cNvPr id="33" name="Rectangle 32"/>
            <p:cNvSpPr/>
            <p:nvPr/>
          </p:nvSpPr>
          <p:spPr>
            <a:xfrm>
              <a:off x="1219199" y="3295653"/>
              <a:ext cx="1066801" cy="457197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rPr>
                <a:t>Packet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77592" y="3295650"/>
              <a:ext cx="609600" cy="4571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useo 500"/>
                  <a:ea typeface="+mn-ea"/>
                  <a:cs typeface="+mn-cs"/>
                </a:rPr>
                <a:t>hdr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49826" y="4012013"/>
            <a:ext cx="6023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can go wrong without consensus?</a:t>
            </a:r>
          </a:p>
          <a:p>
            <a:endParaRPr lang="en-US" sz="2800" dirty="0"/>
          </a:p>
          <a:p>
            <a:r>
              <a:rPr lang="en-US" sz="2800" dirty="0" smtClean="0"/>
              <a:t>How do PDQ switches reach consensus?</a:t>
            </a:r>
          </a:p>
          <a:p>
            <a:endParaRPr lang="en-US" sz="2800" dirty="0"/>
          </a:p>
          <a:p>
            <a:r>
              <a:rPr lang="en-US" sz="2800" dirty="0" smtClean="0"/>
              <a:t>Why is “</a:t>
            </a:r>
            <a:r>
              <a:rPr lang="en-US" sz="2800" dirty="0" err="1" smtClean="0"/>
              <a:t>pauseby</a:t>
            </a:r>
            <a:r>
              <a:rPr lang="en-US" sz="2800" dirty="0" smtClean="0"/>
              <a:t>” needed?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12800" y="3967796"/>
            <a:ext cx="1602402" cy="2012359"/>
            <a:chOff x="1012800" y="3967796"/>
            <a:chExt cx="1602402" cy="2012359"/>
          </a:xfrm>
        </p:grpSpPr>
        <p:sp>
          <p:nvSpPr>
            <p:cNvPr id="43" name="Rectangle 42"/>
            <p:cNvSpPr/>
            <p:nvPr/>
          </p:nvSpPr>
          <p:spPr>
            <a:xfrm>
              <a:off x="1015002" y="4385493"/>
              <a:ext cx="16002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criticality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15002" y="4918893"/>
              <a:ext cx="16002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rate = 10</a:t>
              </a:r>
              <a:endParaRPr lang="en-US" dirty="0"/>
            </a:p>
          </p:txBody>
        </p:sp>
        <p:sp>
          <p:nvSpPr>
            <p:cNvPr id="45" name="Right Brace 44"/>
            <p:cNvSpPr/>
            <p:nvPr/>
          </p:nvSpPr>
          <p:spPr bwMode="auto">
            <a:xfrm rot="16200000">
              <a:off x="1615979" y="3793075"/>
              <a:ext cx="381000" cy="730442"/>
            </a:xfrm>
            <a:prstGeom prst="rightBrace">
              <a:avLst/>
            </a:prstGeom>
            <a:ln w="34925">
              <a:headEnd type="none" w="lg" len="med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12800" y="5446755"/>
              <a:ext cx="1600200" cy="533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pauseby</a:t>
              </a:r>
              <a:r>
                <a:rPr lang="en-US" dirty="0" smtClean="0"/>
                <a:t> = 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84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Austin: “</a:t>
            </a:r>
            <a:r>
              <a:rPr lang="en-US" i="1" dirty="0"/>
              <a:t>It is an interesting departure from AQM in that, with the concept of paused queues, PDQ seems to leverage senders as queue memory</a:t>
            </a:r>
            <a:r>
              <a:rPr lang="en-US" i="1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</a:t>
            </a:r>
            <a:br>
              <a:rPr lang="en-US" dirty="0" smtClean="0"/>
            </a:br>
            <a:r>
              <a:rPr lang="en-US" dirty="0" smtClean="0"/>
              <a:t>Low utilization during flow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18</a:t>
            </a:fld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353840" y="3733800"/>
            <a:ext cx="2248836" cy="522514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600" baseline="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500"/>
                <a:ea typeface="+mn-ea"/>
                <a:cs typeface="+mn-cs"/>
              </a:rPr>
              <a:t>1-2 RTTs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50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2421066"/>
            <a:ext cx="137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Goal: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68702" y="1967812"/>
            <a:ext cx="2965498" cy="1329023"/>
            <a:chOff x="5456952" y="4594755"/>
            <a:chExt cx="2965498" cy="1329023"/>
          </a:xfrm>
        </p:grpSpPr>
        <p:grpSp>
          <p:nvGrpSpPr>
            <p:cNvPr id="36" name="Group 35"/>
            <p:cNvGrpSpPr/>
            <p:nvPr/>
          </p:nvGrpSpPr>
          <p:grpSpPr>
            <a:xfrm>
              <a:off x="5456952" y="4830536"/>
              <a:ext cx="2636334" cy="1093242"/>
              <a:chOff x="4197691" y="4579181"/>
              <a:chExt cx="2636334" cy="109324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5528041" y="5511556"/>
                <a:ext cx="1" cy="1407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none" w="med" len="me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1" name="Rectangle 40"/>
              <p:cNvSpPr/>
              <p:nvPr/>
            </p:nvSpPr>
            <p:spPr bwMode="auto">
              <a:xfrm flipH="1">
                <a:off x="4667094" y="4579182"/>
                <a:ext cx="853570" cy="988943"/>
              </a:xfrm>
              <a:prstGeom prst="rect">
                <a:avLst/>
              </a:prstGeom>
              <a:solidFill>
                <a:srgbClr val="1F497D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charset="0"/>
                    <a:ea typeface="SimSun" charset="-122"/>
                    <a:cs typeface="+mn-cs"/>
                  </a:rPr>
                  <a:t>B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 flipH="1">
                <a:off x="4197691" y="4579181"/>
                <a:ext cx="463891" cy="991557"/>
              </a:xfrm>
              <a:prstGeom prst="rect">
                <a:avLst/>
              </a:prstGeom>
              <a:solidFill>
                <a:srgbClr val="9BBB59">
                  <a:lumMod val="50000"/>
                </a:srgbClr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charset="0"/>
                    <a:ea typeface="SimSun" charset="-122"/>
                    <a:cs typeface="+mn-cs"/>
                  </a:rPr>
                  <a:t>A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4658599" y="5531672"/>
                <a:ext cx="1" cy="1407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none" w="med" len="me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6834024" y="5523205"/>
                <a:ext cx="1" cy="1407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none" w="med" len="med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5" name="Rectangle 44"/>
              <p:cNvSpPr/>
              <p:nvPr/>
            </p:nvSpPr>
            <p:spPr bwMode="auto">
              <a:xfrm flipH="1">
                <a:off x="5534393" y="4579182"/>
                <a:ext cx="1297272" cy="991557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charset="0"/>
                    <a:ea typeface="SimSun" charset="-122"/>
                    <a:cs typeface="+mn-cs"/>
                  </a:rPr>
                  <a:t>C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56953" y="4594755"/>
              <a:ext cx="2965497" cy="1237530"/>
              <a:chOff x="4117351" y="3124200"/>
              <a:chExt cx="2965497" cy="123753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4117351" y="4356907"/>
                <a:ext cx="296549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none" w="med" len="me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4117351" y="3124200"/>
                <a:ext cx="9525" cy="123753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none" w="med" len="me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3975847" y="4619430"/>
            <a:ext cx="3728265" cy="1237530"/>
            <a:chOff x="4235403" y="766580"/>
            <a:chExt cx="3728265" cy="123753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V="1">
              <a:off x="4235403" y="1996136"/>
              <a:ext cx="3728265" cy="315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 w="med" len="me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4235403" y="766580"/>
              <a:ext cx="9525" cy="123753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 w="med" len="me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49" name="Straight Connector 48"/>
          <p:cNvCxnSpPr/>
          <p:nvPr/>
        </p:nvCxnSpPr>
        <p:spPr>
          <a:xfrm flipH="1">
            <a:off x="3886200" y="4854871"/>
            <a:ext cx="163770" cy="485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50" name="Group 49"/>
          <p:cNvGrpSpPr/>
          <p:nvPr/>
        </p:nvGrpSpPr>
        <p:grpSpPr>
          <a:xfrm>
            <a:off x="4751470" y="4882504"/>
            <a:ext cx="860948" cy="1073125"/>
            <a:chOff x="1780516" y="4333517"/>
            <a:chExt cx="860948" cy="107312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2641463" y="5265891"/>
              <a:ext cx="1" cy="140751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2" name="Rectangle 51"/>
            <p:cNvSpPr/>
            <p:nvPr/>
          </p:nvSpPr>
          <p:spPr bwMode="auto">
            <a:xfrm flipH="1">
              <a:off x="1780516" y="4333517"/>
              <a:ext cx="853570" cy="988943"/>
            </a:xfrm>
            <a:prstGeom prst="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SimSun" charset="-122"/>
                  <a:cs typeface="+mn-cs"/>
                </a:rPr>
                <a:t>B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06706" y="4854871"/>
            <a:ext cx="463891" cy="1093242"/>
            <a:chOff x="1311113" y="4333516"/>
            <a:chExt cx="463891" cy="1093242"/>
          </a:xfrm>
        </p:grpSpPr>
        <p:sp>
          <p:nvSpPr>
            <p:cNvPr id="54" name="Rectangle 53"/>
            <p:cNvSpPr/>
            <p:nvPr/>
          </p:nvSpPr>
          <p:spPr bwMode="auto">
            <a:xfrm flipH="1">
              <a:off x="1311113" y="4333516"/>
              <a:ext cx="463891" cy="991557"/>
            </a:xfrm>
            <a:prstGeom prst="rect">
              <a:avLst/>
            </a:prstGeom>
            <a:solidFill>
              <a:srgbClr val="9BBB59">
                <a:lumMod val="50000"/>
              </a:srgb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SimSun" charset="-122"/>
                  <a:cs typeface="+mn-cs"/>
                </a:rPr>
                <a:t>A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772021" y="5286007"/>
              <a:ext cx="1" cy="140751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56" name="Group 55"/>
          <p:cNvGrpSpPr/>
          <p:nvPr/>
        </p:nvGrpSpPr>
        <p:grpSpPr>
          <a:xfrm>
            <a:off x="5871080" y="4872269"/>
            <a:ext cx="1299632" cy="1084774"/>
            <a:chOff x="2647815" y="4333517"/>
            <a:chExt cx="1299632" cy="1084774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3947446" y="5277540"/>
              <a:ext cx="1" cy="140751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8" name="Rectangle 57"/>
            <p:cNvSpPr/>
            <p:nvPr/>
          </p:nvSpPr>
          <p:spPr bwMode="auto">
            <a:xfrm flipH="1">
              <a:off x="2647815" y="4333517"/>
              <a:ext cx="1297272" cy="991557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SimSun" charset="-122"/>
                  <a:cs typeface="+mn-cs"/>
                </a:rPr>
                <a:t>C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914400" y="4932402"/>
            <a:ext cx="190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Practice: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599218" y="4267200"/>
            <a:ext cx="265672" cy="802969"/>
          </a:xfrm>
          <a:prstGeom prst="straightConnector1">
            <a:avLst/>
          </a:prstGeom>
          <a:noFill/>
          <a:ln w="50800" cap="flat" cmpd="sng" algn="ctr">
            <a:solidFill>
              <a:srgbClr val="F79646"/>
            </a:solidFill>
            <a:prstDash val="solid"/>
            <a:headEnd type="arrow" w="lg" len="lg"/>
            <a:tailEnd type="oval" w="lg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1" name="TextBox 60"/>
          <p:cNvSpPr txBox="1"/>
          <p:nvPr/>
        </p:nvSpPr>
        <p:spPr>
          <a:xfrm>
            <a:off x="573156" y="3353349"/>
            <a:ext cx="279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does PDQ avoid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77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H="1">
            <a:off x="2973932" y="4248770"/>
            <a:ext cx="531268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73933" y="5250519"/>
            <a:ext cx="3575514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5648" y="5035075"/>
            <a:ext cx="91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Time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973934" y="4012989"/>
            <a:ext cx="9525" cy="123753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06459" y="4078962"/>
            <a:ext cx="550326" cy="369332"/>
            <a:chOff x="4471682" y="1183548"/>
            <a:chExt cx="550326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4471682" y="1183548"/>
              <a:ext cx="525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858238" y="1363450"/>
              <a:ext cx="163770" cy="48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84950" y="3797545"/>
            <a:ext cx="1942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Throughput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 bwMode="auto">
          <a:xfrm flipH="1">
            <a:off x="3501390" y="4248770"/>
            <a:ext cx="689609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4190999" y="4248769"/>
            <a:ext cx="1116658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90999" y="3200400"/>
            <a:ext cx="0" cy="2362200"/>
          </a:xfrm>
          <a:prstGeom prst="line">
            <a:avLst/>
          </a:prstGeom>
          <a:ln>
            <a:solidFill>
              <a:schemeClr val="accent6"/>
            </a:solidFill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67200" y="33606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2 RTTs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93339" y="2337063"/>
            <a:ext cx="3832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Start next set of flows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13998969">
            <a:off x="4271091" y="2488606"/>
            <a:ext cx="259681" cy="678937"/>
          </a:xfrm>
          <a:custGeom>
            <a:avLst/>
            <a:gdLst>
              <a:gd name="connsiteX0" fmla="*/ 672860 w 779361"/>
              <a:gd name="connsiteY0" fmla="*/ 1552754 h 1552754"/>
              <a:gd name="connsiteX1" fmla="*/ 724619 w 779361"/>
              <a:gd name="connsiteY1" fmla="*/ 595222 h 1552754"/>
              <a:gd name="connsiteX2" fmla="*/ 0 w 779361"/>
              <a:gd name="connsiteY2" fmla="*/ 0 h 15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361" h="1552754">
                <a:moveTo>
                  <a:pt x="672860" y="1552754"/>
                </a:moveTo>
                <a:cubicBezTo>
                  <a:pt x="754811" y="1203384"/>
                  <a:pt x="836762" y="854014"/>
                  <a:pt x="724619" y="595222"/>
                </a:cubicBezTo>
                <a:cubicBezTo>
                  <a:pt x="612476" y="336430"/>
                  <a:pt x="306238" y="168215"/>
                  <a:pt x="0" y="0"/>
                </a:cubicBezTo>
              </a:path>
            </a:pathLst>
          </a:custGeom>
          <a:ln>
            <a:headEnd type="none" w="lg" len="med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 bwMode="auto">
          <a:xfrm rot="16200000">
            <a:off x="4558831" y="3442172"/>
            <a:ext cx="381000" cy="1116657"/>
          </a:xfrm>
          <a:prstGeom prst="rightBrace">
            <a:avLst/>
          </a:prstGeom>
          <a:ln>
            <a:headEnd type="none" w="lg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Start:</a:t>
            </a:r>
            <a:br>
              <a:rPr lang="en-US" dirty="0" smtClean="0"/>
            </a:br>
            <a:r>
              <a:rPr lang="en-US" dirty="0" smtClean="0"/>
              <a:t>Seamless flow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57" y="1676401"/>
            <a:ext cx="8824843" cy="9298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Goal: </a:t>
            </a:r>
            <a:r>
              <a:rPr lang="en-US" sz="3200" dirty="0"/>
              <a:t>C</a:t>
            </a:r>
            <a:r>
              <a:rPr lang="en-US" sz="3200" dirty="0" smtClean="0"/>
              <a:t>omplete flows quickly / meet deadlines</a:t>
            </a:r>
          </a:p>
          <a:p>
            <a:endParaRPr lang="en-US" sz="3200" dirty="0">
              <a:solidFill>
                <a:srgbClr val="BD0A12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07835" y="2560200"/>
            <a:ext cx="1170176" cy="2916936"/>
            <a:chOff x="6526024" y="2389632"/>
            <a:chExt cx="1170176" cy="2916936"/>
          </a:xfrm>
        </p:grpSpPr>
        <p:pic>
          <p:nvPicPr>
            <p:cNvPr id="7" name="Picture 6" descr="gif_mous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8124" y="2766284"/>
              <a:ext cx="961810" cy="11199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024" y="4191000"/>
              <a:ext cx="1170176" cy="1115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71734" y="2389632"/>
              <a:ext cx="4233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Content Placeholder 4"/>
          <p:cNvSpPr txBox="1">
            <a:spLocks/>
          </p:cNvSpPr>
          <p:nvPr/>
        </p:nvSpPr>
        <p:spPr>
          <a:xfrm>
            <a:off x="762000" y="2875358"/>
            <a:ext cx="8461806" cy="35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Short flows</a:t>
            </a: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(e.g., </a:t>
            </a:r>
            <a:r>
              <a:rPr lang="en-US" sz="2400" b="1" dirty="0" smtClean="0">
                <a:solidFill>
                  <a:srgbClr val="0000CC"/>
                </a:solidFill>
              </a:rPr>
              <a:t>query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, coordination)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Font typeface="Arial"/>
              <a:buNone/>
            </a:pPr>
            <a:endParaRPr lang="en-US" sz="16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Large flows</a:t>
            </a: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</a:rPr>
              <a:t>e.g., d</a:t>
            </a:r>
            <a:r>
              <a:rPr lang="en-US" sz="2400" b="1" dirty="0" smtClean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ata update, backup)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Font typeface="Arial"/>
              <a:buNone/>
            </a:pPr>
            <a:endParaRPr lang="en-US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39545" y="3267336"/>
            <a:ext cx="3565479" cy="1814155"/>
            <a:chOff x="5222658" y="3124200"/>
            <a:chExt cx="3565479" cy="1814155"/>
          </a:xfrm>
        </p:grpSpPr>
        <p:grpSp>
          <p:nvGrpSpPr>
            <p:cNvPr id="14" name="Group 13"/>
            <p:cNvGrpSpPr/>
            <p:nvPr/>
          </p:nvGrpSpPr>
          <p:grpSpPr>
            <a:xfrm>
              <a:off x="5230624" y="3124200"/>
              <a:ext cx="2890991" cy="523220"/>
              <a:chOff x="5230624" y="3119735"/>
              <a:chExt cx="2890991" cy="5232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5230624" y="3424535"/>
                <a:ext cx="685800" cy="1588"/>
              </a:xfrm>
              <a:prstGeom prst="straightConnector1">
                <a:avLst/>
              </a:prstGeom>
              <a:ln w="63500">
                <a:solidFill>
                  <a:srgbClr val="BD081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096000" y="3119735"/>
                <a:ext cx="2025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BD0811"/>
                    </a:solidFill>
                    <a:latin typeface="Calibri"/>
                    <a:ea typeface="ＭＳ Ｐゴシック" charset="-128"/>
                    <a:cs typeface="ＭＳ Ｐゴシック" charset="-128"/>
                  </a:rPr>
                  <a:t>Low Latency</a:t>
                </a:r>
                <a:endParaRPr lang="en-US" sz="2800" b="1" dirty="0">
                  <a:solidFill>
                    <a:srgbClr val="BD0811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22658" y="4415135"/>
              <a:ext cx="3565479" cy="523220"/>
              <a:chOff x="5222658" y="4034135"/>
              <a:chExt cx="3565479" cy="52322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5222658" y="42672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BD081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88034" y="4034135"/>
                <a:ext cx="27001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BD0811"/>
                    </a:solidFill>
                    <a:latin typeface="Calibri"/>
                    <a:ea typeface="ＭＳ Ｐゴシック" charset="-128"/>
                    <a:cs typeface="ＭＳ Ｐゴシック" charset="-128"/>
                  </a:rPr>
                  <a:t>High Throughput</a:t>
                </a:r>
                <a:endParaRPr lang="en-US" sz="2800" b="1" dirty="0">
                  <a:solidFill>
                    <a:srgbClr val="BD0811"/>
                  </a:solidFill>
                  <a:latin typeface="Calibri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28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22"/>
    </mc:Choice>
    <mc:Fallback xmlns="">
      <p:transition xmlns:p14="http://schemas.microsoft.com/office/powerpoint/2010/main" spd="slow" advTm="1477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 flipH="1">
            <a:off x="2973932" y="4248770"/>
            <a:ext cx="531268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73933" y="5250519"/>
            <a:ext cx="3575514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5648" y="5035075"/>
            <a:ext cx="91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Time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973934" y="4012989"/>
            <a:ext cx="9525" cy="123753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06459" y="4078962"/>
            <a:ext cx="550326" cy="369332"/>
            <a:chOff x="4471682" y="1183548"/>
            <a:chExt cx="550326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4471682" y="1183548"/>
              <a:ext cx="525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858238" y="1363450"/>
              <a:ext cx="163770" cy="48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84950" y="3797545"/>
            <a:ext cx="1942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Throughput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 bwMode="auto">
          <a:xfrm flipH="1">
            <a:off x="3501390" y="4248770"/>
            <a:ext cx="689609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>
            <a:off x="4190999" y="4248769"/>
            <a:ext cx="1116658" cy="9915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>
            <a:off x="4864597" y="4248667"/>
            <a:ext cx="443060" cy="991557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21" name="Rectangle 20"/>
          <p:cNvSpPr/>
          <p:nvPr/>
        </p:nvSpPr>
        <p:spPr bwMode="auto">
          <a:xfrm flipH="1">
            <a:off x="5307656" y="4248770"/>
            <a:ext cx="864543" cy="991557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24" name="Freeform 23"/>
          <p:cNvSpPr/>
          <p:nvPr/>
        </p:nvSpPr>
        <p:spPr>
          <a:xfrm rot="20672256">
            <a:off x="4658827" y="3350461"/>
            <a:ext cx="259681" cy="1254272"/>
          </a:xfrm>
          <a:custGeom>
            <a:avLst/>
            <a:gdLst>
              <a:gd name="connsiteX0" fmla="*/ 672860 w 779361"/>
              <a:gd name="connsiteY0" fmla="*/ 1552754 h 1552754"/>
              <a:gd name="connsiteX1" fmla="*/ 724619 w 779361"/>
              <a:gd name="connsiteY1" fmla="*/ 595222 h 1552754"/>
              <a:gd name="connsiteX2" fmla="*/ 0 w 779361"/>
              <a:gd name="connsiteY2" fmla="*/ 0 h 15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361" h="1552754">
                <a:moveTo>
                  <a:pt x="672860" y="1552754"/>
                </a:moveTo>
                <a:cubicBezTo>
                  <a:pt x="754811" y="1203384"/>
                  <a:pt x="836762" y="854014"/>
                  <a:pt x="724619" y="595222"/>
                </a:cubicBezTo>
                <a:cubicBezTo>
                  <a:pt x="612476" y="336430"/>
                  <a:pt x="306238" y="168215"/>
                  <a:pt x="0" y="0"/>
                </a:cubicBezTo>
              </a:path>
            </a:pathLst>
          </a:custGeom>
          <a:ln>
            <a:headEnd type="diamond"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22307" y="3009841"/>
            <a:ext cx="2377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increased queue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1493" y="2057400"/>
            <a:ext cx="278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Solution: 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rate controller at switches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[XCP/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TeXCP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/D3]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Start:</a:t>
            </a:r>
            <a:br>
              <a:rPr lang="en-US" dirty="0" smtClean="0"/>
            </a:br>
            <a:r>
              <a:rPr lang="en-US" dirty="0" smtClean="0"/>
              <a:t>Seamless flow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2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75558" y="3475591"/>
            <a:ext cx="793632" cy="685376"/>
            <a:chOff x="2922807" y="5230112"/>
            <a:chExt cx="793632" cy="685376"/>
          </a:xfrm>
        </p:grpSpPr>
        <p:sp>
          <p:nvSpPr>
            <p:cNvPr id="55" name="Rectangle 54"/>
            <p:cNvSpPr/>
            <p:nvPr/>
          </p:nvSpPr>
          <p:spPr>
            <a:xfrm>
              <a:off x="2922807" y="5230112"/>
              <a:ext cx="793632" cy="384721"/>
            </a:xfrm>
            <a:prstGeom prst="rect">
              <a:avLst/>
            </a:prstGeom>
            <a:ln>
              <a:noFill/>
            </a:ln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900" dirty="0">
                  <a:solidFill>
                    <a:srgbClr val="800080"/>
                  </a:solidFill>
                </a:rPr>
                <a:t>RCP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22807" y="5530767"/>
              <a:ext cx="793632" cy="384721"/>
            </a:xfrm>
            <a:prstGeom prst="rect">
              <a:avLst/>
            </a:prstGeom>
            <a:ln>
              <a:noFill/>
            </a:ln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900" dirty="0" smtClean="0"/>
                <a:t>TCP</a:t>
              </a:r>
              <a:endParaRPr lang="en-US" sz="1900" i="1" dirty="0" smtClean="0"/>
            </a:p>
          </p:txBody>
        </p:sp>
      </p:grpSp>
      <p:pic>
        <p:nvPicPr>
          <p:cNvPr id="7170" name="Picture 2" descr="C:\cdata\proj\proj_dcp\csimulatorBuild\csimulator\r_single_rooted_tree\data_aggregation\res_20111112_ND_BurstScenario_AppTh_vs_FlowSize\plot\1\ND_BurstScenario_AppTh_vs_Flow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657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cdata\proj\proj_dcp\csimulatorBuild\csimulator\r_single_rooted_tree\data_aggregation\res_20111112_ND_BurstScenario_AppTh_vs_FlowSize\plot\2\ND_BurstScenario_AppTh_vs_Flow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91" y="141657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cdata\proj\proj_dcp\csimulatorBuild\csimulator\r_single_rooted_tree\data_aggregation\res_20111112_ND_BurstScenario_AppTh_vs_FlowSize\plot\3\ND_BurstScenario_AppTh_vs_Flow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9" y="141657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cdata\proj\proj_dcp\csimulatorBuild\csimulator\r_single_rooted_tree\data_aggregation\res_20111112_ND_BurstScenario_AppTh_vs_FlowSize\plot\4\ND_BurstScenario_AppTh_vs_Flow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9" y="141732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33400" y="2711106"/>
            <a:ext cx="2133600" cy="1117600"/>
          </a:xfrm>
        </p:spPr>
        <p:txBody>
          <a:bodyPr>
            <a:noAutofit/>
          </a:bodyPr>
          <a:lstStyle/>
          <a:p>
            <a:pPr lvl="0" algn="ctr"/>
            <a:r>
              <a:rPr lang="en-US" sz="1900" dirty="0" smtClean="0"/>
              <a:t>Mean flow completion time</a:t>
            </a:r>
            <a:endParaRPr lang="en-US" sz="1900" i="1" dirty="0" smtClean="0">
              <a:solidFill>
                <a:schemeClr val="accent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7883" y="3329398"/>
            <a:ext cx="2641985" cy="2830542"/>
            <a:chOff x="-126917" y="3437692"/>
            <a:chExt cx="2641985" cy="2830542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-126917" y="5040512"/>
              <a:ext cx="2336717" cy="12277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dirty="0" smtClean="0"/>
                <a:t>Omniscient scheduler controls with </a:t>
              </a:r>
              <a:r>
                <a:rPr lang="en-US" sz="1900" b="1" dirty="0" smtClean="0">
                  <a:solidFill>
                    <a:srgbClr val="FF0000"/>
                  </a:solidFill>
                </a:rPr>
                <a:t>zero</a:t>
              </a:r>
              <a:r>
                <a:rPr lang="en-US" sz="1900" dirty="0" smtClean="0">
                  <a:solidFill>
                    <a:schemeClr val="accent2"/>
                  </a:solidFill>
                </a:rPr>
                <a:t> </a:t>
              </a:r>
              <a:r>
                <a:rPr lang="en-US" sz="1900" dirty="0" smtClean="0"/>
                <a:t>control feedback delay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163783" y="4061458"/>
              <a:ext cx="203199" cy="858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52400" y="3437692"/>
              <a:ext cx="236266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900" dirty="0" smtClean="0"/>
                <a:t>[Normalized to </a:t>
              </a:r>
              <a:br>
                <a:rPr lang="en-US" sz="1900" dirty="0" smtClean="0"/>
              </a:br>
              <a:r>
                <a:rPr lang="en-US" sz="1900" i="1" dirty="0" smtClean="0">
                  <a:solidFill>
                    <a:schemeClr val="accent2"/>
                  </a:solidFill>
                </a:rPr>
                <a:t>a lower bound</a:t>
              </a:r>
              <a:r>
                <a:rPr lang="en-US" sz="1900" dirty="0" smtClean="0"/>
                <a:t>]</a:t>
              </a:r>
              <a:endParaRPr lang="en-US" sz="1900" i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456736" y="4917499"/>
            <a:ext cx="2594900" cy="384721"/>
          </a:xfrm>
          <a:prstGeom prst="rect">
            <a:avLst/>
          </a:prstGeom>
          <a:ln>
            <a:noFill/>
          </a:ln>
          <a:effectLst>
            <a:outerShdw blurRad="40005" dist="20320" dir="5400000" algn="tl" rotWithShape="0">
              <a:prstClr val="black">
                <a:alpha val="38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808000"/>
                </a:solidFill>
              </a:rPr>
              <a:t>PDQ w/o Early Start</a:t>
            </a:r>
            <a:endParaRPr lang="en-US" sz="1900" dirty="0">
              <a:solidFill>
                <a:srgbClr val="8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9850" y="5172075"/>
            <a:ext cx="793632" cy="384721"/>
          </a:xfrm>
          <a:prstGeom prst="rect">
            <a:avLst/>
          </a:prstGeom>
          <a:ln>
            <a:noFill/>
          </a:ln>
          <a:effectLst>
            <a:outerShdw blurRad="40005" dist="20320" dir="5400000" algn="tl" rotWithShape="0">
              <a:prstClr val="black">
                <a:alpha val="3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solidFill>
                  <a:srgbClr val="00A000"/>
                </a:solidFill>
              </a:rPr>
              <a:t>PDQ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flow size not known?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Screen Shot 2016-02-17 at 10.4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0"/>
            <a:ext cx="9144000" cy="2405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009" y="5051539"/>
            <a:ext cx="816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does flow size estimation (criticality = bytes sent) work better for Pareto?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891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3200" dirty="0">
                <a:solidFill>
                  <a:srgbClr val="0D49E1"/>
                </a:solidFill>
              </a:rPr>
              <a:t>Fairness: </a:t>
            </a:r>
            <a:r>
              <a:rPr lang="en-US" sz="3200" dirty="0"/>
              <a:t>can long flows starve</a:t>
            </a:r>
            <a:r>
              <a:rPr lang="en-US" sz="3200" dirty="0" smtClean="0"/>
              <a:t>?</a:t>
            </a:r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endParaRPr lang="en-US" sz="3200" dirty="0" smtClean="0"/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endParaRPr lang="en-US" sz="900" dirty="0" smtClean="0"/>
          </a:p>
          <a:p>
            <a:pPr marL="0" lvl="1" indent="0">
              <a:buNone/>
            </a:pPr>
            <a:endParaRPr lang="en-US" sz="900" dirty="0" smtClean="0"/>
          </a:p>
          <a:p>
            <a:pPr marL="0" lvl="1" indent="0">
              <a:buNone/>
            </a:pPr>
            <a:r>
              <a:rPr lang="en-US" sz="3200" dirty="0">
                <a:solidFill>
                  <a:srgbClr val="0D49E1"/>
                </a:solidFill>
              </a:rPr>
              <a:t>Resilience to error: </a:t>
            </a:r>
            <a:r>
              <a:rPr lang="en-US" sz="3200" dirty="0"/>
              <a:t>what if packet gets lost or flow information is inaccurate?</a:t>
            </a:r>
          </a:p>
          <a:p>
            <a:pPr marL="0" lvl="1" indent="0">
              <a:buNone/>
            </a:pPr>
            <a:endParaRPr lang="en-US" sz="3200" dirty="0" smtClean="0"/>
          </a:p>
          <a:p>
            <a:pPr marL="0" lvl="1" indent="0">
              <a:buNone/>
            </a:pPr>
            <a:r>
              <a:rPr lang="en-US" sz="3200" dirty="0">
                <a:solidFill>
                  <a:srgbClr val="0D49E1"/>
                </a:solidFill>
              </a:rPr>
              <a:t>Multipath: </a:t>
            </a:r>
            <a:r>
              <a:rPr lang="en-US" sz="3200" dirty="0"/>
              <a:t>does PDQ benefit from </a:t>
            </a:r>
            <a:r>
              <a:rPr lang="en-US" sz="3200" dirty="0" smtClean="0"/>
              <a:t>multipath?</a:t>
            </a:r>
            <a:endParaRPr lang="en-US" sz="3200" dirty="0"/>
          </a:p>
          <a:p>
            <a:pPr marL="0" lvl="1" indent="0">
              <a:buNone/>
            </a:pPr>
            <a:endParaRPr lang="en-US" sz="32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102706"/>
            <a:ext cx="6400800" cy="1906071"/>
            <a:chOff x="1295400" y="2102706"/>
            <a:chExt cx="6400800" cy="1906071"/>
          </a:xfrm>
        </p:grpSpPr>
        <p:sp>
          <p:nvSpPr>
            <p:cNvPr id="9" name="Rectangle 8"/>
            <p:cNvSpPr/>
            <p:nvPr/>
          </p:nvSpPr>
          <p:spPr>
            <a:xfrm>
              <a:off x="1562492" y="2102706"/>
              <a:ext cx="5958117" cy="19060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95400" y="2157921"/>
              <a:ext cx="6400800" cy="1783202"/>
              <a:chOff x="1295400" y="1447316"/>
              <a:chExt cx="6400800" cy="17832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ontent Placeholder 2"/>
                  <p:cNvSpPr txBox="1">
                    <a:spLocks/>
                  </p:cNvSpPr>
                  <p:nvPr/>
                </p:nvSpPr>
                <p:spPr>
                  <a:xfrm>
                    <a:off x="1562492" y="1447316"/>
                    <a:ext cx="5867400" cy="121968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spcBef>
                        <a:spcPct val="20000"/>
                      </a:spcBef>
                      <a:buFontTx/>
                      <a:buNone/>
                      <a:defRPr sz="2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6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Wingdings" pitchFamily="2" charset="2"/>
                      <a:buChar char="§"/>
                      <a:defRPr sz="24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3000" dirty="0" smtClean="0"/>
                      <a:t>99% of jobs complete faster under SJF than under fair sharing </a:t>
                    </a:r>
                    <a:endParaRPr lang="en-US" sz="3000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lvl="1" algn="ctr"/>
                    <a:endParaRPr lang="en-US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 lvl="1"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2492" y="1447316"/>
                    <a:ext cx="5867400" cy="121968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3920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1295400" y="2510135"/>
                <a:ext cx="6400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Bansal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Harchol-Balter</a:t>
                </a: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; SIGMETRICS’01</a:t>
                </a:r>
                <a:r>
                  <a:rPr lang="en-US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]</a:t>
                </a:r>
                <a:endParaRPr lang="en-US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71600" y="2861186"/>
                <a:ext cx="6248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Assumption: heavy-tailed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flow distribution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16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in 1 Slide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4648200" y="5562600"/>
            <a:ext cx="4471916" cy="50601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92" name="Content Placeholder 2"/>
          <p:cNvSpPr txBox="1">
            <a:spLocks/>
          </p:cNvSpPr>
          <p:nvPr/>
        </p:nvSpPr>
        <p:spPr>
          <a:xfrm>
            <a:off x="457199" y="1618983"/>
            <a:ext cx="86868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D49E1"/>
                </a:solidFill>
              </a:rPr>
              <a:t>Packets </a:t>
            </a:r>
            <a:r>
              <a:rPr lang="en-US" sz="2400" b="1" dirty="0">
                <a:solidFill>
                  <a:srgbClr val="0D49E1"/>
                </a:solidFill>
              </a:rPr>
              <a:t>carry a </a:t>
            </a:r>
            <a:r>
              <a:rPr lang="en-US" sz="2400" b="1" dirty="0" smtClean="0">
                <a:solidFill>
                  <a:srgbClr val="0D49E1"/>
                </a:solidFill>
              </a:rPr>
              <a:t>single priority #</a:t>
            </a:r>
            <a:endParaRPr lang="en-US" sz="2400" b="1" dirty="0">
              <a:solidFill>
                <a:srgbClr val="0D49E1"/>
              </a:solidFill>
            </a:endParaRPr>
          </a:p>
          <a:p>
            <a:r>
              <a:rPr lang="en-US" sz="2200" dirty="0"/>
              <a:t>e.g., </a:t>
            </a:r>
            <a:r>
              <a:rPr lang="en-US" sz="2200" dirty="0" err="1" smtClean="0"/>
              <a:t>prio</a:t>
            </a:r>
            <a:r>
              <a:rPr lang="en-US" sz="2200" dirty="0" smtClean="0"/>
              <a:t> = remaining </a:t>
            </a:r>
            <a:r>
              <a:rPr lang="en-US" sz="2200" dirty="0"/>
              <a:t>flow size</a:t>
            </a:r>
          </a:p>
          <a:p>
            <a:pPr marL="0" indent="0">
              <a:buNone/>
            </a:pPr>
            <a:endParaRPr lang="en-US" sz="1400" b="1" dirty="0" smtClean="0">
              <a:solidFill>
                <a:schemeClr val="accent2"/>
              </a:solidFill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D49E1"/>
                </a:solidFill>
                <a:latin typeface="Verdana"/>
                <a:cs typeface="Verdana"/>
              </a:rPr>
              <a:t>pFabric</a:t>
            </a:r>
            <a:r>
              <a:rPr lang="en-US" sz="2400" b="1" dirty="0" smtClean="0">
                <a:solidFill>
                  <a:srgbClr val="0D49E1"/>
                </a:solidFill>
                <a:latin typeface="Verdana"/>
                <a:cs typeface="Verdana"/>
              </a:rPr>
              <a:t> Switches </a:t>
            </a:r>
          </a:p>
          <a:p>
            <a:r>
              <a:rPr lang="en-US" sz="2200" dirty="0">
                <a:latin typeface="Verdana"/>
                <a:cs typeface="Verdana"/>
              </a:rPr>
              <a:t>Send highest priority / drop lowest priority </a:t>
            </a:r>
            <a:r>
              <a:rPr lang="en-US" sz="2200" dirty="0" err="1" smtClean="0">
                <a:latin typeface="Verdana"/>
                <a:cs typeface="Verdana"/>
              </a:rPr>
              <a:t>pkts</a:t>
            </a:r>
            <a:endParaRPr lang="en-US" sz="2200" dirty="0" smtClean="0">
              <a:latin typeface="Verdana"/>
              <a:cs typeface="Verdana"/>
            </a:endParaRPr>
          </a:p>
          <a:p>
            <a:r>
              <a:rPr lang="en-US" sz="2200" dirty="0" smtClean="0">
                <a:latin typeface="Verdana"/>
                <a:cs typeface="Verdana"/>
              </a:rPr>
              <a:t>Very small buffers </a:t>
            </a:r>
            <a:r>
              <a:rPr lang="en-US" sz="2200" dirty="0" smtClean="0">
                <a:solidFill>
                  <a:srgbClr val="BD0A12"/>
                </a:solidFill>
                <a:latin typeface="Verdana"/>
                <a:cs typeface="Verdana"/>
              </a:rPr>
              <a:t>(20-30KB for 10Gbps fabric)</a:t>
            </a:r>
            <a:endParaRPr lang="en-US" sz="2200" dirty="0">
              <a:solidFill>
                <a:srgbClr val="BD0A12"/>
              </a:solidFill>
              <a:latin typeface="Verdana"/>
              <a:cs typeface="Verdana"/>
            </a:endParaRPr>
          </a:p>
          <a:p>
            <a:pPr algn="ctr"/>
            <a:endParaRPr lang="en-US" sz="300" b="1" dirty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14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D49E1"/>
                </a:solidFill>
                <a:latin typeface="Verdana"/>
                <a:cs typeface="Verdana"/>
              </a:rPr>
              <a:t>pFabric</a:t>
            </a:r>
            <a:r>
              <a:rPr lang="en-US" sz="2400" b="1" dirty="0" smtClean="0">
                <a:solidFill>
                  <a:srgbClr val="0D49E1"/>
                </a:solidFill>
                <a:latin typeface="Verdana"/>
                <a:cs typeface="Verdana"/>
              </a:rPr>
              <a:t> Hosts</a:t>
            </a:r>
            <a:endParaRPr lang="en-US" sz="2400" b="1" dirty="0">
              <a:solidFill>
                <a:srgbClr val="0D49E1"/>
              </a:solidFill>
              <a:latin typeface="Verdana"/>
              <a:cs typeface="Verdana"/>
            </a:endParaRPr>
          </a:p>
          <a:p>
            <a:pPr algn="ctr"/>
            <a:endParaRPr lang="en-US" sz="300" b="1" dirty="0">
              <a:latin typeface="Verdana"/>
              <a:cs typeface="Verdana"/>
            </a:endParaRPr>
          </a:p>
          <a:p>
            <a:r>
              <a:rPr lang="en-US" sz="2200" dirty="0" smtClean="0">
                <a:latin typeface="Verdana"/>
                <a:cs typeface="Verdana"/>
              </a:rPr>
              <a:t>Send/retransmit aggressively</a:t>
            </a:r>
          </a:p>
          <a:p>
            <a:r>
              <a:rPr lang="en-US" sz="2200" dirty="0" smtClean="0">
                <a:latin typeface="Verdana"/>
                <a:cs typeface="Verdana"/>
              </a:rPr>
              <a:t>Minimal rate control: just prevent congestion collapse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5920" y="5667927"/>
            <a:ext cx="8139043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Main Idea: </a:t>
            </a:r>
          </a:p>
          <a:p>
            <a:pPr algn="ctr"/>
            <a:r>
              <a:rPr lang="en-US" sz="2800" dirty="0" smtClean="0">
                <a:latin typeface="Verdana"/>
                <a:cs typeface="Verdana"/>
              </a:rPr>
              <a:t>Decouple scheduling from rate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7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44"/>
    </mc:Choice>
    <mc:Fallback xmlns="">
      <p:transition xmlns:p14="http://schemas.microsoft.com/office/powerpoint/2010/main" spd="slow" advTm="1132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pFabric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14" y="1752599"/>
            <a:ext cx="4565373" cy="4968875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2800" dirty="0" smtClean="0"/>
              <a:t>Boils </a:t>
            </a:r>
            <a:r>
              <a:rPr lang="en-US" sz="2800" dirty="0"/>
              <a:t>down to a sort</a:t>
            </a:r>
          </a:p>
          <a:p>
            <a:pPr lvl="1"/>
            <a:r>
              <a:rPr lang="en-US" sz="2200" dirty="0"/>
              <a:t>Essentially unlimited </a:t>
            </a:r>
            <a:r>
              <a:rPr lang="en-US" sz="2200" dirty="0" smtClean="0"/>
              <a:t>priorities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Thought </a:t>
            </a:r>
            <a:r>
              <a:rPr lang="en-US" sz="2200" dirty="0">
                <a:solidFill>
                  <a:prstClr val="black"/>
                </a:solidFill>
              </a:rPr>
              <a:t>to be difficult in </a:t>
            </a:r>
            <a:r>
              <a:rPr lang="en-US" sz="2200" dirty="0" smtClean="0">
                <a:solidFill>
                  <a:prstClr val="black"/>
                </a:solidFill>
              </a:rPr>
              <a:t>hardware</a:t>
            </a:r>
          </a:p>
          <a:p>
            <a:pPr marL="0" lvl="1" indent="0">
              <a:buNone/>
            </a:pPr>
            <a:endParaRPr lang="en-US" sz="1500" dirty="0" smtClean="0"/>
          </a:p>
          <a:p>
            <a:pPr marL="0" lvl="1" indent="0">
              <a:buNone/>
            </a:pPr>
            <a:r>
              <a:rPr lang="en-US" sz="2800" dirty="0" smtClean="0"/>
              <a:t>Existing switching only support 4-16 priorities</a:t>
            </a:r>
          </a:p>
          <a:p>
            <a:pPr marL="0" lvl="1" indent="0">
              <a:buNone/>
            </a:pPr>
            <a:endParaRPr lang="en-US" sz="1500" dirty="0" smtClean="0"/>
          </a:p>
          <a:p>
            <a:pPr marL="0" lvl="1" indent="0">
              <a:buNone/>
            </a:pPr>
            <a:r>
              <a:rPr lang="en-US" sz="2800" dirty="0" err="1" smtClean="0"/>
              <a:t>pFabric</a:t>
            </a:r>
            <a:r>
              <a:rPr lang="en-US" sz="2800" dirty="0" smtClean="0"/>
              <a:t> queues very small</a:t>
            </a:r>
          </a:p>
          <a:p>
            <a:pPr marL="742950" lvl="2" indent="-342900">
              <a:buFont typeface="Lucida Grande"/>
              <a:buChar char="-"/>
            </a:pPr>
            <a:r>
              <a:rPr lang="en-US" sz="2200" dirty="0" smtClean="0"/>
              <a:t>51.2ns to find min/max of ~600 numbers</a:t>
            </a:r>
          </a:p>
          <a:p>
            <a:pPr lvl="1"/>
            <a:r>
              <a:rPr lang="en-US" sz="2200" dirty="0"/>
              <a:t>Binary comparator tree: </a:t>
            </a:r>
            <a:r>
              <a:rPr lang="en-US" sz="2200" dirty="0" smtClean="0"/>
              <a:t>10 </a:t>
            </a:r>
            <a:r>
              <a:rPr lang="en-US" sz="2200" dirty="0"/>
              <a:t>clock </a:t>
            </a:r>
            <a:r>
              <a:rPr lang="en-US" sz="2200" dirty="0" smtClean="0"/>
              <a:t>cycles</a:t>
            </a:r>
            <a:endParaRPr lang="en-US" sz="2200" dirty="0" smtClean="0">
              <a:solidFill>
                <a:srgbClr val="BD0A12"/>
              </a:solidFill>
            </a:endParaRPr>
          </a:p>
          <a:p>
            <a:pPr lvl="1"/>
            <a:r>
              <a:rPr lang="en-US" sz="2200" dirty="0" smtClean="0">
                <a:solidFill>
                  <a:srgbClr val="BD0A12"/>
                </a:solidFill>
              </a:rPr>
              <a:t>Current ASICs: clock ~ 1ns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hardware_implementation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3" t="20362" r="19668" b="40144"/>
          <a:stretch/>
        </p:blipFill>
        <p:spPr>
          <a:xfrm rot="16200000">
            <a:off x="4758548" y="1852503"/>
            <a:ext cx="4451113" cy="4324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4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11"/>
    </mc:Choice>
    <mc:Fallback xmlns="">
      <p:transition xmlns:p14="http://schemas.microsoft.com/office/powerpoint/2010/main" spd="slow" advTm="890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pFabric</a:t>
            </a:r>
            <a:r>
              <a:rPr lang="en-US" dirty="0" smtClean="0"/>
              <a:t> Rate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20222"/>
            <a:ext cx="8619435" cy="4718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Minimal version of TCP algorithm</a:t>
            </a:r>
          </a:p>
          <a:p>
            <a:pPr marL="0" indent="0">
              <a:buNone/>
            </a:pPr>
            <a:endParaRPr lang="en-US" sz="600" dirty="0" smtClean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Start at line-rate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Initial window </a:t>
            </a:r>
            <a:r>
              <a:rPr lang="en-US" dirty="0">
                <a:solidFill>
                  <a:srgbClr val="BD0A12"/>
                </a:solidFill>
              </a:rPr>
              <a:t>l</a:t>
            </a:r>
            <a:r>
              <a:rPr lang="en-US" dirty="0" smtClean="0">
                <a:solidFill>
                  <a:srgbClr val="BD0A12"/>
                </a:solidFill>
              </a:rPr>
              <a:t>arger than BDP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retransmission timeout </a:t>
            </a:r>
            <a:r>
              <a:rPr lang="en-US" dirty="0" smtClean="0"/>
              <a:t>estimation</a:t>
            </a:r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Fixed RTO at small multiple of round-trip time</a:t>
            </a:r>
          </a:p>
          <a:p>
            <a:pPr marL="914400" lvl="2" indent="0">
              <a:buNone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Reduce window size upon packet drops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Window increase same as TCP (slow start, congestion avoidance, …)</a:t>
            </a:r>
            <a:endParaRPr lang="en-US" dirty="0" smtClean="0"/>
          </a:p>
          <a:p>
            <a:pPr marL="514350" indent="-457200">
              <a:buFont typeface="+mj-lt"/>
              <a:buAutoNum type="arabicPeriod"/>
            </a:pPr>
            <a:endParaRPr lang="en-US" sz="800" dirty="0" smtClean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After multiple consecutive timeouts, enter “probe mode”</a:t>
            </a:r>
            <a:endParaRPr lang="en-US" dirty="0"/>
          </a:p>
          <a:p>
            <a:pPr lvl="1"/>
            <a:r>
              <a:rPr lang="en-US" dirty="0" smtClean="0">
                <a:solidFill>
                  <a:srgbClr val="BD0A12"/>
                </a:solidFill>
              </a:rPr>
              <a:t>Probe mode sends min. size packets until first 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94778" y="1576671"/>
            <a:ext cx="2491409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What about queue buildup?</a:t>
            </a:r>
          </a:p>
          <a:p>
            <a:endParaRPr lang="en-US" sz="1000" dirty="0"/>
          </a:p>
          <a:p>
            <a:r>
              <a:rPr lang="en-US" sz="2800" dirty="0" smtClean="0"/>
              <a:t>Why window control?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1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5"/>
    </mc:Choice>
    <mc:Fallback xmlns="">
      <p:transition xmlns:p14="http://schemas.microsoft.com/office/powerpoint/2010/main" spd="slow" advTm="471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 err="1" smtClean="0"/>
              <a:t>pFabric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435"/>
            <a:ext cx="8458200" cy="4613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D49E1"/>
                </a:solidFill>
              </a:rPr>
              <a:t>Key invariant: </a:t>
            </a:r>
          </a:p>
          <a:p>
            <a:pPr marL="0" indent="0">
              <a:buNone/>
            </a:pPr>
            <a:r>
              <a:rPr lang="en-US" dirty="0" smtClean="0"/>
              <a:t>At any instant, have the highest priority packet (according to ideal algorithm) </a:t>
            </a:r>
            <a:r>
              <a:rPr lang="en-US" dirty="0" smtClean="0">
                <a:solidFill>
                  <a:srgbClr val="BD0A12"/>
                </a:solidFill>
              </a:rPr>
              <a:t>available at the switch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200" dirty="0" smtClean="0">
                <a:solidFill>
                  <a:srgbClr val="000000"/>
                </a:solidFill>
              </a:rPr>
              <a:t>Priority scheduling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High priority packets traverse fabric as quickly as possible</a:t>
            </a:r>
          </a:p>
          <a:p>
            <a:endParaRPr lang="en-US" sz="300" dirty="0">
              <a:solidFill>
                <a:srgbClr val="000000"/>
              </a:solidFill>
            </a:endParaRPr>
          </a:p>
          <a:p>
            <a:endParaRPr lang="en-US" sz="300" dirty="0" smtClean="0">
              <a:solidFill>
                <a:srgbClr val="000000"/>
              </a:solidFill>
            </a:endParaRPr>
          </a:p>
          <a:p>
            <a:endParaRPr lang="en-US" sz="3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What about dropped packets?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owest priority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→</a:t>
            </a:r>
            <a:r>
              <a:rPr lang="en-US" dirty="0" smtClean="0">
                <a:solidFill>
                  <a:srgbClr val="000000"/>
                </a:solidFill>
              </a:rPr>
              <a:t> not needed till all other packets depart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BD0A12"/>
                </a:solidFill>
              </a:rPr>
              <a:t>Buffer &gt; BDP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→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enough time </a:t>
            </a:r>
            <a:r>
              <a:rPr lang="en-US" dirty="0" smtClean="0">
                <a:solidFill>
                  <a:srgbClr val="BD0A12"/>
                </a:solidFill>
              </a:rPr>
              <a:t>(&gt; RTT) </a:t>
            </a:r>
            <a:r>
              <a:rPr lang="en-US" dirty="0" smtClean="0">
                <a:solidFill>
                  <a:srgbClr val="000000"/>
                </a:solidFill>
              </a:rPr>
              <a:t>to retransmit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2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53"/>
    </mc:Choice>
    <mc:Fallback xmlns="">
      <p:transition xmlns:p14="http://schemas.microsoft.com/office/powerpoint/2010/main" spd="slow" advTm="979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Latency Congestion Control </a:t>
            </a:r>
            <a:br>
              <a:rPr lang="en-US" dirty="0" smtClean="0"/>
            </a:br>
            <a:r>
              <a:rPr lang="en-US" sz="4000" dirty="0" smtClean="0"/>
              <a:t>(DCTCP, RCP, XCP, </a:t>
            </a:r>
            <a:r>
              <a:rPr lang="is-IS" sz="4000" dirty="0" smtClean="0"/>
              <a:t>…)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19" y="1622286"/>
            <a:ext cx="8866224" cy="10665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Keep network queues small (at high throughput)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</a:t>
            </a:fld>
            <a:endParaRPr lang="en-US"/>
          </a:p>
        </p:txBody>
      </p:sp>
      <p:sp>
        <p:nvSpPr>
          <p:cNvPr id="24" name="Freeform 152"/>
          <p:cNvSpPr>
            <a:spLocks/>
          </p:cNvSpPr>
          <p:nvPr/>
        </p:nvSpPr>
        <p:spPr bwMode="auto">
          <a:xfrm>
            <a:off x="4148047" y="3854837"/>
            <a:ext cx="3391782" cy="501636"/>
          </a:xfrm>
          <a:custGeom>
            <a:avLst/>
            <a:gdLst>
              <a:gd name="T0" fmla="*/ 0 w 768"/>
              <a:gd name="T1" fmla="*/ 0 h 576"/>
              <a:gd name="T2" fmla="*/ 768 w 768"/>
              <a:gd name="T3" fmla="*/ 0 h 576"/>
              <a:gd name="T4" fmla="*/ 768 w 768"/>
              <a:gd name="T5" fmla="*/ 576 h 576"/>
              <a:gd name="T6" fmla="*/ 0 w 768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576"/>
              <a:gd name="T14" fmla="*/ 768 w 76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576">
                <a:moveTo>
                  <a:pt x="0" y="0"/>
                </a:moveTo>
                <a:lnTo>
                  <a:pt x="768" y="0"/>
                </a:lnTo>
                <a:lnTo>
                  <a:pt x="768" y="576"/>
                </a:lnTo>
                <a:lnTo>
                  <a:pt x="0" y="576"/>
                </a:lnTo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EEECE1">
                  <a:lumMod val="75000"/>
                </a:srgbClr>
              </a:gs>
            </a:gsLst>
            <a:lin ang="0" scaled="1"/>
          </a:gradFill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4974855" y="3957189"/>
            <a:ext cx="428370" cy="27777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13871" y="3881892"/>
            <a:ext cx="2722253" cy="428370"/>
            <a:chOff x="5395024" y="2915112"/>
            <a:chExt cx="2722253" cy="428370"/>
          </a:xfrm>
        </p:grpSpPr>
        <p:sp>
          <p:nvSpPr>
            <p:cNvPr id="27" name="Rectangle 26"/>
            <p:cNvSpPr/>
            <p:nvPr/>
          </p:nvSpPr>
          <p:spPr>
            <a:xfrm rot="5400000">
              <a:off x="7764205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7503728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7227924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6948179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6672375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411898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6136094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580204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319727" y="2990409"/>
              <a:ext cx="428370" cy="27777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7539829" y="4096076"/>
            <a:ext cx="418218" cy="957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9" name="Rectangle 38"/>
          <p:cNvSpPr/>
          <p:nvPr/>
        </p:nvSpPr>
        <p:spPr>
          <a:xfrm rot="5400000">
            <a:off x="1510536" y="5175026"/>
            <a:ext cx="428370" cy="27777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7160826" y="3957190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 descr="server-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38" y="2666761"/>
            <a:ext cx="915278" cy="974328"/>
          </a:xfrm>
          <a:prstGeom prst="rect">
            <a:avLst/>
          </a:prstGeom>
        </p:spPr>
      </p:pic>
      <p:pic>
        <p:nvPicPr>
          <p:cNvPr id="44" name="Picture 43" descr="server-g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38" y="4950552"/>
            <a:ext cx="915278" cy="97432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 rot="5400000">
            <a:off x="1487278" y="2911415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205" y="3356239"/>
            <a:ext cx="829017" cy="790330"/>
          </a:xfrm>
          <a:prstGeom prst="rect">
            <a:avLst/>
          </a:prstGeom>
        </p:spPr>
      </p:pic>
      <p:pic>
        <p:nvPicPr>
          <p:cNvPr id="58" name="Picture 57" descr="gif_mous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068" y="5586134"/>
            <a:ext cx="705508" cy="821482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3953565" y="5181600"/>
            <a:ext cx="4428436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Can we do better?</a:t>
            </a:r>
          </a:p>
        </p:txBody>
      </p:sp>
      <p:sp>
        <p:nvSpPr>
          <p:cNvPr id="37" name="Rectangle 36"/>
          <p:cNvSpPr/>
          <p:nvPr/>
        </p:nvSpPr>
        <p:spPr>
          <a:xfrm rot="5400000">
            <a:off x="1243804" y="2911415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976554" y="2911416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 rot="5400000">
            <a:off x="719830" y="2911414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476356" y="2911414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209106" y="2911415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 rot="5400000">
            <a:off x="-75297" y="2911417"/>
            <a:ext cx="428370" cy="2777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5053" y="2666761"/>
            <a:ext cx="382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Implicitly prioritize mice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3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8547E-7 L 0.20625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9" grpId="0" animBg="1"/>
      <p:bldP spid="37" grpId="0" animBg="1"/>
      <p:bldP spid="38" grpId="0" animBg="1"/>
      <p:bldP spid="40" grpId="0" animBg="1"/>
      <p:bldP spid="41" grpId="0" animBg="1"/>
      <p:bldP spid="52" grpId="0" animBg="1"/>
      <p:bldP spid="5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495499"/>
              </p:ext>
            </p:extLst>
          </p:nvPr>
        </p:nvGraphicFramePr>
        <p:xfrm>
          <a:off x="990600" y="1790700"/>
          <a:ext cx="6968368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Mean FCT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57"/>
    </mc:Choice>
    <mc:Fallback xmlns="">
      <p:transition xmlns:p14="http://schemas.microsoft.com/office/powerpoint/2010/main" spd="slow" advTm="1105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Mice FCT </a:t>
            </a:r>
            <a:r>
              <a:rPr lang="en-US" sz="4000" dirty="0" smtClean="0"/>
              <a:t>(&lt;100KB)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548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5488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99</a:t>
            </a:r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Percentile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86071"/>
              </p:ext>
            </p:extLst>
          </p:nvPr>
        </p:nvGraphicFramePr>
        <p:xfrm>
          <a:off x="0" y="2209800"/>
          <a:ext cx="9067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61539"/>
              </p:ext>
            </p:extLst>
          </p:nvPr>
        </p:nvGraphicFramePr>
        <p:xfrm>
          <a:off x="4419600" y="2667000"/>
          <a:ext cx="4724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39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3"/>
    </mc:Choice>
    <mc:Fallback xmlns="">
      <p:transition xmlns:p14="http://schemas.microsoft.com/office/powerpoint/2010/main" spd="slow" advTm="402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Elephant FCT </a:t>
            </a:r>
            <a:r>
              <a:rPr lang="en-US" sz="4000" dirty="0" smtClean="0"/>
              <a:t>(&gt;10MB)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5420774" cy="426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33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38800" y="3042047"/>
            <a:ext cx="3744374" cy="1682353"/>
            <a:chOff x="5638800" y="3042047"/>
            <a:chExt cx="3744374" cy="1682353"/>
          </a:xfrm>
        </p:grpSpPr>
        <p:sp>
          <p:nvSpPr>
            <p:cNvPr id="7" name="Freeform 6"/>
            <p:cNvSpPr/>
            <p:nvPr/>
          </p:nvSpPr>
          <p:spPr>
            <a:xfrm>
              <a:off x="5638800" y="3733800"/>
              <a:ext cx="1295400" cy="990600"/>
            </a:xfrm>
            <a:custGeom>
              <a:avLst/>
              <a:gdLst>
                <a:gd name="connsiteX0" fmla="*/ 974704 w 974704"/>
                <a:gd name="connsiteY0" fmla="*/ 531609 h 610366"/>
                <a:gd name="connsiteX1" fmla="*/ 905785 w 974704"/>
                <a:gd name="connsiteY1" fmla="*/ 551298 h 610366"/>
                <a:gd name="connsiteX2" fmla="*/ 876249 w 974704"/>
                <a:gd name="connsiteY2" fmla="*/ 561143 h 610366"/>
                <a:gd name="connsiteX3" fmla="*/ 817176 w 974704"/>
                <a:gd name="connsiteY3" fmla="*/ 570987 h 610366"/>
                <a:gd name="connsiteX4" fmla="*/ 728567 w 974704"/>
                <a:gd name="connsiteY4" fmla="*/ 590677 h 610366"/>
                <a:gd name="connsiteX5" fmla="*/ 699030 w 974704"/>
                <a:gd name="connsiteY5" fmla="*/ 600521 h 610366"/>
                <a:gd name="connsiteX6" fmla="*/ 649803 w 974704"/>
                <a:gd name="connsiteY6" fmla="*/ 610366 h 610366"/>
                <a:gd name="connsiteX7" fmla="*/ 295365 w 974704"/>
                <a:gd name="connsiteY7" fmla="*/ 600521 h 610366"/>
                <a:gd name="connsiteX8" fmla="*/ 177219 w 974704"/>
                <a:gd name="connsiteY8" fmla="*/ 561143 h 610366"/>
                <a:gd name="connsiteX9" fmla="*/ 88610 w 974704"/>
                <a:gd name="connsiteY9" fmla="*/ 511920 h 610366"/>
                <a:gd name="connsiteX10" fmla="*/ 49228 w 974704"/>
                <a:gd name="connsiteY10" fmla="*/ 472541 h 610366"/>
                <a:gd name="connsiteX11" fmla="*/ 19691 w 974704"/>
                <a:gd name="connsiteY11" fmla="*/ 423318 h 610366"/>
                <a:gd name="connsiteX12" fmla="*/ 0 w 974704"/>
                <a:gd name="connsiteY12" fmla="*/ 354406 h 610366"/>
                <a:gd name="connsiteX13" fmla="*/ 9846 w 974704"/>
                <a:gd name="connsiteY13" fmla="*/ 255960 h 610366"/>
                <a:gd name="connsiteX14" fmla="*/ 29537 w 974704"/>
                <a:gd name="connsiteY14" fmla="*/ 226426 h 610366"/>
                <a:gd name="connsiteX15" fmla="*/ 59073 w 974704"/>
                <a:gd name="connsiteY15" fmla="*/ 196892 h 610366"/>
                <a:gd name="connsiteX16" fmla="*/ 127992 w 974704"/>
                <a:gd name="connsiteY16" fmla="*/ 157514 h 610366"/>
                <a:gd name="connsiteX17" fmla="*/ 187065 w 974704"/>
                <a:gd name="connsiteY17" fmla="*/ 137825 h 610366"/>
                <a:gd name="connsiteX18" fmla="*/ 265828 w 974704"/>
                <a:gd name="connsiteY18" fmla="*/ 88602 h 610366"/>
                <a:gd name="connsiteX19" fmla="*/ 344592 w 974704"/>
                <a:gd name="connsiteY19" fmla="*/ 49223 h 610366"/>
                <a:gd name="connsiteX20" fmla="*/ 383974 w 974704"/>
                <a:gd name="connsiteY20" fmla="*/ 19689 h 610366"/>
                <a:gd name="connsiteX21" fmla="*/ 443047 w 974704"/>
                <a:gd name="connsiteY21" fmla="*/ 9845 h 610366"/>
                <a:gd name="connsiteX22" fmla="*/ 492275 w 974704"/>
                <a:gd name="connsiteY22" fmla="*/ 0 h 610366"/>
                <a:gd name="connsiteX23" fmla="*/ 649803 w 974704"/>
                <a:gd name="connsiteY23" fmla="*/ 9845 h 610366"/>
                <a:gd name="connsiteX24" fmla="*/ 708876 w 974704"/>
                <a:gd name="connsiteY24" fmla="*/ 39379 h 610366"/>
                <a:gd name="connsiteX25" fmla="*/ 738412 w 974704"/>
                <a:gd name="connsiteY25" fmla="*/ 49223 h 610366"/>
                <a:gd name="connsiteX26" fmla="*/ 817176 w 974704"/>
                <a:gd name="connsiteY26" fmla="*/ 118135 h 610366"/>
                <a:gd name="connsiteX27" fmla="*/ 846712 w 974704"/>
                <a:gd name="connsiteY27" fmla="*/ 147669 h 610366"/>
                <a:gd name="connsiteX28" fmla="*/ 876249 w 974704"/>
                <a:gd name="connsiteY28" fmla="*/ 177203 h 610366"/>
                <a:gd name="connsiteX29" fmla="*/ 886094 w 974704"/>
                <a:gd name="connsiteY29" fmla="*/ 206737 h 610366"/>
                <a:gd name="connsiteX30" fmla="*/ 905785 w 974704"/>
                <a:gd name="connsiteY30" fmla="*/ 275649 h 610366"/>
                <a:gd name="connsiteX31" fmla="*/ 895940 w 974704"/>
                <a:gd name="connsiteY31" fmla="*/ 364251 h 610366"/>
                <a:gd name="connsiteX32" fmla="*/ 886094 w 974704"/>
                <a:gd name="connsiteY32" fmla="*/ 393784 h 610366"/>
                <a:gd name="connsiteX33" fmla="*/ 876249 w 974704"/>
                <a:gd name="connsiteY33" fmla="*/ 570987 h 6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74704" h="610366">
                  <a:moveTo>
                    <a:pt x="974704" y="531609"/>
                  </a:moveTo>
                  <a:lnTo>
                    <a:pt x="905785" y="551298"/>
                  </a:lnTo>
                  <a:cubicBezTo>
                    <a:pt x="895845" y="554280"/>
                    <a:pt x="886380" y="558892"/>
                    <a:pt x="876249" y="561143"/>
                  </a:cubicBezTo>
                  <a:cubicBezTo>
                    <a:pt x="856762" y="565473"/>
                    <a:pt x="836867" y="567706"/>
                    <a:pt x="817176" y="570987"/>
                  </a:cubicBezTo>
                  <a:cubicBezTo>
                    <a:pt x="750693" y="593147"/>
                    <a:pt x="832518" y="567579"/>
                    <a:pt x="728567" y="590677"/>
                  </a:cubicBezTo>
                  <a:cubicBezTo>
                    <a:pt x="718436" y="592928"/>
                    <a:pt x="709098" y="598004"/>
                    <a:pt x="699030" y="600521"/>
                  </a:cubicBezTo>
                  <a:cubicBezTo>
                    <a:pt x="682796" y="604579"/>
                    <a:pt x="666212" y="607084"/>
                    <a:pt x="649803" y="610366"/>
                  </a:cubicBezTo>
                  <a:cubicBezTo>
                    <a:pt x="531657" y="607084"/>
                    <a:pt x="412921" y="612765"/>
                    <a:pt x="295365" y="600521"/>
                  </a:cubicBezTo>
                  <a:cubicBezTo>
                    <a:pt x="254077" y="596221"/>
                    <a:pt x="177219" y="561143"/>
                    <a:pt x="177219" y="561143"/>
                  </a:cubicBezTo>
                  <a:cubicBezTo>
                    <a:pt x="109511" y="516008"/>
                    <a:pt x="140597" y="529247"/>
                    <a:pt x="88610" y="511920"/>
                  </a:cubicBezTo>
                  <a:cubicBezTo>
                    <a:pt x="75483" y="498794"/>
                    <a:pt x="60019" y="487647"/>
                    <a:pt x="49228" y="472541"/>
                  </a:cubicBezTo>
                  <a:cubicBezTo>
                    <a:pt x="-14681" y="383077"/>
                    <a:pt x="92453" y="496077"/>
                    <a:pt x="19691" y="423318"/>
                  </a:cubicBezTo>
                  <a:cubicBezTo>
                    <a:pt x="15050" y="409394"/>
                    <a:pt x="0" y="366763"/>
                    <a:pt x="0" y="354406"/>
                  </a:cubicBezTo>
                  <a:cubicBezTo>
                    <a:pt x="0" y="321427"/>
                    <a:pt x="2430" y="288094"/>
                    <a:pt x="9846" y="255960"/>
                  </a:cubicBezTo>
                  <a:cubicBezTo>
                    <a:pt x="12507" y="244431"/>
                    <a:pt x="21962" y="235515"/>
                    <a:pt x="29537" y="226426"/>
                  </a:cubicBezTo>
                  <a:cubicBezTo>
                    <a:pt x="38451" y="215730"/>
                    <a:pt x="48377" y="205805"/>
                    <a:pt x="59073" y="196892"/>
                  </a:cubicBezTo>
                  <a:cubicBezTo>
                    <a:pt x="75467" y="183232"/>
                    <a:pt x="109475" y="164920"/>
                    <a:pt x="127992" y="157514"/>
                  </a:cubicBezTo>
                  <a:cubicBezTo>
                    <a:pt x="147264" y="149806"/>
                    <a:pt x="187065" y="137825"/>
                    <a:pt x="187065" y="137825"/>
                  </a:cubicBezTo>
                  <a:cubicBezTo>
                    <a:pt x="255455" y="86537"/>
                    <a:pt x="196327" y="127210"/>
                    <a:pt x="265828" y="88602"/>
                  </a:cubicBezTo>
                  <a:cubicBezTo>
                    <a:pt x="335580" y="49854"/>
                    <a:pt x="290598" y="67221"/>
                    <a:pt x="344592" y="49223"/>
                  </a:cubicBezTo>
                  <a:cubicBezTo>
                    <a:pt x="357719" y="39378"/>
                    <a:pt x="368739" y="25782"/>
                    <a:pt x="383974" y="19689"/>
                  </a:cubicBezTo>
                  <a:cubicBezTo>
                    <a:pt x="402509" y="12276"/>
                    <a:pt x="423406" y="13416"/>
                    <a:pt x="443047" y="9845"/>
                  </a:cubicBezTo>
                  <a:cubicBezTo>
                    <a:pt x="459511" y="6852"/>
                    <a:pt x="475866" y="3282"/>
                    <a:pt x="492275" y="0"/>
                  </a:cubicBezTo>
                  <a:cubicBezTo>
                    <a:pt x="544784" y="3282"/>
                    <a:pt x="597480" y="4338"/>
                    <a:pt x="649803" y="9845"/>
                  </a:cubicBezTo>
                  <a:cubicBezTo>
                    <a:pt x="681151" y="13144"/>
                    <a:pt x="681437" y="25661"/>
                    <a:pt x="708876" y="39379"/>
                  </a:cubicBezTo>
                  <a:cubicBezTo>
                    <a:pt x="718158" y="44020"/>
                    <a:pt x="728567" y="45942"/>
                    <a:pt x="738412" y="49223"/>
                  </a:cubicBezTo>
                  <a:cubicBezTo>
                    <a:pt x="787257" y="81782"/>
                    <a:pt x="759583" y="60546"/>
                    <a:pt x="817176" y="118135"/>
                  </a:cubicBezTo>
                  <a:lnTo>
                    <a:pt x="846712" y="147669"/>
                  </a:lnTo>
                  <a:lnTo>
                    <a:pt x="876249" y="177203"/>
                  </a:lnTo>
                  <a:cubicBezTo>
                    <a:pt x="879531" y="187048"/>
                    <a:pt x="883243" y="196759"/>
                    <a:pt x="886094" y="206737"/>
                  </a:cubicBezTo>
                  <a:cubicBezTo>
                    <a:pt x="910819" y="293267"/>
                    <a:pt x="882180" y="204836"/>
                    <a:pt x="905785" y="275649"/>
                  </a:cubicBezTo>
                  <a:cubicBezTo>
                    <a:pt x="902503" y="305183"/>
                    <a:pt x="900826" y="334940"/>
                    <a:pt x="895940" y="364251"/>
                  </a:cubicBezTo>
                  <a:cubicBezTo>
                    <a:pt x="894234" y="374487"/>
                    <a:pt x="887180" y="383464"/>
                    <a:pt x="886094" y="393784"/>
                  </a:cubicBezTo>
                  <a:cubicBezTo>
                    <a:pt x="875840" y="491192"/>
                    <a:pt x="876249" y="507007"/>
                    <a:pt x="876249" y="570987"/>
                  </a:cubicBezTo>
                </a:path>
              </a:pathLst>
            </a:custGeom>
            <a:ln w="38100">
              <a:solidFill>
                <a:srgbClr val="BD0A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5174" y="3042047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Why the gap?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62200" y="160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Average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2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7"/>
    </mc:Choice>
    <mc:Fallback xmlns="">
      <p:transition xmlns:p14="http://schemas.microsoft.com/office/powerpoint/2010/main" spd="slow" advTm="666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Rate </a:t>
            </a:r>
            <a:r>
              <a:rPr lang="en-US" dirty="0" err="1" smtClean="0"/>
              <a:t>vs</a:t>
            </a:r>
            <a:r>
              <a:rPr lang="en-US" dirty="0" smtClean="0"/>
              <a:t> Packet Priority</a:t>
            </a:r>
            <a:br>
              <a:rPr lang="en-US" dirty="0" smtClean="0"/>
            </a:br>
            <a:r>
              <a:rPr lang="en-US" sz="3600" dirty="0"/>
              <a:t>(at 80% load)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pktdrop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14185" r="35705" b="15177"/>
          <a:stretch/>
        </p:blipFill>
        <p:spPr>
          <a:xfrm rot="5400000">
            <a:off x="3238676" y="-114477"/>
            <a:ext cx="2590801" cy="7696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8858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Loss rate at other hops is negligible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5257800"/>
            <a:ext cx="70866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Almost all packet loss is for large (latency-insensitive) flows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Time: </a:t>
            </a:r>
            <a:br>
              <a:rPr lang="en-US" dirty="0" smtClean="0"/>
            </a:br>
            <a:r>
              <a:rPr lang="en-US" dirty="0" smtClean="0"/>
              <a:t>Multi-Tenant Performance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923">
            <a:off x="1060174" y="1982878"/>
            <a:ext cx="6914848" cy="4745597"/>
          </a:xfrm>
          <a:prstGeom prst="rect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7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813"/>
            <a:ext cx="8229600" cy="4525963"/>
          </a:xfrm>
        </p:spPr>
        <p:txBody>
          <a:bodyPr/>
          <a:lstStyle/>
          <a:p>
            <a:r>
              <a:rPr lang="en-US" dirty="0" smtClean="0"/>
              <a:t>Many DC apps/platforms know flow size or deadlines in advance </a:t>
            </a:r>
          </a:p>
          <a:p>
            <a:pPr marL="457200" indent="-457200">
              <a:buFont typeface="Lucida Grande"/>
              <a:buChar char="-"/>
            </a:pPr>
            <a:r>
              <a:rPr lang="en-US" dirty="0" smtClean="0"/>
              <a:t>Key/value stores </a:t>
            </a:r>
          </a:p>
          <a:p>
            <a:pPr marL="457200" indent="-457200">
              <a:buFont typeface="Lucida Grande"/>
              <a:buChar char="-"/>
            </a:pPr>
            <a:r>
              <a:rPr lang="en-US" dirty="0" smtClean="0"/>
              <a:t>Data processing </a:t>
            </a:r>
          </a:p>
          <a:p>
            <a:pPr marL="457200" indent="-457200">
              <a:buFont typeface="Lucida Grande"/>
              <a:buChar char="-"/>
            </a:pPr>
            <a:r>
              <a:rPr lang="en-US" dirty="0" smtClean="0"/>
              <a:t>Web </a:t>
            </a:r>
            <a:r>
              <a:rPr lang="en-US" dirty="0"/>
              <a:t>search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25" y="5407667"/>
            <a:ext cx="2473738" cy="866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44" y="3727481"/>
            <a:ext cx="2871304" cy="717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59" y="4114589"/>
            <a:ext cx="1838738" cy="9763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002985" y="3544958"/>
            <a:ext cx="4838401" cy="2684665"/>
            <a:chOff x="152400" y="1481914"/>
            <a:chExt cx="8955088" cy="4968875"/>
          </a:xfrm>
        </p:grpSpPr>
        <p:sp>
          <p:nvSpPr>
            <p:cNvPr id="9" name="Slide Number Placeholder 3"/>
            <p:cNvSpPr txBox="1">
              <a:spLocks/>
            </p:cNvSpPr>
            <p:nvPr/>
          </p:nvSpPr>
          <p:spPr>
            <a:xfrm>
              <a:off x="457200" y="5974539"/>
              <a:ext cx="2133600" cy="4762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0" latinLnBrk="0" hangingPunct="0">
                <a:defRPr sz="2000" b="1" kern="12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algn="l" defTabSz="457200" rtl="0" eaLnBrk="0" latinLnBrk="0" hangingPunct="0"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marL="914400" algn="l" defTabSz="457200" rtl="0" eaLnBrk="0" latinLnBrk="0" hangingPunct="0"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marL="1371600" algn="l" defTabSz="457200" rtl="0" eaLnBrk="0" latinLnBrk="0" hangingPunct="0"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1828800" algn="l" defTabSz="457200" rtl="0" eaLnBrk="0" latinLnBrk="0" hangingPunct="0"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fld id="{4B57705C-E459-B54E-914F-CA705644AD93}" type="slidenum">
                <a:rPr lang="en-US" sz="900" b="0" smtClean="0">
                  <a:latin typeface="Times New Roman" charset="0"/>
                </a:rPr>
                <a:pPr algn="ctr" eaLnBrk="1" hangingPunct="1">
                  <a:defRPr/>
                </a:pPr>
                <a:t>4</a:t>
              </a:fld>
              <a:endParaRPr lang="en-US" sz="900" b="0" smtClean="0">
                <a:latin typeface="Times New Roman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62600" y="1481914"/>
              <a:ext cx="2667000" cy="1143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Front end Server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62600" y="3296427"/>
              <a:ext cx="2667000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Aggregator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6494463" y="2945589"/>
              <a:ext cx="727075" cy="3175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533400" y="4515627"/>
              <a:ext cx="2667000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Aggregator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52800" y="4515627"/>
              <a:ext cx="2667000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Aggregator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715000" y="4240989"/>
              <a:ext cx="1655762" cy="66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latin typeface="Helvetica" charset="0"/>
                  <a:cs typeface="Arial" charset="0"/>
                </a:rPr>
                <a:t>… …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72200" y="4515627"/>
              <a:ext cx="2667000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Aggregator</a:t>
              </a:r>
            </a:p>
          </p:txBody>
        </p:sp>
        <p:cxnSp>
          <p:nvCxnSpPr>
            <p:cNvPr id="17" name="Straight Arrow Connector 16"/>
            <p:cNvCxnSpPr>
              <a:endCxn id="13" idx="0"/>
            </p:cNvCxnSpPr>
            <p:nvPr/>
          </p:nvCxnSpPr>
          <p:spPr>
            <a:xfrm rot="10800000" flipV="1">
              <a:off x="1866900" y="3920314"/>
              <a:ext cx="4152900" cy="595313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  <a:endCxn id="11" idx="2"/>
            </p:cNvCxnSpPr>
            <p:nvPr/>
          </p:nvCxnSpPr>
          <p:spPr>
            <a:xfrm rot="5400000" flipH="1" flipV="1">
              <a:off x="5493543" y="3113071"/>
              <a:ext cx="595313" cy="220980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0"/>
            </p:cNvCxnSpPr>
            <p:nvPr/>
          </p:nvCxnSpPr>
          <p:spPr>
            <a:xfrm rot="16200000" flipH="1">
              <a:off x="7036593" y="4046521"/>
              <a:ext cx="595313" cy="34290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52400" y="5811027"/>
              <a:ext cx="1563688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Worker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914400" y="5139514"/>
              <a:ext cx="914400" cy="83820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048000" y="5231589"/>
              <a:ext cx="552451" cy="66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latin typeface="Helvetica" charset="0"/>
                  <a:cs typeface="Arial" charset="0"/>
                </a:rPr>
                <a:t>…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789113" y="5811027"/>
              <a:ext cx="1563687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Worker</a:t>
              </a:r>
            </a:p>
          </p:txBody>
        </p:sp>
        <p:cxnSp>
          <p:nvCxnSpPr>
            <p:cNvPr id="24" name="Straight Arrow Connector 23"/>
            <p:cNvCxnSpPr>
              <a:stCxn id="13" idx="2"/>
              <a:endCxn id="23" idx="0"/>
            </p:cNvCxnSpPr>
            <p:nvPr/>
          </p:nvCxnSpPr>
          <p:spPr>
            <a:xfrm rot="16200000" flipH="1">
              <a:off x="1883568" y="5122846"/>
              <a:ext cx="671513" cy="70485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3429000" y="5811027"/>
              <a:ext cx="1563688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Worker</a:t>
              </a:r>
            </a:p>
          </p:txBody>
        </p:sp>
        <p:cxnSp>
          <p:nvCxnSpPr>
            <p:cNvPr id="26" name="Straight Arrow Connector 25"/>
            <p:cNvCxnSpPr>
              <a:endCxn id="25" idx="0"/>
            </p:cNvCxnSpPr>
            <p:nvPr/>
          </p:nvCxnSpPr>
          <p:spPr>
            <a:xfrm>
              <a:off x="2590800" y="5139514"/>
              <a:ext cx="1619250" cy="671513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7162800" y="5231589"/>
              <a:ext cx="552451" cy="66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latin typeface="Helvetica" charset="0"/>
                  <a:cs typeface="Arial" charset="0"/>
                </a:rPr>
                <a:t>…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791200" y="5811027"/>
              <a:ext cx="1563688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Worker</a:t>
              </a:r>
            </a:p>
          </p:txBody>
        </p:sp>
        <p:cxnSp>
          <p:nvCxnSpPr>
            <p:cNvPr id="29" name="Straight Arrow Connector 28"/>
            <p:cNvCxnSpPr>
              <a:endCxn id="28" idx="0"/>
            </p:cNvCxnSpPr>
            <p:nvPr/>
          </p:nvCxnSpPr>
          <p:spPr>
            <a:xfrm rot="10800000" flipV="1">
              <a:off x="6572250" y="5139514"/>
              <a:ext cx="819150" cy="671513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7543800" y="5811027"/>
              <a:ext cx="1563688" cy="62388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Worker</a:t>
              </a:r>
            </a:p>
          </p:txBody>
        </p:sp>
        <p:cxnSp>
          <p:nvCxnSpPr>
            <p:cNvPr id="31" name="Straight Arrow Connector 30"/>
            <p:cNvCxnSpPr>
              <a:endCxn id="30" idx="0"/>
            </p:cNvCxnSpPr>
            <p:nvPr/>
          </p:nvCxnSpPr>
          <p:spPr>
            <a:xfrm rot="16200000" flipH="1">
              <a:off x="7865268" y="5351446"/>
              <a:ext cx="671513" cy="24765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032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Amy: </a:t>
            </a:r>
            <a:r>
              <a:rPr lang="en-US" i="1" dirty="0" smtClean="0"/>
              <a:t>“Many papers that propose new network protocols for datacenter networks (such as PDQ and </a:t>
            </a:r>
            <a:r>
              <a:rPr lang="en-US" i="1" dirty="0" err="1" smtClean="0"/>
              <a:t>pFabric</a:t>
            </a:r>
            <a:r>
              <a:rPr lang="en-US" i="1" dirty="0" smtClean="0"/>
              <a:t>) argue that these will improve "user experience for web services". However, none seem to evaluate the impact of their proposed scheme on user experience</a:t>
            </a:r>
            <a:r>
              <a:rPr lang="is-IS" i="1" dirty="0" smtClean="0"/>
              <a:t>… </a:t>
            </a:r>
            <a:r>
              <a:rPr lang="en-US" i="1" dirty="0" smtClean="0"/>
              <a:t>I remain skeptical that small protocol changes really have drastic effects on end-to-end metrics such as page load times, which are typically measured in seconds rather than in microseconds.” </a:t>
            </a:r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4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0" name="Straight Connector 359"/>
          <p:cNvCxnSpPr>
            <a:stCxn id="359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3" name="Straight Connector 362"/>
          <p:cNvCxnSpPr>
            <a:stCxn id="361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62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4400"/>
            <a:r>
              <a:rPr lang="en-US" sz="1200" kern="0" dirty="0">
                <a:solidFill>
                  <a:schemeClr val="bg1"/>
                </a:solidFill>
                <a:latin typeface="Calibri"/>
              </a:rPr>
              <a:t>H4</a:t>
            </a:r>
          </a:p>
        </p:txBody>
      </p:sp>
      <p:cxnSp>
        <p:nvCxnSpPr>
          <p:cNvPr id="366" name="Straight Connector 365"/>
          <p:cNvCxnSpPr>
            <a:stCxn id="365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Rectangle 367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kern="0" dirty="0" smtClean="0">
                <a:solidFill>
                  <a:schemeClr val="bg1"/>
                </a:solidFill>
                <a:latin typeface="Calibri"/>
              </a:rPr>
              <a:t>H6</a:t>
            </a:r>
            <a:endParaRPr lang="en-US" sz="1200" kern="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69" name="Straight Connector 368"/>
          <p:cNvCxnSpPr>
            <a:stCxn id="367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8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Rectangle 370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2" name="Straight Connector 371"/>
          <p:cNvCxnSpPr>
            <a:stCxn id="371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5" name="Straight Connector 374"/>
          <p:cNvCxnSpPr>
            <a:stCxn id="373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74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Rectangle 37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4400"/>
            <a:r>
              <a:rPr lang="en-US" sz="1200" kern="0" dirty="0">
                <a:solidFill>
                  <a:schemeClr val="bg1"/>
                </a:solidFill>
                <a:latin typeface="Calibri"/>
              </a:rPr>
              <a:t>H4</a:t>
            </a:r>
          </a:p>
        </p:txBody>
      </p:sp>
      <p:sp>
        <p:nvSpPr>
          <p:cNvPr id="381" name="Rectangle 38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Rectangle 38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kern="0" dirty="0" smtClean="0">
                <a:solidFill>
                  <a:schemeClr val="bg1"/>
                </a:solidFill>
                <a:latin typeface="Calibri"/>
              </a:rPr>
              <a:t>H6</a:t>
            </a:r>
            <a:endParaRPr lang="en-US" sz="12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3" name="Rectangle 38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387" name="Straight Connector 386"/>
            <p:cNvCxnSpPr>
              <a:stCxn id="37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7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7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8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8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8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397" name="Straight Arrow Connector 396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438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438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tangle 404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Rectangle 425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7" name="Straight Arrow Connector 446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9" name="Group 468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549" name="Straight Arrow Connector 548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498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498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Group 469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483" name="Group 482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528" name="Rectangle 527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4" name="Group 483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5" name="Group 484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486" name="Rectangle 485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1" name="Cube 47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Cube 47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Cube 478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59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60" name="Group 32"/>
          <p:cNvGrpSpPr/>
          <p:nvPr/>
        </p:nvGrpSpPr>
        <p:grpSpPr>
          <a:xfrm>
            <a:off x="2624792" y="2649400"/>
            <a:ext cx="3604331" cy="2504835"/>
            <a:chOff x="1040728" y="3511051"/>
            <a:chExt cx="2777155" cy="1642242"/>
          </a:xfrm>
          <a:effectLst/>
        </p:grpSpPr>
        <p:sp>
          <p:nvSpPr>
            <p:cNvPr id="561" name="Freeform 560"/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2" name="Freeform 561"/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4" name="Freeform 563"/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65" name="Rectangle 56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66" name="Rectangle 565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567" name="Group 566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568" name="Group 567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58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569" name="Rectangle 568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4" name="Rectangle 573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7" name="Rectangle 576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8" name="Rectangle 577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595" name="Freeform 594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599" name="Group 598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608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09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0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1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2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3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4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5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6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7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8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600" name="Rectangle 599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9" name="Rectangle 618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20" name="Rectangle 619"/>
          <p:cNvSpPr/>
          <p:nvPr/>
        </p:nvSpPr>
        <p:spPr>
          <a:xfrm>
            <a:off x="1236422" y="4644428"/>
            <a:ext cx="373586" cy="50699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622" name="Freeform 621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625" name="TextBox 624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9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2"/>
    </mc:Choice>
    <mc:Fallback xmlns="">
      <p:transition xmlns:p14="http://schemas.microsoft.com/office/powerpoint/2010/main" spd="slow" advTm="267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5" grpId="0" animBg="1"/>
      <p:bldP spid="566" grpId="0" animBg="1"/>
      <p:bldP spid="619" grpId="0" animBg="1"/>
      <p:bldP spid="620" grpId="0" animBg="1"/>
      <p:bldP spid="6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Connector 116"/>
          <p:cNvCxnSpPr>
            <a:stCxn id="116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128"/>
          <p:cNvCxnSpPr>
            <a:stCxn id="127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4400"/>
            <a:r>
              <a:rPr lang="en-US" sz="1200" kern="0" dirty="0">
                <a:solidFill>
                  <a:schemeClr val="bg1"/>
                </a:solidFill>
                <a:latin typeface="Calibri"/>
              </a:rPr>
              <a:t>H4</a:t>
            </a:r>
          </a:p>
        </p:txBody>
      </p:sp>
      <p:cxnSp>
        <p:nvCxnSpPr>
          <p:cNvPr id="132" name="Straight Connector 131"/>
          <p:cNvCxnSpPr>
            <a:stCxn id="131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kern="0" dirty="0" smtClean="0">
                <a:solidFill>
                  <a:schemeClr val="bg1"/>
                </a:solidFill>
                <a:latin typeface="Calibri"/>
              </a:rPr>
              <a:t>H6</a:t>
            </a:r>
            <a:endParaRPr lang="en-US" sz="1200" kern="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35" name="Straight Connector 134"/>
          <p:cNvCxnSpPr>
            <a:stCxn id="133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4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Connector 142"/>
          <p:cNvCxnSpPr>
            <a:stCxn id="142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6" name="Straight Connector 145"/>
          <p:cNvCxnSpPr>
            <a:stCxn id="144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5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26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4400"/>
            <a:r>
              <a:rPr lang="en-US" sz="1200" kern="0" dirty="0">
                <a:solidFill>
                  <a:schemeClr val="bg1"/>
                </a:solidFill>
                <a:latin typeface="Calibri"/>
              </a:rPr>
              <a:t>H4</a:t>
            </a:r>
          </a:p>
        </p:txBody>
      </p:sp>
      <p:sp>
        <p:nvSpPr>
          <p:cNvPr id="271" name="Rectangle 27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kern="0" dirty="0" smtClean="0">
                <a:solidFill>
                  <a:schemeClr val="bg1"/>
                </a:solidFill>
                <a:latin typeface="Calibri"/>
              </a:rPr>
              <a:t>H6</a:t>
            </a:r>
            <a:endParaRPr lang="en-US" sz="12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chemeClr val="bg1"/>
                </a:solidFill>
                <a:latin typeface="Calibri"/>
              </a:rPr>
              <a:t>H9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277" name="Straight Connector 276"/>
            <p:cNvCxnSpPr>
              <a:stCxn id="26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6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6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7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7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7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7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7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7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Rectangle 148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" name="Group 255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1" name="Cube 11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5" name="Rectangle 354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58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5" name="Rectangle 38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306129" y="2323301"/>
            <a:ext cx="821958" cy="1281913"/>
            <a:chOff x="306129" y="2323301"/>
            <a:chExt cx="821958" cy="1281913"/>
          </a:xfrm>
        </p:grpSpPr>
        <p:grpSp>
          <p:nvGrpSpPr>
            <p:cNvPr id="227" name="Group 226"/>
            <p:cNvGrpSpPr/>
            <p:nvPr/>
          </p:nvGrpSpPr>
          <p:grpSpPr>
            <a:xfrm>
              <a:off x="306129" y="2323301"/>
              <a:ext cx="821958" cy="1281913"/>
              <a:chOff x="-304800" y="2106301"/>
              <a:chExt cx="1501201" cy="2341253"/>
            </a:xfrm>
          </p:grpSpPr>
          <p:sp>
            <p:nvSpPr>
              <p:cNvPr id="366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7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8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9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90" name="Rectangle 389"/>
            <p:cNvSpPr/>
            <p:nvPr/>
          </p:nvSpPr>
          <p:spPr>
            <a:xfrm rot="5400000">
              <a:off x="1001204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 rot="5400000">
              <a:off x="913030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 rot="5400000">
              <a:off x="822894" y="2363365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 rot="5400000">
              <a:off x="734720" y="236336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30000"/>
                  </a:schemeClr>
                </a:gs>
                <a:gs pos="100000">
                  <a:schemeClr val="accent6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 rot="5400000">
              <a:off x="999127" y="3063430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 rot="5400000">
              <a:off x="907457" y="3063936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 rot="5400000">
              <a:off x="558371" y="236336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 rot="5400000">
              <a:off x="646546" y="23642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 rot="5400000">
              <a:off x="99563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 rot="5400000">
              <a:off x="907456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 rot="5400000">
              <a:off x="815799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 rot="5400000">
              <a:off x="727625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 rot="5400000">
              <a:off x="638774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 rot="5400000">
              <a:off x="550600" y="3346704"/>
              <a:ext cx="135976" cy="88173"/>
            </a:xfrm>
            <a:prstGeom prst="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rgbClr val="FFFF00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231" name="Freeform 230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95783" y="4280687"/>
            <a:ext cx="821958" cy="1281913"/>
            <a:chOff x="295783" y="4280687"/>
            <a:chExt cx="821958" cy="1281913"/>
          </a:xfrm>
        </p:grpSpPr>
        <p:grpSp>
          <p:nvGrpSpPr>
            <p:cNvPr id="408" name="Group 407"/>
            <p:cNvGrpSpPr/>
            <p:nvPr/>
          </p:nvGrpSpPr>
          <p:grpSpPr>
            <a:xfrm>
              <a:off x="295783" y="4280687"/>
              <a:ext cx="821958" cy="1281913"/>
              <a:chOff x="-304800" y="2106301"/>
              <a:chExt cx="1501201" cy="2341253"/>
            </a:xfrm>
          </p:grpSpPr>
          <p:sp>
            <p:nvSpPr>
              <p:cNvPr id="423" name="Line 31"/>
              <p:cNvSpPr>
                <a:spLocks noChangeShapeType="1"/>
              </p:cNvSpPr>
              <p:nvPr/>
            </p:nvSpPr>
            <p:spPr bwMode="auto">
              <a:xfrm>
                <a:off x="1186393" y="2106301"/>
                <a:ext cx="0" cy="234125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4" name="Freeform 33"/>
              <p:cNvSpPr>
                <a:spLocks/>
              </p:cNvSpPr>
              <p:nvPr/>
            </p:nvSpPr>
            <p:spPr bwMode="auto">
              <a:xfrm>
                <a:off x="67989" y="2394379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5" name="Line 34"/>
              <p:cNvSpPr>
                <a:spLocks noChangeShapeType="1"/>
              </p:cNvSpPr>
              <p:nvPr/>
            </p:nvSpPr>
            <p:spPr bwMode="auto">
              <a:xfrm>
                <a:off x="-304800" y="2118062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6" name="Freeform 35"/>
              <p:cNvSpPr>
                <a:spLocks/>
              </p:cNvSpPr>
              <p:nvPr/>
            </p:nvSpPr>
            <p:spPr bwMode="auto">
              <a:xfrm>
                <a:off x="67989" y="2653909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7" name="Line 32"/>
              <p:cNvSpPr>
                <a:spLocks noChangeShapeType="1"/>
              </p:cNvSpPr>
              <p:nvPr/>
            </p:nvSpPr>
            <p:spPr bwMode="auto">
              <a:xfrm>
                <a:off x="-302372" y="4434840"/>
                <a:ext cx="1498773" cy="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8" name="Freeform 33"/>
              <p:cNvSpPr>
                <a:spLocks/>
              </p:cNvSpPr>
              <p:nvPr/>
            </p:nvSpPr>
            <p:spPr bwMode="auto">
              <a:xfrm>
                <a:off x="67988" y="2898228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9" name="Freeform 35"/>
              <p:cNvSpPr>
                <a:spLocks/>
              </p:cNvSpPr>
              <p:nvPr/>
            </p:nvSpPr>
            <p:spPr bwMode="auto">
              <a:xfrm>
                <a:off x="67988" y="3157758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0" name="Freeform 33"/>
              <p:cNvSpPr>
                <a:spLocks/>
              </p:cNvSpPr>
              <p:nvPr/>
            </p:nvSpPr>
            <p:spPr bwMode="auto">
              <a:xfrm>
                <a:off x="67988" y="3411136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1" name="Freeform 35"/>
              <p:cNvSpPr>
                <a:spLocks/>
              </p:cNvSpPr>
              <p:nvPr/>
            </p:nvSpPr>
            <p:spPr bwMode="auto">
              <a:xfrm>
                <a:off x="67988" y="3670666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2" name="Freeform 35"/>
              <p:cNvSpPr>
                <a:spLocks/>
              </p:cNvSpPr>
              <p:nvPr/>
            </p:nvSpPr>
            <p:spPr bwMode="auto">
              <a:xfrm>
                <a:off x="73667" y="3934647"/>
                <a:ext cx="1101369" cy="2596"/>
              </a:xfrm>
              <a:custGeom>
                <a:avLst/>
                <a:gdLst>
                  <a:gd name="T0" fmla="*/ 388 w 388"/>
                  <a:gd name="T1" fmla="*/ 1 h 1"/>
                  <a:gd name="T2" fmla="*/ 0 w 388"/>
                  <a:gd name="T3" fmla="*/ 0 h 1"/>
                  <a:gd name="T4" fmla="*/ 0 60000 65536"/>
                  <a:gd name="T5" fmla="*/ 0 60000 65536"/>
                  <a:gd name="T6" fmla="*/ 0 w 388"/>
                  <a:gd name="T7" fmla="*/ 0 h 1"/>
                  <a:gd name="T8" fmla="*/ 388 w 38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" h="1">
                    <a:moveTo>
                      <a:pt x="388" y="1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3" name="Freeform 33"/>
              <p:cNvSpPr>
                <a:spLocks/>
              </p:cNvSpPr>
              <p:nvPr/>
            </p:nvSpPr>
            <p:spPr bwMode="auto">
              <a:xfrm>
                <a:off x="73667" y="4188025"/>
                <a:ext cx="1107047" cy="2596"/>
              </a:xfrm>
              <a:custGeom>
                <a:avLst/>
                <a:gdLst>
                  <a:gd name="T0" fmla="*/ 390 w 390"/>
                  <a:gd name="T1" fmla="*/ 0 h 1"/>
                  <a:gd name="T2" fmla="*/ 0 w 390"/>
                  <a:gd name="T3" fmla="*/ 0 h 1"/>
                  <a:gd name="T4" fmla="*/ 0 60000 65536"/>
                  <a:gd name="T5" fmla="*/ 0 60000 65536"/>
                  <a:gd name="T6" fmla="*/ 0 w 390"/>
                  <a:gd name="T7" fmla="*/ 0 h 1"/>
                  <a:gd name="T8" fmla="*/ 390 w 39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0" h="1">
                    <a:moveTo>
                      <a:pt x="39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3333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09" name="Rectangle 408"/>
            <p:cNvSpPr/>
            <p:nvPr/>
          </p:nvSpPr>
          <p:spPr>
            <a:xfrm rot="5400000">
              <a:off x="990858" y="4320750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 rot="5400000">
              <a:off x="902684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 rot="5400000">
              <a:off x="812548" y="4320751"/>
              <a:ext cx="135976" cy="88173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 rot="5400000">
              <a:off x="985284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 rot="5400000">
              <a:off x="897110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 rot="5400000">
              <a:off x="805453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 rot="5400000">
              <a:off x="717279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 rot="5400000">
              <a:off x="628428" y="5162551"/>
              <a:ext cx="135976" cy="88173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34" name="Rectangle 433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436" name="Freeform 435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9" name="TextBox 438"/>
          <p:cNvSpPr txBox="1"/>
          <p:nvPr/>
        </p:nvSpPr>
        <p:spPr>
          <a:xfrm>
            <a:off x="4284823" y="260319"/>
            <a:ext cx="52677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Objective?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Minimize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vg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Minimize missed deadlines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461760" y="200686"/>
            <a:ext cx="3424440" cy="14757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DC transport = 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Flow scheduling on giant switch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905000" y="2407450"/>
            <a:ext cx="4971603" cy="4214747"/>
            <a:chOff x="1905000" y="2407450"/>
            <a:chExt cx="4971603" cy="4214747"/>
          </a:xfrm>
        </p:grpSpPr>
        <p:cxnSp>
          <p:nvCxnSpPr>
            <p:cNvPr id="246" name="Straight Arrow Connector 245"/>
            <p:cNvCxnSpPr/>
            <p:nvPr/>
          </p:nvCxnSpPr>
          <p:spPr>
            <a:xfrm flipH="1" flipV="1">
              <a:off x="2066581" y="2970592"/>
              <a:ext cx="1133820" cy="28206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1905000" y="5168586"/>
              <a:ext cx="1295400" cy="6342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 flipV="1">
              <a:off x="5546035" y="2407450"/>
              <a:ext cx="1235765" cy="33954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V="1">
              <a:off x="5565962" y="4299775"/>
              <a:ext cx="1310641" cy="14914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V="1">
              <a:off x="5565962" y="5293845"/>
              <a:ext cx="1215838" cy="5090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2572197" y="5791200"/>
              <a:ext cx="3828603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ingress &amp; egress </a:t>
              </a:r>
            </a:p>
            <a:p>
              <a:pPr algn="ctr"/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capacity constraints</a:t>
              </a:r>
              <a:endParaRPr lang="en-US" sz="2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4" name="TextBox 353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0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00"/>
    </mc:Choice>
    <mc:Fallback xmlns="">
      <p:transition xmlns:p14="http://schemas.microsoft.com/office/powerpoint/2010/main" spd="slow" advTm="539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Minimize </a:t>
            </a:r>
            <a:r>
              <a:rPr lang="en-US" dirty="0" err="1" smtClean="0"/>
              <a:t>Avg</a:t>
            </a:r>
            <a:r>
              <a:rPr lang="en-US" dirty="0" smtClean="0"/>
              <a:t> FCT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1905000"/>
            <a:ext cx="2209800" cy="1828800"/>
            <a:chOff x="381000" y="2667000"/>
            <a:chExt cx="2209800" cy="1828800"/>
          </a:xfrm>
        </p:grpSpPr>
        <p:sp>
          <p:nvSpPr>
            <p:cNvPr id="6" name="Rectangle 5"/>
            <p:cNvSpPr/>
            <p:nvPr/>
          </p:nvSpPr>
          <p:spPr>
            <a:xfrm>
              <a:off x="546410" y="3124972"/>
              <a:ext cx="830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Flow A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89410" y="2755640"/>
              <a:ext cx="5485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6410" y="3582114"/>
              <a:ext cx="830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Flow B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059" y="4039314"/>
              <a:ext cx="863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Flow 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3643" y="312497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16002" y="358217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5255" y="403931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3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2667000"/>
              <a:ext cx="2209800" cy="1828800"/>
            </a:xfrm>
            <a:prstGeom prst="rect">
              <a:avLst/>
            </a:prstGeom>
            <a:noFill/>
            <a:ln w="25400" cap="rnd">
              <a:solidFill>
                <a:schemeClr val="bg1">
                  <a:lumMod val="65000"/>
                </a:schemeClr>
              </a:solidFill>
            </a:ln>
            <a:effectLst>
              <a:outerShdw blurRad="177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08133" y="4343400"/>
            <a:ext cx="494289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 smtClean="0"/>
              <a:t>arrive at the same time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share the same bottleneck link</a:t>
            </a:r>
            <a:endParaRPr lang="en-US" sz="2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09999" y="2362972"/>
            <a:ext cx="4230730" cy="1233208"/>
            <a:chOff x="3809999" y="2362972"/>
            <a:chExt cx="4230730" cy="1233208"/>
          </a:xfrm>
        </p:grpSpPr>
        <p:sp>
          <p:nvSpPr>
            <p:cNvPr id="16" name="Rectangle 15"/>
            <p:cNvSpPr/>
            <p:nvPr/>
          </p:nvSpPr>
          <p:spPr bwMode="auto">
            <a:xfrm flipH="1">
              <a:off x="3810000" y="2362972"/>
              <a:ext cx="1320825" cy="32968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 flipH="1">
              <a:off x="3809999" y="2820114"/>
              <a:ext cx="1320825" cy="32968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260068" y="2820114"/>
              <a:ext cx="1320825" cy="32968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3810000" y="3264700"/>
              <a:ext cx="1320825" cy="32968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 flipH="1">
              <a:off x="5259273" y="3266494"/>
              <a:ext cx="1320825" cy="32968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 flipH="1">
              <a:off x="6719904" y="3266494"/>
              <a:ext cx="1320825" cy="32968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1912" y="6174898"/>
            <a:ext cx="84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slide by Chi-Yao Hong (UIUC)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3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34792 -0.1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Minimize </a:t>
            </a:r>
            <a:r>
              <a:rPr lang="en-US" dirty="0" err="1"/>
              <a:t>Avg</a:t>
            </a:r>
            <a:r>
              <a:rPr lang="en-US" dirty="0"/>
              <a:t> FCT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0250" y="4329529"/>
            <a:ext cx="1468509" cy="1377489"/>
            <a:chOff x="4244925" y="1002798"/>
            <a:chExt cx="1468509" cy="1377489"/>
          </a:xfrm>
        </p:grpSpPr>
        <p:sp>
          <p:nvSpPr>
            <p:cNvPr id="6" name="Rectangle 5"/>
            <p:cNvSpPr/>
            <p:nvPr/>
          </p:nvSpPr>
          <p:spPr bwMode="auto">
            <a:xfrm flipH="1">
              <a:off x="4244925" y="1002798"/>
              <a:ext cx="1320825" cy="32968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4244927" y="1334548"/>
              <a:ext cx="1320825" cy="32968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 flipH="1">
              <a:off x="4244928" y="1667039"/>
              <a:ext cx="1320825" cy="329686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565752" y="1934736"/>
              <a:ext cx="1" cy="1407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413352" y="201095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16634" y="4329210"/>
            <a:ext cx="1004406" cy="1389457"/>
            <a:chOff x="5571309" y="1002479"/>
            <a:chExt cx="1004406" cy="1389457"/>
          </a:xfrm>
        </p:grpSpPr>
        <p:sp>
          <p:nvSpPr>
            <p:cNvPr id="12" name="Rectangle 11"/>
            <p:cNvSpPr/>
            <p:nvPr/>
          </p:nvSpPr>
          <p:spPr bwMode="auto">
            <a:xfrm flipH="1">
              <a:off x="5571309" y="1002479"/>
              <a:ext cx="853570" cy="494529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 flipH="1">
              <a:off x="5572104" y="1499390"/>
              <a:ext cx="853570" cy="494529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428033" y="1946385"/>
              <a:ext cx="1" cy="1407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275633" y="202260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6529" y="4329209"/>
            <a:ext cx="588213" cy="1389458"/>
            <a:chOff x="6431204" y="1002478"/>
            <a:chExt cx="588213" cy="1389458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871735" y="1946385"/>
              <a:ext cx="1" cy="140751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719335" y="202260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6431204" y="1002478"/>
              <a:ext cx="438170" cy="988827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SimSun" charset="-122"/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793" y="3657600"/>
            <a:ext cx="4747876" cy="1879562"/>
            <a:chOff x="3315468" y="330869"/>
            <a:chExt cx="4747876" cy="1879562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4235403" y="1999287"/>
              <a:ext cx="2965497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200899" y="1779544"/>
              <a:ext cx="8624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Time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15468" y="330869"/>
              <a:ext cx="19423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Throughput</a:t>
              </a:r>
              <a:endParaRPr lang="en-US" sz="2200" dirty="0"/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4235403" y="766580"/>
              <a:ext cx="9525" cy="123753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4525" y="4148850"/>
            <a:ext cx="550326" cy="369332"/>
            <a:chOff x="3759200" y="822119"/>
            <a:chExt cx="550326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3759200" y="822119"/>
              <a:ext cx="525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4145756" y="1002021"/>
              <a:ext cx="163770" cy="48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 bwMode="auto">
          <a:xfrm flipH="1">
            <a:off x="630937" y="1673352"/>
            <a:ext cx="1320825" cy="3296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 bwMode="auto">
          <a:xfrm flipH="1">
            <a:off x="630936" y="2130494"/>
            <a:ext cx="1320825" cy="32968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 bwMode="auto">
          <a:xfrm flipH="1">
            <a:off x="2081005" y="2130494"/>
            <a:ext cx="1320825" cy="32968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B</a:t>
            </a:r>
          </a:p>
        </p:txBody>
      </p:sp>
      <p:sp>
        <p:nvSpPr>
          <p:cNvPr id="38" name="Rectangle 37"/>
          <p:cNvSpPr/>
          <p:nvPr/>
        </p:nvSpPr>
        <p:spPr bwMode="auto">
          <a:xfrm flipH="1">
            <a:off x="630937" y="2575080"/>
            <a:ext cx="1320825" cy="32968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C</a:t>
            </a:r>
          </a:p>
        </p:txBody>
      </p:sp>
      <p:sp>
        <p:nvSpPr>
          <p:cNvPr id="39" name="Rectangle 38"/>
          <p:cNvSpPr/>
          <p:nvPr/>
        </p:nvSpPr>
        <p:spPr bwMode="auto">
          <a:xfrm flipH="1">
            <a:off x="2080210" y="2576874"/>
            <a:ext cx="1320825" cy="32968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C</a:t>
            </a:r>
          </a:p>
        </p:txBody>
      </p:sp>
      <p:sp>
        <p:nvSpPr>
          <p:cNvPr id="40" name="Rectangle 39"/>
          <p:cNvSpPr/>
          <p:nvPr/>
        </p:nvSpPr>
        <p:spPr bwMode="auto">
          <a:xfrm flipH="1">
            <a:off x="3540841" y="2576874"/>
            <a:ext cx="1320825" cy="32968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SimSun" charset="-122"/>
              </a:rPr>
              <a:t>C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81903" y="1679005"/>
            <a:ext cx="2701416" cy="1645012"/>
            <a:chOff x="190500" y="2057400"/>
            <a:chExt cx="2037953" cy="1645012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190500" y="2057400"/>
              <a:ext cx="2037953" cy="1645012"/>
            </a:xfrm>
            <a:prstGeom prst="rect">
              <a:avLst/>
            </a:prstGeom>
            <a:grpFill/>
            <a:ln w="25400" cap="rnd">
              <a:solidFill>
                <a:schemeClr val="bg1">
                  <a:lumMod val="65000"/>
                </a:schemeClr>
              </a:solidFill>
            </a:ln>
            <a:effectLst>
              <a:outerShdw blurRad="177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7341" y="2334832"/>
              <a:ext cx="1956177" cy="120032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Fair sharing:</a:t>
              </a:r>
              <a:r>
                <a:rPr lang="en-US" sz="2400" dirty="0" smtClean="0">
                  <a:solidFill>
                    <a:schemeClr val="accent2"/>
                  </a:solidFill>
                </a:rPr>
                <a:t/>
              </a:r>
              <a:br>
                <a:rPr lang="en-US" sz="2400" dirty="0" smtClean="0">
                  <a:solidFill>
                    <a:schemeClr val="accent2"/>
                  </a:solidFill>
                </a:rPr>
              </a:b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r>
                <a:rPr lang="en-US" sz="2400" dirty="0" smtClean="0"/>
                <a:t>, </a:t>
              </a:r>
              <a:r>
                <a:rPr lang="en-US" sz="2400" dirty="0">
                  <a:solidFill>
                    <a:schemeClr val="tx2"/>
                  </a:solidFill>
                </a:rPr>
                <a:t>5</a:t>
              </a:r>
              <a:r>
                <a:rPr lang="en-US" sz="2400" dirty="0" smtClean="0"/>
                <a:t>, </a:t>
              </a:r>
              <a:r>
                <a:rPr lang="en-US" sz="2400" dirty="0">
                  <a:solidFill>
                    <a:schemeClr val="accent2"/>
                  </a:solidFill>
                </a:rPr>
                <a:t>6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mean: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4.67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57252" y="3668643"/>
            <a:ext cx="4747876" cy="2087709"/>
            <a:chOff x="4357252" y="3668643"/>
            <a:chExt cx="4747876" cy="2087709"/>
          </a:xfrm>
        </p:grpSpPr>
        <p:grpSp>
          <p:nvGrpSpPr>
            <p:cNvPr id="55" name="Group 54"/>
            <p:cNvGrpSpPr/>
            <p:nvPr/>
          </p:nvGrpSpPr>
          <p:grpSpPr>
            <a:xfrm>
              <a:off x="4357252" y="3668643"/>
              <a:ext cx="4747876" cy="1879562"/>
              <a:chOff x="3315468" y="330869"/>
              <a:chExt cx="4747876" cy="1879562"/>
            </a:xfrm>
          </p:grpSpPr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4235403" y="1999287"/>
                <a:ext cx="2965497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7200899" y="1779544"/>
                <a:ext cx="862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Time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15468" y="330869"/>
                <a:ext cx="19423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Throughput</a:t>
                </a:r>
                <a:endParaRPr lang="en-US" sz="2200" dirty="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 flipV="1">
                <a:off x="4235403" y="766580"/>
                <a:ext cx="9525" cy="1237530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4800984" y="4159893"/>
              <a:ext cx="550326" cy="369332"/>
              <a:chOff x="3759200" y="822119"/>
              <a:chExt cx="550326" cy="36933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759200" y="822119"/>
                <a:ext cx="525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>
                <a:off x="4145756" y="1002021"/>
                <a:ext cx="163770" cy="485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5756115" y="4344560"/>
              <a:ext cx="1008629" cy="1411792"/>
              <a:chOff x="1780516" y="4333517"/>
              <a:chExt cx="1008629" cy="1411792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2641463" y="5265891"/>
                <a:ext cx="1" cy="14075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2489063" y="5375977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 flipH="1">
                <a:off x="1780516" y="4333517"/>
                <a:ext cx="853570" cy="98894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SimSun" charset="-122"/>
                  </a:rPr>
                  <a:t>B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286712" y="4344559"/>
              <a:ext cx="608590" cy="1398042"/>
              <a:chOff x="1311113" y="4333516"/>
              <a:chExt cx="608590" cy="1398042"/>
            </a:xfrm>
          </p:grpSpPr>
          <p:sp>
            <p:nvSpPr>
              <p:cNvPr id="68" name="Rectangle 67"/>
              <p:cNvSpPr/>
              <p:nvPr/>
            </p:nvSpPr>
            <p:spPr bwMode="auto">
              <a:xfrm flipH="1">
                <a:off x="1311113" y="4333516"/>
                <a:ext cx="463891" cy="99155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SimSun" charset="-122"/>
                  </a:rPr>
                  <a:t>A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1772021" y="5286007"/>
                <a:ext cx="1" cy="14075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619621" y="536222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623414" y="4344560"/>
              <a:ext cx="1447313" cy="1389574"/>
              <a:chOff x="2647815" y="4333517"/>
              <a:chExt cx="1447313" cy="1389574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V="1">
                <a:off x="3947446" y="5277540"/>
                <a:ext cx="1" cy="14075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3795046" y="535375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 flipH="1">
                <a:off x="2647815" y="4333517"/>
                <a:ext cx="1297272" cy="99155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SimSun" charset="-122"/>
                  </a:rPr>
                  <a:t>C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5243765" y="1679005"/>
            <a:ext cx="2701416" cy="1645012"/>
            <a:chOff x="-99348" y="2057400"/>
            <a:chExt cx="2701416" cy="1645012"/>
          </a:xfrm>
          <a:solidFill>
            <a:schemeClr val="bg1"/>
          </a:solidFill>
        </p:grpSpPr>
        <p:sp>
          <p:nvSpPr>
            <p:cNvPr id="76" name="Rectangle 75"/>
            <p:cNvSpPr/>
            <p:nvPr/>
          </p:nvSpPr>
          <p:spPr>
            <a:xfrm>
              <a:off x="-99348" y="2057400"/>
              <a:ext cx="2701416" cy="1645012"/>
            </a:xfrm>
            <a:prstGeom prst="rect">
              <a:avLst/>
            </a:prstGeom>
            <a:grpFill/>
            <a:ln w="25400" cap="rnd">
              <a:solidFill>
                <a:schemeClr val="bg1">
                  <a:lumMod val="65000"/>
                </a:schemeClr>
              </a:solidFill>
            </a:ln>
            <a:effectLst>
              <a:outerShdw blurRad="177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-31233" y="2312746"/>
              <a:ext cx="2497499" cy="1200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Shortest flow first:</a:t>
              </a:r>
              <a:r>
                <a:rPr lang="en-US" sz="2400" dirty="0" smtClean="0">
                  <a:solidFill>
                    <a:schemeClr val="accent2"/>
                  </a:solidFill>
                </a:rPr>
                <a:t/>
              </a:r>
              <a:br>
                <a:rPr lang="en-US" sz="2400" dirty="0" smtClean="0">
                  <a:solidFill>
                    <a:schemeClr val="accent2"/>
                  </a:solidFill>
                </a:rPr>
              </a:b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r>
                <a:rPr lang="en-US" sz="2400" dirty="0" smtClean="0"/>
                <a:t>, </a:t>
              </a:r>
              <a:r>
                <a:rPr lang="en-US" sz="2400" dirty="0" smtClean="0">
                  <a:solidFill>
                    <a:schemeClr val="tx2"/>
                  </a:solidFill>
                </a:rPr>
                <a:t>3</a:t>
              </a:r>
              <a:r>
                <a:rPr lang="en-US" sz="2400" dirty="0" smtClean="0"/>
                <a:t>, </a:t>
              </a:r>
              <a:r>
                <a:rPr lang="en-US" sz="2400" dirty="0">
                  <a:solidFill>
                    <a:schemeClr val="accent2"/>
                  </a:solidFill>
                </a:rPr>
                <a:t>6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mean: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3.33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31912" y="6174898"/>
            <a:ext cx="845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slide by Chi-Yao Hong (UIUC)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7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1|5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9|6.9|2.8|2.1|0.3|1.7|0.6|1.3|1|8.4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7.2|3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20.8|4.3|1.6|14.2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12455</TotalTime>
  <Words>1135</Words>
  <Application>Microsoft Macintosh PowerPoint</Application>
  <PresentationFormat>On-screen Show (4:3)</PresentationFormat>
  <Paragraphs>375</Paragraphs>
  <Slides>36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Visio</vt:lpstr>
      <vt:lpstr>6.888  Lecture 5: Flow Scheduling</vt:lpstr>
      <vt:lpstr>Datacenter Transport</vt:lpstr>
      <vt:lpstr>Low Latency Congestion Control  (DCTCP, RCP, XCP, …)</vt:lpstr>
      <vt:lpstr>The Opportunity</vt:lpstr>
      <vt:lpstr>What You Said</vt:lpstr>
      <vt:lpstr>PowerPoint Presentation</vt:lpstr>
      <vt:lpstr>PowerPoint Presentation</vt:lpstr>
      <vt:lpstr>Example: Minimize Avg FCT</vt:lpstr>
      <vt:lpstr>Example: Minimize Avg FCT</vt:lpstr>
      <vt:lpstr>Optimal Flow Scheduling for Avg FCT</vt:lpstr>
      <vt:lpstr>How can we schedule flows based on flow criticality in a distributed way?</vt:lpstr>
      <vt:lpstr>PDQ</vt:lpstr>
      <vt:lpstr>PDQ: Distributed Explicit Rate Control</vt:lpstr>
      <vt:lpstr>Contrast with Traditional  Explicit Rate Control</vt:lpstr>
      <vt:lpstr>Challenges</vt:lpstr>
      <vt:lpstr>Challenge: Switches need to agree on rate decisions</vt:lpstr>
      <vt:lpstr>What You Said</vt:lpstr>
      <vt:lpstr>Challenge: Low utilization during flow switching</vt:lpstr>
      <vt:lpstr>Early Start: Seamless flow switching</vt:lpstr>
      <vt:lpstr>Early Start: Seamless flow switching</vt:lpstr>
      <vt:lpstr>Discussion</vt:lpstr>
      <vt:lpstr>Mean FCT</vt:lpstr>
      <vt:lpstr>What if flow size not known?</vt:lpstr>
      <vt:lpstr>Other questions</vt:lpstr>
      <vt:lpstr>pFabric</vt:lpstr>
      <vt:lpstr>pFabric in 1 Slide</vt:lpstr>
      <vt:lpstr>pFabric Switch</vt:lpstr>
      <vt:lpstr>  pFabric Rate Control</vt:lpstr>
      <vt:lpstr>Why does pFabric work?</vt:lpstr>
      <vt:lpstr>Discussion</vt:lpstr>
      <vt:lpstr>Overall Mean FCT</vt:lpstr>
      <vt:lpstr>Mice FCT (&lt;100KB)</vt:lpstr>
      <vt:lpstr>Elephant FCT (&gt;10MB)</vt:lpstr>
      <vt:lpstr>Loss Rate vs Packet Priority (at 80% load)</vt:lpstr>
      <vt:lpstr>Next Time:  Multi-Tenant Performance Isolation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Alizadeh</dc:creator>
  <cp:lastModifiedBy>Mohammad Alizadeh</cp:lastModifiedBy>
  <cp:revision>1157</cp:revision>
  <dcterms:created xsi:type="dcterms:W3CDTF">2016-02-01T15:45:25Z</dcterms:created>
  <dcterms:modified xsi:type="dcterms:W3CDTF">2016-02-20T21:38:37Z</dcterms:modified>
</cp:coreProperties>
</file>