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694" r:id="rId3"/>
    <p:sldMasterId id="2147483710" r:id="rId4"/>
  </p:sldMasterIdLst>
  <p:notesMasterIdLst>
    <p:notesMasterId r:id="rId36"/>
  </p:notesMasterIdLst>
  <p:handoutMasterIdLst>
    <p:handoutMasterId r:id="rId37"/>
  </p:handoutMasterIdLst>
  <p:sldIdLst>
    <p:sldId id="256" r:id="rId5"/>
    <p:sldId id="423" r:id="rId6"/>
    <p:sldId id="424" r:id="rId7"/>
    <p:sldId id="427" r:id="rId8"/>
    <p:sldId id="426" r:id="rId9"/>
    <p:sldId id="429" r:id="rId10"/>
    <p:sldId id="431" r:id="rId11"/>
    <p:sldId id="440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1" r:id="rId21"/>
    <p:sldId id="442" r:id="rId22"/>
    <p:sldId id="474" r:id="rId23"/>
    <p:sldId id="518" r:id="rId24"/>
    <p:sldId id="519" r:id="rId25"/>
    <p:sldId id="520" r:id="rId26"/>
    <p:sldId id="478" r:id="rId27"/>
    <p:sldId id="511" r:id="rId28"/>
    <p:sldId id="516" r:id="rId29"/>
    <p:sldId id="454" r:id="rId30"/>
    <p:sldId id="523" r:id="rId31"/>
    <p:sldId id="458" r:id="rId32"/>
    <p:sldId id="524" r:id="rId33"/>
    <p:sldId id="422" r:id="rId34"/>
    <p:sldId id="35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Zats" initials="" lastIdx="12" clrIdx="0"/>
  <p:cmAuthor id="1" name="Radhika Mittal" initials="" lastIdx="11" clrIdx="1"/>
  <p:cmAuthor id="2" name="Emily Blem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0E"/>
    <a:srgbClr val="183769"/>
    <a:srgbClr val="0D4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59" autoAdjust="0"/>
  </p:normalViewPr>
  <p:slideViewPr>
    <p:cSldViewPr snapToGrid="0" snapToObjects="1">
      <p:cViewPr>
        <p:scale>
          <a:sx n="115" d="100"/>
          <a:sy n="115" d="100"/>
        </p:scale>
        <p:origin x="-7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0C2-6457-0346-AFF0-D2875978021B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2C87-F641-F240-B96E-8748DA12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B130-F56A-354B-8CEF-901263E7AAAC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91A-0BE3-AD47-9744-C0A743F7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set the context,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 a multi tenant data center, infrastructure is shared among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BAA-1D6D-A646-918E-BD53209CD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4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5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53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lack of bandwidth guarantee prevents</a:t>
            </a:r>
            <a:r>
              <a:rPr lang="en-US" baseline="0" dirty="0" smtClean="0"/>
              <a:t> enterprise application to move to cloud. </a:t>
            </a:r>
          </a:p>
          <a:p>
            <a:r>
              <a:rPr lang="en-US" baseline="0" dirty="0" smtClean="0"/>
              <a:t>Because of congestion in fabric or depends on </a:t>
            </a:r>
            <a:r>
              <a:rPr lang="en-US" baseline="0" dirty="0" err="1" smtClean="0"/>
              <a:t>vm</a:t>
            </a:r>
            <a:r>
              <a:rPr lang="en-US" baseline="0" dirty="0" smtClean="0"/>
              <a:t> placement and network load, available bandwidth varies dramatically and can affect lower bounds on application performance and increase the costs or affects user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BAA-1D6D-A646-918E-BD53209CD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en-US" baseline="0" dirty="0" smtClean="0"/>
              <a:t> performance sucks.  Long tail. 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interference kills predictability.  Noisy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32A0-357D-4E42-9AD4-B4E027992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Wted</a:t>
            </a:r>
            <a:r>
              <a:rPr lang="en-US" dirty="0" smtClean="0"/>
              <a:t> max-min </a:t>
            </a:r>
            <a:r>
              <a:rPr lang="en-US" dirty="0" err="1" smtClean="0"/>
              <a:t>fiarness</a:t>
            </a:r>
            <a:r>
              <a:rPr lang="en-US" dirty="0" smtClean="0"/>
              <a:t> with rate </a:t>
            </a:r>
            <a:r>
              <a:rPr lang="en-US" dirty="0" err="1" smtClean="0"/>
              <a:t>guarntees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32A0-357D-4E42-9AD4-B4E027992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32A0-357D-4E42-9AD4-B4E0279920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28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4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18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DEC0-F29B-984E-9A32-2CFE86BFBDB4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8F44-EE72-C942-AAA7-B1E35DF94AC7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F88-E32B-1449-A211-B3743B2A5CC4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D49E1"/>
                </a:solidFill>
                <a:latin typeface="Calibri"/>
                <a:cs typeface="Calibri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259044"/>
            <a:ext cx="8117904" cy="4828989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9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84" y="313423"/>
            <a:ext cx="8460105" cy="67710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D49E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584969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84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9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D49E1"/>
                </a:solidFill>
                <a:latin typeface="Calibri"/>
                <a:cs typeface="Calibri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1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87680"/>
            <a:ext cx="1883664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9116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5" y="487683"/>
            <a:ext cx="1064823" cy="14197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49360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16995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21227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 HP Confidential.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4407148"/>
            <a:ext cx="5148072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960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9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B251-700D-1548-8B1C-B53516CA227C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1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22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246295"/>
            <a:ext cx="4030662" cy="463169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246293"/>
            <a:ext cx="3878264" cy="4631691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6" y="313421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75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2" y="1581399"/>
            <a:ext cx="3878263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313417"/>
            <a:ext cx="84582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4011612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313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7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5385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5389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5385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-page 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89" y="1001869"/>
            <a:ext cx="41167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Display Beta Regular"/>
                <a:cs typeface="HP Display Bet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89" y="313417"/>
            <a:ext cx="4116705" cy="1149032"/>
          </a:xfrm>
        </p:spPr>
        <p:txBody>
          <a:bodyPr/>
          <a:lstStyle>
            <a:lvl1pPr>
              <a:defRPr b="0" i="0">
                <a:latin typeface="HP Display Beta Bold"/>
                <a:cs typeface="HP Display Beta Bold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348905" y="6280300"/>
            <a:ext cx="182186" cy="143629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3" y="1944000"/>
            <a:ext cx="4116975" cy="3718664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3319" y="647730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latin typeface="HP Text Beta Regular"/>
                <a:cs typeface="HP Text Beta Regular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45976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87680"/>
            <a:ext cx="1883664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3375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3" y="487682"/>
            <a:ext cx="1064823" cy="14197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93535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16994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4E2-EFDD-1F42-BF67-B9D1CCBD8C60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2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21227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 HP Confidential.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4407148"/>
            <a:ext cx="5148072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45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9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2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4" y="313419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584962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2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0" y="1581398"/>
            <a:ext cx="3878263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313417"/>
            <a:ext cx="84582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4011612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5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5385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5388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5385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610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-page 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89" y="1001867"/>
            <a:ext cx="41167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Display Beta Regular"/>
                <a:cs typeface="HP Display Bet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89" y="313417"/>
            <a:ext cx="4116705" cy="1149032"/>
          </a:xfrm>
        </p:spPr>
        <p:txBody>
          <a:bodyPr/>
          <a:lstStyle>
            <a:lvl1pPr>
              <a:defRPr b="0" i="0">
                <a:latin typeface="HP Display Beta Bold"/>
                <a:cs typeface="HP Display Beta Bold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348905" y="6280299"/>
            <a:ext cx="182186" cy="143629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3" y="1944000"/>
            <a:ext cx="4116975" cy="3718664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3317" y="647730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latin typeface="HP Text Beta Regular"/>
                <a:cs typeface="HP Text Beta Regular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46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87680"/>
            <a:ext cx="1883664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55603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1" y="487681"/>
            <a:ext cx="1064823" cy="14197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prstClr val="white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5342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2DF-171A-0849-819F-BC8978A00752}" type="datetime1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16993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21226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 HP Confidential.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4407148"/>
            <a:ext cx="5148072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129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71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246294"/>
            <a:ext cx="4030662" cy="463169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246293"/>
            <a:ext cx="3878264" cy="4631691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313418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584961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219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8" y="1581397"/>
            <a:ext cx="3878263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313417"/>
            <a:ext cx="84582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4011612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228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5385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5386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5385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43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-page 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89" y="1001866"/>
            <a:ext cx="41167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Display Beta Regular"/>
                <a:cs typeface="HP Display Bet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89" y="313417"/>
            <a:ext cx="4116705" cy="1149032"/>
          </a:xfrm>
        </p:spPr>
        <p:txBody>
          <a:bodyPr/>
          <a:lstStyle>
            <a:lvl1pPr>
              <a:defRPr b="0" i="0">
                <a:latin typeface="HP Display Beta Bold"/>
                <a:cs typeface="HP Display Beta Bold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348905" y="6280298"/>
            <a:ext cx="182186" cy="143629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3" y="1944000"/>
            <a:ext cx="4116975" cy="3718664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3315" y="647730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prstClr val="white">
                    <a:lumMod val="65000"/>
                  </a:prstClr>
                </a:solidFill>
                <a:latin typeface="HP Text Beta Regular"/>
                <a:cs typeface="HP Text Beta Regular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05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977-2E26-1D4E-BD40-FE8AE29E132D}" type="datetime1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5B49-0711-664B-80B4-13B31CE7EDE8}" type="datetime1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317B-7FD0-854B-9374-65404920B218}" type="datetime1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D7A-93BB-E640-AE73-FCB359B680C4}" type="datetime1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0C45-427C-7841-BFA0-CB37FBFD4030}" type="datetime1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3BA6B21B-622C-0941-840D-742673E83CDA}" type="datetime1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AC913800-9833-F549-80FC-C3497A40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708" r:id="rId13"/>
    <p:sldLayoutId id="2147483724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+mn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6" y="6345071"/>
            <a:ext cx="801254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 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9" y="6384648"/>
            <a:ext cx="323009" cy="199109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/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4" y="6345071"/>
            <a:ext cx="801254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 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7" y="6384648"/>
            <a:ext cx="323009" cy="199109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/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1" r:id="rId6"/>
    <p:sldLayoutId id="2147483702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2" y="6345071"/>
            <a:ext cx="801254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 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5" y="6384647"/>
            <a:ext cx="323009" cy="199109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/>
              <a:t>‹#›</a:t>
            </a:fld>
            <a:endParaRPr lang="en-US" sz="700" dirty="0" smtClean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09" y="1273941"/>
            <a:ext cx="9011478" cy="21716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6.888</a:t>
            </a:r>
            <a:br>
              <a:rPr lang="en-US" dirty="0" smtClean="0"/>
            </a:br>
            <a:r>
              <a:rPr lang="en-US" dirty="0" smtClean="0"/>
              <a:t> Lecture </a:t>
            </a:r>
            <a:r>
              <a:rPr lang="en-US" dirty="0" smtClean="0"/>
              <a:t>6: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Performance Isolation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14273"/>
            <a:ext cx="6400800" cy="3125303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dirty="0"/>
          </a:p>
          <a:p>
            <a:r>
              <a:rPr lang="en-US" sz="2800" dirty="0" smtClean="0"/>
              <a:t>Mohammad Alizadeh</a:t>
            </a:r>
          </a:p>
          <a:p>
            <a:endParaRPr lang="en-US" sz="2400" dirty="0" smtClean="0"/>
          </a:p>
          <a:p>
            <a:r>
              <a:rPr lang="en-US" sz="2600" dirty="0" smtClean="0"/>
              <a:t>Spring 2016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5" y="402834"/>
            <a:ext cx="1149121" cy="5940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8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Rate </a:t>
            </a:r>
            <a:r>
              <a:rPr lang="en-US" dirty="0" smtClean="0"/>
              <a:t>Allocation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2" name="Curved Connector 91"/>
          <p:cNvCxnSpPr>
            <a:stCxn id="68" idx="3"/>
            <a:endCxn id="44" idx="1"/>
          </p:cNvCxnSpPr>
          <p:nvPr/>
        </p:nvCxnSpPr>
        <p:spPr>
          <a:xfrm flipV="1">
            <a:off x="1299451" y="2862594"/>
            <a:ext cx="6571873" cy="917425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80" idx="3"/>
            <a:endCxn id="44" idx="1"/>
          </p:cNvCxnSpPr>
          <p:nvPr/>
        </p:nvCxnSpPr>
        <p:spPr>
          <a:xfrm>
            <a:off x="1300026" y="2328195"/>
            <a:ext cx="6571296" cy="534392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14717" y="1810780"/>
            <a:ext cx="435079" cy="8236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49808" y="1441439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10Gb/s pipe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32463" y="1182793"/>
            <a:ext cx="125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(min) Rate Guarantees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60" idx="2"/>
            <a:endCxn id="108" idx="0"/>
          </p:cNvCxnSpPr>
          <p:nvPr/>
        </p:nvCxnSpPr>
        <p:spPr>
          <a:xfrm>
            <a:off x="8562162" y="1829124"/>
            <a:ext cx="281886" cy="820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1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 Module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Rate Allocation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2" name="Curved Connector 91"/>
          <p:cNvCxnSpPr>
            <a:stCxn id="68" idx="3"/>
            <a:endCxn id="44" idx="1"/>
          </p:cNvCxnSpPr>
          <p:nvPr/>
        </p:nvCxnSpPr>
        <p:spPr>
          <a:xfrm flipV="1">
            <a:off x="1299451" y="2862594"/>
            <a:ext cx="6571873" cy="917425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80" idx="3"/>
            <a:endCxn id="44" idx="1"/>
          </p:cNvCxnSpPr>
          <p:nvPr/>
        </p:nvCxnSpPr>
        <p:spPr>
          <a:xfrm>
            <a:off x="1300026" y="2328195"/>
            <a:ext cx="6571296" cy="534392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cxnSp>
        <p:nvCxnSpPr>
          <p:cNvPr id="60" name="Curved Connector 59"/>
          <p:cNvCxnSpPr/>
          <p:nvPr/>
        </p:nvCxnSpPr>
        <p:spPr>
          <a:xfrm flipV="1">
            <a:off x="1299449" y="3711065"/>
            <a:ext cx="6555340" cy="1624147"/>
          </a:xfrm>
          <a:prstGeom prst="curvedConnector3">
            <a:avLst>
              <a:gd name="adj1" fmla="val 49462"/>
            </a:avLst>
          </a:prstGeom>
          <a:ln w="762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97" y="2595369"/>
            <a:ext cx="1353516" cy="12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Rate </a:t>
            </a:r>
            <a:r>
              <a:rPr lang="en-US" dirty="0" smtClean="0"/>
              <a:t>Allocation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299449" y="3711065"/>
            <a:ext cx="6555340" cy="1624147"/>
          </a:xfrm>
          <a:prstGeom prst="curvedConnector3">
            <a:avLst>
              <a:gd name="adj1" fmla="val 49462"/>
            </a:avLst>
          </a:prstGeom>
          <a:ln w="762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71242" y="4048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4" name="Curved Connector 63"/>
          <p:cNvCxnSpPr/>
          <p:nvPr/>
        </p:nvCxnSpPr>
        <p:spPr>
          <a:xfrm flipV="1">
            <a:off x="1298994" y="2862140"/>
            <a:ext cx="6571873" cy="917425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299559" y="2327740"/>
            <a:ext cx="6571296" cy="534392"/>
          </a:xfrm>
          <a:prstGeom prst="curvedConnector3">
            <a:avLst>
              <a:gd name="adj1" fmla="val 50000"/>
            </a:avLst>
          </a:prstGeom>
          <a:ln w="317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8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299449" y="3711065"/>
            <a:ext cx="6555340" cy="1624147"/>
          </a:xfrm>
          <a:prstGeom prst="curvedConnector3">
            <a:avLst>
              <a:gd name="adj1" fmla="val 49462"/>
            </a:avLst>
          </a:prstGeom>
          <a:ln w="762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71242" y="4048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8Gb/s</a:t>
            </a:r>
            <a:endParaRPr lang="en-US" dirty="0"/>
          </a:p>
        </p:txBody>
      </p:sp>
      <p:cxnSp>
        <p:nvCxnSpPr>
          <p:cNvPr id="64" name="Curved Connector 63"/>
          <p:cNvCxnSpPr/>
          <p:nvPr/>
        </p:nvCxnSpPr>
        <p:spPr>
          <a:xfrm flipV="1">
            <a:off x="1298994" y="2862140"/>
            <a:ext cx="6571873" cy="917425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299559" y="2327740"/>
            <a:ext cx="6571296" cy="534392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endCxn id="86" idx="3"/>
          </p:cNvCxnSpPr>
          <p:nvPr/>
        </p:nvCxnSpPr>
        <p:spPr>
          <a:xfrm flipV="1">
            <a:off x="1434596" y="5268556"/>
            <a:ext cx="6397827" cy="6665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45692" y="49090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760" y="4835651"/>
            <a:ext cx="1226035" cy="11402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Rate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5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 Module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Rate </a:t>
            </a:r>
            <a:r>
              <a:rPr lang="en-US" dirty="0" smtClean="0"/>
              <a:t>Allocation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1Gb/s</a:t>
            </a:r>
            <a:endParaRPr lang="en-US" dirty="0"/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299449" y="3711065"/>
            <a:ext cx="6555340" cy="1624147"/>
          </a:xfrm>
          <a:prstGeom prst="curvedConnector3">
            <a:avLst>
              <a:gd name="adj1" fmla="val 49462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71242" y="4048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4" name="Curved Connector 63"/>
          <p:cNvCxnSpPr/>
          <p:nvPr/>
        </p:nvCxnSpPr>
        <p:spPr>
          <a:xfrm flipV="1">
            <a:off x="1298994" y="2862140"/>
            <a:ext cx="6571873" cy="917425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299559" y="2327740"/>
            <a:ext cx="6571296" cy="534392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endCxn id="86" idx="3"/>
          </p:cNvCxnSpPr>
          <p:nvPr/>
        </p:nvCxnSpPr>
        <p:spPr>
          <a:xfrm flipV="1">
            <a:off x="1434596" y="5268556"/>
            <a:ext cx="6397827" cy="6665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45692" y="49090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832686" y="2626653"/>
            <a:ext cx="374228" cy="1473027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019812" y="1488134"/>
            <a:ext cx="1834989" cy="1138527"/>
            <a:chOff x="6019800" y="1488126"/>
            <a:chExt cx="1834989" cy="1138527"/>
          </a:xfrm>
        </p:grpSpPr>
        <p:cxnSp>
          <p:nvCxnSpPr>
            <p:cNvPr id="93" name="Straight Arrow Connector 92"/>
            <p:cNvCxnSpPr>
              <a:endCxn id="91" idx="0"/>
            </p:cNvCxnSpPr>
            <p:nvPr/>
          </p:nvCxnSpPr>
          <p:spPr>
            <a:xfrm flipH="1">
              <a:off x="6019800" y="1751527"/>
              <a:ext cx="440372" cy="875126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310777" y="1488126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Spare capacity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7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Rate </a:t>
            </a:r>
            <a:r>
              <a:rPr lang="en-US" dirty="0" smtClean="0"/>
              <a:t>Allocation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2.5Gb/s</a:t>
            </a:r>
            <a:endParaRPr lang="en-US" dirty="0"/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299449" y="3711065"/>
            <a:ext cx="6555340" cy="1624147"/>
          </a:xfrm>
          <a:prstGeom prst="curvedConnector3">
            <a:avLst>
              <a:gd name="adj1" fmla="val 49462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71242" y="40482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4" name="Curved Connector 63"/>
          <p:cNvCxnSpPr/>
          <p:nvPr/>
        </p:nvCxnSpPr>
        <p:spPr>
          <a:xfrm flipV="1">
            <a:off x="1298994" y="2862140"/>
            <a:ext cx="6571873" cy="91742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299559" y="2327740"/>
            <a:ext cx="6571296" cy="53439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endCxn id="86" idx="3"/>
          </p:cNvCxnSpPr>
          <p:nvPr/>
        </p:nvCxnSpPr>
        <p:spPr>
          <a:xfrm flipV="1">
            <a:off x="1434596" y="5268556"/>
            <a:ext cx="6397827" cy="6665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45692" y="49090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1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Transmit/Receive Modules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01812" y="2110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Gb/s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1242" y="30228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Gb/s</a:t>
            </a:r>
            <a:endParaRPr lang="en-US" dirty="0"/>
          </a:p>
        </p:txBody>
      </p:sp>
      <p:cxnSp>
        <p:nvCxnSpPr>
          <p:cNvPr id="62" name="Curved Connector 61"/>
          <p:cNvCxnSpPr/>
          <p:nvPr/>
        </p:nvCxnSpPr>
        <p:spPr>
          <a:xfrm flipV="1">
            <a:off x="1300038" y="3711067"/>
            <a:ext cx="6554763" cy="142909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flipV="1">
            <a:off x="1298994" y="2862140"/>
            <a:ext cx="6571873" cy="91742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>
            <a:off x="1299559" y="2327740"/>
            <a:ext cx="6571296" cy="53439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423840" y="2327535"/>
            <a:ext cx="3430593" cy="1921960"/>
            <a:chOff x="4343957" y="1978620"/>
            <a:chExt cx="3430593" cy="1921960"/>
          </a:xfrm>
        </p:grpSpPr>
        <p:grpSp>
          <p:nvGrpSpPr>
            <p:cNvPr id="96" name="Group 95"/>
            <p:cNvGrpSpPr/>
            <p:nvPr/>
          </p:nvGrpSpPr>
          <p:grpSpPr>
            <a:xfrm>
              <a:off x="4343957" y="1978620"/>
              <a:ext cx="3430593" cy="1921960"/>
              <a:chOff x="4343957" y="1963890"/>
              <a:chExt cx="3430593" cy="192196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343958" y="1963890"/>
                <a:ext cx="3430592" cy="1921960"/>
                <a:chOff x="4343958" y="1963890"/>
                <a:chExt cx="3430592" cy="1921960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4343958" y="1963890"/>
                  <a:ext cx="3430592" cy="1921960"/>
                  <a:chOff x="4343958" y="1963890"/>
                  <a:chExt cx="3430592" cy="1921960"/>
                </a:xfrm>
              </p:grpSpPr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4343958" y="1963890"/>
                    <a:ext cx="3430592" cy="1921960"/>
                  </a:xfrm>
                  <a:prstGeom prst="roundRect">
                    <a:avLst/>
                  </a:prstGeom>
                  <a:solidFill>
                    <a:srgbClr val="FFFFFF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 smtClean="0"/>
                      <a:t>Congestion detectors</a:t>
                    </a:r>
                    <a:endParaRPr lang="en-US" dirty="0"/>
                  </a:p>
                </p:txBody>
              </p: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605260" y="2428053"/>
                    <a:ext cx="1331952" cy="1107499"/>
                    <a:chOff x="5062068" y="2271517"/>
                    <a:chExt cx="1331952" cy="1107499"/>
                  </a:xfrm>
                </p:grpSpPr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>
                      <a:off x="5062068" y="2271517"/>
                      <a:ext cx="13319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>
                      <a:off x="5062068" y="3379016"/>
                      <a:ext cx="13319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>
                      <a:off x="6394020" y="2271517"/>
                      <a:ext cx="0" cy="11074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>
                      <a:off x="5062068" y="2811470"/>
                      <a:ext cx="133195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104" name="Picture 2" descr="http://www.skylab-mobilesystems.com/pics/speedometer/speedometer_icon_114x114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3902" y="2497886"/>
                  <a:ext cx="417031" cy="4170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9" name="Rectangle 98"/>
              <p:cNvSpPr/>
              <p:nvPr/>
            </p:nvSpPr>
            <p:spPr>
              <a:xfrm>
                <a:off x="6112830" y="2987153"/>
                <a:ext cx="823674" cy="5156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4343958" y="2197210"/>
                <a:ext cx="1261302" cy="50919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343957" y="2751936"/>
                <a:ext cx="1261303" cy="34476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6463593" y="2445258"/>
                <a:ext cx="473619" cy="5156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7" name="Picture 2" descr="http://www.skylab-mobilesystems.com/pics/speedometer/speedometer_icon_114x1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902" y="3082047"/>
              <a:ext cx="417031" cy="41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Straight Arrow Connector 117"/>
          <p:cNvCxnSpPr/>
          <p:nvPr/>
        </p:nvCxnSpPr>
        <p:spPr>
          <a:xfrm flipV="1">
            <a:off x="6995072" y="3070045"/>
            <a:ext cx="858642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7016379" y="3599869"/>
            <a:ext cx="837339" cy="1143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28220" y="2172567"/>
            <a:ext cx="1011705" cy="319671"/>
            <a:chOff x="1528213" y="2172559"/>
            <a:chExt cx="1011705" cy="319671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528213" y="2172564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528213" y="2487946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1776519" y="2172559"/>
              <a:ext cx="763399" cy="319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Rate limit.</a:t>
              </a:r>
              <a:endParaRPr lang="en-US" sz="11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529380" y="3611313"/>
            <a:ext cx="1011705" cy="319671"/>
            <a:chOff x="1528213" y="2172559"/>
            <a:chExt cx="1011705" cy="319671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528213" y="2172564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528213" y="2487946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1776519" y="2172559"/>
              <a:ext cx="763399" cy="319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Rate limit.</a:t>
              </a:r>
              <a:endParaRPr lang="en-US" sz="11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528220" y="4980334"/>
            <a:ext cx="1011705" cy="319671"/>
            <a:chOff x="1528213" y="2172559"/>
            <a:chExt cx="1011705" cy="319671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528213" y="2172564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528213" y="2487946"/>
              <a:ext cx="101170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1776519" y="2172559"/>
              <a:ext cx="763399" cy="3196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Rate limit.</a:t>
              </a:r>
              <a:endParaRPr lang="en-US" sz="11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541073" y="2312737"/>
            <a:ext cx="3090994" cy="2754427"/>
            <a:chOff x="2514267" y="2021967"/>
            <a:chExt cx="3090994" cy="2754426"/>
          </a:xfrm>
        </p:grpSpPr>
        <p:cxnSp>
          <p:nvCxnSpPr>
            <p:cNvPr id="142" name="Straight Connector 141"/>
            <p:cNvCxnSpPr>
              <a:endCxn id="81" idx="3"/>
            </p:cNvCxnSpPr>
            <p:nvPr/>
          </p:nvCxnSpPr>
          <p:spPr>
            <a:xfrm flipH="1" flipV="1">
              <a:off x="2514267" y="2021967"/>
              <a:ext cx="3029615" cy="710145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ot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35" idx="3"/>
            </p:cNvCxnSpPr>
            <p:nvPr/>
          </p:nvCxnSpPr>
          <p:spPr>
            <a:xfrm flipH="1">
              <a:off x="2514267" y="2766666"/>
              <a:ext cx="3090994" cy="713706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ot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2563994" y="3330287"/>
              <a:ext cx="3041267" cy="1446106"/>
            </a:xfrm>
            <a:prstGeom prst="line">
              <a:avLst/>
            </a:prstGeom>
            <a:ln w="38100" cmpd="sng">
              <a:solidFill>
                <a:srgbClr val="3366FF"/>
              </a:solidFill>
              <a:prstDash val="dot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4728197" y="147368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RCP: Rate feedback (R) every 10kB</a:t>
            </a:r>
          </a:p>
          <a:p>
            <a:r>
              <a:rPr lang="en-US" dirty="0" smtClean="0"/>
              <a:t>(no per-source state needed)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690131" y="5857773"/>
            <a:ext cx="433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Per-destination</a:t>
            </a:r>
            <a:r>
              <a:rPr lang="en-US" dirty="0"/>
              <a:t> </a:t>
            </a:r>
            <a:r>
              <a:rPr lang="en-US" dirty="0" smtClean="0"/>
              <a:t>rate limiters:</a:t>
            </a:r>
            <a:br>
              <a:rPr lang="en-US" dirty="0" smtClean="0"/>
            </a:br>
            <a:r>
              <a:rPr lang="en-US" dirty="0" smtClean="0"/>
              <a:t>only if </a:t>
            </a:r>
            <a:r>
              <a:rPr lang="en-US" dirty="0" err="1" smtClean="0"/>
              <a:t>dest</a:t>
            </a:r>
            <a:r>
              <a:rPr lang="en-US" dirty="0" smtClean="0"/>
              <a:t>. </a:t>
            </a:r>
            <a:r>
              <a:rPr lang="en-US" dirty="0"/>
              <a:t>i</a:t>
            </a:r>
            <a:r>
              <a:rPr lang="en-US" dirty="0" smtClean="0"/>
              <a:t>s congested… bypass otherwise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28197" y="3711067"/>
            <a:ext cx="956934" cy="53842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61857">
            <a:off x="2752066" y="2326309"/>
            <a:ext cx="1470595" cy="74658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 </a:t>
            </a:r>
            <a:r>
              <a:rPr lang="en-US" dirty="0" err="1" smtClean="0"/>
              <a:t>pkt</a:t>
            </a:r>
            <a:r>
              <a:rPr lang="en-US" dirty="0" smtClean="0"/>
              <a:t> Rate: 1Gb/s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7067430" y="2709377"/>
            <a:ext cx="751305" cy="923356"/>
            <a:chOff x="7904748" y="2382604"/>
            <a:chExt cx="751305" cy="923356"/>
          </a:xfrm>
        </p:grpSpPr>
        <p:sp>
          <p:nvSpPr>
            <p:cNvPr id="120" name="TextBox 119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904748" y="293662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9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the Network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9026" y="1676408"/>
            <a:ext cx="4840800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Tenant selects bandwidth guarantees. Models: Hose, </a:t>
            </a:r>
            <a:r>
              <a:rPr lang="en-US" sz="2200" dirty="0" smtClean="0">
                <a:solidFill>
                  <a:schemeClr val="tx1"/>
                </a:solidFill>
              </a:rPr>
              <a:t>VOC, TAG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13" y="3200400"/>
            <a:ext cx="4038597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Place VMs, ensuring all guarantees can be </a:t>
            </a:r>
            <a:r>
              <a:rPr lang="en-US" sz="2200" dirty="0" smtClean="0"/>
              <a:t>met</a:t>
            </a:r>
            <a:endParaRPr lang="en-US" sz="22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5219700" y="2743209"/>
            <a:ext cx="9726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10" idx="0"/>
          </p:cNvCxnSpPr>
          <p:nvPr/>
        </p:nvCxnSpPr>
        <p:spPr>
          <a:xfrm>
            <a:off x="5219700" y="4267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1" y="4724400"/>
            <a:ext cx="4038598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Enforce bandwidth guarantees</a:t>
            </a:r>
          </a:p>
          <a:p>
            <a:pPr algn="ctr"/>
            <a:r>
              <a:rPr lang="en-US" sz="2200" dirty="0" smtClean="0"/>
              <a:t>&amp; Provide work-conservation</a:t>
            </a:r>
            <a:endParaRPr lang="en-US" sz="2200" dirty="0"/>
          </a:p>
        </p:txBody>
      </p:sp>
      <p:sp>
        <p:nvSpPr>
          <p:cNvPr id="12" name="Left Brace 11"/>
          <p:cNvSpPr/>
          <p:nvPr/>
        </p:nvSpPr>
        <p:spPr>
          <a:xfrm rot="10800000">
            <a:off x="7315199" y="3135870"/>
            <a:ext cx="533400" cy="12881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357767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VM setup</a:t>
            </a:r>
            <a:endParaRPr lang="en-US" sz="2000" b="1" baseline="-25000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7315200" y="4681199"/>
            <a:ext cx="533400" cy="137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600" y="513393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Runtime</a:t>
            </a:r>
            <a:endParaRPr lang="en-US" sz="2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1912" y="6296371"/>
            <a:ext cx="84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slide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Lucian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386" y="1676408"/>
            <a:ext cx="6876101" cy="2873513"/>
            <a:chOff x="611374" y="1676399"/>
            <a:chExt cx="6876101" cy="2873513"/>
          </a:xfrm>
        </p:grpSpPr>
        <p:sp>
          <p:nvSpPr>
            <p:cNvPr id="3" name="Rectangle 2"/>
            <p:cNvSpPr/>
            <p:nvPr/>
          </p:nvSpPr>
          <p:spPr>
            <a:xfrm>
              <a:off x="2886327" y="1676399"/>
              <a:ext cx="4601148" cy="2873513"/>
            </a:xfrm>
            <a:prstGeom prst="rect">
              <a:avLst/>
            </a:prstGeom>
            <a:noFill/>
            <a:ln w="508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374" y="2649354"/>
              <a:ext cx="2197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D1140E"/>
                  </a:solidFill>
                </a:rPr>
                <a:t>Cloud Mirror</a:t>
              </a:r>
              <a:endParaRPr lang="en-US" sz="2400" dirty="0">
                <a:solidFill>
                  <a:srgbClr val="D1140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" y="5000487"/>
            <a:ext cx="255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Uses </a:t>
            </a:r>
            <a:r>
              <a:rPr lang="en-US" sz="2400" dirty="0" err="1" smtClean="0"/>
              <a:t>ElasticSwitch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[SIGCOMM’13]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2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Mirror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382" y="4959434"/>
            <a:ext cx="845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Slides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presentation by JK Lee (HP)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3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467688"/>
            <a:ext cx="802419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Cloud applications are diverse &amp; complex</a:t>
            </a:r>
          </a:p>
          <a:p>
            <a:endParaRPr lang="en-US" sz="400" dirty="0"/>
          </a:p>
          <a:p>
            <a:r>
              <a:rPr lang="en-US" dirty="0" smtClean="0"/>
              <a:t>Bandwidth models like pipe and hose not a good  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39438" y="2984649"/>
            <a:ext cx="3004313" cy="3549094"/>
            <a:chOff x="5957283" y="303821"/>
            <a:chExt cx="1656375" cy="1534818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283" y="303821"/>
              <a:ext cx="1656375" cy="1439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6020083" y="1718850"/>
              <a:ext cx="1590980" cy="119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[Bing.com traffic pattern, </a:t>
              </a:r>
              <a:r>
                <a:rPr lang="en-US" sz="120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Sigcomm’12]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176101" y="3539209"/>
            <a:ext cx="602955" cy="2103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prstClr val="black"/>
              </a:solidFill>
              <a:latin typeface="HP Simplified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HP Simplified"/>
            </a:endParaRPr>
          </a:p>
          <a:p>
            <a:pPr algn="ctr"/>
            <a:endParaRPr lang="en-US" sz="1600" dirty="0" smtClean="0">
              <a:solidFill>
                <a:prstClr val="black"/>
              </a:solidFill>
              <a:latin typeface="HP Simplified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HP Simplified"/>
            </a:endParaRPr>
          </a:p>
          <a:p>
            <a:pPr algn="ctr"/>
            <a:endParaRPr lang="en-US" sz="1600" dirty="0" smtClean="0">
              <a:solidFill>
                <a:prstClr val="black"/>
              </a:solidFill>
              <a:latin typeface="HP Simplified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HP Simplified"/>
              </a:rPr>
              <a:t>web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76089" y="2623533"/>
            <a:ext cx="2681678" cy="4056307"/>
            <a:chOff x="4885771" y="709026"/>
            <a:chExt cx="2681678" cy="3042230"/>
          </a:xfrm>
        </p:grpSpPr>
        <p:sp>
          <p:nvSpPr>
            <p:cNvPr id="10" name="Rectangle 9"/>
            <p:cNvSpPr/>
            <p:nvPr/>
          </p:nvSpPr>
          <p:spPr>
            <a:xfrm>
              <a:off x="6964494" y="709026"/>
              <a:ext cx="602955" cy="148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DB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64494" y="2648599"/>
              <a:ext cx="602955" cy="1102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1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05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cache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85771" y="1387610"/>
              <a:ext cx="602955" cy="1577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web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46743" y="1193511"/>
              <a:ext cx="654263" cy="1956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logic</a:t>
              </a:r>
            </a:p>
          </p:txBody>
        </p:sp>
        <p:sp>
          <p:nvSpPr>
            <p:cNvPr id="14" name="Oval 13"/>
            <p:cNvSpPr/>
            <p:nvPr/>
          </p:nvSpPr>
          <p:spPr>
            <a:xfrm rot="21396041">
              <a:off x="7122646" y="3162391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156290">
              <a:off x="7124714" y="1196684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5020854">
              <a:off x="5063498" y="1496212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52521" y="2309799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1422094">
              <a:off x="7124603" y="1583111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113940" y="2704449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5400000">
              <a:off x="5396972" y="1888348"/>
              <a:ext cx="1550081" cy="311099"/>
              <a:chOff x="6964362" y="1773232"/>
              <a:chExt cx="1550081" cy="311099"/>
            </a:xfrm>
          </p:grpSpPr>
          <p:sp>
            <p:nvSpPr>
              <p:cNvPr id="23" name="Oval 22"/>
              <p:cNvSpPr/>
              <p:nvPr/>
            </p:nvSpPr>
            <p:spPr>
              <a:xfrm rot="15996839">
                <a:off x="7798798" y="1774021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 rot="16366907">
                <a:off x="8210078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 rot="5400000">
                <a:off x="6964665" y="1779966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395725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7124603" y="802368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52522" y="1906404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7470" y="2925208"/>
            <a:ext cx="2097525" cy="3158717"/>
            <a:chOff x="5336733" y="954702"/>
            <a:chExt cx="2097525" cy="236903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356583" y="1442261"/>
              <a:ext cx="649478" cy="1019872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64695" y="1636103"/>
              <a:ext cx="658199" cy="21614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36733" y="1852251"/>
              <a:ext cx="686161" cy="20658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356583" y="2250679"/>
              <a:ext cx="673542" cy="211454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56583" y="2462133"/>
              <a:ext cx="664954" cy="209003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55905" y="2050742"/>
              <a:ext cx="664954" cy="209003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75756" y="1646205"/>
              <a:ext cx="646917" cy="61809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63750" y="2045237"/>
              <a:ext cx="646917" cy="61809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75535" y="1642117"/>
              <a:ext cx="647841" cy="1017109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355553" y="1855500"/>
              <a:ext cx="655114" cy="600827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337125" y="1428182"/>
              <a:ext cx="673542" cy="211454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56584" y="1427728"/>
              <a:ext cx="658058" cy="631010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337498" y="1435748"/>
              <a:ext cx="787309" cy="307561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317086" y="954702"/>
              <a:ext cx="807517" cy="89103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17085" y="1368586"/>
              <a:ext cx="808894" cy="477152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308317" y="1743309"/>
              <a:ext cx="816490" cy="500857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318730" y="1743309"/>
              <a:ext cx="806077" cy="921314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319552" y="1368586"/>
              <a:ext cx="806427" cy="88464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317353" y="954702"/>
              <a:ext cx="807250" cy="130308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331911" y="1384297"/>
              <a:ext cx="769916" cy="1272525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316500" y="954702"/>
              <a:ext cx="808103" cy="1698011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331911" y="1743309"/>
              <a:ext cx="792896" cy="105679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331911" y="954702"/>
              <a:ext cx="792692" cy="466967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27092" y="1368586"/>
              <a:ext cx="798887" cy="52629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6338480" y="1432078"/>
              <a:ext cx="784433" cy="1891662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320059" y="1842068"/>
              <a:ext cx="793881" cy="1014715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312147" y="2240496"/>
              <a:ext cx="810766" cy="1083244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321544" y="2660953"/>
              <a:ext cx="801369" cy="662787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322286" y="2249562"/>
              <a:ext cx="791654" cy="607221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333439" y="2653152"/>
              <a:ext cx="780501" cy="203631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333439" y="1845318"/>
              <a:ext cx="789474" cy="1478422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6329089" y="1417545"/>
              <a:ext cx="784851" cy="1439238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flipH="1">
              <a:off x="7427511" y="954702"/>
              <a:ext cx="1154" cy="374748"/>
            </a:xfrm>
            <a:prstGeom prst="curvedConnector3">
              <a:avLst>
                <a:gd name="adj1" fmla="val -19818977"/>
              </a:avLst>
            </a:prstGeom>
            <a:ln w="12700" cmpd="sng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flipH="1">
              <a:off x="7428461" y="954702"/>
              <a:ext cx="204" cy="772879"/>
            </a:xfrm>
            <a:prstGeom prst="curvedConnector3">
              <a:avLst>
                <a:gd name="adj1" fmla="val -211332353"/>
              </a:avLst>
            </a:prstGeom>
            <a:ln w="12700" cmpd="sng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flipH="1">
              <a:off x="7433104" y="1341141"/>
              <a:ext cx="1154" cy="374748"/>
            </a:xfrm>
            <a:prstGeom prst="curvedConnector3">
              <a:avLst>
                <a:gd name="adj1" fmla="val -19818977"/>
              </a:avLst>
            </a:prstGeom>
            <a:ln w="12700" cmpd="sng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994" y="4212611"/>
            <a:ext cx="489672" cy="568020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4833336" y="4363717"/>
            <a:ext cx="274406" cy="19221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55905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Multi-tenant Cloud Data Centers</a:t>
            </a:r>
            <a:endParaRPr lang="en-US" dirty="0"/>
          </a:p>
        </p:txBody>
      </p:sp>
      <p:pic>
        <p:nvPicPr>
          <p:cNvPr id="291" name="Content Placeholder 29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24" y="5433915"/>
            <a:ext cx="847532" cy="847532"/>
          </a:xfrm>
        </p:spPr>
      </p:pic>
      <p:grpSp>
        <p:nvGrpSpPr>
          <p:cNvPr id="318" name="Group 317"/>
          <p:cNvGrpSpPr/>
          <p:nvPr/>
        </p:nvGrpSpPr>
        <p:grpSpPr>
          <a:xfrm>
            <a:off x="580331" y="3829050"/>
            <a:ext cx="1073331" cy="415839"/>
            <a:chOff x="496451" y="3326103"/>
            <a:chExt cx="1073331" cy="415838"/>
          </a:xfrm>
        </p:grpSpPr>
        <p:cxnSp>
          <p:nvCxnSpPr>
            <p:cNvPr id="277" name="Straight Connector 276"/>
            <p:cNvCxnSpPr/>
            <p:nvPr/>
          </p:nvCxnSpPr>
          <p:spPr>
            <a:xfrm flipV="1">
              <a:off x="496451" y="3326103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647098" y="3326103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797745" y="3326103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948392" y="3326103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 flipH="1">
              <a:off x="1045854" y="3334063"/>
              <a:ext cx="523928" cy="407878"/>
              <a:chOff x="609600" y="4610017"/>
              <a:chExt cx="530025" cy="419183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Straight Arrow Connector 6"/>
          <p:cNvCxnSpPr>
            <a:stCxn id="179" idx="0"/>
            <a:endCxn id="245" idx="3"/>
          </p:cNvCxnSpPr>
          <p:nvPr/>
        </p:nvCxnSpPr>
        <p:spPr>
          <a:xfrm flipV="1">
            <a:off x="1123055" y="2368393"/>
            <a:ext cx="719357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9" idx="0"/>
            <a:endCxn id="273" idx="3"/>
          </p:cNvCxnSpPr>
          <p:nvPr/>
        </p:nvCxnSpPr>
        <p:spPr>
          <a:xfrm flipV="1">
            <a:off x="1123056" y="2371639"/>
            <a:ext cx="1572761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79" idx="0"/>
            <a:endCxn id="269" idx="3"/>
          </p:cNvCxnSpPr>
          <p:nvPr/>
        </p:nvCxnSpPr>
        <p:spPr>
          <a:xfrm flipV="1">
            <a:off x="1123049" y="2382505"/>
            <a:ext cx="2439372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8" idx="0"/>
            <a:endCxn id="245" idx="3"/>
          </p:cNvCxnSpPr>
          <p:nvPr/>
        </p:nvCxnSpPr>
        <p:spPr>
          <a:xfrm flipH="1" flipV="1">
            <a:off x="1842418" y="2368393"/>
            <a:ext cx="685685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8" idx="0"/>
            <a:endCxn id="274" idx="2"/>
          </p:cNvCxnSpPr>
          <p:nvPr/>
        </p:nvCxnSpPr>
        <p:spPr>
          <a:xfrm flipV="1">
            <a:off x="2528102" y="2368459"/>
            <a:ext cx="171435" cy="126740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8" idx="0"/>
            <a:endCxn id="269" idx="3"/>
          </p:cNvCxnSpPr>
          <p:nvPr/>
        </p:nvCxnSpPr>
        <p:spPr>
          <a:xfrm flipV="1">
            <a:off x="2528094" y="2382505"/>
            <a:ext cx="1034329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37" idx="0"/>
            <a:endCxn id="245" idx="3"/>
          </p:cNvCxnSpPr>
          <p:nvPr/>
        </p:nvCxnSpPr>
        <p:spPr>
          <a:xfrm flipH="1" flipV="1">
            <a:off x="1842406" y="2368399"/>
            <a:ext cx="2080344" cy="127449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7" idx="0"/>
            <a:endCxn id="273" idx="3"/>
          </p:cNvCxnSpPr>
          <p:nvPr/>
        </p:nvCxnSpPr>
        <p:spPr>
          <a:xfrm flipH="1" flipV="1">
            <a:off x="2695810" y="2371645"/>
            <a:ext cx="1226940" cy="1271249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7" idx="0"/>
            <a:endCxn id="270" idx="2"/>
          </p:cNvCxnSpPr>
          <p:nvPr/>
        </p:nvCxnSpPr>
        <p:spPr>
          <a:xfrm flipH="1" flipV="1">
            <a:off x="3566148" y="2379318"/>
            <a:ext cx="356613" cy="126357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6" idx="0"/>
            <a:endCxn id="265" idx="3"/>
          </p:cNvCxnSpPr>
          <p:nvPr/>
        </p:nvCxnSpPr>
        <p:spPr>
          <a:xfrm flipV="1">
            <a:off x="5416489" y="2368393"/>
            <a:ext cx="719357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6" idx="0"/>
            <a:endCxn id="261" idx="3"/>
          </p:cNvCxnSpPr>
          <p:nvPr/>
        </p:nvCxnSpPr>
        <p:spPr>
          <a:xfrm flipV="1">
            <a:off x="5416496" y="2371639"/>
            <a:ext cx="1572761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6" idx="0"/>
            <a:endCxn id="257" idx="3"/>
          </p:cNvCxnSpPr>
          <p:nvPr/>
        </p:nvCxnSpPr>
        <p:spPr>
          <a:xfrm flipV="1">
            <a:off x="5416484" y="2382505"/>
            <a:ext cx="2439372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5" idx="0"/>
            <a:endCxn id="265" idx="3"/>
          </p:cNvCxnSpPr>
          <p:nvPr/>
        </p:nvCxnSpPr>
        <p:spPr>
          <a:xfrm flipH="1" flipV="1">
            <a:off x="6135847" y="2368393"/>
            <a:ext cx="685685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5" idx="0"/>
            <a:endCxn id="262" idx="2"/>
          </p:cNvCxnSpPr>
          <p:nvPr/>
        </p:nvCxnSpPr>
        <p:spPr>
          <a:xfrm flipV="1">
            <a:off x="6821538" y="2368459"/>
            <a:ext cx="171435" cy="126740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5" idx="0"/>
            <a:endCxn id="257" idx="3"/>
          </p:cNvCxnSpPr>
          <p:nvPr/>
        </p:nvCxnSpPr>
        <p:spPr>
          <a:xfrm flipV="1">
            <a:off x="6821539" y="2382505"/>
            <a:ext cx="1034329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4" idx="0"/>
            <a:endCxn id="265" idx="3"/>
          </p:cNvCxnSpPr>
          <p:nvPr/>
        </p:nvCxnSpPr>
        <p:spPr>
          <a:xfrm flipH="1" flipV="1">
            <a:off x="6135841" y="2368399"/>
            <a:ext cx="2080344" cy="127449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4" idx="0"/>
            <a:endCxn id="262" idx="2"/>
          </p:cNvCxnSpPr>
          <p:nvPr/>
        </p:nvCxnSpPr>
        <p:spPr>
          <a:xfrm flipH="1" flipV="1">
            <a:off x="6992961" y="2368451"/>
            <a:ext cx="1223224" cy="1274436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4" idx="0"/>
            <a:endCxn id="257" idx="3"/>
          </p:cNvCxnSpPr>
          <p:nvPr/>
        </p:nvCxnSpPr>
        <p:spPr>
          <a:xfrm flipH="1" flipV="1">
            <a:off x="7855856" y="2382500"/>
            <a:ext cx="360330" cy="1260389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6" idx="0"/>
            <a:endCxn id="249" idx="3"/>
          </p:cNvCxnSpPr>
          <p:nvPr/>
        </p:nvCxnSpPr>
        <p:spPr>
          <a:xfrm flipH="1" flipV="1">
            <a:off x="5292772" y="2391264"/>
            <a:ext cx="123723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6" idx="0"/>
            <a:endCxn id="253" idx="3"/>
          </p:cNvCxnSpPr>
          <p:nvPr/>
        </p:nvCxnSpPr>
        <p:spPr>
          <a:xfrm flipH="1" flipV="1">
            <a:off x="4476627" y="2391264"/>
            <a:ext cx="939856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4" idx="0"/>
            <a:endCxn id="249" idx="3"/>
          </p:cNvCxnSpPr>
          <p:nvPr/>
        </p:nvCxnSpPr>
        <p:spPr>
          <a:xfrm flipH="1" flipV="1">
            <a:off x="5292761" y="2391269"/>
            <a:ext cx="2923424" cy="125162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4" idx="0"/>
            <a:endCxn id="253" idx="3"/>
          </p:cNvCxnSpPr>
          <p:nvPr/>
        </p:nvCxnSpPr>
        <p:spPr>
          <a:xfrm flipH="1" flipV="1">
            <a:off x="4476627" y="2391269"/>
            <a:ext cx="3739558" cy="125162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4" idx="0"/>
            <a:endCxn id="269" idx="3"/>
          </p:cNvCxnSpPr>
          <p:nvPr/>
        </p:nvCxnSpPr>
        <p:spPr>
          <a:xfrm flipH="1" flipV="1">
            <a:off x="3562432" y="2382500"/>
            <a:ext cx="4653765" cy="1260389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4" idx="0"/>
            <a:endCxn id="274" idx="2"/>
          </p:cNvCxnSpPr>
          <p:nvPr/>
        </p:nvCxnSpPr>
        <p:spPr>
          <a:xfrm flipH="1" flipV="1">
            <a:off x="2699533" y="2368451"/>
            <a:ext cx="5516659" cy="1274436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4" idx="0"/>
            <a:endCxn id="246" idx="2"/>
          </p:cNvCxnSpPr>
          <p:nvPr/>
        </p:nvCxnSpPr>
        <p:spPr>
          <a:xfrm flipH="1" flipV="1">
            <a:off x="1846123" y="2365212"/>
            <a:ext cx="6370062" cy="127768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5" idx="0"/>
            <a:endCxn id="249" idx="3"/>
          </p:cNvCxnSpPr>
          <p:nvPr/>
        </p:nvCxnSpPr>
        <p:spPr>
          <a:xfrm flipH="1" flipV="1">
            <a:off x="5292761" y="2391264"/>
            <a:ext cx="1528766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5" idx="0"/>
            <a:endCxn id="253" idx="3"/>
          </p:cNvCxnSpPr>
          <p:nvPr/>
        </p:nvCxnSpPr>
        <p:spPr>
          <a:xfrm flipH="1" flipV="1">
            <a:off x="4476632" y="2391264"/>
            <a:ext cx="2344899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5" idx="0"/>
            <a:endCxn id="269" idx="3"/>
          </p:cNvCxnSpPr>
          <p:nvPr/>
        </p:nvCxnSpPr>
        <p:spPr>
          <a:xfrm flipH="1" flipV="1">
            <a:off x="3562421" y="2382505"/>
            <a:ext cx="3259106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5" idx="0"/>
            <a:endCxn id="273" idx="3"/>
          </p:cNvCxnSpPr>
          <p:nvPr/>
        </p:nvCxnSpPr>
        <p:spPr>
          <a:xfrm flipH="1" flipV="1">
            <a:off x="2695821" y="2371639"/>
            <a:ext cx="4125717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" idx="0"/>
            <a:endCxn id="245" idx="3"/>
          </p:cNvCxnSpPr>
          <p:nvPr/>
        </p:nvCxnSpPr>
        <p:spPr>
          <a:xfrm flipH="1" flipV="1">
            <a:off x="1842406" y="2368393"/>
            <a:ext cx="4979120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6" idx="0"/>
            <a:endCxn id="270" idx="2"/>
          </p:cNvCxnSpPr>
          <p:nvPr/>
        </p:nvCxnSpPr>
        <p:spPr>
          <a:xfrm flipH="1" flipV="1">
            <a:off x="3566137" y="2379311"/>
            <a:ext cx="1850346" cy="1256548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6" idx="0"/>
            <a:endCxn id="273" idx="3"/>
          </p:cNvCxnSpPr>
          <p:nvPr/>
        </p:nvCxnSpPr>
        <p:spPr>
          <a:xfrm flipH="1" flipV="1">
            <a:off x="2695810" y="2371639"/>
            <a:ext cx="2720674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6" idx="0"/>
            <a:endCxn id="245" idx="3"/>
          </p:cNvCxnSpPr>
          <p:nvPr/>
        </p:nvCxnSpPr>
        <p:spPr>
          <a:xfrm flipH="1" flipV="1">
            <a:off x="1842413" y="2368393"/>
            <a:ext cx="3574077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7" idx="0"/>
            <a:endCxn id="257" idx="3"/>
          </p:cNvCxnSpPr>
          <p:nvPr/>
        </p:nvCxnSpPr>
        <p:spPr>
          <a:xfrm flipV="1">
            <a:off x="3922762" y="2382500"/>
            <a:ext cx="3933105" cy="1260389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7" idx="0"/>
            <a:endCxn id="261" idx="3"/>
          </p:cNvCxnSpPr>
          <p:nvPr/>
        </p:nvCxnSpPr>
        <p:spPr>
          <a:xfrm flipV="1">
            <a:off x="3922750" y="2371645"/>
            <a:ext cx="3066494" cy="1271249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7" idx="0"/>
            <a:endCxn id="266" idx="2"/>
          </p:cNvCxnSpPr>
          <p:nvPr/>
        </p:nvCxnSpPr>
        <p:spPr>
          <a:xfrm flipV="1">
            <a:off x="3922750" y="2365212"/>
            <a:ext cx="2216808" cy="127768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7" idx="0"/>
            <a:endCxn id="249" idx="3"/>
          </p:cNvCxnSpPr>
          <p:nvPr/>
        </p:nvCxnSpPr>
        <p:spPr>
          <a:xfrm flipV="1">
            <a:off x="3922750" y="2391269"/>
            <a:ext cx="1370010" cy="125162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7" idx="0"/>
            <a:endCxn id="253" idx="3"/>
          </p:cNvCxnSpPr>
          <p:nvPr/>
        </p:nvCxnSpPr>
        <p:spPr>
          <a:xfrm flipV="1">
            <a:off x="3922762" y="2391269"/>
            <a:ext cx="553877" cy="1251625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9" idx="0"/>
            <a:endCxn id="253" idx="3"/>
          </p:cNvCxnSpPr>
          <p:nvPr/>
        </p:nvCxnSpPr>
        <p:spPr>
          <a:xfrm flipV="1">
            <a:off x="1123054" y="2391264"/>
            <a:ext cx="3353579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9" idx="0"/>
            <a:endCxn id="249" idx="3"/>
          </p:cNvCxnSpPr>
          <p:nvPr/>
        </p:nvCxnSpPr>
        <p:spPr>
          <a:xfrm flipV="1">
            <a:off x="1123049" y="2391264"/>
            <a:ext cx="4169712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9" idx="0"/>
            <a:endCxn id="265" idx="3"/>
          </p:cNvCxnSpPr>
          <p:nvPr/>
        </p:nvCxnSpPr>
        <p:spPr>
          <a:xfrm flipV="1">
            <a:off x="1123049" y="2368393"/>
            <a:ext cx="5012792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9" idx="0"/>
            <a:endCxn id="261" idx="3"/>
          </p:cNvCxnSpPr>
          <p:nvPr/>
        </p:nvCxnSpPr>
        <p:spPr>
          <a:xfrm flipV="1">
            <a:off x="1123049" y="2371639"/>
            <a:ext cx="5866196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9" idx="0"/>
            <a:endCxn id="257" idx="3"/>
          </p:cNvCxnSpPr>
          <p:nvPr/>
        </p:nvCxnSpPr>
        <p:spPr>
          <a:xfrm flipV="1">
            <a:off x="1123061" y="2382505"/>
            <a:ext cx="6732807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8" idx="0"/>
            <a:endCxn id="253" idx="3"/>
          </p:cNvCxnSpPr>
          <p:nvPr/>
        </p:nvCxnSpPr>
        <p:spPr>
          <a:xfrm flipV="1">
            <a:off x="2528092" y="2391264"/>
            <a:ext cx="1948536" cy="124459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8" idx="0"/>
            <a:endCxn id="250" idx="2"/>
          </p:cNvCxnSpPr>
          <p:nvPr/>
        </p:nvCxnSpPr>
        <p:spPr>
          <a:xfrm flipV="1">
            <a:off x="2528092" y="2388075"/>
            <a:ext cx="2768386" cy="1247784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8" idx="0"/>
            <a:endCxn id="265" idx="3"/>
          </p:cNvCxnSpPr>
          <p:nvPr/>
        </p:nvCxnSpPr>
        <p:spPr>
          <a:xfrm flipV="1">
            <a:off x="2528092" y="2368393"/>
            <a:ext cx="3607750" cy="1267467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8" idx="0"/>
            <a:endCxn id="261" idx="3"/>
          </p:cNvCxnSpPr>
          <p:nvPr/>
        </p:nvCxnSpPr>
        <p:spPr>
          <a:xfrm flipV="1">
            <a:off x="2528103" y="2371639"/>
            <a:ext cx="4461153" cy="126422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8" idx="0"/>
            <a:endCxn id="257" idx="3"/>
          </p:cNvCxnSpPr>
          <p:nvPr/>
        </p:nvCxnSpPr>
        <p:spPr>
          <a:xfrm flipV="1">
            <a:off x="2528092" y="2382505"/>
            <a:ext cx="5327764" cy="1253361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" name="Group 316"/>
          <p:cNvGrpSpPr/>
          <p:nvPr/>
        </p:nvGrpSpPr>
        <p:grpSpPr>
          <a:xfrm>
            <a:off x="2358504" y="1810283"/>
            <a:ext cx="539688" cy="561356"/>
            <a:chOff x="2274636" y="1307341"/>
            <a:chExt cx="539688" cy="561356"/>
          </a:xfrm>
        </p:grpSpPr>
        <p:sp>
          <p:nvSpPr>
            <p:cNvPr id="273" name="Cube 272"/>
            <p:cNvSpPr/>
            <p:nvPr/>
          </p:nvSpPr>
          <p:spPr>
            <a:xfrm flipH="1">
              <a:off x="2274636" y="1307341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74" name="Picture 2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16993" y="1427183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5" name="Rectangle 83"/>
            <p:cNvSpPr/>
            <p:nvPr/>
          </p:nvSpPr>
          <p:spPr>
            <a:xfrm>
              <a:off x="2275549" y="1321533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6" name="Rectangle 83"/>
            <p:cNvSpPr/>
            <p:nvPr/>
          </p:nvSpPr>
          <p:spPr>
            <a:xfrm>
              <a:off x="2284506" y="1307343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225115" y="1821143"/>
            <a:ext cx="539688" cy="561356"/>
            <a:chOff x="3141247" y="1318201"/>
            <a:chExt cx="539688" cy="561356"/>
          </a:xfrm>
        </p:grpSpPr>
        <p:sp>
          <p:nvSpPr>
            <p:cNvPr id="269" name="Cube 268"/>
            <p:cNvSpPr/>
            <p:nvPr/>
          </p:nvSpPr>
          <p:spPr>
            <a:xfrm flipH="1">
              <a:off x="3141247" y="1318201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70" name="Picture 26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3604" y="1438043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1" name="Rectangle 83"/>
            <p:cNvSpPr/>
            <p:nvPr/>
          </p:nvSpPr>
          <p:spPr>
            <a:xfrm>
              <a:off x="3142160" y="1332393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2" name="Rectangle 83"/>
            <p:cNvSpPr/>
            <p:nvPr/>
          </p:nvSpPr>
          <p:spPr>
            <a:xfrm>
              <a:off x="3151117" y="1318203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5798536" y="1807035"/>
            <a:ext cx="539688" cy="561356"/>
            <a:chOff x="5714668" y="1304095"/>
            <a:chExt cx="539688" cy="561356"/>
          </a:xfrm>
        </p:grpSpPr>
        <p:sp>
          <p:nvSpPr>
            <p:cNvPr id="265" name="Cube 264"/>
            <p:cNvSpPr/>
            <p:nvPr/>
          </p:nvSpPr>
          <p:spPr>
            <a:xfrm flipH="1">
              <a:off x="5714668" y="1304095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6" name="Picture 2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025" y="1423937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7" name="Rectangle 83"/>
            <p:cNvSpPr/>
            <p:nvPr/>
          </p:nvSpPr>
          <p:spPr>
            <a:xfrm>
              <a:off x="5715581" y="1318287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8" name="Rectangle 83"/>
            <p:cNvSpPr/>
            <p:nvPr/>
          </p:nvSpPr>
          <p:spPr>
            <a:xfrm>
              <a:off x="5724538" y="1304097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6651939" y="1810283"/>
            <a:ext cx="539688" cy="561356"/>
            <a:chOff x="6568071" y="1307341"/>
            <a:chExt cx="539688" cy="561356"/>
          </a:xfrm>
        </p:grpSpPr>
        <p:sp>
          <p:nvSpPr>
            <p:cNvPr id="261" name="Cube 260"/>
            <p:cNvSpPr/>
            <p:nvPr/>
          </p:nvSpPr>
          <p:spPr>
            <a:xfrm flipH="1">
              <a:off x="6568071" y="1307341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2" name="Picture 2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10428" y="1427183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3" name="Rectangle 83"/>
            <p:cNvSpPr/>
            <p:nvPr/>
          </p:nvSpPr>
          <p:spPr>
            <a:xfrm>
              <a:off x="6568984" y="1321533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4" name="Rectangle 83"/>
            <p:cNvSpPr/>
            <p:nvPr/>
          </p:nvSpPr>
          <p:spPr>
            <a:xfrm>
              <a:off x="6577941" y="1307343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518550" y="1821143"/>
            <a:ext cx="539688" cy="561356"/>
            <a:chOff x="7434682" y="1318201"/>
            <a:chExt cx="539688" cy="561356"/>
          </a:xfrm>
        </p:grpSpPr>
        <p:sp>
          <p:nvSpPr>
            <p:cNvPr id="257" name="Cube 256"/>
            <p:cNvSpPr/>
            <p:nvPr/>
          </p:nvSpPr>
          <p:spPr>
            <a:xfrm flipH="1">
              <a:off x="7434682" y="1318201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58" name="Picture 2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77039" y="1438043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9" name="Rectangle 83"/>
            <p:cNvSpPr/>
            <p:nvPr/>
          </p:nvSpPr>
          <p:spPr>
            <a:xfrm>
              <a:off x="7435595" y="1332393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0" name="Rectangle 83"/>
            <p:cNvSpPr/>
            <p:nvPr/>
          </p:nvSpPr>
          <p:spPr>
            <a:xfrm>
              <a:off x="7444552" y="1318203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4139322" y="1829907"/>
            <a:ext cx="539688" cy="561356"/>
            <a:chOff x="4055454" y="1326965"/>
            <a:chExt cx="539688" cy="561356"/>
          </a:xfrm>
        </p:grpSpPr>
        <p:sp>
          <p:nvSpPr>
            <p:cNvPr id="253" name="Cube 252"/>
            <p:cNvSpPr/>
            <p:nvPr/>
          </p:nvSpPr>
          <p:spPr>
            <a:xfrm flipH="1">
              <a:off x="4055454" y="1326965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54" name="Picture 2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97811" y="1446807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" name="Rectangle 83"/>
            <p:cNvSpPr/>
            <p:nvPr/>
          </p:nvSpPr>
          <p:spPr>
            <a:xfrm>
              <a:off x="4056367" y="1341157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6" name="Rectangle 83"/>
            <p:cNvSpPr/>
            <p:nvPr/>
          </p:nvSpPr>
          <p:spPr>
            <a:xfrm>
              <a:off x="4065324" y="1326967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4955455" y="1829907"/>
            <a:ext cx="539688" cy="561356"/>
            <a:chOff x="4871587" y="1326965"/>
            <a:chExt cx="539688" cy="561356"/>
          </a:xfrm>
        </p:grpSpPr>
        <p:sp>
          <p:nvSpPr>
            <p:cNvPr id="249" name="Cube 248"/>
            <p:cNvSpPr/>
            <p:nvPr/>
          </p:nvSpPr>
          <p:spPr>
            <a:xfrm flipH="1">
              <a:off x="4871587" y="1326965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50" name="Picture 2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3944" y="1446807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1" name="Rectangle 83"/>
            <p:cNvSpPr/>
            <p:nvPr/>
          </p:nvSpPr>
          <p:spPr>
            <a:xfrm>
              <a:off x="4872500" y="1341157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2" name="Rectangle 83"/>
            <p:cNvSpPr/>
            <p:nvPr/>
          </p:nvSpPr>
          <p:spPr>
            <a:xfrm>
              <a:off x="4881457" y="1326967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1505101" y="1807035"/>
            <a:ext cx="539688" cy="561356"/>
            <a:chOff x="1421233" y="1304095"/>
            <a:chExt cx="539688" cy="561356"/>
          </a:xfrm>
        </p:grpSpPr>
        <p:sp>
          <p:nvSpPr>
            <p:cNvPr id="245" name="Cube 244"/>
            <p:cNvSpPr/>
            <p:nvPr/>
          </p:nvSpPr>
          <p:spPr>
            <a:xfrm flipH="1">
              <a:off x="1421233" y="1304095"/>
              <a:ext cx="539688" cy="561356"/>
            </a:xfrm>
            <a:prstGeom prst="cub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46" name="Picture 2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63590" y="1423937"/>
              <a:ext cx="397331" cy="4383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7" name="Rectangle 83"/>
            <p:cNvSpPr/>
            <p:nvPr/>
          </p:nvSpPr>
          <p:spPr>
            <a:xfrm>
              <a:off x="1422146" y="1318287"/>
              <a:ext cx="124499" cy="540856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8" name="Rectangle 83"/>
            <p:cNvSpPr/>
            <p:nvPr/>
          </p:nvSpPr>
          <p:spPr>
            <a:xfrm>
              <a:off x="1431103" y="1304097"/>
              <a:ext cx="514297" cy="105648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985434" y="3829604"/>
            <a:ext cx="1073331" cy="415839"/>
            <a:chOff x="1901554" y="3326657"/>
            <a:chExt cx="1073331" cy="415838"/>
          </a:xfrm>
        </p:grpSpPr>
        <p:cxnSp>
          <p:nvCxnSpPr>
            <p:cNvPr id="236" name="Straight Connector 235"/>
            <p:cNvCxnSpPr/>
            <p:nvPr/>
          </p:nvCxnSpPr>
          <p:spPr>
            <a:xfrm flipV="1">
              <a:off x="1901554" y="3326657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2052201" y="3326657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2202848" y="3326657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2353495" y="3326657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 flipH="1">
              <a:off x="2450957" y="3334617"/>
              <a:ext cx="523928" cy="407878"/>
              <a:chOff x="609600" y="4610017"/>
              <a:chExt cx="530025" cy="419183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8" name="Group 307"/>
          <p:cNvGrpSpPr/>
          <p:nvPr/>
        </p:nvGrpSpPr>
        <p:grpSpPr>
          <a:xfrm>
            <a:off x="3379251" y="3829604"/>
            <a:ext cx="1073331" cy="415839"/>
            <a:chOff x="3295371" y="3326657"/>
            <a:chExt cx="1073331" cy="415838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3295371" y="3326657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3446018" y="3326657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3596665" y="3326657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3747312" y="3326657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230"/>
            <p:cNvGrpSpPr/>
            <p:nvPr/>
          </p:nvGrpSpPr>
          <p:grpSpPr>
            <a:xfrm flipH="1">
              <a:off x="3844774" y="3334617"/>
              <a:ext cx="523928" cy="407878"/>
              <a:chOff x="609600" y="4610017"/>
              <a:chExt cx="530025" cy="419183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" name="Group 306"/>
          <p:cNvGrpSpPr/>
          <p:nvPr/>
        </p:nvGrpSpPr>
        <p:grpSpPr>
          <a:xfrm>
            <a:off x="4871921" y="3819872"/>
            <a:ext cx="1073331" cy="415839"/>
            <a:chOff x="4788042" y="3316926"/>
            <a:chExt cx="1073331" cy="415838"/>
          </a:xfrm>
        </p:grpSpPr>
        <p:cxnSp>
          <p:nvCxnSpPr>
            <p:cNvPr id="218" name="Straight Connector 217"/>
            <p:cNvCxnSpPr/>
            <p:nvPr/>
          </p:nvCxnSpPr>
          <p:spPr>
            <a:xfrm flipV="1">
              <a:off x="4788042" y="3316926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4938689" y="3316926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89336" y="3316926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5239983" y="3316926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/>
            <p:cNvGrpSpPr/>
            <p:nvPr/>
          </p:nvGrpSpPr>
          <p:grpSpPr>
            <a:xfrm flipH="1">
              <a:off x="5337445" y="3324886"/>
              <a:ext cx="523928" cy="407878"/>
              <a:chOff x="609600" y="4610017"/>
              <a:chExt cx="530025" cy="419183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6" name="Group 305"/>
          <p:cNvGrpSpPr/>
          <p:nvPr/>
        </p:nvGrpSpPr>
        <p:grpSpPr>
          <a:xfrm>
            <a:off x="6275620" y="3819872"/>
            <a:ext cx="1073331" cy="415839"/>
            <a:chOff x="6191746" y="3316926"/>
            <a:chExt cx="1073331" cy="415838"/>
          </a:xfrm>
        </p:grpSpPr>
        <p:cxnSp>
          <p:nvCxnSpPr>
            <p:cNvPr id="209" name="Straight Connector 208"/>
            <p:cNvCxnSpPr/>
            <p:nvPr/>
          </p:nvCxnSpPr>
          <p:spPr>
            <a:xfrm flipV="1">
              <a:off x="6191746" y="3316926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V="1">
              <a:off x="6342393" y="3316926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6493040" y="3316926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6643687" y="3316926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/>
            <p:cNvGrpSpPr/>
            <p:nvPr/>
          </p:nvGrpSpPr>
          <p:grpSpPr>
            <a:xfrm flipH="1">
              <a:off x="6741149" y="3324886"/>
              <a:ext cx="523928" cy="407878"/>
              <a:chOff x="609600" y="4610017"/>
              <a:chExt cx="530025" cy="419183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5" name="Group 304"/>
          <p:cNvGrpSpPr/>
          <p:nvPr/>
        </p:nvGrpSpPr>
        <p:grpSpPr>
          <a:xfrm>
            <a:off x="7689204" y="3829604"/>
            <a:ext cx="1073331" cy="415839"/>
            <a:chOff x="7605334" y="3326657"/>
            <a:chExt cx="1073331" cy="415838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7605334" y="3326657"/>
              <a:ext cx="523928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7755981" y="3326657"/>
              <a:ext cx="373281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7906628" y="3326657"/>
              <a:ext cx="222634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8057275" y="3326657"/>
              <a:ext cx="71987" cy="4078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 flipH="1">
              <a:off x="8154737" y="3334617"/>
              <a:ext cx="523928" cy="407878"/>
              <a:chOff x="609600" y="4610017"/>
              <a:chExt cx="530025" cy="419183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 flipV="1">
                <a:off x="609600" y="4610017"/>
                <a:ext cx="5300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762000" y="4610017"/>
                <a:ext cx="3776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914400" y="4610017"/>
                <a:ext cx="2252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1066800" y="4610017"/>
                <a:ext cx="72825" cy="41918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4" name="Group 303"/>
          <p:cNvGrpSpPr/>
          <p:nvPr/>
        </p:nvGrpSpPr>
        <p:grpSpPr>
          <a:xfrm>
            <a:off x="639570" y="3635857"/>
            <a:ext cx="966956" cy="201147"/>
            <a:chOff x="555702" y="3132918"/>
            <a:chExt cx="966956" cy="201146"/>
          </a:xfrm>
        </p:grpSpPr>
        <p:sp>
          <p:nvSpPr>
            <p:cNvPr id="179" name="Rectangle 178"/>
            <p:cNvSpPr/>
            <p:nvPr/>
          </p:nvSpPr>
          <p:spPr>
            <a:xfrm>
              <a:off x="555702" y="3132918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0" name="Picture 17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2065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8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82065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8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73215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8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73215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8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64367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64367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18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55517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8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55517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18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946613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18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946613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8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037764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19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037764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9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128914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19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128914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9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220065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9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220065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9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313060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9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313060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9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404211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404211" y="324051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3" name="Group 302"/>
          <p:cNvGrpSpPr/>
          <p:nvPr/>
        </p:nvGrpSpPr>
        <p:grpSpPr>
          <a:xfrm>
            <a:off x="2044613" y="3635857"/>
            <a:ext cx="966956" cy="201147"/>
            <a:chOff x="1960745" y="3132918"/>
            <a:chExt cx="966956" cy="201146"/>
          </a:xfrm>
        </p:grpSpPr>
        <p:sp>
          <p:nvSpPr>
            <p:cNvPr id="158" name="Rectangle 157"/>
            <p:cNvSpPr/>
            <p:nvPr/>
          </p:nvSpPr>
          <p:spPr>
            <a:xfrm>
              <a:off x="1960745" y="3132918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9" name="Picture 15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987108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1987108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078258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078258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169410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169410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260560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260560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6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351656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351656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6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442807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6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442807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7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533957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533957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625108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7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625108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718103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7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718103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7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809254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2809254" y="324051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2" name="Group 301"/>
          <p:cNvGrpSpPr/>
          <p:nvPr/>
        </p:nvGrpSpPr>
        <p:grpSpPr>
          <a:xfrm>
            <a:off x="3439272" y="3642885"/>
            <a:ext cx="966956" cy="201147"/>
            <a:chOff x="3355404" y="3139946"/>
            <a:chExt cx="966956" cy="201146"/>
          </a:xfrm>
        </p:grpSpPr>
        <p:sp>
          <p:nvSpPr>
            <p:cNvPr id="137" name="Rectangle 136"/>
            <p:cNvSpPr/>
            <p:nvPr/>
          </p:nvSpPr>
          <p:spPr>
            <a:xfrm>
              <a:off x="3355404" y="3139946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38" name="Picture 13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381767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3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381767" y="324755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472917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472917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564069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564069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655219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655219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746315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746315" y="324755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837466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837466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928616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3928616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5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019767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5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019767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5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112762" y="317410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112762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15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203913" y="317410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5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203913" y="3247547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1" name="Group 300"/>
          <p:cNvGrpSpPr/>
          <p:nvPr/>
        </p:nvGrpSpPr>
        <p:grpSpPr>
          <a:xfrm>
            <a:off x="4933005" y="3635857"/>
            <a:ext cx="966956" cy="201147"/>
            <a:chOff x="4849137" y="3132918"/>
            <a:chExt cx="966956" cy="201146"/>
          </a:xfrm>
        </p:grpSpPr>
        <p:sp>
          <p:nvSpPr>
            <p:cNvPr id="116" name="Rectangle 115"/>
            <p:cNvSpPr/>
            <p:nvPr/>
          </p:nvSpPr>
          <p:spPr>
            <a:xfrm>
              <a:off x="4849137" y="3132918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17" name="Picture 11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875500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1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875500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966650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1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4966650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057802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057802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148952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148952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0048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240048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1199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2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331199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22349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422349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3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13500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513500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06495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06495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3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97646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3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5697646" y="324051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8" name="Group 287"/>
          <p:cNvGrpSpPr/>
          <p:nvPr/>
        </p:nvGrpSpPr>
        <p:grpSpPr>
          <a:xfrm>
            <a:off x="6338048" y="3635857"/>
            <a:ext cx="966956" cy="201147"/>
            <a:chOff x="6254180" y="3132918"/>
            <a:chExt cx="966956" cy="201146"/>
          </a:xfrm>
        </p:grpSpPr>
        <p:sp>
          <p:nvSpPr>
            <p:cNvPr id="95" name="Rectangle 94"/>
            <p:cNvSpPr/>
            <p:nvPr/>
          </p:nvSpPr>
          <p:spPr>
            <a:xfrm>
              <a:off x="6254180" y="3132918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6" name="Picture 9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280543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280543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371693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371693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462845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462845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553995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553995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645091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645091" y="324052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736242" y="3167082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0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736242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827392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827392" y="324052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918543" y="3167081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1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6918543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011538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011538" y="324052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102689" y="316708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102689" y="324051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732707" y="3642885"/>
            <a:ext cx="966956" cy="201147"/>
            <a:chOff x="7648839" y="3139946"/>
            <a:chExt cx="966956" cy="201146"/>
          </a:xfrm>
        </p:grpSpPr>
        <p:sp>
          <p:nvSpPr>
            <p:cNvPr id="74" name="Rectangle 73"/>
            <p:cNvSpPr/>
            <p:nvPr/>
          </p:nvSpPr>
          <p:spPr>
            <a:xfrm>
              <a:off x="7648839" y="3139946"/>
              <a:ext cx="966956" cy="20114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5" name="Picture 7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675202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675202" y="324755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766352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766352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857504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857504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948654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7948654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039750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039750" y="324755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130901" y="3174110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130901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222051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222051" y="324754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313202" y="3174109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313202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406197" y="317410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406197" y="324754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497348" y="3174108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>
              <a:off x="8497348" y="3247547"/>
              <a:ext cx="91150" cy="600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" name="Picture 2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-1" r="8671" b="3440"/>
          <a:stretch/>
        </p:blipFill>
        <p:spPr>
          <a:xfrm>
            <a:off x="271596" y="5459344"/>
            <a:ext cx="1486679" cy="1230741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38" y="5318389"/>
            <a:ext cx="1170299" cy="1170299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" t="25511" r="852" b="18152"/>
          <a:stretch/>
        </p:blipFill>
        <p:spPr>
          <a:xfrm>
            <a:off x="3450090" y="5373015"/>
            <a:ext cx="2145221" cy="905256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53" y="5479957"/>
            <a:ext cx="1610443" cy="7489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681121" y="4223732"/>
            <a:ext cx="875401" cy="1085376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2107403" y="4197215"/>
            <a:ext cx="875401" cy="1085376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3485064" y="4207211"/>
            <a:ext cx="875401" cy="1085376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5008446" y="4223201"/>
            <a:ext cx="875401" cy="1085376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6372964" y="4223201"/>
            <a:ext cx="875401" cy="1085376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193" r="21940" b="10841"/>
          <a:stretch/>
        </p:blipFill>
        <p:spPr>
          <a:xfrm>
            <a:off x="7800914" y="4233012"/>
            <a:ext cx="875401" cy="1085376"/>
          </a:xfrm>
          <a:prstGeom prst="rect">
            <a:avLst/>
          </a:prstGeom>
        </p:spPr>
      </p:pic>
      <p:sp>
        <p:nvSpPr>
          <p:cNvPr id="320" name="Rounded Rectangle 319"/>
          <p:cNvSpPr/>
          <p:nvPr/>
        </p:nvSpPr>
        <p:spPr>
          <a:xfrm>
            <a:off x="1352356" y="2468570"/>
            <a:ext cx="6958236" cy="10380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Shared infrastructure between multiple tenants/apps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501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7" y="1926120"/>
            <a:ext cx="3256006" cy="36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 model is </a:t>
            </a:r>
            <a:r>
              <a:rPr lang="en-US" dirty="0" smtClean="0"/>
              <a:t>unfit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9184" y="1435733"/>
            <a:ext cx="5556115" cy="4652299"/>
          </a:xfrm>
        </p:spPr>
        <p:txBody>
          <a:bodyPr/>
          <a:lstStyle/>
          <a:p>
            <a:r>
              <a:rPr lang="en-US" sz="2800" dirty="0" smtClean="0"/>
              <a:t>Hose </a:t>
            </a:r>
            <a:r>
              <a:rPr lang="en-US" sz="2800" dirty="0" smtClean="0"/>
              <a:t>aggregates </a:t>
            </a:r>
            <a:r>
              <a:rPr lang="en-US" sz="2800" dirty="0"/>
              <a:t>BW towards </a:t>
            </a:r>
            <a:r>
              <a:rPr lang="en-US" sz="2800" dirty="0" smtClean="0"/>
              <a:t>different components</a:t>
            </a:r>
          </a:p>
          <a:p>
            <a:pPr lvl="1"/>
            <a:r>
              <a:rPr lang="en-US" sz="2400" dirty="0" smtClean="0"/>
              <a:t>Too coarse-grained</a:t>
            </a:r>
          </a:p>
          <a:p>
            <a:pPr lvl="1"/>
            <a:r>
              <a:rPr lang="en-US" sz="2400" dirty="0" smtClean="0"/>
              <a:t>Prevents accurate and efficient guarantees on infrastructure</a:t>
            </a:r>
            <a:endParaRPr lang="en-US" sz="2400" dirty="0"/>
          </a:p>
          <a:p>
            <a:endParaRPr lang="en-US" sz="28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15525" y="1862566"/>
            <a:ext cx="475046" cy="211796"/>
          </a:xfrm>
          <a:prstGeom prst="straightConnector1">
            <a:avLst/>
          </a:prstGeom>
          <a:ln w="12700" cmpd="sng">
            <a:solidFill>
              <a:schemeClr val="accent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2096" y="1288050"/>
            <a:ext cx="13116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defTabSz="430213">
              <a:buSzPct val="100000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P Simplified" pitchFamily="34" charset="0"/>
                <a:cs typeface="HP Simplified" pitchFamily="34" charset="0"/>
              </a:rPr>
              <a:t>intra-component</a:t>
            </a:r>
          </a:p>
          <a:p>
            <a:pPr defTabSz="430213">
              <a:buSzPct val="100000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P Simplified" pitchFamily="34" charset="0"/>
                <a:cs typeface="HP Simplified" pitchFamily="34" charset="0"/>
              </a:rPr>
              <a:t>(self-edge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P Simplified" pitchFamily="34" charset="0"/>
                <a:cs typeface="HP Simplified" pitchFamily="34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86832" y="1862566"/>
            <a:ext cx="324677" cy="757908"/>
          </a:xfrm>
          <a:prstGeom prst="straightConnector1">
            <a:avLst/>
          </a:prstGeom>
          <a:ln w="12700" cmpd="sng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72397" y="1862566"/>
            <a:ext cx="107417" cy="836029"/>
          </a:xfrm>
          <a:prstGeom prst="straightConnector1">
            <a:avLst/>
          </a:prstGeom>
          <a:ln w="12700" cmpd="sng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91239" y="1563509"/>
            <a:ext cx="13116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chemeClr val="accent2"/>
                </a:solidFill>
                <a:latin typeface="HP Simplified" pitchFamily="34" charset="0"/>
                <a:cs typeface="HP Simplified" pitchFamily="34" charset="0"/>
              </a:rPr>
              <a:t>inter-component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92058" y="1862566"/>
            <a:ext cx="275358" cy="1515817"/>
          </a:xfrm>
          <a:prstGeom prst="straightConnector1">
            <a:avLst/>
          </a:prstGeom>
          <a:ln w="12700" cmpd="sng">
            <a:solidFill>
              <a:schemeClr val="accent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9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4"/>
    </mc:Choice>
    <mc:Fallback>
      <p:transition xmlns:p14="http://schemas.microsoft.com/office/powerpoint/2010/main" advTm="8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86" y="313417"/>
            <a:ext cx="8460105" cy="677108"/>
          </a:xfrm>
        </p:spPr>
        <p:txBody>
          <a:bodyPr/>
          <a:lstStyle/>
          <a:p>
            <a:r>
              <a:rPr lang="en-US" dirty="0"/>
              <a:t>Hose </a:t>
            </a:r>
            <a:r>
              <a:rPr lang="en-US" dirty="0" smtClean="0"/>
              <a:t>is too coarse-grained 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1543567" y="3188783"/>
            <a:ext cx="463877" cy="5747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HP Simplified"/>
              </a:rPr>
              <a:t>web</a:t>
            </a:r>
          </a:p>
        </p:txBody>
      </p:sp>
      <p:sp>
        <p:nvSpPr>
          <p:cNvPr id="94" name="Oval 93"/>
          <p:cNvSpPr/>
          <p:nvPr/>
        </p:nvSpPr>
        <p:spPr>
          <a:xfrm>
            <a:off x="2466253" y="3187239"/>
            <a:ext cx="490393" cy="5747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P Simplified"/>
              </a:rPr>
              <a:t>l</a:t>
            </a:r>
            <a:r>
              <a:rPr lang="en-US" sz="1200" dirty="0" smtClean="0">
                <a:solidFill>
                  <a:prstClr val="white"/>
                </a:solidFill>
                <a:latin typeface="HP Simplified"/>
              </a:rPr>
              <a:t>ogic</a:t>
            </a:r>
          </a:p>
        </p:txBody>
      </p:sp>
      <p:sp>
        <p:nvSpPr>
          <p:cNvPr id="95" name="Oval 94"/>
          <p:cNvSpPr/>
          <p:nvPr/>
        </p:nvSpPr>
        <p:spPr>
          <a:xfrm>
            <a:off x="3445044" y="3187239"/>
            <a:ext cx="463877" cy="5747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HP Simplified"/>
              </a:rPr>
              <a:t>DB</a:t>
            </a:r>
          </a:p>
        </p:txBody>
      </p:sp>
      <p:cxnSp>
        <p:nvCxnSpPr>
          <p:cNvPr id="96" name="Straight Arrow Connector 95"/>
          <p:cNvCxnSpPr>
            <a:stCxn id="93" idx="6"/>
            <a:endCxn id="94" idx="2"/>
          </p:cNvCxnSpPr>
          <p:nvPr/>
        </p:nvCxnSpPr>
        <p:spPr>
          <a:xfrm flipV="1">
            <a:off x="2007438" y="3474600"/>
            <a:ext cx="458800" cy="1535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4" idx="6"/>
            <a:endCxn id="95" idx="2"/>
          </p:cNvCxnSpPr>
          <p:nvPr/>
        </p:nvCxnSpPr>
        <p:spPr>
          <a:xfrm>
            <a:off x="2956631" y="3474600"/>
            <a:ext cx="488400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AutoShape 2" descr="https://encrypted-tbn3.gstatic.com/images?q=tbn:ANd9GcRANakFh6aDiZAdGfVQmxhzW05hb_8zty5P2huUCQUlmwJofDVq"/>
          <p:cNvSpPr>
            <a:spLocks noChangeAspect="1" noChangeArrowheads="1"/>
          </p:cNvSpPr>
          <p:nvPr/>
        </p:nvSpPr>
        <p:spPr bwMode="auto">
          <a:xfrm>
            <a:off x="331471" y="292705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HP Simplified"/>
            </a:endParaRPr>
          </a:p>
        </p:txBody>
      </p:sp>
      <p:pic>
        <p:nvPicPr>
          <p:cNvPr id="38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671" y="2313487"/>
            <a:ext cx="685800" cy="3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5149040" y="3734876"/>
            <a:ext cx="152400" cy="304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04" tIns="45698" rIns="91404" bIns="45698" numCol="1" rtlCol="0" anchor="ctr" anchorCtr="0" compatLnSpc="1">
            <a:prstTxWarp prst="textNoShape">
              <a:avLst/>
            </a:prstTxWarp>
          </a:bodyPr>
          <a:lstStyle/>
          <a:p>
            <a:pPr algn="ctr" defTabSz="914029"/>
            <a:endParaRPr lang="en-US" sz="1400" dirty="0" smtClean="0">
              <a:solidFill>
                <a:prstClr val="white"/>
              </a:solidFill>
              <a:latin typeface="HP Simplified"/>
            </a:endParaRPr>
          </a:p>
        </p:txBody>
      </p:sp>
      <p:cxnSp>
        <p:nvCxnSpPr>
          <p:cNvPr id="40" name="Straight Arrow Connector 39"/>
          <p:cNvCxnSpPr>
            <a:stCxn id="39" idx="0"/>
            <a:endCxn id="38" idx="2"/>
          </p:cNvCxnSpPr>
          <p:nvPr/>
        </p:nvCxnSpPr>
        <p:spPr>
          <a:xfrm flipV="1">
            <a:off x="5225255" y="2704537"/>
            <a:ext cx="1179331" cy="1030343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5530040" y="3734876"/>
            <a:ext cx="155452" cy="304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04" tIns="45698" rIns="91404" bIns="45698" numCol="1" rtlCol="0" anchor="ctr" anchorCtr="0" compatLnSpc="1">
            <a:prstTxWarp prst="textNoShape">
              <a:avLst/>
            </a:prstTxWarp>
          </a:bodyPr>
          <a:lstStyle/>
          <a:p>
            <a:pPr algn="ctr" defTabSz="914029"/>
            <a:endParaRPr lang="en-US" sz="1400" dirty="0" smtClean="0">
              <a:solidFill>
                <a:prstClr val="white"/>
              </a:solidFill>
              <a:latin typeface="HP Simplified"/>
            </a:endParaRPr>
          </a:p>
        </p:txBody>
      </p:sp>
      <p:cxnSp>
        <p:nvCxnSpPr>
          <p:cNvPr id="42" name="Straight Arrow Connector 41"/>
          <p:cNvCxnSpPr>
            <a:stCxn id="41" idx="0"/>
            <a:endCxn id="38" idx="2"/>
          </p:cNvCxnSpPr>
          <p:nvPr/>
        </p:nvCxnSpPr>
        <p:spPr>
          <a:xfrm flipV="1">
            <a:off x="5607778" y="2704537"/>
            <a:ext cx="796805" cy="1030343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6" idx="0"/>
            <a:endCxn id="38" idx="2"/>
          </p:cNvCxnSpPr>
          <p:nvPr/>
        </p:nvCxnSpPr>
        <p:spPr>
          <a:xfrm flipV="1">
            <a:off x="6404571" y="2704527"/>
            <a:ext cx="0" cy="106758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66800" y="4320432"/>
            <a:ext cx="550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HP Simplified"/>
              </a:rPr>
              <a:t>Web </a:t>
            </a:r>
            <a:endParaRPr lang="en-US" b="1" baseline="-25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9483" y="364105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HP Simplified"/>
              </a:rPr>
              <a:t>…</a:t>
            </a:r>
            <a:endParaRPr lang="en-US" sz="12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326845" y="3772108"/>
            <a:ext cx="155452" cy="304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04" tIns="45698" rIns="91404" bIns="45698" numCol="1" rtlCol="0" anchor="ctr" anchorCtr="0" compatLnSpc="1">
            <a:prstTxWarp prst="textNoShape">
              <a:avLst/>
            </a:prstTxWarp>
          </a:bodyPr>
          <a:lstStyle/>
          <a:p>
            <a:pPr algn="ctr" defTabSz="914029"/>
            <a:endParaRPr lang="en-US" sz="1400" dirty="0" smtClean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218682" y="3727815"/>
            <a:ext cx="152400" cy="304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04" tIns="45698" rIns="91404" bIns="45698" numCol="1" rtlCol="0" anchor="ctr" anchorCtr="0" compatLnSpc="1">
            <a:prstTxWarp prst="textNoShape">
              <a:avLst/>
            </a:prstTxWarp>
          </a:bodyPr>
          <a:lstStyle/>
          <a:p>
            <a:pPr algn="ctr" defTabSz="914029"/>
            <a:endParaRPr lang="en-US" sz="1400" dirty="0" smtClean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596630" y="3727815"/>
            <a:ext cx="155452" cy="304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04" tIns="45698" rIns="91404" bIns="45698" numCol="1" rtlCol="0" anchor="ctr" anchorCtr="0" compatLnSpc="1">
            <a:prstTxWarp prst="textNoShape">
              <a:avLst/>
            </a:prstTxWarp>
          </a:bodyPr>
          <a:lstStyle/>
          <a:p>
            <a:pPr algn="ctr" defTabSz="914029"/>
            <a:endParaRPr lang="en-US" sz="1400" dirty="0" smtClean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3600" y="363399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HP Simplified"/>
              </a:rPr>
              <a:t>…</a:t>
            </a:r>
            <a:endParaRPr lang="en-US" sz="12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39805" y="4237836"/>
            <a:ext cx="61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HP Simplified"/>
              </a:rPr>
              <a:t>Logic </a:t>
            </a:r>
            <a:endParaRPr lang="en-US" b="1" baseline="-25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51" name="Left Brace 50"/>
          <p:cNvSpPr/>
          <p:nvPr/>
        </p:nvSpPr>
        <p:spPr>
          <a:xfrm rot="16200000">
            <a:off x="7304325" y="3863257"/>
            <a:ext cx="361960" cy="6016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08313" y="4280024"/>
            <a:ext cx="43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HP Simplified"/>
              </a:rPr>
              <a:t>DB </a:t>
            </a:r>
            <a:endParaRPr lang="en-US" b="1" baseline="-25000" dirty="0">
              <a:solidFill>
                <a:prstClr val="black"/>
              </a:solidFill>
              <a:latin typeface="HP Simplified"/>
            </a:endParaRPr>
          </a:p>
        </p:txBody>
      </p:sp>
      <p:cxnSp>
        <p:nvCxnSpPr>
          <p:cNvPr id="53" name="Straight Arrow Connector 52"/>
          <p:cNvCxnSpPr>
            <a:stCxn id="47" idx="0"/>
            <a:endCxn id="38" idx="2"/>
          </p:cNvCxnSpPr>
          <p:nvPr/>
        </p:nvCxnSpPr>
        <p:spPr>
          <a:xfrm flipH="1" flipV="1">
            <a:off x="6404572" y="2704537"/>
            <a:ext cx="890311" cy="102327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0"/>
            <a:endCxn id="38" idx="2"/>
          </p:cNvCxnSpPr>
          <p:nvPr/>
        </p:nvCxnSpPr>
        <p:spPr>
          <a:xfrm flipH="1" flipV="1">
            <a:off x="6404572" y="2704537"/>
            <a:ext cx="1269785" cy="1023279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eft Brace 54"/>
          <p:cNvSpPr/>
          <p:nvPr/>
        </p:nvSpPr>
        <p:spPr>
          <a:xfrm rot="16200000">
            <a:off x="5255277" y="3875844"/>
            <a:ext cx="326567" cy="628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443" y="3079455"/>
            <a:ext cx="45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400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60101" y="3085924"/>
            <a:ext cx="45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100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8801" y="3201213"/>
            <a:ext cx="2099772" cy="868383"/>
            <a:chOff x="5687242" y="2535636"/>
            <a:chExt cx="2099772" cy="651286"/>
          </a:xfrm>
        </p:grpSpPr>
        <p:sp>
          <p:nvSpPr>
            <p:cNvPr id="56" name="Curved Down Arrow 55"/>
            <p:cNvSpPr/>
            <p:nvPr/>
          </p:nvSpPr>
          <p:spPr>
            <a:xfrm>
              <a:off x="5687242" y="2535636"/>
              <a:ext cx="975904" cy="4572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57" name="Curved Down Arrow 56"/>
            <p:cNvSpPr/>
            <p:nvPr/>
          </p:nvSpPr>
          <p:spPr>
            <a:xfrm flipH="1">
              <a:off x="6740871" y="2566862"/>
              <a:ext cx="1046143" cy="43680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82983" y="2863757"/>
              <a:ext cx="45880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30213">
                <a:buSzPct val="100000"/>
              </a:pPr>
              <a:r>
                <a:rPr lang="en-US" sz="1400" dirty="0" smtClean="0">
                  <a:solidFill>
                    <a:srgbClr val="F05332"/>
                  </a:solidFill>
                  <a:latin typeface="HP Simplified" pitchFamily="34" charset="0"/>
                  <a:cs typeface="HP Simplified" pitchFamily="34" charset="0"/>
                </a:rPr>
                <a:t>300</a:t>
              </a:r>
              <a:endParaRPr lang="en-US" sz="1400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endParaRPr>
            </a:p>
            <a:p>
              <a:pPr defTabSz="430213">
                <a:spcAft>
                  <a:spcPts val="400"/>
                </a:spcAft>
                <a:buSzPct val="100000"/>
              </a:pPr>
              <a:endParaRPr lang="en-US" sz="1400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747635" y="3578432"/>
            <a:ext cx="45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rPr>
              <a:t>200</a:t>
            </a:r>
            <a:endParaRPr lang="en-US" sz="1400" dirty="0" smtClean="0">
              <a:solidFill>
                <a:srgbClr val="F05332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02792" y="3140289"/>
            <a:ext cx="45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500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396554" y="3213707"/>
            <a:ext cx="2099772" cy="636159"/>
            <a:chOff x="5651239" y="1829363"/>
            <a:chExt cx="2099772" cy="477120"/>
          </a:xfrm>
        </p:grpSpPr>
        <p:sp>
          <p:nvSpPr>
            <p:cNvPr id="65" name="Curved Down Arrow 64"/>
            <p:cNvSpPr/>
            <p:nvPr/>
          </p:nvSpPr>
          <p:spPr>
            <a:xfrm>
              <a:off x="5651239" y="1829363"/>
              <a:ext cx="975904" cy="4572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6" name="Curved Down Arrow 65"/>
            <p:cNvSpPr/>
            <p:nvPr/>
          </p:nvSpPr>
          <p:spPr>
            <a:xfrm flipH="1">
              <a:off x="6704868" y="1860589"/>
              <a:ext cx="1046143" cy="43680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50078" y="2144900"/>
              <a:ext cx="39958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30213">
                <a:spcAft>
                  <a:spcPts val="400"/>
                </a:spcAft>
                <a:buSzPct val="100000"/>
              </a:pPr>
              <a:r>
                <a:rPr lang="en-US" sz="1400" dirty="0" smtClean="0">
                  <a:solidFill>
                    <a:srgbClr val="F05332"/>
                  </a:solidFill>
                  <a:latin typeface="HP Simplified" pitchFamily="34" charset="0"/>
                  <a:cs typeface="HP Simplified" pitchFamily="34" charset="0"/>
                </a:rPr>
                <a:t>800              </a:t>
              </a:r>
              <a:endParaRPr lang="en-US" sz="1400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83859" y="5259166"/>
            <a:ext cx="33969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TCP-like fair allocation would yield </a:t>
            </a:r>
            <a:r>
              <a:rPr lang="en-US" sz="2000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rPr>
              <a:t>300:200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51559" y="1624501"/>
            <a:ext cx="213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dirty="0">
                <a:solidFill>
                  <a:srgbClr val="822980"/>
                </a:solidFill>
                <a:latin typeface="HP Simplified" pitchFamily="34" charset="0"/>
                <a:cs typeface="HP Simplified" pitchFamily="34" charset="0"/>
              </a:rPr>
              <a:t>3-tier web example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91308" y="1587315"/>
            <a:ext cx="20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dirty="0" smtClean="0">
                <a:solidFill>
                  <a:srgbClr val="0096D6"/>
                </a:solidFill>
                <a:latin typeface="HP Simplified" pitchFamily="34" charset="0"/>
                <a:cs typeface="HP Simplified" pitchFamily="34" charset="0"/>
              </a:rPr>
              <a:t>Hose model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01381" y="2731784"/>
            <a:ext cx="1177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>
                <a:solidFill>
                  <a:srgbClr val="F05332"/>
                </a:solidFill>
                <a:latin typeface="HP Simplified" panose="020B0604020204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rgbClr val="F05332"/>
                </a:solidFill>
                <a:latin typeface="HP Simplified" panose="020B0604020204020204" pitchFamily="34" charset="0"/>
                <a:cs typeface="Times New Roman" panose="02020603050405020304" pitchFamily="18" charset="0"/>
              </a:rPr>
              <a:t>ongestion</a:t>
            </a:r>
            <a:endParaRPr lang="en-US" sz="2400" baseline="-25000" dirty="0">
              <a:solidFill>
                <a:srgbClr val="F05332"/>
              </a:solidFill>
              <a:latin typeface="HP Simplified" panose="020B06040202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6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00"/>
    </mc:Choice>
    <mc:Fallback>
      <p:transition xmlns:p14="http://schemas.microsoft.com/office/powerpoint/2010/main" advTm="11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/>
      <p:bldP spid="55" grpId="0" animBg="1"/>
      <p:bldP spid="61" grpId="0"/>
      <p:bldP spid="62" grpId="0"/>
      <p:bldP spid="88" grpId="0"/>
      <p:bldP spid="68" grpId="0"/>
      <p:bldP spid="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98128" y="1821967"/>
            <a:ext cx="2937398" cy="2314712"/>
            <a:chOff x="3198127" y="1060032"/>
            <a:chExt cx="2937398" cy="1736034"/>
          </a:xfrm>
        </p:grpSpPr>
        <p:pic>
          <p:nvPicPr>
            <p:cNvPr id="54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5708" y="1060032"/>
              <a:ext cx="685800" cy="29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 bwMode="auto">
            <a:xfrm>
              <a:off x="3243077" y="2126069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w</a:t>
              </a:r>
            </a:p>
          </p:txBody>
        </p:sp>
        <p:cxnSp>
          <p:nvCxnSpPr>
            <p:cNvPr id="56" name="Straight Arrow Connector 55"/>
            <p:cNvCxnSpPr>
              <a:stCxn id="55" idx="0"/>
              <a:endCxn id="54" idx="2"/>
            </p:cNvCxnSpPr>
            <p:nvPr/>
          </p:nvCxnSpPr>
          <p:spPr>
            <a:xfrm flipV="1">
              <a:off x="3319277" y="1353312"/>
              <a:ext cx="1179331" cy="77275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 bwMode="auto">
            <a:xfrm>
              <a:off x="3624077" y="2126069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w</a:t>
              </a:r>
            </a:p>
          </p:txBody>
        </p:sp>
        <p:cxnSp>
          <p:nvCxnSpPr>
            <p:cNvPr id="58" name="Straight Arrow Connector 57"/>
            <p:cNvCxnSpPr>
              <a:stCxn id="57" idx="0"/>
              <a:endCxn id="54" idx="2"/>
            </p:cNvCxnSpPr>
            <p:nvPr/>
          </p:nvCxnSpPr>
          <p:spPr>
            <a:xfrm flipV="1">
              <a:off x="3701803" y="1353312"/>
              <a:ext cx="796805" cy="77275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6" idx="0"/>
              <a:endCxn id="54" idx="2"/>
            </p:cNvCxnSpPr>
            <p:nvPr/>
          </p:nvCxnSpPr>
          <p:spPr>
            <a:xfrm flipH="1" flipV="1">
              <a:off x="4498608" y="1353312"/>
              <a:ext cx="202272" cy="79484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185955" y="1574633"/>
              <a:ext cx="50471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05332"/>
                  </a:solidFill>
                  <a:latin typeface="HP Simplified"/>
                </a:rPr>
                <a:t>2B</a:t>
              </a:r>
              <a:endParaRPr lang="en-US" sz="1400" b="1" baseline="-25000" dirty="0">
                <a:solidFill>
                  <a:srgbClr val="F05332"/>
                </a:solidFill>
                <a:latin typeface="HP Simplified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60836" y="2565233"/>
              <a:ext cx="81313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web (</a:t>
              </a:r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N)</a:t>
              </a:r>
              <a:endParaRPr lang="en-US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62" name="Straight Arrow Connector 61"/>
            <p:cNvCxnSpPr>
              <a:stCxn id="65" idx="0"/>
              <a:endCxn id="54" idx="2"/>
            </p:cNvCxnSpPr>
            <p:nvPr/>
          </p:nvCxnSpPr>
          <p:spPr>
            <a:xfrm flipV="1">
              <a:off x="4364136" y="1353312"/>
              <a:ext cx="134472" cy="79484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444671" y="1608387"/>
              <a:ext cx="38606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B</a:t>
              </a:r>
              <a:endParaRPr lang="en-US" sz="14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3520" y="2055702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287936" y="2148156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L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623154" y="2148156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72682" y="2077789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312719" y="2120771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D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690667" y="2120771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D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27637" y="2050404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87936" y="2522787"/>
              <a:ext cx="853018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l</a:t>
              </a:r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ogic (N</a:t>
              </a:r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)</a:t>
              </a:r>
              <a:endParaRPr lang="en-US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72" name="Left Brace 71"/>
            <p:cNvSpPr/>
            <p:nvPr/>
          </p:nvSpPr>
          <p:spPr>
            <a:xfrm rot="16200000">
              <a:off x="5443607" y="2147151"/>
              <a:ext cx="271470" cy="60161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02344" y="2534927"/>
              <a:ext cx="73318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DB (</a:t>
              </a:r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N)</a:t>
              </a:r>
              <a:endParaRPr lang="en-US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74" name="Straight Arrow Connector 73"/>
            <p:cNvCxnSpPr>
              <a:stCxn id="68" idx="0"/>
              <a:endCxn id="54" idx="2"/>
            </p:cNvCxnSpPr>
            <p:nvPr/>
          </p:nvCxnSpPr>
          <p:spPr>
            <a:xfrm flipH="1" flipV="1">
              <a:off x="4498608" y="1353312"/>
              <a:ext cx="890311" cy="7674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9" idx="0"/>
              <a:endCxn id="54" idx="2"/>
            </p:cNvCxnSpPr>
            <p:nvPr/>
          </p:nvCxnSpPr>
          <p:spPr>
            <a:xfrm flipH="1" flipV="1">
              <a:off x="4498608" y="1353312"/>
              <a:ext cx="1269785" cy="7674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324805" y="1774548"/>
              <a:ext cx="43440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2B</a:t>
              </a:r>
              <a:endParaRPr lang="en-US" sz="14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77" name="Left Brace 76"/>
            <p:cNvSpPr/>
            <p:nvPr/>
          </p:nvSpPr>
          <p:spPr>
            <a:xfrm rot="16200000">
              <a:off x="4409269" y="2163023"/>
              <a:ext cx="244925" cy="6228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3390120" y="2153186"/>
              <a:ext cx="244925" cy="6289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HP Simplifie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43" y="313418"/>
            <a:ext cx="8117206" cy="1133277"/>
          </a:xfrm>
        </p:spPr>
        <p:txBody>
          <a:bodyPr/>
          <a:lstStyle/>
          <a:p>
            <a:r>
              <a:rPr lang="en-US" dirty="0" smtClean="0"/>
              <a:t>Hose over-provisions physical link bandwidth</a:t>
            </a:r>
            <a:endParaRPr lang="en-US" dirty="0"/>
          </a:p>
        </p:txBody>
      </p:sp>
      <p:sp>
        <p:nvSpPr>
          <p:cNvPr id="115" name="Content Placeholder 114"/>
          <p:cNvSpPr>
            <a:spLocks noGrp="1"/>
          </p:cNvSpPr>
          <p:nvPr>
            <p:ph sz="quarter" idx="10"/>
          </p:nvPr>
        </p:nvSpPr>
        <p:spPr>
          <a:xfrm>
            <a:off x="3476307" y="5159830"/>
            <a:ext cx="4651777" cy="415471"/>
          </a:xfrm>
        </p:spPr>
        <p:txBody>
          <a:bodyPr/>
          <a:lstStyle/>
          <a:p>
            <a:r>
              <a:rPr lang="en-US" sz="1800" dirty="0" smtClean="0"/>
              <a:t>Hose model reservation </a:t>
            </a:r>
            <a:r>
              <a:rPr lang="en-US" sz="1800" dirty="0"/>
              <a:t>at </a:t>
            </a:r>
            <a:r>
              <a:rPr lang="en-US" sz="1800" dirty="0" smtClean="0"/>
              <a:t>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: </a:t>
            </a:r>
            <a:r>
              <a:rPr lang="en-US" sz="1800" dirty="0" smtClean="0">
                <a:solidFill>
                  <a:schemeClr val="accent2"/>
                </a:solidFill>
              </a:rPr>
              <a:t> 2B </a:t>
            </a:r>
            <a:r>
              <a:rPr lang="en-US" sz="1800" dirty="0">
                <a:solidFill>
                  <a:schemeClr val="accent2"/>
                </a:solidFill>
              </a:rPr>
              <a:t>· </a:t>
            </a:r>
            <a:r>
              <a:rPr lang="en-US" sz="1800" dirty="0" smtClean="0">
                <a:solidFill>
                  <a:schemeClr val="accent2"/>
                </a:solidFill>
              </a:rPr>
              <a:t>N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101439" y="4241638"/>
            <a:ext cx="2574754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prstClr val="black"/>
                </a:solidFill>
                <a:latin typeface="HP Simplified" pitchFamily="34" charset="0"/>
                <a:cs typeface="HP Simplified" pitchFamily="34" charset="0"/>
              </a:rPr>
              <a:t>N: # VMs in each tier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HP Simplified" pitchFamily="34" charset="0"/>
              </a:rPr>
              <a:t>B: per-VM per-edge bandwidth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462234" y="4343928"/>
            <a:ext cx="249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96D6"/>
                </a:solidFill>
                <a:latin typeface="HP Simplified" pitchFamily="34" charset="0"/>
                <a:cs typeface="HP Simplified" pitchFamily="34" charset="0"/>
              </a:rPr>
              <a:t>Physical deployment example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927265" y="2635779"/>
            <a:ext cx="0" cy="1422549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033687" y="5846886"/>
            <a:ext cx="401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b="1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rPr>
              <a:t>2X overprovision </a:t>
            </a:r>
            <a:r>
              <a:rPr lang="en-US" dirty="0" smtClean="0">
                <a:solidFill>
                  <a:srgbClr val="F05332"/>
                </a:solidFill>
                <a:latin typeface="HP Simplified" pitchFamily="34" charset="0"/>
                <a:cs typeface="HP Simplified" pitchFamily="34" charset="0"/>
              </a:rPr>
              <a:t>by Hose Model</a:t>
            </a:r>
          </a:p>
        </p:txBody>
      </p:sp>
      <p:sp>
        <p:nvSpPr>
          <p:cNvPr id="17" name="Right Arrow 16"/>
          <p:cNvSpPr/>
          <p:nvPr/>
        </p:nvSpPr>
        <p:spPr>
          <a:xfrm rot="3545014">
            <a:off x="1500551" y="4876798"/>
            <a:ext cx="1936104" cy="10249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P Simplifie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759223" y="2159470"/>
            <a:ext cx="794305" cy="638980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12188" y="2178656"/>
            <a:ext cx="466350" cy="184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 smtClean="0">
                <a:solidFill>
                  <a:prstClr val="white"/>
                </a:solidFill>
                <a:latin typeface="HP Simplified" pitchFamily="34" charset="0"/>
                <a:cs typeface="HP Simplified" pitchFamily="34" charset="0"/>
              </a:rPr>
              <a:t>2 B N</a:t>
            </a:r>
          </a:p>
        </p:txBody>
      </p:sp>
      <p:sp>
        <p:nvSpPr>
          <p:cNvPr id="26" name="Right Arrow 25"/>
          <p:cNvSpPr/>
          <p:nvPr/>
        </p:nvSpPr>
        <p:spPr>
          <a:xfrm rot="3437725">
            <a:off x="4174529" y="3897000"/>
            <a:ext cx="2699079" cy="8481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6313" y="5852740"/>
            <a:ext cx="287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P Simplified"/>
              </a:rPr>
              <a:t>logic - DB demand </a:t>
            </a:r>
            <a:r>
              <a:rPr lang="en-US" dirty="0">
                <a:solidFill>
                  <a:prstClr val="black"/>
                </a:solidFill>
                <a:latin typeface="HP Simplified"/>
              </a:rPr>
              <a:t>= </a:t>
            </a:r>
            <a:r>
              <a:rPr lang="en-US" dirty="0" smtClean="0">
                <a:solidFill>
                  <a:srgbClr val="F05332"/>
                </a:solidFill>
                <a:latin typeface="HP Simplified"/>
              </a:rPr>
              <a:t>B </a:t>
            </a:r>
            <a:r>
              <a:rPr lang="en-US" dirty="0">
                <a:solidFill>
                  <a:srgbClr val="F05332"/>
                </a:solidFill>
                <a:latin typeface="HP Simplified"/>
              </a:rPr>
              <a:t>· </a:t>
            </a:r>
            <a:r>
              <a:rPr lang="en-US" dirty="0" smtClean="0">
                <a:solidFill>
                  <a:srgbClr val="F05332"/>
                </a:solidFill>
                <a:latin typeface="HP Simplified"/>
              </a:rPr>
              <a:t>N </a:t>
            </a:r>
            <a:endParaRPr lang="en-US" dirty="0">
              <a:solidFill>
                <a:srgbClr val="F05332"/>
              </a:solidFill>
              <a:latin typeface="HP Simplifie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978" y="2670703"/>
            <a:ext cx="2402216" cy="1077665"/>
            <a:chOff x="87612" y="1534348"/>
            <a:chExt cx="2402216" cy="808249"/>
          </a:xfrm>
        </p:grpSpPr>
        <p:sp>
          <p:nvSpPr>
            <p:cNvPr id="43" name="Oval 42"/>
            <p:cNvSpPr/>
            <p:nvPr/>
          </p:nvSpPr>
          <p:spPr>
            <a:xfrm>
              <a:off x="87612" y="1911556"/>
              <a:ext cx="463877" cy="4310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HP Simplified"/>
                </a:rPr>
                <a:t>w</a:t>
              </a:r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eb</a:t>
              </a:r>
            </a:p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(N)</a:t>
              </a:r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75502" y="1910405"/>
              <a:ext cx="490393" cy="4310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HP Simplified"/>
                </a:rPr>
                <a:t>l</a:t>
              </a:r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ogic</a:t>
              </a:r>
            </a:p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(N)</a:t>
              </a:r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989082" y="1910405"/>
              <a:ext cx="463877" cy="4310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DB</a:t>
              </a:r>
            </a:p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HP Simplified"/>
                </a:rPr>
                <a:t>(N)</a:t>
              </a:r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46" name="Straight Arrow Connector 45"/>
            <p:cNvCxnSpPr>
              <a:stCxn id="43" idx="6"/>
              <a:endCxn id="44" idx="2"/>
            </p:cNvCxnSpPr>
            <p:nvPr/>
          </p:nvCxnSpPr>
          <p:spPr>
            <a:xfrm flipV="1">
              <a:off x="551489" y="2125926"/>
              <a:ext cx="424013" cy="115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6"/>
              <a:endCxn id="45" idx="2"/>
            </p:cNvCxnSpPr>
            <p:nvPr/>
          </p:nvCxnSpPr>
          <p:spPr>
            <a:xfrm>
              <a:off x="1465895" y="2125926"/>
              <a:ext cx="52318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1989081" y="1559781"/>
              <a:ext cx="500747" cy="359524"/>
            </a:xfrm>
            <a:custGeom>
              <a:avLst/>
              <a:gdLst>
                <a:gd name="connsiteX0" fmla="*/ 272045 w 884940"/>
                <a:gd name="connsiteY0" fmla="*/ 614592 h 614592"/>
                <a:gd name="connsiteX1" fmla="*/ 27245 w 884940"/>
                <a:gd name="connsiteY1" fmla="*/ 88992 h 614592"/>
                <a:gd name="connsiteX2" fmla="*/ 840845 w 884940"/>
                <a:gd name="connsiteY2" fmla="*/ 45792 h 614592"/>
                <a:gd name="connsiteX3" fmla="*/ 704045 w 884940"/>
                <a:gd name="connsiteY3" fmla="*/ 556992 h 614592"/>
                <a:gd name="connsiteX0" fmla="*/ 272045 w 879713"/>
                <a:gd name="connsiteY0" fmla="*/ 617185 h 617185"/>
                <a:gd name="connsiteX1" fmla="*/ 27245 w 879713"/>
                <a:gd name="connsiteY1" fmla="*/ 91585 h 617185"/>
                <a:gd name="connsiteX2" fmla="*/ 840845 w 879713"/>
                <a:gd name="connsiteY2" fmla="*/ 48385 h 617185"/>
                <a:gd name="connsiteX3" fmla="*/ 682445 w 879713"/>
                <a:gd name="connsiteY3" fmla="*/ 595585 h 617185"/>
                <a:gd name="connsiteX0" fmla="*/ 260152 w 882220"/>
                <a:gd name="connsiteY0" fmla="*/ 587034 h 594234"/>
                <a:gd name="connsiteX1" fmla="*/ 29752 w 882220"/>
                <a:gd name="connsiteY1" fmla="*/ 90234 h 594234"/>
                <a:gd name="connsiteX2" fmla="*/ 843352 w 882220"/>
                <a:gd name="connsiteY2" fmla="*/ 47034 h 594234"/>
                <a:gd name="connsiteX3" fmla="*/ 684952 w 882220"/>
                <a:gd name="connsiteY3" fmla="*/ 594234 h 594234"/>
                <a:gd name="connsiteX0" fmla="*/ 261101 w 895429"/>
                <a:gd name="connsiteY0" fmla="*/ 559351 h 566551"/>
                <a:gd name="connsiteX1" fmla="*/ 30701 w 895429"/>
                <a:gd name="connsiteY1" fmla="*/ 62551 h 566551"/>
                <a:gd name="connsiteX2" fmla="*/ 858701 w 895429"/>
                <a:gd name="connsiteY2" fmla="*/ 62551 h 566551"/>
                <a:gd name="connsiteX3" fmla="*/ 685901 w 895429"/>
                <a:gd name="connsiteY3" fmla="*/ 566551 h 566551"/>
                <a:gd name="connsiteX0" fmla="*/ 261101 w 893948"/>
                <a:gd name="connsiteY0" fmla="*/ 560712 h 589512"/>
                <a:gd name="connsiteX1" fmla="*/ 30701 w 893948"/>
                <a:gd name="connsiteY1" fmla="*/ 63912 h 589512"/>
                <a:gd name="connsiteX2" fmla="*/ 858701 w 893948"/>
                <a:gd name="connsiteY2" fmla="*/ 63912 h 589512"/>
                <a:gd name="connsiteX3" fmla="*/ 678701 w 893948"/>
                <a:gd name="connsiteY3" fmla="*/ 589512 h 589512"/>
                <a:gd name="connsiteX0" fmla="*/ 243479 w 874956"/>
                <a:gd name="connsiteY0" fmla="*/ 560712 h 589512"/>
                <a:gd name="connsiteX1" fmla="*/ 33249 w 874956"/>
                <a:gd name="connsiteY1" fmla="*/ 63912 h 589512"/>
                <a:gd name="connsiteX2" fmla="*/ 841079 w 874956"/>
                <a:gd name="connsiteY2" fmla="*/ 63912 h 589512"/>
                <a:gd name="connsiteX3" fmla="*/ 661079 w 874956"/>
                <a:gd name="connsiteY3" fmla="*/ 589512 h 58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956" h="589512">
                  <a:moveTo>
                    <a:pt x="243479" y="560712"/>
                  </a:moveTo>
                  <a:cubicBezTo>
                    <a:pt x="73679" y="345312"/>
                    <a:pt x="-66351" y="146712"/>
                    <a:pt x="33249" y="63912"/>
                  </a:cubicBezTo>
                  <a:cubicBezTo>
                    <a:pt x="132849" y="-18888"/>
                    <a:pt x="736441" y="-23688"/>
                    <a:pt x="841079" y="63912"/>
                  </a:cubicBezTo>
                  <a:cubicBezTo>
                    <a:pt x="945717" y="151512"/>
                    <a:pt x="785879" y="372912"/>
                    <a:pt x="661079" y="589512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2732" y="1850613"/>
              <a:ext cx="304415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B</a:t>
              </a:r>
              <a:endParaRPr lang="en-US" sz="1400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0178" y="1850613"/>
              <a:ext cx="36582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B</a:t>
              </a:r>
              <a:endParaRPr lang="en-US" sz="1400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71765" y="1534348"/>
              <a:ext cx="304415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B</a:t>
              </a:r>
              <a:endParaRPr lang="en-US" sz="1400" baseline="30000" dirty="0">
                <a:solidFill>
                  <a:prstClr val="black"/>
                </a:solidFill>
                <a:latin typeface="HP Simplified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H="1">
            <a:off x="7695101" y="2158962"/>
            <a:ext cx="605762" cy="453185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587812" y="1736818"/>
            <a:ext cx="2001083" cy="2334916"/>
            <a:chOff x="6587802" y="996170"/>
            <a:chExt cx="2001083" cy="1751187"/>
          </a:xfrm>
        </p:grpSpPr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35929">
              <a:off x="7383324" y="996170"/>
              <a:ext cx="651198" cy="46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3" name="Straight Arrow Connector 102"/>
            <p:cNvCxnSpPr/>
            <p:nvPr/>
          </p:nvCxnSpPr>
          <p:spPr>
            <a:xfrm flipV="1">
              <a:off x="7042555" y="1362990"/>
              <a:ext cx="645547" cy="3611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87802" y="2505940"/>
              <a:ext cx="108787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w</a:t>
              </a:r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eb + logic</a:t>
              </a:r>
              <a:endParaRPr lang="en-US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 flipV="1">
              <a:off x="7688103" y="1362991"/>
              <a:ext cx="573361" cy="36111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8080151" y="2516524"/>
              <a:ext cx="43407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HP Simplified"/>
                </a:rPr>
                <a:t>DB</a:t>
              </a:r>
              <a:endParaRPr lang="en-US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984010" y="1323445"/>
              <a:ext cx="44465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L</a:t>
              </a:r>
              <a:r>
                <a:rPr lang="en-US" sz="1400" baseline="-25000" dirty="0">
                  <a:solidFill>
                    <a:prstClr val="black"/>
                  </a:solidFill>
                  <a:latin typeface="HP Simplified"/>
                </a:rPr>
                <a:t>1</a:t>
              </a:r>
              <a:endParaRPr lang="en-US" sz="14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31456" y="1362763"/>
              <a:ext cx="33881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HP Simplified"/>
                </a:rPr>
                <a:t>L</a:t>
              </a:r>
              <a:r>
                <a:rPr lang="en-US" sz="1400" baseline="-25000" dirty="0">
                  <a:solidFill>
                    <a:prstClr val="black"/>
                  </a:solidFill>
                  <a:latin typeface="HP Simplified"/>
                </a:rPr>
                <a:t>2</a:t>
              </a:r>
              <a:endParaRPr lang="en-US" sz="14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729226" y="1781405"/>
              <a:ext cx="654843" cy="700942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785554" y="1886367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w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166554" y="1886367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w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95997" y="1816000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785242" y="2174109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L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166242" y="2174109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L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95685" y="2103742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934042" y="1765042"/>
              <a:ext cx="654843" cy="700942"/>
            </a:xfrm>
            <a:prstGeom prst="round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990370" y="1870004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D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8371370" y="1870004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r>
                <a:rPr lang="en-US" sz="1400" dirty="0" smtClean="0">
                  <a:solidFill>
                    <a:prstClr val="white"/>
                  </a:solidFill>
                  <a:latin typeface="HP Simplified"/>
                </a:rPr>
                <a:t>D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00813" y="1799637"/>
              <a:ext cx="33855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200" dirty="0">
                <a:solidFill>
                  <a:prstClr val="black"/>
                </a:solidFill>
                <a:latin typeface="HP Simplifi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33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28"/>
    </mc:Choice>
    <mc:Fallback>
      <p:transition xmlns:p14="http://schemas.microsoft.com/office/powerpoint/2010/main" advTm="11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22" grpId="0"/>
      <p:bldP spid="17" grpId="0" animBg="1"/>
      <p:bldP spid="25" grpId="0" animBg="1"/>
      <p:bldP spid="26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Tenant Application Graph (TAG)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smtClean="0"/>
              <a:t>Accurate for complex apps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smtClean="0"/>
              <a:t>Flexible to elastic scaling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smtClean="0"/>
              <a:t>Intuitive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VM Placement Algorithm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smtClean="0"/>
              <a:t>Guarantee bandwidth and high </a:t>
            </a:r>
            <a:r>
              <a:rPr lang="en-US" dirty="0"/>
              <a:t>a</a:t>
            </a:r>
            <a:r>
              <a:rPr lang="en-US" dirty="0" smtClean="0"/>
              <a:t>vailability</a:t>
            </a:r>
            <a:endParaRPr lang="en-US" dirty="0"/>
          </a:p>
          <a:p>
            <a:pPr marL="1200150" lvl="1" indent="-457200">
              <a:buFont typeface="Lucida Grande"/>
              <a:buChar char="-"/>
            </a:pPr>
            <a:r>
              <a:rPr lang="en-US" dirty="0" smtClean="0"/>
              <a:t>Efficient for network and compute resources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Application Graph (TAG)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9184" y="1259053"/>
            <a:ext cx="5723688" cy="3511169"/>
          </a:xfrm>
        </p:spPr>
        <p:txBody>
          <a:bodyPr/>
          <a:lstStyle/>
          <a:p>
            <a:r>
              <a:rPr lang="en-US" sz="2800" dirty="0" smtClean="0"/>
              <a:t>1. Aggregate </a:t>
            </a:r>
            <a:r>
              <a:rPr lang="en-US" sz="2800" dirty="0" smtClean="0"/>
              <a:t>pipes</a:t>
            </a:r>
            <a:r>
              <a:rPr lang="en-US" sz="2800" dirty="0"/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>(like Hose)</a:t>
            </a:r>
          </a:p>
          <a:p>
            <a:pPr marL="342900" indent="-342900">
              <a:buFont typeface="Lucida Grande"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Model simplicity</a:t>
            </a:r>
          </a:p>
          <a:p>
            <a:pPr marL="342900" indent="-342900">
              <a:buFont typeface="Lucida Grande"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Multiplexing gain</a:t>
            </a:r>
          </a:p>
          <a:p>
            <a:endParaRPr lang="en-US" sz="1200" dirty="0" smtClean="0"/>
          </a:p>
          <a:p>
            <a:r>
              <a:rPr lang="en-US" sz="2800" dirty="0" smtClean="0"/>
              <a:t>2. Preserve inter-</a:t>
            </a:r>
            <a:r>
              <a:rPr lang="en-US" sz="2800" dirty="0" smtClean="0"/>
              <a:t>component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structure </a:t>
            </a:r>
            <a:r>
              <a:rPr lang="en-US" sz="2800" b="0" dirty="0" smtClean="0">
                <a:solidFill>
                  <a:schemeClr val="tx1"/>
                </a:solidFill>
              </a:rPr>
              <a:t>(like Pipe)</a:t>
            </a:r>
          </a:p>
          <a:p>
            <a:pPr marL="342900" indent="-342900">
              <a:buFont typeface="Lucida Grande"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Accurately </a:t>
            </a:r>
            <a:r>
              <a:rPr lang="en-US" sz="2400" b="0" dirty="0" smtClean="0">
                <a:solidFill>
                  <a:schemeClr val="tx1"/>
                </a:solidFill>
              </a:rPr>
              <a:t>capture application </a:t>
            </a:r>
            <a:r>
              <a:rPr lang="en-US" sz="2400" b="0" dirty="0" smtClean="0">
                <a:solidFill>
                  <a:schemeClr val="tx1"/>
                </a:solidFill>
              </a:rPr>
              <a:t>demands</a:t>
            </a:r>
          </a:p>
          <a:p>
            <a:pPr marL="342900" indent="-342900">
              <a:buFont typeface="Lucida Grande"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Efficiently </a:t>
            </a:r>
            <a:r>
              <a:rPr lang="en-US" sz="2400" b="0" dirty="0" smtClean="0">
                <a:solidFill>
                  <a:schemeClr val="tx1"/>
                </a:solidFill>
              </a:rPr>
              <a:t>utilize network resources</a:t>
            </a:r>
          </a:p>
          <a:p>
            <a:endParaRPr lang="en-US" sz="24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052872" y="1818625"/>
            <a:ext cx="2681678" cy="4056307"/>
            <a:chOff x="6016908" y="934768"/>
            <a:chExt cx="2681678" cy="3042230"/>
          </a:xfrm>
        </p:grpSpPr>
        <p:grpSp>
          <p:nvGrpSpPr>
            <p:cNvPr id="58" name="Group 57"/>
            <p:cNvGrpSpPr/>
            <p:nvPr/>
          </p:nvGrpSpPr>
          <p:grpSpPr>
            <a:xfrm>
              <a:off x="6016908" y="934768"/>
              <a:ext cx="2681678" cy="3042230"/>
              <a:chOff x="4885771" y="709026"/>
              <a:chExt cx="2681678" cy="304223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964494" y="709026"/>
                <a:ext cx="602955" cy="1481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HP Simplified"/>
                  </a:rPr>
                  <a:t>DB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964494" y="2648599"/>
                <a:ext cx="602955" cy="11026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1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05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2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HP Simplified"/>
                  </a:rPr>
                  <a:t>mem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885771" y="1387610"/>
                <a:ext cx="602955" cy="15774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HP Simplified"/>
                  </a:rPr>
                  <a:t>web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46743" y="1193511"/>
                <a:ext cx="654263" cy="19568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2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 smtClean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endParaRPr lang="en-US" sz="1600" dirty="0">
                  <a:solidFill>
                    <a:prstClr val="black"/>
                  </a:solidFill>
                  <a:latin typeface="HP Simplified"/>
                </a:endParaRP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HP Simplified"/>
                  </a:rPr>
                  <a:t>logic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 rot="21396041">
                <a:off x="7122646" y="3162391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21156290">
                <a:off x="7124714" y="1196684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5020854">
                <a:off x="5063498" y="149621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052521" y="2309799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21422094">
                <a:off x="7124603" y="1583111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113940" y="2704449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rot="5400000">
                <a:off x="5396972" y="1888348"/>
                <a:ext cx="1550081" cy="311099"/>
                <a:chOff x="6964362" y="1773232"/>
                <a:chExt cx="1550081" cy="311099"/>
              </a:xfrm>
            </p:grpSpPr>
            <p:sp>
              <p:nvSpPr>
                <p:cNvPr id="72" name="Oval 71"/>
                <p:cNvSpPr/>
                <p:nvPr/>
              </p:nvSpPr>
              <p:spPr>
                <a:xfrm rot="15996839">
                  <a:off x="7798798" y="1774021"/>
                  <a:ext cx="304062" cy="3046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200" dirty="0">
                    <a:solidFill>
                      <a:prstClr val="white"/>
                    </a:solidFill>
                    <a:latin typeface="HP Simplified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6366907">
                  <a:off x="8210078" y="1773232"/>
                  <a:ext cx="304062" cy="3046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200" dirty="0">
                    <a:solidFill>
                      <a:prstClr val="white"/>
                    </a:solidFill>
                    <a:latin typeface="HP Simplified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rot="5400000">
                  <a:off x="6964665" y="1779966"/>
                  <a:ext cx="304062" cy="3046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200" dirty="0">
                    <a:solidFill>
                      <a:prstClr val="white"/>
                    </a:solidFill>
                    <a:latin typeface="HP Simplified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395725" y="1773232"/>
                  <a:ext cx="304062" cy="3046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1200" dirty="0">
                    <a:solidFill>
                      <a:prstClr val="white"/>
                    </a:solidFill>
                    <a:latin typeface="HP Simplified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7124603" y="802368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052522" y="1906404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468282" y="1161023"/>
              <a:ext cx="2097525" cy="2369038"/>
              <a:chOff x="5336733" y="954702"/>
              <a:chExt cx="2097525" cy="236903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5356583" y="1442261"/>
                <a:ext cx="649478" cy="1019872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364695" y="1636103"/>
                <a:ext cx="658199" cy="21614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5336733" y="1852251"/>
                <a:ext cx="686161" cy="20658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5356583" y="2250679"/>
                <a:ext cx="673542" cy="211454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356583" y="2462133"/>
                <a:ext cx="664954" cy="209003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355905" y="2050742"/>
                <a:ext cx="664954" cy="209003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375756" y="1646205"/>
                <a:ext cx="646917" cy="61809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363750" y="2045237"/>
                <a:ext cx="646917" cy="61809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375535" y="1642117"/>
                <a:ext cx="647841" cy="1017109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355553" y="1855500"/>
                <a:ext cx="655114" cy="600827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5337125" y="1428182"/>
                <a:ext cx="673542" cy="211454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5356584" y="1427728"/>
                <a:ext cx="658058" cy="631010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6337498" y="1435748"/>
                <a:ext cx="787309" cy="307561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317086" y="954702"/>
                <a:ext cx="807517" cy="891036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6317085" y="1368586"/>
                <a:ext cx="808894" cy="477152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6308317" y="1743309"/>
                <a:ext cx="816490" cy="500857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6318730" y="1743309"/>
                <a:ext cx="806077" cy="921314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319552" y="1368586"/>
                <a:ext cx="806427" cy="884646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6317353" y="954702"/>
                <a:ext cx="807250" cy="130308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6331911" y="1384297"/>
                <a:ext cx="769916" cy="1272525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6316500" y="954702"/>
                <a:ext cx="808103" cy="1698011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6331911" y="1743309"/>
                <a:ext cx="792896" cy="105679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6331911" y="954702"/>
                <a:ext cx="792692" cy="466967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6327092" y="1368586"/>
                <a:ext cx="798887" cy="52629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6338480" y="1432078"/>
                <a:ext cx="784433" cy="1891662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6320059" y="1842068"/>
                <a:ext cx="793881" cy="1014715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312147" y="2240496"/>
                <a:ext cx="810766" cy="1083244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6321544" y="2660953"/>
                <a:ext cx="801369" cy="662787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6322286" y="2249562"/>
                <a:ext cx="791654" cy="607221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333439" y="2653152"/>
                <a:ext cx="780501" cy="203631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6333439" y="1845318"/>
                <a:ext cx="789474" cy="1478422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6329089" y="1417545"/>
                <a:ext cx="784851" cy="1439238"/>
              </a:xfrm>
              <a:prstGeom prst="line">
                <a:avLst/>
              </a:prstGeom>
              <a:ln w="12700" cmpd="sng"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/>
              <p:nvPr/>
            </p:nvCxnSpPr>
            <p:spPr>
              <a:xfrm flipH="1">
                <a:off x="7427511" y="954702"/>
                <a:ext cx="1154" cy="374748"/>
              </a:xfrm>
              <a:prstGeom prst="curvedConnector3">
                <a:avLst>
                  <a:gd name="adj1" fmla="val -19818977"/>
                </a:avLst>
              </a:prstGeom>
              <a:ln w="12700" cmpd="sng"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/>
              <p:cNvCxnSpPr/>
              <p:nvPr/>
            </p:nvCxnSpPr>
            <p:spPr>
              <a:xfrm flipH="1">
                <a:off x="7428461" y="954702"/>
                <a:ext cx="204" cy="772879"/>
              </a:xfrm>
              <a:prstGeom prst="curvedConnector3">
                <a:avLst>
                  <a:gd name="adj1" fmla="val -211332353"/>
                </a:avLst>
              </a:prstGeom>
              <a:ln w="12700" cmpd="sng"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/>
              <p:cNvCxnSpPr/>
              <p:nvPr/>
            </p:nvCxnSpPr>
            <p:spPr>
              <a:xfrm flipH="1">
                <a:off x="7433104" y="1341141"/>
                <a:ext cx="1154" cy="374748"/>
              </a:xfrm>
              <a:prstGeom prst="curvedConnector3">
                <a:avLst>
                  <a:gd name="adj1" fmla="val -19818977"/>
                </a:avLst>
              </a:prstGeom>
              <a:ln w="12700" cmpd="sng">
                <a:solidFill>
                  <a:schemeClr val="accent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6052872" y="1818625"/>
            <a:ext cx="2681678" cy="4056307"/>
            <a:chOff x="6016913" y="1050608"/>
            <a:chExt cx="2681678" cy="3042230"/>
          </a:xfrm>
        </p:grpSpPr>
        <p:sp>
          <p:nvSpPr>
            <p:cNvPr id="5" name="Rectangle 4"/>
            <p:cNvSpPr/>
            <p:nvPr/>
          </p:nvSpPr>
          <p:spPr>
            <a:xfrm>
              <a:off x="8095636" y="1050608"/>
              <a:ext cx="602955" cy="148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DB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95636" y="2990181"/>
              <a:ext cx="602955" cy="1102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1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05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mem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6913" y="1729192"/>
              <a:ext cx="602955" cy="1577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web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77885" y="1535093"/>
              <a:ext cx="654263" cy="1956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logic</a:t>
              </a:r>
            </a:p>
          </p:txBody>
        </p:sp>
        <p:sp>
          <p:nvSpPr>
            <p:cNvPr id="9" name="Oval 8"/>
            <p:cNvSpPr/>
            <p:nvPr/>
          </p:nvSpPr>
          <p:spPr>
            <a:xfrm rot="21396041">
              <a:off x="8253788" y="3503973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156290">
              <a:off x="8255856" y="1538266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020854">
              <a:off x="6194640" y="1837794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83663" y="2651381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22094">
              <a:off x="8255745" y="1924693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245082" y="3046031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5400000">
              <a:off x="6528114" y="2229930"/>
              <a:ext cx="1550081" cy="311099"/>
              <a:chOff x="6964362" y="1773232"/>
              <a:chExt cx="1550081" cy="311099"/>
            </a:xfrm>
          </p:grpSpPr>
          <p:sp>
            <p:nvSpPr>
              <p:cNvPr id="18" name="Oval 17"/>
              <p:cNvSpPr/>
              <p:nvPr/>
            </p:nvSpPr>
            <p:spPr>
              <a:xfrm rot="15996839">
                <a:off x="7798798" y="1774021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 rot="16366907">
                <a:off x="8210078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rot="5400000">
                <a:off x="6964665" y="1779966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395725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8255745" y="1143950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83664" y="2247986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488137" y="1764422"/>
              <a:ext cx="649478" cy="1019872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96249" y="1958264"/>
              <a:ext cx="658199" cy="216148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468287" y="2174412"/>
              <a:ext cx="686161" cy="206588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488137" y="2572840"/>
              <a:ext cx="673542" cy="211454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88137" y="2784294"/>
              <a:ext cx="664954" cy="209003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487459" y="2372903"/>
              <a:ext cx="664954" cy="209003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507310" y="1968366"/>
              <a:ext cx="646917" cy="618098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95304" y="2367398"/>
              <a:ext cx="646917" cy="618098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07089" y="1964278"/>
              <a:ext cx="647841" cy="1017109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487107" y="2177661"/>
              <a:ext cx="655114" cy="600827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468679" y="1750343"/>
              <a:ext cx="673542" cy="211454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488138" y="1749889"/>
              <a:ext cx="658058" cy="631010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7469052" y="1757909"/>
              <a:ext cx="787309" cy="307561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448640" y="1276863"/>
              <a:ext cx="807517" cy="891036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448639" y="1690747"/>
              <a:ext cx="808894" cy="477152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439871" y="2065470"/>
              <a:ext cx="816490" cy="500857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450284" y="2065470"/>
              <a:ext cx="806077" cy="921314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451106" y="1690747"/>
              <a:ext cx="806427" cy="884646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7448907" y="1276863"/>
              <a:ext cx="807250" cy="1303088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463465" y="1706458"/>
              <a:ext cx="769916" cy="1272525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448054" y="1276863"/>
              <a:ext cx="808103" cy="1698011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463465" y="2065470"/>
              <a:ext cx="792896" cy="105679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63465" y="1276863"/>
              <a:ext cx="792692" cy="466967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458646" y="1690747"/>
              <a:ext cx="798887" cy="52629"/>
            </a:xfrm>
            <a:prstGeom prst="line">
              <a:avLst/>
            </a:prstGeom>
            <a:ln w="12700" cmpd="sng">
              <a:solidFill>
                <a:srgbClr val="8229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7470034" y="1754239"/>
              <a:ext cx="784433" cy="1891662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7451613" y="2164229"/>
              <a:ext cx="793881" cy="1014715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7443701" y="2562657"/>
              <a:ext cx="810766" cy="1083244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7453098" y="2983114"/>
              <a:ext cx="801369" cy="662787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7453840" y="2571723"/>
              <a:ext cx="791654" cy="607221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464993" y="2975313"/>
              <a:ext cx="780501" cy="203631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7464993" y="2167479"/>
              <a:ext cx="789474" cy="1478422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460643" y="1739706"/>
              <a:ext cx="784851" cy="1439238"/>
            </a:xfrm>
            <a:prstGeom prst="line">
              <a:avLst/>
            </a:prstGeom>
            <a:ln w="127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flipH="1">
              <a:off x="8559065" y="1276863"/>
              <a:ext cx="1154" cy="374748"/>
            </a:xfrm>
            <a:prstGeom prst="curvedConnector3">
              <a:avLst>
                <a:gd name="adj1" fmla="val -19818977"/>
              </a:avLst>
            </a:prstGeom>
            <a:ln w="12700" cmpd="sng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H="1">
              <a:off x="8560015" y="1276863"/>
              <a:ext cx="204" cy="772879"/>
            </a:xfrm>
            <a:prstGeom prst="curvedConnector3">
              <a:avLst>
                <a:gd name="adj1" fmla="val -211332353"/>
              </a:avLst>
            </a:prstGeom>
            <a:ln w="12700" cmpd="sng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flipH="1">
              <a:off x="8564658" y="1663302"/>
              <a:ext cx="1154" cy="374748"/>
            </a:xfrm>
            <a:prstGeom prst="curvedConnector3">
              <a:avLst>
                <a:gd name="adj1" fmla="val -19818977"/>
              </a:avLst>
            </a:prstGeom>
            <a:ln w="12700" cmpd="sng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6052872" y="1818625"/>
            <a:ext cx="2995796" cy="4056307"/>
            <a:chOff x="1963053" y="1434934"/>
            <a:chExt cx="2995796" cy="3042230"/>
          </a:xfrm>
        </p:grpSpPr>
        <p:sp>
          <p:nvSpPr>
            <p:cNvPr id="169" name="Rectangle 168"/>
            <p:cNvSpPr/>
            <p:nvPr/>
          </p:nvSpPr>
          <p:spPr>
            <a:xfrm>
              <a:off x="4041776" y="1434934"/>
              <a:ext cx="602955" cy="1481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DB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041776" y="3374507"/>
              <a:ext cx="602955" cy="1102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1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05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mem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963053" y="2113518"/>
              <a:ext cx="602955" cy="1577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web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924025" y="1919419"/>
              <a:ext cx="654263" cy="1956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2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 smtClean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endParaRPr lang="en-US" sz="1600" dirty="0">
                <a:solidFill>
                  <a:prstClr val="black"/>
                </a:solidFill>
                <a:latin typeface="HP Simplified"/>
              </a:endParaRP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logic</a:t>
              </a:r>
            </a:p>
          </p:txBody>
        </p:sp>
        <p:sp>
          <p:nvSpPr>
            <p:cNvPr id="173" name="Oval 172"/>
            <p:cNvSpPr/>
            <p:nvPr/>
          </p:nvSpPr>
          <p:spPr>
            <a:xfrm rot="21396041">
              <a:off x="4199928" y="3888299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rot="21156290">
              <a:off x="4201996" y="1922592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 rot="5020854">
              <a:off x="2140780" y="2222120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2129803" y="3035707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 rot="21422094">
              <a:off x="4201885" y="2309019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4191222" y="3430357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5400000">
              <a:off x="2474254" y="2614256"/>
              <a:ext cx="1550081" cy="311099"/>
              <a:chOff x="6964362" y="1773232"/>
              <a:chExt cx="1550081" cy="311099"/>
            </a:xfrm>
          </p:grpSpPr>
          <p:sp>
            <p:nvSpPr>
              <p:cNvPr id="186" name="Oval 185"/>
              <p:cNvSpPr/>
              <p:nvPr/>
            </p:nvSpPr>
            <p:spPr>
              <a:xfrm rot="15996839">
                <a:off x="7798798" y="1774021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 rot="16366907">
                <a:off x="8210078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 rot="5400000">
                <a:off x="6964665" y="1779966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395725" y="1773232"/>
                <a:ext cx="304062" cy="3046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>
                  <a:solidFill>
                    <a:prstClr val="white"/>
                  </a:solidFill>
                  <a:latin typeface="HP Simplified"/>
                </a:endParaRPr>
              </a:p>
            </p:txBody>
          </p:sp>
        </p:grpSp>
        <p:sp>
          <p:nvSpPr>
            <p:cNvPr id="180" name="Oval 179"/>
            <p:cNvSpPr/>
            <p:nvPr/>
          </p:nvSpPr>
          <p:spPr>
            <a:xfrm>
              <a:off x="4201885" y="1528276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129804" y="2632312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82" name="Block Arc 181"/>
            <p:cNvSpPr/>
            <p:nvPr/>
          </p:nvSpPr>
          <p:spPr>
            <a:xfrm rot="5400000">
              <a:off x="4412788" y="1729952"/>
              <a:ext cx="478430" cy="613692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183" name="Can 182"/>
            <p:cNvSpPr/>
            <p:nvPr/>
          </p:nvSpPr>
          <p:spPr>
            <a:xfrm rot="5400000">
              <a:off x="2673523" y="2619900"/>
              <a:ext cx="147642" cy="445845"/>
            </a:xfrm>
            <a:prstGeom prst="can">
              <a:avLst>
                <a:gd name="adj" fmla="val 44635"/>
              </a:avLst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84" name="Can 183"/>
            <p:cNvSpPr/>
            <p:nvPr/>
          </p:nvSpPr>
          <p:spPr>
            <a:xfrm rot="3600000">
              <a:off x="3741285" y="2039813"/>
              <a:ext cx="137492" cy="635109"/>
            </a:xfrm>
            <a:prstGeom prst="can">
              <a:avLst>
                <a:gd name="adj" fmla="val 4463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185" name="Can 184"/>
            <p:cNvSpPr/>
            <p:nvPr/>
          </p:nvSpPr>
          <p:spPr>
            <a:xfrm rot="7200000">
              <a:off x="3741287" y="3221457"/>
              <a:ext cx="137492" cy="635109"/>
            </a:xfrm>
            <a:prstGeom prst="can">
              <a:avLst>
                <a:gd name="adj" fmla="val 44635"/>
              </a:avLst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P Simplified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01189" y="5385094"/>
            <a:ext cx="2498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dirty="0" smtClean="0">
                <a:solidFill>
                  <a:srgbClr val="0096D6"/>
                </a:solidFill>
                <a:latin typeface="HP Simplified" pitchFamily="34" charset="0"/>
                <a:cs typeface="HP Simplified" pitchFamily="34" charset="0"/>
              </a:rPr>
              <a:t>Component-level graph</a:t>
            </a:r>
          </a:p>
        </p:txBody>
      </p:sp>
    </p:spTree>
    <p:extLst>
      <p:ext uri="{BB962C8B-B14F-4D97-AF65-F5344CB8AC3E}">
        <p14:creationId xmlns:p14="http://schemas.microsoft.com/office/powerpoint/2010/main" val="20558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Application Graph (TAG)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181" y="3163151"/>
            <a:ext cx="871573" cy="1101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eb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2719545" y="3170354"/>
            <a:ext cx="802650" cy="1046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DB</a:t>
            </a:r>
          </a:p>
          <a:p>
            <a:pPr algn="ctr"/>
            <a:r>
              <a:rPr lang="en-US" dirty="0" smtClean="0"/>
              <a:t>(N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54215" y="3164690"/>
            <a:ext cx="1631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snd</a:t>
            </a:r>
            <a:r>
              <a:rPr lang="en-US" baseline="-25000" dirty="0" smtClean="0"/>
              <a:t>        </a:t>
            </a:r>
            <a:r>
              <a:rPr lang="en-US" baseline="-25000" dirty="0" smtClean="0"/>
              <a:t>    </a:t>
            </a:r>
            <a:r>
              <a:rPr lang="en-US" dirty="0" err="1" smtClean="0"/>
              <a:t>B</a:t>
            </a:r>
            <a:r>
              <a:rPr lang="en-US" baseline="-25000" dirty="0" err="1"/>
              <a:t>r</a:t>
            </a:r>
            <a:r>
              <a:rPr lang="en-US" baseline="-25000" dirty="0" err="1" smtClean="0"/>
              <a:t>cv</a:t>
            </a:r>
            <a:endParaRPr lang="en-US" baseline="-25000" dirty="0"/>
          </a:p>
          <a:p>
            <a:endParaRPr lang="en-US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00345" y="3708842"/>
            <a:ext cx="1219200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647239" y="2377135"/>
            <a:ext cx="874956" cy="786016"/>
          </a:xfrm>
          <a:custGeom>
            <a:avLst/>
            <a:gdLst>
              <a:gd name="connsiteX0" fmla="*/ 272045 w 884940"/>
              <a:gd name="connsiteY0" fmla="*/ 614592 h 614592"/>
              <a:gd name="connsiteX1" fmla="*/ 27245 w 884940"/>
              <a:gd name="connsiteY1" fmla="*/ 88992 h 614592"/>
              <a:gd name="connsiteX2" fmla="*/ 840845 w 884940"/>
              <a:gd name="connsiteY2" fmla="*/ 45792 h 614592"/>
              <a:gd name="connsiteX3" fmla="*/ 704045 w 884940"/>
              <a:gd name="connsiteY3" fmla="*/ 556992 h 614592"/>
              <a:gd name="connsiteX0" fmla="*/ 272045 w 879713"/>
              <a:gd name="connsiteY0" fmla="*/ 617185 h 617185"/>
              <a:gd name="connsiteX1" fmla="*/ 27245 w 879713"/>
              <a:gd name="connsiteY1" fmla="*/ 91585 h 617185"/>
              <a:gd name="connsiteX2" fmla="*/ 840845 w 879713"/>
              <a:gd name="connsiteY2" fmla="*/ 48385 h 617185"/>
              <a:gd name="connsiteX3" fmla="*/ 682445 w 879713"/>
              <a:gd name="connsiteY3" fmla="*/ 595585 h 617185"/>
              <a:gd name="connsiteX0" fmla="*/ 260152 w 882220"/>
              <a:gd name="connsiteY0" fmla="*/ 587034 h 594234"/>
              <a:gd name="connsiteX1" fmla="*/ 29752 w 882220"/>
              <a:gd name="connsiteY1" fmla="*/ 90234 h 594234"/>
              <a:gd name="connsiteX2" fmla="*/ 843352 w 882220"/>
              <a:gd name="connsiteY2" fmla="*/ 47034 h 594234"/>
              <a:gd name="connsiteX3" fmla="*/ 684952 w 882220"/>
              <a:gd name="connsiteY3" fmla="*/ 594234 h 594234"/>
              <a:gd name="connsiteX0" fmla="*/ 261101 w 895429"/>
              <a:gd name="connsiteY0" fmla="*/ 559351 h 566551"/>
              <a:gd name="connsiteX1" fmla="*/ 30701 w 895429"/>
              <a:gd name="connsiteY1" fmla="*/ 62551 h 566551"/>
              <a:gd name="connsiteX2" fmla="*/ 858701 w 895429"/>
              <a:gd name="connsiteY2" fmla="*/ 62551 h 566551"/>
              <a:gd name="connsiteX3" fmla="*/ 685901 w 895429"/>
              <a:gd name="connsiteY3" fmla="*/ 566551 h 566551"/>
              <a:gd name="connsiteX0" fmla="*/ 261101 w 893948"/>
              <a:gd name="connsiteY0" fmla="*/ 560712 h 589512"/>
              <a:gd name="connsiteX1" fmla="*/ 30701 w 893948"/>
              <a:gd name="connsiteY1" fmla="*/ 63912 h 589512"/>
              <a:gd name="connsiteX2" fmla="*/ 858701 w 893948"/>
              <a:gd name="connsiteY2" fmla="*/ 63912 h 589512"/>
              <a:gd name="connsiteX3" fmla="*/ 678701 w 893948"/>
              <a:gd name="connsiteY3" fmla="*/ 589512 h 589512"/>
              <a:gd name="connsiteX0" fmla="*/ 243479 w 874956"/>
              <a:gd name="connsiteY0" fmla="*/ 560712 h 589512"/>
              <a:gd name="connsiteX1" fmla="*/ 33249 w 874956"/>
              <a:gd name="connsiteY1" fmla="*/ 63912 h 589512"/>
              <a:gd name="connsiteX2" fmla="*/ 841079 w 874956"/>
              <a:gd name="connsiteY2" fmla="*/ 63912 h 589512"/>
              <a:gd name="connsiteX3" fmla="*/ 661079 w 874956"/>
              <a:gd name="connsiteY3" fmla="*/ 589512 h 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956" h="589512">
                <a:moveTo>
                  <a:pt x="243479" y="560712"/>
                </a:moveTo>
                <a:cubicBezTo>
                  <a:pt x="73679" y="345312"/>
                  <a:pt x="-66351" y="146712"/>
                  <a:pt x="33249" y="63912"/>
                </a:cubicBezTo>
                <a:cubicBezTo>
                  <a:pt x="132849" y="-18888"/>
                  <a:pt x="736441" y="-23688"/>
                  <a:pt x="841079" y="63912"/>
                </a:cubicBezTo>
                <a:cubicBezTo>
                  <a:pt x="945717" y="151512"/>
                  <a:pt x="785879" y="372912"/>
                  <a:pt x="661079" y="589512"/>
                </a:cubicBezTo>
              </a:path>
            </a:pathLst>
          </a:cu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4217" y="2388493"/>
            <a:ext cx="42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in</a:t>
            </a:r>
            <a:endParaRPr lang="en-US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5619850" y="2727548"/>
            <a:ext cx="602955" cy="2103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web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80822" y="2468752"/>
            <a:ext cx="654263" cy="26091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28" name="Oval 27"/>
          <p:cNvSpPr/>
          <p:nvPr/>
        </p:nvSpPr>
        <p:spPr>
          <a:xfrm rot="5020854">
            <a:off x="5746897" y="2923128"/>
            <a:ext cx="405416" cy="30466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5786597" y="3957134"/>
            <a:ext cx="304062" cy="40622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 rot="5400000">
            <a:off x="5872704" y="3447051"/>
            <a:ext cx="2066775" cy="311099"/>
            <a:chOff x="6964362" y="1773232"/>
            <a:chExt cx="1550081" cy="311099"/>
          </a:xfrm>
        </p:grpSpPr>
        <p:sp>
          <p:nvSpPr>
            <p:cNvPr id="31" name="Oval 30"/>
            <p:cNvSpPr/>
            <p:nvPr/>
          </p:nvSpPr>
          <p:spPr>
            <a:xfrm rot="15996839">
              <a:off x="7798798" y="1774021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Oval 31"/>
            <p:cNvSpPr/>
            <p:nvPr/>
          </p:nvSpPr>
          <p:spPr>
            <a:xfrm rot="16366907">
              <a:off x="8210078" y="1773232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6964665" y="1779966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395725" y="1773232"/>
              <a:ext cx="304062" cy="3046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5786598" y="3419274"/>
            <a:ext cx="304062" cy="40622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39682" y="2102778"/>
            <a:ext cx="1034019" cy="2330312"/>
            <a:chOff x="6735695" y="2649383"/>
            <a:chExt cx="1034019" cy="1747734"/>
          </a:xfrm>
        </p:grpSpPr>
        <p:grpSp>
          <p:nvGrpSpPr>
            <p:cNvPr id="36" name="Group 35"/>
            <p:cNvGrpSpPr/>
            <p:nvPr/>
          </p:nvGrpSpPr>
          <p:grpSpPr>
            <a:xfrm>
              <a:off x="7076322" y="2912462"/>
              <a:ext cx="693392" cy="1484655"/>
              <a:chOff x="7731983" y="514949"/>
              <a:chExt cx="693392" cy="148465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731983" y="756196"/>
                <a:ext cx="693392" cy="1243408"/>
                <a:chOff x="7731983" y="756196"/>
                <a:chExt cx="693392" cy="124340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751833" y="770729"/>
                  <a:ext cx="649478" cy="1019872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759945" y="964571"/>
                  <a:ext cx="658199" cy="216148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731983" y="1180719"/>
                  <a:ext cx="686161" cy="206588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7751833" y="1579147"/>
                  <a:ext cx="673542" cy="211454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751833" y="1790601"/>
                  <a:ext cx="664954" cy="209003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751155" y="1379210"/>
                  <a:ext cx="664954" cy="209003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771006" y="974673"/>
                  <a:ext cx="646917" cy="618098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759000" y="1373705"/>
                  <a:ext cx="646917" cy="618098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770785" y="970585"/>
                  <a:ext cx="647841" cy="1017109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7750803" y="1183968"/>
                  <a:ext cx="655114" cy="600827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732375" y="756650"/>
                  <a:ext cx="673542" cy="211454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751834" y="756196"/>
                  <a:ext cx="658058" cy="631010"/>
                </a:xfrm>
                <a:prstGeom prst="line">
                  <a:avLst/>
                </a:prstGeom>
                <a:ln w="12700" cmpd="sng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flipH="1">
                <a:off x="7794740" y="514949"/>
                <a:ext cx="98559" cy="66891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6735695" y="2649383"/>
              <a:ext cx="5321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B</a:t>
              </a:r>
              <a:r>
                <a:rPr lang="en-US" baseline="-25000" dirty="0" err="1"/>
                <a:t>snd</a:t>
              </a:r>
              <a:r>
                <a:rPr lang="en-US" baseline="-25000" dirty="0"/>
                <a:t>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1926" y="1970309"/>
            <a:ext cx="738416" cy="2466405"/>
            <a:chOff x="7077941" y="2550030"/>
            <a:chExt cx="738416" cy="1849804"/>
          </a:xfrm>
        </p:grpSpPr>
        <p:grpSp>
          <p:nvGrpSpPr>
            <p:cNvPr id="51" name="Group 50"/>
            <p:cNvGrpSpPr/>
            <p:nvPr/>
          </p:nvGrpSpPr>
          <p:grpSpPr>
            <a:xfrm>
              <a:off x="7077941" y="2940138"/>
              <a:ext cx="693392" cy="1459696"/>
              <a:chOff x="7398637" y="3656351"/>
              <a:chExt cx="693392" cy="145969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7418487" y="3887172"/>
                <a:ext cx="649478" cy="1019872"/>
              </a:xfrm>
              <a:prstGeom prst="line">
                <a:avLst/>
              </a:prstGeom>
              <a:ln w="12700" cmpd="sng">
                <a:solidFill>
                  <a:schemeClr val="accent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426599" y="4081014"/>
                <a:ext cx="658199" cy="216148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398637" y="4297162"/>
                <a:ext cx="686161" cy="206588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7418487" y="4695590"/>
                <a:ext cx="673542" cy="211454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418487" y="4907044"/>
                <a:ext cx="664954" cy="209003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417809" y="4495653"/>
                <a:ext cx="664954" cy="209003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437660" y="4091116"/>
                <a:ext cx="646917" cy="618098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425654" y="4490148"/>
                <a:ext cx="646917" cy="618098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437439" y="4087028"/>
                <a:ext cx="647841" cy="1017109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7417457" y="4300411"/>
                <a:ext cx="655114" cy="600827"/>
              </a:xfrm>
              <a:prstGeom prst="line">
                <a:avLst/>
              </a:prstGeom>
              <a:ln w="12700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7399029" y="3873093"/>
                <a:ext cx="673542" cy="211454"/>
              </a:xfrm>
              <a:prstGeom prst="line">
                <a:avLst/>
              </a:prstGeom>
              <a:ln w="12700" cmpd="sng">
                <a:solidFill>
                  <a:schemeClr val="accent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7418488" y="3872639"/>
                <a:ext cx="658058" cy="631010"/>
              </a:xfrm>
              <a:prstGeom prst="line">
                <a:avLst/>
              </a:prstGeom>
              <a:ln w="12700" cmpd="sng">
                <a:solidFill>
                  <a:schemeClr val="accent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837843" y="3656351"/>
                <a:ext cx="186880" cy="48593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7311090" y="2550030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B</a:t>
              </a:r>
              <a:r>
                <a:rPr lang="en-US" baseline="-25000" dirty="0" err="1" smtClean="0"/>
                <a:t>rcv</a:t>
              </a:r>
              <a:r>
                <a:rPr lang="en-US" baseline="-25000" dirty="0" smtClean="0"/>
                <a:t> 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83685" y="2772752"/>
            <a:ext cx="693392" cy="1657877"/>
            <a:chOff x="5160334" y="3168242"/>
            <a:chExt cx="693392" cy="1243408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5180184" y="3182775"/>
              <a:ext cx="649478" cy="1019872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88296" y="3376617"/>
              <a:ext cx="658199" cy="216148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160334" y="3592765"/>
              <a:ext cx="686161" cy="206588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180184" y="3991193"/>
              <a:ext cx="673542" cy="211454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180184" y="4202647"/>
              <a:ext cx="664954" cy="209003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179506" y="3791256"/>
              <a:ext cx="664954" cy="209003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199357" y="3386719"/>
              <a:ext cx="646917" cy="618098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87351" y="3785751"/>
              <a:ext cx="646917" cy="618098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99136" y="3382631"/>
              <a:ext cx="647841" cy="1017109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179154" y="3596014"/>
              <a:ext cx="655114" cy="600827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160726" y="3168696"/>
              <a:ext cx="673542" cy="211454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180185" y="3168242"/>
              <a:ext cx="658058" cy="631010"/>
            </a:xfrm>
            <a:prstGeom prst="line">
              <a:avLst/>
            </a:prstGeom>
            <a:ln w="12700" cmpd="sng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381629" y="4231617"/>
            <a:ext cx="146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2000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TAG model</a:t>
            </a:r>
            <a:endParaRPr lang="en-US" sz="2000" dirty="0">
              <a:solidFill>
                <a:schemeClr val="accent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7094" y="52593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dirty="0" err="1"/>
              <a:t>B</a:t>
            </a:r>
            <a:r>
              <a:rPr lang="en-US" sz="2000" baseline="-25000" dirty="0" err="1"/>
              <a:t>snd</a:t>
            </a:r>
            <a:r>
              <a:rPr lang="en-US" sz="2000" dirty="0"/>
              <a:t> = per-VM sending bandwidth </a:t>
            </a:r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VM-to-component aggregation)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184392" y="52593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algn="ctr">
              <a:buNone/>
            </a:pPr>
            <a:r>
              <a:rPr lang="en-US" sz="2000" dirty="0" err="1"/>
              <a:t>B</a:t>
            </a:r>
            <a:r>
              <a:rPr lang="en-US" sz="2000" baseline="-25000" dirty="0" err="1"/>
              <a:t>rcv</a:t>
            </a:r>
            <a:r>
              <a:rPr lang="en-US" sz="2000" dirty="0"/>
              <a:t> = per-VM receiving bandwidth </a:t>
            </a:r>
            <a:r>
              <a:rPr lang="en-US" sz="2000" dirty="0">
                <a:solidFill>
                  <a:schemeClr val="accent2"/>
                </a:solidFill>
              </a:rPr>
              <a:t>(component-to-VM aggregation)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2609" y="3138370"/>
            <a:ext cx="397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do self-edges mean?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8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5" grpId="0" animBg="1"/>
      <p:bldP spid="35" grpId="1" animBg="1"/>
      <p:bldP spid="12" grpId="0"/>
      <p:bldP spid="12" grpId="1"/>
      <p:bldP spid="13" grpId="0"/>
      <p:bldP spid="13" grpId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models in TAG </a:t>
            </a:r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sz="quarter" idx="10"/>
          </p:nvPr>
        </p:nvSpPr>
        <p:spPr>
          <a:xfrm>
            <a:off x="329184" y="1158250"/>
            <a:ext cx="8117904" cy="1037815"/>
          </a:xfrm>
        </p:spPr>
        <p:txBody>
          <a:bodyPr/>
          <a:lstStyle/>
          <a:p>
            <a:r>
              <a:rPr lang="en-US" sz="2800" dirty="0"/>
              <a:t>Self-edge </a:t>
            </a:r>
            <a:r>
              <a:rPr lang="en-US" sz="2800" dirty="0">
                <a:sym typeface="Symbol" panose="05050102010706020507" pitchFamily="18" charset="2"/>
              </a:rPr>
              <a:t></a:t>
            </a:r>
            <a:r>
              <a:rPr lang="en-US" sz="2800" dirty="0">
                <a:sym typeface="Wingdings" pitchFamily="2" charset="2"/>
              </a:rPr>
              <a:t> Hose </a:t>
            </a:r>
            <a:endParaRPr lang="en-US" sz="2800" b="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800" dirty="0" smtClean="0"/>
              <a:t>Directional </a:t>
            </a:r>
            <a:r>
              <a:rPr lang="en-US" sz="2800" dirty="0"/>
              <a:t>edge </a:t>
            </a:r>
            <a:r>
              <a:rPr lang="en-US" sz="2800" dirty="0">
                <a:sym typeface="Symbol" panose="05050102010706020507" pitchFamily="18" charset="2"/>
              </a:rPr>
              <a:t>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/>
              <a:t>directional Hose, </a:t>
            </a:r>
            <a:r>
              <a:rPr lang="en-US" sz="2800" u="sng" dirty="0">
                <a:sym typeface="Wingdings" pitchFamily="2" charset="2"/>
              </a:rPr>
              <a:t>Virtual </a:t>
            </a:r>
            <a:r>
              <a:rPr lang="en-US" sz="2800" u="sng" dirty="0" smtClean="0">
                <a:sym typeface="Wingdings" pitchFamily="2" charset="2"/>
              </a:rPr>
              <a:t>Trunk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756020" y="6062717"/>
            <a:ext cx="3261281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Total guarantee of virtual trunk </a:t>
            </a:r>
          </a:p>
          <a:p>
            <a:pPr algn="ctr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= 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min(</a:t>
            </a:r>
            <a:r>
              <a:rPr lang="en-US" sz="16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B</a:t>
            </a:r>
            <a:r>
              <a:rPr lang="en-US" sz="1600" baseline="-250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snd</a:t>
            </a:r>
            <a:r>
              <a:rPr lang="en-US" sz="1600" dirty="0" err="1">
                <a:solidFill>
                  <a:prstClr val="black"/>
                </a:solidFill>
                <a:latin typeface="HP Simplified"/>
              </a:rPr>
              <a:t>·</a:t>
            </a:r>
            <a:r>
              <a:rPr lang="en-US" sz="16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</a:t>
            </a:r>
            <a:r>
              <a:rPr lang="en-US" sz="1600" baseline="-250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B</a:t>
            </a:r>
            <a:r>
              <a:rPr lang="en-US" sz="1600" baseline="-250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rcv</a:t>
            </a:r>
            <a:r>
              <a:rPr lang="en-US" sz="1600" dirty="0" err="1">
                <a:solidFill>
                  <a:prstClr val="black"/>
                </a:solidFill>
                <a:latin typeface="HP Simplified"/>
              </a:rPr>
              <a:t>·</a:t>
            </a:r>
            <a:r>
              <a:rPr lang="en-US" sz="16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</a:t>
            </a:r>
            <a:r>
              <a:rPr lang="en-US" sz="1600" baseline="-25000" dirty="0" err="1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</a:t>
            </a: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)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674654" y="2497457"/>
            <a:ext cx="4542594" cy="3422207"/>
            <a:chOff x="4587302" y="2146363"/>
            <a:chExt cx="4542594" cy="2566655"/>
          </a:xfrm>
        </p:grpSpPr>
        <p:pic>
          <p:nvPicPr>
            <p:cNvPr id="20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1174" y="2773210"/>
              <a:ext cx="10691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4649147" y="3894702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4725347" y="3174274"/>
              <a:ext cx="960399" cy="720428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5320922" y="3894702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V="1">
              <a:off x="5398648" y="3230410"/>
              <a:ext cx="287098" cy="664292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357374" y="3250295"/>
              <a:ext cx="69004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prstClr val="black"/>
                  </a:solidFill>
                  <a:latin typeface="HP Simplified"/>
                </a:rPr>
                <a:t>B</a:t>
              </a:r>
              <a:r>
                <a:rPr lang="en-US" sz="1600" baseline="-25000" dirty="0" err="1" smtClean="0">
                  <a:solidFill>
                    <a:prstClr val="black"/>
                  </a:solidFill>
                  <a:latin typeface="HP Simplified"/>
                </a:rPr>
                <a:t>rcv</a:t>
              </a:r>
              <a:endParaRPr lang="en-US" sz="16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4916014" y="3859120"/>
              <a:ext cx="307848" cy="96527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9322" y="4442011"/>
              <a:ext cx="94469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web(</a:t>
              </a:r>
              <a:r>
                <a:rPr lang="en-US" sz="1600" dirty="0" err="1" smtClean="0">
                  <a:solidFill>
                    <a:prstClr val="black"/>
                  </a:solidFill>
                  <a:latin typeface="HP Simplified"/>
                </a:rPr>
                <a:t>N</a:t>
              </a:r>
              <a:r>
                <a:rPr lang="en-US" sz="1600" baseline="-25000" dirty="0" err="1" smtClean="0">
                  <a:solidFill>
                    <a:prstClr val="black"/>
                  </a:solidFill>
                  <a:latin typeface="HP Simplified"/>
                </a:rPr>
                <a:t>w</a:t>
              </a:r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)</a:t>
              </a:r>
              <a:endParaRPr lang="en-US" sz="16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5347" y="3255720"/>
              <a:ext cx="53397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prstClr val="black"/>
                  </a:solidFill>
                  <a:latin typeface="HP Simplified"/>
                </a:rPr>
                <a:t>B</a:t>
              </a:r>
              <a:r>
                <a:rPr lang="en-US" sz="1600" baseline="-25000" dirty="0" err="1" smtClean="0">
                  <a:solidFill>
                    <a:prstClr val="black"/>
                  </a:solidFill>
                  <a:latin typeface="HP Simplified"/>
                </a:rPr>
                <a:t>snd</a:t>
              </a:r>
              <a:endParaRPr lang="en-US" sz="16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99660" y="3824335"/>
              <a:ext cx="38985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6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304479" y="3926111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997853" y="3926111"/>
              <a:ext cx="155452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6089" y="3855744"/>
              <a:ext cx="38985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…</a:t>
              </a:r>
              <a:endParaRPr lang="en-US" sz="16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7570813" y="3884858"/>
              <a:ext cx="305531" cy="990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24685" y="4459103"/>
              <a:ext cx="93505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DB(N</a:t>
              </a:r>
              <a:r>
                <a:rPr lang="en-US" sz="1600" baseline="-25000" dirty="0" smtClean="0">
                  <a:solidFill>
                    <a:prstClr val="black"/>
                  </a:solidFill>
                  <a:latin typeface="HP Simplified"/>
                </a:rPr>
                <a:t>D</a:t>
              </a:r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)</a:t>
              </a:r>
              <a:endParaRPr lang="en-US" sz="1600" b="1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35" name="Straight Arrow Connector 34"/>
            <p:cNvCxnSpPr>
              <a:stCxn id="30" idx="0"/>
            </p:cNvCxnSpPr>
            <p:nvPr/>
          </p:nvCxnSpPr>
          <p:spPr>
            <a:xfrm flipH="1" flipV="1">
              <a:off x="6524265" y="3174274"/>
              <a:ext cx="856414" cy="751837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</p:cNvCxnSpPr>
            <p:nvPr/>
          </p:nvCxnSpPr>
          <p:spPr>
            <a:xfrm flipH="1" flipV="1">
              <a:off x="6635931" y="3081771"/>
              <a:ext cx="1439648" cy="84434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4133" y="2783109"/>
              <a:ext cx="10691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Straight Arrow Connector 37"/>
            <p:cNvCxnSpPr>
              <a:stCxn id="30" idx="0"/>
              <a:endCxn id="37" idx="2"/>
            </p:cNvCxnSpPr>
            <p:nvPr/>
          </p:nvCxnSpPr>
          <p:spPr>
            <a:xfrm flipV="1">
              <a:off x="7380679" y="3240309"/>
              <a:ext cx="528009" cy="685802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0"/>
              <a:endCxn id="37" idx="2"/>
            </p:cNvCxnSpPr>
            <p:nvPr/>
          </p:nvCxnSpPr>
          <p:spPr>
            <a:xfrm flipH="1" flipV="1">
              <a:off x="7908688" y="3240309"/>
              <a:ext cx="166891" cy="685802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67507" y="3494537"/>
              <a:ext cx="427988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B</a:t>
              </a:r>
              <a:r>
                <a:rPr lang="en-US" sz="1600" baseline="-25000" dirty="0" smtClean="0">
                  <a:solidFill>
                    <a:prstClr val="black"/>
                  </a:solidFill>
                  <a:latin typeface="HP Simplified"/>
                </a:rPr>
                <a:t>in</a:t>
              </a:r>
              <a:endParaRPr lang="en-US" sz="1600" baseline="-25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876592" y="3894702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V="1">
              <a:off x="4952792" y="3230410"/>
              <a:ext cx="708382" cy="664292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 bwMode="auto">
            <a:xfrm>
              <a:off x="7540653" y="3931945"/>
              <a:ext cx="152400" cy="2285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04" tIns="45698" rIns="91404" bIns="4569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9"/>
              <a:endParaRPr lang="en-US" sz="1600" dirty="0" smtClean="0">
                <a:solidFill>
                  <a:prstClr val="white"/>
                </a:solidFill>
                <a:latin typeface="HP Simplified"/>
              </a:endParaRP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H="1" flipV="1">
              <a:off x="6583680" y="3111764"/>
              <a:ext cx="1033173" cy="82018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0"/>
              <a:endCxn id="37" idx="2"/>
            </p:cNvCxnSpPr>
            <p:nvPr/>
          </p:nvCxnSpPr>
          <p:spPr>
            <a:xfrm flipV="1">
              <a:off x="7616853" y="3240309"/>
              <a:ext cx="291835" cy="691636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arallelogram 48"/>
            <p:cNvSpPr/>
            <p:nvPr/>
          </p:nvSpPr>
          <p:spPr>
            <a:xfrm>
              <a:off x="5726053" y="2781340"/>
              <a:ext cx="573241" cy="228600"/>
            </a:xfrm>
            <a:prstGeom prst="parallelogram">
              <a:avLst>
                <a:gd name="adj" fmla="val 94168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HP Simplified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02329" y="2146363"/>
              <a:ext cx="152756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Virtual Switch</a:t>
              </a:r>
              <a:endParaRPr lang="en-US" sz="16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 flipH="1">
              <a:off x="8067507" y="2400278"/>
              <a:ext cx="298606" cy="3330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5746633" y="2180917"/>
              <a:ext cx="152756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HP Simplified"/>
                </a:rPr>
                <a:t>Virtual Trunk</a:t>
              </a:r>
              <a:endParaRPr lang="en-US" sz="1600" dirty="0">
                <a:solidFill>
                  <a:prstClr val="black"/>
                </a:solidFill>
                <a:latin typeface="HP Simplified"/>
              </a:endParaRPr>
            </a:p>
          </p:txBody>
        </p:sp>
        <p:cxnSp>
          <p:nvCxnSpPr>
            <p:cNvPr id="73" name="Straight Arrow Connector 72"/>
            <p:cNvCxnSpPr>
              <a:stCxn id="72" idx="2"/>
            </p:cNvCxnSpPr>
            <p:nvPr/>
          </p:nvCxnSpPr>
          <p:spPr>
            <a:xfrm flipH="1">
              <a:off x="6211811" y="2434832"/>
              <a:ext cx="298606" cy="3330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391" y="2781340"/>
              <a:ext cx="20955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672" y="2882046"/>
              <a:ext cx="20955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Left-Right Arrow 3"/>
          <p:cNvSpPr/>
          <p:nvPr/>
        </p:nvSpPr>
        <p:spPr>
          <a:xfrm>
            <a:off x="3478139" y="4286710"/>
            <a:ext cx="1008404" cy="770609"/>
          </a:xfrm>
          <a:prstGeom prst="left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6426" y="4420769"/>
            <a:ext cx="871573" cy="1101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P Simplified"/>
              </a:rPr>
              <a:t>w</a:t>
            </a:r>
            <a:r>
              <a:rPr lang="en-US" dirty="0" smtClean="0">
                <a:solidFill>
                  <a:prstClr val="white"/>
                </a:solidFill>
                <a:latin typeface="HP Simplified"/>
              </a:rPr>
              <a:t>eb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HP Simplified"/>
              </a:rPr>
              <a:t>(</a:t>
            </a:r>
            <a:r>
              <a:rPr lang="en-US" dirty="0" err="1" smtClean="0">
                <a:solidFill>
                  <a:prstClr val="white"/>
                </a:solidFill>
                <a:latin typeface="HP Simplified"/>
              </a:rPr>
              <a:t>N</a:t>
            </a:r>
            <a:r>
              <a:rPr lang="en-US" baseline="-25000" dirty="0" err="1" smtClean="0">
                <a:solidFill>
                  <a:prstClr val="white"/>
                </a:solidFill>
                <a:latin typeface="HP Simplified"/>
              </a:rPr>
              <a:t>w</a:t>
            </a:r>
            <a:r>
              <a:rPr lang="en-US" dirty="0" smtClean="0">
                <a:solidFill>
                  <a:prstClr val="white"/>
                </a:solidFill>
                <a:latin typeface="HP Simplified"/>
              </a:rPr>
              <a:t>)</a:t>
            </a:r>
            <a:endParaRPr lang="en-US" baseline="-25000" dirty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06787" y="4427972"/>
            <a:ext cx="802650" cy="1046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HP Simplified"/>
              </a:rPr>
              <a:t>DB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HP Simplified"/>
              </a:rPr>
              <a:t>(N</a:t>
            </a:r>
            <a:r>
              <a:rPr lang="en-US" baseline="-25000" dirty="0" smtClean="0">
                <a:solidFill>
                  <a:prstClr val="white"/>
                </a:solidFill>
                <a:latin typeface="HP Simplified"/>
              </a:rPr>
              <a:t>D</a:t>
            </a:r>
            <a:r>
              <a:rPr lang="en-US" dirty="0" smtClean="0">
                <a:solidFill>
                  <a:prstClr val="white"/>
                </a:solidFill>
                <a:latin typeface="HP Simplified"/>
              </a:rPr>
              <a:t>)</a:t>
            </a:r>
            <a:endParaRPr lang="en-US" dirty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2888" y="4551577"/>
            <a:ext cx="1451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P Simplified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HP Simplified"/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  <a:latin typeface="HP Simplified"/>
              </a:rPr>
              <a:t>snd</a:t>
            </a:r>
            <a:r>
              <a:rPr lang="en-US" baseline="-25000" dirty="0" smtClean="0">
                <a:solidFill>
                  <a:prstClr val="black"/>
                </a:solidFill>
                <a:latin typeface="HP Simplified"/>
              </a:rPr>
              <a:t>         </a:t>
            </a:r>
            <a:r>
              <a:rPr lang="en-US" dirty="0" err="1" smtClean="0">
                <a:solidFill>
                  <a:prstClr val="black"/>
                </a:solidFill>
                <a:latin typeface="HP Simplified"/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  <a:latin typeface="HP Simplified"/>
              </a:rPr>
              <a:t>rcv</a:t>
            </a:r>
            <a:endParaRPr lang="en-US" baseline="-25000" dirty="0">
              <a:solidFill>
                <a:prstClr val="black"/>
              </a:solidFill>
              <a:latin typeface="HP Simplified"/>
            </a:endParaRPr>
          </a:p>
          <a:p>
            <a:endParaRPr lang="en-US" baseline="-25000" dirty="0">
              <a:solidFill>
                <a:prstClr val="black"/>
              </a:solidFill>
              <a:latin typeface="HP Simplified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87587" y="4966460"/>
            <a:ext cx="1219200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2334481" y="3634753"/>
            <a:ext cx="874956" cy="786016"/>
          </a:xfrm>
          <a:custGeom>
            <a:avLst/>
            <a:gdLst>
              <a:gd name="connsiteX0" fmla="*/ 272045 w 884940"/>
              <a:gd name="connsiteY0" fmla="*/ 614592 h 614592"/>
              <a:gd name="connsiteX1" fmla="*/ 27245 w 884940"/>
              <a:gd name="connsiteY1" fmla="*/ 88992 h 614592"/>
              <a:gd name="connsiteX2" fmla="*/ 840845 w 884940"/>
              <a:gd name="connsiteY2" fmla="*/ 45792 h 614592"/>
              <a:gd name="connsiteX3" fmla="*/ 704045 w 884940"/>
              <a:gd name="connsiteY3" fmla="*/ 556992 h 614592"/>
              <a:gd name="connsiteX0" fmla="*/ 272045 w 879713"/>
              <a:gd name="connsiteY0" fmla="*/ 617185 h 617185"/>
              <a:gd name="connsiteX1" fmla="*/ 27245 w 879713"/>
              <a:gd name="connsiteY1" fmla="*/ 91585 h 617185"/>
              <a:gd name="connsiteX2" fmla="*/ 840845 w 879713"/>
              <a:gd name="connsiteY2" fmla="*/ 48385 h 617185"/>
              <a:gd name="connsiteX3" fmla="*/ 682445 w 879713"/>
              <a:gd name="connsiteY3" fmla="*/ 595585 h 617185"/>
              <a:gd name="connsiteX0" fmla="*/ 260152 w 882220"/>
              <a:gd name="connsiteY0" fmla="*/ 587034 h 594234"/>
              <a:gd name="connsiteX1" fmla="*/ 29752 w 882220"/>
              <a:gd name="connsiteY1" fmla="*/ 90234 h 594234"/>
              <a:gd name="connsiteX2" fmla="*/ 843352 w 882220"/>
              <a:gd name="connsiteY2" fmla="*/ 47034 h 594234"/>
              <a:gd name="connsiteX3" fmla="*/ 684952 w 882220"/>
              <a:gd name="connsiteY3" fmla="*/ 594234 h 594234"/>
              <a:gd name="connsiteX0" fmla="*/ 261101 w 895429"/>
              <a:gd name="connsiteY0" fmla="*/ 559351 h 566551"/>
              <a:gd name="connsiteX1" fmla="*/ 30701 w 895429"/>
              <a:gd name="connsiteY1" fmla="*/ 62551 h 566551"/>
              <a:gd name="connsiteX2" fmla="*/ 858701 w 895429"/>
              <a:gd name="connsiteY2" fmla="*/ 62551 h 566551"/>
              <a:gd name="connsiteX3" fmla="*/ 685901 w 895429"/>
              <a:gd name="connsiteY3" fmla="*/ 566551 h 566551"/>
              <a:gd name="connsiteX0" fmla="*/ 261101 w 893948"/>
              <a:gd name="connsiteY0" fmla="*/ 560712 h 589512"/>
              <a:gd name="connsiteX1" fmla="*/ 30701 w 893948"/>
              <a:gd name="connsiteY1" fmla="*/ 63912 h 589512"/>
              <a:gd name="connsiteX2" fmla="*/ 858701 w 893948"/>
              <a:gd name="connsiteY2" fmla="*/ 63912 h 589512"/>
              <a:gd name="connsiteX3" fmla="*/ 678701 w 893948"/>
              <a:gd name="connsiteY3" fmla="*/ 589512 h 589512"/>
              <a:gd name="connsiteX0" fmla="*/ 243479 w 874956"/>
              <a:gd name="connsiteY0" fmla="*/ 560712 h 589512"/>
              <a:gd name="connsiteX1" fmla="*/ 33249 w 874956"/>
              <a:gd name="connsiteY1" fmla="*/ 63912 h 589512"/>
              <a:gd name="connsiteX2" fmla="*/ 841079 w 874956"/>
              <a:gd name="connsiteY2" fmla="*/ 63912 h 589512"/>
              <a:gd name="connsiteX3" fmla="*/ 661079 w 874956"/>
              <a:gd name="connsiteY3" fmla="*/ 589512 h 5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956" h="589512">
                <a:moveTo>
                  <a:pt x="243479" y="560712"/>
                </a:moveTo>
                <a:cubicBezTo>
                  <a:pt x="73679" y="345312"/>
                  <a:pt x="-66351" y="146712"/>
                  <a:pt x="33249" y="63912"/>
                </a:cubicBezTo>
                <a:cubicBezTo>
                  <a:pt x="132849" y="-18888"/>
                  <a:pt x="736441" y="-23688"/>
                  <a:pt x="841079" y="63912"/>
                </a:cubicBezTo>
                <a:cubicBezTo>
                  <a:pt x="945717" y="151512"/>
                  <a:pt x="785879" y="372912"/>
                  <a:pt x="661079" y="589512"/>
                </a:cubicBezTo>
              </a:path>
            </a:pathLst>
          </a:custGeom>
          <a:noFill/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81459" y="3646110"/>
            <a:ext cx="4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P Simplified"/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  <a:latin typeface="HP Simplified"/>
              </a:rPr>
              <a:t>in</a:t>
            </a:r>
            <a:endParaRPr lang="en-US" baseline="-25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19891" y="5641565"/>
            <a:ext cx="133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dirty="0" smtClean="0">
                <a:solidFill>
                  <a:srgbClr val="0096D6"/>
                </a:solidFill>
                <a:latin typeface="HP Simplified" pitchFamily="34" charset="0"/>
                <a:cs typeface="HP Simplified" pitchFamily="34" charset="0"/>
              </a:rPr>
              <a:t>TAG model</a:t>
            </a:r>
            <a:endParaRPr lang="en-US" dirty="0">
              <a:solidFill>
                <a:srgbClr val="0096D6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258203"/>
            <a:ext cx="8117206" cy="79092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2782" y="1667565"/>
            <a:ext cx="7994305" cy="4420468"/>
          </a:xfrm>
        </p:spPr>
        <p:txBody>
          <a:bodyPr/>
          <a:lstStyle/>
          <a:p>
            <a:r>
              <a:rPr lang="en-US" dirty="0" smtClean="0"/>
              <a:t>How are TAGs constructed? </a:t>
            </a:r>
          </a:p>
          <a:p>
            <a:endParaRPr lang="en-US" dirty="0" smtClean="0"/>
          </a:p>
          <a:p>
            <a:r>
              <a:rPr lang="en-US" dirty="0"/>
              <a:t>How to predict bandwidth demands?</a:t>
            </a:r>
          </a:p>
          <a:p>
            <a:endParaRPr lang="en-US" dirty="0" smtClean="0"/>
          </a:p>
          <a:p>
            <a:r>
              <a:rPr lang="en-US" dirty="0" smtClean="0"/>
              <a:t>What is missing for the TAG model?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CloudMirror</a:t>
            </a:r>
            <a:r>
              <a:rPr lang="en-US" dirty="0"/>
              <a:t>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1244" y="4412449"/>
            <a:ext cx="2743200" cy="1362155"/>
          </a:xfrm>
          <a:prstGeom prst="rect">
            <a:avLst/>
          </a:prstGeom>
          <a:solidFill>
            <a:srgbClr val="F3FD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HP Simplified"/>
              </a:rPr>
              <a:t>VM placement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HP Simplified"/>
              </a:rPr>
              <a:t>BW reservation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HP Simplified"/>
              </a:rPr>
              <a:t>Admission control</a:t>
            </a:r>
            <a:endParaRPr lang="en-US" sz="2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8" name="Document"/>
          <p:cNvSpPr>
            <a:spLocks noChangeAspect="1" noEditPoints="1" noChangeArrowheads="1"/>
          </p:cNvSpPr>
          <p:nvPr/>
        </p:nvSpPr>
        <p:spPr bwMode="auto">
          <a:xfrm rot="10800000">
            <a:off x="1035361" y="2135880"/>
            <a:ext cx="1309161" cy="90206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945" y="1633873"/>
            <a:ext cx="14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HP Simplified"/>
              </a:rPr>
              <a:t>  TAG spec</a:t>
            </a:r>
            <a:endParaRPr lang="en-US" sz="2000" dirty="0">
              <a:solidFill>
                <a:prstClr val="black"/>
              </a:solidFill>
              <a:latin typeface="HP Simplifie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86945" y="2413116"/>
            <a:ext cx="1253490" cy="1513840"/>
            <a:chOff x="4648200" y="1981200"/>
            <a:chExt cx="1253490" cy="113538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362200"/>
              <a:ext cx="3333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362200"/>
              <a:ext cx="3333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2743200"/>
              <a:ext cx="26289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981200"/>
              <a:ext cx="3333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743200"/>
              <a:ext cx="26289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2743200"/>
              <a:ext cx="26289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2743200"/>
              <a:ext cx="262890" cy="37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 rot="5400000">
              <a:off x="4922043" y="2202658"/>
              <a:ext cx="300040" cy="161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10178" y="2169322"/>
              <a:ext cx="235741" cy="214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44642" y="2580084"/>
              <a:ext cx="235743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882753" y="2632474"/>
              <a:ext cx="247651" cy="69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404246" y="2603898"/>
              <a:ext cx="223842" cy="69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5544742" y="2606279"/>
              <a:ext cx="238126" cy="1309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810745" y="2311516"/>
            <a:ext cx="1447800" cy="1727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552" y="126284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HP Simplified"/>
              </a:rPr>
              <a:t>Network topology &amp;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HP Simplified"/>
              </a:rPr>
              <a:t>BW reservation state</a:t>
            </a:r>
            <a:endParaRPr lang="en-US" sz="2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27" name="Right Arrow 26"/>
          <p:cNvSpPr/>
          <p:nvPr/>
        </p:nvSpPr>
        <p:spPr>
          <a:xfrm rot="2195232">
            <a:off x="2509843" y="3550688"/>
            <a:ext cx="597408" cy="646176"/>
          </a:xfrm>
          <a:prstGeom prst="rightArrow">
            <a:avLst/>
          </a:prstGeom>
          <a:solidFill>
            <a:srgbClr val="4E9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28" name="Right Arrow 27"/>
          <p:cNvSpPr/>
          <p:nvPr/>
        </p:nvSpPr>
        <p:spPr>
          <a:xfrm rot="8755716">
            <a:off x="5942721" y="3598612"/>
            <a:ext cx="597408" cy="646176"/>
          </a:xfrm>
          <a:prstGeom prst="rightArrow">
            <a:avLst/>
          </a:prstGeom>
          <a:solidFill>
            <a:srgbClr val="4E9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HP Simplifie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84581" y="1262849"/>
            <a:ext cx="2288282" cy="1604051"/>
            <a:chOff x="3617516" y="1295400"/>
            <a:chExt cx="2288282" cy="1203037"/>
          </a:xfrm>
        </p:grpSpPr>
        <p:sp>
          <p:nvSpPr>
            <p:cNvPr id="30" name="TextBox 29"/>
            <p:cNvSpPr txBox="1"/>
            <p:nvPr/>
          </p:nvSpPr>
          <p:spPr>
            <a:xfrm>
              <a:off x="3617516" y="1295400"/>
              <a:ext cx="228828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HP Simplified"/>
                </a:rPr>
                <a:t>Available VM slots</a:t>
              </a:r>
              <a:endParaRPr lang="en-US" sz="2000" dirty="0">
                <a:solidFill>
                  <a:prstClr val="black"/>
                </a:solidFill>
                <a:latin typeface="HP Simplified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04561" y="1805940"/>
              <a:ext cx="1198503" cy="6924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HP Simplified"/>
                </a:rPr>
                <a:t>host1   10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HP Simplified"/>
                </a:rPr>
                <a:t>host2   50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HP Simplified"/>
                </a:rPr>
                <a:t>host3   25</a:t>
              </a:r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4178288" y="3654005"/>
            <a:ext cx="796544" cy="484632"/>
          </a:xfrm>
          <a:prstGeom prst="rightArrow">
            <a:avLst/>
          </a:prstGeom>
          <a:solidFill>
            <a:srgbClr val="4E9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3198" y="2353428"/>
            <a:ext cx="387889" cy="446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  <a:latin typeface="HP Simplified"/>
              </a:rPr>
              <a:t>Web</a:t>
            </a:r>
          </a:p>
          <a:p>
            <a:pPr algn="ctr"/>
            <a:r>
              <a:rPr lang="en-US" sz="1050" dirty="0" smtClean="0">
                <a:solidFill>
                  <a:prstClr val="white"/>
                </a:solidFill>
                <a:latin typeface="HP Simplified"/>
              </a:rPr>
              <a:t>(N)</a:t>
            </a:r>
          </a:p>
        </p:txBody>
      </p:sp>
      <p:sp>
        <p:nvSpPr>
          <p:cNvPr id="40" name="Oval 39"/>
          <p:cNvSpPr/>
          <p:nvPr/>
        </p:nvSpPr>
        <p:spPr>
          <a:xfrm>
            <a:off x="1838370" y="2359404"/>
            <a:ext cx="387889" cy="446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  <a:latin typeface="HP Simplified"/>
              </a:rPr>
              <a:t>DB</a:t>
            </a:r>
          </a:p>
          <a:p>
            <a:pPr algn="ctr"/>
            <a:r>
              <a:rPr lang="en-US" sz="1050" dirty="0" smtClean="0">
                <a:solidFill>
                  <a:prstClr val="white"/>
                </a:solidFill>
                <a:latin typeface="HP Simplified"/>
              </a:rPr>
              <a:t>(N)</a:t>
            </a:r>
          </a:p>
        </p:txBody>
      </p:sp>
      <p:cxnSp>
        <p:nvCxnSpPr>
          <p:cNvPr id="41" name="Straight Arrow Connector 40"/>
          <p:cNvCxnSpPr>
            <a:stCxn id="39" idx="6"/>
            <a:endCxn id="40" idx="2"/>
          </p:cNvCxnSpPr>
          <p:nvPr/>
        </p:nvCxnSpPr>
        <p:spPr>
          <a:xfrm>
            <a:off x="1491072" y="2576916"/>
            <a:ext cx="347290" cy="5977"/>
          </a:xfrm>
          <a:prstGeom prst="straightConnector1">
            <a:avLst/>
          </a:prstGeom>
          <a:ln w="1905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86280" y="632452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072" y="2311516"/>
            <a:ext cx="457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B    </a:t>
            </a:r>
            <a:r>
              <a:rPr lang="en-US" sz="1400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B</a:t>
            </a:r>
            <a:endParaRPr lang="en-US" sz="1400" dirty="0" smtClean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177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Lack of Performance Predictability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810513"/>
            <a:ext cx="7742146" cy="3657600"/>
          </a:xfrm>
        </p:spPr>
      </p:pic>
      <p:sp>
        <p:nvSpPr>
          <p:cNvPr id="5" name="final-punch"/>
          <p:cNvSpPr/>
          <p:nvPr/>
        </p:nvSpPr>
        <p:spPr>
          <a:xfrm>
            <a:off x="790956" y="5591142"/>
            <a:ext cx="7562088" cy="5448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spAutoFit/>
          </a:bodyPr>
          <a:lstStyle/>
          <a:p>
            <a:pPr lvl="0" algn="ctr"/>
            <a:r>
              <a:rPr lang="en-GB" sz="2600" b="1" dirty="0" smtClean="0">
                <a:solidFill>
                  <a:srgbClr val="1010A0"/>
                </a:solidFill>
              </a:rPr>
              <a:t>Unpredictable performance, esp. at the tail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9199" y="1793041"/>
            <a:ext cx="336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GAE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memcache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read 100 values</a:t>
            </a:r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010400" y="63563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Time: </a:t>
            </a:r>
            <a:r>
              <a:rPr lang="en-US" dirty="0" smtClean="0"/>
              <a:t>Centralized Arbitration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415"/>
            <a:ext cx="4762382" cy="4194372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5" y="1857459"/>
            <a:ext cx="4587499" cy="4181425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76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00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Congestion Kills Predictability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 2013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4C1B-1E3A-7840-9EA8-5C878AEDED42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991" b="9811"/>
          <a:stretch/>
        </p:blipFill>
        <p:spPr>
          <a:xfrm>
            <a:off x="0" y="1164069"/>
            <a:ext cx="9144000" cy="57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6-02-22 at 10.1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1159567"/>
            <a:ext cx="943112" cy="5682676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7043" y="1175326"/>
            <a:ext cx="441740" cy="5682676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84475" y="1173122"/>
            <a:ext cx="441740" cy="5682676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7826" y="792235"/>
            <a:ext cx="57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D1140E"/>
                </a:solidFill>
              </a:rPr>
              <a:t>?</a:t>
            </a:r>
            <a:endParaRPr lang="en-US" sz="4800" b="1" dirty="0">
              <a:solidFill>
                <a:srgbClr val="D11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8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6</a:t>
            </a:fld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110079" y="4367172"/>
            <a:ext cx="8724364" cy="2056051"/>
            <a:chOff x="829357" y="4670333"/>
            <a:chExt cx="6353876" cy="1497402"/>
          </a:xfrm>
        </p:grpSpPr>
        <p:sp>
          <p:nvSpPr>
            <p:cNvPr id="89" name="Rectangle 88"/>
            <p:cNvSpPr/>
            <p:nvPr/>
          </p:nvSpPr>
          <p:spPr>
            <a:xfrm>
              <a:off x="2745724" y="4815874"/>
              <a:ext cx="1482228" cy="6660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Alice’s Switch</a:t>
              </a:r>
              <a:endParaRPr lang="en-US" sz="2400" b="1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91048" y="5862935"/>
              <a:ext cx="378475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VM1</a:t>
              </a:r>
              <a:endParaRPr lang="en-US" sz="1050" b="1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824449" y="5862935"/>
              <a:ext cx="378475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VM2</a:t>
              </a:r>
              <a:endParaRPr lang="en-US" sz="1050" b="1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72249" y="5862935"/>
              <a:ext cx="378475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err="1" smtClean="0"/>
                <a:t>VMn</a:t>
              </a:r>
              <a:endParaRPr lang="en-US" sz="1050" b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55324" y="5862935"/>
              <a:ext cx="378475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VM3</a:t>
              </a:r>
              <a:endParaRPr lang="en-US" sz="105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812524" y="5710535"/>
              <a:ext cx="289251" cy="33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cxnSp>
          <p:nvCxnSpPr>
            <p:cNvPr id="95" name="Straight Connector 94"/>
            <p:cNvCxnSpPr>
              <a:endCxn id="90" idx="0"/>
            </p:cNvCxnSpPr>
            <p:nvPr/>
          </p:nvCxnSpPr>
          <p:spPr>
            <a:xfrm flipH="1">
              <a:off x="2480286" y="5481935"/>
              <a:ext cx="533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91" idx="0"/>
            </p:cNvCxnSpPr>
            <p:nvPr/>
          </p:nvCxnSpPr>
          <p:spPr>
            <a:xfrm flipH="1">
              <a:off x="3013687" y="5481935"/>
              <a:ext cx="189237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2"/>
              <a:endCxn id="93" idx="0"/>
            </p:cNvCxnSpPr>
            <p:nvPr/>
          </p:nvCxnSpPr>
          <p:spPr>
            <a:xfrm>
              <a:off x="3486838" y="5481935"/>
              <a:ext cx="57724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92" idx="0"/>
            </p:cNvCxnSpPr>
            <p:nvPr/>
          </p:nvCxnSpPr>
          <p:spPr>
            <a:xfrm>
              <a:off x="4011458" y="5481935"/>
              <a:ext cx="450029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346746" y="4807831"/>
              <a:ext cx="1482228" cy="6660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Bob’s Switch</a:t>
              </a:r>
              <a:endParaRPr lang="en-US" sz="2400" b="1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892071" y="5854893"/>
              <a:ext cx="378475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VM1</a:t>
              </a:r>
              <a:endParaRPr lang="en-US" sz="1050" b="1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25473" y="5854893"/>
              <a:ext cx="378475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VM2</a:t>
              </a:r>
              <a:endParaRPr lang="en-US" sz="1050" b="1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04758" y="5854893"/>
              <a:ext cx="378475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err="1" smtClean="0"/>
                <a:t>VMi</a:t>
              </a:r>
              <a:endParaRPr lang="en-US" sz="1050" b="1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56346" y="5854893"/>
              <a:ext cx="378475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smtClean="0"/>
                <a:t>VM3</a:t>
              </a:r>
              <a:endParaRPr lang="en-US" sz="105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13546" y="5702493"/>
              <a:ext cx="289251" cy="33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cxnSp>
          <p:nvCxnSpPr>
            <p:cNvPr id="105" name="Straight Connector 104"/>
            <p:cNvCxnSpPr>
              <a:endCxn id="100" idx="0"/>
            </p:cNvCxnSpPr>
            <p:nvPr/>
          </p:nvCxnSpPr>
          <p:spPr>
            <a:xfrm flipH="1">
              <a:off x="5081308" y="5473892"/>
              <a:ext cx="533400" cy="3810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01" idx="0"/>
            </p:cNvCxnSpPr>
            <p:nvPr/>
          </p:nvCxnSpPr>
          <p:spPr>
            <a:xfrm flipH="1">
              <a:off x="5614709" y="5473892"/>
              <a:ext cx="189237" cy="3810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2"/>
              <a:endCxn id="103" idx="0"/>
            </p:cNvCxnSpPr>
            <p:nvPr/>
          </p:nvCxnSpPr>
          <p:spPr>
            <a:xfrm>
              <a:off x="6087860" y="5473892"/>
              <a:ext cx="57724" cy="3810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endCxn id="102" idx="0"/>
            </p:cNvCxnSpPr>
            <p:nvPr/>
          </p:nvCxnSpPr>
          <p:spPr>
            <a:xfrm>
              <a:off x="6543967" y="5473892"/>
              <a:ext cx="450029" cy="3810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829357" y="4670333"/>
              <a:ext cx="1928869" cy="114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Customer specifies capacity of the virtual NIC.</a:t>
              </a:r>
            </a:p>
            <a:p>
              <a:r>
                <a:rPr lang="en-US" sz="2400" dirty="0" smtClean="0">
                  <a:solidFill>
                    <a:srgbClr val="D1140E"/>
                  </a:solidFill>
                </a:rPr>
                <a:t>No traffic matrix</a:t>
              </a:r>
              <a:r>
                <a:rPr lang="en-US" sz="2400" dirty="0" smtClean="0">
                  <a:solidFill>
                    <a:srgbClr val="D1140E"/>
                  </a:solidFill>
                </a:rPr>
                <a:t>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039793" y="1659893"/>
            <a:ext cx="3240020" cy="2510591"/>
            <a:chOff x="3640280" y="3978744"/>
            <a:chExt cx="3240020" cy="2510590"/>
          </a:xfrm>
        </p:grpSpPr>
        <p:grpSp>
          <p:nvGrpSpPr>
            <p:cNvPr id="164" name="Group 163"/>
            <p:cNvGrpSpPr/>
            <p:nvPr/>
          </p:nvGrpSpPr>
          <p:grpSpPr>
            <a:xfrm>
              <a:off x="3640280" y="3978744"/>
              <a:ext cx="3240020" cy="2510590"/>
              <a:chOff x="1634330" y="1669170"/>
              <a:chExt cx="5920012" cy="4587229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634330" y="1669170"/>
                <a:ext cx="5920012" cy="4587229"/>
                <a:chOff x="1345850" y="1314474"/>
                <a:chExt cx="6532401" cy="5061749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1345850" y="4417200"/>
                  <a:ext cx="6532401" cy="1959023"/>
                  <a:chOff x="1345850" y="4417200"/>
                  <a:chExt cx="6532401" cy="1959023"/>
                </a:xfrm>
              </p:grpSpPr>
              <p:pic>
                <p:nvPicPr>
                  <p:cNvPr id="183" name="Picture 18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345850" y="4417200"/>
                    <a:ext cx="1145782" cy="1959023"/>
                  </a:xfrm>
                  <a:prstGeom prst="rect">
                    <a:avLst/>
                  </a:prstGeom>
                </p:spPr>
              </p:pic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099174" y="4417200"/>
                    <a:ext cx="1145782" cy="1959023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732469" y="4417200"/>
                    <a:ext cx="1145782" cy="1959023"/>
                  </a:xfrm>
                  <a:prstGeom prst="rect">
                    <a:avLst/>
                  </a:prstGeom>
                </p:spPr>
              </p:pic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5182217" y="5029572"/>
                    <a:ext cx="693638" cy="7446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sz="4500" dirty="0"/>
                  </a:p>
                </p:txBody>
              </p: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2390372" y="1314474"/>
                  <a:ext cx="4280377" cy="1368934"/>
                  <a:chOff x="2322332" y="1128967"/>
                  <a:chExt cx="4280377" cy="1368934"/>
                </a:xfrm>
              </p:grpSpPr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4269983" y="1569927"/>
                    <a:ext cx="622233" cy="6205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…</a:t>
                    </a:r>
                    <a:endParaRPr lang="en-US" sz="4500" dirty="0"/>
                  </a:p>
                </p:txBody>
              </p:sp>
              <p:pic>
                <p:nvPicPr>
                  <p:cNvPr id="181" name="Picture 18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322332" y="1128967"/>
                    <a:ext cx="1342664" cy="1368934"/>
                  </a:xfrm>
                  <a:prstGeom prst="rect">
                    <a:avLst/>
                  </a:prstGeom>
                </p:spPr>
              </p:pic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260045" y="1128967"/>
                    <a:ext cx="1342664" cy="136893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89159" y="3786536"/>
                  <a:ext cx="1052421" cy="205222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38785" y="3786536"/>
                  <a:ext cx="1052421" cy="205222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81386" y="3786536"/>
                  <a:ext cx="1052421" cy="205222"/>
                </a:xfrm>
                <a:prstGeom prst="rect">
                  <a:avLst/>
                </a:prstGeom>
              </p:spPr>
            </p:pic>
            <p:cxnSp>
              <p:nvCxnSpPr>
                <p:cNvPr id="174" name="Straight Connector 173"/>
                <p:cNvCxnSpPr>
                  <a:stCxn id="171" idx="0"/>
                  <a:endCxn id="181" idx="2"/>
                </p:cNvCxnSpPr>
                <p:nvPr/>
              </p:nvCxnSpPr>
              <p:spPr>
                <a:xfrm flipV="1">
                  <a:off x="1915370" y="2683408"/>
                  <a:ext cx="1146334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71" idx="0"/>
                  <a:endCxn id="182" idx="2"/>
                </p:cNvCxnSpPr>
                <p:nvPr/>
              </p:nvCxnSpPr>
              <p:spPr>
                <a:xfrm flipV="1">
                  <a:off x="1915370" y="2683408"/>
                  <a:ext cx="4084047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72" idx="0"/>
                  <a:endCxn id="181" idx="2"/>
                </p:cNvCxnSpPr>
                <p:nvPr/>
              </p:nvCxnSpPr>
              <p:spPr>
                <a:xfrm flipH="1" flipV="1">
                  <a:off x="3061704" y="2683408"/>
                  <a:ext cx="603292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72" idx="0"/>
                  <a:endCxn id="182" idx="2"/>
                </p:cNvCxnSpPr>
                <p:nvPr/>
              </p:nvCxnSpPr>
              <p:spPr>
                <a:xfrm flipV="1">
                  <a:off x="3664996" y="2683408"/>
                  <a:ext cx="2334421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73" idx="0"/>
                  <a:endCxn id="181" idx="2"/>
                </p:cNvCxnSpPr>
                <p:nvPr/>
              </p:nvCxnSpPr>
              <p:spPr>
                <a:xfrm flipH="1" flipV="1">
                  <a:off x="3061704" y="2683408"/>
                  <a:ext cx="4245893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73" idx="0"/>
                  <a:endCxn id="182" idx="2"/>
                </p:cNvCxnSpPr>
                <p:nvPr/>
              </p:nvCxnSpPr>
              <p:spPr>
                <a:xfrm flipH="1" flipV="1">
                  <a:off x="5999417" y="2683408"/>
                  <a:ext cx="1308180" cy="1103128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/>
              <p:cNvCxnSpPr>
                <a:stCxn id="183" idx="0"/>
                <a:endCxn id="171" idx="2"/>
              </p:cNvCxnSpPr>
              <p:nvPr/>
            </p:nvCxnSpPr>
            <p:spPr>
              <a:xfrm flipH="1" flipV="1">
                <a:off x="2150459" y="4095469"/>
                <a:ext cx="3056" cy="385559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4" idx="0"/>
                <a:endCxn id="172" idx="2"/>
              </p:cNvCxnSpPr>
              <p:nvPr/>
            </p:nvCxnSpPr>
            <p:spPr>
              <a:xfrm flipH="1" flipV="1">
                <a:off x="3736064" y="4095469"/>
                <a:ext cx="6407" cy="385559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85" idx="0"/>
                <a:endCxn id="173" idx="2"/>
              </p:cNvCxnSpPr>
              <p:nvPr/>
            </p:nvCxnSpPr>
            <p:spPr>
              <a:xfrm flipV="1">
                <a:off x="7035158" y="4095469"/>
                <a:ext cx="2026" cy="385559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3757901" y="5777821"/>
              <a:ext cx="2972100" cy="614699"/>
              <a:chOff x="2935010" y="5796818"/>
              <a:chExt cx="2972100" cy="614699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935010" y="5796818"/>
                <a:ext cx="273619" cy="2203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946302" y="6055040"/>
                <a:ext cx="273619" cy="2203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822905" y="5796818"/>
                <a:ext cx="284942" cy="2885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5618193" y="5813095"/>
                <a:ext cx="288917" cy="2722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633491" y="6169573"/>
                <a:ext cx="273619" cy="2203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820249" y="6139272"/>
                <a:ext cx="288917" cy="2722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050" b="1" dirty="0"/>
              </a:p>
            </p:txBody>
          </p:sp>
        </p:grpSp>
      </p:grpSp>
      <p:sp>
        <p:nvSpPr>
          <p:cNvPr id="195" name="Rectangle 194"/>
          <p:cNvSpPr/>
          <p:nvPr/>
        </p:nvSpPr>
        <p:spPr>
          <a:xfrm>
            <a:off x="5688512" y="2699845"/>
            <a:ext cx="3283147" cy="7085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Hose Model</a:t>
            </a:r>
          </a:p>
          <a:p>
            <a:pPr algn="ctr"/>
            <a:r>
              <a:rPr lang="en-US" sz="2000" dirty="0" smtClean="0"/>
              <a:t>(Duffield et al., SIGCOMM’99)</a:t>
            </a:r>
            <a:endParaRPr lang="en-US" sz="2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704983" y="2019983"/>
            <a:ext cx="5989511" cy="1951720"/>
            <a:chOff x="955473" y="2003953"/>
            <a:chExt cx="6793186" cy="2213603"/>
          </a:xfrm>
        </p:grpSpPr>
        <p:grpSp>
          <p:nvGrpSpPr>
            <p:cNvPr id="83" name="Group 82"/>
            <p:cNvGrpSpPr/>
            <p:nvPr/>
          </p:nvGrpSpPr>
          <p:grpSpPr>
            <a:xfrm>
              <a:off x="955473" y="2003953"/>
              <a:ext cx="6793186" cy="2213603"/>
              <a:chOff x="955473" y="2003953"/>
              <a:chExt cx="6793186" cy="221360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55473" y="2003953"/>
                <a:ext cx="6793186" cy="2213603"/>
              </a:xfrm>
              <a:prstGeom prst="rect">
                <a:avLst/>
              </a:prstGeom>
              <a:ln w="76200" cmpd="sng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3200" b="1" dirty="0" smtClean="0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005" y="2224154"/>
                <a:ext cx="3263900" cy="1803400"/>
              </a:xfrm>
              <a:prstGeom prst="rect">
                <a:avLst/>
              </a:prstGeom>
            </p:spPr>
          </p:pic>
        </p:grpSp>
        <p:sp>
          <p:nvSpPr>
            <p:cNvPr id="84" name="Rectangle 83"/>
            <p:cNvSpPr/>
            <p:nvPr/>
          </p:nvSpPr>
          <p:spPr>
            <a:xfrm>
              <a:off x="4161157" y="2260728"/>
              <a:ext cx="3546970" cy="1780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200" dirty="0" smtClean="0"/>
                <a:t>2Ghz VCPU</a:t>
              </a:r>
            </a:p>
            <a:p>
              <a:pPr lvl="1"/>
              <a:r>
                <a:rPr lang="en-US" sz="3200" dirty="0" smtClean="0"/>
                <a:t>15GB memory</a:t>
              </a:r>
            </a:p>
            <a:p>
              <a:pPr lvl="1"/>
              <a:r>
                <a:rPr lang="en-US" sz="3200" dirty="0" smtClean="0">
                  <a:solidFill>
                    <a:srgbClr val="FF0000"/>
                  </a:solidFill>
                </a:rPr>
                <a:t>1Gb/</a:t>
              </a:r>
              <a:r>
                <a:rPr lang="en-US" sz="3200" dirty="0" smtClean="0">
                  <a:solidFill>
                    <a:srgbClr val="FF0000"/>
                  </a:solidFill>
                </a:rPr>
                <a:t>s network</a:t>
              </a:r>
              <a:endParaRPr lang="en-US" sz="32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3323831" y="3568133"/>
              <a:ext cx="1327124" cy="25172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891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the Network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9026" y="1676408"/>
            <a:ext cx="4840800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Tenant selects bandwidth guarantees. Models: Hose, </a:t>
            </a:r>
            <a:r>
              <a:rPr lang="en-US" sz="2200" dirty="0" smtClean="0">
                <a:solidFill>
                  <a:schemeClr val="tx1"/>
                </a:solidFill>
              </a:rPr>
              <a:t>VOC, TAG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13" y="3200400"/>
            <a:ext cx="4038597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P</a:t>
            </a:r>
            <a:r>
              <a:rPr lang="en-US" sz="2200" dirty="0" smtClean="0"/>
              <a:t>lace VMs, ensuring </a:t>
            </a:r>
            <a:r>
              <a:rPr lang="en-US" sz="2200" dirty="0" smtClean="0"/>
              <a:t>all guarantees can be met</a:t>
            </a:r>
            <a:endParaRPr lang="en-US" sz="2200" dirty="0"/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 flipH="1">
            <a:off x="5219700" y="2743209"/>
            <a:ext cx="9726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10" idx="0"/>
          </p:cNvCxnSpPr>
          <p:nvPr/>
        </p:nvCxnSpPr>
        <p:spPr>
          <a:xfrm>
            <a:off x="5219700" y="4267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1" y="4724400"/>
            <a:ext cx="4038598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Enforce bandwidth guarantees</a:t>
            </a:r>
          </a:p>
          <a:p>
            <a:pPr algn="ctr"/>
            <a:r>
              <a:rPr lang="en-US" sz="2200" dirty="0" smtClean="0"/>
              <a:t>&amp; Provide work-conservation</a:t>
            </a:r>
            <a:endParaRPr lang="en-US" sz="2200" dirty="0"/>
          </a:p>
        </p:txBody>
      </p:sp>
      <p:sp>
        <p:nvSpPr>
          <p:cNvPr id="12" name="Left Brace 11"/>
          <p:cNvSpPr/>
          <p:nvPr/>
        </p:nvSpPr>
        <p:spPr>
          <a:xfrm rot="10800000">
            <a:off x="7315199" y="3135870"/>
            <a:ext cx="533400" cy="12881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600" y="357767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VM setup</a:t>
            </a:r>
            <a:endParaRPr lang="en-US" sz="2000" b="1" baseline="-25000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7315200" y="4681199"/>
            <a:ext cx="533400" cy="137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600" y="513393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Runtime</a:t>
            </a:r>
            <a:endParaRPr lang="en-US" sz="20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267855"/>
            <a:ext cx="27345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solidFill>
                  <a:schemeClr val="accent5"/>
                </a:solidFill>
              </a:rPr>
              <a:t>Oktopus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[SIGCOMM’10]</a:t>
            </a:r>
          </a:p>
          <a:p>
            <a:r>
              <a:rPr lang="en-US" sz="1900" dirty="0" smtClean="0">
                <a:solidFill>
                  <a:schemeClr val="accent5"/>
                </a:solidFill>
              </a:rPr>
              <a:t>Hadrian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[NSDI’</a:t>
            </a:r>
            <a:r>
              <a:rPr lang="en-US" sz="1500" dirty="0" smtClean="0">
                <a:solidFill>
                  <a:schemeClr val="accent5"/>
                </a:solidFill>
              </a:rPr>
              <a:t>13]</a:t>
            </a:r>
          </a:p>
          <a:p>
            <a:r>
              <a:rPr lang="en-US" sz="1900" dirty="0" err="1" smtClean="0">
                <a:solidFill>
                  <a:schemeClr val="accent5"/>
                </a:solidFill>
              </a:rPr>
              <a:t>CloudMirror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[SIGCOMM’14]</a:t>
            </a:r>
            <a:endParaRPr lang="en-US" sz="1500" b="1" baseline="-25000" dirty="0">
              <a:solidFill>
                <a:schemeClr val="accent5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0800000" flipH="1">
            <a:off x="2819401" y="3135864"/>
            <a:ext cx="304800" cy="128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316" y="4619905"/>
            <a:ext cx="2734584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dirty="0" smtClean="0">
                <a:solidFill>
                  <a:schemeClr val="accent5"/>
                </a:solidFill>
              </a:rPr>
              <a:t>Seawall </a:t>
            </a:r>
            <a:r>
              <a:rPr lang="en-US" sz="1500" dirty="0" smtClean="0">
                <a:solidFill>
                  <a:srgbClr val="4BACC6"/>
                </a:solidFill>
              </a:rPr>
              <a:t>[NSDI’</a:t>
            </a:r>
            <a:r>
              <a:rPr lang="en-US" sz="1500" dirty="0">
                <a:solidFill>
                  <a:srgbClr val="4BACC6"/>
                </a:solidFill>
              </a:rPr>
              <a:t>10]</a:t>
            </a:r>
          </a:p>
          <a:p>
            <a:r>
              <a:rPr lang="en-US" sz="1900" dirty="0" err="1" smtClean="0">
                <a:solidFill>
                  <a:schemeClr val="accent5"/>
                </a:solidFill>
              </a:rPr>
              <a:t>FairCloud</a:t>
            </a:r>
            <a:r>
              <a:rPr lang="en-US" sz="1900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</a:t>
            </a:r>
            <a:r>
              <a:rPr lang="en-US" sz="1500" dirty="0" smtClean="0">
                <a:solidFill>
                  <a:schemeClr val="accent5"/>
                </a:solidFill>
              </a:rPr>
              <a:t>SIGCOMM’</a:t>
            </a:r>
            <a:r>
              <a:rPr lang="en-US" sz="1500" dirty="0" smtClean="0">
                <a:solidFill>
                  <a:schemeClr val="accent5"/>
                </a:solidFill>
              </a:rPr>
              <a:t>12]</a:t>
            </a:r>
            <a:endParaRPr lang="en-US" sz="1500" dirty="0" smtClean="0">
              <a:solidFill>
                <a:schemeClr val="accent5"/>
              </a:solidFill>
            </a:endParaRPr>
          </a:p>
          <a:p>
            <a:r>
              <a:rPr lang="en-US" sz="1900" dirty="0" err="1" smtClean="0">
                <a:solidFill>
                  <a:schemeClr val="accent5"/>
                </a:solidFill>
              </a:rPr>
              <a:t>EyeQ</a:t>
            </a:r>
            <a:r>
              <a:rPr lang="en-US" sz="1900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</a:t>
            </a:r>
            <a:r>
              <a:rPr lang="en-US" sz="1500" dirty="0" smtClean="0">
                <a:solidFill>
                  <a:schemeClr val="accent5"/>
                </a:solidFill>
              </a:rPr>
              <a:t>NSDI’</a:t>
            </a:r>
            <a:r>
              <a:rPr lang="en-US" sz="1500" dirty="0" smtClean="0">
                <a:solidFill>
                  <a:schemeClr val="accent5"/>
                </a:solidFill>
              </a:rPr>
              <a:t>13]</a:t>
            </a:r>
            <a:endParaRPr lang="en-US" sz="1500" dirty="0" smtClean="0">
              <a:solidFill>
                <a:schemeClr val="accent5"/>
              </a:solidFill>
            </a:endParaRPr>
          </a:p>
          <a:p>
            <a:r>
              <a:rPr lang="en-US" sz="1900" dirty="0" err="1" smtClean="0">
                <a:solidFill>
                  <a:schemeClr val="accent5"/>
                </a:solidFill>
              </a:rPr>
              <a:t>ElasticSwitch</a:t>
            </a:r>
            <a:r>
              <a:rPr lang="en-US" sz="1900" dirty="0" smtClean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[SIGCOMM’13]</a:t>
            </a:r>
            <a:endParaRPr lang="en-US" sz="1500" b="1" baseline="-25000" dirty="0">
              <a:solidFill>
                <a:schemeClr val="accent5"/>
              </a:solidFill>
            </a:endParaRPr>
          </a:p>
          <a:p>
            <a:r>
              <a:rPr lang="is-IS" sz="2800" b="1" baseline="-25000" dirty="0" smtClean="0">
                <a:solidFill>
                  <a:schemeClr val="accent5"/>
                </a:solidFill>
              </a:rPr>
              <a:t>….</a:t>
            </a:r>
            <a:endParaRPr lang="en-US" sz="3200" dirty="0" smtClean="0">
              <a:solidFill>
                <a:schemeClr val="accent5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0800000" flipH="1">
            <a:off x="2826917" y="4763989"/>
            <a:ext cx="304800" cy="128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1912" y="6296371"/>
            <a:ext cx="84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slide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Lucian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Runtime System:</a:t>
            </a:r>
            <a:br>
              <a:rPr lang="en-US" dirty="0" smtClean="0"/>
            </a:br>
            <a:r>
              <a:rPr lang="en-US" dirty="0" err="1" smtClean="0"/>
              <a:t>EyeQ</a:t>
            </a:r>
            <a:r>
              <a:rPr lang="en-US" dirty="0" smtClean="0"/>
              <a:t> (NSDI’13)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6553212" y="2560862"/>
            <a:ext cx="1240469" cy="1457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Shim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1299461" y="3473827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Shim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299461" y="202201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Shim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300038" y="4975571"/>
            <a:ext cx="1240469" cy="6123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Rate Allocation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70700" y="2328193"/>
            <a:ext cx="3573311" cy="1930219"/>
            <a:chOff x="5570689" y="1934195"/>
            <a:chExt cx="2580807" cy="1394092"/>
          </a:xfrm>
        </p:grpSpPr>
        <p:sp>
          <p:nvSpPr>
            <p:cNvPr id="43" name="Rounded Rectangle 42"/>
            <p:cNvSpPr/>
            <p:nvPr/>
          </p:nvSpPr>
          <p:spPr>
            <a:xfrm>
              <a:off x="6248464" y="1934195"/>
              <a:ext cx="1903032" cy="139409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2311" y="2102234"/>
              <a:ext cx="467520" cy="4358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20370" y="2703912"/>
              <a:ext cx="491403" cy="4581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70689" y="2165076"/>
              <a:ext cx="677777" cy="989839"/>
              <a:chOff x="5875424" y="1992930"/>
              <a:chExt cx="677777" cy="98983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875425" y="199293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875424" y="2982769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" y="3124612"/>
            <a:ext cx="3218271" cy="1279885"/>
            <a:chOff x="0" y="2118705"/>
            <a:chExt cx="3218271" cy="1279885"/>
          </a:xfrm>
        </p:grpSpPr>
        <p:sp>
          <p:nvSpPr>
            <p:cNvPr id="68" name="Rounded Rectangle 67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0" y="2118705"/>
              <a:ext cx="2540495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13" y="4613156"/>
            <a:ext cx="3218847" cy="1279885"/>
            <a:chOff x="-576" y="2118705"/>
            <a:chExt cx="3218847" cy="1279885"/>
          </a:xfrm>
        </p:grpSpPr>
        <p:sp>
          <p:nvSpPr>
            <p:cNvPr id="74" name="Rounded Rectangle 73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-576" y="2118705"/>
              <a:ext cx="2541071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13" y="1672792"/>
            <a:ext cx="3218847" cy="1279885"/>
            <a:chOff x="-576" y="2118705"/>
            <a:chExt cx="3218847" cy="1279885"/>
          </a:xfrm>
        </p:grpSpPr>
        <p:sp>
          <p:nvSpPr>
            <p:cNvPr id="80" name="Rounded Rectangle 79"/>
            <p:cNvSpPr/>
            <p:nvPr/>
          </p:nvSpPr>
          <p:spPr>
            <a:xfrm>
              <a:off x="6136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-576" y="2118705"/>
              <a:ext cx="2541072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40495" y="2414556"/>
              <a:ext cx="677776" cy="650948"/>
              <a:chOff x="5875424" y="2230810"/>
              <a:chExt cx="677776" cy="6509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875424" y="2230810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875424" y="2881758"/>
                <a:ext cx="677776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 flipH="1">
            <a:off x="5570701" y="4613156"/>
            <a:ext cx="3529689" cy="1279885"/>
            <a:chOff x="-311418" y="2118705"/>
            <a:chExt cx="3529689" cy="1279885"/>
          </a:xfrm>
        </p:grpSpPr>
        <p:sp>
          <p:nvSpPr>
            <p:cNvPr id="86" name="Rounded Rectangle 85"/>
            <p:cNvSpPr/>
            <p:nvPr/>
          </p:nvSpPr>
          <p:spPr>
            <a:xfrm>
              <a:off x="270749" y="2454436"/>
              <a:ext cx="685800" cy="6393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-311418" y="2118705"/>
              <a:ext cx="2547178" cy="1279885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235760" y="2414556"/>
              <a:ext cx="982511" cy="650948"/>
              <a:chOff x="5570689" y="2230810"/>
              <a:chExt cx="982511" cy="6509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5570689" y="2230810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570689" y="2881758"/>
                <a:ext cx="982511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8467204" y="2650123"/>
            <a:ext cx="751305" cy="1229064"/>
            <a:chOff x="7904748" y="2382604"/>
            <a:chExt cx="751305" cy="1229064"/>
          </a:xfrm>
        </p:grpSpPr>
        <p:sp>
          <p:nvSpPr>
            <p:cNvPr id="108" name="TextBox 107"/>
            <p:cNvSpPr txBox="1"/>
            <p:nvPr/>
          </p:nvSpPr>
          <p:spPr>
            <a:xfrm>
              <a:off x="7907130" y="238260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r>
                <a:rPr lang="en-US" dirty="0" smtClean="0">
                  <a:solidFill>
                    <a:srgbClr val="FF0000"/>
                  </a:solidFill>
                </a:rPr>
                <a:t>Gb/s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04748" y="324233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8</a:t>
              </a:r>
              <a:r>
                <a:rPr lang="en-US" dirty="0" smtClean="0">
                  <a:solidFill>
                    <a:srgbClr val="3366FF"/>
                  </a:solidFill>
                </a:rPr>
                <a:t>Gb/s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8793" y="212001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-70553" y="35718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58795" y="50436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42937" y="5067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 smtClean="0">
                <a:solidFill>
                  <a:srgbClr val="3366FF"/>
                </a:solidFill>
              </a:rPr>
              <a:t>Gb/s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564965" y="4909004"/>
            <a:ext cx="1240469" cy="6792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14717" y="1810780"/>
            <a:ext cx="435079" cy="8236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49808" y="1441439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10Gb/s pipe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32463" y="1182793"/>
            <a:ext cx="125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(min) Rate Guarantees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60" idx="2"/>
            <a:endCxn id="108" idx="0"/>
          </p:cNvCxnSpPr>
          <p:nvPr/>
        </p:nvCxnSpPr>
        <p:spPr>
          <a:xfrm>
            <a:off x="8562162" y="1829124"/>
            <a:ext cx="281886" cy="820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64665" y="3069889"/>
            <a:ext cx="2633128" cy="181588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EyeQ</a:t>
            </a:r>
            <a:r>
              <a:rPr lang="en-US" sz="2800" dirty="0" smtClean="0">
                <a:solidFill>
                  <a:srgbClr val="008000"/>
                </a:solidFill>
              </a:rPr>
              <a:t> Shim Layer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In the trusted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Domain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(Hypervisor/NIC)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>
            <a:stCxn id="3" idx="1"/>
            <a:endCxn id="69" idx="3"/>
          </p:cNvCxnSpPr>
          <p:nvPr/>
        </p:nvCxnSpPr>
        <p:spPr>
          <a:xfrm flipH="1" flipV="1">
            <a:off x="2540500" y="3764555"/>
            <a:ext cx="924165" cy="21327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" idx="1"/>
            <a:endCxn id="55" idx="3"/>
          </p:cNvCxnSpPr>
          <p:nvPr/>
        </p:nvCxnSpPr>
        <p:spPr>
          <a:xfrm flipH="1" flipV="1">
            <a:off x="2539930" y="2328197"/>
            <a:ext cx="924735" cy="16496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" idx="1"/>
            <a:endCxn id="75" idx="3"/>
          </p:cNvCxnSpPr>
          <p:nvPr/>
        </p:nvCxnSpPr>
        <p:spPr>
          <a:xfrm flipH="1">
            <a:off x="2541084" y="3977830"/>
            <a:ext cx="923581" cy="127526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3"/>
            <a:endCxn id="56" idx="1"/>
          </p:cNvCxnSpPr>
          <p:nvPr/>
        </p:nvCxnSpPr>
        <p:spPr>
          <a:xfrm flipV="1">
            <a:off x="6097793" y="3289618"/>
            <a:ext cx="455419" cy="68821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" idx="3"/>
            <a:endCxn id="57" idx="1"/>
          </p:cNvCxnSpPr>
          <p:nvPr/>
        </p:nvCxnSpPr>
        <p:spPr>
          <a:xfrm>
            <a:off x="6097793" y="3977830"/>
            <a:ext cx="467172" cy="127078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0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chCon13-CloudMirror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defTabSz="430213">
          <a:spcAft>
            <a:spcPts val="400"/>
          </a:spcAft>
          <a:buSzPct val="100000"/>
          <a:defRPr sz="14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echCon13-CloudMirror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defTabSz="430213">
          <a:spcAft>
            <a:spcPts val="400"/>
          </a:spcAft>
          <a:buSzPct val="100000"/>
          <a:defRPr sz="14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TechCon13-CloudMirror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defTabSz="430213">
          <a:spcAft>
            <a:spcPts val="400"/>
          </a:spcAft>
          <a:buSzPct val="100000"/>
          <a:defRPr sz="14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17632</TotalTime>
  <Words>1195</Words>
  <Application>Microsoft Macintosh PowerPoint</Application>
  <PresentationFormat>On-screen Show (4:3)</PresentationFormat>
  <Paragraphs>529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TechCon13-CloudMirror</vt:lpstr>
      <vt:lpstr>1_TechCon13-CloudMirror</vt:lpstr>
      <vt:lpstr>2_TechCon13-CloudMirror</vt:lpstr>
      <vt:lpstr>6.888  Lecture 6: Network Performance Isolation</vt:lpstr>
      <vt:lpstr>Multi-tenant Cloud Data Centers</vt:lpstr>
      <vt:lpstr>Lack of Performance Predictability</vt:lpstr>
      <vt:lpstr>Congestion Kills Predictability</vt:lpstr>
      <vt:lpstr>PowerPoint Presentation</vt:lpstr>
      <vt:lpstr>Sharing the Network</vt:lpstr>
      <vt:lpstr>Sharing the Network</vt:lpstr>
      <vt:lpstr>Example Runtime System: EyeQ (NSDI’13)</vt:lpstr>
      <vt:lpstr>Distributed Rate Allocation </vt:lpstr>
      <vt:lpstr>Distributed Rate Allocation</vt:lpstr>
      <vt:lpstr>Distributed Rate Allocation </vt:lpstr>
      <vt:lpstr>Distributed Rate Allocation</vt:lpstr>
      <vt:lpstr>Distributed Rate Allocation</vt:lpstr>
      <vt:lpstr>Distributed Rate Allocation</vt:lpstr>
      <vt:lpstr>Distributed Rate Allocation</vt:lpstr>
      <vt:lpstr>Transmit/Receive Modules</vt:lpstr>
      <vt:lpstr>Sharing the Network</vt:lpstr>
      <vt:lpstr>Cloud Mirror</vt:lpstr>
      <vt:lpstr>Motivation</vt:lpstr>
      <vt:lpstr>Hose model is unfit</vt:lpstr>
      <vt:lpstr>Hose is too coarse-grained </vt:lpstr>
      <vt:lpstr>Hose over-provisions physical link bandwidth</vt:lpstr>
      <vt:lpstr>Contributions</vt:lpstr>
      <vt:lpstr>Tenant Application Graph (TAG)</vt:lpstr>
      <vt:lpstr>Tenant Application Graph (TAG)</vt:lpstr>
      <vt:lpstr>Abstract models in TAG </vt:lpstr>
      <vt:lpstr>Questions</vt:lpstr>
      <vt:lpstr>CloudMirror operation</vt:lpstr>
      <vt:lpstr>Discussion</vt:lpstr>
      <vt:lpstr>Next Time: Centralized Arbitration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Alizadeh</dc:creator>
  <cp:lastModifiedBy>Mohammad Alizadeh</cp:lastModifiedBy>
  <cp:revision>1343</cp:revision>
  <dcterms:created xsi:type="dcterms:W3CDTF">2016-02-01T15:45:25Z</dcterms:created>
  <dcterms:modified xsi:type="dcterms:W3CDTF">2016-02-26T16:54:43Z</dcterms:modified>
</cp:coreProperties>
</file>