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3" r:id="rId3"/>
  </p:sldMasterIdLst>
  <p:notesMasterIdLst>
    <p:notesMasterId r:id="rId36"/>
  </p:notesMasterIdLst>
  <p:handoutMasterIdLst>
    <p:handoutMasterId r:id="rId37"/>
  </p:handoutMasterIdLst>
  <p:sldIdLst>
    <p:sldId id="256" r:id="rId4"/>
    <p:sldId id="526" r:id="rId5"/>
    <p:sldId id="527" r:id="rId6"/>
    <p:sldId id="529" r:id="rId7"/>
    <p:sldId id="531" r:id="rId8"/>
    <p:sldId id="532" r:id="rId9"/>
    <p:sldId id="535" r:id="rId10"/>
    <p:sldId id="536" r:id="rId11"/>
    <p:sldId id="537" r:id="rId12"/>
    <p:sldId id="538" r:id="rId13"/>
    <p:sldId id="559" r:id="rId14"/>
    <p:sldId id="560" r:id="rId15"/>
    <p:sldId id="561" r:id="rId16"/>
    <p:sldId id="542" r:id="rId17"/>
    <p:sldId id="547" r:id="rId18"/>
    <p:sldId id="570" r:id="rId19"/>
    <p:sldId id="628" r:id="rId20"/>
    <p:sldId id="533" r:id="rId21"/>
    <p:sldId id="585" r:id="rId22"/>
    <p:sldId id="586" r:id="rId23"/>
    <p:sldId id="587" r:id="rId24"/>
    <p:sldId id="588" r:id="rId25"/>
    <p:sldId id="595" r:id="rId26"/>
    <p:sldId id="596" r:id="rId27"/>
    <p:sldId id="597" r:id="rId28"/>
    <p:sldId id="633" r:id="rId29"/>
    <p:sldId id="651" r:id="rId30"/>
    <p:sldId id="642" r:id="rId31"/>
    <p:sldId id="646" r:id="rId32"/>
    <p:sldId id="648" r:id="rId33"/>
    <p:sldId id="422" r:id="rId34"/>
    <p:sldId id="355" r:id="rId35"/>
  </p:sldIdLst>
  <p:sldSz cx="12188825" cy="6858000"/>
  <p:notesSz cx="6858000" cy="9144000"/>
  <p:defaultTextStyle>
    <a:defPPr>
      <a:defRPr lang="en-US"/>
    </a:defPPr>
    <a:lvl1pPr marL="0" algn="l" defTabSz="557235" rtl="0" eaLnBrk="1" latinLnBrk="0" hangingPunct="1">
      <a:defRPr sz="2200" kern="1200">
        <a:solidFill>
          <a:schemeClr val="tx1"/>
        </a:solidFill>
        <a:latin typeface="+mn-lt"/>
        <a:ea typeface="+mn-ea"/>
        <a:cs typeface="+mn-cs"/>
      </a:defRPr>
    </a:lvl1pPr>
    <a:lvl2pPr marL="557235" algn="l" defTabSz="557235" rtl="0" eaLnBrk="1" latinLnBrk="0" hangingPunct="1">
      <a:defRPr sz="2200" kern="1200">
        <a:solidFill>
          <a:schemeClr val="tx1"/>
        </a:solidFill>
        <a:latin typeface="+mn-lt"/>
        <a:ea typeface="+mn-ea"/>
        <a:cs typeface="+mn-cs"/>
      </a:defRPr>
    </a:lvl2pPr>
    <a:lvl3pPr marL="1114471" algn="l" defTabSz="557235" rtl="0" eaLnBrk="1" latinLnBrk="0" hangingPunct="1">
      <a:defRPr sz="2200" kern="1200">
        <a:solidFill>
          <a:schemeClr val="tx1"/>
        </a:solidFill>
        <a:latin typeface="+mn-lt"/>
        <a:ea typeface="+mn-ea"/>
        <a:cs typeface="+mn-cs"/>
      </a:defRPr>
    </a:lvl3pPr>
    <a:lvl4pPr marL="1671706" algn="l" defTabSz="557235" rtl="0" eaLnBrk="1" latinLnBrk="0" hangingPunct="1">
      <a:defRPr sz="2200" kern="1200">
        <a:solidFill>
          <a:schemeClr val="tx1"/>
        </a:solidFill>
        <a:latin typeface="+mn-lt"/>
        <a:ea typeface="+mn-ea"/>
        <a:cs typeface="+mn-cs"/>
      </a:defRPr>
    </a:lvl4pPr>
    <a:lvl5pPr marL="2228941" algn="l" defTabSz="557235" rtl="0" eaLnBrk="1" latinLnBrk="0" hangingPunct="1">
      <a:defRPr sz="2200" kern="1200">
        <a:solidFill>
          <a:schemeClr val="tx1"/>
        </a:solidFill>
        <a:latin typeface="+mn-lt"/>
        <a:ea typeface="+mn-ea"/>
        <a:cs typeface="+mn-cs"/>
      </a:defRPr>
    </a:lvl5pPr>
    <a:lvl6pPr marL="2786177" algn="l" defTabSz="557235" rtl="0" eaLnBrk="1" latinLnBrk="0" hangingPunct="1">
      <a:defRPr sz="2200" kern="1200">
        <a:solidFill>
          <a:schemeClr val="tx1"/>
        </a:solidFill>
        <a:latin typeface="+mn-lt"/>
        <a:ea typeface="+mn-ea"/>
        <a:cs typeface="+mn-cs"/>
      </a:defRPr>
    </a:lvl6pPr>
    <a:lvl7pPr marL="3343412" algn="l" defTabSz="557235" rtl="0" eaLnBrk="1" latinLnBrk="0" hangingPunct="1">
      <a:defRPr sz="2200" kern="1200">
        <a:solidFill>
          <a:schemeClr val="tx1"/>
        </a:solidFill>
        <a:latin typeface="+mn-lt"/>
        <a:ea typeface="+mn-ea"/>
        <a:cs typeface="+mn-cs"/>
      </a:defRPr>
    </a:lvl7pPr>
    <a:lvl8pPr marL="3900648" algn="l" defTabSz="557235" rtl="0" eaLnBrk="1" latinLnBrk="0" hangingPunct="1">
      <a:defRPr sz="2200" kern="1200">
        <a:solidFill>
          <a:schemeClr val="tx1"/>
        </a:solidFill>
        <a:latin typeface="+mn-lt"/>
        <a:ea typeface="+mn-ea"/>
        <a:cs typeface="+mn-cs"/>
      </a:defRPr>
    </a:lvl8pPr>
    <a:lvl9pPr marL="4457883" algn="l" defTabSz="557235" rtl="0" eaLnBrk="1" latinLnBrk="0" hangingPunct="1">
      <a:defRPr sz="22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Zats" initials="" lastIdx="12" clrIdx="0"/>
  <p:cmAuthor id="1" name="Radhika Mittal" initials="" lastIdx="11" clrIdx="1"/>
  <p:cmAuthor id="2" name="Emily Blem"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140E"/>
    <a:srgbClr val="183769"/>
    <a:srgbClr val="0D49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859" autoAdjust="0"/>
  </p:normalViewPr>
  <p:slideViewPr>
    <p:cSldViewPr snapToGrid="0" snapToObjects="1">
      <p:cViewPr>
        <p:scale>
          <a:sx n="115" d="100"/>
          <a:sy n="115" d="100"/>
        </p:scale>
        <p:origin x="-792" y="-552"/>
      </p:cViewPr>
      <p:guideLst>
        <p:guide orient="horz" pos="2160"/>
        <p:guide pos="383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notesMaster" Target="notesMasters/notesMaster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65D0C2-6457-0346-AFF0-D2875978021B}" type="datetimeFigureOut">
              <a:rPr lang="en-US" smtClean="0"/>
              <a:t>2/29/16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222C87-F641-F240-B96E-8748DA1233F4}" type="slidenum">
              <a:rPr lang="en-US" smtClean="0"/>
              <a:t>‹#›</a:t>
            </a:fld>
            <a:endParaRPr lang="en-US"/>
          </a:p>
        </p:txBody>
      </p:sp>
    </p:spTree>
    <p:extLst>
      <p:ext uri="{BB962C8B-B14F-4D97-AF65-F5344CB8AC3E}">
        <p14:creationId xmlns:p14="http://schemas.microsoft.com/office/powerpoint/2010/main" val="4171322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99B130-F56A-354B-8CEF-901263E7AAAC}" type="datetimeFigureOut">
              <a:rPr lang="en-US" smtClean="0"/>
              <a:t>2/29/16</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11691A-0BE3-AD47-9744-C0A743F7AFBB}" type="slidenum">
              <a:rPr lang="en-US" smtClean="0"/>
              <a:t>‹#›</a:t>
            </a:fld>
            <a:endParaRPr lang="en-US"/>
          </a:p>
        </p:txBody>
      </p:sp>
    </p:spTree>
    <p:extLst>
      <p:ext uri="{BB962C8B-B14F-4D97-AF65-F5344CB8AC3E}">
        <p14:creationId xmlns:p14="http://schemas.microsoft.com/office/powerpoint/2010/main" val="539571703"/>
      </p:ext>
    </p:extLst>
  </p:cSld>
  <p:clrMap bg1="lt1" tx1="dk1" bg2="lt2" tx2="dk2" accent1="accent1" accent2="accent2" accent3="accent3" accent4="accent4" accent5="accent5" accent6="accent6" hlink="hlink" folHlink="folHlink"/>
  <p:hf hdr="0" ftr="0" dt="0"/>
  <p:notesStyle>
    <a:lvl1pPr marL="0" algn="l" defTabSz="557235" rtl="0" eaLnBrk="1" latinLnBrk="0" hangingPunct="1">
      <a:defRPr sz="1500" kern="1200">
        <a:solidFill>
          <a:schemeClr val="tx1"/>
        </a:solidFill>
        <a:latin typeface="+mn-lt"/>
        <a:ea typeface="+mn-ea"/>
        <a:cs typeface="+mn-cs"/>
      </a:defRPr>
    </a:lvl1pPr>
    <a:lvl2pPr marL="557235" algn="l" defTabSz="557235" rtl="0" eaLnBrk="1" latinLnBrk="0" hangingPunct="1">
      <a:defRPr sz="1500" kern="1200">
        <a:solidFill>
          <a:schemeClr val="tx1"/>
        </a:solidFill>
        <a:latin typeface="+mn-lt"/>
        <a:ea typeface="+mn-ea"/>
        <a:cs typeface="+mn-cs"/>
      </a:defRPr>
    </a:lvl2pPr>
    <a:lvl3pPr marL="1114471" algn="l" defTabSz="557235" rtl="0" eaLnBrk="1" latinLnBrk="0" hangingPunct="1">
      <a:defRPr sz="1500" kern="1200">
        <a:solidFill>
          <a:schemeClr val="tx1"/>
        </a:solidFill>
        <a:latin typeface="+mn-lt"/>
        <a:ea typeface="+mn-ea"/>
        <a:cs typeface="+mn-cs"/>
      </a:defRPr>
    </a:lvl3pPr>
    <a:lvl4pPr marL="1671706" algn="l" defTabSz="557235" rtl="0" eaLnBrk="1" latinLnBrk="0" hangingPunct="1">
      <a:defRPr sz="1500" kern="1200">
        <a:solidFill>
          <a:schemeClr val="tx1"/>
        </a:solidFill>
        <a:latin typeface="+mn-lt"/>
        <a:ea typeface="+mn-ea"/>
        <a:cs typeface="+mn-cs"/>
      </a:defRPr>
    </a:lvl4pPr>
    <a:lvl5pPr marL="2228941" algn="l" defTabSz="557235" rtl="0" eaLnBrk="1" latinLnBrk="0" hangingPunct="1">
      <a:defRPr sz="1500" kern="1200">
        <a:solidFill>
          <a:schemeClr val="tx1"/>
        </a:solidFill>
        <a:latin typeface="+mn-lt"/>
        <a:ea typeface="+mn-ea"/>
        <a:cs typeface="+mn-cs"/>
      </a:defRPr>
    </a:lvl5pPr>
    <a:lvl6pPr marL="2786177" algn="l" defTabSz="557235" rtl="0" eaLnBrk="1" latinLnBrk="0" hangingPunct="1">
      <a:defRPr sz="1500" kern="1200">
        <a:solidFill>
          <a:schemeClr val="tx1"/>
        </a:solidFill>
        <a:latin typeface="+mn-lt"/>
        <a:ea typeface="+mn-ea"/>
        <a:cs typeface="+mn-cs"/>
      </a:defRPr>
    </a:lvl6pPr>
    <a:lvl7pPr marL="3343412" algn="l" defTabSz="557235" rtl="0" eaLnBrk="1" latinLnBrk="0" hangingPunct="1">
      <a:defRPr sz="1500" kern="1200">
        <a:solidFill>
          <a:schemeClr val="tx1"/>
        </a:solidFill>
        <a:latin typeface="+mn-lt"/>
        <a:ea typeface="+mn-ea"/>
        <a:cs typeface="+mn-cs"/>
      </a:defRPr>
    </a:lvl7pPr>
    <a:lvl8pPr marL="3900648" algn="l" defTabSz="557235" rtl="0" eaLnBrk="1" latinLnBrk="0" hangingPunct="1">
      <a:defRPr sz="1500" kern="1200">
        <a:solidFill>
          <a:schemeClr val="tx1"/>
        </a:solidFill>
        <a:latin typeface="+mn-lt"/>
        <a:ea typeface="+mn-ea"/>
        <a:cs typeface="+mn-cs"/>
      </a:defRPr>
    </a:lvl8pPr>
    <a:lvl9pPr marL="4457883" algn="l" defTabSz="557235"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Yes, big data</a:t>
            </a:r>
            <a:r>
              <a:rPr lang="en-US" baseline="0" dirty="0" smtClean="0"/>
              <a:t> applications can differ a lot, ranging from SQL queries to machine learning algorithms.</a:t>
            </a:r>
          </a:p>
          <a:p>
            <a:r>
              <a:rPr lang="en-US" baseline="0" dirty="0" smtClean="0"/>
              <a:t>But they are quite similar as well. </a:t>
            </a:r>
          </a:p>
          <a:p>
            <a:endParaRPr lang="en-US" baseline="0" dirty="0" smtClean="0"/>
          </a:p>
          <a:p>
            <a:r>
              <a:rPr lang="en-US" baseline="0" dirty="0" smtClean="0"/>
              <a:t>Deep down, most big data applications are multi-stage dataflows with interleaved computation and communication stages.</a:t>
            </a:r>
          </a:p>
          <a:p>
            <a:endParaRPr lang="en-US" baseline="0" dirty="0" smtClean="0"/>
          </a:p>
          <a:p>
            <a:r>
              <a:rPr lang="en-US" baseline="0" dirty="0" smtClean="0"/>
              <a:t>Let’s take the simplest example, a MapReduce application.</a:t>
            </a:r>
          </a:p>
          <a:p>
            <a:r>
              <a:rPr lang="en-US" baseline="0" dirty="0" smtClean="0"/>
              <a:t>It has two computation stages Map and Reduce, and in between there is a communication stage called shuffle.</a:t>
            </a:r>
          </a:p>
          <a:p>
            <a:r>
              <a:rPr lang="en-US" baseline="0" dirty="0" smtClean="0"/>
              <a:t>Computation tasks run in parallel distributed throughout the cluster.</a:t>
            </a:r>
          </a:p>
          <a:p>
            <a:r>
              <a:rPr lang="en-US" baseline="0" dirty="0" smtClean="0"/>
              <a:t>The shuffle stage transfers outputs of all map tasks to the reduce tasks, creating an many-to-many communication pattern.</a:t>
            </a:r>
          </a:p>
          <a:p>
            <a:r>
              <a:rPr lang="en-US" baseline="0" dirty="0" smtClean="0"/>
              <a:t>Note that the shuffle has a unique collective behavior.</a:t>
            </a:r>
          </a:p>
          <a:p>
            <a:r>
              <a:rPr lang="en-US" baseline="0" dirty="0" smtClean="0"/>
              <a:t>It cannot complete all the data have been transferred to the next computation stage. </a:t>
            </a:r>
          </a:p>
          <a:p>
            <a:endParaRPr lang="en-US" baseline="0" dirty="0" smtClean="0"/>
          </a:p>
          <a:p>
            <a:r>
              <a:rPr lang="en-US" baseline="0" dirty="0" smtClean="0"/>
              <a:t>Modern data-parallel applications consist of many such stages, not just two.</a:t>
            </a:r>
          </a:p>
          <a:p>
            <a:r>
              <a:rPr lang="en-US" baseline="0" dirty="0" smtClean="0"/>
              <a:t>But the collective behavior of communication is still very common.</a:t>
            </a:r>
          </a:p>
          <a:p>
            <a:endParaRPr lang="en-US" baseline="0" dirty="0" smtClean="0"/>
          </a:p>
        </p:txBody>
      </p:sp>
      <p:sp>
        <p:nvSpPr>
          <p:cNvPr id="4" name="Slide Number Placeholder 3"/>
          <p:cNvSpPr>
            <a:spLocks noGrp="1"/>
          </p:cNvSpPr>
          <p:nvPr>
            <p:ph type="sldNum" sz="quarter" idx="10"/>
          </p:nvPr>
        </p:nvSpPr>
        <p:spPr/>
        <p:txBody>
          <a:bodyPr/>
          <a:lstStyle/>
          <a:p>
            <a:fld id="{DF61EA0F-A667-4B49-8422-0062BC55E249}"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329113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Once we</a:t>
            </a:r>
            <a:r>
              <a:rPr lang="en-US" baseline="0" dirty="0" smtClean="0"/>
              <a:t> have determined an order of coflows, the next step is to determine the rate of its individual flows.</a:t>
            </a:r>
          </a:p>
          <a:p>
            <a:r>
              <a:rPr lang="en-US" baseline="0" dirty="0" smtClean="0"/>
              <a:t>Recall, that a coflow cannot finish until all its flows have finish.</a:t>
            </a:r>
          </a:p>
          <a:p>
            <a:r>
              <a:rPr lang="en-US" baseline="0" dirty="0" smtClean="0"/>
              <a:t>Which means that finishing flows earlier than a coflow’s bottleneck cannot decrease its completion time.</a:t>
            </a:r>
          </a:p>
          <a:p>
            <a:r>
              <a:rPr lang="en-US" baseline="0" dirty="0" smtClean="0"/>
              <a:t>Hence, we allocate minimum rates to each flows of a coflow so that they either finish together with the bottlenecks or they all finish at the deadline, if a deadline is provided.</a:t>
            </a:r>
          </a:p>
          <a:p>
            <a:endParaRPr lang="en-US" baseline="0" dirty="0" smtClean="0"/>
          </a:p>
          <a:p>
            <a:r>
              <a:rPr lang="en-US" baseline="0" dirty="0" smtClean="0"/>
              <a:t>Similar to our earlier example, we take the extra bandwidth from one coflow and give to the next coflow in our ordered list so that the next one can also proceed toward its completion without hurting the completion time of the previous one.</a:t>
            </a:r>
          </a:p>
          <a:p>
            <a:endParaRPr lang="en-US" baseline="0" dirty="0" smtClean="0"/>
          </a:p>
          <a:p>
            <a:r>
              <a:rPr lang="en-US" baseline="0" dirty="0" smtClean="0"/>
              <a:t>Note that we must ensure that capacity isn’t wasted between the ordering and rate allocation steps.</a:t>
            </a:r>
          </a:p>
          <a:p>
            <a:r>
              <a:rPr lang="en-US" baseline="0" dirty="0" smtClean="0"/>
              <a:t>I’ll skip the details of work conserving backfilling in this talk.</a:t>
            </a:r>
          </a:p>
          <a:p>
            <a:endParaRPr lang="en-US" baseline="0" dirty="0" smtClean="0"/>
          </a:p>
        </p:txBody>
      </p:sp>
      <p:sp>
        <p:nvSpPr>
          <p:cNvPr id="4" name="Slide Number Placeholder 3"/>
          <p:cNvSpPr>
            <a:spLocks noGrp="1"/>
          </p:cNvSpPr>
          <p:nvPr>
            <p:ph type="sldNum" sz="quarter" idx="10"/>
          </p:nvPr>
        </p:nvSpPr>
        <p:spPr/>
        <p:txBody>
          <a:bodyPr/>
          <a:lstStyle/>
          <a:p>
            <a:fld id="{DF61EA0F-A667-4B49-8422-0062BC55E249}" type="slidenum">
              <a:rPr lang="en-US" smtClean="0"/>
              <a:t>15</a:t>
            </a:fld>
            <a:endParaRPr lang="en-US"/>
          </a:p>
        </p:txBody>
      </p:sp>
    </p:spTree>
    <p:extLst>
      <p:ext uri="{BB962C8B-B14F-4D97-AF65-F5344CB8AC3E}">
        <p14:creationId xmlns:p14="http://schemas.microsoft.com/office/powerpoint/2010/main" val="814786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err="1" smtClean="0"/>
              <a:t>Varys’s</a:t>
            </a:r>
            <a:r>
              <a:rPr lang="en-US" dirty="0" smtClean="0"/>
              <a:t> architecture is similar to that of many cluster framework</a:t>
            </a:r>
            <a:r>
              <a:rPr lang="en-US" baseline="0" dirty="0" smtClean="0"/>
              <a:t>s we see in current clusters.</a:t>
            </a:r>
          </a:p>
          <a:p>
            <a:r>
              <a:rPr lang="en-US" baseline="0" dirty="0" smtClean="0"/>
              <a:t>It has a centralized master that reschedules on coflow arrivals and departures.</a:t>
            </a:r>
          </a:p>
          <a:p>
            <a:r>
              <a:rPr lang="en-US" baseline="0" dirty="0" smtClean="0"/>
              <a:t>While the senders and receivers express their intent, the actual timing and rates are determined by the master.</a:t>
            </a:r>
          </a:p>
          <a:p>
            <a:r>
              <a:rPr lang="en-US" dirty="0" smtClean="0"/>
              <a:t>The master can be a source of coordination overheads. </a:t>
            </a:r>
          </a:p>
          <a:p>
            <a:r>
              <a:rPr lang="en-US" dirty="0" smtClean="0"/>
              <a:t>However, our</a:t>
            </a:r>
            <a:r>
              <a:rPr lang="en-US" baseline="0" dirty="0" smtClean="0"/>
              <a:t> evaluation on up to 100 machine clusters show that we can easily handle even O(100)</a:t>
            </a:r>
            <a:r>
              <a:rPr lang="en-US" baseline="0" dirty="0" err="1" smtClean="0"/>
              <a:t>ms</a:t>
            </a:r>
            <a:r>
              <a:rPr lang="en-US" baseline="0" dirty="0" smtClean="0"/>
              <a:t> coflows. </a:t>
            </a:r>
          </a:p>
          <a:p>
            <a:endParaRPr lang="en-US" baseline="0" dirty="0" smtClean="0"/>
          </a:p>
          <a:p>
            <a:r>
              <a:rPr lang="en-US" baseline="0" dirty="0" smtClean="0"/>
              <a:t>Beyond that, we’ll need switch support and changes to the entire network.</a:t>
            </a:r>
          </a:p>
          <a:p>
            <a:r>
              <a:rPr lang="en-US" baseline="0" dirty="0" smtClean="0"/>
              <a:t>This is, of course, a valid path, but I’m not confidant of the deployability of such approaches that calls for fork-lift upgrades of millions of dollars of investments. </a:t>
            </a:r>
          </a:p>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16</a:t>
            </a:fld>
            <a:endParaRPr lang="en-US"/>
          </a:p>
        </p:txBody>
      </p:sp>
    </p:spTree>
    <p:extLst>
      <p:ext uri="{BB962C8B-B14F-4D97-AF65-F5344CB8AC3E}">
        <p14:creationId xmlns:p14="http://schemas.microsoft.com/office/powerpoint/2010/main" val="3539108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9CD2578-5764-F14B-AF00-7A0AE416E748}" type="slidenum">
              <a:rPr lang="en-US" smtClean="0"/>
              <a:t>19</a:t>
            </a:fld>
            <a:endParaRPr lang="en-US"/>
          </a:p>
        </p:txBody>
      </p:sp>
    </p:spTree>
    <p:extLst>
      <p:ext uri="{BB962C8B-B14F-4D97-AF65-F5344CB8AC3E}">
        <p14:creationId xmlns:p14="http://schemas.microsoft.com/office/powerpoint/2010/main" val="3125601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9CD2578-5764-F14B-AF00-7A0AE416E748}" type="slidenum">
              <a:rPr lang="en-US" smtClean="0"/>
              <a:t>20</a:t>
            </a:fld>
            <a:endParaRPr lang="en-US"/>
          </a:p>
        </p:txBody>
      </p:sp>
    </p:spTree>
    <p:extLst>
      <p:ext uri="{BB962C8B-B14F-4D97-AF65-F5344CB8AC3E}">
        <p14:creationId xmlns:p14="http://schemas.microsoft.com/office/powerpoint/2010/main" val="3125601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9CD2578-5764-F14B-AF00-7A0AE416E748}" type="slidenum">
              <a:rPr lang="en-US" smtClean="0"/>
              <a:t>21</a:t>
            </a:fld>
            <a:endParaRPr lang="en-US"/>
          </a:p>
        </p:txBody>
      </p:sp>
    </p:spTree>
    <p:extLst>
      <p:ext uri="{BB962C8B-B14F-4D97-AF65-F5344CB8AC3E}">
        <p14:creationId xmlns:p14="http://schemas.microsoft.com/office/powerpoint/2010/main" val="3125601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We examine the mantras, and make two contributions</a:t>
            </a:r>
            <a:endParaRPr lang="en-US" dirty="0"/>
          </a:p>
        </p:txBody>
      </p:sp>
      <p:sp>
        <p:nvSpPr>
          <p:cNvPr id="4" name="Slide Number Placeholder 3"/>
          <p:cNvSpPr>
            <a:spLocks noGrp="1"/>
          </p:cNvSpPr>
          <p:nvPr>
            <p:ph type="sldNum" sz="quarter" idx="10"/>
          </p:nvPr>
        </p:nvSpPr>
        <p:spPr/>
        <p:txBody>
          <a:bodyPr/>
          <a:lstStyle/>
          <a:p>
            <a:fld id="{59CD2578-5764-F14B-AF00-7A0AE416E748}" type="slidenum">
              <a:rPr lang="en-US" smtClean="0"/>
              <a:t>22</a:t>
            </a:fld>
            <a:endParaRPr lang="en-US"/>
          </a:p>
        </p:txBody>
      </p:sp>
    </p:spTree>
    <p:extLst>
      <p:ext uri="{BB962C8B-B14F-4D97-AF65-F5344CB8AC3E}">
        <p14:creationId xmlns:p14="http://schemas.microsoft.com/office/powerpoint/2010/main" val="1669435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D2578-5764-F14B-AF00-7A0AE416E748}" type="slidenum">
              <a:rPr lang="en-US" smtClean="0"/>
              <a:t>23</a:t>
            </a:fld>
            <a:endParaRPr lang="en-US"/>
          </a:p>
        </p:txBody>
      </p:sp>
    </p:spTree>
    <p:extLst>
      <p:ext uri="{BB962C8B-B14F-4D97-AF65-F5344CB8AC3E}">
        <p14:creationId xmlns:p14="http://schemas.microsoft.com/office/powerpoint/2010/main" val="2438780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D2578-5764-F14B-AF00-7A0AE416E748}" type="slidenum">
              <a:rPr lang="en-US" smtClean="0"/>
              <a:t>24</a:t>
            </a:fld>
            <a:endParaRPr lang="en-US"/>
          </a:p>
        </p:txBody>
      </p:sp>
    </p:spTree>
    <p:extLst>
      <p:ext uri="{BB962C8B-B14F-4D97-AF65-F5344CB8AC3E}">
        <p14:creationId xmlns:p14="http://schemas.microsoft.com/office/powerpoint/2010/main" val="2422480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D2578-5764-F14B-AF00-7A0AE416E748}" type="slidenum">
              <a:rPr lang="en-US" smtClean="0"/>
              <a:t>25</a:t>
            </a:fld>
            <a:endParaRPr lang="en-US"/>
          </a:p>
        </p:txBody>
      </p:sp>
    </p:spTree>
    <p:extLst>
      <p:ext uri="{BB962C8B-B14F-4D97-AF65-F5344CB8AC3E}">
        <p14:creationId xmlns:p14="http://schemas.microsoft.com/office/powerpoint/2010/main" val="28562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9CD2578-5764-F14B-AF00-7A0AE416E748}" type="slidenum">
              <a:rPr lang="en-US" smtClean="0"/>
              <a:t>26</a:t>
            </a:fld>
            <a:endParaRPr lang="en-US"/>
          </a:p>
        </p:txBody>
      </p:sp>
    </p:spTree>
    <p:extLst>
      <p:ext uri="{BB962C8B-B14F-4D97-AF65-F5344CB8AC3E}">
        <p14:creationId xmlns:p14="http://schemas.microsoft.com/office/powerpoint/2010/main" val="770131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We have seen hundreds, if not thousands,</a:t>
            </a:r>
            <a:r>
              <a:rPr lang="en-US" baseline="0" dirty="0" smtClean="0"/>
              <a:t> of proposals to try to address the performance issues using flow as a basic abstraction.</a:t>
            </a:r>
          </a:p>
          <a:p>
            <a:r>
              <a:rPr lang="en-US" baseline="0" dirty="0" smtClean="0"/>
              <a:t>In the early days, it was all about fair allocation.</a:t>
            </a:r>
          </a:p>
          <a:p>
            <a:r>
              <a:rPr lang="en-US" baseline="0" dirty="0" smtClean="0"/>
              <a:t>Recently, as datacenters became more widely used, it’s all about improving flow completion time.</a:t>
            </a:r>
          </a:p>
          <a:p>
            <a:r>
              <a:rPr lang="en-US" baseline="0" dirty="0" smtClean="0"/>
              <a:t>These are just a few; there are way too many proposals I’m not showing on this slide.</a:t>
            </a:r>
          </a:p>
          <a:p>
            <a:endParaRPr lang="en-US" baseline="0" dirty="0" smtClean="0"/>
          </a:p>
          <a:p>
            <a:r>
              <a:rPr lang="en-US" baseline="0" dirty="0" smtClean="0"/>
              <a:t>Today I’m going to show that while these are not incorrect, they are quite inefficient in the context of big data analytics. </a:t>
            </a:r>
          </a:p>
          <a:p>
            <a:r>
              <a:rPr lang="en-US" baseline="0" dirty="0" smtClean="0"/>
              <a:t>Flows fundamentally cannot capture the collective communication behavior seen in of data-parallel applications.</a:t>
            </a:r>
          </a:p>
          <a:p>
            <a:endParaRPr lang="en-US" baseline="0" dirty="0" smtClean="0"/>
          </a:p>
        </p:txBody>
      </p:sp>
      <p:sp>
        <p:nvSpPr>
          <p:cNvPr id="4" name="Slide Number Placeholder 3"/>
          <p:cNvSpPr>
            <a:spLocks noGrp="1"/>
          </p:cNvSpPr>
          <p:nvPr>
            <p:ph type="sldNum" sz="quarter" idx="10"/>
          </p:nvPr>
        </p:nvSpPr>
        <p:spPr/>
        <p:txBody>
          <a:bodyPr/>
          <a:lstStyle/>
          <a:p>
            <a:fld id="{DF61EA0F-A667-4B49-8422-0062BC55E249}" type="slidenum">
              <a:rPr lang="en-US" smtClean="0"/>
              <a:t>7</a:t>
            </a:fld>
            <a:endParaRPr lang="en-US"/>
          </a:p>
        </p:txBody>
      </p:sp>
    </p:spTree>
    <p:extLst>
      <p:ext uri="{BB962C8B-B14F-4D97-AF65-F5344CB8AC3E}">
        <p14:creationId xmlns:p14="http://schemas.microsoft.com/office/powerpoint/2010/main" val="3736448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D2578-5764-F14B-AF00-7A0AE416E748}" type="slidenum">
              <a:rPr lang="en-US" smtClean="0"/>
              <a:t>27</a:t>
            </a:fld>
            <a:endParaRPr lang="en-US"/>
          </a:p>
        </p:txBody>
      </p:sp>
    </p:spTree>
    <p:extLst>
      <p:ext uri="{BB962C8B-B14F-4D97-AF65-F5344CB8AC3E}">
        <p14:creationId xmlns:p14="http://schemas.microsoft.com/office/powerpoint/2010/main" val="2065582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F61EA0F-A667-4B49-8422-0062BC55E249}" type="slidenum">
              <a:rPr lang="en-US" smtClean="0"/>
              <a:t>8</a:t>
            </a:fld>
            <a:endParaRPr lang="en-US"/>
          </a:p>
        </p:txBody>
      </p:sp>
    </p:spTree>
    <p:extLst>
      <p:ext uri="{BB962C8B-B14F-4D97-AF65-F5344CB8AC3E}">
        <p14:creationId xmlns:p14="http://schemas.microsoft.com/office/powerpoint/2010/main" val="1614324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Using coflows</a:t>
            </a:r>
            <a:r>
              <a:rPr lang="en-US" baseline="0" dirty="0" smtClean="0"/>
              <a:t> as building blocks, we can now represent the entire dataflow as a sequence of computation stages and coflows.</a:t>
            </a:r>
          </a:p>
          <a:p>
            <a:r>
              <a:rPr lang="en-US" baseline="0" dirty="0" smtClean="0"/>
              <a:t>In this example, we have three coflows a shuffle, an aggregation, and a broadcast.</a:t>
            </a:r>
          </a:p>
          <a:p>
            <a:endParaRPr lang="en-US" dirty="0" smtClean="0"/>
          </a:p>
          <a:p>
            <a:r>
              <a:rPr lang="en-US" dirty="0" smtClean="0"/>
              <a:t>An all-to-all communication</a:t>
            </a:r>
            <a:r>
              <a:rPr lang="en-US" baseline="0" dirty="0" smtClean="0"/>
              <a:t> pattern, as seen in many graph analytics and linear algebra platforms, is also a coflow.</a:t>
            </a:r>
          </a:p>
          <a:p>
            <a:r>
              <a:rPr lang="en-US" baseline="0" dirty="0" smtClean="0"/>
              <a:t>Similarly, the parallel flows pattern, as used by replication flows when we write data or read from remote machines is also a coflow.</a:t>
            </a:r>
          </a:p>
          <a:p>
            <a:endParaRPr lang="en-US" baseline="0" dirty="0" smtClean="0"/>
          </a:p>
          <a:p>
            <a:r>
              <a:rPr lang="en-US" baseline="0" dirty="0" smtClean="0"/>
              <a:t>In fact, the simple flow abstraction we have used forever is also a coflow with just one flow.</a:t>
            </a:r>
          </a:p>
          <a:p>
            <a:endParaRPr lang="en-US" dirty="0" smtClean="0"/>
          </a:p>
          <a:p>
            <a:r>
              <a:rPr lang="en-US" baseline="0" dirty="0" smtClean="0"/>
              <a:t>However, in a shared cluster, there are many different jobs from many different users and frameworks coexisting.</a:t>
            </a:r>
          </a:p>
          <a:p>
            <a:r>
              <a:rPr lang="en-US" baseline="0" dirty="0" smtClean="0"/>
              <a:t>What happens when all of these applications start using coflows?</a:t>
            </a:r>
          </a:p>
          <a:p>
            <a:endParaRPr lang="en-US" baseline="0" dirty="0" smtClean="0"/>
          </a:p>
        </p:txBody>
      </p:sp>
      <p:sp>
        <p:nvSpPr>
          <p:cNvPr id="4" name="Slide Number Placeholder 3"/>
          <p:cNvSpPr>
            <a:spLocks noGrp="1"/>
          </p:cNvSpPr>
          <p:nvPr>
            <p:ph type="sldNum" sz="quarter" idx="10"/>
          </p:nvPr>
        </p:nvSpPr>
        <p:spPr/>
        <p:txBody>
          <a:bodyPr/>
          <a:lstStyle/>
          <a:p>
            <a:fld id="{DF61EA0F-A667-4B49-8422-0062BC55E249}"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1660579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baseline="0" dirty="0" smtClean="0"/>
              <a:t>We end up with datacenter with tens or hundreds of coflows instead of tens or hundreds of thousands of flows that the network has no clue of how they relate to each other. </a:t>
            </a:r>
          </a:p>
          <a:p>
            <a:r>
              <a:rPr lang="en-US" baseline="0" dirty="0" smtClean="0"/>
              <a:t>Given coflows from all these different frameworks, we can now reformulate network optimization as an application-aware network scheduling problem with different objectives. </a:t>
            </a:r>
          </a:p>
          <a:p>
            <a:endParaRPr lang="en-US" baseline="0" dirty="0" smtClean="0"/>
          </a:p>
          <a:p>
            <a:r>
              <a:rPr lang="en-US" baseline="0" dirty="0" smtClean="0"/>
              <a:t>Today, I’m going to talk about how to schedule coflows to minimize the average completion time so that on average jobs complete faster.</a:t>
            </a:r>
          </a:p>
          <a:p>
            <a:endParaRPr lang="en-US" baseline="0" dirty="0" smtClean="0"/>
          </a:p>
        </p:txBody>
      </p:sp>
      <p:sp>
        <p:nvSpPr>
          <p:cNvPr id="4" name="Slide Number Placeholder 3"/>
          <p:cNvSpPr>
            <a:spLocks noGrp="1"/>
          </p:cNvSpPr>
          <p:nvPr>
            <p:ph type="sldNum" sz="quarter" idx="10"/>
          </p:nvPr>
        </p:nvSpPr>
        <p:spPr/>
        <p:txBody>
          <a:bodyPr/>
          <a:lstStyle/>
          <a:p>
            <a:fld id="{DF61EA0F-A667-4B49-8422-0062BC55E249}"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1660579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L</a:t>
            </a:r>
            <a:r>
              <a:rPr lang="en-US" baseline="0" dirty="0" smtClean="0"/>
              <a:t>et us see the potentials of inter-coflow scheduling through a simple example.</a:t>
            </a:r>
          </a:p>
          <a:p>
            <a:r>
              <a:rPr lang="en-US" dirty="0" smtClean="0"/>
              <a:t>We have two</a:t>
            </a:r>
            <a:r>
              <a:rPr lang="en-US" baseline="0" dirty="0" smtClean="0"/>
              <a:t> coflows: coflow1 in black with one flow on link1 and coflow2 with two flows. </a:t>
            </a:r>
          </a:p>
          <a:p>
            <a:r>
              <a:rPr lang="en-US" baseline="0" dirty="0" smtClean="0"/>
              <a:t>Each block represent a unit of data.</a:t>
            </a:r>
          </a:p>
          <a:p>
            <a:r>
              <a:rPr lang="en-US" baseline="0" dirty="0" smtClean="0"/>
              <a:t>Assume, it takes a unit time time to send each unit of data.</a:t>
            </a:r>
          </a:p>
          <a:p>
            <a:endParaRPr lang="en-US" baseline="0" dirty="0" smtClean="0"/>
          </a:p>
          <a:p>
            <a:r>
              <a:rPr lang="en-US" dirty="0" smtClean="0"/>
              <a:t>Let’s start</a:t>
            </a:r>
            <a:r>
              <a:rPr lang="en-US" baseline="0" dirty="0" smtClean="0"/>
              <a:t> with considering what happens today.</a:t>
            </a:r>
          </a:p>
          <a:p>
            <a:r>
              <a:rPr lang="en-US" baseline="0" dirty="0" smtClean="0"/>
              <a:t>In this plot, we have time in the X-axis and the links on Y-axis.</a:t>
            </a:r>
          </a:p>
          <a:p>
            <a:r>
              <a:rPr lang="en-US" baseline="0" dirty="0" smtClean="0"/>
              <a:t>Link1 will be almost equally shared between the two flows from two different coflows and the other link will be used completely by coflow2’s flow.</a:t>
            </a:r>
          </a:p>
          <a:p>
            <a:r>
              <a:rPr lang="en-US" dirty="0" smtClean="0"/>
              <a:t>After, 6 time units, both coflows will finish. </a:t>
            </a:r>
          </a:p>
          <a:p>
            <a:endParaRPr lang="en-US" dirty="0" smtClean="0"/>
          </a:p>
          <a:p>
            <a:r>
              <a:rPr lang="en-US" dirty="0" smtClean="0"/>
              <a:t>Recently,</a:t>
            </a:r>
            <a:r>
              <a:rPr lang="en-US" baseline="0" dirty="0" smtClean="0"/>
              <a:t> there has been a lot of focus on minimizing flow completion times by prioritizing flows of smaller size. </a:t>
            </a:r>
          </a:p>
          <a:p>
            <a:r>
              <a:rPr lang="en-US" baseline="0" dirty="0" smtClean="0"/>
              <a:t>In that case, the orange flow in link1 will be prioritized over the black flow.</a:t>
            </a:r>
          </a:p>
          <a:p>
            <a:r>
              <a:rPr lang="en-US" baseline="0" dirty="0" smtClean="0"/>
              <a:t>After 3 time units, the orange flow will finish.</a:t>
            </a:r>
          </a:p>
          <a:p>
            <a:r>
              <a:rPr lang="en-US" baseline="0" dirty="0" smtClean="0"/>
              <a:t>Note that coflow2 hasn’t finished yet, because it still has 3 more data units from its flow on link2.</a:t>
            </a:r>
          </a:p>
          <a:p>
            <a:r>
              <a:rPr lang="en-US" baseline="0" dirty="0" smtClean="0"/>
              <a:t>Eventually, when all flow finishes, the coflow completion times remain the same even thought the flow completion time has improved.</a:t>
            </a:r>
          </a:p>
          <a:p>
            <a:endParaRPr lang="en-US" baseline="0" dirty="0" smtClean="0"/>
          </a:p>
          <a:p>
            <a:r>
              <a:rPr lang="en-US" baseline="0" dirty="0" smtClean="0"/>
              <a:t>The optimal solution for minimizing application-level performance, in this case, would be to let the black coflow finish first.</a:t>
            </a:r>
          </a:p>
          <a:p>
            <a:r>
              <a:rPr lang="en-US" baseline="0" dirty="0" smtClean="0"/>
              <a:t>As a result, we can see application-level performance improvement for coflow1 without any impact on the other coflow.</a:t>
            </a:r>
          </a:p>
          <a:p>
            <a:endParaRPr lang="en-US" dirty="0" smtClean="0"/>
          </a:p>
          <a:p>
            <a:r>
              <a:rPr lang="en-US" dirty="0" smtClean="0"/>
              <a:t>In fact, it is quite easy to show that significantly decreasing flow completion times</a:t>
            </a:r>
            <a:r>
              <a:rPr lang="en-US" baseline="0" dirty="0" smtClean="0"/>
              <a:t> might still not result in any improvement in user experience.</a:t>
            </a:r>
            <a:endParaRPr lang="en-US" dirty="0" smtClean="0"/>
          </a:p>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1169209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The inter-coflow scheduling problem </a:t>
            </a:r>
            <a:r>
              <a:rPr lang="en-US" baseline="0" dirty="0" smtClean="0"/>
              <a:t>has its roots in the concurrent open shop scheduling problem.</a:t>
            </a:r>
          </a:p>
          <a:p>
            <a:r>
              <a:rPr lang="en-US" baseline="0" dirty="0" smtClean="0"/>
              <a:t>In fact, data-parallel job scheduling or memory caching all fall under the umbrella of this problem. </a:t>
            </a:r>
          </a:p>
          <a:p>
            <a:r>
              <a:rPr lang="en-US" baseline="0" dirty="0" smtClean="0"/>
              <a:t>It has also been applied to schedule concurrent accesses to multiple memory controllers in chip multiprocessor systems.</a:t>
            </a:r>
          </a:p>
          <a:p>
            <a:endParaRPr lang="en-US" baseline="0" dirty="0" smtClean="0"/>
          </a:p>
          <a:p>
            <a:r>
              <a:rPr lang="en-US" baseline="0" dirty="0" smtClean="0"/>
              <a:t>Like many other scheduling problems, it is also an NP-Hard problem and the solution approach is similar to other scheduling heuristics.</a:t>
            </a:r>
          </a:p>
          <a:p>
            <a:r>
              <a:rPr lang="en-US" dirty="0" smtClean="0"/>
              <a:t>One</a:t>
            </a:r>
            <a:r>
              <a:rPr lang="en-US" baseline="0" dirty="0" smtClean="0"/>
              <a:t> must come up with an ordering of coflows and the effectiveness of the ordering heuristic determines the goodness of the solution.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unlike this</a:t>
            </a:r>
            <a:r>
              <a:rPr lang="en-US" baseline="0" dirty="0" smtClean="0"/>
              <a:t> simplistic example, flows do not run on independent links in a cluster.</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F61EA0F-A667-4B49-8422-0062BC55E249}"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3596079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So, we must bring the network</a:t>
            </a:r>
            <a:r>
              <a:rPr lang="en-US" baseline="0" dirty="0" smtClean="0"/>
              <a:t> fabric into the picture.</a:t>
            </a:r>
          </a:p>
          <a:p>
            <a:r>
              <a:rPr lang="en-US" baseline="0" dirty="0" smtClean="0"/>
              <a:t>In this example, we have 3-machine fabric.</a:t>
            </a:r>
          </a:p>
          <a:p>
            <a:r>
              <a:rPr lang="en-US" baseline="0" dirty="0" smtClean="0"/>
              <a:t>Each machine’s incoming and outgoing links are shown are the ingress and egress ports of the fabric. </a:t>
            </a:r>
          </a:p>
          <a:p>
            <a:r>
              <a:rPr lang="en-US" baseline="0" dirty="0" smtClean="0"/>
              <a:t>Each input port has virtual output queues for each output port.</a:t>
            </a:r>
          </a:p>
          <a:p>
            <a:r>
              <a:rPr lang="en-US" dirty="0" smtClean="0"/>
              <a:t>So the flows on link1 in our example may be going from input</a:t>
            </a:r>
            <a:r>
              <a:rPr lang="en-US" baseline="0" dirty="0" smtClean="0"/>
              <a:t> port 1 to output port 1 and the flow in link2 is going from input port 2 to output port 2.</a:t>
            </a:r>
          </a:p>
          <a:p>
            <a:endParaRPr lang="en-US" baseline="0" dirty="0" smtClean="0"/>
          </a:p>
          <a:p>
            <a:r>
              <a:rPr lang="en-US" baseline="0" dirty="0" smtClean="0"/>
              <a:t>In essence, the performance a coflow depends on its allocation on both input and output ports of the fabric. </a:t>
            </a:r>
          </a:p>
          <a:p>
            <a:r>
              <a:rPr lang="en-US" baseline="0" dirty="0" smtClean="0"/>
              <a:t>In fact, we have discovered a brand-new scheduling problem called the concurrent open shop scheduling with coupled resources problem.</a:t>
            </a:r>
          </a:p>
          <a:p>
            <a:r>
              <a:rPr lang="en-US" baseline="0" dirty="0" smtClean="0"/>
              <a:t>We have also provided the first characterization of this problem, showing some unique characteristics of this new scheduling problem. </a:t>
            </a:r>
          </a:p>
          <a:p>
            <a:endParaRPr lang="en-US" baseline="0" dirty="0" smtClean="0"/>
          </a:p>
          <a:p>
            <a:r>
              <a:rPr lang="en-US" baseline="0" dirty="0" smtClean="0"/>
              <a:t>Quite unsurprisingly, this is also NP-Hard. </a:t>
            </a:r>
          </a:p>
        </p:txBody>
      </p:sp>
      <p:sp>
        <p:nvSpPr>
          <p:cNvPr id="4" name="Slide Number Placeholder 3"/>
          <p:cNvSpPr>
            <a:spLocks noGrp="1"/>
          </p:cNvSpPr>
          <p:nvPr>
            <p:ph type="sldNum" sz="quarter" idx="10"/>
          </p:nvPr>
        </p:nvSpPr>
        <p:spPr/>
        <p:txBody>
          <a:bodyPr/>
          <a:lstStyle/>
          <a:p>
            <a:fld id="{DF61EA0F-A667-4B49-8422-0062BC55E249}"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965781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baseline="0" dirty="0" smtClean="0"/>
              <a:t>We propose a simple two-step greedy scheduling algorithm that breaks the problem into its natural breaking points. </a:t>
            </a:r>
          </a:p>
          <a:p>
            <a:r>
              <a:rPr lang="en-US" baseline="0" dirty="0" smtClean="0"/>
              <a:t>As coflows arrive and leave the network online, we continuously maintain an ordered list of coflows and allocate rates to individual flows of a coflow.</a:t>
            </a:r>
          </a:p>
          <a:p>
            <a:r>
              <a:rPr lang="en-US" baseline="0" dirty="0" smtClean="0"/>
              <a:t>In the next few slides, I’ll go over this two-step algorithm.</a:t>
            </a:r>
          </a:p>
        </p:txBody>
      </p:sp>
      <p:sp>
        <p:nvSpPr>
          <p:cNvPr id="4" name="Slide Number Placeholder 3"/>
          <p:cNvSpPr>
            <a:spLocks noGrp="1"/>
          </p:cNvSpPr>
          <p:nvPr>
            <p:ph type="sldNum" sz="quarter" idx="10"/>
          </p:nvPr>
        </p:nvSpPr>
        <p:spPr/>
        <p:txBody>
          <a:bodyPr/>
          <a:lstStyle/>
          <a:p>
            <a:fld id="{DF61EA0F-A667-4B49-8422-0062BC55E249}" type="slidenum">
              <a:rPr lang="en-US" smtClean="0"/>
              <a:t>14</a:t>
            </a:fld>
            <a:endParaRPr lang="en-US"/>
          </a:p>
        </p:txBody>
      </p:sp>
    </p:spTree>
    <p:extLst>
      <p:ext uri="{BB962C8B-B14F-4D97-AF65-F5344CB8AC3E}">
        <p14:creationId xmlns:p14="http://schemas.microsoft.com/office/powerpoint/2010/main" val="1614324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914166" y="2130442"/>
            <a:ext cx="10360501"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557235" indent="0" algn="ctr">
              <a:buNone/>
              <a:defRPr>
                <a:solidFill>
                  <a:schemeClr val="tx1">
                    <a:tint val="75000"/>
                  </a:schemeClr>
                </a:solidFill>
              </a:defRPr>
            </a:lvl2pPr>
            <a:lvl3pPr marL="1114471" indent="0" algn="ctr">
              <a:buNone/>
              <a:defRPr>
                <a:solidFill>
                  <a:schemeClr val="tx1">
                    <a:tint val="75000"/>
                  </a:schemeClr>
                </a:solidFill>
              </a:defRPr>
            </a:lvl3pPr>
            <a:lvl4pPr marL="1671706" indent="0" algn="ctr">
              <a:buNone/>
              <a:defRPr>
                <a:solidFill>
                  <a:schemeClr val="tx1">
                    <a:tint val="75000"/>
                  </a:schemeClr>
                </a:solidFill>
              </a:defRPr>
            </a:lvl4pPr>
            <a:lvl5pPr marL="2228941" indent="0" algn="ctr">
              <a:buNone/>
              <a:defRPr>
                <a:solidFill>
                  <a:schemeClr val="tx1">
                    <a:tint val="75000"/>
                  </a:schemeClr>
                </a:solidFill>
              </a:defRPr>
            </a:lvl5pPr>
            <a:lvl6pPr marL="2786177" indent="0" algn="ctr">
              <a:buNone/>
              <a:defRPr>
                <a:solidFill>
                  <a:schemeClr val="tx1">
                    <a:tint val="75000"/>
                  </a:schemeClr>
                </a:solidFill>
              </a:defRPr>
            </a:lvl6pPr>
            <a:lvl7pPr marL="3343412" indent="0" algn="ctr">
              <a:buNone/>
              <a:defRPr>
                <a:solidFill>
                  <a:schemeClr val="tx1">
                    <a:tint val="75000"/>
                  </a:schemeClr>
                </a:solidFill>
              </a:defRPr>
            </a:lvl7pPr>
            <a:lvl8pPr marL="3900648" indent="0" algn="ctr">
              <a:buNone/>
              <a:defRPr>
                <a:solidFill>
                  <a:schemeClr val="tx1">
                    <a:tint val="75000"/>
                  </a:schemeClr>
                </a:solidFill>
              </a:defRPr>
            </a:lvl8pPr>
            <a:lvl9pPr marL="4457883"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082DEC0-F29B-984E-9A32-2CFE86BFBDB4}" type="datetime1">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38585695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B8F44-EE72-C942-AAA7-B1E35DF94AC7}" type="datetime1">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6491898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4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CFAF88-E32B-1449-A211-B3743B2A5CC4}" type="datetime1">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3035017549"/>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1" y="-1"/>
            <a:ext cx="12188825" cy="1330525"/>
          </a:xfrm>
        </p:spPr>
        <p:txBody>
          <a:bodyPr anchor="ctr">
            <a:normAutofit/>
          </a:bodyPr>
          <a:lstStyle>
            <a:lvl1pPr marL="0" indent="685800">
              <a:defRPr sz="5400" baseline="0">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F6E50DF-9B95-6A4D-BDBA-5BF349B3F17F}" type="datetime1">
              <a:rPr lang="en-US" smtClean="0"/>
              <a:t>2/29/16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5"/>
          <p:cNvSpPr>
            <a:spLocks noGrp="1"/>
          </p:cNvSpPr>
          <p:nvPr>
            <p:ph type="sldNum" sz="quarter" idx="4"/>
          </p:nvPr>
        </p:nvSpPr>
        <p:spPr>
          <a:xfrm>
            <a:off x="8503565" y="6356359"/>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784BE6-8AD8-2A49-BC7C-EB31A7D2B34C}" type="slidenum">
              <a:rPr lang="en-US" smtClean="0"/>
              <a:t>‹#›</a:t>
            </a:fld>
            <a:endParaRPr lang="en-US"/>
          </a:p>
        </p:txBody>
      </p:sp>
    </p:spTree>
    <p:extLst>
      <p:ext uri="{BB962C8B-B14F-4D97-AF65-F5344CB8AC3E}">
        <p14:creationId xmlns:p14="http://schemas.microsoft.com/office/powerpoint/2010/main" val="312941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1" y="-1"/>
            <a:ext cx="12188825" cy="1330525"/>
          </a:xfrm>
        </p:spPr>
        <p:txBody>
          <a:bodyPr anchor="ctr">
            <a:normAutofit/>
          </a:bodyPr>
          <a:lstStyle>
            <a:lvl1pPr marL="0" indent="685800">
              <a:defRPr sz="5400" baseline="0">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F6E50DF-9B95-6A4D-BDBA-5BF349B3F17F}" type="datetime1">
              <a:rPr lang="en-US" smtClean="0">
                <a:solidFill>
                  <a:prstClr val="black">
                    <a:tint val="75000"/>
                  </a:prstClr>
                </a:solidFill>
                <a:latin typeface="Segoe UI"/>
              </a:rPr>
              <a:pPr/>
              <a:t>2/29/16</a:t>
            </a:fld>
            <a:endParaRPr lang="en-US">
              <a:solidFill>
                <a:prstClr val="black">
                  <a:tint val="75000"/>
                </a:prstClr>
              </a:solidFill>
              <a:latin typeface="Segoe U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Segoe UI"/>
            </a:endParaRPr>
          </a:p>
        </p:txBody>
      </p:sp>
      <p:sp>
        <p:nvSpPr>
          <p:cNvPr id="5" name="Slide Number Placeholder 5"/>
          <p:cNvSpPr>
            <a:spLocks noGrp="1"/>
          </p:cNvSpPr>
          <p:nvPr>
            <p:ph type="sldNum" sz="quarter" idx="4"/>
          </p:nvPr>
        </p:nvSpPr>
        <p:spPr>
          <a:xfrm>
            <a:off x="8503565" y="6356359"/>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784BE6-8AD8-2A49-BC7C-EB31A7D2B34C}" type="slidenum">
              <a:rPr lang="en-US" smtClean="0">
                <a:solidFill>
                  <a:prstClr val="black">
                    <a:tint val="75000"/>
                  </a:prstClr>
                </a:solidFill>
                <a:latin typeface="Segoe UI"/>
              </a:rPr>
              <a:pPr/>
              <a:t>‹#›</a:t>
            </a:fld>
            <a:endParaRPr lang="en-US">
              <a:solidFill>
                <a:prstClr val="black">
                  <a:tint val="75000"/>
                </a:prstClr>
              </a:solidFill>
              <a:latin typeface="Segoe UI"/>
            </a:endParaRPr>
          </a:p>
        </p:txBody>
      </p:sp>
    </p:spTree>
    <p:extLst>
      <p:ext uri="{BB962C8B-B14F-4D97-AF65-F5344CB8AC3E}">
        <p14:creationId xmlns:p14="http://schemas.microsoft.com/office/powerpoint/2010/main" val="2926310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0" y="-1"/>
            <a:ext cx="12188825" cy="1330525"/>
          </a:xfrm>
        </p:spPr>
        <p:txBody>
          <a:bodyPr anchor="ctr">
            <a:normAutofit/>
          </a:bodyPr>
          <a:lstStyle>
            <a:lvl1pPr marL="0" indent="685800">
              <a:defRPr sz="5400" baseline="0">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F6E50DF-9B95-6A4D-BDBA-5BF349B3F17F}" type="datetime1">
              <a:rPr lang="en-US" smtClean="0">
                <a:solidFill>
                  <a:prstClr val="black">
                    <a:tint val="75000"/>
                  </a:prstClr>
                </a:solidFill>
                <a:latin typeface="Segoe UI"/>
              </a:rPr>
              <a:pPr/>
              <a:t>2/29/16</a:t>
            </a:fld>
            <a:endParaRPr lang="en-US">
              <a:solidFill>
                <a:prstClr val="black">
                  <a:tint val="75000"/>
                </a:prstClr>
              </a:solidFill>
              <a:latin typeface="Segoe U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Segoe UI"/>
            </a:endParaRPr>
          </a:p>
        </p:txBody>
      </p:sp>
      <p:sp>
        <p:nvSpPr>
          <p:cNvPr id="5" name="Slide Number Placeholder 5"/>
          <p:cNvSpPr>
            <a:spLocks noGrp="1"/>
          </p:cNvSpPr>
          <p:nvPr>
            <p:ph type="sldNum" sz="quarter" idx="4"/>
          </p:nvPr>
        </p:nvSpPr>
        <p:spPr>
          <a:xfrm>
            <a:off x="8503565" y="6356357"/>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784BE6-8AD8-2A49-BC7C-EB31A7D2B34C}" type="slidenum">
              <a:rPr lang="en-US" smtClean="0">
                <a:solidFill>
                  <a:prstClr val="black">
                    <a:tint val="75000"/>
                  </a:prstClr>
                </a:solidFill>
                <a:latin typeface="Segoe UI"/>
              </a:rPr>
              <a:pPr/>
              <a:t>‹#›</a:t>
            </a:fld>
            <a:endParaRPr lang="en-US">
              <a:solidFill>
                <a:prstClr val="black">
                  <a:tint val="75000"/>
                </a:prstClr>
              </a:solidFill>
              <a:latin typeface="Segoe UI"/>
            </a:endParaRPr>
          </a:p>
        </p:txBody>
      </p:sp>
    </p:spTree>
    <p:extLst>
      <p:ext uri="{BB962C8B-B14F-4D97-AF65-F5344CB8AC3E}">
        <p14:creationId xmlns:p14="http://schemas.microsoft.com/office/powerpoint/2010/main" val="355402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83CB5-78DE-D541-ABD1-13B985C3C925}" type="datetime1">
              <a:rPr lang="en-US" smtClean="0">
                <a:solidFill>
                  <a:prstClr val="black">
                    <a:tint val="75000"/>
                  </a:prstClr>
                </a:solidFill>
                <a:latin typeface="Segoe UI"/>
              </a:rPr>
              <a:pPr/>
              <a:t>2/29/16</a:t>
            </a:fld>
            <a:endParaRPr lang="en-US">
              <a:solidFill>
                <a:prstClr val="black">
                  <a:tint val="75000"/>
                </a:prstClr>
              </a:solidFill>
              <a:latin typeface="Segoe U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Segoe UI"/>
            </a:endParaRPr>
          </a:p>
        </p:txBody>
      </p:sp>
      <p:sp>
        <p:nvSpPr>
          <p:cNvPr id="4" name="Slide Number Placeholder 5"/>
          <p:cNvSpPr>
            <a:spLocks noGrp="1"/>
          </p:cNvSpPr>
          <p:nvPr>
            <p:ph type="sldNum" sz="quarter" idx="4"/>
          </p:nvPr>
        </p:nvSpPr>
        <p:spPr>
          <a:xfrm>
            <a:off x="8503565" y="6356357"/>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784BE6-8AD8-2A49-BC7C-EB31A7D2B34C}" type="slidenum">
              <a:rPr lang="en-US" smtClean="0">
                <a:solidFill>
                  <a:prstClr val="black">
                    <a:tint val="75000"/>
                  </a:prstClr>
                </a:solidFill>
                <a:latin typeface="Segoe UI"/>
              </a:rPr>
              <a:pPr/>
              <a:t>‹#›</a:t>
            </a:fld>
            <a:endParaRPr lang="en-US">
              <a:solidFill>
                <a:prstClr val="black">
                  <a:tint val="75000"/>
                </a:prstClr>
              </a:solidFill>
              <a:latin typeface="Segoe UI"/>
            </a:endParaRPr>
          </a:p>
        </p:txBody>
      </p:sp>
    </p:spTree>
    <p:extLst>
      <p:ext uri="{BB962C8B-B14F-4D97-AF65-F5344CB8AC3E}">
        <p14:creationId xmlns:p14="http://schemas.microsoft.com/office/powerpoint/2010/main" val="3410145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3400"/>
            </a:lvl1pPr>
            <a:lvl2pPr>
              <a:defRPr sz="2900"/>
            </a:lvl2pPr>
            <a:lvl3pPr>
              <a:defRPr sz="2400"/>
            </a:lvl3pPr>
            <a:lvl4pPr>
              <a:defRPr sz="2200"/>
            </a:lvl4pPr>
            <a:lvl5pPr>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FCFB251-700D-1548-8B1C-B53516CA227C}" type="datetime1">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2470277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6" y="4406910"/>
            <a:ext cx="10360501" cy="1362075"/>
          </a:xfrm>
        </p:spPr>
        <p:txBody>
          <a:bodyPr anchor="t"/>
          <a:lstStyle>
            <a:lvl1pPr algn="l">
              <a:defRPr sz="4900" b="1" cap="all"/>
            </a:lvl1pPr>
          </a:lstStyle>
          <a:p>
            <a:r>
              <a:rPr lang="en-US" smtClean="0"/>
              <a:t>Click to edit Master title style</a:t>
            </a:r>
            <a:endParaRPr lang="en-US"/>
          </a:p>
        </p:txBody>
      </p:sp>
      <p:sp>
        <p:nvSpPr>
          <p:cNvPr id="3" name="Text Placeholder 2"/>
          <p:cNvSpPr>
            <a:spLocks noGrp="1"/>
          </p:cNvSpPr>
          <p:nvPr>
            <p:ph type="body" idx="1"/>
          </p:nvPr>
        </p:nvSpPr>
        <p:spPr>
          <a:xfrm>
            <a:off x="962836" y="2906722"/>
            <a:ext cx="10360501" cy="1500187"/>
          </a:xfrm>
        </p:spPr>
        <p:txBody>
          <a:bodyPr anchor="b"/>
          <a:lstStyle>
            <a:lvl1pPr marL="0" indent="0">
              <a:buNone/>
              <a:defRPr sz="2400">
                <a:solidFill>
                  <a:schemeClr val="tx1">
                    <a:tint val="75000"/>
                  </a:schemeClr>
                </a:solidFill>
              </a:defRPr>
            </a:lvl1pPr>
            <a:lvl2pPr marL="557235" indent="0">
              <a:buNone/>
              <a:defRPr sz="2200">
                <a:solidFill>
                  <a:schemeClr val="tx1">
                    <a:tint val="75000"/>
                  </a:schemeClr>
                </a:solidFill>
              </a:defRPr>
            </a:lvl2pPr>
            <a:lvl3pPr marL="1114471" indent="0">
              <a:buNone/>
              <a:defRPr sz="2000">
                <a:solidFill>
                  <a:schemeClr val="tx1">
                    <a:tint val="75000"/>
                  </a:schemeClr>
                </a:solidFill>
              </a:defRPr>
            </a:lvl3pPr>
            <a:lvl4pPr marL="1671706" indent="0">
              <a:buNone/>
              <a:defRPr sz="1700">
                <a:solidFill>
                  <a:schemeClr val="tx1">
                    <a:tint val="75000"/>
                  </a:schemeClr>
                </a:solidFill>
              </a:defRPr>
            </a:lvl4pPr>
            <a:lvl5pPr marL="2228941" indent="0">
              <a:buNone/>
              <a:defRPr sz="1700">
                <a:solidFill>
                  <a:schemeClr val="tx1">
                    <a:tint val="75000"/>
                  </a:schemeClr>
                </a:solidFill>
              </a:defRPr>
            </a:lvl5pPr>
            <a:lvl6pPr marL="2786177" indent="0">
              <a:buNone/>
              <a:defRPr sz="1700">
                <a:solidFill>
                  <a:schemeClr val="tx1">
                    <a:tint val="75000"/>
                  </a:schemeClr>
                </a:solidFill>
              </a:defRPr>
            </a:lvl6pPr>
            <a:lvl7pPr marL="3343412" indent="0">
              <a:buNone/>
              <a:defRPr sz="1700">
                <a:solidFill>
                  <a:schemeClr val="tx1">
                    <a:tint val="75000"/>
                  </a:schemeClr>
                </a:solidFill>
              </a:defRPr>
            </a:lvl7pPr>
            <a:lvl8pPr marL="3900648" indent="0">
              <a:buNone/>
              <a:defRPr sz="1700">
                <a:solidFill>
                  <a:schemeClr val="tx1">
                    <a:tint val="75000"/>
                  </a:schemeClr>
                </a:solidFill>
              </a:defRPr>
            </a:lvl8pPr>
            <a:lvl9pPr marL="4457883"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F554E2-EFDD-1F42-BF67-B9D1CCBD8C60}" type="datetime1">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1209762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6"/>
            <a:ext cx="5383398" cy="4525963"/>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6"/>
            <a:ext cx="5383398" cy="4525963"/>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8382DF-171A-0849-819F-BC8978A00752}" type="datetime1">
              <a:rPr lang="en-US" smtClean="0"/>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2093931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7"/>
            <a:ext cx="5385514" cy="639763"/>
          </a:xfrm>
        </p:spPr>
        <p:txBody>
          <a:bodyPr anchor="b"/>
          <a:lstStyle>
            <a:lvl1pPr marL="0" indent="0">
              <a:buNone/>
              <a:defRPr sz="2900" b="1"/>
            </a:lvl1pPr>
            <a:lvl2pPr marL="557235" indent="0">
              <a:buNone/>
              <a:defRPr sz="2400" b="1"/>
            </a:lvl2pPr>
            <a:lvl3pPr marL="1114471" indent="0">
              <a:buNone/>
              <a:defRPr sz="2200" b="1"/>
            </a:lvl3pPr>
            <a:lvl4pPr marL="1671706" indent="0">
              <a:buNone/>
              <a:defRPr sz="2000" b="1"/>
            </a:lvl4pPr>
            <a:lvl5pPr marL="2228941" indent="0">
              <a:buNone/>
              <a:defRPr sz="2000" b="1"/>
            </a:lvl5pPr>
            <a:lvl6pPr marL="2786177" indent="0">
              <a:buNone/>
              <a:defRPr sz="2000" b="1"/>
            </a:lvl6pPr>
            <a:lvl7pPr marL="3343412" indent="0">
              <a:buNone/>
              <a:defRPr sz="2000" b="1"/>
            </a:lvl7pPr>
            <a:lvl8pPr marL="3900648" indent="0">
              <a:buNone/>
              <a:defRPr sz="2000" b="1"/>
            </a:lvl8pPr>
            <a:lvl9pPr marL="4457883"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609441" y="2174876"/>
            <a:ext cx="5385514" cy="3951288"/>
          </a:xfrm>
        </p:spPr>
        <p:txBody>
          <a:bodyPr/>
          <a:lstStyle>
            <a:lvl1pPr>
              <a:defRPr sz="29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65" y="1535117"/>
            <a:ext cx="5387630" cy="639763"/>
          </a:xfrm>
        </p:spPr>
        <p:txBody>
          <a:bodyPr anchor="b"/>
          <a:lstStyle>
            <a:lvl1pPr marL="0" indent="0">
              <a:buNone/>
              <a:defRPr sz="2900" b="1"/>
            </a:lvl1pPr>
            <a:lvl2pPr marL="557235" indent="0">
              <a:buNone/>
              <a:defRPr sz="2400" b="1"/>
            </a:lvl2pPr>
            <a:lvl3pPr marL="1114471" indent="0">
              <a:buNone/>
              <a:defRPr sz="2200" b="1"/>
            </a:lvl3pPr>
            <a:lvl4pPr marL="1671706" indent="0">
              <a:buNone/>
              <a:defRPr sz="2000" b="1"/>
            </a:lvl4pPr>
            <a:lvl5pPr marL="2228941" indent="0">
              <a:buNone/>
              <a:defRPr sz="2000" b="1"/>
            </a:lvl5pPr>
            <a:lvl6pPr marL="2786177" indent="0">
              <a:buNone/>
              <a:defRPr sz="2000" b="1"/>
            </a:lvl6pPr>
            <a:lvl7pPr marL="3343412" indent="0">
              <a:buNone/>
              <a:defRPr sz="2000" b="1"/>
            </a:lvl7pPr>
            <a:lvl8pPr marL="3900648" indent="0">
              <a:buNone/>
              <a:defRPr sz="2000" b="1"/>
            </a:lvl8pPr>
            <a:lvl9pPr marL="4457883"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191765" y="2174876"/>
            <a:ext cx="5387630" cy="3951288"/>
          </a:xfrm>
        </p:spPr>
        <p:txBody>
          <a:bodyPr/>
          <a:lstStyle>
            <a:lvl1pPr>
              <a:defRPr sz="29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95F977-2E26-1D4E-BD40-FE8AE29E132D}" type="datetime1">
              <a:rPr lang="en-US" smtClean="0"/>
              <a:t>2/29/16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325313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905B49-0711-664B-80B4-13B31CE7EDE8}" type="datetime1">
              <a:rPr lang="en-US" smtClean="0"/>
              <a:t>2/29/16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2262098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9317B-7FD0-854B-9374-65404920B218}" type="datetime1">
              <a:rPr lang="en-US" smtClean="0"/>
              <a:t>2/29/16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2858869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63" y="273058"/>
            <a:ext cx="4010039" cy="1162051"/>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765492" y="273067"/>
            <a:ext cx="6813892" cy="5853113"/>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63" y="1435113"/>
            <a:ext cx="4010039" cy="4691063"/>
          </a:xfrm>
        </p:spPr>
        <p:txBody>
          <a:bodyPr/>
          <a:lstStyle>
            <a:lvl1pPr marL="0" indent="0">
              <a:buNone/>
              <a:defRPr sz="1700"/>
            </a:lvl1pPr>
            <a:lvl2pPr marL="557235" indent="0">
              <a:buNone/>
              <a:defRPr sz="1500"/>
            </a:lvl2pPr>
            <a:lvl3pPr marL="1114471" indent="0">
              <a:buNone/>
              <a:defRPr sz="1200"/>
            </a:lvl3pPr>
            <a:lvl4pPr marL="1671706" indent="0">
              <a:buNone/>
              <a:defRPr sz="1100"/>
            </a:lvl4pPr>
            <a:lvl5pPr marL="2228941" indent="0">
              <a:buNone/>
              <a:defRPr sz="1100"/>
            </a:lvl5pPr>
            <a:lvl6pPr marL="2786177" indent="0">
              <a:buNone/>
              <a:defRPr sz="1100"/>
            </a:lvl6pPr>
            <a:lvl7pPr marL="3343412" indent="0">
              <a:buNone/>
              <a:defRPr sz="1100"/>
            </a:lvl7pPr>
            <a:lvl8pPr marL="3900648" indent="0">
              <a:buNone/>
              <a:defRPr sz="1100"/>
            </a:lvl8pPr>
            <a:lvl9pPr marL="4457883"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B10D7A-93BB-E640-AE73-FCB359B680C4}" type="datetime1">
              <a:rPr lang="en-US" smtClean="0"/>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2627269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9" y="4800609"/>
            <a:ext cx="7313295" cy="566739"/>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389099" y="612775"/>
            <a:ext cx="7313295" cy="4114800"/>
          </a:xfrm>
        </p:spPr>
        <p:txBody>
          <a:bodyPr/>
          <a:lstStyle>
            <a:lvl1pPr marL="0" indent="0">
              <a:buNone/>
              <a:defRPr sz="3900"/>
            </a:lvl1pPr>
            <a:lvl2pPr marL="557235" indent="0">
              <a:buNone/>
              <a:defRPr sz="3400"/>
            </a:lvl2pPr>
            <a:lvl3pPr marL="1114471" indent="0">
              <a:buNone/>
              <a:defRPr sz="2900"/>
            </a:lvl3pPr>
            <a:lvl4pPr marL="1671706" indent="0">
              <a:buNone/>
              <a:defRPr sz="2400"/>
            </a:lvl4pPr>
            <a:lvl5pPr marL="2228941" indent="0">
              <a:buNone/>
              <a:defRPr sz="2400"/>
            </a:lvl5pPr>
            <a:lvl6pPr marL="2786177" indent="0">
              <a:buNone/>
              <a:defRPr sz="2400"/>
            </a:lvl6pPr>
            <a:lvl7pPr marL="3343412" indent="0">
              <a:buNone/>
              <a:defRPr sz="2400"/>
            </a:lvl7pPr>
            <a:lvl8pPr marL="3900648" indent="0">
              <a:buNone/>
              <a:defRPr sz="2400"/>
            </a:lvl8pPr>
            <a:lvl9pPr marL="4457883" indent="0">
              <a:buNone/>
              <a:defRPr sz="2400"/>
            </a:lvl9pPr>
          </a:lstStyle>
          <a:p>
            <a:endParaRPr lang="en-US"/>
          </a:p>
        </p:txBody>
      </p:sp>
      <p:sp>
        <p:nvSpPr>
          <p:cNvPr id="4" name="Text Placeholder 3"/>
          <p:cNvSpPr>
            <a:spLocks noGrp="1"/>
          </p:cNvSpPr>
          <p:nvPr>
            <p:ph type="body" sz="half" idx="2"/>
          </p:nvPr>
        </p:nvSpPr>
        <p:spPr>
          <a:xfrm>
            <a:off x="2389099" y="5367354"/>
            <a:ext cx="7313295" cy="804863"/>
          </a:xfrm>
        </p:spPr>
        <p:txBody>
          <a:bodyPr/>
          <a:lstStyle>
            <a:lvl1pPr marL="0" indent="0">
              <a:buNone/>
              <a:defRPr sz="1700"/>
            </a:lvl1pPr>
            <a:lvl2pPr marL="557235" indent="0">
              <a:buNone/>
              <a:defRPr sz="1500"/>
            </a:lvl2pPr>
            <a:lvl3pPr marL="1114471" indent="0">
              <a:buNone/>
              <a:defRPr sz="1200"/>
            </a:lvl3pPr>
            <a:lvl4pPr marL="1671706" indent="0">
              <a:buNone/>
              <a:defRPr sz="1100"/>
            </a:lvl4pPr>
            <a:lvl5pPr marL="2228941" indent="0">
              <a:buNone/>
              <a:defRPr sz="1100"/>
            </a:lvl5pPr>
            <a:lvl6pPr marL="2786177" indent="0">
              <a:buNone/>
              <a:defRPr sz="1100"/>
            </a:lvl6pPr>
            <a:lvl7pPr marL="3343412" indent="0">
              <a:buNone/>
              <a:defRPr sz="1100"/>
            </a:lvl7pPr>
            <a:lvl8pPr marL="3900648" indent="0">
              <a:buNone/>
              <a:defRPr sz="1100"/>
            </a:lvl8pPr>
            <a:lvl9pPr marL="4457883"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30C45-427C-7841-BFA0-CB37FBFD4030}" type="datetime1">
              <a:rPr lang="en-US" smtClean="0"/>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30100163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5" y="274639"/>
            <a:ext cx="10969943" cy="1143000"/>
          </a:xfrm>
          <a:prstGeom prst="rect">
            <a:avLst/>
          </a:prstGeom>
        </p:spPr>
        <p:txBody>
          <a:bodyPr vert="horz" lIns="111447" tIns="55724" rIns="111447" bIns="55724"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445" y="1600206"/>
            <a:ext cx="10969943" cy="4525963"/>
          </a:xfrm>
          <a:prstGeom prst="rect">
            <a:avLst/>
          </a:prstGeom>
        </p:spPr>
        <p:txBody>
          <a:bodyPr vert="horz" lIns="111447" tIns="55724" rIns="111447" bIns="5572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441" y="6356361"/>
            <a:ext cx="2844059" cy="365125"/>
          </a:xfrm>
          <a:prstGeom prst="rect">
            <a:avLst/>
          </a:prstGeom>
        </p:spPr>
        <p:txBody>
          <a:bodyPr vert="horz" lIns="111447" tIns="55724" rIns="111447" bIns="55724" rtlCol="0" anchor="ctr"/>
          <a:lstStyle>
            <a:lvl1pPr algn="l">
              <a:defRPr sz="1500">
                <a:solidFill>
                  <a:schemeClr val="tx1">
                    <a:tint val="75000"/>
                  </a:schemeClr>
                </a:solidFill>
                <a:latin typeface="Calibri"/>
                <a:cs typeface="Calibri"/>
              </a:defRPr>
            </a:lvl1pPr>
          </a:lstStyle>
          <a:p>
            <a:fld id="{3BA6B21B-622C-0941-840D-742673E83CDA}" type="datetime1">
              <a:rPr lang="en-US" smtClean="0"/>
              <a:pPr/>
              <a:t>2/29/16</a:t>
            </a:fld>
            <a:endParaRPr lang="en-US"/>
          </a:p>
        </p:txBody>
      </p:sp>
      <p:sp>
        <p:nvSpPr>
          <p:cNvPr id="5" name="Footer Placeholder 4"/>
          <p:cNvSpPr>
            <a:spLocks noGrp="1"/>
          </p:cNvSpPr>
          <p:nvPr>
            <p:ph type="ftr" sz="quarter" idx="3"/>
          </p:nvPr>
        </p:nvSpPr>
        <p:spPr>
          <a:xfrm>
            <a:off x="4164519" y="6356361"/>
            <a:ext cx="3859795" cy="365125"/>
          </a:xfrm>
          <a:prstGeom prst="rect">
            <a:avLst/>
          </a:prstGeom>
        </p:spPr>
        <p:txBody>
          <a:bodyPr vert="horz" lIns="111447" tIns="55724" rIns="111447" bIns="55724" rtlCol="0" anchor="ctr"/>
          <a:lstStyle>
            <a:lvl1pPr algn="ctr">
              <a:defRPr sz="1500">
                <a:solidFill>
                  <a:schemeClr val="tx1">
                    <a:tint val="75000"/>
                  </a:schemeClr>
                </a:solidFill>
                <a:latin typeface="Calibri"/>
                <a:cs typeface="Calibri"/>
              </a:defRPr>
            </a:lvl1pPr>
          </a:lstStyle>
          <a:p>
            <a:endParaRPr lang="en-US"/>
          </a:p>
        </p:txBody>
      </p:sp>
      <p:sp>
        <p:nvSpPr>
          <p:cNvPr id="6" name="Slide Number Placeholder 5"/>
          <p:cNvSpPr>
            <a:spLocks noGrp="1"/>
          </p:cNvSpPr>
          <p:nvPr>
            <p:ph type="sldNum" sz="quarter" idx="4"/>
          </p:nvPr>
        </p:nvSpPr>
        <p:spPr>
          <a:xfrm>
            <a:off x="8735327" y="6356361"/>
            <a:ext cx="2844059" cy="365125"/>
          </a:xfrm>
          <a:prstGeom prst="rect">
            <a:avLst/>
          </a:prstGeom>
        </p:spPr>
        <p:txBody>
          <a:bodyPr vert="horz" lIns="111447" tIns="55724" rIns="111447" bIns="55724" rtlCol="0" anchor="ctr"/>
          <a:lstStyle>
            <a:lvl1pPr algn="r">
              <a:defRPr sz="1500">
                <a:solidFill>
                  <a:schemeClr val="tx1">
                    <a:tint val="75000"/>
                  </a:schemeClr>
                </a:solidFill>
                <a:latin typeface="Calibri"/>
                <a:cs typeface="Calibri"/>
              </a:defRPr>
            </a:lvl1pPr>
          </a:lstStyle>
          <a:p>
            <a:fld id="{AC913800-9833-F549-80FC-C3497A40B0B4}" type="slidenum">
              <a:rPr lang="en-US" smtClean="0"/>
              <a:pPr/>
              <a:t>‹#›</a:t>
            </a:fld>
            <a:endParaRPr lang="en-US"/>
          </a:p>
        </p:txBody>
      </p:sp>
    </p:spTree>
    <p:extLst>
      <p:ext uri="{BB962C8B-B14F-4D97-AF65-F5344CB8AC3E}">
        <p14:creationId xmlns:p14="http://schemas.microsoft.com/office/powerpoint/2010/main" val="1416080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iming>
    <p:tnLst>
      <p:par>
        <p:cTn xmlns:p14="http://schemas.microsoft.com/office/powerpoint/2010/main" id="1" dur="indefinite" restart="never" nodeType="tmRoot"/>
      </p:par>
    </p:tnLst>
  </p:timing>
  <p:hf hdr="0" ftr="0" dt="0"/>
  <p:txStyles>
    <p:titleStyle>
      <a:lvl1pPr algn="ctr" defTabSz="557235" rtl="0" eaLnBrk="1" latinLnBrk="0" hangingPunct="1">
        <a:spcBef>
          <a:spcPct val="0"/>
        </a:spcBef>
        <a:buNone/>
        <a:defRPr sz="5400" kern="1200">
          <a:solidFill>
            <a:srgbClr val="0D49E1"/>
          </a:solidFill>
          <a:latin typeface="Calibri"/>
          <a:ea typeface="+mj-ea"/>
          <a:cs typeface="Calibri"/>
        </a:defRPr>
      </a:lvl1pPr>
    </p:titleStyle>
    <p:bodyStyle>
      <a:lvl1pPr marL="0" indent="0" algn="l" defTabSz="557235" rtl="0" eaLnBrk="1" latinLnBrk="0" hangingPunct="1">
        <a:spcBef>
          <a:spcPct val="20000"/>
        </a:spcBef>
        <a:buFont typeface="Arial"/>
        <a:buNone/>
        <a:defRPr sz="3900" kern="1200">
          <a:solidFill>
            <a:schemeClr val="tx1"/>
          </a:solidFill>
          <a:latin typeface="Calibri"/>
          <a:ea typeface="+mn-ea"/>
          <a:cs typeface="Calibri"/>
        </a:defRPr>
      </a:lvl1pPr>
      <a:lvl2pPr marL="905507" indent="-348272" algn="l" defTabSz="557235" rtl="0" eaLnBrk="1" latinLnBrk="0" hangingPunct="1">
        <a:spcBef>
          <a:spcPct val="20000"/>
        </a:spcBef>
        <a:buFont typeface="Arial"/>
        <a:buChar char="–"/>
        <a:defRPr sz="3400" kern="1200">
          <a:solidFill>
            <a:schemeClr val="tx1"/>
          </a:solidFill>
          <a:latin typeface="Calibri"/>
          <a:ea typeface="+mn-ea"/>
          <a:cs typeface="Calibri"/>
        </a:defRPr>
      </a:lvl2pPr>
      <a:lvl3pPr marL="1393088" indent="-278618" algn="l" defTabSz="557235" rtl="0" eaLnBrk="1" latinLnBrk="0" hangingPunct="1">
        <a:spcBef>
          <a:spcPct val="20000"/>
        </a:spcBef>
        <a:buFont typeface="Arial"/>
        <a:buChar char="•"/>
        <a:defRPr sz="2900" kern="1200">
          <a:solidFill>
            <a:schemeClr val="tx1"/>
          </a:solidFill>
          <a:latin typeface="Calibri"/>
          <a:ea typeface="+mn-ea"/>
          <a:cs typeface="Calibri"/>
        </a:defRPr>
      </a:lvl3pPr>
      <a:lvl4pPr marL="1950324" indent="-278618" algn="l" defTabSz="557235" rtl="0" eaLnBrk="1" latinLnBrk="0" hangingPunct="1">
        <a:spcBef>
          <a:spcPct val="20000"/>
        </a:spcBef>
        <a:buFont typeface="Arial"/>
        <a:buChar char="–"/>
        <a:defRPr sz="2400" kern="1200">
          <a:solidFill>
            <a:schemeClr val="tx1"/>
          </a:solidFill>
          <a:latin typeface="Calibri"/>
          <a:ea typeface="+mn-ea"/>
          <a:cs typeface="Calibri"/>
        </a:defRPr>
      </a:lvl4pPr>
      <a:lvl5pPr marL="2507559" indent="-278618" algn="l" defTabSz="557235" rtl="0" eaLnBrk="1" latinLnBrk="0" hangingPunct="1">
        <a:spcBef>
          <a:spcPct val="20000"/>
        </a:spcBef>
        <a:buFont typeface="Arial"/>
        <a:buChar char="»"/>
        <a:defRPr sz="2400" kern="1200">
          <a:solidFill>
            <a:schemeClr val="tx1"/>
          </a:solidFill>
          <a:latin typeface="Calibri"/>
          <a:ea typeface="+mn-ea"/>
          <a:cs typeface="Calibri"/>
        </a:defRPr>
      </a:lvl5pPr>
      <a:lvl6pPr marL="3064794" indent="-278618" algn="l" defTabSz="557235" rtl="0" eaLnBrk="1" latinLnBrk="0" hangingPunct="1">
        <a:spcBef>
          <a:spcPct val="20000"/>
        </a:spcBef>
        <a:buFont typeface="Arial"/>
        <a:buChar char="•"/>
        <a:defRPr sz="2400" kern="1200">
          <a:solidFill>
            <a:schemeClr val="tx1"/>
          </a:solidFill>
          <a:latin typeface="+mn-lt"/>
          <a:ea typeface="+mn-ea"/>
          <a:cs typeface="+mn-cs"/>
        </a:defRPr>
      </a:lvl6pPr>
      <a:lvl7pPr marL="3622030" indent="-278618" algn="l" defTabSz="557235" rtl="0" eaLnBrk="1" latinLnBrk="0" hangingPunct="1">
        <a:spcBef>
          <a:spcPct val="20000"/>
        </a:spcBef>
        <a:buFont typeface="Arial"/>
        <a:buChar char="•"/>
        <a:defRPr sz="2400" kern="1200">
          <a:solidFill>
            <a:schemeClr val="tx1"/>
          </a:solidFill>
          <a:latin typeface="+mn-lt"/>
          <a:ea typeface="+mn-ea"/>
          <a:cs typeface="+mn-cs"/>
        </a:defRPr>
      </a:lvl7pPr>
      <a:lvl8pPr marL="4179265" indent="-278618" algn="l" defTabSz="557235" rtl="0" eaLnBrk="1" latinLnBrk="0" hangingPunct="1">
        <a:spcBef>
          <a:spcPct val="20000"/>
        </a:spcBef>
        <a:buFont typeface="Arial"/>
        <a:buChar char="•"/>
        <a:defRPr sz="2400" kern="1200">
          <a:solidFill>
            <a:schemeClr val="tx1"/>
          </a:solidFill>
          <a:latin typeface="+mn-lt"/>
          <a:ea typeface="+mn-ea"/>
          <a:cs typeface="+mn-cs"/>
        </a:defRPr>
      </a:lvl8pPr>
      <a:lvl9pPr marL="4736501" indent="-278618" algn="l" defTabSz="557235"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57235" rtl="0" eaLnBrk="1" latinLnBrk="0" hangingPunct="1">
        <a:defRPr sz="2200" kern="1200">
          <a:solidFill>
            <a:schemeClr val="tx1"/>
          </a:solidFill>
          <a:latin typeface="+mn-lt"/>
          <a:ea typeface="+mn-ea"/>
          <a:cs typeface="+mn-cs"/>
        </a:defRPr>
      </a:lvl1pPr>
      <a:lvl2pPr marL="557235" algn="l" defTabSz="557235" rtl="0" eaLnBrk="1" latinLnBrk="0" hangingPunct="1">
        <a:defRPr sz="2200" kern="1200">
          <a:solidFill>
            <a:schemeClr val="tx1"/>
          </a:solidFill>
          <a:latin typeface="+mn-lt"/>
          <a:ea typeface="+mn-ea"/>
          <a:cs typeface="+mn-cs"/>
        </a:defRPr>
      </a:lvl2pPr>
      <a:lvl3pPr marL="1114471" algn="l" defTabSz="557235" rtl="0" eaLnBrk="1" latinLnBrk="0" hangingPunct="1">
        <a:defRPr sz="2200" kern="1200">
          <a:solidFill>
            <a:schemeClr val="tx1"/>
          </a:solidFill>
          <a:latin typeface="+mn-lt"/>
          <a:ea typeface="+mn-ea"/>
          <a:cs typeface="+mn-cs"/>
        </a:defRPr>
      </a:lvl3pPr>
      <a:lvl4pPr marL="1671706" algn="l" defTabSz="557235" rtl="0" eaLnBrk="1" latinLnBrk="0" hangingPunct="1">
        <a:defRPr sz="2200" kern="1200">
          <a:solidFill>
            <a:schemeClr val="tx1"/>
          </a:solidFill>
          <a:latin typeface="+mn-lt"/>
          <a:ea typeface="+mn-ea"/>
          <a:cs typeface="+mn-cs"/>
        </a:defRPr>
      </a:lvl4pPr>
      <a:lvl5pPr marL="2228941" algn="l" defTabSz="557235" rtl="0" eaLnBrk="1" latinLnBrk="0" hangingPunct="1">
        <a:defRPr sz="2200" kern="1200">
          <a:solidFill>
            <a:schemeClr val="tx1"/>
          </a:solidFill>
          <a:latin typeface="+mn-lt"/>
          <a:ea typeface="+mn-ea"/>
          <a:cs typeface="+mn-cs"/>
        </a:defRPr>
      </a:lvl5pPr>
      <a:lvl6pPr marL="2786177" algn="l" defTabSz="557235" rtl="0" eaLnBrk="1" latinLnBrk="0" hangingPunct="1">
        <a:defRPr sz="2200" kern="1200">
          <a:solidFill>
            <a:schemeClr val="tx1"/>
          </a:solidFill>
          <a:latin typeface="+mn-lt"/>
          <a:ea typeface="+mn-ea"/>
          <a:cs typeface="+mn-cs"/>
        </a:defRPr>
      </a:lvl6pPr>
      <a:lvl7pPr marL="3343412" algn="l" defTabSz="557235" rtl="0" eaLnBrk="1" latinLnBrk="0" hangingPunct="1">
        <a:defRPr sz="2200" kern="1200">
          <a:solidFill>
            <a:schemeClr val="tx1"/>
          </a:solidFill>
          <a:latin typeface="+mn-lt"/>
          <a:ea typeface="+mn-ea"/>
          <a:cs typeface="+mn-cs"/>
        </a:defRPr>
      </a:lvl7pPr>
      <a:lvl8pPr marL="3900648" algn="l" defTabSz="557235" rtl="0" eaLnBrk="1" latinLnBrk="0" hangingPunct="1">
        <a:defRPr sz="2200" kern="1200">
          <a:solidFill>
            <a:schemeClr val="tx1"/>
          </a:solidFill>
          <a:latin typeface="+mn-lt"/>
          <a:ea typeface="+mn-ea"/>
          <a:cs typeface="+mn-cs"/>
        </a:defRPr>
      </a:lvl8pPr>
      <a:lvl9pPr marL="4457883" algn="l" defTabSz="557235"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9"/>
            <a:ext cx="10512862"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dirty="0" smtClean="0"/>
              <a:t>Click to edit Master text </a:t>
            </a:r>
            <a:r>
              <a:rPr lang="en-US" dirty="0" smtClean="0"/>
              <a:t>styles</a:t>
            </a:r>
          </a:p>
          <a:p>
            <a:pPr lvl="1"/>
            <a:r>
              <a:rPr lang="en-US" dirty="0" smtClean="0"/>
              <a:t>Second level</a:t>
            </a:r>
            <a:endParaRPr lang="en-US" dirty="0" smtClean="0"/>
          </a:p>
          <a:p>
            <a:pPr lvl="2"/>
            <a:r>
              <a:rPr lang="en-US" dirty="0" smtClean="0"/>
              <a:t>Third </a:t>
            </a:r>
            <a:r>
              <a:rPr lang="en-US" dirty="0" smtClean="0"/>
              <a:t>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7983" y="6356361"/>
            <a:ext cx="3275747" cy="365125"/>
          </a:xfrm>
          <a:prstGeom prst="rect">
            <a:avLst/>
          </a:prstGeom>
        </p:spPr>
        <p:txBody>
          <a:bodyPr vert="horz" lIns="91440" tIns="45720" rIns="91440" bIns="45720" rtlCol="0" anchor="ctr"/>
          <a:lstStyle>
            <a:lvl1pPr algn="l">
              <a:defRPr sz="1200">
                <a:solidFill>
                  <a:schemeClr val="tx1">
                    <a:tint val="75000"/>
                  </a:schemeClr>
                </a:solidFill>
                <a:latin typeface="Calibri"/>
                <a:cs typeface="Calibri"/>
              </a:defRPr>
            </a:lvl1pPr>
          </a:lstStyle>
          <a:p>
            <a:pPr defTabSz="914400"/>
            <a:fld id="{1A869B1C-71CF-DD44-AB8C-82541ECACE2D}" type="datetime1">
              <a:rPr lang="en-US" smtClean="0">
                <a:solidFill>
                  <a:prstClr val="black">
                    <a:tint val="75000"/>
                  </a:prstClr>
                </a:solidFill>
              </a:rPr>
              <a:pPr defTabSz="914400"/>
              <a:t>2/29/16</a:t>
            </a:fld>
            <a:endParaRPr lang="en-US">
              <a:solidFill>
                <a:prstClr val="black">
                  <a:tint val="75000"/>
                </a:prstClr>
              </a:solidFill>
            </a:endParaRPr>
          </a:p>
        </p:txBody>
      </p:sp>
      <p:sp>
        <p:nvSpPr>
          <p:cNvPr id="5" name="Footer Placeholder 4"/>
          <p:cNvSpPr>
            <a:spLocks noGrp="1"/>
          </p:cNvSpPr>
          <p:nvPr>
            <p:ph type="ftr" sz="quarter" idx="3"/>
          </p:nvPr>
        </p:nvSpPr>
        <p:spPr>
          <a:xfrm>
            <a:off x="4646990" y="6356361"/>
            <a:ext cx="2894846" cy="365125"/>
          </a:xfrm>
          <a:prstGeom prst="rect">
            <a:avLst/>
          </a:prstGeom>
        </p:spPr>
        <p:txBody>
          <a:bodyPr vert="horz" lIns="91440" tIns="45720" rIns="91440" bIns="45720" rtlCol="0" anchor="ctr"/>
          <a:lstStyle>
            <a:lvl1pPr algn="ctr">
              <a:defRPr sz="1200">
                <a:solidFill>
                  <a:schemeClr val="tx1">
                    <a:tint val="75000"/>
                  </a:schemeClr>
                </a:solidFill>
                <a:latin typeface="Calibri"/>
                <a:cs typeface="Calibri"/>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503565" y="6356359"/>
            <a:ext cx="2844059" cy="365125"/>
          </a:xfrm>
          <a:prstGeom prst="rect">
            <a:avLst/>
          </a:prstGeom>
        </p:spPr>
        <p:txBody>
          <a:bodyPr vert="horz" lIns="91440" tIns="45720" rIns="91440" bIns="45720" rtlCol="0" anchor="ctr"/>
          <a:lstStyle>
            <a:lvl1pPr algn="r">
              <a:defRPr sz="1200">
                <a:solidFill>
                  <a:schemeClr val="tx1">
                    <a:tint val="75000"/>
                  </a:schemeClr>
                </a:solidFill>
                <a:latin typeface="Calibri"/>
                <a:cs typeface="Calibri"/>
              </a:defRPr>
            </a:lvl1pPr>
          </a:lstStyle>
          <a:p>
            <a:pPr defTabSz="914400"/>
            <a:fld id="{AB784BE6-8AD8-2A49-BC7C-EB31A7D2B34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236033120"/>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hf sldNum="0" hdr="0" ftr="0" dt="0"/>
  <p:txStyles>
    <p:titleStyle>
      <a:lvl1pPr algn="ctr" defTabSz="914400" rtl="0" eaLnBrk="1" latinLnBrk="0" hangingPunct="1">
        <a:spcBef>
          <a:spcPct val="0"/>
        </a:spcBef>
        <a:buNone/>
        <a:defRPr sz="5400" i="0" kern="1200">
          <a:solidFill>
            <a:srgbClr val="0D49E1"/>
          </a:solidFill>
          <a:latin typeface="Calibri"/>
          <a:ea typeface="+mj-ea"/>
          <a:cs typeface="Calibri"/>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3200" kern="1200">
          <a:solidFill>
            <a:schemeClr val="tx1"/>
          </a:solidFill>
          <a:latin typeface="Calibri"/>
          <a:ea typeface="+mn-ea"/>
          <a:cs typeface="Calibri"/>
        </a:defRPr>
      </a:lvl1pPr>
      <a:lvl2pPr marL="1014435" marR="0" indent="-457200" algn="l" defTabSz="557235" rtl="0" eaLnBrk="1" fontAlgn="auto" latinLnBrk="0" hangingPunct="1">
        <a:lnSpc>
          <a:spcPct val="100000"/>
        </a:lnSpc>
        <a:spcBef>
          <a:spcPct val="20000"/>
        </a:spcBef>
        <a:spcAft>
          <a:spcPts val="0"/>
        </a:spcAft>
        <a:buClrTx/>
        <a:buSzTx/>
        <a:buFont typeface="Lucida Grande"/>
        <a:buChar char="-"/>
        <a:tabLst/>
        <a:defRPr sz="2800" kern="1200" baseline="0">
          <a:solidFill>
            <a:schemeClr val="tx1"/>
          </a:solidFill>
          <a:latin typeface="Calibri"/>
          <a:ea typeface="+mn-ea"/>
          <a:cs typeface="Calibri"/>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Calibri"/>
          <a:ea typeface="+mn-ea"/>
          <a:cs typeface="Calibri"/>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Calibri"/>
          <a:ea typeface="+mn-ea"/>
          <a:cs typeface="Calibri"/>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Calibri"/>
          <a:ea typeface="+mn-ea"/>
          <a:cs typeface="Calibri"/>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9"/>
            <a:ext cx="10512862"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7983" y="6356359"/>
            <a:ext cx="32757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A869B1C-71CF-DD44-AB8C-82541ECACE2D}" type="datetime1">
              <a:rPr lang="en-US" smtClean="0">
                <a:solidFill>
                  <a:prstClr val="black">
                    <a:tint val="75000"/>
                  </a:prstClr>
                </a:solidFill>
                <a:latin typeface="Segoe UI"/>
              </a:rPr>
              <a:pPr defTabSz="914400"/>
              <a:t>2/29/16</a:t>
            </a:fld>
            <a:endParaRPr lang="en-US">
              <a:solidFill>
                <a:prstClr val="black">
                  <a:tint val="75000"/>
                </a:prstClr>
              </a:solidFill>
              <a:latin typeface="Segoe UI"/>
            </a:endParaRPr>
          </a:p>
        </p:txBody>
      </p:sp>
      <p:sp>
        <p:nvSpPr>
          <p:cNvPr id="5" name="Footer Placeholder 4"/>
          <p:cNvSpPr>
            <a:spLocks noGrp="1"/>
          </p:cNvSpPr>
          <p:nvPr>
            <p:ph type="ftr" sz="quarter" idx="3"/>
          </p:nvPr>
        </p:nvSpPr>
        <p:spPr>
          <a:xfrm>
            <a:off x="4646990" y="6356359"/>
            <a:ext cx="289484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Segoe UI"/>
            </a:endParaRPr>
          </a:p>
        </p:txBody>
      </p:sp>
      <p:sp>
        <p:nvSpPr>
          <p:cNvPr id="6" name="Slide Number Placeholder 5"/>
          <p:cNvSpPr>
            <a:spLocks noGrp="1"/>
          </p:cNvSpPr>
          <p:nvPr>
            <p:ph type="sldNum" sz="quarter" idx="4"/>
          </p:nvPr>
        </p:nvSpPr>
        <p:spPr>
          <a:xfrm>
            <a:off x="8503565" y="6356357"/>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B784BE6-8AD8-2A49-BC7C-EB31A7D2B34C}" type="slidenum">
              <a:rPr lang="en-US" smtClean="0">
                <a:solidFill>
                  <a:prstClr val="black">
                    <a:tint val="75000"/>
                  </a:prstClr>
                </a:solidFill>
                <a:latin typeface="Segoe UI"/>
              </a:rPr>
              <a:pPr defTabSz="914400"/>
              <a:t>‹#›</a:t>
            </a:fld>
            <a:endParaRPr lang="en-US">
              <a:solidFill>
                <a:prstClr val="black">
                  <a:tint val="75000"/>
                </a:prstClr>
              </a:solidFill>
              <a:latin typeface="Segoe UI"/>
            </a:endParaRPr>
          </a:p>
        </p:txBody>
      </p:sp>
    </p:spTree>
    <p:extLst>
      <p:ext uri="{BB962C8B-B14F-4D97-AF65-F5344CB8AC3E}">
        <p14:creationId xmlns:p14="http://schemas.microsoft.com/office/powerpoint/2010/main" val="902189998"/>
      </p:ext>
    </p:extLst>
  </p:cSld>
  <p:clrMap bg1="lt1" tx1="dk1" bg2="lt2" tx2="dk2" accent1="accent1" accent2="accent2" accent3="accent3" accent4="accent4" accent5="accent5" accent6="accent6" hlink="hlink" folHlink="folHlink"/>
  <p:sldLayoutIdLst>
    <p:sldLayoutId id="2147483664" r:id="rId1"/>
    <p:sldLayoutId id="2147483665" r:id="rId2"/>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hf sldNum="0" hdr="0" ftr="0" dt="0"/>
  <p:txStyles>
    <p:titleStyle>
      <a:lvl1pPr algn="l" defTabSz="914400" rtl="0" eaLnBrk="1" latinLnBrk="0" hangingPunct="1">
        <a:spcBef>
          <a:spcPct val="0"/>
        </a:spcBef>
        <a:buNone/>
        <a:defRPr sz="5400" i="0" kern="1200">
          <a:solidFill>
            <a:schemeClr val="tx1"/>
          </a:solidFill>
          <a:latin typeface="Gill Sans Light"/>
          <a:ea typeface="+mj-ea"/>
          <a:cs typeface="Gill Sans Light"/>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Gill Sans Light"/>
          <a:ea typeface="+mn-ea"/>
          <a:cs typeface="Gill Sans Light"/>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Gill Sans Light"/>
          <a:ea typeface="+mn-ea"/>
          <a:cs typeface="Gill Sans Light"/>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Gill Sans Light"/>
          <a:ea typeface="+mn-ea"/>
          <a:cs typeface="Gill Sans Light"/>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Gill Sans Light"/>
          <a:ea typeface="+mn-ea"/>
          <a:cs typeface="Gill Sans Light"/>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Gill Sans Light"/>
          <a:ea typeface="+mn-ea"/>
          <a:cs typeface="Gill Sans Light"/>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14.xml"/><Relationship Id="rId3"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14.xml"/><Relationship Id="rId3"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14.xml"/><Relationship Id="rId3"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12.xml"/><Relationship Id="rId3"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12.xml"/><Relationship Id="rId3"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3.xml"/><Relationship Id="rId3"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2.xml"/><Relationship Id="rId3"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7.xml"/><Relationship Id="rId3"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093" y="1273950"/>
            <a:ext cx="12012175" cy="2171627"/>
          </a:xfrm>
        </p:spPr>
        <p:txBody>
          <a:bodyPr>
            <a:normAutofit fontScale="90000"/>
          </a:bodyPr>
          <a:lstStyle/>
          <a:p>
            <a:pPr algn="ctr"/>
            <a:r>
              <a:rPr lang="en-US" dirty="0" smtClean="0"/>
              <a:t>6.888</a:t>
            </a:r>
            <a:br>
              <a:rPr lang="en-US" dirty="0" smtClean="0"/>
            </a:br>
            <a:r>
              <a:rPr lang="en-US" dirty="0" smtClean="0"/>
              <a:t> Lecture </a:t>
            </a:r>
            <a:r>
              <a:rPr lang="en-US" dirty="0" smtClean="0"/>
              <a:t>8:</a:t>
            </a:r>
            <a:r>
              <a:rPr lang="en-US" dirty="0" smtClean="0"/>
              <a:t/>
            </a:r>
            <a:br>
              <a:rPr lang="en-US" dirty="0" smtClean="0"/>
            </a:br>
            <a:r>
              <a:rPr lang="en-US" dirty="0" smtClean="0"/>
              <a:t>Networking for Data Analytics</a:t>
            </a:r>
            <a:endParaRPr lang="en-US" dirty="0"/>
          </a:p>
        </p:txBody>
      </p:sp>
      <p:sp>
        <p:nvSpPr>
          <p:cNvPr id="4" name="Subtitle 3"/>
          <p:cNvSpPr>
            <a:spLocks noGrp="1"/>
          </p:cNvSpPr>
          <p:nvPr>
            <p:ph type="subTitle" idx="1"/>
          </p:nvPr>
        </p:nvSpPr>
        <p:spPr>
          <a:xfrm>
            <a:off x="1828324" y="3114274"/>
            <a:ext cx="8532178" cy="3607204"/>
          </a:xfrm>
        </p:spPr>
        <p:txBody>
          <a:bodyPr>
            <a:normAutofit lnSpcReduction="10000"/>
          </a:bodyPr>
          <a:lstStyle/>
          <a:p>
            <a:endParaRPr lang="en-US" sz="1200" dirty="0"/>
          </a:p>
          <a:p>
            <a:endParaRPr lang="en-US" dirty="0"/>
          </a:p>
          <a:p>
            <a:r>
              <a:rPr lang="en-US" sz="3200" dirty="0"/>
              <a:t>Mohammad Alizadeh</a:t>
            </a:r>
          </a:p>
          <a:p>
            <a:endParaRPr lang="en-US" sz="2900" dirty="0" smtClean="0"/>
          </a:p>
          <a:p>
            <a:endParaRPr lang="en-US" sz="2900" dirty="0"/>
          </a:p>
          <a:p>
            <a:endParaRPr lang="en-US" sz="2900" dirty="0"/>
          </a:p>
          <a:p>
            <a:r>
              <a:rPr lang="en-US" sz="2800" dirty="0" smtClean="0"/>
              <a:t>Spring 2016</a:t>
            </a:r>
            <a:endParaRPr lang="en-US" sz="2800" dirty="0"/>
          </a:p>
        </p:txBody>
      </p:sp>
      <p:pic>
        <p:nvPicPr>
          <p:cNvPr id="5" name="Picture 4"/>
          <p:cNvPicPr>
            <a:picLocks noChangeAspect="1"/>
          </p:cNvPicPr>
          <p:nvPr/>
        </p:nvPicPr>
        <p:blipFill>
          <a:blip r:embed="rId2"/>
          <a:stretch>
            <a:fillRect/>
          </a:stretch>
        </p:blipFill>
        <p:spPr>
          <a:xfrm>
            <a:off x="537987" y="402843"/>
            <a:ext cx="1531762" cy="594095"/>
          </a:xfrm>
          <a:prstGeom prst="rect">
            <a:avLst/>
          </a:prstGeom>
        </p:spPr>
      </p:pic>
      <p:sp>
        <p:nvSpPr>
          <p:cNvPr id="3" name="Slide Number Placeholder 2"/>
          <p:cNvSpPr>
            <a:spLocks noGrp="1"/>
          </p:cNvSpPr>
          <p:nvPr>
            <p:ph type="sldNum" sz="quarter" idx="12"/>
          </p:nvPr>
        </p:nvSpPr>
        <p:spPr/>
        <p:txBody>
          <a:bodyPr/>
          <a:lstStyle/>
          <a:p>
            <a:fld id="{AC913800-9833-F549-80FC-C3497A40B0B4}" type="slidenum">
              <a:rPr lang="en-US" smtClean="0"/>
              <a:t>1</a:t>
            </a:fld>
            <a:endParaRPr lang="en-US" dirty="0"/>
          </a:p>
        </p:txBody>
      </p:sp>
      <p:sp>
        <p:nvSpPr>
          <p:cNvPr id="6" name="TextBox 5"/>
          <p:cNvSpPr txBox="1"/>
          <p:nvPr/>
        </p:nvSpPr>
        <p:spPr>
          <a:xfrm>
            <a:off x="320254" y="5267747"/>
            <a:ext cx="10524079" cy="430887"/>
          </a:xfrm>
          <a:prstGeom prst="rect">
            <a:avLst/>
          </a:prstGeom>
          <a:noFill/>
        </p:spPr>
        <p:txBody>
          <a:bodyPr wrap="square" rtlCol="0">
            <a:spAutoFit/>
          </a:bodyPr>
          <a:lstStyle/>
          <a:p>
            <a:pPr marL="342900" indent="-342900">
              <a:buFont typeface="Wingdings" charset="2"/>
              <a:buChar char="²"/>
            </a:pPr>
            <a:r>
              <a:rPr lang="en-US" dirty="0" smtClean="0">
                <a:solidFill>
                  <a:schemeClr val="bg1">
                    <a:lumMod val="50000"/>
                  </a:schemeClr>
                </a:solidFill>
              </a:rPr>
              <a:t>Many thanks to </a:t>
            </a:r>
            <a:r>
              <a:rPr lang="en-US" dirty="0" err="1" smtClean="0">
                <a:solidFill>
                  <a:schemeClr val="bg1">
                    <a:lumMod val="50000"/>
                  </a:schemeClr>
                </a:solidFill>
              </a:rPr>
              <a:t>Mosharaf</a:t>
            </a:r>
            <a:r>
              <a:rPr lang="en-US" dirty="0" smtClean="0">
                <a:solidFill>
                  <a:schemeClr val="bg1">
                    <a:lumMod val="50000"/>
                  </a:schemeClr>
                </a:solidFill>
              </a:rPr>
              <a:t> </a:t>
            </a:r>
            <a:r>
              <a:rPr lang="en-US" dirty="0" err="1" smtClean="0">
                <a:solidFill>
                  <a:schemeClr val="bg1">
                    <a:lumMod val="50000"/>
                  </a:schemeClr>
                </a:solidFill>
              </a:rPr>
              <a:t>Chowdhury</a:t>
            </a:r>
            <a:r>
              <a:rPr lang="en-US" dirty="0" smtClean="0">
                <a:solidFill>
                  <a:schemeClr val="bg1">
                    <a:lumMod val="50000"/>
                  </a:schemeClr>
                </a:solidFill>
              </a:rPr>
              <a:t> (Michigan) and Kay </a:t>
            </a:r>
            <a:r>
              <a:rPr lang="en-US" dirty="0" err="1" smtClean="0">
                <a:solidFill>
                  <a:schemeClr val="bg1">
                    <a:lumMod val="50000"/>
                  </a:schemeClr>
                </a:solidFill>
              </a:rPr>
              <a:t>Ousterhout</a:t>
            </a:r>
            <a:r>
              <a:rPr lang="en-US" dirty="0" smtClean="0">
                <a:solidFill>
                  <a:schemeClr val="bg1">
                    <a:lumMod val="50000"/>
                  </a:schemeClr>
                </a:solidFill>
              </a:rPr>
              <a:t> (Berkeley)</a:t>
            </a:r>
            <a:endParaRPr lang="en-US" dirty="0">
              <a:solidFill>
                <a:schemeClr val="bg1">
                  <a:lumMod val="50000"/>
                </a:schemeClr>
              </a:solidFill>
            </a:endParaRPr>
          </a:p>
        </p:txBody>
      </p:sp>
    </p:spTree>
    <p:extLst>
      <p:ext uri="{BB962C8B-B14F-4D97-AF65-F5344CB8AC3E}">
        <p14:creationId xmlns:p14="http://schemas.microsoft.com/office/powerpoint/2010/main" val="17202814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Box 171"/>
          <p:cNvSpPr txBox="1"/>
          <p:nvPr/>
        </p:nvSpPr>
        <p:spPr>
          <a:xfrm>
            <a:off x="1" y="0"/>
            <a:ext cx="3977527" cy="6858000"/>
          </a:xfrm>
          <a:prstGeom prst="rect">
            <a:avLst/>
          </a:prstGeom>
          <a:solidFill>
            <a:schemeClr val="tx1">
              <a:lumMod val="85000"/>
              <a:lumOff val="15000"/>
            </a:schemeClr>
          </a:solidFill>
          <a:ln>
            <a:noFill/>
          </a:ln>
        </p:spPr>
        <p:txBody>
          <a:bodyPr wrap="square" rtlCol="0">
            <a:noAutofit/>
          </a:bodyPr>
          <a:lstStyle/>
          <a:p>
            <a:pPr marL="396875"/>
            <a:endParaRPr lang="en-US" sz="13800" dirty="0" smtClean="0">
              <a:solidFill>
                <a:srgbClr val="FFA614"/>
              </a:solidFill>
              <a:latin typeface="Abril Fatface"/>
              <a:cs typeface="Abril Fatface"/>
            </a:endParaRPr>
          </a:p>
          <a:p>
            <a:pPr marL="396875"/>
            <a:r>
              <a:rPr lang="en-US" sz="4000" dirty="0" smtClean="0">
                <a:solidFill>
                  <a:srgbClr val="E46C0A"/>
                </a:solidFill>
                <a:latin typeface="Abril Fatface"/>
                <a:cs typeface="Abril Fatface"/>
              </a:rPr>
              <a:t>How to schedule coflows </a:t>
            </a:r>
          </a:p>
          <a:p>
            <a:pPr marL="396875"/>
            <a:r>
              <a:rPr lang="en-US" sz="4000" dirty="0" smtClean="0">
                <a:solidFill>
                  <a:srgbClr val="E46C0A"/>
                </a:solidFill>
                <a:latin typeface="Abril Fatface"/>
                <a:cs typeface="Abril Fatface"/>
              </a:rPr>
              <a:t>online …</a:t>
            </a:r>
          </a:p>
          <a:p>
            <a:pPr marL="396875"/>
            <a:endParaRPr lang="en-US" sz="2400" dirty="0" smtClean="0">
              <a:solidFill>
                <a:srgbClr val="FFA614"/>
              </a:solidFill>
              <a:latin typeface="Gill Sans Light"/>
              <a:cs typeface="Gill Sans Light"/>
            </a:endParaRPr>
          </a:p>
          <a:p>
            <a:pPr marL="396875"/>
            <a:endParaRPr lang="en-US" sz="2400" dirty="0" smtClean="0">
              <a:solidFill>
                <a:srgbClr val="FFA614"/>
              </a:solidFill>
              <a:latin typeface="Gill Sans Light"/>
              <a:cs typeface="Gill Sans Light"/>
            </a:endParaRPr>
          </a:p>
          <a:p>
            <a:pPr marL="396875"/>
            <a:endParaRPr lang="en-US" sz="2400" dirty="0" smtClean="0">
              <a:solidFill>
                <a:srgbClr val="FFA614"/>
              </a:solidFill>
              <a:latin typeface="Gill Sans Light"/>
              <a:cs typeface="Gill Sans Light"/>
            </a:endParaRPr>
          </a:p>
          <a:p>
            <a:pPr marL="396875"/>
            <a:endParaRPr lang="en-US" sz="2400" dirty="0">
              <a:solidFill>
                <a:srgbClr val="FFA614"/>
              </a:solidFill>
              <a:latin typeface="Gill Sans Light"/>
              <a:cs typeface="Gill Sans Light"/>
            </a:endParaRPr>
          </a:p>
        </p:txBody>
      </p:sp>
      <p:sp>
        <p:nvSpPr>
          <p:cNvPr id="173" name="TextBox 172"/>
          <p:cNvSpPr txBox="1"/>
          <p:nvPr/>
        </p:nvSpPr>
        <p:spPr>
          <a:xfrm>
            <a:off x="8201122" y="0"/>
            <a:ext cx="3987703" cy="6858000"/>
          </a:xfrm>
          <a:prstGeom prst="rect">
            <a:avLst/>
          </a:prstGeom>
          <a:solidFill>
            <a:schemeClr val="tx1">
              <a:lumMod val="85000"/>
              <a:lumOff val="15000"/>
            </a:schemeClr>
          </a:solidFill>
          <a:ln>
            <a:noFill/>
          </a:ln>
        </p:spPr>
        <p:txBody>
          <a:bodyPr wrap="square" rtlCol="0">
            <a:noAutofit/>
          </a:bodyPr>
          <a:lstStyle/>
          <a:p>
            <a:pPr algn="ctr"/>
            <a:endParaRPr lang="en-US" sz="3200" dirty="0" smtClean="0">
              <a:solidFill>
                <a:prstClr val="white"/>
              </a:solidFill>
              <a:latin typeface="Abril Fatface"/>
              <a:cs typeface="Abril Fatface"/>
            </a:endParaRPr>
          </a:p>
          <a:p>
            <a:pPr algn="ctr"/>
            <a:endParaRPr lang="en-US" sz="3200" dirty="0">
              <a:solidFill>
                <a:prstClr val="white"/>
              </a:solidFill>
              <a:latin typeface="Abril Fatface"/>
              <a:cs typeface="Abril Fatface"/>
            </a:endParaRPr>
          </a:p>
          <a:p>
            <a:pPr algn="ctr"/>
            <a:endParaRPr lang="en-US" sz="3200" dirty="0" smtClean="0">
              <a:solidFill>
                <a:prstClr val="white"/>
              </a:solidFill>
              <a:latin typeface="Abril Fatface"/>
              <a:cs typeface="Abril Fatface"/>
            </a:endParaRPr>
          </a:p>
          <a:p>
            <a:r>
              <a:rPr lang="en-US" sz="2800" dirty="0" smtClean="0">
                <a:solidFill>
                  <a:schemeClr val="bg1"/>
                </a:solidFill>
                <a:latin typeface="Abril Fatface"/>
                <a:cs typeface="Abril Fatface"/>
              </a:rPr>
              <a:t>                … for faster</a:t>
            </a:r>
          </a:p>
          <a:p>
            <a:r>
              <a:rPr lang="en-US" sz="2800" dirty="0" smtClean="0">
                <a:solidFill>
                  <a:schemeClr val="accent6">
                    <a:lumMod val="75000"/>
                  </a:schemeClr>
                </a:solidFill>
                <a:latin typeface="Abril Fatface"/>
                <a:cs typeface="Abril Fatface"/>
              </a:rPr>
              <a:t>        </a:t>
            </a:r>
            <a:r>
              <a:rPr lang="en-US" sz="2800" dirty="0" smtClean="0">
                <a:solidFill>
                  <a:srgbClr val="E46C0A"/>
                </a:solidFill>
                <a:latin typeface="Abril Fatface"/>
                <a:cs typeface="Abril Fatface"/>
              </a:rPr>
              <a:t>#1</a:t>
            </a:r>
            <a:r>
              <a:rPr lang="en-US" sz="2800" dirty="0" smtClean="0">
                <a:solidFill>
                  <a:schemeClr val="bg1"/>
                </a:solidFill>
                <a:latin typeface="Abril Fatface"/>
                <a:cs typeface="Abril Fatface"/>
              </a:rPr>
              <a:t> </a:t>
            </a:r>
            <a:r>
              <a:rPr lang="en-US" sz="800" dirty="0" smtClean="0">
                <a:solidFill>
                  <a:schemeClr val="bg1"/>
                </a:solidFill>
                <a:latin typeface="Abril Fatface"/>
                <a:cs typeface="Abril Fatface"/>
              </a:rPr>
              <a:t> </a:t>
            </a:r>
            <a:r>
              <a:rPr lang="en-US" sz="2800" dirty="0" smtClean="0">
                <a:solidFill>
                  <a:schemeClr val="bg1"/>
                </a:solidFill>
                <a:latin typeface="Abril Fatface"/>
                <a:cs typeface="Abril Fatface"/>
              </a:rPr>
              <a:t> completion</a:t>
            </a:r>
          </a:p>
          <a:p>
            <a:r>
              <a:rPr lang="en-US" sz="2800" dirty="0" smtClean="0">
                <a:solidFill>
                  <a:schemeClr val="bg1"/>
                </a:solidFill>
                <a:latin typeface="Abril Fatface"/>
                <a:cs typeface="Abril Fatface"/>
              </a:rPr>
              <a:t>                of coflows?</a:t>
            </a:r>
          </a:p>
          <a:p>
            <a:pPr algn="ctr"/>
            <a:endParaRPr lang="en-US" sz="3200" dirty="0" smtClean="0">
              <a:solidFill>
                <a:prstClr val="white"/>
              </a:solidFill>
              <a:latin typeface="Abril Fatface"/>
              <a:cs typeface="Abril Fatface"/>
            </a:endParaRPr>
          </a:p>
          <a:p>
            <a:pPr algn="ctr"/>
            <a:endParaRPr lang="en-US" sz="3200" dirty="0" smtClean="0">
              <a:solidFill>
                <a:prstClr val="white"/>
              </a:solidFill>
              <a:latin typeface="Abril Fatface"/>
              <a:cs typeface="Abril Fatface"/>
            </a:endParaRPr>
          </a:p>
          <a:p>
            <a:r>
              <a:rPr lang="en-US" sz="2800" dirty="0" smtClean="0">
                <a:solidFill>
                  <a:schemeClr val="bg1">
                    <a:lumMod val="85000"/>
                  </a:schemeClr>
                </a:solidFill>
                <a:latin typeface="Abril Fatface"/>
                <a:cs typeface="Abril Fatface"/>
              </a:rPr>
              <a:t>                 </a:t>
            </a:r>
            <a:r>
              <a:rPr lang="en-US" sz="2800" dirty="0" smtClean="0">
                <a:solidFill>
                  <a:schemeClr val="bg1">
                    <a:lumMod val="65000"/>
                  </a:schemeClr>
                </a:solidFill>
                <a:latin typeface="Abril Fatface"/>
                <a:cs typeface="Abril Fatface"/>
              </a:rPr>
              <a:t>… to meet</a:t>
            </a:r>
          </a:p>
          <a:p>
            <a:r>
              <a:rPr lang="en-US" sz="2800" dirty="0" smtClean="0">
                <a:solidFill>
                  <a:srgbClr val="E46C0A"/>
                </a:solidFill>
                <a:latin typeface="Abril Fatface"/>
                <a:cs typeface="Abril Fatface"/>
              </a:rPr>
              <a:t>        #2</a:t>
            </a:r>
            <a:r>
              <a:rPr lang="en-US" sz="2800" dirty="0">
                <a:solidFill>
                  <a:srgbClr val="E46C0A"/>
                </a:solidFill>
                <a:latin typeface="Abril Fatface"/>
                <a:cs typeface="Abril Fatface"/>
              </a:rPr>
              <a:t> </a:t>
            </a:r>
            <a:r>
              <a:rPr lang="en-US" sz="1200" dirty="0" smtClean="0">
                <a:solidFill>
                  <a:schemeClr val="accent6">
                    <a:lumMod val="75000"/>
                  </a:schemeClr>
                </a:solidFill>
                <a:latin typeface="Abril Fatface"/>
                <a:cs typeface="Abril Fatface"/>
              </a:rPr>
              <a:t> </a:t>
            </a:r>
            <a:r>
              <a:rPr lang="en-US" sz="2800" dirty="0" smtClean="0">
                <a:solidFill>
                  <a:schemeClr val="accent6">
                    <a:lumMod val="75000"/>
                  </a:schemeClr>
                </a:solidFill>
                <a:latin typeface="Abril Fatface"/>
                <a:cs typeface="Abril Fatface"/>
              </a:rPr>
              <a:t> </a:t>
            </a:r>
            <a:r>
              <a:rPr lang="en-US" sz="2800" dirty="0" smtClean="0">
                <a:solidFill>
                  <a:srgbClr val="A6A6A6"/>
                </a:solidFill>
                <a:latin typeface="Abril Fatface"/>
                <a:cs typeface="Abril Fatface"/>
              </a:rPr>
              <a:t>more</a:t>
            </a:r>
          </a:p>
          <a:p>
            <a:r>
              <a:rPr lang="en-US" sz="2800" dirty="0" smtClean="0">
                <a:solidFill>
                  <a:prstClr val="white"/>
                </a:solidFill>
                <a:latin typeface="Abril Fatface"/>
                <a:cs typeface="Abril Fatface"/>
              </a:rPr>
              <a:t>                </a:t>
            </a:r>
            <a:r>
              <a:rPr lang="en-US" sz="2800" dirty="0" smtClean="0">
                <a:solidFill>
                  <a:srgbClr val="A6A6A6"/>
                </a:solidFill>
                <a:latin typeface="Abril Fatface"/>
                <a:cs typeface="Abril Fatface"/>
              </a:rPr>
              <a:t> deadlines</a:t>
            </a:r>
            <a:r>
              <a:rPr lang="en-US" sz="2800" dirty="0" smtClean="0">
                <a:solidFill>
                  <a:srgbClr val="A6A6A6"/>
                </a:solidFill>
                <a:latin typeface="Abril Fatface"/>
                <a:cs typeface="Abril Fatface"/>
              </a:rPr>
              <a:t>?</a:t>
            </a:r>
            <a:endParaRPr lang="en-US" sz="2800" dirty="0" smtClean="0">
              <a:solidFill>
                <a:srgbClr val="A6A6A6"/>
              </a:solidFill>
              <a:latin typeface="Abril Fatface"/>
              <a:cs typeface="Abril Fatface"/>
            </a:endParaRPr>
          </a:p>
        </p:txBody>
      </p:sp>
      <p:grpSp>
        <p:nvGrpSpPr>
          <p:cNvPr id="118" name="Group 117"/>
          <p:cNvGrpSpPr>
            <a:grpSpLocks/>
          </p:cNvGrpSpPr>
          <p:nvPr/>
        </p:nvGrpSpPr>
        <p:grpSpPr>
          <a:xfrm>
            <a:off x="3488953" y="510044"/>
            <a:ext cx="5208429" cy="5920431"/>
            <a:chOff x="3199869" y="510040"/>
            <a:chExt cx="5782171" cy="5920431"/>
          </a:xfrm>
        </p:grpSpPr>
        <p:sp>
          <p:nvSpPr>
            <p:cNvPr id="119" name="Rounded Rectangle 118"/>
            <p:cNvSpPr/>
            <p:nvPr/>
          </p:nvSpPr>
          <p:spPr>
            <a:xfrm>
              <a:off x="4009836" y="510040"/>
              <a:ext cx="4179828" cy="5920431"/>
            </a:xfrm>
            <a:prstGeom prst="roundRect">
              <a:avLst>
                <a:gd name="adj" fmla="val 12604"/>
              </a:avLst>
            </a:prstGeom>
            <a:solidFill>
              <a:schemeClr val="bg1">
                <a:lumMod val="95000"/>
              </a:schemeClr>
            </a:solidFill>
            <a:ln w="76200" cmpd="sng">
              <a:solidFill>
                <a:schemeClr val="bg1">
                  <a:lumMod val="6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120" name="Right Arrow 119"/>
            <p:cNvSpPr/>
            <p:nvPr/>
          </p:nvSpPr>
          <p:spPr>
            <a:xfrm>
              <a:off x="3199869" y="1160086"/>
              <a:ext cx="1029958" cy="630046"/>
            </a:xfrm>
            <a:prstGeom prst="rightArrow">
              <a:avLst/>
            </a:prstGeom>
            <a:solidFill>
              <a:srgbClr val="F2F2F2"/>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latin typeface="Gill Sans"/>
                  <a:cs typeface="Gill Sans"/>
                </a:rPr>
                <a:t>1</a:t>
              </a:r>
              <a:endParaRPr lang="en-US" b="1" dirty="0">
                <a:solidFill>
                  <a:schemeClr val="tx1"/>
                </a:solidFill>
                <a:latin typeface="Gill Sans"/>
                <a:cs typeface="Gill Sans"/>
              </a:endParaRPr>
            </a:p>
          </p:txBody>
        </p:sp>
        <p:sp>
          <p:nvSpPr>
            <p:cNvPr id="122" name="Right Arrow 121"/>
            <p:cNvSpPr/>
            <p:nvPr/>
          </p:nvSpPr>
          <p:spPr>
            <a:xfrm>
              <a:off x="3202275" y="2212551"/>
              <a:ext cx="1029958" cy="630046"/>
            </a:xfrm>
            <a:prstGeom prst="rightArrow">
              <a:avLst/>
            </a:prstGeom>
            <a:solidFill>
              <a:srgbClr val="F2F2F2"/>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latin typeface="Gill Sans"/>
                  <a:cs typeface="Gill Sans"/>
                </a:rPr>
                <a:t>2</a:t>
              </a:r>
              <a:endParaRPr lang="en-US" b="1" dirty="0">
                <a:solidFill>
                  <a:schemeClr val="tx1"/>
                </a:solidFill>
                <a:latin typeface="Gill Sans"/>
                <a:cs typeface="Gill Sans"/>
              </a:endParaRPr>
            </a:p>
          </p:txBody>
        </p:sp>
        <p:sp>
          <p:nvSpPr>
            <p:cNvPr id="124" name="Right Arrow 123"/>
            <p:cNvSpPr/>
            <p:nvPr/>
          </p:nvSpPr>
          <p:spPr>
            <a:xfrm>
              <a:off x="3202275" y="5412785"/>
              <a:ext cx="1029958" cy="630046"/>
            </a:xfrm>
            <a:prstGeom prst="rightArrow">
              <a:avLst/>
            </a:prstGeom>
            <a:solidFill>
              <a:srgbClr val="F2F2F2"/>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latin typeface="Gill Sans"/>
                  <a:cs typeface="Gill Sans"/>
                </a:rPr>
                <a:t>N</a:t>
              </a:r>
              <a:endParaRPr lang="en-US" b="1" dirty="0">
                <a:solidFill>
                  <a:schemeClr val="tx1"/>
                </a:solidFill>
                <a:latin typeface="Gill Sans"/>
                <a:cs typeface="Gill Sans"/>
              </a:endParaRPr>
            </a:p>
          </p:txBody>
        </p:sp>
        <p:sp>
          <p:nvSpPr>
            <p:cNvPr id="125" name="Right Arrow 124"/>
            <p:cNvSpPr/>
            <p:nvPr/>
          </p:nvSpPr>
          <p:spPr>
            <a:xfrm>
              <a:off x="7949676" y="1160085"/>
              <a:ext cx="1029958" cy="630046"/>
            </a:xfrm>
            <a:prstGeom prst="rightArrow">
              <a:avLst/>
            </a:prstGeom>
            <a:solidFill>
              <a:srgbClr val="F2F2F2"/>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smtClean="0">
                  <a:solidFill>
                    <a:srgbClr val="000000"/>
                  </a:solidFill>
                  <a:latin typeface="Gill Sans"/>
                  <a:cs typeface="Gill Sans"/>
                </a:rPr>
                <a:t>1</a:t>
              </a:r>
              <a:endParaRPr lang="en-US" b="1" dirty="0">
                <a:solidFill>
                  <a:srgbClr val="000000"/>
                </a:solidFill>
                <a:latin typeface="Gill Sans"/>
                <a:cs typeface="Gill Sans"/>
              </a:endParaRPr>
            </a:p>
          </p:txBody>
        </p:sp>
        <p:sp>
          <p:nvSpPr>
            <p:cNvPr id="168" name="Right Arrow 167"/>
            <p:cNvSpPr/>
            <p:nvPr/>
          </p:nvSpPr>
          <p:spPr>
            <a:xfrm>
              <a:off x="7952082" y="2212550"/>
              <a:ext cx="1029958" cy="630046"/>
            </a:xfrm>
            <a:prstGeom prst="rightArrow">
              <a:avLst/>
            </a:prstGeom>
            <a:solidFill>
              <a:srgbClr val="F2F2F2"/>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smtClean="0">
                  <a:solidFill>
                    <a:srgbClr val="000000"/>
                  </a:solidFill>
                  <a:latin typeface="Gill Sans"/>
                  <a:cs typeface="Gill Sans"/>
                </a:rPr>
                <a:t>2</a:t>
              </a:r>
              <a:endParaRPr lang="en-US" b="1" dirty="0">
                <a:solidFill>
                  <a:srgbClr val="000000"/>
                </a:solidFill>
                <a:latin typeface="Gill Sans"/>
                <a:cs typeface="Gill Sans"/>
              </a:endParaRPr>
            </a:p>
          </p:txBody>
        </p:sp>
        <p:sp>
          <p:nvSpPr>
            <p:cNvPr id="169" name="Right Arrow 168"/>
            <p:cNvSpPr/>
            <p:nvPr/>
          </p:nvSpPr>
          <p:spPr>
            <a:xfrm>
              <a:off x="7952082" y="5412784"/>
              <a:ext cx="1029958" cy="630046"/>
            </a:xfrm>
            <a:prstGeom prst="rightArrow">
              <a:avLst/>
            </a:prstGeom>
            <a:solidFill>
              <a:srgbClr val="F2F2F2"/>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smtClean="0">
                  <a:solidFill>
                    <a:srgbClr val="000000"/>
                  </a:solidFill>
                  <a:latin typeface="Gill Sans"/>
                  <a:cs typeface="Gill Sans"/>
                </a:rPr>
                <a:t>N</a:t>
              </a:r>
              <a:endParaRPr lang="en-US" b="1" dirty="0">
                <a:solidFill>
                  <a:srgbClr val="000000"/>
                </a:solidFill>
                <a:latin typeface="Gill Sans"/>
                <a:cs typeface="Gill Sans"/>
              </a:endParaRPr>
            </a:p>
          </p:txBody>
        </p:sp>
        <p:sp>
          <p:nvSpPr>
            <p:cNvPr id="170" name="TextBox 169"/>
            <p:cNvSpPr txBox="1"/>
            <p:nvPr/>
          </p:nvSpPr>
          <p:spPr>
            <a:xfrm>
              <a:off x="3358778" y="2986413"/>
              <a:ext cx="396870" cy="2308324"/>
            </a:xfrm>
            <a:prstGeom prst="rect">
              <a:avLst/>
            </a:prstGeom>
            <a:noFill/>
          </p:spPr>
          <p:txBody>
            <a:bodyPr wrap="none" rtlCol="0">
              <a:spAutoFit/>
            </a:bodyPr>
            <a:lstStyle/>
            <a:p>
              <a:pPr algn="ctr"/>
              <a:r>
                <a:rPr lang="en-US" sz="4800" b="1" dirty="0" smtClean="0">
                  <a:solidFill>
                    <a:schemeClr val="bg1">
                      <a:lumMod val="65000"/>
                    </a:schemeClr>
                  </a:solidFill>
                  <a:latin typeface="Gill Sans"/>
                  <a:cs typeface="Gill Sans"/>
                </a:rPr>
                <a:t>.</a:t>
              </a:r>
            </a:p>
            <a:p>
              <a:pPr algn="ctr"/>
              <a:r>
                <a:rPr lang="en-US" sz="4800" b="1" dirty="0" smtClean="0">
                  <a:solidFill>
                    <a:schemeClr val="bg1">
                      <a:lumMod val="65000"/>
                    </a:schemeClr>
                  </a:solidFill>
                  <a:latin typeface="Gill Sans"/>
                  <a:cs typeface="Gill Sans"/>
                </a:rPr>
                <a:t>.</a:t>
              </a:r>
            </a:p>
            <a:p>
              <a:pPr algn="ctr"/>
              <a:r>
                <a:rPr lang="en-US" sz="4800" b="1" dirty="0" smtClean="0">
                  <a:solidFill>
                    <a:schemeClr val="bg1">
                      <a:lumMod val="65000"/>
                    </a:schemeClr>
                  </a:solidFill>
                  <a:latin typeface="Gill Sans"/>
                  <a:cs typeface="Gill Sans"/>
                </a:rPr>
                <a:t>.</a:t>
              </a:r>
            </a:p>
          </p:txBody>
        </p:sp>
        <p:sp>
          <p:nvSpPr>
            <p:cNvPr id="171" name="TextBox 170"/>
            <p:cNvSpPr txBox="1"/>
            <p:nvPr/>
          </p:nvSpPr>
          <p:spPr>
            <a:xfrm>
              <a:off x="8420978" y="2986413"/>
              <a:ext cx="396870" cy="2308324"/>
            </a:xfrm>
            <a:prstGeom prst="rect">
              <a:avLst/>
            </a:prstGeom>
            <a:noFill/>
          </p:spPr>
          <p:txBody>
            <a:bodyPr wrap="none" rtlCol="0">
              <a:spAutoFit/>
            </a:bodyPr>
            <a:lstStyle/>
            <a:p>
              <a:pPr algn="ctr"/>
              <a:r>
                <a:rPr lang="en-US" sz="4800" b="1" dirty="0" smtClean="0">
                  <a:solidFill>
                    <a:schemeClr val="bg1">
                      <a:lumMod val="65000"/>
                    </a:schemeClr>
                  </a:solidFill>
                  <a:latin typeface="Gill Sans"/>
                  <a:cs typeface="Gill Sans"/>
                </a:rPr>
                <a:t>.</a:t>
              </a:r>
            </a:p>
            <a:p>
              <a:pPr algn="ctr"/>
              <a:r>
                <a:rPr lang="en-US" sz="4800" b="1" dirty="0" smtClean="0">
                  <a:solidFill>
                    <a:schemeClr val="bg1">
                      <a:lumMod val="65000"/>
                    </a:schemeClr>
                  </a:solidFill>
                  <a:latin typeface="Gill Sans"/>
                  <a:cs typeface="Gill Sans"/>
                </a:rPr>
                <a:t>.</a:t>
              </a:r>
            </a:p>
            <a:p>
              <a:pPr algn="ctr"/>
              <a:r>
                <a:rPr lang="en-US" sz="4800" b="1" dirty="0" smtClean="0">
                  <a:solidFill>
                    <a:schemeClr val="bg1">
                      <a:lumMod val="65000"/>
                    </a:schemeClr>
                  </a:solidFill>
                  <a:latin typeface="Gill Sans"/>
                  <a:cs typeface="Gill Sans"/>
                </a:rPr>
                <a:t>.</a:t>
              </a:r>
            </a:p>
          </p:txBody>
        </p:sp>
      </p:grpSp>
      <p:grpSp>
        <p:nvGrpSpPr>
          <p:cNvPr id="10" name="Group 9"/>
          <p:cNvGrpSpPr/>
          <p:nvPr/>
        </p:nvGrpSpPr>
        <p:grpSpPr>
          <a:xfrm>
            <a:off x="9804246" y="4137246"/>
            <a:ext cx="914162" cy="1206903"/>
            <a:chOff x="10465318" y="2387459"/>
            <a:chExt cx="914400" cy="1206903"/>
          </a:xfrm>
        </p:grpSpPr>
        <p:sp>
          <p:nvSpPr>
            <p:cNvPr id="355" name="Oval 354"/>
            <p:cNvSpPr/>
            <p:nvPr/>
          </p:nvSpPr>
          <p:spPr>
            <a:xfrm>
              <a:off x="10465318" y="3365816"/>
              <a:ext cx="228528" cy="228546"/>
            </a:xfrm>
            <a:prstGeom prst="ellipse">
              <a:avLst/>
            </a:prstGeom>
            <a:noFill/>
            <a:ln>
              <a:solidFill>
                <a:schemeClr val="tx1"/>
              </a:solidFill>
              <a:headEnd type="none" w="med" len="med"/>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orbel"/>
              </a:endParaRPr>
            </a:p>
          </p:txBody>
        </p:sp>
        <p:sp>
          <p:nvSpPr>
            <p:cNvPr id="356" name="Oval 355"/>
            <p:cNvSpPr/>
            <p:nvPr/>
          </p:nvSpPr>
          <p:spPr>
            <a:xfrm>
              <a:off x="10802611" y="3365816"/>
              <a:ext cx="228528" cy="228546"/>
            </a:xfrm>
            <a:prstGeom prst="ellipse">
              <a:avLst/>
            </a:prstGeom>
            <a:noFill/>
            <a:ln>
              <a:solidFill>
                <a:schemeClr val="tx1"/>
              </a:solidFill>
              <a:headEnd type="none" w="med" len="med"/>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orbel"/>
              </a:endParaRPr>
            </a:p>
          </p:txBody>
        </p:sp>
        <p:sp>
          <p:nvSpPr>
            <p:cNvPr id="357" name="Oval 356"/>
            <p:cNvSpPr/>
            <p:nvPr/>
          </p:nvSpPr>
          <p:spPr>
            <a:xfrm>
              <a:off x="11151190" y="3365816"/>
              <a:ext cx="228528" cy="228546"/>
            </a:xfrm>
            <a:prstGeom prst="ellipse">
              <a:avLst/>
            </a:prstGeom>
            <a:noFill/>
            <a:ln>
              <a:solidFill>
                <a:schemeClr val="tx1"/>
              </a:solidFill>
              <a:headEnd type="none" w="med" len="med"/>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orbel"/>
              </a:endParaRPr>
            </a:p>
          </p:txBody>
        </p:sp>
        <p:sp>
          <p:nvSpPr>
            <p:cNvPr id="358" name="Oval 357"/>
            <p:cNvSpPr/>
            <p:nvPr/>
          </p:nvSpPr>
          <p:spPr>
            <a:xfrm>
              <a:off x="10802611" y="2387459"/>
              <a:ext cx="228528" cy="228546"/>
            </a:xfrm>
            <a:prstGeom prst="ellipse">
              <a:avLst/>
            </a:prstGeom>
            <a:noFill/>
            <a:ln>
              <a:solidFill>
                <a:schemeClr val="tx1"/>
              </a:solidFill>
              <a:headEnd type="none" w="med" len="med"/>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orbel"/>
              </a:endParaRPr>
            </a:p>
          </p:txBody>
        </p:sp>
        <p:cxnSp>
          <p:nvCxnSpPr>
            <p:cNvPr id="359" name="Straight Arrow Connector 358"/>
            <p:cNvCxnSpPr>
              <a:stCxn id="355" idx="0"/>
              <a:endCxn id="362" idx="4"/>
            </p:cNvCxnSpPr>
            <p:nvPr/>
          </p:nvCxnSpPr>
          <p:spPr>
            <a:xfrm flipV="1">
              <a:off x="10579582" y="2616006"/>
              <a:ext cx="0" cy="749810"/>
            </a:xfrm>
            <a:prstGeom prst="straightConnector1">
              <a:avLst/>
            </a:prstGeom>
            <a:noFill/>
            <a:ln w="19050" cmpd="sng">
              <a:solidFill>
                <a:schemeClr val="tx1">
                  <a:lumMod val="65000"/>
                  <a:lumOff val="35000"/>
                </a:schemeClr>
              </a:solidFill>
              <a:headEnd type="none" w="med" len="med"/>
              <a:tailEnd type="stealth"/>
            </a:ln>
            <a:effectLst/>
          </p:spPr>
          <p:style>
            <a:lnRef idx="2">
              <a:schemeClr val="accent1"/>
            </a:lnRef>
            <a:fillRef idx="0">
              <a:schemeClr val="accent1"/>
            </a:fillRef>
            <a:effectRef idx="1">
              <a:schemeClr val="accent1"/>
            </a:effectRef>
            <a:fontRef idx="minor">
              <a:schemeClr val="tx1"/>
            </a:fontRef>
          </p:style>
        </p:cxnSp>
        <p:cxnSp>
          <p:nvCxnSpPr>
            <p:cNvPr id="360" name="Straight Arrow Connector 359"/>
            <p:cNvCxnSpPr>
              <a:stCxn id="356" idx="0"/>
              <a:endCxn id="358" idx="4"/>
            </p:cNvCxnSpPr>
            <p:nvPr/>
          </p:nvCxnSpPr>
          <p:spPr>
            <a:xfrm flipV="1">
              <a:off x="10916875" y="2616005"/>
              <a:ext cx="0" cy="749811"/>
            </a:xfrm>
            <a:prstGeom prst="straightConnector1">
              <a:avLst/>
            </a:prstGeom>
            <a:noFill/>
            <a:ln w="19050" cmpd="sng">
              <a:solidFill>
                <a:schemeClr val="tx1">
                  <a:lumMod val="65000"/>
                  <a:lumOff val="35000"/>
                </a:schemeClr>
              </a:solidFill>
              <a:headEnd type="none" w="med" len="med"/>
              <a:tailEnd type="stealth"/>
            </a:ln>
            <a:effectLst/>
          </p:spPr>
          <p:style>
            <a:lnRef idx="2">
              <a:schemeClr val="accent1"/>
            </a:lnRef>
            <a:fillRef idx="0">
              <a:schemeClr val="accent1"/>
            </a:fillRef>
            <a:effectRef idx="1">
              <a:schemeClr val="accent1"/>
            </a:effectRef>
            <a:fontRef idx="minor">
              <a:schemeClr val="tx1"/>
            </a:fontRef>
          </p:style>
        </p:cxnSp>
        <p:cxnSp>
          <p:nvCxnSpPr>
            <p:cNvPr id="361" name="Straight Arrow Connector 360"/>
            <p:cNvCxnSpPr>
              <a:stCxn id="357" idx="0"/>
              <a:endCxn id="363" idx="4"/>
            </p:cNvCxnSpPr>
            <p:nvPr/>
          </p:nvCxnSpPr>
          <p:spPr>
            <a:xfrm flipV="1">
              <a:off x="11265454" y="2616005"/>
              <a:ext cx="0" cy="749811"/>
            </a:xfrm>
            <a:prstGeom prst="straightConnector1">
              <a:avLst/>
            </a:prstGeom>
            <a:noFill/>
            <a:ln w="19050" cmpd="sng">
              <a:solidFill>
                <a:schemeClr val="tx1">
                  <a:lumMod val="65000"/>
                  <a:lumOff val="35000"/>
                </a:schemeClr>
              </a:solidFill>
              <a:headEnd type="none" w="med" len="med"/>
              <a:tailEnd type="stealth"/>
            </a:ln>
            <a:effectLst/>
          </p:spPr>
          <p:style>
            <a:lnRef idx="2">
              <a:schemeClr val="accent1"/>
            </a:lnRef>
            <a:fillRef idx="0">
              <a:schemeClr val="accent1"/>
            </a:fillRef>
            <a:effectRef idx="1">
              <a:schemeClr val="accent1"/>
            </a:effectRef>
            <a:fontRef idx="minor">
              <a:schemeClr val="tx1"/>
            </a:fontRef>
          </p:style>
        </p:cxnSp>
        <p:sp>
          <p:nvSpPr>
            <p:cNvPr id="362" name="Oval 361"/>
            <p:cNvSpPr/>
            <p:nvPr/>
          </p:nvSpPr>
          <p:spPr>
            <a:xfrm>
              <a:off x="10465318" y="2387460"/>
              <a:ext cx="228528" cy="228546"/>
            </a:xfrm>
            <a:prstGeom prst="ellipse">
              <a:avLst/>
            </a:prstGeom>
            <a:noFill/>
            <a:ln>
              <a:solidFill>
                <a:schemeClr val="tx1"/>
              </a:solidFill>
              <a:headEnd type="none" w="med" len="med"/>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orbel"/>
              </a:endParaRPr>
            </a:p>
          </p:txBody>
        </p:sp>
        <p:sp>
          <p:nvSpPr>
            <p:cNvPr id="363" name="Oval 362"/>
            <p:cNvSpPr/>
            <p:nvPr/>
          </p:nvSpPr>
          <p:spPr>
            <a:xfrm>
              <a:off x="11151190" y="2387459"/>
              <a:ext cx="228528" cy="228546"/>
            </a:xfrm>
            <a:prstGeom prst="ellipse">
              <a:avLst/>
            </a:prstGeom>
            <a:noFill/>
            <a:ln>
              <a:solidFill>
                <a:schemeClr val="tx1"/>
              </a:solidFill>
              <a:headEnd type="none" w="med" len="med"/>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orbel"/>
              </a:endParaRPr>
            </a:p>
          </p:txBody>
        </p:sp>
      </p:grpSp>
      <p:grpSp>
        <p:nvGrpSpPr>
          <p:cNvPr id="364" name="Group 363"/>
          <p:cNvGrpSpPr>
            <a:grpSpLocks noChangeAspect="1"/>
          </p:cNvGrpSpPr>
          <p:nvPr/>
        </p:nvGrpSpPr>
        <p:grpSpPr>
          <a:xfrm>
            <a:off x="8584678" y="2266110"/>
            <a:ext cx="1371243" cy="1429667"/>
            <a:chOff x="7298343" y="1936349"/>
            <a:chExt cx="854259" cy="890423"/>
          </a:xfrm>
          <a:noFill/>
        </p:grpSpPr>
        <p:sp>
          <p:nvSpPr>
            <p:cNvPr id="365" name="Oval 364"/>
            <p:cNvSpPr/>
            <p:nvPr/>
          </p:nvSpPr>
          <p:spPr>
            <a:xfrm>
              <a:off x="7298343" y="2224373"/>
              <a:ext cx="176139" cy="176153"/>
            </a:xfrm>
            <a:prstGeom prst="ellipse">
              <a:avLst/>
            </a:prstGeom>
            <a:grpFill/>
            <a:ln w="19050">
              <a:solidFill>
                <a:schemeClr val="tx1"/>
              </a:solidFill>
              <a:headEnd type="stealth" w="med" len="med"/>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orbel"/>
              </a:endParaRPr>
            </a:p>
          </p:txBody>
        </p:sp>
        <p:sp>
          <p:nvSpPr>
            <p:cNvPr id="366" name="Oval 365"/>
            <p:cNvSpPr/>
            <p:nvPr/>
          </p:nvSpPr>
          <p:spPr>
            <a:xfrm>
              <a:off x="7483401" y="2650619"/>
              <a:ext cx="176139" cy="176153"/>
            </a:xfrm>
            <a:prstGeom prst="ellipse">
              <a:avLst/>
            </a:prstGeom>
            <a:grpFill/>
            <a:ln w="19050">
              <a:solidFill>
                <a:schemeClr val="tx1"/>
              </a:solidFill>
              <a:headEnd type="stealth" w="med" len="med"/>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orbel"/>
              </a:endParaRPr>
            </a:p>
          </p:txBody>
        </p:sp>
        <p:sp>
          <p:nvSpPr>
            <p:cNvPr id="367" name="Oval 366"/>
            <p:cNvSpPr/>
            <p:nvPr/>
          </p:nvSpPr>
          <p:spPr>
            <a:xfrm>
              <a:off x="7798931" y="2650619"/>
              <a:ext cx="176139" cy="176153"/>
            </a:xfrm>
            <a:prstGeom prst="ellipse">
              <a:avLst/>
            </a:prstGeom>
            <a:grpFill/>
            <a:ln w="19050">
              <a:solidFill>
                <a:schemeClr val="tx1"/>
              </a:solidFill>
              <a:headEnd type="stealth" w="med" len="med"/>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orbel"/>
              </a:endParaRPr>
            </a:p>
          </p:txBody>
        </p:sp>
        <p:sp>
          <p:nvSpPr>
            <p:cNvPr id="368" name="Oval 367"/>
            <p:cNvSpPr/>
            <p:nvPr/>
          </p:nvSpPr>
          <p:spPr>
            <a:xfrm>
              <a:off x="7976463" y="2224373"/>
              <a:ext cx="176139" cy="176153"/>
            </a:xfrm>
            <a:prstGeom prst="ellipse">
              <a:avLst/>
            </a:prstGeom>
            <a:grpFill/>
            <a:ln w="19050">
              <a:solidFill>
                <a:schemeClr val="tx1"/>
              </a:solidFill>
              <a:headEnd type="stealth" w="med" len="med"/>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orbel"/>
              </a:endParaRPr>
            </a:p>
          </p:txBody>
        </p:sp>
        <p:sp>
          <p:nvSpPr>
            <p:cNvPr id="369" name="Oval 368"/>
            <p:cNvSpPr/>
            <p:nvPr/>
          </p:nvSpPr>
          <p:spPr>
            <a:xfrm>
              <a:off x="7652463" y="1936349"/>
              <a:ext cx="176139" cy="176153"/>
            </a:xfrm>
            <a:prstGeom prst="ellipse">
              <a:avLst/>
            </a:prstGeom>
            <a:grpFill/>
            <a:ln w="19050">
              <a:solidFill>
                <a:schemeClr val="tx1"/>
              </a:solidFill>
              <a:headEnd type="stealth" w="med" len="med"/>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orbel"/>
              </a:endParaRPr>
            </a:p>
          </p:txBody>
        </p:sp>
        <p:cxnSp>
          <p:nvCxnSpPr>
            <p:cNvPr id="370" name="Straight Connector 369"/>
            <p:cNvCxnSpPr>
              <a:stCxn id="365" idx="7"/>
              <a:endCxn id="369" idx="3"/>
            </p:cNvCxnSpPr>
            <p:nvPr/>
          </p:nvCxnSpPr>
          <p:spPr>
            <a:xfrm flipV="1">
              <a:off x="7448687" y="2086705"/>
              <a:ext cx="229571" cy="163465"/>
            </a:xfrm>
            <a:prstGeom prst="line">
              <a:avLst/>
            </a:prstGeom>
            <a:grpFill/>
            <a:ln w="19050">
              <a:solidFill>
                <a:srgbClr val="008000"/>
              </a:solidFill>
              <a:headEnd type="stealth" w="med" len="med"/>
              <a:tailEnd type="stealth"/>
            </a:ln>
            <a:effectLst/>
          </p:spPr>
          <p:style>
            <a:lnRef idx="2">
              <a:schemeClr val="accent1"/>
            </a:lnRef>
            <a:fillRef idx="0">
              <a:schemeClr val="accent1"/>
            </a:fillRef>
            <a:effectRef idx="1">
              <a:schemeClr val="accent1"/>
            </a:effectRef>
            <a:fontRef idx="minor">
              <a:schemeClr val="tx1"/>
            </a:fontRef>
          </p:style>
        </p:cxnSp>
        <p:cxnSp>
          <p:nvCxnSpPr>
            <p:cNvPr id="371" name="Straight Connector 370"/>
            <p:cNvCxnSpPr>
              <a:stCxn id="365" idx="4"/>
              <a:endCxn id="366" idx="1"/>
            </p:cNvCxnSpPr>
            <p:nvPr/>
          </p:nvCxnSpPr>
          <p:spPr>
            <a:xfrm>
              <a:off x="7386413" y="2400526"/>
              <a:ext cx="122783" cy="275890"/>
            </a:xfrm>
            <a:prstGeom prst="line">
              <a:avLst/>
            </a:prstGeom>
            <a:grpFill/>
            <a:ln w="19050">
              <a:solidFill>
                <a:srgbClr val="008000"/>
              </a:solidFill>
              <a:headEnd type="stealth" w="med" len="med"/>
              <a:tailEnd type="stealth"/>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stCxn id="366" idx="6"/>
              <a:endCxn id="367" idx="2"/>
            </p:cNvCxnSpPr>
            <p:nvPr/>
          </p:nvCxnSpPr>
          <p:spPr>
            <a:xfrm>
              <a:off x="7659540" y="2738696"/>
              <a:ext cx="139391" cy="0"/>
            </a:xfrm>
            <a:prstGeom prst="line">
              <a:avLst/>
            </a:prstGeom>
            <a:grpFill/>
            <a:ln w="19050">
              <a:solidFill>
                <a:srgbClr val="008000"/>
              </a:solidFill>
              <a:headEnd type="stealth" w="med" len="med"/>
              <a:tailEnd type="stealth"/>
            </a:ln>
            <a:effectLst/>
          </p:spPr>
          <p:style>
            <a:lnRef idx="2">
              <a:schemeClr val="accent1"/>
            </a:lnRef>
            <a:fillRef idx="0">
              <a:schemeClr val="accent1"/>
            </a:fillRef>
            <a:effectRef idx="1">
              <a:schemeClr val="accent1"/>
            </a:effectRef>
            <a:fontRef idx="minor">
              <a:schemeClr val="tx1"/>
            </a:fontRef>
          </p:style>
        </p:cxnSp>
        <p:cxnSp>
          <p:nvCxnSpPr>
            <p:cNvPr id="373" name="Straight Connector 372"/>
            <p:cNvCxnSpPr>
              <a:stCxn id="367" idx="7"/>
              <a:endCxn id="368" idx="4"/>
            </p:cNvCxnSpPr>
            <p:nvPr/>
          </p:nvCxnSpPr>
          <p:spPr>
            <a:xfrm flipV="1">
              <a:off x="7949275" y="2400526"/>
              <a:ext cx="115258" cy="275890"/>
            </a:xfrm>
            <a:prstGeom prst="line">
              <a:avLst/>
            </a:prstGeom>
            <a:grpFill/>
            <a:ln w="19050">
              <a:solidFill>
                <a:srgbClr val="008000"/>
              </a:solidFill>
              <a:headEnd type="stealth" w="med" len="med"/>
              <a:tailEnd type="stealth"/>
            </a:ln>
            <a:effectLst/>
          </p:spPr>
          <p:style>
            <a:lnRef idx="2">
              <a:schemeClr val="accent1"/>
            </a:lnRef>
            <a:fillRef idx="0">
              <a:schemeClr val="accent1"/>
            </a:fillRef>
            <a:effectRef idx="1">
              <a:schemeClr val="accent1"/>
            </a:effectRef>
            <a:fontRef idx="minor">
              <a:schemeClr val="tx1"/>
            </a:fontRef>
          </p:style>
        </p:cxnSp>
        <p:cxnSp>
          <p:nvCxnSpPr>
            <p:cNvPr id="374" name="Straight Connector 373"/>
            <p:cNvCxnSpPr>
              <a:stCxn id="369" idx="5"/>
              <a:endCxn id="368" idx="1"/>
            </p:cNvCxnSpPr>
            <p:nvPr/>
          </p:nvCxnSpPr>
          <p:spPr>
            <a:xfrm>
              <a:off x="7802807" y="2086705"/>
              <a:ext cx="199451" cy="163465"/>
            </a:xfrm>
            <a:prstGeom prst="line">
              <a:avLst/>
            </a:prstGeom>
            <a:grpFill/>
            <a:ln w="19050">
              <a:solidFill>
                <a:srgbClr val="008000"/>
              </a:solidFill>
              <a:headEnd type="stealth" w="med" len="med"/>
              <a:tailEnd type="stealth"/>
            </a:ln>
            <a:effectLst/>
          </p:spPr>
          <p:style>
            <a:lnRef idx="2">
              <a:schemeClr val="accent1"/>
            </a:lnRef>
            <a:fillRef idx="0">
              <a:schemeClr val="accent1"/>
            </a:fillRef>
            <a:effectRef idx="1">
              <a:schemeClr val="accent1"/>
            </a:effectRef>
            <a:fontRef idx="minor">
              <a:schemeClr val="tx1"/>
            </a:fontRef>
          </p:style>
        </p:cxnSp>
        <p:cxnSp>
          <p:nvCxnSpPr>
            <p:cNvPr id="375" name="Straight Connector 374"/>
            <p:cNvCxnSpPr>
              <a:stCxn id="365" idx="6"/>
              <a:endCxn id="368" idx="2"/>
            </p:cNvCxnSpPr>
            <p:nvPr/>
          </p:nvCxnSpPr>
          <p:spPr>
            <a:xfrm>
              <a:off x="7474482" y="2312450"/>
              <a:ext cx="501981" cy="0"/>
            </a:xfrm>
            <a:prstGeom prst="line">
              <a:avLst/>
            </a:prstGeom>
            <a:grpFill/>
            <a:ln w="19050">
              <a:solidFill>
                <a:srgbClr val="008000"/>
              </a:solidFill>
              <a:headEnd type="stealth" w="med" len="med"/>
              <a:tailEnd type="stealth"/>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p:cNvCxnSpPr>
              <a:stCxn id="365" idx="5"/>
              <a:endCxn id="367" idx="1"/>
            </p:cNvCxnSpPr>
            <p:nvPr/>
          </p:nvCxnSpPr>
          <p:spPr>
            <a:xfrm>
              <a:off x="7448687" y="2374729"/>
              <a:ext cx="376039" cy="301687"/>
            </a:xfrm>
            <a:prstGeom prst="line">
              <a:avLst/>
            </a:prstGeom>
            <a:grpFill/>
            <a:ln w="19050">
              <a:solidFill>
                <a:srgbClr val="008000"/>
              </a:solidFill>
              <a:headEnd type="stealth" w="med" len="med"/>
              <a:tailEnd type="stealth"/>
            </a:ln>
            <a:effectLst/>
          </p:spPr>
          <p:style>
            <a:lnRef idx="2">
              <a:schemeClr val="accent1"/>
            </a:lnRef>
            <a:fillRef idx="0">
              <a:schemeClr val="accent1"/>
            </a:fillRef>
            <a:effectRef idx="1">
              <a:schemeClr val="accent1"/>
            </a:effectRef>
            <a:fontRef idx="minor">
              <a:schemeClr val="tx1"/>
            </a:fontRef>
          </p:style>
        </p:cxnSp>
        <p:cxnSp>
          <p:nvCxnSpPr>
            <p:cNvPr id="377" name="Straight Connector 376"/>
            <p:cNvCxnSpPr>
              <a:stCxn id="366" idx="0"/>
              <a:endCxn id="369" idx="4"/>
            </p:cNvCxnSpPr>
            <p:nvPr/>
          </p:nvCxnSpPr>
          <p:spPr>
            <a:xfrm flipV="1">
              <a:off x="7571471" y="2112502"/>
              <a:ext cx="169062" cy="538117"/>
            </a:xfrm>
            <a:prstGeom prst="line">
              <a:avLst/>
            </a:prstGeom>
            <a:grpFill/>
            <a:ln w="19050">
              <a:solidFill>
                <a:srgbClr val="008000"/>
              </a:solidFill>
              <a:headEnd type="stealth" w="med" len="med"/>
              <a:tailEnd type="stealth"/>
            </a:ln>
            <a:effectLst/>
          </p:spPr>
          <p:style>
            <a:lnRef idx="2">
              <a:schemeClr val="accent1"/>
            </a:lnRef>
            <a:fillRef idx="0">
              <a:schemeClr val="accent1"/>
            </a:fillRef>
            <a:effectRef idx="1">
              <a:schemeClr val="accent1"/>
            </a:effectRef>
            <a:fontRef idx="minor">
              <a:schemeClr val="tx1"/>
            </a:fontRef>
          </p:style>
        </p:cxnSp>
        <p:cxnSp>
          <p:nvCxnSpPr>
            <p:cNvPr id="378" name="Straight Connector 377"/>
            <p:cNvCxnSpPr>
              <a:stCxn id="367" idx="0"/>
              <a:endCxn id="369" idx="4"/>
            </p:cNvCxnSpPr>
            <p:nvPr/>
          </p:nvCxnSpPr>
          <p:spPr>
            <a:xfrm flipH="1" flipV="1">
              <a:off x="7740533" y="2112502"/>
              <a:ext cx="146468" cy="538117"/>
            </a:xfrm>
            <a:prstGeom prst="line">
              <a:avLst/>
            </a:prstGeom>
            <a:grpFill/>
            <a:ln w="19050">
              <a:solidFill>
                <a:srgbClr val="008000"/>
              </a:solidFill>
              <a:headEnd type="stealth" w="med" len="med"/>
              <a:tailEnd type="stealth"/>
            </a:ln>
            <a:effectLst/>
          </p:spPr>
          <p:style>
            <a:lnRef idx="2">
              <a:schemeClr val="accent1"/>
            </a:lnRef>
            <a:fillRef idx="0">
              <a:schemeClr val="accent1"/>
            </a:fillRef>
            <a:effectRef idx="1">
              <a:schemeClr val="accent1"/>
            </a:effectRef>
            <a:fontRef idx="minor">
              <a:schemeClr val="tx1"/>
            </a:fontRef>
          </p:style>
        </p:cxnSp>
        <p:cxnSp>
          <p:nvCxnSpPr>
            <p:cNvPr id="379" name="Straight Connector 378"/>
            <p:cNvCxnSpPr>
              <a:stCxn id="368" idx="2"/>
              <a:endCxn id="366" idx="7"/>
            </p:cNvCxnSpPr>
            <p:nvPr/>
          </p:nvCxnSpPr>
          <p:spPr>
            <a:xfrm flipH="1">
              <a:off x="7633745" y="2312450"/>
              <a:ext cx="342718" cy="363966"/>
            </a:xfrm>
            <a:prstGeom prst="line">
              <a:avLst/>
            </a:prstGeom>
            <a:grpFill/>
            <a:ln w="19050">
              <a:solidFill>
                <a:srgbClr val="008000"/>
              </a:solidFill>
              <a:headEnd type="stealth" w="med" len="med"/>
              <a:tailEnd type="stealth"/>
            </a:ln>
            <a:effectLst/>
          </p:spPr>
          <p:style>
            <a:lnRef idx="2">
              <a:schemeClr val="accent1"/>
            </a:lnRef>
            <a:fillRef idx="0">
              <a:schemeClr val="accent1"/>
            </a:fillRef>
            <a:effectRef idx="1">
              <a:schemeClr val="accent1"/>
            </a:effectRef>
            <a:fontRef idx="minor">
              <a:schemeClr val="tx1"/>
            </a:fontRef>
          </p:style>
        </p:cxnSp>
      </p:grpSp>
      <p:grpSp>
        <p:nvGrpSpPr>
          <p:cNvPr id="380" name="Group 379"/>
          <p:cNvGrpSpPr>
            <a:grpSpLocks noChangeAspect="1"/>
          </p:cNvGrpSpPr>
          <p:nvPr/>
        </p:nvGrpSpPr>
        <p:grpSpPr>
          <a:xfrm>
            <a:off x="10596312" y="1904225"/>
            <a:ext cx="182832" cy="1064319"/>
            <a:chOff x="5772637" y="1886245"/>
            <a:chExt cx="176139" cy="1025087"/>
          </a:xfrm>
          <a:noFill/>
        </p:grpSpPr>
        <p:sp>
          <p:nvSpPr>
            <p:cNvPr id="381" name="Oval 380"/>
            <p:cNvSpPr/>
            <p:nvPr/>
          </p:nvSpPr>
          <p:spPr>
            <a:xfrm>
              <a:off x="5772637" y="2735179"/>
              <a:ext cx="176139" cy="176153"/>
            </a:xfrm>
            <a:prstGeom prst="ellipse">
              <a:avLst/>
            </a:prstGeom>
            <a:grpFill/>
            <a:ln w="28575" cmpd="sng">
              <a:solidFill>
                <a:schemeClr val="tx1"/>
              </a:solidFill>
              <a:headEnd type="none" w="med" len="med"/>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orbel"/>
              </a:endParaRPr>
            </a:p>
          </p:txBody>
        </p:sp>
        <p:cxnSp>
          <p:nvCxnSpPr>
            <p:cNvPr id="382" name="Straight Arrow Connector 381"/>
            <p:cNvCxnSpPr/>
            <p:nvPr/>
          </p:nvCxnSpPr>
          <p:spPr>
            <a:xfrm flipV="1">
              <a:off x="5855851" y="2062398"/>
              <a:ext cx="9711" cy="672781"/>
            </a:xfrm>
            <a:prstGeom prst="straightConnector1">
              <a:avLst/>
            </a:prstGeom>
            <a:grpFill/>
            <a:ln w="28575" cmpd="sng">
              <a:solidFill>
                <a:schemeClr val="tx1"/>
              </a:solidFill>
              <a:headEnd type="none" w="med" len="med"/>
              <a:tailEnd type="stealth"/>
            </a:ln>
            <a:effectLst/>
          </p:spPr>
          <p:style>
            <a:lnRef idx="2">
              <a:schemeClr val="accent1"/>
            </a:lnRef>
            <a:fillRef idx="0">
              <a:schemeClr val="accent1"/>
            </a:fillRef>
            <a:effectRef idx="1">
              <a:schemeClr val="accent1"/>
            </a:effectRef>
            <a:fontRef idx="minor">
              <a:schemeClr val="tx1"/>
            </a:fontRef>
          </p:style>
        </p:cxnSp>
        <p:sp>
          <p:nvSpPr>
            <p:cNvPr id="383" name="Oval 382"/>
            <p:cNvSpPr/>
            <p:nvPr/>
          </p:nvSpPr>
          <p:spPr>
            <a:xfrm>
              <a:off x="5772637" y="1886245"/>
              <a:ext cx="176139" cy="176153"/>
            </a:xfrm>
            <a:prstGeom prst="ellipse">
              <a:avLst/>
            </a:prstGeom>
            <a:grpFill/>
            <a:ln w="28575" cmpd="sng">
              <a:solidFill>
                <a:schemeClr val="tx1"/>
              </a:solidFill>
              <a:headEnd type="none" w="med" len="med"/>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orbel"/>
              </a:endParaRPr>
            </a:p>
          </p:txBody>
        </p:sp>
      </p:grpSp>
      <p:grpSp>
        <p:nvGrpSpPr>
          <p:cNvPr id="2" name="Group 1"/>
          <p:cNvGrpSpPr/>
          <p:nvPr/>
        </p:nvGrpSpPr>
        <p:grpSpPr>
          <a:xfrm>
            <a:off x="4942516" y="3931163"/>
            <a:ext cx="2294422" cy="1732613"/>
            <a:chOff x="4943801" y="3931154"/>
            <a:chExt cx="2295020" cy="1732613"/>
          </a:xfrm>
        </p:grpSpPr>
        <p:sp>
          <p:nvSpPr>
            <p:cNvPr id="401" name="Oval 400"/>
            <p:cNvSpPr/>
            <p:nvPr/>
          </p:nvSpPr>
          <p:spPr>
            <a:xfrm>
              <a:off x="4943801" y="5381923"/>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2" name="Oval 401"/>
            <p:cNvSpPr/>
            <p:nvPr/>
          </p:nvSpPr>
          <p:spPr>
            <a:xfrm>
              <a:off x="5448649" y="5381923"/>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3" name="Oval 402"/>
            <p:cNvSpPr/>
            <p:nvPr/>
          </p:nvSpPr>
          <p:spPr>
            <a:xfrm>
              <a:off x="5953498" y="5381923"/>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4" name="Oval 403"/>
            <p:cNvSpPr/>
            <p:nvPr/>
          </p:nvSpPr>
          <p:spPr>
            <a:xfrm>
              <a:off x="6460223" y="5381923"/>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5" name="Oval 404"/>
            <p:cNvSpPr/>
            <p:nvPr/>
          </p:nvSpPr>
          <p:spPr>
            <a:xfrm>
              <a:off x="6956999" y="5381923"/>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6" name="Oval 405"/>
            <p:cNvSpPr/>
            <p:nvPr/>
          </p:nvSpPr>
          <p:spPr>
            <a:xfrm>
              <a:off x="5472114" y="3931154"/>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7" name="Oval 406"/>
            <p:cNvSpPr/>
            <p:nvPr/>
          </p:nvSpPr>
          <p:spPr>
            <a:xfrm>
              <a:off x="6449020" y="3931154"/>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08" name="Straight Arrow Connector 407"/>
            <p:cNvCxnSpPr>
              <a:stCxn id="401" idx="0"/>
              <a:endCxn id="406" idx="2"/>
            </p:cNvCxnSpPr>
            <p:nvPr/>
          </p:nvCxnSpPr>
          <p:spPr>
            <a:xfrm flipV="1">
              <a:off x="5084712" y="4072076"/>
              <a:ext cx="387402" cy="1309847"/>
            </a:xfrm>
            <a:prstGeom prst="straightConnector1">
              <a:avLst/>
            </a:prstGeom>
            <a:solidFill>
              <a:schemeClr val="tx1">
                <a:lumMod val="75000"/>
                <a:lumOff val="25000"/>
              </a:schemeClr>
            </a:solidFill>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09" name="Straight Arrow Connector 408"/>
            <p:cNvCxnSpPr>
              <a:stCxn id="402" idx="0"/>
              <a:endCxn id="406" idx="3"/>
            </p:cNvCxnSpPr>
            <p:nvPr/>
          </p:nvCxnSpPr>
          <p:spPr>
            <a:xfrm flipH="1" flipV="1">
              <a:off x="5513386" y="4171723"/>
              <a:ext cx="76174" cy="1210200"/>
            </a:xfrm>
            <a:prstGeom prst="straightConnector1">
              <a:avLst/>
            </a:prstGeom>
            <a:solidFill>
              <a:schemeClr val="tx1">
                <a:lumMod val="75000"/>
                <a:lumOff val="25000"/>
              </a:schemeClr>
            </a:solidFill>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10" name="Straight Arrow Connector 409"/>
            <p:cNvCxnSpPr>
              <a:stCxn id="401" idx="0"/>
              <a:endCxn id="407" idx="2"/>
            </p:cNvCxnSpPr>
            <p:nvPr/>
          </p:nvCxnSpPr>
          <p:spPr>
            <a:xfrm flipV="1">
              <a:off x="5084712" y="4072076"/>
              <a:ext cx="1364308" cy="1309847"/>
            </a:xfrm>
            <a:prstGeom prst="straightConnector1">
              <a:avLst/>
            </a:prstGeom>
            <a:solidFill>
              <a:schemeClr val="tx1">
                <a:lumMod val="75000"/>
                <a:lumOff val="25000"/>
              </a:schemeClr>
            </a:solidFill>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11" name="Straight Arrow Connector 410"/>
            <p:cNvCxnSpPr>
              <a:stCxn id="402" idx="0"/>
              <a:endCxn id="407" idx="3"/>
            </p:cNvCxnSpPr>
            <p:nvPr/>
          </p:nvCxnSpPr>
          <p:spPr>
            <a:xfrm flipV="1">
              <a:off x="5589560" y="4171723"/>
              <a:ext cx="900732" cy="1210200"/>
            </a:xfrm>
            <a:prstGeom prst="straightConnector1">
              <a:avLst/>
            </a:prstGeom>
            <a:solidFill>
              <a:schemeClr val="tx1">
                <a:lumMod val="75000"/>
                <a:lumOff val="25000"/>
              </a:schemeClr>
            </a:solidFill>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12" name="Straight Arrow Connector 411"/>
            <p:cNvCxnSpPr>
              <a:stCxn id="403" idx="0"/>
              <a:endCxn id="406" idx="4"/>
            </p:cNvCxnSpPr>
            <p:nvPr/>
          </p:nvCxnSpPr>
          <p:spPr>
            <a:xfrm flipH="1" flipV="1">
              <a:off x="5613025" y="4212998"/>
              <a:ext cx="481384" cy="1168925"/>
            </a:xfrm>
            <a:prstGeom prst="straightConnector1">
              <a:avLst/>
            </a:prstGeom>
            <a:solidFill>
              <a:schemeClr val="tx1">
                <a:lumMod val="75000"/>
                <a:lumOff val="25000"/>
              </a:schemeClr>
            </a:solidFill>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13" name="Straight Arrow Connector 412"/>
            <p:cNvCxnSpPr>
              <a:stCxn id="403" idx="0"/>
              <a:endCxn id="407" idx="4"/>
            </p:cNvCxnSpPr>
            <p:nvPr/>
          </p:nvCxnSpPr>
          <p:spPr>
            <a:xfrm flipV="1">
              <a:off x="6094409" y="4212998"/>
              <a:ext cx="495522" cy="1168925"/>
            </a:xfrm>
            <a:prstGeom prst="straightConnector1">
              <a:avLst/>
            </a:prstGeom>
            <a:solidFill>
              <a:schemeClr val="tx1">
                <a:lumMod val="75000"/>
                <a:lumOff val="25000"/>
              </a:schemeClr>
            </a:solidFill>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14" name="Straight Arrow Connector 413"/>
            <p:cNvCxnSpPr>
              <a:stCxn id="404" idx="0"/>
              <a:endCxn id="406" idx="5"/>
            </p:cNvCxnSpPr>
            <p:nvPr/>
          </p:nvCxnSpPr>
          <p:spPr>
            <a:xfrm flipH="1" flipV="1">
              <a:off x="5712664" y="4171723"/>
              <a:ext cx="888470" cy="1210200"/>
            </a:xfrm>
            <a:prstGeom prst="straightConnector1">
              <a:avLst/>
            </a:prstGeom>
            <a:solidFill>
              <a:schemeClr val="tx1">
                <a:lumMod val="75000"/>
                <a:lumOff val="25000"/>
              </a:schemeClr>
            </a:solidFill>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15" name="Straight Arrow Connector 414"/>
            <p:cNvCxnSpPr>
              <a:stCxn id="405" idx="0"/>
              <a:endCxn id="407" idx="6"/>
            </p:cNvCxnSpPr>
            <p:nvPr/>
          </p:nvCxnSpPr>
          <p:spPr>
            <a:xfrm flipH="1" flipV="1">
              <a:off x="6730842" y="4072076"/>
              <a:ext cx="367068" cy="1309847"/>
            </a:xfrm>
            <a:prstGeom prst="straightConnector1">
              <a:avLst/>
            </a:prstGeom>
            <a:solidFill>
              <a:schemeClr val="tx1">
                <a:lumMod val="75000"/>
                <a:lumOff val="25000"/>
              </a:schemeClr>
            </a:solidFill>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16" name="Straight Arrow Connector 415"/>
            <p:cNvCxnSpPr>
              <a:stCxn id="404" idx="0"/>
              <a:endCxn id="407" idx="5"/>
            </p:cNvCxnSpPr>
            <p:nvPr/>
          </p:nvCxnSpPr>
          <p:spPr>
            <a:xfrm flipV="1">
              <a:off x="6601134" y="4171723"/>
              <a:ext cx="88436" cy="1210200"/>
            </a:xfrm>
            <a:prstGeom prst="straightConnector1">
              <a:avLst/>
            </a:prstGeom>
            <a:solidFill>
              <a:schemeClr val="tx1">
                <a:lumMod val="75000"/>
                <a:lumOff val="25000"/>
              </a:schemeClr>
            </a:solidFill>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17" name="Straight Arrow Connector 416"/>
            <p:cNvCxnSpPr>
              <a:stCxn id="405" idx="0"/>
              <a:endCxn id="406" idx="6"/>
            </p:cNvCxnSpPr>
            <p:nvPr/>
          </p:nvCxnSpPr>
          <p:spPr>
            <a:xfrm flipH="1" flipV="1">
              <a:off x="5753936" y="4072076"/>
              <a:ext cx="1343974" cy="1309847"/>
            </a:xfrm>
            <a:prstGeom prst="straightConnector1">
              <a:avLst/>
            </a:prstGeom>
            <a:solidFill>
              <a:schemeClr val="tx1">
                <a:lumMod val="75000"/>
                <a:lumOff val="25000"/>
              </a:schemeClr>
            </a:solidFill>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5355513" y="1063126"/>
            <a:ext cx="1645491" cy="913372"/>
            <a:chOff x="5356908" y="1063126"/>
            <a:chExt cx="1645920" cy="913372"/>
          </a:xfrm>
        </p:grpSpPr>
        <p:sp>
          <p:nvSpPr>
            <p:cNvPr id="394" name="Oval 393"/>
            <p:cNvSpPr/>
            <p:nvPr/>
          </p:nvSpPr>
          <p:spPr>
            <a:xfrm>
              <a:off x="5356908" y="1063126"/>
              <a:ext cx="264523" cy="2645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5" name="Oval 394"/>
            <p:cNvSpPr/>
            <p:nvPr/>
          </p:nvSpPr>
          <p:spPr>
            <a:xfrm>
              <a:off x="6738305" y="1063126"/>
              <a:ext cx="264523" cy="2645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6" name="Oval 395"/>
            <p:cNvSpPr/>
            <p:nvPr/>
          </p:nvSpPr>
          <p:spPr>
            <a:xfrm>
              <a:off x="6067405" y="1063126"/>
              <a:ext cx="264523" cy="2645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97" name="Straight Arrow Connector 396"/>
            <p:cNvCxnSpPr>
              <a:endCxn id="394" idx="4"/>
            </p:cNvCxnSpPr>
            <p:nvPr/>
          </p:nvCxnSpPr>
          <p:spPr>
            <a:xfrm flipH="1" flipV="1">
              <a:off x="5489170" y="1327670"/>
              <a:ext cx="606767" cy="423027"/>
            </a:xfrm>
            <a:prstGeom prst="straightConnector1">
              <a:avLst/>
            </a:prstGeom>
            <a:ln w="19050" cmpd="sng">
              <a:solidFill>
                <a:srgbClr val="D9001F"/>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a:endCxn id="396" idx="4"/>
            </p:cNvCxnSpPr>
            <p:nvPr/>
          </p:nvCxnSpPr>
          <p:spPr>
            <a:xfrm flipV="1">
              <a:off x="6189461" y="1327670"/>
              <a:ext cx="10206" cy="384284"/>
            </a:xfrm>
            <a:prstGeom prst="straightConnector1">
              <a:avLst/>
            </a:prstGeom>
            <a:ln w="19050" cmpd="sng">
              <a:solidFill>
                <a:srgbClr val="D9001F"/>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99" name="Straight Arrow Connector 398"/>
            <p:cNvCxnSpPr>
              <a:endCxn id="395" idx="4"/>
            </p:cNvCxnSpPr>
            <p:nvPr/>
          </p:nvCxnSpPr>
          <p:spPr>
            <a:xfrm flipV="1">
              <a:off x="6282985" y="1327670"/>
              <a:ext cx="587582" cy="423026"/>
            </a:xfrm>
            <a:prstGeom prst="straightConnector1">
              <a:avLst/>
            </a:prstGeom>
            <a:ln w="19050" cmpd="sng">
              <a:solidFill>
                <a:srgbClr val="D9001F"/>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sp>
          <p:nvSpPr>
            <p:cNvPr id="400" name="Oval 399"/>
            <p:cNvSpPr/>
            <p:nvPr/>
          </p:nvSpPr>
          <p:spPr>
            <a:xfrm>
              <a:off x="6057200" y="1711954"/>
              <a:ext cx="264523" cy="2645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88" name="Group 387"/>
          <p:cNvGrpSpPr>
            <a:grpSpLocks noChangeAspect="1"/>
          </p:cNvGrpSpPr>
          <p:nvPr/>
        </p:nvGrpSpPr>
        <p:grpSpPr>
          <a:xfrm>
            <a:off x="5484078" y="2456275"/>
            <a:ext cx="1234119" cy="1003061"/>
            <a:chOff x="9706864" y="1758862"/>
            <a:chExt cx="1258728" cy="1022796"/>
          </a:xfrm>
        </p:grpSpPr>
        <p:sp>
          <p:nvSpPr>
            <p:cNvPr id="389" name="Oval 388"/>
            <p:cNvSpPr/>
            <p:nvPr/>
          </p:nvSpPr>
          <p:spPr>
            <a:xfrm>
              <a:off x="9706864" y="2499814"/>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0" name="Oval 389"/>
            <p:cNvSpPr/>
            <p:nvPr/>
          </p:nvSpPr>
          <p:spPr>
            <a:xfrm>
              <a:off x="10683770" y="2499814"/>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1" name="Oval 390"/>
            <p:cNvSpPr/>
            <p:nvPr/>
          </p:nvSpPr>
          <p:spPr>
            <a:xfrm>
              <a:off x="10265507" y="1758862"/>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92" name="Straight Arrow Connector 391"/>
            <p:cNvCxnSpPr>
              <a:stCxn id="389" idx="7"/>
              <a:endCxn id="391" idx="3"/>
            </p:cNvCxnSpPr>
            <p:nvPr/>
          </p:nvCxnSpPr>
          <p:spPr>
            <a:xfrm flipV="1">
              <a:off x="9947414" y="1999431"/>
              <a:ext cx="359365" cy="541658"/>
            </a:xfrm>
            <a:prstGeom prst="straightConnector1">
              <a:avLst/>
            </a:prstGeom>
            <a:ln w="19050" cmpd="sng">
              <a:solidFill>
                <a:srgbClr val="09245F"/>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93" name="Straight Arrow Connector 392"/>
            <p:cNvCxnSpPr>
              <a:stCxn id="390" idx="0"/>
              <a:endCxn id="391" idx="5"/>
            </p:cNvCxnSpPr>
            <p:nvPr/>
          </p:nvCxnSpPr>
          <p:spPr>
            <a:xfrm flipH="1" flipV="1">
              <a:off x="10506058" y="1999430"/>
              <a:ext cx="318623" cy="500383"/>
            </a:xfrm>
            <a:prstGeom prst="straightConnector1">
              <a:avLst/>
            </a:prstGeom>
            <a:ln w="19050" cmpd="sng">
              <a:solidFill>
                <a:srgbClr val="09245F"/>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grpSp>
      <p:sp>
        <p:nvSpPr>
          <p:cNvPr id="174" name="TextBox 173"/>
          <p:cNvSpPr txBox="1"/>
          <p:nvPr/>
        </p:nvSpPr>
        <p:spPr>
          <a:xfrm>
            <a:off x="5429056" y="6008959"/>
            <a:ext cx="1354608" cy="400110"/>
          </a:xfrm>
          <a:prstGeom prst="rect">
            <a:avLst/>
          </a:prstGeom>
          <a:noFill/>
        </p:spPr>
        <p:txBody>
          <a:bodyPr wrap="none" rtlCol="0">
            <a:spAutoFit/>
          </a:bodyPr>
          <a:lstStyle/>
          <a:p>
            <a:pPr algn="ctr"/>
            <a:r>
              <a:rPr lang="en-US" sz="2000" dirty="0" smtClean="0">
                <a:latin typeface="Gill Sans"/>
                <a:cs typeface="Gill Sans"/>
              </a:rPr>
              <a:t>Datacenter</a:t>
            </a:r>
            <a:endParaRPr lang="en-US" sz="2000" dirty="0">
              <a:latin typeface="Gill Sans"/>
              <a:cs typeface="Gill Sans"/>
            </a:endParaRPr>
          </a:p>
        </p:txBody>
      </p:sp>
    </p:spTree>
    <p:extLst>
      <p:ext uri="{BB962C8B-B14F-4D97-AF65-F5344CB8AC3E}">
        <p14:creationId xmlns:p14="http://schemas.microsoft.com/office/powerpoint/2010/main" val="1295730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8.33333E-7 2.22222E-6 L -0.06862 0.02754 " pathEditMode="relative" ptsTypes="AA">
                                      <p:cBhvr>
                                        <p:cTn id="6" dur="1000" fill="hold"/>
                                        <p:tgtEl>
                                          <p:spTgt spid="3"/>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2.91667E-6 -3.7037E-6 L 0.06628 0.06297 " pathEditMode="relative" ptsTypes="AA">
                                      <p:cBhvr>
                                        <p:cTn id="8" dur="1000" fill="hold"/>
                                        <p:tgtEl>
                                          <p:spTgt spid="388"/>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6.25E-7 2.96296E-6 L -0.03099 0.02338 " pathEditMode="relative" rAng="0" ptsTypes="AA">
                                      <p:cBhvr>
                                        <p:cTn id="10" dur="1000" fill="hold"/>
                                        <p:tgtEl>
                                          <p:spTgt spid="2"/>
                                        </p:tgtEl>
                                        <p:attrNameLst>
                                          <p:attrName>ppt_x</p:attrName>
                                          <p:attrName>ppt_y</p:attrName>
                                        </p:attrNameLst>
                                      </p:cBhvr>
                                      <p:rCtr x="-1549" y="1157"/>
                                    </p:animMotion>
                                  </p:childTnLst>
                                </p:cTn>
                              </p:par>
                              <p:par>
                                <p:cTn id="11" presetID="0" presetClass="path" presetSubtype="0" accel="50000" decel="50000" fill="hold" nodeType="withEffect">
                                  <p:stCondLst>
                                    <p:cond delay="0"/>
                                  </p:stCondLst>
                                  <p:childTnLst>
                                    <p:animMotion origin="layout" path="M -2.91667E-6 -4.07407E-6 L -0.2694 0.34584 " pathEditMode="relative" rAng="0" ptsTypes="AA">
                                      <p:cBhvr>
                                        <p:cTn id="12" dur="1000" fill="hold"/>
                                        <p:tgtEl>
                                          <p:spTgt spid="380"/>
                                        </p:tgtEl>
                                        <p:attrNameLst>
                                          <p:attrName>ppt_x</p:attrName>
                                          <p:attrName>ppt_y</p:attrName>
                                        </p:attrNameLst>
                                      </p:cBhvr>
                                      <p:rCtr x="-13477" y="17292"/>
                                    </p:animMotion>
                                  </p:childTnLst>
                                </p:cTn>
                              </p:par>
                              <p:par>
                                <p:cTn id="13" presetID="0" presetClass="path" presetSubtype="0" accel="50000" decel="50000" fill="hold" nodeType="withEffect">
                                  <p:stCondLst>
                                    <p:cond delay="0"/>
                                  </p:stCondLst>
                                  <p:childTnLst>
                                    <p:animMotion origin="layout" path="M 3.125E-6 -7.40741E-7 L -0.31407 0.01505 " pathEditMode="relative" rAng="0" ptsTypes="AA">
                                      <p:cBhvr>
                                        <p:cTn id="14" dur="1000" fill="hold"/>
                                        <p:tgtEl>
                                          <p:spTgt spid="364"/>
                                        </p:tgtEl>
                                        <p:attrNameLst>
                                          <p:attrName>ppt_x</p:attrName>
                                          <p:attrName>ppt_y</p:attrName>
                                        </p:attrNameLst>
                                      </p:cBhvr>
                                      <p:rCtr x="-15703" y="741"/>
                                    </p:animMotion>
                                  </p:childTnLst>
                                </p:cTn>
                              </p:par>
                              <p:par>
                                <p:cTn id="15" presetID="0" presetClass="path" presetSubtype="0" accel="50000" decel="50000" fill="hold" nodeType="withEffect">
                                  <p:stCondLst>
                                    <p:cond delay="0"/>
                                  </p:stCondLst>
                                  <p:childTnLst>
                                    <p:animMotion origin="layout" path="M 2.91667E-6 -3.7037E-6 L -0.27253 -0.44583 " pathEditMode="relative" rAng="0" ptsTypes="AA">
                                      <p:cBhvr>
                                        <p:cTn id="16" dur="1000" fill="hold"/>
                                        <p:tgtEl>
                                          <p:spTgt spid="10"/>
                                        </p:tgtEl>
                                        <p:attrNameLst>
                                          <p:attrName>ppt_x</p:attrName>
                                          <p:attrName>ppt_y</p:attrName>
                                        </p:attrNameLst>
                                      </p:cBhvr>
                                      <p:rCtr x="-13633" y="-22292"/>
                                    </p:animMotion>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118"/>
                                        </p:tgtEl>
                                        <p:attrNameLst>
                                          <p:attrName>style.visibility</p:attrName>
                                        </p:attrNameLst>
                                      </p:cBhvr>
                                      <p:to>
                                        <p:strVal val="visible"/>
                                      </p:to>
                                    </p:set>
                                    <p:animEffect transition="in" filter="dissolve">
                                      <p:cBhvr>
                                        <p:cTn id="20" dur="500"/>
                                        <p:tgtEl>
                                          <p:spTgt spid="118"/>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74"/>
                                        </p:tgtEl>
                                        <p:attrNameLst>
                                          <p:attrName>style.visibility</p:attrName>
                                        </p:attrNameLst>
                                      </p:cBhvr>
                                      <p:to>
                                        <p:strVal val="visible"/>
                                      </p:to>
                                    </p:set>
                                  </p:childTnLst>
                                </p:cTn>
                              </p:par>
                            </p:childTnLst>
                          </p:cTn>
                        </p:par>
                        <p:par>
                          <p:cTn id="23" fill="hold">
                            <p:stCondLst>
                              <p:cond delay="1500"/>
                            </p:stCondLst>
                            <p:childTnLst>
                              <p:par>
                                <p:cTn id="24" presetID="2" presetClass="entr" presetSubtype="8" fill="hold" grpId="0" nodeType="afterEffect">
                                  <p:stCondLst>
                                    <p:cond delay="0"/>
                                  </p:stCondLst>
                                  <p:childTnLst>
                                    <p:set>
                                      <p:cBhvr>
                                        <p:cTn id="25" dur="1" fill="hold">
                                          <p:stCondLst>
                                            <p:cond delay="0"/>
                                          </p:stCondLst>
                                        </p:cTn>
                                        <p:tgtEl>
                                          <p:spTgt spid="172"/>
                                        </p:tgtEl>
                                        <p:attrNameLst>
                                          <p:attrName>style.visibility</p:attrName>
                                        </p:attrNameLst>
                                      </p:cBhvr>
                                      <p:to>
                                        <p:strVal val="visible"/>
                                      </p:to>
                                    </p:set>
                                    <p:anim calcmode="lin" valueType="num">
                                      <p:cBhvr additive="base">
                                        <p:cTn id="26" dur="500" fill="hold"/>
                                        <p:tgtEl>
                                          <p:spTgt spid="172"/>
                                        </p:tgtEl>
                                        <p:attrNameLst>
                                          <p:attrName>ppt_x</p:attrName>
                                        </p:attrNameLst>
                                      </p:cBhvr>
                                      <p:tavLst>
                                        <p:tav tm="0">
                                          <p:val>
                                            <p:strVal val="0-#ppt_w/2"/>
                                          </p:val>
                                        </p:tav>
                                        <p:tav tm="100000">
                                          <p:val>
                                            <p:strVal val="#ppt_x"/>
                                          </p:val>
                                        </p:tav>
                                      </p:tavLst>
                                    </p:anim>
                                    <p:anim calcmode="lin" valueType="num">
                                      <p:cBhvr additive="base">
                                        <p:cTn id="27" dur="500" fill="hold"/>
                                        <p:tgtEl>
                                          <p:spTgt spid="17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73"/>
                                        </p:tgtEl>
                                        <p:attrNameLst>
                                          <p:attrName>style.visibility</p:attrName>
                                        </p:attrNameLst>
                                      </p:cBhvr>
                                      <p:to>
                                        <p:strVal val="visible"/>
                                      </p:to>
                                    </p:set>
                                    <p:anim calcmode="lin" valueType="num">
                                      <p:cBhvr additive="base">
                                        <p:cTn id="30" dur="500" fill="hold"/>
                                        <p:tgtEl>
                                          <p:spTgt spid="173"/>
                                        </p:tgtEl>
                                        <p:attrNameLst>
                                          <p:attrName>ppt_x</p:attrName>
                                        </p:attrNameLst>
                                      </p:cBhvr>
                                      <p:tavLst>
                                        <p:tav tm="0">
                                          <p:val>
                                            <p:strVal val="1+#ppt_w/2"/>
                                          </p:val>
                                        </p:tav>
                                        <p:tav tm="100000">
                                          <p:val>
                                            <p:strVal val="#ppt_x"/>
                                          </p:val>
                                        </p:tav>
                                      </p:tavLst>
                                    </p:anim>
                                    <p:anim calcmode="lin" valueType="num">
                                      <p:cBhvr additive="base">
                                        <p:cTn id="31" dur="500" fill="hold"/>
                                        <p:tgtEl>
                                          <p:spTgt spid="1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173" grpId="0" animBg="1"/>
      <p:bldP spid="1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tx1">
              <a:lumMod val="85000"/>
              <a:lumOff val="15000"/>
            </a:schemeClr>
          </a:solidFill>
        </p:spPr>
        <p:txBody>
          <a:bodyPr/>
          <a:lstStyle/>
          <a:p>
            <a:r>
              <a:rPr lang="en-US" dirty="0" smtClean="0">
                <a:solidFill>
                  <a:srgbClr val="FFFFFF"/>
                </a:solidFill>
              </a:rPr>
              <a:t>Benefits of</a:t>
            </a:r>
            <a:endParaRPr lang="en-US" dirty="0">
              <a:solidFill>
                <a:srgbClr val="FFFFFF"/>
              </a:solidFill>
            </a:endParaRPr>
          </a:p>
        </p:txBody>
      </p:sp>
      <p:sp>
        <p:nvSpPr>
          <p:cNvPr id="38" name="Rectangle 37"/>
          <p:cNvSpPr/>
          <p:nvPr/>
        </p:nvSpPr>
        <p:spPr>
          <a:xfrm>
            <a:off x="747112" y="4176908"/>
            <a:ext cx="2738367" cy="178921"/>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grpSp>
        <p:nvGrpSpPr>
          <p:cNvPr id="34" name="Group 33"/>
          <p:cNvGrpSpPr/>
          <p:nvPr/>
        </p:nvGrpSpPr>
        <p:grpSpPr>
          <a:xfrm>
            <a:off x="738388" y="3709848"/>
            <a:ext cx="3084313" cy="1722552"/>
            <a:chOff x="1535760" y="4870223"/>
            <a:chExt cx="3085115" cy="1352706"/>
          </a:xfrm>
        </p:grpSpPr>
        <p:cxnSp>
          <p:nvCxnSpPr>
            <p:cNvPr id="10" name="Straight Arrow Connector 9"/>
            <p:cNvCxnSpPr/>
            <p:nvPr/>
          </p:nvCxnSpPr>
          <p:spPr>
            <a:xfrm flipV="1">
              <a:off x="1538245" y="5959333"/>
              <a:ext cx="3082630" cy="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1535760" y="4879150"/>
              <a:ext cx="2485" cy="1086340"/>
            </a:xfrm>
            <a:prstGeom prst="straightConnector1">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985698"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444529"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903360"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362191"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821022"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279854"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596566" y="5932896"/>
              <a:ext cx="601064" cy="290033"/>
            </a:xfrm>
            <a:prstGeom prst="rect">
              <a:avLst/>
            </a:prstGeom>
            <a:noFill/>
          </p:spPr>
          <p:txBody>
            <a:bodyPr wrap="none" rtlCol="0">
              <a:spAutoFit/>
            </a:bodyPr>
            <a:lstStyle/>
            <a:p>
              <a:pPr defTabSz="914400"/>
              <a:r>
                <a:rPr lang="en-US" sz="1800" i="1" dirty="0" smtClean="0">
                  <a:solidFill>
                    <a:prstClr val="black"/>
                  </a:solidFill>
                  <a:latin typeface="Gill Sans"/>
                  <a:cs typeface="Gill Sans"/>
                </a:rPr>
                <a:t>time</a:t>
              </a:r>
              <a:endParaRPr lang="en-US" sz="1800" i="1" dirty="0">
                <a:solidFill>
                  <a:prstClr val="black"/>
                </a:solidFill>
                <a:latin typeface="Gill Sans"/>
                <a:cs typeface="Gill Sans"/>
              </a:endParaRPr>
            </a:p>
          </p:txBody>
        </p:sp>
        <p:sp>
          <p:nvSpPr>
            <p:cNvPr id="31" name="TextBox 30"/>
            <p:cNvSpPr txBox="1"/>
            <p:nvPr/>
          </p:nvSpPr>
          <p:spPr>
            <a:xfrm>
              <a:off x="2308854" y="5925529"/>
              <a:ext cx="276532" cy="199398"/>
            </a:xfrm>
            <a:prstGeom prst="rect">
              <a:avLst/>
            </a:prstGeom>
            <a:noFill/>
          </p:spPr>
          <p:txBody>
            <a:bodyPr wrap="none" rtlCol="0">
              <a:spAutoFit/>
            </a:bodyPr>
            <a:lstStyle/>
            <a:p>
              <a:pPr defTabSz="914400"/>
              <a:r>
                <a:rPr lang="en-US" sz="1050" i="1" dirty="0" smtClean="0">
                  <a:solidFill>
                    <a:prstClr val="black"/>
                  </a:solidFill>
                  <a:latin typeface="Gill Sans"/>
                  <a:cs typeface="Gill Sans"/>
                </a:rPr>
                <a:t>2</a:t>
              </a:r>
              <a:endParaRPr lang="en-US" sz="1050" i="1" dirty="0">
                <a:solidFill>
                  <a:prstClr val="black"/>
                </a:solidFill>
                <a:latin typeface="Gill Sans"/>
                <a:cs typeface="Gill Sans"/>
              </a:endParaRPr>
            </a:p>
          </p:txBody>
        </p:sp>
        <p:sp>
          <p:nvSpPr>
            <p:cNvPr id="32" name="TextBox 31"/>
            <p:cNvSpPr txBox="1"/>
            <p:nvPr/>
          </p:nvSpPr>
          <p:spPr>
            <a:xfrm>
              <a:off x="3227617" y="5929376"/>
              <a:ext cx="276532" cy="199398"/>
            </a:xfrm>
            <a:prstGeom prst="rect">
              <a:avLst/>
            </a:prstGeom>
            <a:noFill/>
          </p:spPr>
          <p:txBody>
            <a:bodyPr wrap="none" rtlCol="0">
              <a:spAutoFit/>
            </a:bodyPr>
            <a:lstStyle/>
            <a:p>
              <a:pPr defTabSz="914400"/>
              <a:r>
                <a:rPr lang="en-US" sz="1050" i="1" dirty="0" smtClean="0">
                  <a:solidFill>
                    <a:prstClr val="black"/>
                  </a:solidFill>
                  <a:latin typeface="Gill Sans"/>
                  <a:cs typeface="Gill Sans"/>
                </a:rPr>
                <a:t>4</a:t>
              </a:r>
              <a:endParaRPr lang="en-US" sz="1050" i="1" dirty="0">
                <a:solidFill>
                  <a:prstClr val="black"/>
                </a:solidFill>
                <a:latin typeface="Gill Sans"/>
                <a:cs typeface="Gill Sans"/>
              </a:endParaRPr>
            </a:p>
          </p:txBody>
        </p:sp>
        <p:sp>
          <p:nvSpPr>
            <p:cNvPr id="33" name="TextBox 32"/>
            <p:cNvSpPr txBox="1"/>
            <p:nvPr/>
          </p:nvSpPr>
          <p:spPr>
            <a:xfrm>
              <a:off x="4141778" y="5925529"/>
              <a:ext cx="276532" cy="199398"/>
            </a:xfrm>
            <a:prstGeom prst="rect">
              <a:avLst/>
            </a:prstGeom>
            <a:noFill/>
          </p:spPr>
          <p:txBody>
            <a:bodyPr wrap="none" rtlCol="0">
              <a:spAutoFit/>
            </a:bodyPr>
            <a:lstStyle/>
            <a:p>
              <a:pPr defTabSz="914400"/>
              <a:r>
                <a:rPr lang="en-US" sz="1050" i="1" dirty="0" smtClean="0">
                  <a:solidFill>
                    <a:prstClr val="black"/>
                  </a:solidFill>
                  <a:latin typeface="Gill Sans"/>
                  <a:cs typeface="Gill Sans"/>
                </a:rPr>
                <a:t>6</a:t>
              </a:r>
              <a:endParaRPr lang="en-US" sz="1050" i="1" dirty="0">
                <a:solidFill>
                  <a:prstClr val="black"/>
                </a:solidFill>
                <a:latin typeface="Gill Sans"/>
                <a:cs typeface="Gill Sans"/>
              </a:endParaRPr>
            </a:p>
          </p:txBody>
        </p:sp>
      </p:grpSp>
      <p:grpSp>
        <p:nvGrpSpPr>
          <p:cNvPr id="37" name="Group 36"/>
          <p:cNvGrpSpPr/>
          <p:nvPr/>
        </p:nvGrpSpPr>
        <p:grpSpPr>
          <a:xfrm>
            <a:off x="597662" y="4640482"/>
            <a:ext cx="3021991" cy="367820"/>
            <a:chOff x="1460689" y="4160512"/>
            <a:chExt cx="3296230" cy="367820"/>
          </a:xfrm>
        </p:grpSpPr>
        <p:sp>
          <p:nvSpPr>
            <p:cNvPr id="35" name="Freeform 34"/>
            <p:cNvSpPr/>
            <p:nvPr/>
          </p:nvSpPr>
          <p:spPr>
            <a:xfrm>
              <a:off x="1461562" y="4160512"/>
              <a:ext cx="3295357" cy="45719"/>
            </a:xfrm>
            <a:custGeom>
              <a:avLst/>
              <a:gdLst>
                <a:gd name="connsiteX0" fmla="*/ 0 w 3295357"/>
                <a:gd name="connsiteY0" fmla="*/ 16423 h 142417"/>
                <a:gd name="connsiteX1" fmla="*/ 1625782 w 3295357"/>
                <a:gd name="connsiteY1" fmla="*/ 142333 h 142417"/>
                <a:gd name="connsiteX2" fmla="*/ 3295357 w 3295357"/>
                <a:gd name="connsiteY2" fmla="*/ 0 h 142417"/>
              </a:gdLst>
              <a:ahLst/>
              <a:cxnLst>
                <a:cxn ang="0">
                  <a:pos x="connsiteX0" y="connsiteY0"/>
                </a:cxn>
                <a:cxn ang="0">
                  <a:pos x="connsiteX1" y="connsiteY1"/>
                </a:cxn>
                <a:cxn ang="0">
                  <a:pos x="connsiteX2" y="connsiteY2"/>
                </a:cxn>
              </a:cxnLst>
              <a:rect l="l" t="t" r="r" b="b"/>
              <a:pathLst>
                <a:path w="3295357" h="142417">
                  <a:moveTo>
                    <a:pt x="0" y="16423"/>
                  </a:moveTo>
                  <a:cubicBezTo>
                    <a:pt x="538278" y="80746"/>
                    <a:pt x="1076556" y="145070"/>
                    <a:pt x="1625782" y="142333"/>
                  </a:cubicBezTo>
                  <a:cubicBezTo>
                    <a:pt x="2175008" y="139596"/>
                    <a:pt x="3295357" y="0"/>
                    <a:pt x="3295357"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sp>
          <p:nvSpPr>
            <p:cNvPr id="36" name="Freeform 35"/>
            <p:cNvSpPr/>
            <p:nvPr/>
          </p:nvSpPr>
          <p:spPr>
            <a:xfrm rot="10800000">
              <a:off x="1460689" y="4482613"/>
              <a:ext cx="3295357" cy="45719"/>
            </a:xfrm>
            <a:custGeom>
              <a:avLst/>
              <a:gdLst>
                <a:gd name="connsiteX0" fmla="*/ 0 w 3295357"/>
                <a:gd name="connsiteY0" fmla="*/ 16423 h 142417"/>
                <a:gd name="connsiteX1" fmla="*/ 1625782 w 3295357"/>
                <a:gd name="connsiteY1" fmla="*/ 142333 h 142417"/>
                <a:gd name="connsiteX2" fmla="*/ 3295357 w 3295357"/>
                <a:gd name="connsiteY2" fmla="*/ 0 h 142417"/>
              </a:gdLst>
              <a:ahLst/>
              <a:cxnLst>
                <a:cxn ang="0">
                  <a:pos x="connsiteX0" y="connsiteY0"/>
                </a:cxn>
                <a:cxn ang="0">
                  <a:pos x="connsiteX1" y="connsiteY1"/>
                </a:cxn>
                <a:cxn ang="0">
                  <a:pos x="connsiteX2" y="connsiteY2"/>
                </a:cxn>
              </a:cxnLst>
              <a:rect l="l" t="t" r="r" b="b"/>
              <a:pathLst>
                <a:path w="3295357" h="142417">
                  <a:moveTo>
                    <a:pt x="0" y="16423"/>
                  </a:moveTo>
                  <a:cubicBezTo>
                    <a:pt x="538278" y="80746"/>
                    <a:pt x="1076556" y="145070"/>
                    <a:pt x="1625782" y="142333"/>
                  </a:cubicBezTo>
                  <a:cubicBezTo>
                    <a:pt x="2175008" y="139596"/>
                    <a:pt x="3295357" y="0"/>
                    <a:pt x="3295357"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grpSp>
      <p:grpSp>
        <p:nvGrpSpPr>
          <p:cNvPr id="39" name="Group 38"/>
          <p:cNvGrpSpPr/>
          <p:nvPr/>
        </p:nvGrpSpPr>
        <p:grpSpPr>
          <a:xfrm>
            <a:off x="596790" y="4086695"/>
            <a:ext cx="3021991" cy="367820"/>
            <a:chOff x="1460689" y="4160512"/>
            <a:chExt cx="3296230" cy="367820"/>
          </a:xfrm>
        </p:grpSpPr>
        <p:sp>
          <p:nvSpPr>
            <p:cNvPr id="40" name="Freeform 39"/>
            <p:cNvSpPr/>
            <p:nvPr/>
          </p:nvSpPr>
          <p:spPr>
            <a:xfrm>
              <a:off x="1461562" y="4160512"/>
              <a:ext cx="3295357" cy="45719"/>
            </a:xfrm>
            <a:custGeom>
              <a:avLst/>
              <a:gdLst>
                <a:gd name="connsiteX0" fmla="*/ 0 w 3295357"/>
                <a:gd name="connsiteY0" fmla="*/ 16423 h 142417"/>
                <a:gd name="connsiteX1" fmla="*/ 1625782 w 3295357"/>
                <a:gd name="connsiteY1" fmla="*/ 142333 h 142417"/>
                <a:gd name="connsiteX2" fmla="*/ 3295357 w 3295357"/>
                <a:gd name="connsiteY2" fmla="*/ 0 h 142417"/>
              </a:gdLst>
              <a:ahLst/>
              <a:cxnLst>
                <a:cxn ang="0">
                  <a:pos x="connsiteX0" y="connsiteY0"/>
                </a:cxn>
                <a:cxn ang="0">
                  <a:pos x="connsiteX1" y="connsiteY1"/>
                </a:cxn>
                <a:cxn ang="0">
                  <a:pos x="connsiteX2" y="connsiteY2"/>
                </a:cxn>
              </a:cxnLst>
              <a:rect l="l" t="t" r="r" b="b"/>
              <a:pathLst>
                <a:path w="3295357" h="142417">
                  <a:moveTo>
                    <a:pt x="0" y="16423"/>
                  </a:moveTo>
                  <a:cubicBezTo>
                    <a:pt x="538278" y="80746"/>
                    <a:pt x="1076556" y="145070"/>
                    <a:pt x="1625782" y="142333"/>
                  </a:cubicBezTo>
                  <a:cubicBezTo>
                    <a:pt x="2175008" y="139596"/>
                    <a:pt x="3295357" y="0"/>
                    <a:pt x="3295357"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sp>
          <p:nvSpPr>
            <p:cNvPr id="41" name="Freeform 40"/>
            <p:cNvSpPr/>
            <p:nvPr/>
          </p:nvSpPr>
          <p:spPr>
            <a:xfrm rot="10800000">
              <a:off x="1460689" y="4482613"/>
              <a:ext cx="3295357" cy="45719"/>
            </a:xfrm>
            <a:custGeom>
              <a:avLst/>
              <a:gdLst>
                <a:gd name="connsiteX0" fmla="*/ 0 w 3295357"/>
                <a:gd name="connsiteY0" fmla="*/ 16423 h 142417"/>
                <a:gd name="connsiteX1" fmla="*/ 1625782 w 3295357"/>
                <a:gd name="connsiteY1" fmla="*/ 142333 h 142417"/>
                <a:gd name="connsiteX2" fmla="*/ 3295357 w 3295357"/>
                <a:gd name="connsiteY2" fmla="*/ 0 h 142417"/>
              </a:gdLst>
              <a:ahLst/>
              <a:cxnLst>
                <a:cxn ang="0">
                  <a:pos x="connsiteX0" y="connsiteY0"/>
                </a:cxn>
                <a:cxn ang="0">
                  <a:pos x="connsiteX1" y="connsiteY1"/>
                </a:cxn>
                <a:cxn ang="0">
                  <a:pos x="connsiteX2" y="connsiteY2"/>
                </a:cxn>
              </a:cxnLst>
              <a:rect l="l" t="t" r="r" b="b"/>
              <a:pathLst>
                <a:path w="3295357" h="142417">
                  <a:moveTo>
                    <a:pt x="0" y="16423"/>
                  </a:moveTo>
                  <a:cubicBezTo>
                    <a:pt x="538278" y="80746"/>
                    <a:pt x="1076556" y="145070"/>
                    <a:pt x="1625782" y="142333"/>
                  </a:cubicBezTo>
                  <a:cubicBezTo>
                    <a:pt x="2175008" y="139596"/>
                    <a:pt x="3295357" y="0"/>
                    <a:pt x="3295357"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grpSp>
      <p:sp>
        <p:nvSpPr>
          <p:cNvPr id="43" name="Rectangle 42"/>
          <p:cNvSpPr/>
          <p:nvPr/>
        </p:nvSpPr>
        <p:spPr>
          <a:xfrm>
            <a:off x="5710506" y="4735162"/>
            <a:ext cx="1382295" cy="177208"/>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44" name="Rectangle 43"/>
          <p:cNvSpPr/>
          <p:nvPr/>
        </p:nvSpPr>
        <p:spPr>
          <a:xfrm>
            <a:off x="4812932" y="4734739"/>
            <a:ext cx="894894" cy="177874"/>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grpSp>
        <p:nvGrpSpPr>
          <p:cNvPr id="45" name="Group 44"/>
          <p:cNvGrpSpPr/>
          <p:nvPr/>
        </p:nvGrpSpPr>
        <p:grpSpPr>
          <a:xfrm>
            <a:off x="4798265" y="3708849"/>
            <a:ext cx="3050269" cy="1722552"/>
            <a:chOff x="1535760" y="4870223"/>
            <a:chExt cx="3051064" cy="1352706"/>
          </a:xfrm>
        </p:grpSpPr>
        <p:cxnSp>
          <p:nvCxnSpPr>
            <p:cNvPr id="46" name="Straight Arrow Connector 45"/>
            <p:cNvCxnSpPr/>
            <p:nvPr/>
          </p:nvCxnSpPr>
          <p:spPr>
            <a:xfrm flipV="1">
              <a:off x="1538245" y="5959333"/>
              <a:ext cx="3048579" cy="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V="1">
              <a:off x="1535760" y="4879150"/>
              <a:ext cx="2485" cy="1086340"/>
            </a:xfrm>
            <a:prstGeom prst="straightConnector1">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985698"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444529"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2903360"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362191"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3821022"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4279854"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2596567" y="5932896"/>
              <a:ext cx="601065" cy="290033"/>
            </a:xfrm>
            <a:prstGeom prst="rect">
              <a:avLst/>
            </a:prstGeom>
            <a:noFill/>
          </p:spPr>
          <p:txBody>
            <a:bodyPr wrap="none" rtlCol="0">
              <a:spAutoFit/>
            </a:bodyPr>
            <a:lstStyle/>
            <a:p>
              <a:pPr defTabSz="914400"/>
              <a:r>
                <a:rPr lang="en-US" sz="1800" i="1" dirty="0" smtClean="0">
                  <a:solidFill>
                    <a:prstClr val="black"/>
                  </a:solidFill>
                  <a:latin typeface="Gill Sans"/>
                  <a:cs typeface="Gill Sans"/>
                </a:rPr>
                <a:t>time</a:t>
              </a:r>
              <a:endParaRPr lang="en-US" sz="1800" i="1" dirty="0">
                <a:solidFill>
                  <a:prstClr val="black"/>
                </a:solidFill>
                <a:latin typeface="Gill Sans"/>
                <a:cs typeface="Gill Sans"/>
              </a:endParaRPr>
            </a:p>
          </p:txBody>
        </p:sp>
        <p:sp>
          <p:nvSpPr>
            <p:cNvPr id="55" name="TextBox 54"/>
            <p:cNvSpPr txBox="1"/>
            <p:nvPr/>
          </p:nvSpPr>
          <p:spPr>
            <a:xfrm>
              <a:off x="2308855" y="5925529"/>
              <a:ext cx="276532" cy="199398"/>
            </a:xfrm>
            <a:prstGeom prst="rect">
              <a:avLst/>
            </a:prstGeom>
            <a:noFill/>
          </p:spPr>
          <p:txBody>
            <a:bodyPr wrap="none" rtlCol="0">
              <a:spAutoFit/>
            </a:bodyPr>
            <a:lstStyle/>
            <a:p>
              <a:pPr defTabSz="914400"/>
              <a:r>
                <a:rPr lang="en-US" sz="1050" i="1" dirty="0" smtClean="0">
                  <a:solidFill>
                    <a:prstClr val="black"/>
                  </a:solidFill>
                  <a:latin typeface="Gill Sans"/>
                  <a:cs typeface="Gill Sans"/>
                </a:rPr>
                <a:t>2</a:t>
              </a:r>
              <a:endParaRPr lang="en-US" sz="1050" i="1" dirty="0">
                <a:solidFill>
                  <a:prstClr val="black"/>
                </a:solidFill>
                <a:latin typeface="Gill Sans"/>
                <a:cs typeface="Gill Sans"/>
              </a:endParaRPr>
            </a:p>
          </p:txBody>
        </p:sp>
        <p:sp>
          <p:nvSpPr>
            <p:cNvPr id="56" name="TextBox 55"/>
            <p:cNvSpPr txBox="1"/>
            <p:nvPr/>
          </p:nvSpPr>
          <p:spPr>
            <a:xfrm>
              <a:off x="3227617" y="5929376"/>
              <a:ext cx="276532" cy="199398"/>
            </a:xfrm>
            <a:prstGeom prst="rect">
              <a:avLst/>
            </a:prstGeom>
            <a:noFill/>
          </p:spPr>
          <p:txBody>
            <a:bodyPr wrap="none" rtlCol="0">
              <a:spAutoFit/>
            </a:bodyPr>
            <a:lstStyle/>
            <a:p>
              <a:pPr defTabSz="914400"/>
              <a:r>
                <a:rPr lang="en-US" sz="1050" i="1" dirty="0" smtClean="0">
                  <a:solidFill>
                    <a:prstClr val="black"/>
                  </a:solidFill>
                  <a:latin typeface="Gill Sans"/>
                  <a:cs typeface="Gill Sans"/>
                </a:rPr>
                <a:t>4</a:t>
              </a:r>
              <a:endParaRPr lang="en-US" sz="1050" i="1" dirty="0">
                <a:solidFill>
                  <a:prstClr val="black"/>
                </a:solidFill>
                <a:latin typeface="Gill Sans"/>
                <a:cs typeface="Gill Sans"/>
              </a:endParaRPr>
            </a:p>
          </p:txBody>
        </p:sp>
        <p:sp>
          <p:nvSpPr>
            <p:cNvPr id="57" name="TextBox 56"/>
            <p:cNvSpPr txBox="1"/>
            <p:nvPr/>
          </p:nvSpPr>
          <p:spPr>
            <a:xfrm>
              <a:off x="4141779" y="5925529"/>
              <a:ext cx="276532" cy="199398"/>
            </a:xfrm>
            <a:prstGeom prst="rect">
              <a:avLst/>
            </a:prstGeom>
            <a:noFill/>
          </p:spPr>
          <p:txBody>
            <a:bodyPr wrap="none" rtlCol="0">
              <a:spAutoFit/>
            </a:bodyPr>
            <a:lstStyle/>
            <a:p>
              <a:pPr defTabSz="914400"/>
              <a:r>
                <a:rPr lang="en-US" sz="1050" i="1" dirty="0" smtClean="0">
                  <a:solidFill>
                    <a:prstClr val="black"/>
                  </a:solidFill>
                  <a:latin typeface="Gill Sans"/>
                  <a:cs typeface="Gill Sans"/>
                </a:rPr>
                <a:t>6</a:t>
              </a:r>
              <a:endParaRPr lang="en-US" sz="1050" i="1" dirty="0">
                <a:solidFill>
                  <a:prstClr val="black"/>
                </a:solidFill>
                <a:latin typeface="Gill Sans"/>
                <a:cs typeface="Gill Sans"/>
              </a:endParaRPr>
            </a:p>
          </p:txBody>
        </p:sp>
      </p:grpSp>
      <p:sp>
        <p:nvSpPr>
          <p:cNvPr id="68" name="Rectangle 67"/>
          <p:cNvSpPr/>
          <p:nvPr/>
        </p:nvSpPr>
        <p:spPr>
          <a:xfrm>
            <a:off x="10017451" y="4744103"/>
            <a:ext cx="922708" cy="177801"/>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69" name="Rectangle 68"/>
          <p:cNvSpPr/>
          <p:nvPr/>
        </p:nvSpPr>
        <p:spPr>
          <a:xfrm>
            <a:off x="8668748" y="4742597"/>
            <a:ext cx="1346155" cy="17787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grpSp>
        <p:nvGrpSpPr>
          <p:cNvPr id="70" name="Group 69"/>
          <p:cNvGrpSpPr/>
          <p:nvPr/>
        </p:nvGrpSpPr>
        <p:grpSpPr>
          <a:xfrm>
            <a:off x="8654084" y="3716707"/>
            <a:ext cx="3088061" cy="1722552"/>
            <a:chOff x="1535760" y="4870223"/>
            <a:chExt cx="3088865" cy="1352706"/>
          </a:xfrm>
        </p:grpSpPr>
        <p:cxnSp>
          <p:nvCxnSpPr>
            <p:cNvPr id="77" name="Straight Arrow Connector 76"/>
            <p:cNvCxnSpPr/>
            <p:nvPr/>
          </p:nvCxnSpPr>
          <p:spPr>
            <a:xfrm flipV="1">
              <a:off x="1538245" y="5959333"/>
              <a:ext cx="3086380" cy="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1535760" y="4879150"/>
              <a:ext cx="2485" cy="1086340"/>
            </a:xfrm>
            <a:prstGeom prst="straightConnector1">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1985698"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2444529"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2903360"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3362191"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3821022"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4279854"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2596567" y="5932896"/>
              <a:ext cx="601064" cy="290033"/>
            </a:xfrm>
            <a:prstGeom prst="rect">
              <a:avLst/>
            </a:prstGeom>
            <a:noFill/>
          </p:spPr>
          <p:txBody>
            <a:bodyPr wrap="none" rtlCol="0">
              <a:spAutoFit/>
            </a:bodyPr>
            <a:lstStyle/>
            <a:p>
              <a:pPr defTabSz="914400"/>
              <a:r>
                <a:rPr lang="en-US" sz="1800" i="1" dirty="0" smtClean="0">
                  <a:solidFill>
                    <a:prstClr val="black"/>
                  </a:solidFill>
                  <a:latin typeface="Gill Sans"/>
                  <a:cs typeface="Gill Sans"/>
                </a:rPr>
                <a:t>time</a:t>
              </a:r>
              <a:endParaRPr lang="en-US" sz="1800" i="1" dirty="0">
                <a:solidFill>
                  <a:prstClr val="black"/>
                </a:solidFill>
                <a:latin typeface="Gill Sans"/>
                <a:cs typeface="Gill Sans"/>
              </a:endParaRPr>
            </a:p>
          </p:txBody>
        </p:sp>
        <p:sp>
          <p:nvSpPr>
            <p:cNvPr id="86" name="TextBox 85"/>
            <p:cNvSpPr txBox="1"/>
            <p:nvPr/>
          </p:nvSpPr>
          <p:spPr>
            <a:xfrm>
              <a:off x="2308855" y="5925529"/>
              <a:ext cx="276532" cy="199398"/>
            </a:xfrm>
            <a:prstGeom prst="rect">
              <a:avLst/>
            </a:prstGeom>
            <a:noFill/>
          </p:spPr>
          <p:txBody>
            <a:bodyPr wrap="none" rtlCol="0">
              <a:spAutoFit/>
            </a:bodyPr>
            <a:lstStyle/>
            <a:p>
              <a:pPr defTabSz="914400"/>
              <a:r>
                <a:rPr lang="en-US" sz="1050" i="1" dirty="0" smtClean="0">
                  <a:solidFill>
                    <a:prstClr val="black"/>
                  </a:solidFill>
                  <a:latin typeface="Gill Sans"/>
                  <a:cs typeface="Gill Sans"/>
                </a:rPr>
                <a:t>2</a:t>
              </a:r>
              <a:endParaRPr lang="en-US" sz="1050" i="1" dirty="0">
                <a:solidFill>
                  <a:prstClr val="black"/>
                </a:solidFill>
                <a:latin typeface="Gill Sans"/>
                <a:cs typeface="Gill Sans"/>
              </a:endParaRPr>
            </a:p>
          </p:txBody>
        </p:sp>
        <p:sp>
          <p:nvSpPr>
            <p:cNvPr id="87" name="TextBox 86"/>
            <p:cNvSpPr txBox="1"/>
            <p:nvPr/>
          </p:nvSpPr>
          <p:spPr>
            <a:xfrm>
              <a:off x="3227617" y="5929376"/>
              <a:ext cx="276532" cy="199398"/>
            </a:xfrm>
            <a:prstGeom prst="rect">
              <a:avLst/>
            </a:prstGeom>
            <a:noFill/>
          </p:spPr>
          <p:txBody>
            <a:bodyPr wrap="none" rtlCol="0">
              <a:spAutoFit/>
            </a:bodyPr>
            <a:lstStyle/>
            <a:p>
              <a:pPr defTabSz="914400"/>
              <a:r>
                <a:rPr lang="en-US" sz="1050" i="1" dirty="0" smtClean="0">
                  <a:solidFill>
                    <a:prstClr val="black"/>
                  </a:solidFill>
                  <a:latin typeface="Gill Sans"/>
                  <a:cs typeface="Gill Sans"/>
                </a:rPr>
                <a:t>4</a:t>
              </a:r>
              <a:endParaRPr lang="en-US" sz="1050" i="1" dirty="0">
                <a:solidFill>
                  <a:prstClr val="black"/>
                </a:solidFill>
                <a:latin typeface="Gill Sans"/>
                <a:cs typeface="Gill Sans"/>
              </a:endParaRPr>
            </a:p>
          </p:txBody>
        </p:sp>
        <p:sp>
          <p:nvSpPr>
            <p:cNvPr id="88" name="TextBox 87"/>
            <p:cNvSpPr txBox="1"/>
            <p:nvPr/>
          </p:nvSpPr>
          <p:spPr>
            <a:xfrm>
              <a:off x="4141778" y="5925529"/>
              <a:ext cx="276532" cy="199398"/>
            </a:xfrm>
            <a:prstGeom prst="rect">
              <a:avLst/>
            </a:prstGeom>
            <a:noFill/>
          </p:spPr>
          <p:txBody>
            <a:bodyPr wrap="none" rtlCol="0">
              <a:spAutoFit/>
            </a:bodyPr>
            <a:lstStyle/>
            <a:p>
              <a:pPr defTabSz="914400"/>
              <a:r>
                <a:rPr lang="en-US" sz="1050" i="1" dirty="0" smtClean="0">
                  <a:solidFill>
                    <a:prstClr val="black"/>
                  </a:solidFill>
                  <a:latin typeface="Gill Sans"/>
                  <a:cs typeface="Gill Sans"/>
                </a:rPr>
                <a:t>6</a:t>
              </a:r>
              <a:endParaRPr lang="en-US" sz="1050" i="1" dirty="0">
                <a:solidFill>
                  <a:prstClr val="black"/>
                </a:solidFill>
                <a:latin typeface="Gill Sans"/>
                <a:cs typeface="Gill Sans"/>
              </a:endParaRPr>
            </a:p>
          </p:txBody>
        </p:sp>
      </p:grpSp>
      <p:sp>
        <p:nvSpPr>
          <p:cNvPr id="90" name="TextBox 89"/>
          <p:cNvSpPr txBox="1"/>
          <p:nvPr/>
        </p:nvSpPr>
        <p:spPr>
          <a:xfrm>
            <a:off x="868686" y="5519513"/>
            <a:ext cx="2327868" cy="646331"/>
          </a:xfrm>
          <a:prstGeom prst="rect">
            <a:avLst/>
          </a:prstGeom>
          <a:noFill/>
        </p:spPr>
        <p:txBody>
          <a:bodyPr wrap="none" rtlCol="0">
            <a:spAutoFit/>
          </a:bodyPr>
          <a:lstStyle/>
          <a:p>
            <a:pPr defTabSz="914400"/>
            <a:r>
              <a:rPr lang="en-US" sz="1800" i="1" dirty="0" smtClean="0">
                <a:solidFill>
                  <a:srgbClr val="000000"/>
                </a:solidFill>
                <a:latin typeface="Gill Sans Light"/>
                <a:cs typeface="Gill Sans Light"/>
              </a:rPr>
              <a:t>Coflow1 comp. time = 5</a:t>
            </a:r>
          </a:p>
          <a:p>
            <a:pPr defTabSz="914400"/>
            <a:r>
              <a:rPr lang="en-US" sz="1800" i="1" dirty="0" smtClean="0">
                <a:solidFill>
                  <a:srgbClr val="000000"/>
                </a:solidFill>
                <a:latin typeface="Gill Sans Light"/>
                <a:cs typeface="Gill Sans Light"/>
              </a:rPr>
              <a:t>Coflow2 comp. time = 6</a:t>
            </a:r>
          </a:p>
        </p:txBody>
      </p:sp>
      <p:sp>
        <p:nvSpPr>
          <p:cNvPr id="92" name="TextBox 91"/>
          <p:cNvSpPr txBox="1"/>
          <p:nvPr/>
        </p:nvSpPr>
        <p:spPr>
          <a:xfrm>
            <a:off x="4918566" y="5527376"/>
            <a:ext cx="2552952" cy="646331"/>
          </a:xfrm>
          <a:prstGeom prst="rect">
            <a:avLst/>
          </a:prstGeom>
          <a:noFill/>
        </p:spPr>
        <p:txBody>
          <a:bodyPr wrap="square" rtlCol="0">
            <a:spAutoFit/>
          </a:bodyPr>
          <a:lstStyle/>
          <a:p>
            <a:pPr defTabSz="914400"/>
            <a:r>
              <a:rPr lang="en-US" sz="1800" i="1" dirty="0">
                <a:solidFill>
                  <a:srgbClr val="000000"/>
                </a:solidFill>
                <a:latin typeface="Gill Sans Light"/>
                <a:cs typeface="Gill Sans Light"/>
              </a:rPr>
              <a:t>Coflow1 comp. time = </a:t>
            </a:r>
            <a:r>
              <a:rPr lang="en-US" sz="1800" i="1" dirty="0" smtClean="0">
                <a:solidFill>
                  <a:srgbClr val="000000"/>
                </a:solidFill>
                <a:latin typeface="Gill Sans"/>
                <a:cs typeface="Gill Sans"/>
              </a:rPr>
              <a:t>5</a:t>
            </a:r>
            <a:endParaRPr lang="en-US" sz="1800" i="1" dirty="0">
              <a:solidFill>
                <a:srgbClr val="000000"/>
              </a:solidFill>
              <a:latin typeface="Gill Sans"/>
              <a:cs typeface="Gill Sans"/>
            </a:endParaRPr>
          </a:p>
          <a:p>
            <a:pPr defTabSz="914400"/>
            <a:r>
              <a:rPr lang="en-US" sz="1800" i="1" dirty="0">
                <a:solidFill>
                  <a:srgbClr val="000000"/>
                </a:solidFill>
                <a:latin typeface="Gill Sans Light"/>
                <a:cs typeface="Gill Sans Light"/>
              </a:rPr>
              <a:t>Coflow2 comp. time = </a:t>
            </a:r>
            <a:r>
              <a:rPr lang="en-US" sz="1800" i="1" dirty="0" smtClean="0">
                <a:solidFill>
                  <a:srgbClr val="000000"/>
                </a:solidFill>
                <a:latin typeface="Gill Sans"/>
                <a:cs typeface="Gill Sans"/>
              </a:rPr>
              <a:t>6</a:t>
            </a:r>
            <a:endParaRPr lang="en-US" sz="1800" i="1" dirty="0">
              <a:solidFill>
                <a:srgbClr val="000000"/>
              </a:solidFill>
              <a:latin typeface="Gill Sans"/>
              <a:cs typeface="Gill Sans"/>
            </a:endParaRPr>
          </a:p>
        </p:txBody>
      </p:sp>
      <p:sp>
        <p:nvSpPr>
          <p:cNvPr id="95" name="TextBox 94"/>
          <p:cNvSpPr txBox="1"/>
          <p:nvPr/>
        </p:nvSpPr>
        <p:spPr>
          <a:xfrm>
            <a:off x="1474072" y="3139907"/>
            <a:ext cx="1274708" cy="369332"/>
          </a:xfrm>
          <a:prstGeom prst="rect">
            <a:avLst/>
          </a:prstGeom>
          <a:noFill/>
        </p:spPr>
        <p:txBody>
          <a:bodyPr wrap="none" rtlCol="0">
            <a:spAutoFit/>
          </a:bodyPr>
          <a:lstStyle/>
          <a:p>
            <a:pPr defTabSz="914400"/>
            <a:r>
              <a:rPr lang="en-US" sz="1800" dirty="0" smtClean="0">
                <a:solidFill>
                  <a:prstClr val="black"/>
                </a:solidFill>
                <a:latin typeface="Gill Sans"/>
                <a:cs typeface="Gill Sans"/>
              </a:rPr>
              <a:t>Fair Sharing</a:t>
            </a:r>
            <a:endParaRPr lang="en-US" sz="1800" dirty="0">
              <a:solidFill>
                <a:prstClr val="black"/>
              </a:solidFill>
              <a:latin typeface="Gill Sans"/>
              <a:cs typeface="Gill Sans"/>
            </a:endParaRPr>
          </a:p>
        </p:txBody>
      </p:sp>
      <p:sp>
        <p:nvSpPr>
          <p:cNvPr id="96" name="TextBox 95"/>
          <p:cNvSpPr txBox="1"/>
          <p:nvPr/>
        </p:nvSpPr>
        <p:spPr>
          <a:xfrm>
            <a:off x="4974317" y="3137440"/>
            <a:ext cx="2136785" cy="369332"/>
          </a:xfrm>
          <a:prstGeom prst="rect">
            <a:avLst/>
          </a:prstGeom>
          <a:noFill/>
        </p:spPr>
        <p:txBody>
          <a:bodyPr wrap="none" rtlCol="0">
            <a:spAutoFit/>
          </a:bodyPr>
          <a:lstStyle/>
          <a:p>
            <a:pPr defTabSz="914400"/>
            <a:r>
              <a:rPr lang="en-US" sz="1800" dirty="0" smtClean="0">
                <a:solidFill>
                  <a:prstClr val="black"/>
                </a:solidFill>
                <a:latin typeface="Gill Sans"/>
                <a:cs typeface="Gill Sans"/>
              </a:rPr>
              <a:t>Smallest-Flow First</a:t>
            </a:r>
            <a:r>
              <a:rPr lang="en-US" sz="1800" baseline="30000" dirty="0" smtClean="0">
                <a:solidFill>
                  <a:prstClr val="black"/>
                </a:solidFill>
                <a:latin typeface="Gill Sans"/>
                <a:cs typeface="Gill Sans"/>
              </a:rPr>
              <a:t>1,2</a:t>
            </a:r>
            <a:endParaRPr lang="en-US" sz="1800" baseline="30000" dirty="0">
              <a:solidFill>
                <a:prstClr val="black"/>
              </a:solidFill>
              <a:latin typeface="Gill Sans"/>
              <a:cs typeface="Gill Sans"/>
            </a:endParaRPr>
          </a:p>
        </p:txBody>
      </p:sp>
      <p:sp>
        <p:nvSpPr>
          <p:cNvPr id="97" name="TextBox 96"/>
          <p:cNvSpPr txBox="1"/>
          <p:nvPr/>
        </p:nvSpPr>
        <p:spPr>
          <a:xfrm>
            <a:off x="9329294" y="3137441"/>
            <a:ext cx="1374219" cy="369332"/>
          </a:xfrm>
          <a:prstGeom prst="rect">
            <a:avLst/>
          </a:prstGeom>
          <a:noFill/>
        </p:spPr>
        <p:txBody>
          <a:bodyPr wrap="none" rtlCol="0">
            <a:spAutoFit/>
          </a:bodyPr>
          <a:lstStyle/>
          <a:p>
            <a:pPr defTabSz="914400"/>
            <a:r>
              <a:rPr lang="en-US" sz="1800" dirty="0" smtClean="0">
                <a:solidFill>
                  <a:prstClr val="black"/>
                </a:solidFill>
                <a:latin typeface="Gill Sans"/>
                <a:cs typeface="Gill Sans"/>
              </a:rPr>
              <a:t>The Optimal</a:t>
            </a:r>
            <a:endParaRPr lang="en-US" sz="1800" dirty="0">
              <a:solidFill>
                <a:prstClr val="black"/>
              </a:solidFill>
              <a:latin typeface="Gill Sans"/>
              <a:cs typeface="Gill Sans"/>
            </a:endParaRPr>
          </a:p>
        </p:txBody>
      </p:sp>
      <p:grpSp>
        <p:nvGrpSpPr>
          <p:cNvPr id="102" name="Group 101"/>
          <p:cNvGrpSpPr/>
          <p:nvPr/>
        </p:nvGrpSpPr>
        <p:grpSpPr>
          <a:xfrm>
            <a:off x="4630767" y="4638495"/>
            <a:ext cx="3021991" cy="367820"/>
            <a:chOff x="1460689" y="4160512"/>
            <a:chExt cx="3296230" cy="367820"/>
          </a:xfrm>
        </p:grpSpPr>
        <p:sp>
          <p:nvSpPr>
            <p:cNvPr id="108" name="Freeform 107"/>
            <p:cNvSpPr/>
            <p:nvPr/>
          </p:nvSpPr>
          <p:spPr>
            <a:xfrm>
              <a:off x="1461562" y="4160512"/>
              <a:ext cx="3295357" cy="45719"/>
            </a:xfrm>
            <a:custGeom>
              <a:avLst/>
              <a:gdLst>
                <a:gd name="connsiteX0" fmla="*/ 0 w 3295357"/>
                <a:gd name="connsiteY0" fmla="*/ 16423 h 142417"/>
                <a:gd name="connsiteX1" fmla="*/ 1625782 w 3295357"/>
                <a:gd name="connsiteY1" fmla="*/ 142333 h 142417"/>
                <a:gd name="connsiteX2" fmla="*/ 3295357 w 3295357"/>
                <a:gd name="connsiteY2" fmla="*/ 0 h 142417"/>
              </a:gdLst>
              <a:ahLst/>
              <a:cxnLst>
                <a:cxn ang="0">
                  <a:pos x="connsiteX0" y="connsiteY0"/>
                </a:cxn>
                <a:cxn ang="0">
                  <a:pos x="connsiteX1" y="connsiteY1"/>
                </a:cxn>
                <a:cxn ang="0">
                  <a:pos x="connsiteX2" y="connsiteY2"/>
                </a:cxn>
              </a:cxnLst>
              <a:rect l="l" t="t" r="r" b="b"/>
              <a:pathLst>
                <a:path w="3295357" h="142417">
                  <a:moveTo>
                    <a:pt x="0" y="16423"/>
                  </a:moveTo>
                  <a:cubicBezTo>
                    <a:pt x="538278" y="80746"/>
                    <a:pt x="1076556" y="145070"/>
                    <a:pt x="1625782" y="142333"/>
                  </a:cubicBezTo>
                  <a:cubicBezTo>
                    <a:pt x="2175008" y="139596"/>
                    <a:pt x="3295357" y="0"/>
                    <a:pt x="3295357"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sp>
          <p:nvSpPr>
            <p:cNvPr id="109" name="Freeform 108"/>
            <p:cNvSpPr/>
            <p:nvPr/>
          </p:nvSpPr>
          <p:spPr>
            <a:xfrm rot="10800000">
              <a:off x="1460689" y="4482613"/>
              <a:ext cx="3295357" cy="45719"/>
            </a:xfrm>
            <a:custGeom>
              <a:avLst/>
              <a:gdLst>
                <a:gd name="connsiteX0" fmla="*/ 0 w 3295357"/>
                <a:gd name="connsiteY0" fmla="*/ 16423 h 142417"/>
                <a:gd name="connsiteX1" fmla="*/ 1625782 w 3295357"/>
                <a:gd name="connsiteY1" fmla="*/ 142333 h 142417"/>
                <a:gd name="connsiteX2" fmla="*/ 3295357 w 3295357"/>
                <a:gd name="connsiteY2" fmla="*/ 0 h 142417"/>
              </a:gdLst>
              <a:ahLst/>
              <a:cxnLst>
                <a:cxn ang="0">
                  <a:pos x="connsiteX0" y="connsiteY0"/>
                </a:cxn>
                <a:cxn ang="0">
                  <a:pos x="connsiteX1" y="connsiteY1"/>
                </a:cxn>
                <a:cxn ang="0">
                  <a:pos x="connsiteX2" y="connsiteY2"/>
                </a:cxn>
              </a:cxnLst>
              <a:rect l="l" t="t" r="r" b="b"/>
              <a:pathLst>
                <a:path w="3295357" h="142417">
                  <a:moveTo>
                    <a:pt x="0" y="16423"/>
                  </a:moveTo>
                  <a:cubicBezTo>
                    <a:pt x="538278" y="80746"/>
                    <a:pt x="1076556" y="145070"/>
                    <a:pt x="1625782" y="142333"/>
                  </a:cubicBezTo>
                  <a:cubicBezTo>
                    <a:pt x="2175008" y="139596"/>
                    <a:pt x="3295357" y="0"/>
                    <a:pt x="3295357"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grpSp>
      <p:grpSp>
        <p:nvGrpSpPr>
          <p:cNvPr id="112" name="Group 111"/>
          <p:cNvGrpSpPr/>
          <p:nvPr/>
        </p:nvGrpSpPr>
        <p:grpSpPr>
          <a:xfrm>
            <a:off x="4629897" y="4084708"/>
            <a:ext cx="3021991" cy="367820"/>
            <a:chOff x="1460689" y="4160512"/>
            <a:chExt cx="3296230" cy="367820"/>
          </a:xfrm>
        </p:grpSpPr>
        <p:sp>
          <p:nvSpPr>
            <p:cNvPr id="126" name="Freeform 125"/>
            <p:cNvSpPr/>
            <p:nvPr/>
          </p:nvSpPr>
          <p:spPr>
            <a:xfrm>
              <a:off x="1461562" y="4160512"/>
              <a:ext cx="3295357" cy="45719"/>
            </a:xfrm>
            <a:custGeom>
              <a:avLst/>
              <a:gdLst>
                <a:gd name="connsiteX0" fmla="*/ 0 w 3295357"/>
                <a:gd name="connsiteY0" fmla="*/ 16423 h 142417"/>
                <a:gd name="connsiteX1" fmla="*/ 1625782 w 3295357"/>
                <a:gd name="connsiteY1" fmla="*/ 142333 h 142417"/>
                <a:gd name="connsiteX2" fmla="*/ 3295357 w 3295357"/>
                <a:gd name="connsiteY2" fmla="*/ 0 h 142417"/>
              </a:gdLst>
              <a:ahLst/>
              <a:cxnLst>
                <a:cxn ang="0">
                  <a:pos x="connsiteX0" y="connsiteY0"/>
                </a:cxn>
                <a:cxn ang="0">
                  <a:pos x="connsiteX1" y="connsiteY1"/>
                </a:cxn>
                <a:cxn ang="0">
                  <a:pos x="connsiteX2" y="connsiteY2"/>
                </a:cxn>
              </a:cxnLst>
              <a:rect l="l" t="t" r="r" b="b"/>
              <a:pathLst>
                <a:path w="3295357" h="142417">
                  <a:moveTo>
                    <a:pt x="0" y="16423"/>
                  </a:moveTo>
                  <a:cubicBezTo>
                    <a:pt x="538278" y="80746"/>
                    <a:pt x="1076556" y="145070"/>
                    <a:pt x="1625782" y="142333"/>
                  </a:cubicBezTo>
                  <a:cubicBezTo>
                    <a:pt x="2175008" y="139596"/>
                    <a:pt x="3295357" y="0"/>
                    <a:pt x="3295357"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sp>
          <p:nvSpPr>
            <p:cNvPr id="127" name="Freeform 126"/>
            <p:cNvSpPr/>
            <p:nvPr/>
          </p:nvSpPr>
          <p:spPr>
            <a:xfrm rot="10800000">
              <a:off x="1460689" y="4482613"/>
              <a:ext cx="3295357" cy="45719"/>
            </a:xfrm>
            <a:custGeom>
              <a:avLst/>
              <a:gdLst>
                <a:gd name="connsiteX0" fmla="*/ 0 w 3295357"/>
                <a:gd name="connsiteY0" fmla="*/ 16423 h 142417"/>
                <a:gd name="connsiteX1" fmla="*/ 1625782 w 3295357"/>
                <a:gd name="connsiteY1" fmla="*/ 142333 h 142417"/>
                <a:gd name="connsiteX2" fmla="*/ 3295357 w 3295357"/>
                <a:gd name="connsiteY2" fmla="*/ 0 h 142417"/>
              </a:gdLst>
              <a:ahLst/>
              <a:cxnLst>
                <a:cxn ang="0">
                  <a:pos x="connsiteX0" y="connsiteY0"/>
                </a:cxn>
                <a:cxn ang="0">
                  <a:pos x="connsiteX1" y="connsiteY1"/>
                </a:cxn>
                <a:cxn ang="0">
                  <a:pos x="connsiteX2" y="connsiteY2"/>
                </a:cxn>
              </a:cxnLst>
              <a:rect l="l" t="t" r="r" b="b"/>
              <a:pathLst>
                <a:path w="3295357" h="142417">
                  <a:moveTo>
                    <a:pt x="0" y="16423"/>
                  </a:moveTo>
                  <a:cubicBezTo>
                    <a:pt x="538278" y="80746"/>
                    <a:pt x="1076556" y="145070"/>
                    <a:pt x="1625782" y="142333"/>
                  </a:cubicBezTo>
                  <a:cubicBezTo>
                    <a:pt x="2175008" y="139596"/>
                    <a:pt x="3295357" y="0"/>
                    <a:pt x="3295357"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grpSp>
      <p:grpSp>
        <p:nvGrpSpPr>
          <p:cNvPr id="128" name="Group 127"/>
          <p:cNvGrpSpPr/>
          <p:nvPr/>
        </p:nvGrpSpPr>
        <p:grpSpPr>
          <a:xfrm>
            <a:off x="8499037" y="4639464"/>
            <a:ext cx="3021991" cy="367820"/>
            <a:chOff x="1460689" y="4160512"/>
            <a:chExt cx="3296230" cy="367820"/>
          </a:xfrm>
        </p:grpSpPr>
        <p:sp>
          <p:nvSpPr>
            <p:cNvPr id="129" name="Freeform 128"/>
            <p:cNvSpPr/>
            <p:nvPr/>
          </p:nvSpPr>
          <p:spPr>
            <a:xfrm>
              <a:off x="1461562" y="4160512"/>
              <a:ext cx="3295357" cy="45719"/>
            </a:xfrm>
            <a:custGeom>
              <a:avLst/>
              <a:gdLst>
                <a:gd name="connsiteX0" fmla="*/ 0 w 3295357"/>
                <a:gd name="connsiteY0" fmla="*/ 16423 h 142417"/>
                <a:gd name="connsiteX1" fmla="*/ 1625782 w 3295357"/>
                <a:gd name="connsiteY1" fmla="*/ 142333 h 142417"/>
                <a:gd name="connsiteX2" fmla="*/ 3295357 w 3295357"/>
                <a:gd name="connsiteY2" fmla="*/ 0 h 142417"/>
              </a:gdLst>
              <a:ahLst/>
              <a:cxnLst>
                <a:cxn ang="0">
                  <a:pos x="connsiteX0" y="connsiteY0"/>
                </a:cxn>
                <a:cxn ang="0">
                  <a:pos x="connsiteX1" y="connsiteY1"/>
                </a:cxn>
                <a:cxn ang="0">
                  <a:pos x="connsiteX2" y="connsiteY2"/>
                </a:cxn>
              </a:cxnLst>
              <a:rect l="l" t="t" r="r" b="b"/>
              <a:pathLst>
                <a:path w="3295357" h="142417">
                  <a:moveTo>
                    <a:pt x="0" y="16423"/>
                  </a:moveTo>
                  <a:cubicBezTo>
                    <a:pt x="538278" y="80746"/>
                    <a:pt x="1076556" y="145070"/>
                    <a:pt x="1625782" y="142333"/>
                  </a:cubicBezTo>
                  <a:cubicBezTo>
                    <a:pt x="2175008" y="139596"/>
                    <a:pt x="3295357" y="0"/>
                    <a:pt x="3295357"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sp>
          <p:nvSpPr>
            <p:cNvPr id="130" name="Freeform 129"/>
            <p:cNvSpPr/>
            <p:nvPr/>
          </p:nvSpPr>
          <p:spPr>
            <a:xfrm rot="10800000">
              <a:off x="1460689" y="4482613"/>
              <a:ext cx="3295357" cy="45719"/>
            </a:xfrm>
            <a:custGeom>
              <a:avLst/>
              <a:gdLst>
                <a:gd name="connsiteX0" fmla="*/ 0 w 3295357"/>
                <a:gd name="connsiteY0" fmla="*/ 16423 h 142417"/>
                <a:gd name="connsiteX1" fmla="*/ 1625782 w 3295357"/>
                <a:gd name="connsiteY1" fmla="*/ 142333 h 142417"/>
                <a:gd name="connsiteX2" fmla="*/ 3295357 w 3295357"/>
                <a:gd name="connsiteY2" fmla="*/ 0 h 142417"/>
              </a:gdLst>
              <a:ahLst/>
              <a:cxnLst>
                <a:cxn ang="0">
                  <a:pos x="connsiteX0" y="connsiteY0"/>
                </a:cxn>
                <a:cxn ang="0">
                  <a:pos x="connsiteX1" y="connsiteY1"/>
                </a:cxn>
                <a:cxn ang="0">
                  <a:pos x="connsiteX2" y="connsiteY2"/>
                </a:cxn>
              </a:cxnLst>
              <a:rect l="l" t="t" r="r" b="b"/>
              <a:pathLst>
                <a:path w="3295357" h="142417">
                  <a:moveTo>
                    <a:pt x="0" y="16423"/>
                  </a:moveTo>
                  <a:cubicBezTo>
                    <a:pt x="538278" y="80746"/>
                    <a:pt x="1076556" y="145070"/>
                    <a:pt x="1625782" y="142333"/>
                  </a:cubicBezTo>
                  <a:cubicBezTo>
                    <a:pt x="2175008" y="139596"/>
                    <a:pt x="3295357" y="0"/>
                    <a:pt x="3295357"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grpSp>
      <p:grpSp>
        <p:nvGrpSpPr>
          <p:cNvPr id="131" name="Group 130"/>
          <p:cNvGrpSpPr/>
          <p:nvPr/>
        </p:nvGrpSpPr>
        <p:grpSpPr>
          <a:xfrm>
            <a:off x="8498165" y="4085677"/>
            <a:ext cx="3021991" cy="367820"/>
            <a:chOff x="1460689" y="4160512"/>
            <a:chExt cx="3296230" cy="367820"/>
          </a:xfrm>
        </p:grpSpPr>
        <p:sp>
          <p:nvSpPr>
            <p:cNvPr id="132" name="Freeform 131"/>
            <p:cNvSpPr/>
            <p:nvPr/>
          </p:nvSpPr>
          <p:spPr>
            <a:xfrm>
              <a:off x="1461562" y="4160512"/>
              <a:ext cx="3295357" cy="45719"/>
            </a:xfrm>
            <a:custGeom>
              <a:avLst/>
              <a:gdLst>
                <a:gd name="connsiteX0" fmla="*/ 0 w 3295357"/>
                <a:gd name="connsiteY0" fmla="*/ 16423 h 142417"/>
                <a:gd name="connsiteX1" fmla="*/ 1625782 w 3295357"/>
                <a:gd name="connsiteY1" fmla="*/ 142333 h 142417"/>
                <a:gd name="connsiteX2" fmla="*/ 3295357 w 3295357"/>
                <a:gd name="connsiteY2" fmla="*/ 0 h 142417"/>
              </a:gdLst>
              <a:ahLst/>
              <a:cxnLst>
                <a:cxn ang="0">
                  <a:pos x="connsiteX0" y="connsiteY0"/>
                </a:cxn>
                <a:cxn ang="0">
                  <a:pos x="connsiteX1" y="connsiteY1"/>
                </a:cxn>
                <a:cxn ang="0">
                  <a:pos x="connsiteX2" y="connsiteY2"/>
                </a:cxn>
              </a:cxnLst>
              <a:rect l="l" t="t" r="r" b="b"/>
              <a:pathLst>
                <a:path w="3295357" h="142417">
                  <a:moveTo>
                    <a:pt x="0" y="16423"/>
                  </a:moveTo>
                  <a:cubicBezTo>
                    <a:pt x="538278" y="80746"/>
                    <a:pt x="1076556" y="145070"/>
                    <a:pt x="1625782" y="142333"/>
                  </a:cubicBezTo>
                  <a:cubicBezTo>
                    <a:pt x="2175008" y="139596"/>
                    <a:pt x="3295357" y="0"/>
                    <a:pt x="3295357"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sp>
          <p:nvSpPr>
            <p:cNvPr id="133" name="Freeform 132"/>
            <p:cNvSpPr/>
            <p:nvPr/>
          </p:nvSpPr>
          <p:spPr>
            <a:xfrm rot="10800000">
              <a:off x="1460689" y="4482613"/>
              <a:ext cx="3295357" cy="45719"/>
            </a:xfrm>
            <a:custGeom>
              <a:avLst/>
              <a:gdLst>
                <a:gd name="connsiteX0" fmla="*/ 0 w 3295357"/>
                <a:gd name="connsiteY0" fmla="*/ 16423 h 142417"/>
                <a:gd name="connsiteX1" fmla="*/ 1625782 w 3295357"/>
                <a:gd name="connsiteY1" fmla="*/ 142333 h 142417"/>
                <a:gd name="connsiteX2" fmla="*/ 3295357 w 3295357"/>
                <a:gd name="connsiteY2" fmla="*/ 0 h 142417"/>
              </a:gdLst>
              <a:ahLst/>
              <a:cxnLst>
                <a:cxn ang="0">
                  <a:pos x="connsiteX0" y="connsiteY0"/>
                </a:cxn>
                <a:cxn ang="0">
                  <a:pos x="connsiteX1" y="connsiteY1"/>
                </a:cxn>
                <a:cxn ang="0">
                  <a:pos x="connsiteX2" y="connsiteY2"/>
                </a:cxn>
              </a:cxnLst>
              <a:rect l="l" t="t" r="r" b="b"/>
              <a:pathLst>
                <a:path w="3295357" h="142417">
                  <a:moveTo>
                    <a:pt x="0" y="16423"/>
                  </a:moveTo>
                  <a:cubicBezTo>
                    <a:pt x="538278" y="80746"/>
                    <a:pt x="1076556" y="145070"/>
                    <a:pt x="1625782" y="142333"/>
                  </a:cubicBezTo>
                  <a:cubicBezTo>
                    <a:pt x="2175008" y="139596"/>
                    <a:pt x="3295357" y="0"/>
                    <a:pt x="3295357"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grpSp>
      <p:sp>
        <p:nvSpPr>
          <p:cNvPr id="136" name="TextBox 135"/>
          <p:cNvSpPr txBox="1"/>
          <p:nvPr/>
        </p:nvSpPr>
        <p:spPr>
          <a:xfrm>
            <a:off x="8816305" y="5516067"/>
            <a:ext cx="2581425" cy="646331"/>
          </a:xfrm>
          <a:prstGeom prst="rect">
            <a:avLst/>
          </a:prstGeom>
          <a:noFill/>
        </p:spPr>
        <p:txBody>
          <a:bodyPr wrap="square" rtlCol="0">
            <a:spAutoFit/>
          </a:bodyPr>
          <a:lstStyle/>
          <a:p>
            <a:pPr defTabSz="914400"/>
            <a:r>
              <a:rPr lang="en-US" sz="1800" i="1" dirty="0">
                <a:solidFill>
                  <a:srgbClr val="000000"/>
                </a:solidFill>
                <a:latin typeface="Gill Sans Light"/>
                <a:cs typeface="Gill Sans Light"/>
              </a:rPr>
              <a:t>Coflow1 comp. time = </a:t>
            </a:r>
            <a:r>
              <a:rPr lang="en-US" sz="1800" b="1" i="1" dirty="0" smtClean="0">
                <a:solidFill>
                  <a:srgbClr val="F79646">
                    <a:lumMod val="75000"/>
                  </a:srgbClr>
                </a:solidFill>
                <a:latin typeface="Gill Sans"/>
                <a:cs typeface="Gill Sans"/>
              </a:rPr>
              <a:t>3</a:t>
            </a:r>
            <a:endParaRPr lang="en-US" sz="1800" b="1" i="1" dirty="0">
              <a:solidFill>
                <a:srgbClr val="F79646">
                  <a:lumMod val="75000"/>
                </a:srgbClr>
              </a:solidFill>
              <a:latin typeface="Gill Sans"/>
              <a:cs typeface="Gill Sans"/>
            </a:endParaRPr>
          </a:p>
          <a:p>
            <a:pPr defTabSz="914400"/>
            <a:r>
              <a:rPr lang="en-US" sz="1800" i="1" dirty="0">
                <a:solidFill>
                  <a:srgbClr val="000000"/>
                </a:solidFill>
                <a:latin typeface="Gill Sans Light"/>
                <a:cs typeface="Gill Sans Light"/>
              </a:rPr>
              <a:t>Coflow2 comp. time = </a:t>
            </a:r>
            <a:r>
              <a:rPr lang="en-US" sz="1800" i="1" dirty="0" smtClean="0">
                <a:solidFill>
                  <a:prstClr val="black"/>
                </a:solidFill>
                <a:latin typeface="Gill Sans"/>
                <a:cs typeface="Gill Sans"/>
              </a:rPr>
              <a:t>6</a:t>
            </a:r>
            <a:endParaRPr lang="en-US" sz="1800" i="1" dirty="0">
              <a:solidFill>
                <a:prstClr val="black"/>
              </a:solidFill>
              <a:latin typeface="Gill Sans"/>
              <a:cs typeface="Gill Sans"/>
            </a:endParaRPr>
          </a:p>
        </p:txBody>
      </p:sp>
      <p:sp>
        <p:nvSpPr>
          <p:cNvPr id="4" name="TextBox 3"/>
          <p:cNvSpPr txBox="1"/>
          <p:nvPr/>
        </p:nvSpPr>
        <p:spPr>
          <a:xfrm>
            <a:off x="380905" y="4639320"/>
            <a:ext cx="437477" cy="369332"/>
          </a:xfrm>
          <a:prstGeom prst="rect">
            <a:avLst/>
          </a:prstGeom>
          <a:noFill/>
        </p:spPr>
        <p:txBody>
          <a:bodyPr wrap="none" rtlCol="0">
            <a:spAutoFit/>
          </a:bodyPr>
          <a:lstStyle/>
          <a:p>
            <a:pPr defTabSz="914400"/>
            <a:r>
              <a:rPr lang="en-US" sz="1800" i="1" dirty="0" smtClean="0">
                <a:solidFill>
                  <a:prstClr val="black"/>
                </a:solidFill>
                <a:latin typeface="Gill Sans Light"/>
                <a:cs typeface="Gill Sans Light"/>
              </a:rPr>
              <a:t>L1</a:t>
            </a:r>
            <a:endParaRPr lang="en-US" sz="1800" i="1" dirty="0">
              <a:solidFill>
                <a:prstClr val="black"/>
              </a:solidFill>
              <a:latin typeface="Gill Sans Light"/>
              <a:cs typeface="Gill Sans Light"/>
            </a:endParaRPr>
          </a:p>
        </p:txBody>
      </p:sp>
      <p:sp>
        <p:nvSpPr>
          <p:cNvPr id="107" name="TextBox 106"/>
          <p:cNvSpPr txBox="1"/>
          <p:nvPr/>
        </p:nvSpPr>
        <p:spPr>
          <a:xfrm>
            <a:off x="380901" y="4086870"/>
            <a:ext cx="437252" cy="369332"/>
          </a:xfrm>
          <a:prstGeom prst="rect">
            <a:avLst/>
          </a:prstGeom>
          <a:noFill/>
        </p:spPr>
        <p:txBody>
          <a:bodyPr wrap="none" rtlCol="0">
            <a:spAutoFit/>
          </a:bodyPr>
          <a:lstStyle/>
          <a:p>
            <a:pPr defTabSz="914400"/>
            <a:r>
              <a:rPr lang="en-US" sz="1800" i="1" dirty="0" smtClean="0">
                <a:solidFill>
                  <a:prstClr val="black"/>
                </a:solidFill>
                <a:latin typeface="Gill Sans Light"/>
                <a:cs typeface="Gill Sans Light"/>
              </a:rPr>
              <a:t>L2</a:t>
            </a:r>
            <a:endParaRPr lang="en-US" sz="1800" i="1" dirty="0">
              <a:solidFill>
                <a:prstClr val="black"/>
              </a:solidFill>
              <a:latin typeface="Gill Sans Light"/>
              <a:cs typeface="Gill Sans Light"/>
            </a:endParaRPr>
          </a:p>
        </p:txBody>
      </p:sp>
      <p:sp>
        <p:nvSpPr>
          <p:cNvPr id="113" name="TextBox 112"/>
          <p:cNvSpPr txBox="1"/>
          <p:nvPr/>
        </p:nvSpPr>
        <p:spPr>
          <a:xfrm>
            <a:off x="4434324" y="4639320"/>
            <a:ext cx="437477" cy="369332"/>
          </a:xfrm>
          <a:prstGeom prst="rect">
            <a:avLst/>
          </a:prstGeom>
          <a:noFill/>
        </p:spPr>
        <p:txBody>
          <a:bodyPr wrap="none" rtlCol="0">
            <a:spAutoFit/>
          </a:bodyPr>
          <a:lstStyle/>
          <a:p>
            <a:pPr defTabSz="914400"/>
            <a:r>
              <a:rPr lang="en-US" sz="1800" i="1" dirty="0" smtClean="0">
                <a:solidFill>
                  <a:prstClr val="black"/>
                </a:solidFill>
                <a:latin typeface="Gill Sans Light"/>
                <a:cs typeface="Gill Sans Light"/>
              </a:rPr>
              <a:t>L1</a:t>
            </a:r>
            <a:endParaRPr lang="en-US" sz="1800" i="1" dirty="0">
              <a:solidFill>
                <a:prstClr val="black"/>
              </a:solidFill>
              <a:latin typeface="Gill Sans Light"/>
              <a:cs typeface="Gill Sans Light"/>
            </a:endParaRPr>
          </a:p>
        </p:txBody>
      </p:sp>
      <p:sp>
        <p:nvSpPr>
          <p:cNvPr id="114" name="TextBox 113"/>
          <p:cNvSpPr txBox="1"/>
          <p:nvPr/>
        </p:nvSpPr>
        <p:spPr>
          <a:xfrm>
            <a:off x="4434321" y="4086870"/>
            <a:ext cx="437252" cy="369332"/>
          </a:xfrm>
          <a:prstGeom prst="rect">
            <a:avLst/>
          </a:prstGeom>
          <a:noFill/>
        </p:spPr>
        <p:txBody>
          <a:bodyPr wrap="none" rtlCol="0">
            <a:spAutoFit/>
          </a:bodyPr>
          <a:lstStyle/>
          <a:p>
            <a:pPr defTabSz="914400"/>
            <a:r>
              <a:rPr lang="en-US" sz="1800" i="1" dirty="0" smtClean="0">
                <a:solidFill>
                  <a:prstClr val="black"/>
                </a:solidFill>
                <a:latin typeface="Gill Sans Light"/>
                <a:cs typeface="Gill Sans Light"/>
              </a:rPr>
              <a:t>L2</a:t>
            </a:r>
            <a:endParaRPr lang="en-US" sz="1800" i="1" dirty="0">
              <a:solidFill>
                <a:prstClr val="black"/>
              </a:solidFill>
              <a:latin typeface="Gill Sans Light"/>
              <a:cs typeface="Gill Sans Light"/>
            </a:endParaRPr>
          </a:p>
        </p:txBody>
      </p:sp>
      <p:sp>
        <p:nvSpPr>
          <p:cNvPr id="115" name="TextBox 114"/>
          <p:cNvSpPr txBox="1"/>
          <p:nvPr/>
        </p:nvSpPr>
        <p:spPr>
          <a:xfrm>
            <a:off x="8278248" y="4639320"/>
            <a:ext cx="437477" cy="369332"/>
          </a:xfrm>
          <a:prstGeom prst="rect">
            <a:avLst/>
          </a:prstGeom>
          <a:noFill/>
        </p:spPr>
        <p:txBody>
          <a:bodyPr wrap="none" rtlCol="0">
            <a:spAutoFit/>
          </a:bodyPr>
          <a:lstStyle/>
          <a:p>
            <a:pPr defTabSz="914400"/>
            <a:r>
              <a:rPr lang="en-US" sz="1800" i="1" dirty="0" smtClean="0">
                <a:solidFill>
                  <a:prstClr val="black"/>
                </a:solidFill>
                <a:latin typeface="Gill Sans Light"/>
                <a:cs typeface="Gill Sans Light"/>
              </a:rPr>
              <a:t>L1</a:t>
            </a:r>
            <a:endParaRPr lang="en-US" sz="1800" i="1" dirty="0">
              <a:solidFill>
                <a:prstClr val="black"/>
              </a:solidFill>
              <a:latin typeface="Gill Sans Light"/>
              <a:cs typeface="Gill Sans Light"/>
            </a:endParaRPr>
          </a:p>
        </p:txBody>
      </p:sp>
      <p:sp>
        <p:nvSpPr>
          <p:cNvPr id="116" name="TextBox 115"/>
          <p:cNvSpPr txBox="1"/>
          <p:nvPr/>
        </p:nvSpPr>
        <p:spPr>
          <a:xfrm>
            <a:off x="8278244" y="4086870"/>
            <a:ext cx="437252" cy="369332"/>
          </a:xfrm>
          <a:prstGeom prst="rect">
            <a:avLst/>
          </a:prstGeom>
          <a:noFill/>
        </p:spPr>
        <p:txBody>
          <a:bodyPr wrap="none" rtlCol="0">
            <a:spAutoFit/>
          </a:bodyPr>
          <a:lstStyle/>
          <a:p>
            <a:pPr defTabSz="914400"/>
            <a:r>
              <a:rPr lang="en-US" sz="1800" i="1" dirty="0" smtClean="0">
                <a:solidFill>
                  <a:prstClr val="black"/>
                </a:solidFill>
                <a:latin typeface="Gill Sans Light"/>
                <a:cs typeface="Gill Sans Light"/>
              </a:rPr>
              <a:t>L2</a:t>
            </a:r>
            <a:endParaRPr lang="en-US" sz="1800" i="1" dirty="0">
              <a:solidFill>
                <a:prstClr val="black"/>
              </a:solidFill>
              <a:latin typeface="Gill Sans Light"/>
              <a:cs typeface="Gill Sans Light"/>
            </a:endParaRPr>
          </a:p>
        </p:txBody>
      </p:sp>
      <p:sp>
        <p:nvSpPr>
          <p:cNvPr id="117" name="TextBox 116"/>
          <p:cNvSpPr txBox="1"/>
          <p:nvPr/>
        </p:nvSpPr>
        <p:spPr>
          <a:xfrm>
            <a:off x="1" y="6349841"/>
            <a:ext cx="12188825" cy="523220"/>
          </a:xfrm>
          <a:prstGeom prst="rect">
            <a:avLst/>
          </a:prstGeom>
          <a:solidFill>
            <a:srgbClr val="D9D9D9"/>
          </a:solidFill>
          <a:ln w="19050" cmpd="sng">
            <a:noFill/>
          </a:ln>
        </p:spPr>
        <p:txBody>
          <a:bodyPr wrap="square" rtlCol="0">
            <a:spAutoFit/>
          </a:bodyPr>
          <a:lstStyle/>
          <a:p>
            <a:pPr indent="517525" defTabSz="914400"/>
            <a:r>
              <a:rPr lang="en-US" sz="1400" i="1" dirty="0" smtClean="0">
                <a:solidFill>
                  <a:srgbClr val="000000"/>
                </a:solidFill>
                <a:latin typeface="Gill Sans"/>
                <a:cs typeface="Gill Sans"/>
              </a:rPr>
              <a:t>1. Finishing Flows Quickly with Preemptive Scheduling, SIGCOMM’2012.</a:t>
            </a:r>
          </a:p>
          <a:p>
            <a:pPr indent="517525" defTabSz="914400"/>
            <a:r>
              <a:rPr lang="en-US" sz="1400" i="1" dirty="0">
                <a:solidFill>
                  <a:srgbClr val="000000"/>
                </a:solidFill>
                <a:latin typeface="Gill Sans"/>
                <a:cs typeface="Gill Sans"/>
              </a:rPr>
              <a:t>2. pFabric: Minimal Near-Optimal Datacenter </a:t>
            </a:r>
            <a:r>
              <a:rPr lang="en-US" sz="1400" i="1" dirty="0" smtClean="0">
                <a:solidFill>
                  <a:srgbClr val="000000"/>
                </a:solidFill>
                <a:latin typeface="Gill Sans"/>
                <a:cs typeface="Gill Sans"/>
              </a:rPr>
              <a:t>Transport, SIGCOMM’2013.</a:t>
            </a:r>
          </a:p>
        </p:txBody>
      </p:sp>
      <p:grpSp>
        <p:nvGrpSpPr>
          <p:cNvPr id="6" name="Group 5"/>
          <p:cNvGrpSpPr/>
          <p:nvPr/>
        </p:nvGrpSpPr>
        <p:grpSpPr>
          <a:xfrm>
            <a:off x="1" y="1887344"/>
            <a:ext cx="12188825" cy="769522"/>
            <a:chOff x="0" y="1887344"/>
            <a:chExt cx="12192000" cy="769522"/>
          </a:xfrm>
        </p:grpSpPr>
        <p:sp>
          <p:nvSpPr>
            <p:cNvPr id="123" name="TextBox 122"/>
            <p:cNvSpPr txBox="1"/>
            <p:nvPr/>
          </p:nvSpPr>
          <p:spPr>
            <a:xfrm>
              <a:off x="0" y="2287534"/>
              <a:ext cx="12192000" cy="369332"/>
            </a:xfrm>
            <a:prstGeom prst="rect">
              <a:avLst/>
            </a:prstGeom>
            <a:solidFill>
              <a:schemeClr val="tx1">
                <a:lumMod val="50000"/>
                <a:lumOff val="50000"/>
              </a:schemeClr>
            </a:solidFill>
          </p:spPr>
          <p:txBody>
            <a:bodyPr wrap="square" rtlCol="0" anchor="t">
              <a:spAutoFit/>
            </a:bodyPr>
            <a:lstStyle/>
            <a:p>
              <a:pPr defTabSz="914400"/>
              <a:r>
                <a:rPr lang="en-US" sz="1800" dirty="0" smtClean="0">
                  <a:solidFill>
                    <a:prstClr val="white"/>
                  </a:solidFill>
                  <a:latin typeface="Gill Sans"/>
                  <a:cs typeface="Gill Sans"/>
                </a:rPr>
                <a:t>               Link 1</a:t>
              </a:r>
              <a:endParaRPr lang="en-US" sz="1800" dirty="0">
                <a:solidFill>
                  <a:prstClr val="white"/>
                </a:solidFill>
                <a:latin typeface="Gill Sans"/>
                <a:cs typeface="Gill Sans"/>
              </a:endParaRPr>
            </a:p>
          </p:txBody>
        </p:sp>
        <p:sp>
          <p:nvSpPr>
            <p:cNvPr id="122" name="TextBox 121"/>
            <p:cNvSpPr txBox="1"/>
            <p:nvPr/>
          </p:nvSpPr>
          <p:spPr>
            <a:xfrm>
              <a:off x="0" y="1887344"/>
              <a:ext cx="12192000" cy="369332"/>
            </a:xfrm>
            <a:prstGeom prst="rect">
              <a:avLst/>
            </a:prstGeom>
            <a:solidFill>
              <a:schemeClr val="bg1">
                <a:lumMod val="85000"/>
              </a:schemeClr>
            </a:solidFill>
          </p:spPr>
          <p:txBody>
            <a:bodyPr wrap="square" rtlCol="0">
              <a:spAutoFit/>
            </a:bodyPr>
            <a:lstStyle/>
            <a:p>
              <a:pPr defTabSz="914400"/>
              <a:r>
                <a:rPr lang="en-US" sz="1800" dirty="0" smtClean="0">
                  <a:solidFill>
                    <a:prstClr val="black"/>
                  </a:solidFill>
                  <a:latin typeface="Gill Sans"/>
                  <a:cs typeface="Gill Sans"/>
                </a:rPr>
                <a:t>               Link 2</a:t>
              </a:r>
              <a:endParaRPr lang="en-US" sz="1800" dirty="0">
                <a:solidFill>
                  <a:prstClr val="black"/>
                </a:solidFill>
                <a:latin typeface="Gill Sans"/>
                <a:cs typeface="Gill Sans"/>
              </a:endParaRPr>
            </a:p>
          </p:txBody>
        </p:sp>
      </p:grpSp>
      <p:sp>
        <p:nvSpPr>
          <p:cNvPr id="121" name="Rounded Rectangle 120"/>
          <p:cNvSpPr/>
          <p:nvPr/>
        </p:nvSpPr>
        <p:spPr>
          <a:xfrm>
            <a:off x="2921430" y="1779940"/>
            <a:ext cx="2688200" cy="1011794"/>
          </a:xfrm>
          <a:prstGeom prst="roundRect">
            <a:avLst/>
          </a:prstGeom>
          <a:solidFill>
            <a:schemeClr val="bg1">
              <a:lumMod val="95000"/>
              <a:alpha val="50000"/>
            </a:schemeClr>
          </a:solidFill>
          <a:ln w="28575" cmpd="sng">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10" name="TextBox 109"/>
          <p:cNvSpPr txBox="1"/>
          <p:nvPr/>
        </p:nvSpPr>
        <p:spPr>
          <a:xfrm>
            <a:off x="4613423" y="2286319"/>
            <a:ext cx="849887" cy="369332"/>
          </a:xfrm>
          <a:prstGeom prst="rect">
            <a:avLst/>
          </a:prstGeom>
          <a:noFill/>
        </p:spPr>
        <p:txBody>
          <a:bodyPr wrap="none" rtlCol="0">
            <a:spAutoFit/>
          </a:bodyPr>
          <a:lstStyle/>
          <a:p>
            <a:pPr defTabSz="914400"/>
            <a:r>
              <a:rPr lang="en-US" sz="1800" i="1" dirty="0" smtClean="0">
                <a:solidFill>
                  <a:prstClr val="black"/>
                </a:solidFill>
                <a:latin typeface="Gill Sans"/>
                <a:cs typeface="Gill Sans"/>
              </a:rPr>
              <a:t>3 Units</a:t>
            </a:r>
            <a:endParaRPr lang="en-US" sz="1800" i="1" dirty="0">
              <a:solidFill>
                <a:prstClr val="black"/>
              </a:solidFill>
              <a:latin typeface="Gill Sans"/>
              <a:cs typeface="Gill Sans"/>
            </a:endParaRPr>
          </a:p>
        </p:txBody>
      </p:sp>
      <p:sp>
        <p:nvSpPr>
          <p:cNvPr id="124" name="TextBox 123"/>
          <p:cNvSpPr txBox="1"/>
          <p:nvPr/>
        </p:nvSpPr>
        <p:spPr>
          <a:xfrm>
            <a:off x="2916394" y="1401725"/>
            <a:ext cx="2685542" cy="369332"/>
          </a:xfrm>
          <a:prstGeom prst="rect">
            <a:avLst/>
          </a:prstGeom>
          <a:noFill/>
        </p:spPr>
        <p:txBody>
          <a:bodyPr wrap="square" rtlCol="0">
            <a:spAutoFit/>
          </a:bodyPr>
          <a:lstStyle/>
          <a:p>
            <a:pPr algn="ctr" defTabSz="914400"/>
            <a:r>
              <a:rPr lang="en-US" sz="1800" dirty="0" smtClean="0">
                <a:solidFill>
                  <a:prstClr val="black"/>
                </a:solidFill>
                <a:latin typeface="Gill Sans Light"/>
                <a:cs typeface="Gill Sans Light"/>
              </a:rPr>
              <a:t>Coflow 1</a:t>
            </a:r>
            <a:endParaRPr lang="en-US" sz="1800" dirty="0">
              <a:solidFill>
                <a:prstClr val="black"/>
              </a:solidFill>
              <a:latin typeface="Gill Sans Light"/>
              <a:cs typeface="Gill Sans Light"/>
            </a:endParaRPr>
          </a:p>
        </p:txBody>
      </p:sp>
      <p:grpSp>
        <p:nvGrpSpPr>
          <p:cNvPr id="150" name="Group 149"/>
          <p:cNvGrpSpPr/>
          <p:nvPr/>
        </p:nvGrpSpPr>
        <p:grpSpPr>
          <a:xfrm>
            <a:off x="3157327" y="2382048"/>
            <a:ext cx="1353999" cy="177874"/>
            <a:chOff x="3223998" y="2381197"/>
            <a:chExt cx="1354352" cy="177874"/>
          </a:xfrm>
        </p:grpSpPr>
        <p:sp>
          <p:nvSpPr>
            <p:cNvPr id="145" name="Rectangle 144"/>
            <p:cNvSpPr/>
            <p:nvPr/>
          </p:nvSpPr>
          <p:spPr>
            <a:xfrm>
              <a:off x="3223998" y="2381197"/>
              <a:ext cx="430427" cy="17787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46" name="Rectangle 145"/>
            <p:cNvSpPr/>
            <p:nvPr/>
          </p:nvSpPr>
          <p:spPr>
            <a:xfrm>
              <a:off x="3687548" y="2381197"/>
              <a:ext cx="430427" cy="17787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47" name="Rectangle 146"/>
            <p:cNvSpPr/>
            <p:nvPr/>
          </p:nvSpPr>
          <p:spPr>
            <a:xfrm>
              <a:off x="4147923" y="2381197"/>
              <a:ext cx="430427" cy="17787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grpSp>
      <p:sp>
        <p:nvSpPr>
          <p:cNvPr id="134" name="Rounded Rectangle 133"/>
          <p:cNvSpPr/>
          <p:nvPr/>
        </p:nvSpPr>
        <p:spPr>
          <a:xfrm>
            <a:off x="6590341" y="1778400"/>
            <a:ext cx="3698686" cy="959156"/>
          </a:xfrm>
          <a:prstGeom prst="roundRect">
            <a:avLst/>
          </a:prstGeom>
          <a:solidFill>
            <a:schemeClr val="bg1">
              <a:lumMod val="95000"/>
              <a:alpha val="50000"/>
            </a:schemeClr>
          </a:solidFill>
          <a:ln w="28575" cmpd="sng">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20" name="TextBox 119"/>
          <p:cNvSpPr txBox="1"/>
          <p:nvPr/>
        </p:nvSpPr>
        <p:spPr>
          <a:xfrm>
            <a:off x="9433171" y="1862399"/>
            <a:ext cx="827635" cy="369332"/>
          </a:xfrm>
          <a:prstGeom prst="rect">
            <a:avLst/>
          </a:prstGeom>
          <a:noFill/>
        </p:spPr>
        <p:txBody>
          <a:bodyPr wrap="square" rtlCol="0">
            <a:spAutoFit/>
          </a:bodyPr>
          <a:lstStyle/>
          <a:p>
            <a:pPr algn="r" defTabSz="914400"/>
            <a:r>
              <a:rPr lang="en-US" sz="1800" i="1" dirty="0" smtClean="0">
                <a:solidFill>
                  <a:prstClr val="black"/>
                </a:solidFill>
                <a:latin typeface="Gill Sans"/>
                <a:cs typeface="Gill Sans"/>
              </a:rPr>
              <a:t>6 Units</a:t>
            </a:r>
            <a:endParaRPr lang="en-US" sz="1800" i="1" dirty="0">
              <a:solidFill>
                <a:prstClr val="black"/>
              </a:solidFill>
              <a:latin typeface="Gill Sans"/>
              <a:cs typeface="Gill Sans"/>
            </a:endParaRPr>
          </a:p>
        </p:txBody>
      </p:sp>
      <p:sp>
        <p:nvSpPr>
          <p:cNvPr id="125" name="TextBox 124"/>
          <p:cNvSpPr txBox="1"/>
          <p:nvPr/>
        </p:nvSpPr>
        <p:spPr>
          <a:xfrm>
            <a:off x="6586890" y="1398735"/>
            <a:ext cx="3585854" cy="369332"/>
          </a:xfrm>
          <a:prstGeom prst="rect">
            <a:avLst/>
          </a:prstGeom>
          <a:noFill/>
        </p:spPr>
        <p:txBody>
          <a:bodyPr wrap="square" rtlCol="0">
            <a:spAutoFit/>
          </a:bodyPr>
          <a:lstStyle/>
          <a:p>
            <a:pPr algn="ctr" defTabSz="914400"/>
            <a:r>
              <a:rPr lang="en-US" sz="1800" dirty="0" smtClean="0">
                <a:solidFill>
                  <a:prstClr val="black"/>
                </a:solidFill>
                <a:latin typeface="Gill Sans Light"/>
                <a:cs typeface="Gill Sans Light"/>
              </a:rPr>
              <a:t>Coflow 2</a:t>
            </a:r>
            <a:endParaRPr lang="en-US" sz="1800" dirty="0">
              <a:solidFill>
                <a:prstClr val="black"/>
              </a:solidFill>
              <a:latin typeface="Gill Sans Light"/>
              <a:cs typeface="Gill Sans Light"/>
            </a:endParaRPr>
          </a:p>
        </p:txBody>
      </p:sp>
      <p:grpSp>
        <p:nvGrpSpPr>
          <p:cNvPr id="160" name="Group 159"/>
          <p:cNvGrpSpPr/>
          <p:nvPr/>
        </p:nvGrpSpPr>
        <p:grpSpPr>
          <a:xfrm>
            <a:off x="6708288" y="1996734"/>
            <a:ext cx="2737939" cy="177874"/>
            <a:chOff x="6700623" y="1981147"/>
            <a:chExt cx="2738652" cy="177874"/>
          </a:xfrm>
        </p:grpSpPr>
        <p:sp>
          <p:nvSpPr>
            <p:cNvPr id="152" name="Rectangle 151"/>
            <p:cNvSpPr/>
            <p:nvPr/>
          </p:nvSpPr>
          <p:spPr>
            <a:xfrm>
              <a:off x="6700623" y="1981147"/>
              <a:ext cx="430427" cy="17787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53" name="Rectangle 152"/>
            <p:cNvSpPr/>
            <p:nvPr/>
          </p:nvSpPr>
          <p:spPr>
            <a:xfrm>
              <a:off x="7164173" y="1981147"/>
              <a:ext cx="430427" cy="17787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54" name="Rectangle 153"/>
            <p:cNvSpPr/>
            <p:nvPr/>
          </p:nvSpPr>
          <p:spPr>
            <a:xfrm>
              <a:off x="7624548" y="1981147"/>
              <a:ext cx="430427" cy="17787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57" name="Rectangle 156"/>
            <p:cNvSpPr/>
            <p:nvPr/>
          </p:nvSpPr>
          <p:spPr>
            <a:xfrm>
              <a:off x="8084923" y="1981147"/>
              <a:ext cx="430427" cy="17787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58" name="Rectangle 157"/>
            <p:cNvSpPr/>
            <p:nvPr/>
          </p:nvSpPr>
          <p:spPr>
            <a:xfrm>
              <a:off x="8548473" y="1981147"/>
              <a:ext cx="430427" cy="17787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59" name="Rectangle 158"/>
            <p:cNvSpPr/>
            <p:nvPr/>
          </p:nvSpPr>
          <p:spPr>
            <a:xfrm>
              <a:off x="9008848" y="1981147"/>
              <a:ext cx="430427" cy="17787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grpSp>
      <p:sp>
        <p:nvSpPr>
          <p:cNvPr id="118" name="TextBox 117"/>
          <p:cNvSpPr txBox="1"/>
          <p:nvPr/>
        </p:nvSpPr>
        <p:spPr>
          <a:xfrm>
            <a:off x="9216338" y="2286322"/>
            <a:ext cx="1043951" cy="369332"/>
          </a:xfrm>
          <a:prstGeom prst="rect">
            <a:avLst/>
          </a:prstGeom>
          <a:noFill/>
        </p:spPr>
        <p:txBody>
          <a:bodyPr wrap="square" rtlCol="0">
            <a:spAutoFit/>
          </a:bodyPr>
          <a:lstStyle/>
          <a:p>
            <a:pPr algn="r" defTabSz="914400"/>
            <a:r>
              <a:rPr lang="en-US" sz="1800" i="1" dirty="0" smtClean="0">
                <a:solidFill>
                  <a:prstClr val="black"/>
                </a:solidFill>
                <a:latin typeface="Gill Sans"/>
                <a:cs typeface="Gill Sans"/>
              </a:rPr>
              <a:t>2 Units</a:t>
            </a:r>
            <a:endParaRPr lang="en-US" sz="1800" i="1" dirty="0">
              <a:solidFill>
                <a:prstClr val="black"/>
              </a:solidFill>
              <a:latin typeface="Gill Sans"/>
              <a:cs typeface="Gill Sans"/>
            </a:endParaRPr>
          </a:p>
        </p:txBody>
      </p:sp>
      <p:grpSp>
        <p:nvGrpSpPr>
          <p:cNvPr id="119" name="Group 118"/>
          <p:cNvGrpSpPr/>
          <p:nvPr/>
        </p:nvGrpSpPr>
        <p:grpSpPr>
          <a:xfrm>
            <a:off x="6702481" y="2382048"/>
            <a:ext cx="893745" cy="177874"/>
            <a:chOff x="3223998" y="1981147"/>
            <a:chExt cx="893977" cy="177874"/>
          </a:xfrm>
        </p:grpSpPr>
        <p:sp>
          <p:nvSpPr>
            <p:cNvPr id="135" name="Rectangle 134"/>
            <p:cNvSpPr/>
            <p:nvPr/>
          </p:nvSpPr>
          <p:spPr>
            <a:xfrm>
              <a:off x="3223998" y="1981147"/>
              <a:ext cx="430427" cy="17787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37" name="Rectangle 136"/>
            <p:cNvSpPr/>
            <p:nvPr/>
          </p:nvSpPr>
          <p:spPr>
            <a:xfrm>
              <a:off x="3687548" y="1981147"/>
              <a:ext cx="430427" cy="17787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grpSp>
      <p:sp>
        <p:nvSpPr>
          <p:cNvPr id="140" name="Rectangle 139"/>
          <p:cNvSpPr/>
          <p:nvPr/>
        </p:nvSpPr>
        <p:spPr>
          <a:xfrm>
            <a:off x="4814812" y="4190991"/>
            <a:ext cx="887188" cy="177874"/>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41" name="Rectangle 140"/>
          <p:cNvSpPr/>
          <p:nvPr/>
        </p:nvSpPr>
        <p:spPr>
          <a:xfrm>
            <a:off x="5713360" y="4190991"/>
            <a:ext cx="1829124" cy="177874"/>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51" name="Rectangle 150"/>
          <p:cNvSpPr/>
          <p:nvPr/>
        </p:nvSpPr>
        <p:spPr>
          <a:xfrm>
            <a:off x="8672729" y="4183465"/>
            <a:ext cx="1346155" cy="177874"/>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55" name="Rectangle 154"/>
          <p:cNvSpPr/>
          <p:nvPr/>
        </p:nvSpPr>
        <p:spPr>
          <a:xfrm>
            <a:off x="10031394" y="4183465"/>
            <a:ext cx="1361660" cy="177874"/>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11" name="TextBox 110"/>
          <p:cNvSpPr txBox="1"/>
          <p:nvPr/>
        </p:nvSpPr>
        <p:spPr>
          <a:xfrm>
            <a:off x="3739725" y="208345"/>
            <a:ext cx="6696778" cy="923330"/>
          </a:xfrm>
          <a:prstGeom prst="rect">
            <a:avLst/>
          </a:prstGeom>
          <a:solidFill>
            <a:schemeClr val="tx1">
              <a:lumMod val="85000"/>
              <a:lumOff val="15000"/>
            </a:schemeClr>
          </a:solidFill>
        </p:spPr>
        <p:txBody>
          <a:bodyPr wrap="none" rtlCol="0">
            <a:spAutoFit/>
          </a:bodyPr>
          <a:lstStyle/>
          <a:p>
            <a:pPr defTabSz="914400"/>
            <a:r>
              <a:rPr lang="en-US" sz="5400" dirty="0">
                <a:solidFill>
                  <a:srgbClr val="FFFFFF"/>
                </a:solidFill>
                <a:latin typeface="Gill Sans Light"/>
                <a:cs typeface="Gill Sans Light"/>
              </a:rPr>
              <a:t>Inter-Coflow Scheduling</a:t>
            </a:r>
            <a:endParaRPr lang="en-US" sz="5400" dirty="0">
              <a:solidFill>
                <a:prstClr val="black"/>
              </a:solidFill>
              <a:latin typeface="Gill Sans Light"/>
              <a:cs typeface="Gill Sans Light"/>
            </a:endParaRPr>
          </a:p>
        </p:txBody>
      </p:sp>
      <p:grpSp>
        <p:nvGrpSpPr>
          <p:cNvPr id="2" name="Group 1"/>
          <p:cNvGrpSpPr/>
          <p:nvPr/>
        </p:nvGrpSpPr>
        <p:grpSpPr>
          <a:xfrm>
            <a:off x="747576" y="4730697"/>
            <a:ext cx="2271722" cy="191949"/>
            <a:chOff x="747771" y="4730688"/>
            <a:chExt cx="2272314" cy="191949"/>
          </a:xfrm>
        </p:grpSpPr>
        <p:sp>
          <p:nvSpPr>
            <p:cNvPr id="16" name="Rectangle 15"/>
            <p:cNvSpPr/>
            <p:nvPr/>
          </p:nvSpPr>
          <p:spPr>
            <a:xfrm>
              <a:off x="748178" y="4730688"/>
              <a:ext cx="1813909" cy="95312"/>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7" name="Rectangle 16"/>
            <p:cNvSpPr/>
            <p:nvPr/>
          </p:nvSpPr>
          <p:spPr>
            <a:xfrm>
              <a:off x="747771" y="4827325"/>
              <a:ext cx="1813909" cy="9531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39" name="Rectangle 138"/>
            <p:cNvSpPr/>
            <p:nvPr/>
          </p:nvSpPr>
          <p:spPr>
            <a:xfrm>
              <a:off x="2564338" y="4732953"/>
              <a:ext cx="455747" cy="188947"/>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grpSp>
    </p:spTree>
    <p:custDataLst>
      <p:tags r:id="rId1"/>
    </p:custDataLst>
    <p:extLst>
      <p:ext uri="{BB962C8B-B14F-4D97-AF65-F5344CB8AC3E}">
        <p14:creationId xmlns:p14="http://schemas.microsoft.com/office/powerpoint/2010/main" val="3115661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par>
                          <p:cTn id="9" fill="hold">
                            <p:stCondLst>
                              <p:cond delay="0"/>
                            </p:stCondLst>
                            <p:childTnLst>
                              <p:par>
                                <p:cTn id="10" presetID="3" presetClass="entr" presetSubtype="5"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linds(vertical)">
                                      <p:cBhvr>
                                        <p:cTn id="12" dur="500"/>
                                        <p:tgtEl>
                                          <p:spTgt spid="37"/>
                                        </p:tgtEl>
                                      </p:cBhvr>
                                    </p:animEffect>
                                  </p:childTnLst>
                                </p:cTn>
                              </p:par>
                              <p:par>
                                <p:cTn id="13" presetID="3" presetClass="entr" presetSubtype="5"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vertical)">
                                      <p:cBhvr>
                                        <p:cTn id="15" dur="500"/>
                                        <p:tgtEl>
                                          <p:spTgt spid="4"/>
                                        </p:tgtEl>
                                      </p:cBhvr>
                                    </p:animEffect>
                                  </p:childTnLst>
                                </p:cTn>
                              </p:par>
                              <p:par>
                                <p:cTn id="16" presetID="3" presetClass="entr" presetSubtype="5"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linds(vertical)">
                                      <p:cBhvr>
                                        <p:cTn id="18" dur="500"/>
                                        <p:tgtEl>
                                          <p:spTgt spid="39"/>
                                        </p:tgtEl>
                                      </p:cBhvr>
                                    </p:animEffect>
                                  </p:childTnLst>
                                </p:cTn>
                              </p:par>
                              <p:par>
                                <p:cTn id="19" presetID="3" presetClass="entr" presetSubtype="5" fill="hold" grpId="0" nodeType="withEffect">
                                  <p:stCondLst>
                                    <p:cond delay="0"/>
                                  </p:stCondLst>
                                  <p:childTnLst>
                                    <p:set>
                                      <p:cBhvr>
                                        <p:cTn id="20" dur="1" fill="hold">
                                          <p:stCondLst>
                                            <p:cond delay="0"/>
                                          </p:stCondLst>
                                        </p:cTn>
                                        <p:tgtEl>
                                          <p:spTgt spid="107"/>
                                        </p:tgtEl>
                                        <p:attrNameLst>
                                          <p:attrName>style.visibility</p:attrName>
                                        </p:attrNameLst>
                                      </p:cBhvr>
                                      <p:to>
                                        <p:strVal val="visible"/>
                                      </p:to>
                                    </p:set>
                                    <p:animEffect transition="in" filter="blinds(vertical)">
                                      <p:cBhvr>
                                        <p:cTn id="21" dur="500"/>
                                        <p:tgtEl>
                                          <p:spTgt spid="10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2000"/>
                                        <p:tgtEl>
                                          <p:spTgt spid="38"/>
                                        </p:tgtEl>
                                      </p:cBhvr>
                                    </p:animEffect>
                                  </p:childTnLst>
                                </p:cTn>
                              </p:par>
                              <p:par>
                                <p:cTn id="27" presetID="22" presetClass="entr" presetSubtype="8"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2000"/>
                                        <p:tgtEl>
                                          <p:spTgt spid="2"/>
                                        </p:tgtEl>
                                      </p:cBhvr>
                                    </p:animEffect>
                                  </p:childTnLst>
                                </p:cTn>
                              </p:par>
                            </p:childTnLst>
                          </p:cTn>
                        </p:par>
                        <p:par>
                          <p:cTn id="30" fill="hold">
                            <p:stCondLst>
                              <p:cond delay="2000"/>
                            </p:stCondLst>
                            <p:childTnLst>
                              <p:par>
                                <p:cTn id="31" presetID="1" presetClass="entr" presetSubtype="0"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3" presetClass="entr" presetSubtype="5" fill="hold" nodeType="withEffect">
                                  <p:stCondLst>
                                    <p:cond delay="0"/>
                                  </p:stCondLst>
                                  <p:childTnLst>
                                    <p:set>
                                      <p:cBhvr>
                                        <p:cTn id="42" dur="1" fill="hold">
                                          <p:stCondLst>
                                            <p:cond delay="0"/>
                                          </p:stCondLst>
                                        </p:cTn>
                                        <p:tgtEl>
                                          <p:spTgt spid="112"/>
                                        </p:tgtEl>
                                        <p:attrNameLst>
                                          <p:attrName>style.visibility</p:attrName>
                                        </p:attrNameLst>
                                      </p:cBhvr>
                                      <p:to>
                                        <p:strVal val="visible"/>
                                      </p:to>
                                    </p:set>
                                    <p:animEffect transition="in" filter="blinds(vertical)">
                                      <p:cBhvr>
                                        <p:cTn id="43" dur="500"/>
                                        <p:tgtEl>
                                          <p:spTgt spid="112"/>
                                        </p:tgtEl>
                                      </p:cBhvr>
                                    </p:animEffect>
                                  </p:childTnLst>
                                </p:cTn>
                              </p:par>
                              <p:par>
                                <p:cTn id="44" presetID="3" presetClass="entr" presetSubtype="5" fill="hold" grpId="0" nodeType="withEffect">
                                  <p:stCondLst>
                                    <p:cond delay="0"/>
                                  </p:stCondLst>
                                  <p:childTnLst>
                                    <p:set>
                                      <p:cBhvr>
                                        <p:cTn id="45" dur="1" fill="hold">
                                          <p:stCondLst>
                                            <p:cond delay="0"/>
                                          </p:stCondLst>
                                        </p:cTn>
                                        <p:tgtEl>
                                          <p:spTgt spid="114"/>
                                        </p:tgtEl>
                                        <p:attrNameLst>
                                          <p:attrName>style.visibility</p:attrName>
                                        </p:attrNameLst>
                                      </p:cBhvr>
                                      <p:to>
                                        <p:strVal val="visible"/>
                                      </p:to>
                                    </p:set>
                                    <p:animEffect transition="in" filter="blinds(vertical)">
                                      <p:cBhvr>
                                        <p:cTn id="46" dur="500"/>
                                        <p:tgtEl>
                                          <p:spTgt spid="114"/>
                                        </p:tgtEl>
                                      </p:cBhvr>
                                    </p:animEffect>
                                  </p:childTnLst>
                                </p:cTn>
                              </p:par>
                              <p:par>
                                <p:cTn id="47" presetID="3" presetClass="entr" presetSubtype="5" fill="hold" nodeType="withEffect">
                                  <p:stCondLst>
                                    <p:cond delay="0"/>
                                  </p:stCondLst>
                                  <p:childTnLst>
                                    <p:set>
                                      <p:cBhvr>
                                        <p:cTn id="48" dur="1" fill="hold">
                                          <p:stCondLst>
                                            <p:cond delay="0"/>
                                          </p:stCondLst>
                                        </p:cTn>
                                        <p:tgtEl>
                                          <p:spTgt spid="102"/>
                                        </p:tgtEl>
                                        <p:attrNameLst>
                                          <p:attrName>style.visibility</p:attrName>
                                        </p:attrNameLst>
                                      </p:cBhvr>
                                      <p:to>
                                        <p:strVal val="visible"/>
                                      </p:to>
                                    </p:set>
                                    <p:animEffect transition="in" filter="blinds(vertical)">
                                      <p:cBhvr>
                                        <p:cTn id="49" dur="500"/>
                                        <p:tgtEl>
                                          <p:spTgt spid="102"/>
                                        </p:tgtEl>
                                      </p:cBhvr>
                                    </p:animEffect>
                                  </p:childTnLst>
                                </p:cTn>
                              </p:par>
                              <p:par>
                                <p:cTn id="50" presetID="3" presetClass="entr" presetSubtype="5" fill="hold" grpId="0" nodeType="with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linds(vertical)">
                                      <p:cBhvr>
                                        <p:cTn id="52" dur="500"/>
                                        <p:tgtEl>
                                          <p:spTgt spid="1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left)">
                                      <p:cBhvr>
                                        <p:cTn id="57" dur="1000"/>
                                        <p:tgtEl>
                                          <p:spTgt spid="44"/>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40"/>
                                        </p:tgtEl>
                                        <p:attrNameLst>
                                          <p:attrName>style.visibility</p:attrName>
                                        </p:attrNameLst>
                                      </p:cBhvr>
                                      <p:to>
                                        <p:strVal val="visible"/>
                                      </p:to>
                                    </p:set>
                                    <p:animEffect transition="in" filter="wipe(left)">
                                      <p:cBhvr>
                                        <p:cTn id="60" dur="1000"/>
                                        <p:tgtEl>
                                          <p:spTgt spid="14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left)">
                                      <p:cBhvr>
                                        <p:cTn id="65" dur="1000"/>
                                        <p:tgtEl>
                                          <p:spTgt spid="43"/>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41"/>
                                        </p:tgtEl>
                                        <p:attrNameLst>
                                          <p:attrName>style.visibility</p:attrName>
                                        </p:attrNameLst>
                                      </p:cBhvr>
                                      <p:to>
                                        <p:strVal val="visible"/>
                                      </p:to>
                                    </p:set>
                                    <p:animEffect transition="in" filter="wipe(left)">
                                      <p:cBhvr>
                                        <p:cTn id="68" dur="1000"/>
                                        <p:tgtEl>
                                          <p:spTgt spid="141"/>
                                        </p:tgtEl>
                                      </p:cBhvr>
                                    </p:animEffect>
                                  </p:childTnLst>
                                </p:cTn>
                              </p:par>
                            </p:childTnLst>
                          </p:cTn>
                        </p:par>
                        <p:par>
                          <p:cTn id="69" fill="hold">
                            <p:stCondLst>
                              <p:cond delay="1000"/>
                            </p:stCondLst>
                            <p:childTnLst>
                              <p:par>
                                <p:cTn id="70" presetID="1" presetClass="entr" presetSubtype="0" fill="hold" grpId="0" nodeType="afterEffect">
                                  <p:stCondLst>
                                    <p:cond delay="0"/>
                                  </p:stCondLst>
                                  <p:childTnLst>
                                    <p:set>
                                      <p:cBhvr>
                                        <p:cTn id="71" dur="1" fill="hold">
                                          <p:stCondLst>
                                            <p:cond delay="0"/>
                                          </p:stCondLst>
                                        </p:cTn>
                                        <p:tgtEl>
                                          <p:spTgt spid="9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97"/>
                                        </p:tgtEl>
                                        <p:attrNameLst>
                                          <p:attrName>style.visibility</p:attrName>
                                        </p:attrNameLst>
                                      </p:cBhvr>
                                      <p:to>
                                        <p:strVal val="visible"/>
                                      </p:to>
                                    </p:set>
                                  </p:childTnLst>
                                </p:cTn>
                              </p:par>
                            </p:childTnLst>
                          </p:cTn>
                        </p:par>
                        <p:par>
                          <p:cTn id="76" fill="hold">
                            <p:stCondLst>
                              <p:cond delay="0"/>
                            </p:stCondLst>
                            <p:childTnLst>
                              <p:par>
                                <p:cTn id="77" presetID="1" presetClass="entr" presetSubtype="0" fill="hold" nodeType="afterEffect">
                                  <p:stCondLst>
                                    <p:cond delay="0"/>
                                  </p:stCondLst>
                                  <p:childTnLst>
                                    <p:set>
                                      <p:cBhvr>
                                        <p:cTn id="78" dur="1" fill="hold">
                                          <p:stCondLst>
                                            <p:cond delay="0"/>
                                          </p:stCondLst>
                                        </p:cTn>
                                        <p:tgtEl>
                                          <p:spTgt spid="70"/>
                                        </p:tgtEl>
                                        <p:attrNameLst>
                                          <p:attrName>style.visibility</p:attrName>
                                        </p:attrNameLst>
                                      </p:cBhvr>
                                      <p:to>
                                        <p:strVal val="visible"/>
                                      </p:to>
                                    </p:set>
                                  </p:childTnLst>
                                </p:cTn>
                              </p:par>
                              <p:par>
                                <p:cTn id="79" presetID="3" presetClass="entr" presetSubtype="5" fill="hold" nodeType="withEffect">
                                  <p:stCondLst>
                                    <p:cond delay="0"/>
                                  </p:stCondLst>
                                  <p:childTnLst>
                                    <p:set>
                                      <p:cBhvr>
                                        <p:cTn id="80" dur="1" fill="hold">
                                          <p:stCondLst>
                                            <p:cond delay="0"/>
                                          </p:stCondLst>
                                        </p:cTn>
                                        <p:tgtEl>
                                          <p:spTgt spid="131"/>
                                        </p:tgtEl>
                                        <p:attrNameLst>
                                          <p:attrName>style.visibility</p:attrName>
                                        </p:attrNameLst>
                                      </p:cBhvr>
                                      <p:to>
                                        <p:strVal val="visible"/>
                                      </p:to>
                                    </p:set>
                                    <p:animEffect transition="in" filter="blinds(vertical)">
                                      <p:cBhvr>
                                        <p:cTn id="81" dur="500"/>
                                        <p:tgtEl>
                                          <p:spTgt spid="131"/>
                                        </p:tgtEl>
                                      </p:cBhvr>
                                    </p:animEffect>
                                  </p:childTnLst>
                                </p:cTn>
                              </p:par>
                              <p:par>
                                <p:cTn id="82" presetID="3" presetClass="entr" presetSubtype="5" fill="hold" grpId="0" nodeType="withEffect">
                                  <p:stCondLst>
                                    <p:cond delay="0"/>
                                  </p:stCondLst>
                                  <p:childTnLst>
                                    <p:set>
                                      <p:cBhvr>
                                        <p:cTn id="83" dur="1" fill="hold">
                                          <p:stCondLst>
                                            <p:cond delay="0"/>
                                          </p:stCondLst>
                                        </p:cTn>
                                        <p:tgtEl>
                                          <p:spTgt spid="116"/>
                                        </p:tgtEl>
                                        <p:attrNameLst>
                                          <p:attrName>style.visibility</p:attrName>
                                        </p:attrNameLst>
                                      </p:cBhvr>
                                      <p:to>
                                        <p:strVal val="visible"/>
                                      </p:to>
                                    </p:set>
                                    <p:animEffect transition="in" filter="blinds(vertical)">
                                      <p:cBhvr>
                                        <p:cTn id="84" dur="500"/>
                                        <p:tgtEl>
                                          <p:spTgt spid="116"/>
                                        </p:tgtEl>
                                      </p:cBhvr>
                                    </p:animEffect>
                                  </p:childTnLst>
                                </p:cTn>
                              </p:par>
                              <p:par>
                                <p:cTn id="85" presetID="3" presetClass="entr" presetSubtype="5" fill="hold" nodeType="withEffect">
                                  <p:stCondLst>
                                    <p:cond delay="0"/>
                                  </p:stCondLst>
                                  <p:childTnLst>
                                    <p:set>
                                      <p:cBhvr>
                                        <p:cTn id="86" dur="1" fill="hold">
                                          <p:stCondLst>
                                            <p:cond delay="0"/>
                                          </p:stCondLst>
                                        </p:cTn>
                                        <p:tgtEl>
                                          <p:spTgt spid="128"/>
                                        </p:tgtEl>
                                        <p:attrNameLst>
                                          <p:attrName>style.visibility</p:attrName>
                                        </p:attrNameLst>
                                      </p:cBhvr>
                                      <p:to>
                                        <p:strVal val="visible"/>
                                      </p:to>
                                    </p:set>
                                    <p:animEffect transition="in" filter="blinds(vertical)">
                                      <p:cBhvr>
                                        <p:cTn id="87" dur="500"/>
                                        <p:tgtEl>
                                          <p:spTgt spid="128"/>
                                        </p:tgtEl>
                                      </p:cBhvr>
                                    </p:animEffect>
                                  </p:childTnLst>
                                </p:cTn>
                              </p:par>
                              <p:par>
                                <p:cTn id="88" presetID="3" presetClass="entr" presetSubtype="5" fill="hold" grpId="0" nodeType="withEffect">
                                  <p:stCondLst>
                                    <p:cond delay="0"/>
                                  </p:stCondLst>
                                  <p:childTnLst>
                                    <p:set>
                                      <p:cBhvr>
                                        <p:cTn id="89" dur="1" fill="hold">
                                          <p:stCondLst>
                                            <p:cond delay="0"/>
                                          </p:stCondLst>
                                        </p:cTn>
                                        <p:tgtEl>
                                          <p:spTgt spid="115"/>
                                        </p:tgtEl>
                                        <p:attrNameLst>
                                          <p:attrName>style.visibility</p:attrName>
                                        </p:attrNameLst>
                                      </p:cBhvr>
                                      <p:to>
                                        <p:strVal val="visible"/>
                                      </p:to>
                                    </p:set>
                                    <p:animEffect transition="in" filter="blinds(vertical)">
                                      <p:cBhvr>
                                        <p:cTn id="90" dur="500"/>
                                        <p:tgtEl>
                                          <p:spTgt spid="11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wipe(left)">
                                      <p:cBhvr>
                                        <p:cTn id="95" dur="1000"/>
                                        <p:tgtEl>
                                          <p:spTgt spid="69"/>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51"/>
                                        </p:tgtEl>
                                        <p:attrNameLst>
                                          <p:attrName>style.visibility</p:attrName>
                                        </p:attrNameLst>
                                      </p:cBhvr>
                                      <p:to>
                                        <p:strVal val="visible"/>
                                      </p:to>
                                    </p:set>
                                    <p:animEffect transition="in" filter="wipe(left)">
                                      <p:cBhvr>
                                        <p:cTn id="98" dur="1000"/>
                                        <p:tgtEl>
                                          <p:spTgt spid="151"/>
                                        </p:tgtEl>
                                      </p:cBhvr>
                                    </p:animEffect>
                                  </p:childTnLst>
                                </p:cTn>
                              </p:par>
                            </p:childTnLst>
                          </p:cTn>
                        </p:par>
                        <p:par>
                          <p:cTn id="99" fill="hold">
                            <p:stCondLst>
                              <p:cond delay="1000"/>
                            </p:stCondLst>
                            <p:childTnLst>
                              <p:par>
                                <p:cTn id="100" presetID="1" presetClass="entr" presetSubtype="0" fill="hold" nodeType="afterEffect">
                                  <p:stCondLst>
                                    <p:cond delay="0"/>
                                  </p:stCondLst>
                                  <p:childTnLst>
                                    <p:set>
                                      <p:cBhvr>
                                        <p:cTn id="101"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68"/>
                                        </p:tgtEl>
                                        <p:attrNameLst>
                                          <p:attrName>style.visibility</p:attrName>
                                        </p:attrNameLst>
                                      </p:cBhvr>
                                      <p:to>
                                        <p:strVal val="visible"/>
                                      </p:to>
                                    </p:set>
                                    <p:animEffect transition="in" filter="wipe(left)">
                                      <p:cBhvr>
                                        <p:cTn id="106" dur="1000"/>
                                        <p:tgtEl>
                                          <p:spTgt spid="68"/>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155"/>
                                        </p:tgtEl>
                                        <p:attrNameLst>
                                          <p:attrName>style.visibility</p:attrName>
                                        </p:attrNameLst>
                                      </p:cBhvr>
                                      <p:to>
                                        <p:strVal val="visible"/>
                                      </p:to>
                                    </p:set>
                                    <p:animEffect transition="in" filter="wipe(left)">
                                      <p:cBhvr>
                                        <p:cTn id="109" dur="1000"/>
                                        <p:tgtEl>
                                          <p:spTgt spid="155"/>
                                        </p:tgtEl>
                                      </p:cBhvr>
                                    </p:animEffect>
                                  </p:childTnLst>
                                </p:cTn>
                              </p:par>
                            </p:childTnLst>
                          </p:cTn>
                        </p:par>
                        <p:par>
                          <p:cTn id="110" fill="hold">
                            <p:stCondLst>
                              <p:cond delay="1000"/>
                            </p:stCondLst>
                            <p:childTnLst>
                              <p:par>
                                <p:cTn id="111" presetID="1" presetClass="entr" presetSubtype="0" fill="hold" nodeType="afterEffect">
                                  <p:stCondLst>
                                    <p:cond delay="0"/>
                                  </p:stCondLst>
                                  <p:childTnLst>
                                    <p:set>
                                      <p:cBhvr>
                                        <p:cTn id="112" dur="1" fill="hold">
                                          <p:stCondLst>
                                            <p:cond delay="0"/>
                                          </p:stCondLst>
                                        </p:cTn>
                                        <p:tgtEl>
                                          <p:spTgt spid="1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3" grpId="0" animBg="1"/>
      <p:bldP spid="44" grpId="0" animBg="1"/>
      <p:bldP spid="68" grpId="0" animBg="1"/>
      <p:bldP spid="69" grpId="0" animBg="1"/>
      <p:bldP spid="90" grpId="0"/>
      <p:bldP spid="92" grpId="0"/>
      <p:bldP spid="95" grpId="0"/>
      <p:bldP spid="96" grpId="0"/>
      <p:bldP spid="97" grpId="0"/>
      <p:bldP spid="4" grpId="0"/>
      <p:bldP spid="107" grpId="0"/>
      <p:bldP spid="113" grpId="0"/>
      <p:bldP spid="114" grpId="0"/>
      <p:bldP spid="115" grpId="0"/>
      <p:bldP spid="116" grpId="0"/>
      <p:bldP spid="117" grpId="0" animBg="1"/>
      <p:bldP spid="140" grpId="0" animBg="1"/>
      <p:bldP spid="141" grpId="0" animBg="1"/>
      <p:bldP spid="151" grpId="0" animBg="1"/>
      <p:bldP spid="1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p:cNvGrpSpPr/>
          <p:nvPr/>
        </p:nvGrpSpPr>
        <p:grpSpPr>
          <a:xfrm>
            <a:off x="380903" y="3139907"/>
            <a:ext cx="3441796" cy="3025928"/>
            <a:chOff x="381000" y="3139907"/>
            <a:chExt cx="3442691" cy="3025928"/>
          </a:xfrm>
        </p:grpSpPr>
        <p:sp>
          <p:nvSpPr>
            <p:cNvPr id="149" name="Rectangle 148"/>
            <p:cNvSpPr/>
            <p:nvPr/>
          </p:nvSpPr>
          <p:spPr>
            <a:xfrm>
              <a:off x="747306" y="4176899"/>
              <a:ext cx="2739080" cy="178921"/>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50" name="Rectangle 149"/>
            <p:cNvSpPr/>
            <p:nvPr/>
          </p:nvSpPr>
          <p:spPr>
            <a:xfrm>
              <a:off x="748178" y="4730688"/>
              <a:ext cx="2739080" cy="96866"/>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51" name="Rectangle 150"/>
            <p:cNvSpPr/>
            <p:nvPr/>
          </p:nvSpPr>
          <p:spPr>
            <a:xfrm>
              <a:off x="747771" y="4827325"/>
              <a:ext cx="2739080" cy="96866"/>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grpSp>
          <p:nvGrpSpPr>
            <p:cNvPr id="152" name="Group 151"/>
            <p:cNvGrpSpPr/>
            <p:nvPr/>
          </p:nvGrpSpPr>
          <p:grpSpPr>
            <a:xfrm>
              <a:off x="738576" y="3709848"/>
              <a:ext cx="3085115" cy="1722552"/>
              <a:chOff x="1535760" y="4870223"/>
              <a:chExt cx="3085115" cy="1352706"/>
            </a:xfrm>
          </p:grpSpPr>
          <p:cxnSp>
            <p:nvCxnSpPr>
              <p:cNvPr id="163" name="Straight Arrow Connector 162"/>
              <p:cNvCxnSpPr/>
              <p:nvPr/>
            </p:nvCxnSpPr>
            <p:spPr>
              <a:xfrm flipV="1">
                <a:off x="1538245" y="5959333"/>
                <a:ext cx="3082630" cy="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4" name="Straight Arrow Connector 163"/>
              <p:cNvCxnSpPr/>
              <p:nvPr/>
            </p:nvCxnSpPr>
            <p:spPr>
              <a:xfrm flipV="1">
                <a:off x="1535760" y="4879150"/>
                <a:ext cx="2485" cy="1086340"/>
              </a:xfrm>
              <a:prstGeom prst="straightConnector1">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a:off x="1985698"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2444529"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2903360"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a:off x="3362191"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a:off x="3821022"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a:off x="4279854"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71" name="TextBox 170"/>
              <p:cNvSpPr txBox="1"/>
              <p:nvPr/>
            </p:nvSpPr>
            <p:spPr>
              <a:xfrm>
                <a:off x="2596565" y="5932896"/>
                <a:ext cx="601064" cy="290033"/>
              </a:xfrm>
              <a:prstGeom prst="rect">
                <a:avLst/>
              </a:prstGeom>
              <a:noFill/>
            </p:spPr>
            <p:txBody>
              <a:bodyPr wrap="none" rtlCol="0">
                <a:spAutoFit/>
              </a:bodyPr>
              <a:lstStyle/>
              <a:p>
                <a:pPr defTabSz="914400"/>
                <a:r>
                  <a:rPr lang="en-US" sz="1800" i="1" dirty="0" smtClean="0">
                    <a:solidFill>
                      <a:prstClr val="black"/>
                    </a:solidFill>
                    <a:latin typeface="Gill Sans"/>
                    <a:cs typeface="Gill Sans"/>
                  </a:rPr>
                  <a:t>time</a:t>
                </a:r>
                <a:endParaRPr lang="en-US" sz="1800" i="1" dirty="0">
                  <a:solidFill>
                    <a:prstClr val="black"/>
                  </a:solidFill>
                  <a:latin typeface="Gill Sans"/>
                  <a:cs typeface="Gill Sans"/>
                </a:endParaRPr>
              </a:p>
            </p:txBody>
          </p:sp>
          <p:sp>
            <p:nvSpPr>
              <p:cNvPr id="172" name="TextBox 171"/>
              <p:cNvSpPr txBox="1"/>
              <p:nvPr/>
            </p:nvSpPr>
            <p:spPr>
              <a:xfrm>
                <a:off x="2308854" y="5925529"/>
                <a:ext cx="276532" cy="199398"/>
              </a:xfrm>
              <a:prstGeom prst="rect">
                <a:avLst/>
              </a:prstGeom>
              <a:noFill/>
            </p:spPr>
            <p:txBody>
              <a:bodyPr wrap="none" rtlCol="0">
                <a:spAutoFit/>
              </a:bodyPr>
              <a:lstStyle/>
              <a:p>
                <a:pPr defTabSz="914400"/>
                <a:r>
                  <a:rPr lang="en-US" sz="1050" i="1" dirty="0" smtClean="0">
                    <a:solidFill>
                      <a:prstClr val="black"/>
                    </a:solidFill>
                    <a:latin typeface="Gill Sans"/>
                    <a:cs typeface="Gill Sans"/>
                  </a:rPr>
                  <a:t>2</a:t>
                </a:r>
                <a:endParaRPr lang="en-US" sz="1050" i="1" dirty="0">
                  <a:solidFill>
                    <a:prstClr val="black"/>
                  </a:solidFill>
                  <a:latin typeface="Gill Sans"/>
                  <a:cs typeface="Gill Sans"/>
                </a:endParaRPr>
              </a:p>
            </p:txBody>
          </p:sp>
          <p:sp>
            <p:nvSpPr>
              <p:cNvPr id="173" name="TextBox 172"/>
              <p:cNvSpPr txBox="1"/>
              <p:nvPr/>
            </p:nvSpPr>
            <p:spPr>
              <a:xfrm>
                <a:off x="3227618" y="5929376"/>
                <a:ext cx="276532" cy="199398"/>
              </a:xfrm>
              <a:prstGeom prst="rect">
                <a:avLst/>
              </a:prstGeom>
              <a:noFill/>
            </p:spPr>
            <p:txBody>
              <a:bodyPr wrap="none" rtlCol="0">
                <a:spAutoFit/>
              </a:bodyPr>
              <a:lstStyle/>
              <a:p>
                <a:pPr defTabSz="914400"/>
                <a:r>
                  <a:rPr lang="en-US" sz="1050" i="1" dirty="0" smtClean="0">
                    <a:solidFill>
                      <a:prstClr val="black"/>
                    </a:solidFill>
                    <a:latin typeface="Gill Sans"/>
                    <a:cs typeface="Gill Sans"/>
                  </a:rPr>
                  <a:t>4</a:t>
                </a:r>
                <a:endParaRPr lang="en-US" sz="1050" i="1" dirty="0">
                  <a:solidFill>
                    <a:prstClr val="black"/>
                  </a:solidFill>
                  <a:latin typeface="Gill Sans"/>
                  <a:cs typeface="Gill Sans"/>
                </a:endParaRPr>
              </a:p>
            </p:txBody>
          </p:sp>
          <p:sp>
            <p:nvSpPr>
              <p:cNvPr id="174" name="TextBox 173"/>
              <p:cNvSpPr txBox="1"/>
              <p:nvPr/>
            </p:nvSpPr>
            <p:spPr>
              <a:xfrm>
                <a:off x="4141778" y="5925529"/>
                <a:ext cx="276532" cy="199398"/>
              </a:xfrm>
              <a:prstGeom prst="rect">
                <a:avLst/>
              </a:prstGeom>
              <a:noFill/>
            </p:spPr>
            <p:txBody>
              <a:bodyPr wrap="none" rtlCol="0">
                <a:spAutoFit/>
              </a:bodyPr>
              <a:lstStyle/>
              <a:p>
                <a:pPr defTabSz="914400"/>
                <a:r>
                  <a:rPr lang="en-US" sz="1050" i="1" dirty="0" smtClean="0">
                    <a:solidFill>
                      <a:prstClr val="black"/>
                    </a:solidFill>
                    <a:latin typeface="Gill Sans"/>
                    <a:cs typeface="Gill Sans"/>
                  </a:rPr>
                  <a:t>6</a:t>
                </a:r>
                <a:endParaRPr lang="en-US" sz="1050" i="1" dirty="0">
                  <a:solidFill>
                    <a:prstClr val="black"/>
                  </a:solidFill>
                  <a:latin typeface="Gill Sans"/>
                  <a:cs typeface="Gill Sans"/>
                </a:endParaRPr>
              </a:p>
            </p:txBody>
          </p:sp>
        </p:grpSp>
        <p:grpSp>
          <p:nvGrpSpPr>
            <p:cNvPr id="153" name="Group 152"/>
            <p:cNvGrpSpPr/>
            <p:nvPr/>
          </p:nvGrpSpPr>
          <p:grpSpPr>
            <a:xfrm>
              <a:off x="597817" y="4640482"/>
              <a:ext cx="3022778" cy="367820"/>
              <a:chOff x="1460689" y="4160512"/>
              <a:chExt cx="3296230" cy="367820"/>
            </a:xfrm>
          </p:grpSpPr>
          <p:sp>
            <p:nvSpPr>
              <p:cNvPr id="161" name="Freeform 160"/>
              <p:cNvSpPr/>
              <p:nvPr/>
            </p:nvSpPr>
            <p:spPr>
              <a:xfrm>
                <a:off x="1461562" y="4160512"/>
                <a:ext cx="3295357" cy="45719"/>
              </a:xfrm>
              <a:custGeom>
                <a:avLst/>
                <a:gdLst>
                  <a:gd name="connsiteX0" fmla="*/ 0 w 3295357"/>
                  <a:gd name="connsiteY0" fmla="*/ 16423 h 142417"/>
                  <a:gd name="connsiteX1" fmla="*/ 1625782 w 3295357"/>
                  <a:gd name="connsiteY1" fmla="*/ 142333 h 142417"/>
                  <a:gd name="connsiteX2" fmla="*/ 3295357 w 3295357"/>
                  <a:gd name="connsiteY2" fmla="*/ 0 h 142417"/>
                </a:gdLst>
                <a:ahLst/>
                <a:cxnLst>
                  <a:cxn ang="0">
                    <a:pos x="connsiteX0" y="connsiteY0"/>
                  </a:cxn>
                  <a:cxn ang="0">
                    <a:pos x="connsiteX1" y="connsiteY1"/>
                  </a:cxn>
                  <a:cxn ang="0">
                    <a:pos x="connsiteX2" y="connsiteY2"/>
                  </a:cxn>
                </a:cxnLst>
                <a:rect l="l" t="t" r="r" b="b"/>
                <a:pathLst>
                  <a:path w="3295357" h="142417">
                    <a:moveTo>
                      <a:pt x="0" y="16423"/>
                    </a:moveTo>
                    <a:cubicBezTo>
                      <a:pt x="538278" y="80746"/>
                      <a:pt x="1076556" y="145070"/>
                      <a:pt x="1625782" y="142333"/>
                    </a:cubicBezTo>
                    <a:cubicBezTo>
                      <a:pt x="2175008" y="139596"/>
                      <a:pt x="3295357" y="0"/>
                      <a:pt x="3295357"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sp>
            <p:nvSpPr>
              <p:cNvPr id="162" name="Freeform 161"/>
              <p:cNvSpPr/>
              <p:nvPr/>
            </p:nvSpPr>
            <p:spPr>
              <a:xfrm rot="10800000">
                <a:off x="1460689" y="4482613"/>
                <a:ext cx="3295357" cy="45719"/>
              </a:xfrm>
              <a:custGeom>
                <a:avLst/>
                <a:gdLst>
                  <a:gd name="connsiteX0" fmla="*/ 0 w 3295357"/>
                  <a:gd name="connsiteY0" fmla="*/ 16423 h 142417"/>
                  <a:gd name="connsiteX1" fmla="*/ 1625782 w 3295357"/>
                  <a:gd name="connsiteY1" fmla="*/ 142333 h 142417"/>
                  <a:gd name="connsiteX2" fmla="*/ 3295357 w 3295357"/>
                  <a:gd name="connsiteY2" fmla="*/ 0 h 142417"/>
                </a:gdLst>
                <a:ahLst/>
                <a:cxnLst>
                  <a:cxn ang="0">
                    <a:pos x="connsiteX0" y="connsiteY0"/>
                  </a:cxn>
                  <a:cxn ang="0">
                    <a:pos x="connsiteX1" y="connsiteY1"/>
                  </a:cxn>
                  <a:cxn ang="0">
                    <a:pos x="connsiteX2" y="connsiteY2"/>
                  </a:cxn>
                </a:cxnLst>
                <a:rect l="l" t="t" r="r" b="b"/>
                <a:pathLst>
                  <a:path w="3295357" h="142417">
                    <a:moveTo>
                      <a:pt x="0" y="16423"/>
                    </a:moveTo>
                    <a:cubicBezTo>
                      <a:pt x="538278" y="80746"/>
                      <a:pt x="1076556" y="145070"/>
                      <a:pt x="1625782" y="142333"/>
                    </a:cubicBezTo>
                    <a:cubicBezTo>
                      <a:pt x="2175008" y="139596"/>
                      <a:pt x="3295357" y="0"/>
                      <a:pt x="3295357"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grpSp>
        <p:grpSp>
          <p:nvGrpSpPr>
            <p:cNvPr id="154" name="Group 153"/>
            <p:cNvGrpSpPr/>
            <p:nvPr/>
          </p:nvGrpSpPr>
          <p:grpSpPr>
            <a:xfrm>
              <a:off x="596945" y="4086695"/>
              <a:ext cx="3022778" cy="367820"/>
              <a:chOff x="1460689" y="4160512"/>
              <a:chExt cx="3296230" cy="367820"/>
            </a:xfrm>
          </p:grpSpPr>
          <p:sp>
            <p:nvSpPr>
              <p:cNvPr id="159" name="Freeform 158"/>
              <p:cNvSpPr/>
              <p:nvPr/>
            </p:nvSpPr>
            <p:spPr>
              <a:xfrm>
                <a:off x="1461562" y="4160512"/>
                <a:ext cx="3295357" cy="45719"/>
              </a:xfrm>
              <a:custGeom>
                <a:avLst/>
                <a:gdLst>
                  <a:gd name="connsiteX0" fmla="*/ 0 w 3295357"/>
                  <a:gd name="connsiteY0" fmla="*/ 16423 h 142417"/>
                  <a:gd name="connsiteX1" fmla="*/ 1625782 w 3295357"/>
                  <a:gd name="connsiteY1" fmla="*/ 142333 h 142417"/>
                  <a:gd name="connsiteX2" fmla="*/ 3295357 w 3295357"/>
                  <a:gd name="connsiteY2" fmla="*/ 0 h 142417"/>
                </a:gdLst>
                <a:ahLst/>
                <a:cxnLst>
                  <a:cxn ang="0">
                    <a:pos x="connsiteX0" y="connsiteY0"/>
                  </a:cxn>
                  <a:cxn ang="0">
                    <a:pos x="connsiteX1" y="connsiteY1"/>
                  </a:cxn>
                  <a:cxn ang="0">
                    <a:pos x="connsiteX2" y="connsiteY2"/>
                  </a:cxn>
                </a:cxnLst>
                <a:rect l="l" t="t" r="r" b="b"/>
                <a:pathLst>
                  <a:path w="3295357" h="142417">
                    <a:moveTo>
                      <a:pt x="0" y="16423"/>
                    </a:moveTo>
                    <a:cubicBezTo>
                      <a:pt x="538278" y="80746"/>
                      <a:pt x="1076556" y="145070"/>
                      <a:pt x="1625782" y="142333"/>
                    </a:cubicBezTo>
                    <a:cubicBezTo>
                      <a:pt x="2175008" y="139596"/>
                      <a:pt x="3295357" y="0"/>
                      <a:pt x="3295357"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sp>
            <p:nvSpPr>
              <p:cNvPr id="160" name="Freeform 159"/>
              <p:cNvSpPr/>
              <p:nvPr/>
            </p:nvSpPr>
            <p:spPr>
              <a:xfrm rot="10800000">
                <a:off x="1460689" y="4482613"/>
                <a:ext cx="3295357" cy="45719"/>
              </a:xfrm>
              <a:custGeom>
                <a:avLst/>
                <a:gdLst>
                  <a:gd name="connsiteX0" fmla="*/ 0 w 3295357"/>
                  <a:gd name="connsiteY0" fmla="*/ 16423 h 142417"/>
                  <a:gd name="connsiteX1" fmla="*/ 1625782 w 3295357"/>
                  <a:gd name="connsiteY1" fmla="*/ 142333 h 142417"/>
                  <a:gd name="connsiteX2" fmla="*/ 3295357 w 3295357"/>
                  <a:gd name="connsiteY2" fmla="*/ 0 h 142417"/>
                </a:gdLst>
                <a:ahLst/>
                <a:cxnLst>
                  <a:cxn ang="0">
                    <a:pos x="connsiteX0" y="connsiteY0"/>
                  </a:cxn>
                  <a:cxn ang="0">
                    <a:pos x="connsiteX1" y="connsiteY1"/>
                  </a:cxn>
                  <a:cxn ang="0">
                    <a:pos x="connsiteX2" y="connsiteY2"/>
                  </a:cxn>
                </a:cxnLst>
                <a:rect l="l" t="t" r="r" b="b"/>
                <a:pathLst>
                  <a:path w="3295357" h="142417">
                    <a:moveTo>
                      <a:pt x="0" y="16423"/>
                    </a:moveTo>
                    <a:cubicBezTo>
                      <a:pt x="538278" y="80746"/>
                      <a:pt x="1076556" y="145070"/>
                      <a:pt x="1625782" y="142333"/>
                    </a:cubicBezTo>
                    <a:cubicBezTo>
                      <a:pt x="2175008" y="139596"/>
                      <a:pt x="3295357" y="0"/>
                      <a:pt x="3295357"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grpSp>
        <p:sp>
          <p:nvSpPr>
            <p:cNvPr id="155" name="TextBox 154"/>
            <p:cNvSpPr txBox="1"/>
            <p:nvPr/>
          </p:nvSpPr>
          <p:spPr>
            <a:xfrm>
              <a:off x="868912" y="5519504"/>
              <a:ext cx="2328473" cy="646331"/>
            </a:xfrm>
            <a:prstGeom prst="rect">
              <a:avLst/>
            </a:prstGeom>
            <a:noFill/>
          </p:spPr>
          <p:txBody>
            <a:bodyPr wrap="none" rtlCol="0">
              <a:spAutoFit/>
            </a:bodyPr>
            <a:lstStyle/>
            <a:p>
              <a:pPr defTabSz="914400"/>
              <a:r>
                <a:rPr lang="en-US" sz="1800" i="1" dirty="0" smtClean="0">
                  <a:solidFill>
                    <a:srgbClr val="000000"/>
                  </a:solidFill>
                  <a:latin typeface="Gill Sans Light"/>
                  <a:cs typeface="Gill Sans Light"/>
                </a:rPr>
                <a:t>Coflow1 comp. time = 6</a:t>
              </a:r>
            </a:p>
            <a:p>
              <a:pPr defTabSz="914400"/>
              <a:r>
                <a:rPr lang="en-US" sz="1800" i="1" dirty="0" smtClean="0">
                  <a:solidFill>
                    <a:srgbClr val="000000"/>
                  </a:solidFill>
                  <a:latin typeface="Gill Sans Light"/>
                  <a:cs typeface="Gill Sans Light"/>
                </a:rPr>
                <a:t>Coflow2 comp. time = 6</a:t>
              </a:r>
            </a:p>
          </p:txBody>
        </p:sp>
        <p:sp>
          <p:nvSpPr>
            <p:cNvPr id="156" name="TextBox 155"/>
            <p:cNvSpPr txBox="1"/>
            <p:nvPr/>
          </p:nvSpPr>
          <p:spPr>
            <a:xfrm>
              <a:off x="1474456" y="3139907"/>
              <a:ext cx="1275039" cy="369332"/>
            </a:xfrm>
            <a:prstGeom prst="rect">
              <a:avLst/>
            </a:prstGeom>
            <a:noFill/>
          </p:spPr>
          <p:txBody>
            <a:bodyPr wrap="none" rtlCol="0">
              <a:spAutoFit/>
            </a:bodyPr>
            <a:lstStyle/>
            <a:p>
              <a:pPr defTabSz="914400"/>
              <a:r>
                <a:rPr lang="en-US" sz="1800" dirty="0" smtClean="0">
                  <a:solidFill>
                    <a:prstClr val="black"/>
                  </a:solidFill>
                  <a:latin typeface="Gill Sans"/>
                  <a:cs typeface="Gill Sans"/>
                </a:rPr>
                <a:t>Fair Sharing</a:t>
              </a:r>
              <a:endParaRPr lang="en-US" sz="1800" dirty="0">
                <a:solidFill>
                  <a:prstClr val="black"/>
                </a:solidFill>
                <a:latin typeface="Gill Sans"/>
                <a:cs typeface="Gill Sans"/>
              </a:endParaRPr>
            </a:p>
          </p:txBody>
        </p:sp>
        <p:sp>
          <p:nvSpPr>
            <p:cNvPr id="157" name="TextBox 156"/>
            <p:cNvSpPr txBox="1"/>
            <p:nvPr/>
          </p:nvSpPr>
          <p:spPr>
            <a:xfrm>
              <a:off x="381000" y="4639320"/>
              <a:ext cx="437591" cy="369332"/>
            </a:xfrm>
            <a:prstGeom prst="rect">
              <a:avLst/>
            </a:prstGeom>
            <a:noFill/>
          </p:spPr>
          <p:txBody>
            <a:bodyPr wrap="none" rtlCol="0">
              <a:spAutoFit/>
            </a:bodyPr>
            <a:lstStyle/>
            <a:p>
              <a:pPr defTabSz="914400"/>
              <a:r>
                <a:rPr lang="en-US" sz="1800" i="1" dirty="0" smtClean="0">
                  <a:solidFill>
                    <a:prstClr val="black"/>
                  </a:solidFill>
                  <a:latin typeface="Gill Sans Light"/>
                  <a:cs typeface="Gill Sans Light"/>
                </a:rPr>
                <a:t>L1</a:t>
              </a:r>
              <a:endParaRPr lang="en-US" sz="1800" i="1" dirty="0">
                <a:solidFill>
                  <a:prstClr val="black"/>
                </a:solidFill>
                <a:latin typeface="Gill Sans Light"/>
                <a:cs typeface="Gill Sans Light"/>
              </a:endParaRPr>
            </a:p>
          </p:txBody>
        </p:sp>
        <p:sp>
          <p:nvSpPr>
            <p:cNvPr id="158" name="TextBox 157"/>
            <p:cNvSpPr txBox="1"/>
            <p:nvPr/>
          </p:nvSpPr>
          <p:spPr>
            <a:xfrm>
              <a:off x="381000" y="4086870"/>
              <a:ext cx="437366" cy="369332"/>
            </a:xfrm>
            <a:prstGeom prst="rect">
              <a:avLst/>
            </a:prstGeom>
            <a:noFill/>
          </p:spPr>
          <p:txBody>
            <a:bodyPr wrap="none" rtlCol="0">
              <a:spAutoFit/>
            </a:bodyPr>
            <a:lstStyle/>
            <a:p>
              <a:pPr defTabSz="914400"/>
              <a:r>
                <a:rPr lang="en-US" sz="1800" i="1" dirty="0" smtClean="0">
                  <a:solidFill>
                    <a:prstClr val="black"/>
                  </a:solidFill>
                  <a:latin typeface="Gill Sans Light"/>
                  <a:cs typeface="Gill Sans Light"/>
                </a:rPr>
                <a:t>L2</a:t>
              </a:r>
              <a:endParaRPr lang="en-US" sz="1800" i="1" dirty="0">
                <a:solidFill>
                  <a:prstClr val="black"/>
                </a:solidFill>
                <a:latin typeface="Gill Sans Light"/>
                <a:cs typeface="Gill Sans Light"/>
              </a:endParaRPr>
            </a:p>
          </p:txBody>
        </p:sp>
      </p:grpSp>
      <p:grpSp>
        <p:nvGrpSpPr>
          <p:cNvPr id="176" name="Group 175"/>
          <p:cNvGrpSpPr/>
          <p:nvPr/>
        </p:nvGrpSpPr>
        <p:grpSpPr>
          <a:xfrm>
            <a:off x="4434322" y="3137440"/>
            <a:ext cx="3414214" cy="3036258"/>
            <a:chOff x="4435475" y="3137440"/>
            <a:chExt cx="3415104" cy="3036258"/>
          </a:xfrm>
        </p:grpSpPr>
        <p:sp>
          <p:nvSpPr>
            <p:cNvPr id="177" name="Rectangle 176"/>
            <p:cNvSpPr/>
            <p:nvPr/>
          </p:nvSpPr>
          <p:spPr>
            <a:xfrm>
              <a:off x="6166417" y="4735162"/>
              <a:ext cx="1382655" cy="177208"/>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78" name="Rectangle 177"/>
            <p:cNvSpPr/>
            <p:nvPr/>
          </p:nvSpPr>
          <p:spPr>
            <a:xfrm>
              <a:off x="4814184" y="4734739"/>
              <a:ext cx="1346506" cy="177874"/>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grpSp>
          <p:nvGrpSpPr>
            <p:cNvPr id="179" name="Group 178"/>
            <p:cNvGrpSpPr/>
            <p:nvPr/>
          </p:nvGrpSpPr>
          <p:grpSpPr>
            <a:xfrm>
              <a:off x="4799515" y="3708849"/>
              <a:ext cx="3051064" cy="1722552"/>
              <a:chOff x="1535760" y="4870223"/>
              <a:chExt cx="3051064" cy="1352706"/>
            </a:xfrm>
          </p:grpSpPr>
          <p:cxnSp>
            <p:nvCxnSpPr>
              <p:cNvPr id="192" name="Straight Arrow Connector 191"/>
              <p:cNvCxnSpPr/>
              <p:nvPr/>
            </p:nvCxnSpPr>
            <p:spPr>
              <a:xfrm flipV="1">
                <a:off x="1538245" y="5959333"/>
                <a:ext cx="3048579" cy="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3" name="Straight Arrow Connector 192"/>
              <p:cNvCxnSpPr/>
              <p:nvPr/>
            </p:nvCxnSpPr>
            <p:spPr>
              <a:xfrm flipV="1">
                <a:off x="1535760" y="4879150"/>
                <a:ext cx="2485" cy="1086340"/>
              </a:xfrm>
              <a:prstGeom prst="straightConnector1">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a:off x="1985698"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a:off x="2444529"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a:off x="2903360"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a:off x="3362191"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a:off x="3821022"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a:off x="4279854"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200" name="TextBox 199"/>
              <p:cNvSpPr txBox="1"/>
              <p:nvPr/>
            </p:nvSpPr>
            <p:spPr>
              <a:xfrm>
                <a:off x="2596567" y="5932896"/>
                <a:ext cx="601065" cy="290033"/>
              </a:xfrm>
              <a:prstGeom prst="rect">
                <a:avLst/>
              </a:prstGeom>
              <a:noFill/>
            </p:spPr>
            <p:txBody>
              <a:bodyPr wrap="none" rtlCol="0">
                <a:spAutoFit/>
              </a:bodyPr>
              <a:lstStyle/>
              <a:p>
                <a:pPr defTabSz="914400"/>
                <a:r>
                  <a:rPr lang="en-US" sz="1800" i="1" dirty="0" smtClean="0">
                    <a:solidFill>
                      <a:prstClr val="black"/>
                    </a:solidFill>
                    <a:latin typeface="Gill Sans"/>
                    <a:cs typeface="Gill Sans"/>
                  </a:rPr>
                  <a:t>time</a:t>
                </a:r>
                <a:endParaRPr lang="en-US" sz="1800" i="1" dirty="0">
                  <a:solidFill>
                    <a:prstClr val="black"/>
                  </a:solidFill>
                  <a:latin typeface="Gill Sans"/>
                  <a:cs typeface="Gill Sans"/>
                </a:endParaRPr>
              </a:p>
            </p:txBody>
          </p:sp>
          <p:sp>
            <p:nvSpPr>
              <p:cNvPr id="201" name="TextBox 200"/>
              <p:cNvSpPr txBox="1"/>
              <p:nvPr/>
            </p:nvSpPr>
            <p:spPr>
              <a:xfrm>
                <a:off x="2308855" y="5925529"/>
                <a:ext cx="276532" cy="199398"/>
              </a:xfrm>
              <a:prstGeom prst="rect">
                <a:avLst/>
              </a:prstGeom>
              <a:noFill/>
            </p:spPr>
            <p:txBody>
              <a:bodyPr wrap="none" rtlCol="0">
                <a:spAutoFit/>
              </a:bodyPr>
              <a:lstStyle/>
              <a:p>
                <a:pPr defTabSz="914400"/>
                <a:r>
                  <a:rPr lang="en-US" sz="1050" i="1" dirty="0" smtClean="0">
                    <a:solidFill>
                      <a:prstClr val="black"/>
                    </a:solidFill>
                    <a:latin typeface="Gill Sans"/>
                    <a:cs typeface="Gill Sans"/>
                  </a:rPr>
                  <a:t>2</a:t>
                </a:r>
                <a:endParaRPr lang="en-US" sz="1050" i="1" dirty="0">
                  <a:solidFill>
                    <a:prstClr val="black"/>
                  </a:solidFill>
                  <a:latin typeface="Gill Sans"/>
                  <a:cs typeface="Gill Sans"/>
                </a:endParaRPr>
              </a:p>
            </p:txBody>
          </p:sp>
          <p:sp>
            <p:nvSpPr>
              <p:cNvPr id="202" name="TextBox 201"/>
              <p:cNvSpPr txBox="1"/>
              <p:nvPr/>
            </p:nvSpPr>
            <p:spPr>
              <a:xfrm>
                <a:off x="3227617" y="5929376"/>
                <a:ext cx="276532" cy="199398"/>
              </a:xfrm>
              <a:prstGeom prst="rect">
                <a:avLst/>
              </a:prstGeom>
              <a:noFill/>
            </p:spPr>
            <p:txBody>
              <a:bodyPr wrap="none" rtlCol="0">
                <a:spAutoFit/>
              </a:bodyPr>
              <a:lstStyle/>
              <a:p>
                <a:pPr defTabSz="914400"/>
                <a:r>
                  <a:rPr lang="en-US" sz="1050" i="1" dirty="0" smtClean="0">
                    <a:solidFill>
                      <a:prstClr val="black"/>
                    </a:solidFill>
                    <a:latin typeface="Gill Sans"/>
                    <a:cs typeface="Gill Sans"/>
                  </a:rPr>
                  <a:t>4</a:t>
                </a:r>
                <a:endParaRPr lang="en-US" sz="1050" i="1" dirty="0">
                  <a:solidFill>
                    <a:prstClr val="black"/>
                  </a:solidFill>
                  <a:latin typeface="Gill Sans"/>
                  <a:cs typeface="Gill Sans"/>
                </a:endParaRPr>
              </a:p>
            </p:txBody>
          </p:sp>
          <p:sp>
            <p:nvSpPr>
              <p:cNvPr id="203" name="TextBox 202"/>
              <p:cNvSpPr txBox="1"/>
              <p:nvPr/>
            </p:nvSpPr>
            <p:spPr>
              <a:xfrm>
                <a:off x="4141779" y="5925529"/>
                <a:ext cx="276532" cy="199398"/>
              </a:xfrm>
              <a:prstGeom prst="rect">
                <a:avLst/>
              </a:prstGeom>
              <a:noFill/>
            </p:spPr>
            <p:txBody>
              <a:bodyPr wrap="none" rtlCol="0">
                <a:spAutoFit/>
              </a:bodyPr>
              <a:lstStyle/>
              <a:p>
                <a:pPr defTabSz="914400"/>
                <a:r>
                  <a:rPr lang="en-US" sz="1050" i="1" dirty="0" smtClean="0">
                    <a:solidFill>
                      <a:prstClr val="black"/>
                    </a:solidFill>
                    <a:latin typeface="Gill Sans"/>
                    <a:cs typeface="Gill Sans"/>
                  </a:rPr>
                  <a:t>6</a:t>
                </a:r>
                <a:endParaRPr lang="en-US" sz="1050" i="1" dirty="0">
                  <a:solidFill>
                    <a:prstClr val="black"/>
                  </a:solidFill>
                  <a:latin typeface="Gill Sans"/>
                  <a:cs typeface="Gill Sans"/>
                </a:endParaRPr>
              </a:p>
            </p:txBody>
          </p:sp>
        </p:grpSp>
        <p:sp>
          <p:nvSpPr>
            <p:cNvPr id="180" name="TextBox 179"/>
            <p:cNvSpPr txBox="1"/>
            <p:nvPr/>
          </p:nvSpPr>
          <p:spPr>
            <a:xfrm>
              <a:off x="4919846" y="5527367"/>
              <a:ext cx="2553617" cy="646331"/>
            </a:xfrm>
            <a:prstGeom prst="rect">
              <a:avLst/>
            </a:prstGeom>
            <a:noFill/>
          </p:spPr>
          <p:txBody>
            <a:bodyPr wrap="square" rtlCol="0">
              <a:spAutoFit/>
            </a:bodyPr>
            <a:lstStyle/>
            <a:p>
              <a:pPr defTabSz="914400"/>
              <a:r>
                <a:rPr lang="en-US" sz="1800" i="1" dirty="0">
                  <a:solidFill>
                    <a:srgbClr val="000000"/>
                  </a:solidFill>
                  <a:latin typeface="Gill Sans Light"/>
                  <a:cs typeface="Gill Sans Light"/>
                </a:rPr>
                <a:t>Coflow1 comp. time = </a:t>
              </a:r>
              <a:r>
                <a:rPr lang="en-US" sz="1800" i="1" dirty="0" smtClean="0">
                  <a:solidFill>
                    <a:srgbClr val="000000"/>
                  </a:solidFill>
                  <a:latin typeface="Gill Sans"/>
                  <a:cs typeface="Gill Sans"/>
                </a:rPr>
                <a:t>6</a:t>
              </a:r>
              <a:endParaRPr lang="en-US" sz="1800" i="1" dirty="0">
                <a:solidFill>
                  <a:srgbClr val="000000"/>
                </a:solidFill>
                <a:latin typeface="Gill Sans"/>
                <a:cs typeface="Gill Sans"/>
              </a:endParaRPr>
            </a:p>
            <a:p>
              <a:pPr defTabSz="914400"/>
              <a:r>
                <a:rPr lang="en-US" sz="1800" i="1" dirty="0">
                  <a:solidFill>
                    <a:srgbClr val="000000"/>
                  </a:solidFill>
                  <a:latin typeface="Gill Sans Light"/>
                  <a:cs typeface="Gill Sans Light"/>
                </a:rPr>
                <a:t>Coflow2 comp. time = </a:t>
              </a:r>
              <a:r>
                <a:rPr lang="en-US" sz="1800" i="1" dirty="0" smtClean="0">
                  <a:solidFill>
                    <a:srgbClr val="000000"/>
                  </a:solidFill>
                  <a:latin typeface="Gill Sans"/>
                  <a:cs typeface="Gill Sans"/>
                </a:rPr>
                <a:t>6</a:t>
              </a:r>
              <a:endParaRPr lang="en-US" sz="1800" i="1" dirty="0">
                <a:solidFill>
                  <a:srgbClr val="000000"/>
                </a:solidFill>
                <a:latin typeface="Gill Sans"/>
                <a:cs typeface="Gill Sans"/>
              </a:endParaRPr>
            </a:p>
          </p:txBody>
        </p:sp>
        <p:sp>
          <p:nvSpPr>
            <p:cNvPr id="181" name="TextBox 180"/>
            <p:cNvSpPr txBox="1"/>
            <p:nvPr/>
          </p:nvSpPr>
          <p:spPr>
            <a:xfrm>
              <a:off x="4975607" y="3137440"/>
              <a:ext cx="2487965" cy="369332"/>
            </a:xfrm>
            <a:prstGeom prst="rect">
              <a:avLst/>
            </a:prstGeom>
            <a:noFill/>
          </p:spPr>
          <p:txBody>
            <a:bodyPr wrap="none" rtlCol="0">
              <a:spAutoFit/>
            </a:bodyPr>
            <a:lstStyle/>
            <a:p>
              <a:pPr defTabSz="914400"/>
              <a:r>
                <a:rPr lang="en-US" sz="1800" dirty="0" smtClean="0">
                  <a:solidFill>
                    <a:prstClr val="black"/>
                  </a:solidFill>
                  <a:latin typeface="Gill Sans"/>
                  <a:cs typeface="Gill Sans"/>
                </a:rPr>
                <a:t>Flow-level Prioritization</a:t>
              </a:r>
              <a:r>
                <a:rPr lang="en-US" sz="1800" baseline="30000" dirty="0" smtClean="0">
                  <a:solidFill>
                    <a:prstClr val="black"/>
                  </a:solidFill>
                  <a:latin typeface="Gill Sans"/>
                  <a:cs typeface="Gill Sans"/>
                </a:rPr>
                <a:t>1</a:t>
              </a:r>
              <a:endParaRPr lang="en-US" sz="1800" baseline="30000" dirty="0">
                <a:solidFill>
                  <a:prstClr val="black"/>
                </a:solidFill>
                <a:latin typeface="Gill Sans"/>
                <a:cs typeface="Gill Sans"/>
              </a:endParaRPr>
            </a:p>
          </p:txBody>
        </p:sp>
        <p:grpSp>
          <p:nvGrpSpPr>
            <p:cNvPr id="182" name="Group 181"/>
            <p:cNvGrpSpPr/>
            <p:nvPr/>
          </p:nvGrpSpPr>
          <p:grpSpPr>
            <a:xfrm>
              <a:off x="4631972" y="4638495"/>
              <a:ext cx="3022778" cy="367820"/>
              <a:chOff x="1460689" y="4160512"/>
              <a:chExt cx="3296230" cy="367820"/>
            </a:xfrm>
          </p:grpSpPr>
          <p:sp>
            <p:nvSpPr>
              <p:cNvPr id="190" name="Freeform 189"/>
              <p:cNvSpPr/>
              <p:nvPr/>
            </p:nvSpPr>
            <p:spPr>
              <a:xfrm>
                <a:off x="1461562" y="4160512"/>
                <a:ext cx="3295357" cy="45719"/>
              </a:xfrm>
              <a:custGeom>
                <a:avLst/>
                <a:gdLst>
                  <a:gd name="connsiteX0" fmla="*/ 0 w 3295357"/>
                  <a:gd name="connsiteY0" fmla="*/ 16423 h 142417"/>
                  <a:gd name="connsiteX1" fmla="*/ 1625782 w 3295357"/>
                  <a:gd name="connsiteY1" fmla="*/ 142333 h 142417"/>
                  <a:gd name="connsiteX2" fmla="*/ 3295357 w 3295357"/>
                  <a:gd name="connsiteY2" fmla="*/ 0 h 142417"/>
                </a:gdLst>
                <a:ahLst/>
                <a:cxnLst>
                  <a:cxn ang="0">
                    <a:pos x="connsiteX0" y="connsiteY0"/>
                  </a:cxn>
                  <a:cxn ang="0">
                    <a:pos x="connsiteX1" y="connsiteY1"/>
                  </a:cxn>
                  <a:cxn ang="0">
                    <a:pos x="connsiteX2" y="connsiteY2"/>
                  </a:cxn>
                </a:cxnLst>
                <a:rect l="l" t="t" r="r" b="b"/>
                <a:pathLst>
                  <a:path w="3295357" h="142417">
                    <a:moveTo>
                      <a:pt x="0" y="16423"/>
                    </a:moveTo>
                    <a:cubicBezTo>
                      <a:pt x="538278" y="80746"/>
                      <a:pt x="1076556" y="145070"/>
                      <a:pt x="1625782" y="142333"/>
                    </a:cubicBezTo>
                    <a:cubicBezTo>
                      <a:pt x="2175008" y="139596"/>
                      <a:pt x="3295357" y="0"/>
                      <a:pt x="3295357"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sp>
            <p:nvSpPr>
              <p:cNvPr id="191" name="Freeform 190"/>
              <p:cNvSpPr/>
              <p:nvPr/>
            </p:nvSpPr>
            <p:spPr>
              <a:xfrm rot="10800000">
                <a:off x="1460689" y="4482613"/>
                <a:ext cx="3295357" cy="45719"/>
              </a:xfrm>
              <a:custGeom>
                <a:avLst/>
                <a:gdLst>
                  <a:gd name="connsiteX0" fmla="*/ 0 w 3295357"/>
                  <a:gd name="connsiteY0" fmla="*/ 16423 h 142417"/>
                  <a:gd name="connsiteX1" fmla="*/ 1625782 w 3295357"/>
                  <a:gd name="connsiteY1" fmla="*/ 142333 h 142417"/>
                  <a:gd name="connsiteX2" fmla="*/ 3295357 w 3295357"/>
                  <a:gd name="connsiteY2" fmla="*/ 0 h 142417"/>
                </a:gdLst>
                <a:ahLst/>
                <a:cxnLst>
                  <a:cxn ang="0">
                    <a:pos x="connsiteX0" y="connsiteY0"/>
                  </a:cxn>
                  <a:cxn ang="0">
                    <a:pos x="connsiteX1" y="connsiteY1"/>
                  </a:cxn>
                  <a:cxn ang="0">
                    <a:pos x="connsiteX2" y="connsiteY2"/>
                  </a:cxn>
                </a:cxnLst>
                <a:rect l="l" t="t" r="r" b="b"/>
                <a:pathLst>
                  <a:path w="3295357" h="142417">
                    <a:moveTo>
                      <a:pt x="0" y="16423"/>
                    </a:moveTo>
                    <a:cubicBezTo>
                      <a:pt x="538278" y="80746"/>
                      <a:pt x="1076556" y="145070"/>
                      <a:pt x="1625782" y="142333"/>
                    </a:cubicBezTo>
                    <a:cubicBezTo>
                      <a:pt x="2175008" y="139596"/>
                      <a:pt x="3295357" y="0"/>
                      <a:pt x="3295357"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grpSp>
        <p:grpSp>
          <p:nvGrpSpPr>
            <p:cNvPr id="183" name="Group 182"/>
            <p:cNvGrpSpPr/>
            <p:nvPr/>
          </p:nvGrpSpPr>
          <p:grpSpPr>
            <a:xfrm>
              <a:off x="4631100" y="4084708"/>
              <a:ext cx="3022778" cy="367820"/>
              <a:chOff x="1460689" y="4160512"/>
              <a:chExt cx="3296230" cy="367820"/>
            </a:xfrm>
          </p:grpSpPr>
          <p:sp>
            <p:nvSpPr>
              <p:cNvPr id="188" name="Freeform 187"/>
              <p:cNvSpPr/>
              <p:nvPr/>
            </p:nvSpPr>
            <p:spPr>
              <a:xfrm>
                <a:off x="1461562" y="4160512"/>
                <a:ext cx="3295357" cy="45719"/>
              </a:xfrm>
              <a:custGeom>
                <a:avLst/>
                <a:gdLst>
                  <a:gd name="connsiteX0" fmla="*/ 0 w 3295357"/>
                  <a:gd name="connsiteY0" fmla="*/ 16423 h 142417"/>
                  <a:gd name="connsiteX1" fmla="*/ 1625782 w 3295357"/>
                  <a:gd name="connsiteY1" fmla="*/ 142333 h 142417"/>
                  <a:gd name="connsiteX2" fmla="*/ 3295357 w 3295357"/>
                  <a:gd name="connsiteY2" fmla="*/ 0 h 142417"/>
                </a:gdLst>
                <a:ahLst/>
                <a:cxnLst>
                  <a:cxn ang="0">
                    <a:pos x="connsiteX0" y="connsiteY0"/>
                  </a:cxn>
                  <a:cxn ang="0">
                    <a:pos x="connsiteX1" y="connsiteY1"/>
                  </a:cxn>
                  <a:cxn ang="0">
                    <a:pos x="connsiteX2" y="connsiteY2"/>
                  </a:cxn>
                </a:cxnLst>
                <a:rect l="l" t="t" r="r" b="b"/>
                <a:pathLst>
                  <a:path w="3295357" h="142417">
                    <a:moveTo>
                      <a:pt x="0" y="16423"/>
                    </a:moveTo>
                    <a:cubicBezTo>
                      <a:pt x="538278" y="80746"/>
                      <a:pt x="1076556" y="145070"/>
                      <a:pt x="1625782" y="142333"/>
                    </a:cubicBezTo>
                    <a:cubicBezTo>
                      <a:pt x="2175008" y="139596"/>
                      <a:pt x="3295357" y="0"/>
                      <a:pt x="3295357"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sp>
            <p:nvSpPr>
              <p:cNvPr id="189" name="Freeform 188"/>
              <p:cNvSpPr/>
              <p:nvPr/>
            </p:nvSpPr>
            <p:spPr>
              <a:xfrm rot="10800000">
                <a:off x="1460689" y="4482613"/>
                <a:ext cx="3295357" cy="45719"/>
              </a:xfrm>
              <a:custGeom>
                <a:avLst/>
                <a:gdLst>
                  <a:gd name="connsiteX0" fmla="*/ 0 w 3295357"/>
                  <a:gd name="connsiteY0" fmla="*/ 16423 h 142417"/>
                  <a:gd name="connsiteX1" fmla="*/ 1625782 w 3295357"/>
                  <a:gd name="connsiteY1" fmla="*/ 142333 h 142417"/>
                  <a:gd name="connsiteX2" fmla="*/ 3295357 w 3295357"/>
                  <a:gd name="connsiteY2" fmla="*/ 0 h 142417"/>
                </a:gdLst>
                <a:ahLst/>
                <a:cxnLst>
                  <a:cxn ang="0">
                    <a:pos x="connsiteX0" y="connsiteY0"/>
                  </a:cxn>
                  <a:cxn ang="0">
                    <a:pos x="connsiteX1" y="connsiteY1"/>
                  </a:cxn>
                  <a:cxn ang="0">
                    <a:pos x="connsiteX2" y="connsiteY2"/>
                  </a:cxn>
                </a:cxnLst>
                <a:rect l="l" t="t" r="r" b="b"/>
                <a:pathLst>
                  <a:path w="3295357" h="142417">
                    <a:moveTo>
                      <a:pt x="0" y="16423"/>
                    </a:moveTo>
                    <a:cubicBezTo>
                      <a:pt x="538278" y="80746"/>
                      <a:pt x="1076556" y="145070"/>
                      <a:pt x="1625782" y="142333"/>
                    </a:cubicBezTo>
                    <a:cubicBezTo>
                      <a:pt x="2175008" y="139596"/>
                      <a:pt x="3295357" y="0"/>
                      <a:pt x="3295357"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grpSp>
        <p:sp>
          <p:nvSpPr>
            <p:cNvPr id="184" name="TextBox 183"/>
            <p:cNvSpPr txBox="1"/>
            <p:nvPr/>
          </p:nvSpPr>
          <p:spPr>
            <a:xfrm>
              <a:off x="4435475" y="4639320"/>
              <a:ext cx="437591" cy="369332"/>
            </a:xfrm>
            <a:prstGeom prst="rect">
              <a:avLst/>
            </a:prstGeom>
            <a:noFill/>
          </p:spPr>
          <p:txBody>
            <a:bodyPr wrap="none" rtlCol="0">
              <a:spAutoFit/>
            </a:bodyPr>
            <a:lstStyle/>
            <a:p>
              <a:pPr defTabSz="914400"/>
              <a:r>
                <a:rPr lang="en-US" sz="1800" i="1" dirty="0" smtClean="0">
                  <a:solidFill>
                    <a:prstClr val="black"/>
                  </a:solidFill>
                  <a:latin typeface="Gill Sans Light"/>
                  <a:cs typeface="Gill Sans Light"/>
                </a:rPr>
                <a:t>L1</a:t>
              </a:r>
              <a:endParaRPr lang="en-US" sz="1800" i="1" dirty="0">
                <a:solidFill>
                  <a:prstClr val="black"/>
                </a:solidFill>
                <a:latin typeface="Gill Sans Light"/>
                <a:cs typeface="Gill Sans Light"/>
              </a:endParaRPr>
            </a:p>
          </p:txBody>
        </p:sp>
        <p:sp>
          <p:nvSpPr>
            <p:cNvPr id="185" name="TextBox 184"/>
            <p:cNvSpPr txBox="1"/>
            <p:nvPr/>
          </p:nvSpPr>
          <p:spPr>
            <a:xfrm>
              <a:off x="4435475" y="4086870"/>
              <a:ext cx="437366" cy="369332"/>
            </a:xfrm>
            <a:prstGeom prst="rect">
              <a:avLst/>
            </a:prstGeom>
            <a:noFill/>
          </p:spPr>
          <p:txBody>
            <a:bodyPr wrap="none" rtlCol="0">
              <a:spAutoFit/>
            </a:bodyPr>
            <a:lstStyle/>
            <a:p>
              <a:pPr defTabSz="914400"/>
              <a:r>
                <a:rPr lang="en-US" sz="1800" i="1" dirty="0" smtClean="0">
                  <a:solidFill>
                    <a:prstClr val="black"/>
                  </a:solidFill>
                  <a:latin typeface="Gill Sans Light"/>
                  <a:cs typeface="Gill Sans Light"/>
                </a:rPr>
                <a:t>L2</a:t>
              </a:r>
              <a:endParaRPr lang="en-US" sz="1800" i="1" dirty="0">
                <a:solidFill>
                  <a:prstClr val="black"/>
                </a:solidFill>
                <a:latin typeface="Gill Sans Light"/>
                <a:cs typeface="Gill Sans Light"/>
              </a:endParaRPr>
            </a:p>
          </p:txBody>
        </p:sp>
        <p:sp>
          <p:nvSpPr>
            <p:cNvPr id="186" name="Rectangle 185"/>
            <p:cNvSpPr/>
            <p:nvPr/>
          </p:nvSpPr>
          <p:spPr>
            <a:xfrm>
              <a:off x="4816066" y="4190991"/>
              <a:ext cx="1346506" cy="177874"/>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87" name="Rectangle 186"/>
            <p:cNvSpPr/>
            <p:nvPr/>
          </p:nvSpPr>
          <p:spPr>
            <a:xfrm>
              <a:off x="6175087" y="4190991"/>
              <a:ext cx="1362015" cy="177874"/>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grpSp>
      <p:grpSp>
        <p:nvGrpSpPr>
          <p:cNvPr id="204" name="Group 203"/>
          <p:cNvGrpSpPr/>
          <p:nvPr/>
        </p:nvGrpSpPr>
        <p:grpSpPr>
          <a:xfrm>
            <a:off x="8278247" y="3137441"/>
            <a:ext cx="3463896" cy="3024948"/>
            <a:chOff x="8280400" y="3137441"/>
            <a:chExt cx="3464798" cy="3024948"/>
          </a:xfrm>
        </p:grpSpPr>
        <p:sp>
          <p:nvSpPr>
            <p:cNvPr id="205" name="Rectangle 204"/>
            <p:cNvSpPr/>
            <p:nvPr/>
          </p:nvSpPr>
          <p:spPr>
            <a:xfrm>
              <a:off x="10020060" y="4744094"/>
              <a:ext cx="1382655" cy="177801"/>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206" name="Rectangle 205"/>
            <p:cNvSpPr/>
            <p:nvPr/>
          </p:nvSpPr>
          <p:spPr>
            <a:xfrm>
              <a:off x="8671002" y="4742597"/>
              <a:ext cx="1346506" cy="17787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grpSp>
          <p:nvGrpSpPr>
            <p:cNvPr id="207" name="Group 206"/>
            <p:cNvGrpSpPr/>
            <p:nvPr/>
          </p:nvGrpSpPr>
          <p:grpSpPr>
            <a:xfrm>
              <a:off x="8656333" y="3716707"/>
              <a:ext cx="3088865" cy="1722552"/>
              <a:chOff x="1535760" y="4870223"/>
              <a:chExt cx="3088865" cy="1352706"/>
            </a:xfrm>
          </p:grpSpPr>
          <p:cxnSp>
            <p:nvCxnSpPr>
              <p:cNvPr id="220" name="Straight Arrow Connector 219"/>
              <p:cNvCxnSpPr/>
              <p:nvPr/>
            </p:nvCxnSpPr>
            <p:spPr>
              <a:xfrm flipV="1">
                <a:off x="1538245" y="5959333"/>
                <a:ext cx="3086380" cy="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1" name="Straight Arrow Connector 220"/>
              <p:cNvCxnSpPr/>
              <p:nvPr/>
            </p:nvCxnSpPr>
            <p:spPr>
              <a:xfrm flipV="1">
                <a:off x="1535760" y="4879150"/>
                <a:ext cx="2485" cy="1086340"/>
              </a:xfrm>
              <a:prstGeom prst="straightConnector1">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p:nvCxnSpPr>
            <p:spPr>
              <a:xfrm>
                <a:off x="1985698"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a:off x="2444529"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p:nvCxnSpPr>
            <p:spPr>
              <a:xfrm>
                <a:off x="2903360"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a:off x="3362191"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a:off x="3821022"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a:off x="4279854" y="4870223"/>
                <a:ext cx="0" cy="109044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228" name="TextBox 227"/>
              <p:cNvSpPr txBox="1"/>
              <p:nvPr/>
            </p:nvSpPr>
            <p:spPr>
              <a:xfrm>
                <a:off x="2596567" y="5932896"/>
                <a:ext cx="601064" cy="290033"/>
              </a:xfrm>
              <a:prstGeom prst="rect">
                <a:avLst/>
              </a:prstGeom>
              <a:noFill/>
            </p:spPr>
            <p:txBody>
              <a:bodyPr wrap="none" rtlCol="0">
                <a:spAutoFit/>
              </a:bodyPr>
              <a:lstStyle/>
              <a:p>
                <a:pPr defTabSz="914400"/>
                <a:r>
                  <a:rPr lang="en-US" sz="1800" i="1" dirty="0" smtClean="0">
                    <a:solidFill>
                      <a:prstClr val="black"/>
                    </a:solidFill>
                    <a:latin typeface="Gill Sans"/>
                    <a:cs typeface="Gill Sans"/>
                  </a:rPr>
                  <a:t>time</a:t>
                </a:r>
                <a:endParaRPr lang="en-US" sz="1800" i="1" dirty="0">
                  <a:solidFill>
                    <a:prstClr val="black"/>
                  </a:solidFill>
                  <a:latin typeface="Gill Sans"/>
                  <a:cs typeface="Gill Sans"/>
                </a:endParaRPr>
              </a:p>
            </p:txBody>
          </p:sp>
          <p:sp>
            <p:nvSpPr>
              <p:cNvPr id="229" name="TextBox 228"/>
              <p:cNvSpPr txBox="1"/>
              <p:nvPr/>
            </p:nvSpPr>
            <p:spPr>
              <a:xfrm>
                <a:off x="2308855" y="5925529"/>
                <a:ext cx="276532" cy="199398"/>
              </a:xfrm>
              <a:prstGeom prst="rect">
                <a:avLst/>
              </a:prstGeom>
              <a:noFill/>
            </p:spPr>
            <p:txBody>
              <a:bodyPr wrap="none" rtlCol="0">
                <a:spAutoFit/>
              </a:bodyPr>
              <a:lstStyle/>
              <a:p>
                <a:pPr defTabSz="914400"/>
                <a:r>
                  <a:rPr lang="en-US" sz="1050" i="1" dirty="0" smtClean="0">
                    <a:solidFill>
                      <a:prstClr val="black"/>
                    </a:solidFill>
                    <a:latin typeface="Gill Sans"/>
                    <a:cs typeface="Gill Sans"/>
                  </a:rPr>
                  <a:t>2</a:t>
                </a:r>
                <a:endParaRPr lang="en-US" sz="1050" i="1" dirty="0">
                  <a:solidFill>
                    <a:prstClr val="black"/>
                  </a:solidFill>
                  <a:latin typeface="Gill Sans"/>
                  <a:cs typeface="Gill Sans"/>
                </a:endParaRPr>
              </a:p>
            </p:txBody>
          </p:sp>
          <p:sp>
            <p:nvSpPr>
              <p:cNvPr id="230" name="TextBox 229"/>
              <p:cNvSpPr txBox="1"/>
              <p:nvPr/>
            </p:nvSpPr>
            <p:spPr>
              <a:xfrm>
                <a:off x="3227617" y="5929376"/>
                <a:ext cx="276532" cy="199398"/>
              </a:xfrm>
              <a:prstGeom prst="rect">
                <a:avLst/>
              </a:prstGeom>
              <a:noFill/>
            </p:spPr>
            <p:txBody>
              <a:bodyPr wrap="none" rtlCol="0">
                <a:spAutoFit/>
              </a:bodyPr>
              <a:lstStyle/>
              <a:p>
                <a:pPr defTabSz="914400"/>
                <a:r>
                  <a:rPr lang="en-US" sz="1050" i="1" dirty="0" smtClean="0">
                    <a:solidFill>
                      <a:prstClr val="black"/>
                    </a:solidFill>
                    <a:latin typeface="Gill Sans"/>
                    <a:cs typeface="Gill Sans"/>
                  </a:rPr>
                  <a:t>4</a:t>
                </a:r>
                <a:endParaRPr lang="en-US" sz="1050" i="1" dirty="0">
                  <a:solidFill>
                    <a:prstClr val="black"/>
                  </a:solidFill>
                  <a:latin typeface="Gill Sans"/>
                  <a:cs typeface="Gill Sans"/>
                </a:endParaRPr>
              </a:p>
            </p:txBody>
          </p:sp>
          <p:sp>
            <p:nvSpPr>
              <p:cNvPr id="231" name="TextBox 230"/>
              <p:cNvSpPr txBox="1"/>
              <p:nvPr/>
            </p:nvSpPr>
            <p:spPr>
              <a:xfrm>
                <a:off x="4141778" y="5925529"/>
                <a:ext cx="276532" cy="199398"/>
              </a:xfrm>
              <a:prstGeom prst="rect">
                <a:avLst/>
              </a:prstGeom>
              <a:noFill/>
            </p:spPr>
            <p:txBody>
              <a:bodyPr wrap="none" rtlCol="0">
                <a:spAutoFit/>
              </a:bodyPr>
              <a:lstStyle/>
              <a:p>
                <a:pPr defTabSz="914400"/>
                <a:r>
                  <a:rPr lang="en-US" sz="1050" i="1" dirty="0" smtClean="0">
                    <a:solidFill>
                      <a:prstClr val="black"/>
                    </a:solidFill>
                    <a:latin typeface="Gill Sans"/>
                    <a:cs typeface="Gill Sans"/>
                  </a:rPr>
                  <a:t>6</a:t>
                </a:r>
                <a:endParaRPr lang="en-US" sz="1050" i="1" dirty="0">
                  <a:solidFill>
                    <a:prstClr val="black"/>
                  </a:solidFill>
                  <a:latin typeface="Gill Sans"/>
                  <a:cs typeface="Gill Sans"/>
                </a:endParaRPr>
              </a:p>
            </p:txBody>
          </p:sp>
        </p:grpSp>
        <p:sp>
          <p:nvSpPr>
            <p:cNvPr id="208" name="TextBox 207"/>
            <p:cNvSpPr txBox="1"/>
            <p:nvPr/>
          </p:nvSpPr>
          <p:spPr>
            <a:xfrm>
              <a:off x="9331721" y="3137441"/>
              <a:ext cx="1374577" cy="369332"/>
            </a:xfrm>
            <a:prstGeom prst="rect">
              <a:avLst/>
            </a:prstGeom>
            <a:noFill/>
          </p:spPr>
          <p:txBody>
            <a:bodyPr wrap="none" rtlCol="0">
              <a:spAutoFit/>
            </a:bodyPr>
            <a:lstStyle/>
            <a:p>
              <a:pPr defTabSz="914400"/>
              <a:r>
                <a:rPr lang="en-US" sz="1800" dirty="0" smtClean="0">
                  <a:solidFill>
                    <a:prstClr val="black"/>
                  </a:solidFill>
                  <a:latin typeface="Gill Sans"/>
                  <a:cs typeface="Gill Sans"/>
                </a:rPr>
                <a:t>The Optimal</a:t>
              </a:r>
              <a:endParaRPr lang="en-US" sz="1800" dirty="0">
                <a:solidFill>
                  <a:prstClr val="black"/>
                </a:solidFill>
                <a:latin typeface="Gill Sans"/>
                <a:cs typeface="Gill Sans"/>
              </a:endParaRPr>
            </a:p>
          </p:txBody>
        </p:sp>
        <p:grpSp>
          <p:nvGrpSpPr>
            <p:cNvPr id="209" name="Group 208"/>
            <p:cNvGrpSpPr/>
            <p:nvPr/>
          </p:nvGrpSpPr>
          <p:grpSpPr>
            <a:xfrm>
              <a:off x="8501251" y="4639464"/>
              <a:ext cx="3022778" cy="367820"/>
              <a:chOff x="1460689" y="4160512"/>
              <a:chExt cx="3296230" cy="367820"/>
            </a:xfrm>
          </p:grpSpPr>
          <p:sp>
            <p:nvSpPr>
              <p:cNvPr id="218" name="Freeform 217"/>
              <p:cNvSpPr/>
              <p:nvPr/>
            </p:nvSpPr>
            <p:spPr>
              <a:xfrm>
                <a:off x="1461562" y="4160512"/>
                <a:ext cx="3295357" cy="45719"/>
              </a:xfrm>
              <a:custGeom>
                <a:avLst/>
                <a:gdLst>
                  <a:gd name="connsiteX0" fmla="*/ 0 w 3295357"/>
                  <a:gd name="connsiteY0" fmla="*/ 16423 h 142417"/>
                  <a:gd name="connsiteX1" fmla="*/ 1625782 w 3295357"/>
                  <a:gd name="connsiteY1" fmla="*/ 142333 h 142417"/>
                  <a:gd name="connsiteX2" fmla="*/ 3295357 w 3295357"/>
                  <a:gd name="connsiteY2" fmla="*/ 0 h 142417"/>
                </a:gdLst>
                <a:ahLst/>
                <a:cxnLst>
                  <a:cxn ang="0">
                    <a:pos x="connsiteX0" y="connsiteY0"/>
                  </a:cxn>
                  <a:cxn ang="0">
                    <a:pos x="connsiteX1" y="connsiteY1"/>
                  </a:cxn>
                  <a:cxn ang="0">
                    <a:pos x="connsiteX2" y="connsiteY2"/>
                  </a:cxn>
                </a:cxnLst>
                <a:rect l="l" t="t" r="r" b="b"/>
                <a:pathLst>
                  <a:path w="3295357" h="142417">
                    <a:moveTo>
                      <a:pt x="0" y="16423"/>
                    </a:moveTo>
                    <a:cubicBezTo>
                      <a:pt x="538278" y="80746"/>
                      <a:pt x="1076556" y="145070"/>
                      <a:pt x="1625782" y="142333"/>
                    </a:cubicBezTo>
                    <a:cubicBezTo>
                      <a:pt x="2175008" y="139596"/>
                      <a:pt x="3295357" y="0"/>
                      <a:pt x="3295357"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sp>
            <p:nvSpPr>
              <p:cNvPr id="219" name="Freeform 218"/>
              <p:cNvSpPr/>
              <p:nvPr/>
            </p:nvSpPr>
            <p:spPr>
              <a:xfrm rot="10800000">
                <a:off x="1460689" y="4482613"/>
                <a:ext cx="3295357" cy="45719"/>
              </a:xfrm>
              <a:custGeom>
                <a:avLst/>
                <a:gdLst>
                  <a:gd name="connsiteX0" fmla="*/ 0 w 3295357"/>
                  <a:gd name="connsiteY0" fmla="*/ 16423 h 142417"/>
                  <a:gd name="connsiteX1" fmla="*/ 1625782 w 3295357"/>
                  <a:gd name="connsiteY1" fmla="*/ 142333 h 142417"/>
                  <a:gd name="connsiteX2" fmla="*/ 3295357 w 3295357"/>
                  <a:gd name="connsiteY2" fmla="*/ 0 h 142417"/>
                </a:gdLst>
                <a:ahLst/>
                <a:cxnLst>
                  <a:cxn ang="0">
                    <a:pos x="connsiteX0" y="connsiteY0"/>
                  </a:cxn>
                  <a:cxn ang="0">
                    <a:pos x="connsiteX1" y="connsiteY1"/>
                  </a:cxn>
                  <a:cxn ang="0">
                    <a:pos x="connsiteX2" y="connsiteY2"/>
                  </a:cxn>
                </a:cxnLst>
                <a:rect l="l" t="t" r="r" b="b"/>
                <a:pathLst>
                  <a:path w="3295357" h="142417">
                    <a:moveTo>
                      <a:pt x="0" y="16423"/>
                    </a:moveTo>
                    <a:cubicBezTo>
                      <a:pt x="538278" y="80746"/>
                      <a:pt x="1076556" y="145070"/>
                      <a:pt x="1625782" y="142333"/>
                    </a:cubicBezTo>
                    <a:cubicBezTo>
                      <a:pt x="2175008" y="139596"/>
                      <a:pt x="3295357" y="0"/>
                      <a:pt x="3295357"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grpSp>
        <p:grpSp>
          <p:nvGrpSpPr>
            <p:cNvPr id="210" name="Group 209"/>
            <p:cNvGrpSpPr/>
            <p:nvPr/>
          </p:nvGrpSpPr>
          <p:grpSpPr>
            <a:xfrm>
              <a:off x="8500379" y="4085677"/>
              <a:ext cx="3022778" cy="367820"/>
              <a:chOff x="1460689" y="4160512"/>
              <a:chExt cx="3296230" cy="367820"/>
            </a:xfrm>
          </p:grpSpPr>
          <p:sp>
            <p:nvSpPr>
              <p:cNvPr id="216" name="Freeform 215"/>
              <p:cNvSpPr/>
              <p:nvPr/>
            </p:nvSpPr>
            <p:spPr>
              <a:xfrm>
                <a:off x="1461562" y="4160512"/>
                <a:ext cx="3295357" cy="45719"/>
              </a:xfrm>
              <a:custGeom>
                <a:avLst/>
                <a:gdLst>
                  <a:gd name="connsiteX0" fmla="*/ 0 w 3295357"/>
                  <a:gd name="connsiteY0" fmla="*/ 16423 h 142417"/>
                  <a:gd name="connsiteX1" fmla="*/ 1625782 w 3295357"/>
                  <a:gd name="connsiteY1" fmla="*/ 142333 h 142417"/>
                  <a:gd name="connsiteX2" fmla="*/ 3295357 w 3295357"/>
                  <a:gd name="connsiteY2" fmla="*/ 0 h 142417"/>
                </a:gdLst>
                <a:ahLst/>
                <a:cxnLst>
                  <a:cxn ang="0">
                    <a:pos x="connsiteX0" y="connsiteY0"/>
                  </a:cxn>
                  <a:cxn ang="0">
                    <a:pos x="connsiteX1" y="connsiteY1"/>
                  </a:cxn>
                  <a:cxn ang="0">
                    <a:pos x="connsiteX2" y="connsiteY2"/>
                  </a:cxn>
                </a:cxnLst>
                <a:rect l="l" t="t" r="r" b="b"/>
                <a:pathLst>
                  <a:path w="3295357" h="142417">
                    <a:moveTo>
                      <a:pt x="0" y="16423"/>
                    </a:moveTo>
                    <a:cubicBezTo>
                      <a:pt x="538278" y="80746"/>
                      <a:pt x="1076556" y="145070"/>
                      <a:pt x="1625782" y="142333"/>
                    </a:cubicBezTo>
                    <a:cubicBezTo>
                      <a:pt x="2175008" y="139596"/>
                      <a:pt x="3295357" y="0"/>
                      <a:pt x="3295357"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sp>
            <p:nvSpPr>
              <p:cNvPr id="217" name="Freeform 216"/>
              <p:cNvSpPr/>
              <p:nvPr/>
            </p:nvSpPr>
            <p:spPr>
              <a:xfrm rot="10800000">
                <a:off x="1460689" y="4482613"/>
                <a:ext cx="3295357" cy="45719"/>
              </a:xfrm>
              <a:custGeom>
                <a:avLst/>
                <a:gdLst>
                  <a:gd name="connsiteX0" fmla="*/ 0 w 3295357"/>
                  <a:gd name="connsiteY0" fmla="*/ 16423 h 142417"/>
                  <a:gd name="connsiteX1" fmla="*/ 1625782 w 3295357"/>
                  <a:gd name="connsiteY1" fmla="*/ 142333 h 142417"/>
                  <a:gd name="connsiteX2" fmla="*/ 3295357 w 3295357"/>
                  <a:gd name="connsiteY2" fmla="*/ 0 h 142417"/>
                </a:gdLst>
                <a:ahLst/>
                <a:cxnLst>
                  <a:cxn ang="0">
                    <a:pos x="connsiteX0" y="connsiteY0"/>
                  </a:cxn>
                  <a:cxn ang="0">
                    <a:pos x="connsiteX1" y="connsiteY1"/>
                  </a:cxn>
                  <a:cxn ang="0">
                    <a:pos x="connsiteX2" y="connsiteY2"/>
                  </a:cxn>
                </a:cxnLst>
                <a:rect l="l" t="t" r="r" b="b"/>
                <a:pathLst>
                  <a:path w="3295357" h="142417">
                    <a:moveTo>
                      <a:pt x="0" y="16423"/>
                    </a:moveTo>
                    <a:cubicBezTo>
                      <a:pt x="538278" y="80746"/>
                      <a:pt x="1076556" y="145070"/>
                      <a:pt x="1625782" y="142333"/>
                    </a:cubicBezTo>
                    <a:cubicBezTo>
                      <a:pt x="2175008" y="139596"/>
                      <a:pt x="3295357" y="0"/>
                      <a:pt x="3295357"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grpSp>
        <p:sp>
          <p:nvSpPr>
            <p:cNvPr id="211" name="TextBox 210"/>
            <p:cNvSpPr txBox="1"/>
            <p:nvPr/>
          </p:nvSpPr>
          <p:spPr>
            <a:xfrm>
              <a:off x="8818596" y="5516058"/>
              <a:ext cx="2582097" cy="646331"/>
            </a:xfrm>
            <a:prstGeom prst="rect">
              <a:avLst/>
            </a:prstGeom>
            <a:noFill/>
          </p:spPr>
          <p:txBody>
            <a:bodyPr wrap="square" rtlCol="0">
              <a:spAutoFit/>
            </a:bodyPr>
            <a:lstStyle/>
            <a:p>
              <a:pPr defTabSz="914400"/>
              <a:r>
                <a:rPr lang="en-US" sz="1800" i="1" dirty="0">
                  <a:solidFill>
                    <a:srgbClr val="000000"/>
                  </a:solidFill>
                  <a:latin typeface="Gill Sans Light"/>
                  <a:cs typeface="Gill Sans Light"/>
                </a:rPr>
                <a:t>Coflow1 comp. time = </a:t>
              </a:r>
              <a:r>
                <a:rPr lang="en-US" sz="1800" b="1" i="1" dirty="0" smtClean="0">
                  <a:solidFill>
                    <a:srgbClr val="F79646">
                      <a:lumMod val="75000"/>
                    </a:srgbClr>
                  </a:solidFill>
                  <a:latin typeface="Gill Sans"/>
                  <a:cs typeface="Gill Sans"/>
                </a:rPr>
                <a:t>3</a:t>
              </a:r>
              <a:endParaRPr lang="en-US" sz="1800" b="1" i="1" dirty="0">
                <a:solidFill>
                  <a:srgbClr val="F79646">
                    <a:lumMod val="75000"/>
                  </a:srgbClr>
                </a:solidFill>
                <a:latin typeface="Gill Sans"/>
                <a:cs typeface="Gill Sans"/>
              </a:endParaRPr>
            </a:p>
            <a:p>
              <a:pPr defTabSz="914400"/>
              <a:r>
                <a:rPr lang="en-US" sz="1800" i="1" dirty="0">
                  <a:solidFill>
                    <a:srgbClr val="000000"/>
                  </a:solidFill>
                  <a:latin typeface="Gill Sans Light"/>
                  <a:cs typeface="Gill Sans Light"/>
                </a:rPr>
                <a:t>Coflow2 comp. time = </a:t>
              </a:r>
              <a:r>
                <a:rPr lang="en-US" sz="1800" i="1" dirty="0" smtClean="0">
                  <a:solidFill>
                    <a:prstClr val="black"/>
                  </a:solidFill>
                  <a:latin typeface="Gill Sans"/>
                  <a:cs typeface="Gill Sans"/>
                </a:rPr>
                <a:t>6</a:t>
              </a:r>
              <a:endParaRPr lang="en-US" sz="1800" i="1" dirty="0">
                <a:solidFill>
                  <a:prstClr val="black"/>
                </a:solidFill>
                <a:latin typeface="Gill Sans"/>
                <a:cs typeface="Gill Sans"/>
              </a:endParaRPr>
            </a:p>
          </p:txBody>
        </p:sp>
        <p:sp>
          <p:nvSpPr>
            <p:cNvPr id="212" name="TextBox 211"/>
            <p:cNvSpPr txBox="1"/>
            <p:nvPr/>
          </p:nvSpPr>
          <p:spPr>
            <a:xfrm>
              <a:off x="8280400" y="4639320"/>
              <a:ext cx="437591" cy="369332"/>
            </a:xfrm>
            <a:prstGeom prst="rect">
              <a:avLst/>
            </a:prstGeom>
            <a:noFill/>
          </p:spPr>
          <p:txBody>
            <a:bodyPr wrap="none" rtlCol="0">
              <a:spAutoFit/>
            </a:bodyPr>
            <a:lstStyle/>
            <a:p>
              <a:pPr defTabSz="914400"/>
              <a:r>
                <a:rPr lang="en-US" sz="1800" i="1" dirty="0" smtClean="0">
                  <a:solidFill>
                    <a:prstClr val="black"/>
                  </a:solidFill>
                  <a:latin typeface="Gill Sans Light"/>
                  <a:cs typeface="Gill Sans Light"/>
                </a:rPr>
                <a:t>L1</a:t>
              </a:r>
              <a:endParaRPr lang="en-US" sz="1800" i="1" dirty="0">
                <a:solidFill>
                  <a:prstClr val="black"/>
                </a:solidFill>
                <a:latin typeface="Gill Sans Light"/>
                <a:cs typeface="Gill Sans Light"/>
              </a:endParaRPr>
            </a:p>
          </p:txBody>
        </p:sp>
        <p:sp>
          <p:nvSpPr>
            <p:cNvPr id="213" name="TextBox 212"/>
            <p:cNvSpPr txBox="1"/>
            <p:nvPr/>
          </p:nvSpPr>
          <p:spPr>
            <a:xfrm>
              <a:off x="8280400" y="4086870"/>
              <a:ext cx="437366" cy="369332"/>
            </a:xfrm>
            <a:prstGeom prst="rect">
              <a:avLst/>
            </a:prstGeom>
            <a:noFill/>
          </p:spPr>
          <p:txBody>
            <a:bodyPr wrap="none" rtlCol="0">
              <a:spAutoFit/>
            </a:bodyPr>
            <a:lstStyle/>
            <a:p>
              <a:pPr defTabSz="914400"/>
              <a:r>
                <a:rPr lang="en-US" sz="1800" i="1" dirty="0" smtClean="0">
                  <a:solidFill>
                    <a:prstClr val="black"/>
                  </a:solidFill>
                  <a:latin typeface="Gill Sans Light"/>
                  <a:cs typeface="Gill Sans Light"/>
                </a:rPr>
                <a:t>L2</a:t>
              </a:r>
              <a:endParaRPr lang="en-US" sz="1800" i="1" dirty="0">
                <a:solidFill>
                  <a:prstClr val="black"/>
                </a:solidFill>
                <a:latin typeface="Gill Sans Light"/>
                <a:cs typeface="Gill Sans Light"/>
              </a:endParaRPr>
            </a:p>
          </p:txBody>
        </p:sp>
        <p:sp>
          <p:nvSpPr>
            <p:cNvPr id="214" name="Rectangle 213"/>
            <p:cNvSpPr/>
            <p:nvPr/>
          </p:nvSpPr>
          <p:spPr>
            <a:xfrm>
              <a:off x="8674984" y="4183465"/>
              <a:ext cx="1346506" cy="177874"/>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215" name="Rectangle 214"/>
            <p:cNvSpPr/>
            <p:nvPr/>
          </p:nvSpPr>
          <p:spPr>
            <a:xfrm>
              <a:off x="10034005" y="4183465"/>
              <a:ext cx="1362015" cy="177874"/>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grpSp>
      <p:sp>
        <p:nvSpPr>
          <p:cNvPr id="232" name="Rectangle 231"/>
          <p:cNvSpPr/>
          <p:nvPr/>
        </p:nvSpPr>
        <p:spPr>
          <a:xfrm>
            <a:off x="1" y="2946584"/>
            <a:ext cx="12188825" cy="391141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2" name="Title 1"/>
          <p:cNvSpPr>
            <a:spLocks noGrp="1"/>
          </p:cNvSpPr>
          <p:nvPr>
            <p:ph type="title"/>
          </p:nvPr>
        </p:nvSpPr>
        <p:spPr>
          <a:solidFill>
            <a:schemeClr val="tx1">
              <a:lumMod val="85000"/>
              <a:lumOff val="15000"/>
            </a:schemeClr>
          </a:solidFill>
        </p:spPr>
        <p:txBody>
          <a:bodyPr/>
          <a:lstStyle/>
          <a:p>
            <a:r>
              <a:rPr lang="en-US" dirty="0">
                <a:solidFill>
                  <a:srgbClr val="FFFFFF"/>
                </a:solidFill>
              </a:rPr>
              <a:t>Benefits </a:t>
            </a:r>
            <a:r>
              <a:rPr lang="en-US" dirty="0" smtClean="0">
                <a:solidFill>
                  <a:srgbClr val="FFFFFF"/>
                </a:solidFill>
              </a:rPr>
              <a:t>of</a:t>
            </a:r>
            <a:endParaRPr lang="en-US" dirty="0"/>
          </a:p>
        </p:txBody>
      </p:sp>
      <p:sp>
        <p:nvSpPr>
          <p:cNvPr id="122" name="TextBox 121"/>
          <p:cNvSpPr txBox="1"/>
          <p:nvPr/>
        </p:nvSpPr>
        <p:spPr>
          <a:xfrm>
            <a:off x="513907" y="3532509"/>
            <a:ext cx="5427995" cy="2062103"/>
          </a:xfrm>
          <a:prstGeom prst="rect">
            <a:avLst/>
          </a:prstGeom>
          <a:noFill/>
        </p:spPr>
        <p:txBody>
          <a:bodyPr wrap="square" rtlCol="0">
            <a:spAutoFit/>
          </a:bodyPr>
          <a:lstStyle/>
          <a:p>
            <a:pPr defTabSz="914400"/>
            <a:r>
              <a:rPr lang="en-US" sz="2800" dirty="0" smtClean="0">
                <a:solidFill>
                  <a:prstClr val="black"/>
                </a:solidFill>
                <a:latin typeface="Gill Sans"/>
                <a:cs typeface="Gill Sans"/>
              </a:rPr>
              <a:t>Concurrent Open Shop Scheduling</a:t>
            </a:r>
            <a:r>
              <a:rPr lang="en-US" sz="2800" baseline="30000" dirty="0" smtClean="0">
                <a:solidFill>
                  <a:prstClr val="black"/>
                </a:solidFill>
                <a:latin typeface="Gill Sans"/>
                <a:cs typeface="Gill Sans"/>
              </a:rPr>
              <a:t>1</a:t>
            </a:r>
          </a:p>
          <a:p>
            <a:pPr defTabSz="914400"/>
            <a:endParaRPr lang="en-US" sz="2800" dirty="0" smtClean="0">
              <a:solidFill>
                <a:prstClr val="black"/>
              </a:solidFill>
              <a:latin typeface="Gill Sans"/>
              <a:cs typeface="Gill Sans"/>
            </a:endParaRPr>
          </a:p>
          <a:p>
            <a:pPr marL="800100" lvl="1" indent="-342900" defTabSz="914400">
              <a:buFont typeface="Arial"/>
              <a:buChar char="•"/>
            </a:pPr>
            <a:r>
              <a:rPr lang="en-US" sz="2400" dirty="0" smtClean="0">
                <a:solidFill>
                  <a:prstClr val="black"/>
                </a:solidFill>
                <a:latin typeface="Gill Sans Light"/>
                <a:cs typeface="Gill Sans Light"/>
              </a:rPr>
              <a:t>Examples include job scheduling and caching blocks</a:t>
            </a:r>
          </a:p>
          <a:p>
            <a:pPr marL="800100" lvl="1" indent="-342900" defTabSz="914400">
              <a:buFont typeface="Arial"/>
              <a:buChar char="•"/>
            </a:pPr>
            <a:r>
              <a:rPr lang="en-US" sz="2400" dirty="0" smtClean="0">
                <a:solidFill>
                  <a:prstClr val="black"/>
                </a:solidFill>
                <a:latin typeface="Gill Sans Light"/>
                <a:cs typeface="Gill Sans Light"/>
              </a:rPr>
              <a:t>Solutions use a </a:t>
            </a:r>
            <a:r>
              <a:rPr lang="en-US" sz="2400" dirty="0" smtClean="0">
                <a:solidFill>
                  <a:prstClr val="black"/>
                </a:solidFill>
                <a:latin typeface="Gill Sans"/>
                <a:cs typeface="Gill Sans"/>
              </a:rPr>
              <a:t>ordering</a:t>
            </a:r>
            <a:r>
              <a:rPr lang="en-US" sz="2400" dirty="0" smtClean="0">
                <a:solidFill>
                  <a:prstClr val="black"/>
                </a:solidFill>
                <a:latin typeface="Gill Sans Light"/>
                <a:cs typeface="Gill Sans Light"/>
              </a:rPr>
              <a:t> heuristic</a:t>
            </a:r>
          </a:p>
        </p:txBody>
      </p:sp>
      <p:grpSp>
        <p:nvGrpSpPr>
          <p:cNvPr id="89" name="Group 88"/>
          <p:cNvGrpSpPr/>
          <p:nvPr/>
        </p:nvGrpSpPr>
        <p:grpSpPr>
          <a:xfrm>
            <a:off x="1" y="1887344"/>
            <a:ext cx="12188825" cy="769522"/>
            <a:chOff x="0" y="1887344"/>
            <a:chExt cx="12192000" cy="769522"/>
          </a:xfrm>
        </p:grpSpPr>
        <p:sp>
          <p:nvSpPr>
            <p:cNvPr id="90" name="TextBox 89"/>
            <p:cNvSpPr txBox="1"/>
            <p:nvPr/>
          </p:nvSpPr>
          <p:spPr>
            <a:xfrm>
              <a:off x="0" y="2287534"/>
              <a:ext cx="12192000" cy="369332"/>
            </a:xfrm>
            <a:prstGeom prst="rect">
              <a:avLst/>
            </a:prstGeom>
            <a:solidFill>
              <a:schemeClr val="tx1">
                <a:lumMod val="50000"/>
                <a:lumOff val="50000"/>
              </a:schemeClr>
            </a:solidFill>
          </p:spPr>
          <p:txBody>
            <a:bodyPr wrap="square" rtlCol="0" anchor="t">
              <a:spAutoFit/>
            </a:bodyPr>
            <a:lstStyle/>
            <a:p>
              <a:pPr defTabSz="914400"/>
              <a:r>
                <a:rPr lang="en-US" sz="1800" dirty="0" smtClean="0">
                  <a:solidFill>
                    <a:prstClr val="white"/>
                  </a:solidFill>
                  <a:latin typeface="Gill Sans"/>
                  <a:cs typeface="Gill Sans"/>
                </a:rPr>
                <a:t>               Link 1</a:t>
              </a:r>
              <a:endParaRPr lang="en-US" sz="1800" dirty="0">
                <a:solidFill>
                  <a:prstClr val="white"/>
                </a:solidFill>
                <a:latin typeface="Gill Sans"/>
                <a:cs typeface="Gill Sans"/>
              </a:endParaRPr>
            </a:p>
          </p:txBody>
        </p:sp>
        <p:sp>
          <p:nvSpPr>
            <p:cNvPr id="93" name="TextBox 92"/>
            <p:cNvSpPr txBox="1"/>
            <p:nvPr/>
          </p:nvSpPr>
          <p:spPr>
            <a:xfrm>
              <a:off x="0" y="1887344"/>
              <a:ext cx="12192000" cy="369332"/>
            </a:xfrm>
            <a:prstGeom prst="rect">
              <a:avLst/>
            </a:prstGeom>
            <a:solidFill>
              <a:schemeClr val="bg1">
                <a:lumMod val="85000"/>
              </a:schemeClr>
            </a:solidFill>
          </p:spPr>
          <p:txBody>
            <a:bodyPr wrap="square" rtlCol="0">
              <a:spAutoFit/>
            </a:bodyPr>
            <a:lstStyle/>
            <a:p>
              <a:pPr defTabSz="914400"/>
              <a:r>
                <a:rPr lang="en-US" sz="1800" dirty="0" smtClean="0">
                  <a:solidFill>
                    <a:prstClr val="black"/>
                  </a:solidFill>
                  <a:latin typeface="Gill Sans"/>
                  <a:cs typeface="Gill Sans"/>
                </a:rPr>
                <a:t>               Link 2</a:t>
              </a:r>
              <a:endParaRPr lang="en-US" sz="1800" dirty="0">
                <a:solidFill>
                  <a:prstClr val="black"/>
                </a:solidFill>
                <a:latin typeface="Gill Sans"/>
                <a:cs typeface="Gill Sans"/>
              </a:endParaRPr>
            </a:p>
          </p:txBody>
        </p:sp>
      </p:grpSp>
      <p:sp>
        <p:nvSpPr>
          <p:cNvPr id="125" name="Rounded Rectangle 124"/>
          <p:cNvSpPr/>
          <p:nvPr/>
        </p:nvSpPr>
        <p:spPr>
          <a:xfrm>
            <a:off x="2921430" y="1779940"/>
            <a:ext cx="2688200" cy="1011794"/>
          </a:xfrm>
          <a:prstGeom prst="roundRect">
            <a:avLst/>
          </a:prstGeom>
          <a:solidFill>
            <a:schemeClr val="bg1">
              <a:lumMod val="95000"/>
              <a:alpha val="50000"/>
            </a:schemeClr>
          </a:solidFill>
          <a:ln w="28575" cmpd="sng">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26" name="TextBox 125"/>
          <p:cNvSpPr txBox="1"/>
          <p:nvPr/>
        </p:nvSpPr>
        <p:spPr>
          <a:xfrm>
            <a:off x="4613423" y="2286319"/>
            <a:ext cx="849887" cy="369332"/>
          </a:xfrm>
          <a:prstGeom prst="rect">
            <a:avLst/>
          </a:prstGeom>
          <a:noFill/>
        </p:spPr>
        <p:txBody>
          <a:bodyPr wrap="none" rtlCol="0">
            <a:spAutoFit/>
          </a:bodyPr>
          <a:lstStyle/>
          <a:p>
            <a:pPr defTabSz="914400"/>
            <a:r>
              <a:rPr lang="en-US" sz="1800" i="1" dirty="0" smtClean="0">
                <a:solidFill>
                  <a:prstClr val="black"/>
                </a:solidFill>
                <a:latin typeface="Gill Sans"/>
                <a:cs typeface="Gill Sans"/>
              </a:rPr>
              <a:t>3 Units</a:t>
            </a:r>
            <a:endParaRPr lang="en-US" sz="1800" i="1" dirty="0">
              <a:solidFill>
                <a:prstClr val="black"/>
              </a:solidFill>
              <a:latin typeface="Gill Sans"/>
              <a:cs typeface="Gill Sans"/>
            </a:endParaRPr>
          </a:p>
        </p:txBody>
      </p:sp>
      <p:sp>
        <p:nvSpPr>
          <p:cNvPr id="127" name="TextBox 126"/>
          <p:cNvSpPr txBox="1"/>
          <p:nvPr/>
        </p:nvSpPr>
        <p:spPr>
          <a:xfrm>
            <a:off x="2916394" y="1401725"/>
            <a:ext cx="2685542" cy="369332"/>
          </a:xfrm>
          <a:prstGeom prst="rect">
            <a:avLst/>
          </a:prstGeom>
          <a:noFill/>
        </p:spPr>
        <p:txBody>
          <a:bodyPr wrap="square" rtlCol="0">
            <a:spAutoFit/>
          </a:bodyPr>
          <a:lstStyle/>
          <a:p>
            <a:pPr algn="ctr" defTabSz="914400"/>
            <a:r>
              <a:rPr lang="en-US" sz="1800" dirty="0" smtClean="0">
                <a:solidFill>
                  <a:prstClr val="black"/>
                </a:solidFill>
                <a:latin typeface="Gill Sans Light"/>
                <a:cs typeface="Gill Sans Light"/>
              </a:rPr>
              <a:t>Coflow 1</a:t>
            </a:r>
            <a:endParaRPr lang="en-US" sz="1800" dirty="0">
              <a:solidFill>
                <a:prstClr val="black"/>
              </a:solidFill>
              <a:latin typeface="Gill Sans Light"/>
              <a:cs typeface="Gill Sans Light"/>
            </a:endParaRPr>
          </a:p>
        </p:txBody>
      </p:sp>
      <p:grpSp>
        <p:nvGrpSpPr>
          <p:cNvPr id="128" name="Group 127"/>
          <p:cNvGrpSpPr/>
          <p:nvPr/>
        </p:nvGrpSpPr>
        <p:grpSpPr>
          <a:xfrm>
            <a:off x="3157327" y="2382048"/>
            <a:ext cx="1353999" cy="177874"/>
            <a:chOff x="3223998" y="2381197"/>
            <a:chExt cx="1354352" cy="177874"/>
          </a:xfrm>
        </p:grpSpPr>
        <p:sp>
          <p:nvSpPr>
            <p:cNvPr id="129" name="Rectangle 128"/>
            <p:cNvSpPr/>
            <p:nvPr/>
          </p:nvSpPr>
          <p:spPr>
            <a:xfrm>
              <a:off x="3223998" y="2381197"/>
              <a:ext cx="430427" cy="17787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30" name="Rectangle 129"/>
            <p:cNvSpPr/>
            <p:nvPr/>
          </p:nvSpPr>
          <p:spPr>
            <a:xfrm>
              <a:off x="3687548" y="2381197"/>
              <a:ext cx="430427" cy="17787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31" name="Rectangle 130"/>
            <p:cNvSpPr/>
            <p:nvPr/>
          </p:nvSpPr>
          <p:spPr>
            <a:xfrm>
              <a:off x="4147923" y="2381197"/>
              <a:ext cx="430427" cy="17787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grpSp>
      <p:sp>
        <p:nvSpPr>
          <p:cNvPr id="132" name="Rounded Rectangle 131"/>
          <p:cNvSpPr/>
          <p:nvPr/>
        </p:nvSpPr>
        <p:spPr>
          <a:xfrm>
            <a:off x="6590341" y="1778400"/>
            <a:ext cx="3698686" cy="959156"/>
          </a:xfrm>
          <a:prstGeom prst="roundRect">
            <a:avLst/>
          </a:prstGeom>
          <a:solidFill>
            <a:schemeClr val="bg1">
              <a:lumMod val="95000"/>
              <a:alpha val="50000"/>
            </a:schemeClr>
          </a:solidFill>
          <a:ln w="28575" cmpd="sng">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33" name="TextBox 132"/>
          <p:cNvSpPr txBox="1"/>
          <p:nvPr/>
        </p:nvSpPr>
        <p:spPr>
          <a:xfrm>
            <a:off x="9433171" y="1862399"/>
            <a:ext cx="827635" cy="369332"/>
          </a:xfrm>
          <a:prstGeom prst="rect">
            <a:avLst/>
          </a:prstGeom>
          <a:noFill/>
        </p:spPr>
        <p:txBody>
          <a:bodyPr wrap="square" rtlCol="0">
            <a:spAutoFit/>
          </a:bodyPr>
          <a:lstStyle/>
          <a:p>
            <a:pPr algn="r" defTabSz="914400"/>
            <a:r>
              <a:rPr lang="en-US" sz="1800" i="1" dirty="0" smtClean="0">
                <a:solidFill>
                  <a:prstClr val="black"/>
                </a:solidFill>
                <a:latin typeface="Gill Sans"/>
                <a:cs typeface="Gill Sans"/>
              </a:rPr>
              <a:t>6 Units</a:t>
            </a:r>
            <a:endParaRPr lang="en-US" sz="1800" i="1" dirty="0">
              <a:solidFill>
                <a:prstClr val="black"/>
              </a:solidFill>
              <a:latin typeface="Gill Sans"/>
              <a:cs typeface="Gill Sans"/>
            </a:endParaRPr>
          </a:p>
        </p:txBody>
      </p:sp>
      <p:sp>
        <p:nvSpPr>
          <p:cNvPr id="134" name="TextBox 133"/>
          <p:cNvSpPr txBox="1"/>
          <p:nvPr/>
        </p:nvSpPr>
        <p:spPr>
          <a:xfrm>
            <a:off x="6586890" y="1398735"/>
            <a:ext cx="3585854" cy="369332"/>
          </a:xfrm>
          <a:prstGeom prst="rect">
            <a:avLst/>
          </a:prstGeom>
          <a:noFill/>
        </p:spPr>
        <p:txBody>
          <a:bodyPr wrap="square" rtlCol="0">
            <a:spAutoFit/>
          </a:bodyPr>
          <a:lstStyle/>
          <a:p>
            <a:pPr algn="ctr" defTabSz="914400"/>
            <a:r>
              <a:rPr lang="en-US" sz="1800" dirty="0" smtClean="0">
                <a:solidFill>
                  <a:prstClr val="black"/>
                </a:solidFill>
                <a:latin typeface="Gill Sans Light"/>
                <a:cs typeface="Gill Sans Light"/>
              </a:rPr>
              <a:t>Coflow 2</a:t>
            </a:r>
            <a:endParaRPr lang="en-US" sz="1800" dirty="0">
              <a:solidFill>
                <a:prstClr val="black"/>
              </a:solidFill>
              <a:latin typeface="Gill Sans Light"/>
              <a:cs typeface="Gill Sans Light"/>
            </a:endParaRPr>
          </a:p>
        </p:txBody>
      </p:sp>
      <p:grpSp>
        <p:nvGrpSpPr>
          <p:cNvPr id="135" name="Group 134"/>
          <p:cNvGrpSpPr/>
          <p:nvPr/>
        </p:nvGrpSpPr>
        <p:grpSpPr>
          <a:xfrm>
            <a:off x="6708288" y="1996734"/>
            <a:ext cx="2737939" cy="177874"/>
            <a:chOff x="6700623" y="1981147"/>
            <a:chExt cx="2738652" cy="177874"/>
          </a:xfrm>
        </p:grpSpPr>
        <p:sp>
          <p:nvSpPr>
            <p:cNvPr id="136" name="Rectangle 135"/>
            <p:cNvSpPr/>
            <p:nvPr/>
          </p:nvSpPr>
          <p:spPr>
            <a:xfrm>
              <a:off x="6700623" y="1981147"/>
              <a:ext cx="430427" cy="17787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37" name="Rectangle 136"/>
            <p:cNvSpPr/>
            <p:nvPr/>
          </p:nvSpPr>
          <p:spPr>
            <a:xfrm>
              <a:off x="7164173" y="1981147"/>
              <a:ext cx="430427" cy="17787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38" name="Rectangle 137"/>
            <p:cNvSpPr/>
            <p:nvPr/>
          </p:nvSpPr>
          <p:spPr>
            <a:xfrm>
              <a:off x="7624548" y="1981147"/>
              <a:ext cx="430427" cy="17787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39" name="Rectangle 138"/>
            <p:cNvSpPr/>
            <p:nvPr/>
          </p:nvSpPr>
          <p:spPr>
            <a:xfrm>
              <a:off x="8084923" y="1981147"/>
              <a:ext cx="430427" cy="17787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40" name="Rectangle 139"/>
            <p:cNvSpPr/>
            <p:nvPr/>
          </p:nvSpPr>
          <p:spPr>
            <a:xfrm>
              <a:off x="8548473" y="1981147"/>
              <a:ext cx="430427" cy="17787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41" name="Rectangle 140"/>
            <p:cNvSpPr/>
            <p:nvPr/>
          </p:nvSpPr>
          <p:spPr>
            <a:xfrm>
              <a:off x="9008848" y="1981147"/>
              <a:ext cx="430427" cy="17787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grpSp>
      <p:sp>
        <p:nvSpPr>
          <p:cNvPr id="142" name="TextBox 141"/>
          <p:cNvSpPr txBox="1"/>
          <p:nvPr/>
        </p:nvSpPr>
        <p:spPr>
          <a:xfrm>
            <a:off x="9216338" y="2286322"/>
            <a:ext cx="1043951" cy="369332"/>
          </a:xfrm>
          <a:prstGeom prst="rect">
            <a:avLst/>
          </a:prstGeom>
          <a:noFill/>
        </p:spPr>
        <p:txBody>
          <a:bodyPr wrap="square" rtlCol="0">
            <a:spAutoFit/>
          </a:bodyPr>
          <a:lstStyle/>
          <a:p>
            <a:pPr algn="r" defTabSz="914400"/>
            <a:r>
              <a:rPr lang="en-US" sz="1800" i="1" dirty="0" smtClean="0">
                <a:solidFill>
                  <a:prstClr val="black"/>
                </a:solidFill>
                <a:latin typeface="Gill Sans"/>
                <a:cs typeface="Gill Sans"/>
              </a:rPr>
              <a:t>2 Units</a:t>
            </a:r>
            <a:endParaRPr lang="en-US" sz="1800" i="1" dirty="0">
              <a:solidFill>
                <a:prstClr val="black"/>
              </a:solidFill>
              <a:latin typeface="Gill Sans"/>
              <a:cs typeface="Gill Sans"/>
            </a:endParaRPr>
          </a:p>
        </p:txBody>
      </p:sp>
      <p:grpSp>
        <p:nvGrpSpPr>
          <p:cNvPr id="143" name="Group 142"/>
          <p:cNvGrpSpPr/>
          <p:nvPr/>
        </p:nvGrpSpPr>
        <p:grpSpPr>
          <a:xfrm>
            <a:off x="6702481" y="2382048"/>
            <a:ext cx="893745" cy="177874"/>
            <a:chOff x="3223998" y="1981147"/>
            <a:chExt cx="893977" cy="177874"/>
          </a:xfrm>
        </p:grpSpPr>
        <p:sp>
          <p:nvSpPr>
            <p:cNvPr id="144" name="Rectangle 143"/>
            <p:cNvSpPr/>
            <p:nvPr/>
          </p:nvSpPr>
          <p:spPr>
            <a:xfrm>
              <a:off x="3223998" y="1981147"/>
              <a:ext cx="430427" cy="17787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45" name="Rectangle 144"/>
            <p:cNvSpPr/>
            <p:nvPr/>
          </p:nvSpPr>
          <p:spPr>
            <a:xfrm>
              <a:off x="3687548" y="1981147"/>
              <a:ext cx="430427" cy="17787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grpSp>
      <p:sp>
        <p:nvSpPr>
          <p:cNvPr id="147" name="TextBox 146"/>
          <p:cNvSpPr txBox="1"/>
          <p:nvPr/>
        </p:nvSpPr>
        <p:spPr>
          <a:xfrm>
            <a:off x="1" y="6550232"/>
            <a:ext cx="12188825" cy="307777"/>
          </a:xfrm>
          <a:prstGeom prst="rect">
            <a:avLst/>
          </a:prstGeom>
          <a:solidFill>
            <a:srgbClr val="D9D9D9"/>
          </a:solidFill>
          <a:ln w="19050" cmpd="sng">
            <a:noFill/>
          </a:ln>
        </p:spPr>
        <p:txBody>
          <a:bodyPr wrap="square" rtlCol="0">
            <a:spAutoFit/>
          </a:bodyPr>
          <a:lstStyle/>
          <a:p>
            <a:pPr indent="517525" defTabSz="914400"/>
            <a:r>
              <a:rPr lang="en-US" sz="1400" i="1" dirty="0" smtClean="0">
                <a:solidFill>
                  <a:srgbClr val="000000"/>
                </a:solidFill>
                <a:latin typeface="Gill Sans"/>
                <a:cs typeface="Gill Sans"/>
              </a:rPr>
              <a:t>1</a:t>
            </a:r>
            <a:r>
              <a:rPr lang="en-US" sz="1400" i="1" dirty="0">
                <a:solidFill>
                  <a:srgbClr val="000000"/>
                </a:solidFill>
                <a:latin typeface="Gill Sans"/>
                <a:cs typeface="Gill Sans"/>
              </a:rPr>
              <a:t>. A </a:t>
            </a:r>
            <a:r>
              <a:rPr lang="en-US" sz="1400" i="1" dirty="0" smtClean="0">
                <a:solidFill>
                  <a:srgbClr val="000000"/>
                </a:solidFill>
                <a:latin typeface="Gill Sans"/>
                <a:cs typeface="Gill Sans"/>
              </a:rPr>
              <a:t>Note </a:t>
            </a:r>
            <a:r>
              <a:rPr lang="en-US" sz="1400" i="1" dirty="0">
                <a:solidFill>
                  <a:srgbClr val="000000"/>
                </a:solidFill>
                <a:latin typeface="Gill Sans"/>
                <a:cs typeface="Gill Sans"/>
              </a:rPr>
              <a:t>on the </a:t>
            </a:r>
            <a:r>
              <a:rPr lang="en-US" sz="1400" i="1" dirty="0" smtClean="0">
                <a:solidFill>
                  <a:srgbClr val="000000"/>
                </a:solidFill>
                <a:latin typeface="Gill Sans"/>
                <a:cs typeface="Gill Sans"/>
              </a:rPr>
              <a:t>Complexity </a:t>
            </a:r>
            <a:r>
              <a:rPr lang="en-US" sz="1400" i="1" dirty="0">
                <a:solidFill>
                  <a:srgbClr val="000000"/>
                </a:solidFill>
                <a:latin typeface="Gill Sans"/>
                <a:cs typeface="Gill Sans"/>
              </a:rPr>
              <a:t>of the </a:t>
            </a:r>
            <a:r>
              <a:rPr lang="en-US" sz="1400" i="1" dirty="0" smtClean="0">
                <a:solidFill>
                  <a:srgbClr val="000000"/>
                </a:solidFill>
                <a:latin typeface="Gill Sans"/>
                <a:cs typeface="Gill Sans"/>
              </a:rPr>
              <a:t>Concurrent </a:t>
            </a:r>
            <a:r>
              <a:rPr lang="en-US" sz="1400" i="1" dirty="0">
                <a:solidFill>
                  <a:srgbClr val="000000"/>
                </a:solidFill>
                <a:latin typeface="Gill Sans"/>
                <a:cs typeface="Gill Sans"/>
              </a:rPr>
              <a:t>O</a:t>
            </a:r>
            <a:r>
              <a:rPr lang="en-US" sz="1400" i="1" dirty="0" smtClean="0">
                <a:solidFill>
                  <a:srgbClr val="000000"/>
                </a:solidFill>
                <a:latin typeface="Gill Sans"/>
                <a:cs typeface="Gill Sans"/>
              </a:rPr>
              <a:t>pen </a:t>
            </a:r>
            <a:r>
              <a:rPr lang="en-US" sz="1400" i="1" dirty="0">
                <a:solidFill>
                  <a:srgbClr val="000000"/>
                </a:solidFill>
                <a:latin typeface="Gill Sans"/>
                <a:cs typeface="Gill Sans"/>
              </a:rPr>
              <a:t>S</a:t>
            </a:r>
            <a:r>
              <a:rPr lang="en-US" sz="1400" i="1" dirty="0" smtClean="0">
                <a:solidFill>
                  <a:srgbClr val="000000"/>
                </a:solidFill>
                <a:latin typeface="Gill Sans"/>
                <a:cs typeface="Gill Sans"/>
              </a:rPr>
              <a:t>hop </a:t>
            </a:r>
            <a:r>
              <a:rPr lang="en-US" sz="1400" i="1" dirty="0">
                <a:solidFill>
                  <a:srgbClr val="000000"/>
                </a:solidFill>
                <a:latin typeface="Gill Sans"/>
                <a:cs typeface="Gill Sans"/>
              </a:rPr>
              <a:t>P</a:t>
            </a:r>
            <a:r>
              <a:rPr lang="en-US" sz="1400" i="1" dirty="0" smtClean="0">
                <a:solidFill>
                  <a:srgbClr val="000000"/>
                </a:solidFill>
                <a:latin typeface="Gill Sans"/>
                <a:cs typeface="Gill Sans"/>
              </a:rPr>
              <a:t>roblem, </a:t>
            </a:r>
            <a:r>
              <a:rPr lang="en-US" sz="1400" i="1" dirty="0">
                <a:solidFill>
                  <a:srgbClr val="000000"/>
                </a:solidFill>
                <a:latin typeface="Gill Sans"/>
                <a:cs typeface="Gill Sans"/>
              </a:rPr>
              <a:t>Journal of Scheduling, 9(4):389–396, 2006</a:t>
            </a:r>
          </a:p>
        </p:txBody>
      </p:sp>
      <p:sp>
        <p:nvSpPr>
          <p:cNvPr id="3" name="TextBox 2"/>
          <p:cNvSpPr txBox="1"/>
          <p:nvPr/>
        </p:nvSpPr>
        <p:spPr>
          <a:xfrm>
            <a:off x="3739725" y="208345"/>
            <a:ext cx="6696778" cy="923330"/>
          </a:xfrm>
          <a:prstGeom prst="rect">
            <a:avLst/>
          </a:prstGeom>
          <a:solidFill>
            <a:schemeClr val="tx1">
              <a:lumMod val="85000"/>
              <a:lumOff val="15000"/>
            </a:schemeClr>
          </a:solidFill>
        </p:spPr>
        <p:txBody>
          <a:bodyPr wrap="none" rtlCol="0">
            <a:spAutoFit/>
          </a:bodyPr>
          <a:lstStyle/>
          <a:p>
            <a:pPr defTabSz="914400"/>
            <a:r>
              <a:rPr lang="en-US" sz="5400" dirty="0">
                <a:solidFill>
                  <a:srgbClr val="FFFFFF"/>
                </a:solidFill>
                <a:latin typeface="Gill Sans Light"/>
                <a:cs typeface="Gill Sans Light"/>
              </a:rPr>
              <a:t>Inter-Coflow Scheduling</a:t>
            </a:r>
            <a:endParaRPr lang="en-US" sz="5400" dirty="0">
              <a:solidFill>
                <a:prstClr val="black"/>
              </a:solidFill>
              <a:latin typeface="Gill Sans Light"/>
              <a:cs typeface="Gill Sans Light"/>
            </a:endParaRPr>
          </a:p>
        </p:txBody>
      </p:sp>
      <p:sp>
        <p:nvSpPr>
          <p:cNvPr id="233" name="TextBox 232"/>
          <p:cNvSpPr txBox="1"/>
          <p:nvPr/>
        </p:nvSpPr>
        <p:spPr>
          <a:xfrm>
            <a:off x="1" y="6345823"/>
            <a:ext cx="12188825" cy="523220"/>
          </a:xfrm>
          <a:prstGeom prst="rect">
            <a:avLst/>
          </a:prstGeom>
          <a:solidFill>
            <a:srgbClr val="D9D9D9"/>
          </a:solidFill>
          <a:ln w="19050" cmpd="sng">
            <a:noFill/>
          </a:ln>
        </p:spPr>
        <p:txBody>
          <a:bodyPr wrap="square" rtlCol="0">
            <a:spAutoFit/>
          </a:bodyPr>
          <a:lstStyle/>
          <a:p>
            <a:pPr indent="517525" defTabSz="914400"/>
            <a:r>
              <a:rPr lang="en-US" sz="1400" i="1" dirty="0" smtClean="0">
                <a:solidFill>
                  <a:srgbClr val="000000"/>
                </a:solidFill>
                <a:latin typeface="Gill Sans"/>
                <a:cs typeface="Gill Sans"/>
              </a:rPr>
              <a:t>1. Finishing Flows Quickly with Preemptive Scheduling, SIGCOMM’2012.</a:t>
            </a:r>
          </a:p>
          <a:p>
            <a:pPr indent="517525" defTabSz="914400"/>
            <a:r>
              <a:rPr lang="en-US" sz="1400" i="1" dirty="0">
                <a:solidFill>
                  <a:srgbClr val="000000"/>
                </a:solidFill>
                <a:latin typeface="Gill Sans"/>
                <a:cs typeface="Gill Sans"/>
              </a:rPr>
              <a:t>2. pFabric: Minimal Near-Optimal Datacenter </a:t>
            </a:r>
            <a:r>
              <a:rPr lang="en-US" sz="1400" i="1" dirty="0" smtClean="0">
                <a:solidFill>
                  <a:srgbClr val="000000"/>
                </a:solidFill>
                <a:latin typeface="Gill Sans"/>
                <a:cs typeface="Gill Sans"/>
              </a:rPr>
              <a:t>Transport, SIGCOMM’2013.</a:t>
            </a:r>
          </a:p>
        </p:txBody>
      </p:sp>
      <p:sp>
        <p:nvSpPr>
          <p:cNvPr id="115" name="TextBox 114"/>
          <p:cNvSpPr txBox="1"/>
          <p:nvPr/>
        </p:nvSpPr>
        <p:spPr>
          <a:xfrm>
            <a:off x="7314247" y="122957"/>
            <a:ext cx="3625862" cy="1015663"/>
          </a:xfrm>
          <a:prstGeom prst="rect">
            <a:avLst/>
          </a:prstGeom>
          <a:noFill/>
        </p:spPr>
        <p:txBody>
          <a:bodyPr wrap="none" rtlCol="0">
            <a:spAutoFit/>
          </a:bodyPr>
          <a:lstStyle/>
          <a:p>
            <a:pPr algn="r" defTabSz="914400"/>
            <a:r>
              <a:rPr lang="en-US" sz="4400" dirty="0" smtClean="0">
                <a:solidFill>
                  <a:srgbClr val="E46C0A"/>
                </a:solidFill>
                <a:latin typeface="Gill Sans Light"/>
                <a:cs typeface="Gill Sans Light"/>
              </a:rPr>
              <a:t>is</a:t>
            </a:r>
            <a:r>
              <a:rPr lang="en-US" sz="4000" dirty="0" smtClean="0">
                <a:solidFill>
                  <a:srgbClr val="E46C0A"/>
                </a:solidFill>
                <a:latin typeface="Gill Sans Light"/>
                <a:cs typeface="Gill Sans Light"/>
              </a:rPr>
              <a:t> </a:t>
            </a:r>
            <a:r>
              <a:rPr lang="en-US" sz="6000" dirty="0" smtClean="0">
                <a:solidFill>
                  <a:srgbClr val="E46C0A"/>
                </a:solidFill>
                <a:latin typeface="Abril Fatface"/>
                <a:cs typeface="Abril Fatface"/>
              </a:rPr>
              <a:t>NP-Hard</a:t>
            </a:r>
            <a:endParaRPr lang="en-US" sz="3200" dirty="0">
              <a:solidFill>
                <a:srgbClr val="E46C0A"/>
              </a:solidFill>
              <a:latin typeface="Abril Fatface"/>
              <a:cs typeface="Abril Fatface"/>
            </a:endParaRPr>
          </a:p>
        </p:txBody>
      </p:sp>
    </p:spTree>
    <p:custDataLst>
      <p:tags r:id="rId1"/>
    </p:custDataLst>
    <p:extLst>
      <p:ext uri="{BB962C8B-B14F-4D97-AF65-F5344CB8AC3E}">
        <p14:creationId xmlns:p14="http://schemas.microsoft.com/office/powerpoint/2010/main" val="1360173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0 0  L -0.25 0  E" pathEditMode="relative" ptsTypes="">
                                      <p:cBhvr>
                                        <p:cTn id="6" dur="1000" fill="hold"/>
                                        <p:tgtEl>
                                          <p:spTgt spid="3"/>
                                        </p:tgtEl>
                                        <p:attrNameLst>
                                          <p:attrName>ppt_x</p:attrName>
                                          <p:attrName>ppt_y</p:attrName>
                                        </p:attrNameLst>
                                      </p:cBhvr>
                                    </p:animMotion>
                                  </p:childTnLst>
                                </p:cTn>
                              </p:par>
                              <p:par>
                                <p:cTn id="7" presetID="2" presetClass="exit" presetSubtype="8" fill="hold" nodeType="withEffect">
                                  <p:stCondLst>
                                    <p:cond delay="0"/>
                                  </p:stCondLst>
                                  <p:childTnLst>
                                    <p:anim calcmode="lin" valueType="num">
                                      <p:cBhvr additive="base">
                                        <p:cTn id="8" dur="500"/>
                                        <p:tgtEl>
                                          <p:spTgt spid="148"/>
                                        </p:tgtEl>
                                        <p:attrNameLst>
                                          <p:attrName>ppt_x</p:attrName>
                                        </p:attrNameLst>
                                      </p:cBhvr>
                                      <p:tavLst>
                                        <p:tav tm="0">
                                          <p:val>
                                            <p:strVal val="ppt_x"/>
                                          </p:val>
                                        </p:tav>
                                        <p:tav tm="100000">
                                          <p:val>
                                            <p:strVal val="0-ppt_w/2"/>
                                          </p:val>
                                        </p:tav>
                                      </p:tavLst>
                                    </p:anim>
                                    <p:anim calcmode="lin" valueType="num">
                                      <p:cBhvr additive="base">
                                        <p:cTn id="9" dur="500"/>
                                        <p:tgtEl>
                                          <p:spTgt spid="148"/>
                                        </p:tgtEl>
                                        <p:attrNameLst>
                                          <p:attrName>ppt_y</p:attrName>
                                        </p:attrNameLst>
                                      </p:cBhvr>
                                      <p:tavLst>
                                        <p:tav tm="0">
                                          <p:val>
                                            <p:strVal val="ppt_y"/>
                                          </p:val>
                                        </p:tav>
                                        <p:tav tm="100000">
                                          <p:val>
                                            <p:strVal val="ppt_y"/>
                                          </p:val>
                                        </p:tav>
                                      </p:tavLst>
                                    </p:anim>
                                    <p:set>
                                      <p:cBhvr>
                                        <p:cTn id="10" dur="1" fill="hold">
                                          <p:stCondLst>
                                            <p:cond delay="499"/>
                                          </p:stCondLst>
                                        </p:cTn>
                                        <p:tgtEl>
                                          <p:spTgt spid="148"/>
                                        </p:tgtEl>
                                        <p:attrNameLst>
                                          <p:attrName>style.visibility</p:attrName>
                                        </p:attrNameLst>
                                      </p:cBhvr>
                                      <p:to>
                                        <p:strVal val="hidden"/>
                                      </p:to>
                                    </p:set>
                                  </p:childTnLst>
                                </p:cTn>
                              </p:par>
                              <p:par>
                                <p:cTn id="11" presetID="2" presetClass="exit" presetSubtype="2" fill="hold" nodeType="withEffect">
                                  <p:stCondLst>
                                    <p:cond delay="0"/>
                                  </p:stCondLst>
                                  <p:childTnLst>
                                    <p:anim calcmode="lin" valueType="num">
                                      <p:cBhvr additive="base">
                                        <p:cTn id="12" dur="500"/>
                                        <p:tgtEl>
                                          <p:spTgt spid="204"/>
                                        </p:tgtEl>
                                        <p:attrNameLst>
                                          <p:attrName>ppt_x</p:attrName>
                                        </p:attrNameLst>
                                      </p:cBhvr>
                                      <p:tavLst>
                                        <p:tav tm="0">
                                          <p:val>
                                            <p:strVal val="ppt_x"/>
                                          </p:val>
                                        </p:tav>
                                        <p:tav tm="100000">
                                          <p:val>
                                            <p:strVal val="1+ppt_w/2"/>
                                          </p:val>
                                        </p:tav>
                                      </p:tavLst>
                                    </p:anim>
                                    <p:anim calcmode="lin" valueType="num">
                                      <p:cBhvr additive="base">
                                        <p:cTn id="13" dur="500"/>
                                        <p:tgtEl>
                                          <p:spTgt spid="204"/>
                                        </p:tgtEl>
                                        <p:attrNameLst>
                                          <p:attrName>ppt_y</p:attrName>
                                        </p:attrNameLst>
                                      </p:cBhvr>
                                      <p:tavLst>
                                        <p:tav tm="0">
                                          <p:val>
                                            <p:strVal val="ppt_y"/>
                                          </p:val>
                                        </p:tav>
                                        <p:tav tm="100000">
                                          <p:val>
                                            <p:strVal val="ppt_y"/>
                                          </p:val>
                                        </p:tav>
                                      </p:tavLst>
                                    </p:anim>
                                    <p:set>
                                      <p:cBhvr>
                                        <p:cTn id="14" dur="1" fill="hold">
                                          <p:stCondLst>
                                            <p:cond delay="499"/>
                                          </p:stCondLst>
                                        </p:cTn>
                                        <p:tgtEl>
                                          <p:spTgt spid="204"/>
                                        </p:tgtEl>
                                        <p:attrNameLst>
                                          <p:attrName>style.visibility</p:attrName>
                                        </p:attrNameLst>
                                      </p:cBhvr>
                                      <p:to>
                                        <p:strVal val="hidden"/>
                                      </p:to>
                                    </p:set>
                                  </p:childTnLst>
                                </p:cTn>
                              </p:par>
                              <p:par>
                                <p:cTn id="15" presetID="2" presetClass="exit" presetSubtype="1" fill="hold" nodeType="withEffect">
                                  <p:stCondLst>
                                    <p:cond delay="0"/>
                                  </p:stCondLst>
                                  <p:childTnLst>
                                    <p:anim calcmode="lin" valueType="num">
                                      <p:cBhvr additive="base">
                                        <p:cTn id="16" dur="500"/>
                                        <p:tgtEl>
                                          <p:spTgt spid="176"/>
                                        </p:tgtEl>
                                        <p:attrNameLst>
                                          <p:attrName>ppt_x</p:attrName>
                                        </p:attrNameLst>
                                      </p:cBhvr>
                                      <p:tavLst>
                                        <p:tav tm="0">
                                          <p:val>
                                            <p:strVal val="ppt_x"/>
                                          </p:val>
                                        </p:tav>
                                        <p:tav tm="100000">
                                          <p:val>
                                            <p:strVal val="ppt_x"/>
                                          </p:val>
                                        </p:tav>
                                      </p:tavLst>
                                    </p:anim>
                                    <p:anim calcmode="lin" valueType="num">
                                      <p:cBhvr additive="base">
                                        <p:cTn id="17" dur="500"/>
                                        <p:tgtEl>
                                          <p:spTgt spid="176"/>
                                        </p:tgtEl>
                                        <p:attrNameLst>
                                          <p:attrName>ppt_y</p:attrName>
                                        </p:attrNameLst>
                                      </p:cBhvr>
                                      <p:tavLst>
                                        <p:tav tm="0">
                                          <p:val>
                                            <p:strVal val="ppt_y"/>
                                          </p:val>
                                        </p:tav>
                                        <p:tav tm="100000">
                                          <p:val>
                                            <p:strVal val="0-ppt_h/2"/>
                                          </p:val>
                                        </p:tav>
                                      </p:tavLst>
                                    </p:anim>
                                    <p:set>
                                      <p:cBhvr>
                                        <p:cTn id="18" dur="1" fill="hold">
                                          <p:stCondLst>
                                            <p:cond delay="499"/>
                                          </p:stCondLst>
                                        </p:cTn>
                                        <p:tgtEl>
                                          <p:spTgt spid="176"/>
                                        </p:tgtEl>
                                        <p:attrNameLst>
                                          <p:attrName>style.visibility</p:attrName>
                                        </p:attrNameLst>
                                      </p:cBhvr>
                                      <p:to>
                                        <p:strVal val="hidden"/>
                                      </p:to>
                                    </p:set>
                                  </p:childTnLst>
                                </p:cTn>
                              </p:par>
                              <p:par>
                                <p:cTn id="19" presetID="2" presetClass="exit" presetSubtype="4" fill="hold" grpId="0" nodeType="withEffect">
                                  <p:stCondLst>
                                    <p:cond delay="0"/>
                                  </p:stCondLst>
                                  <p:childTnLst>
                                    <p:anim calcmode="lin" valueType="num">
                                      <p:cBhvr additive="base">
                                        <p:cTn id="20" dur="500"/>
                                        <p:tgtEl>
                                          <p:spTgt spid="233"/>
                                        </p:tgtEl>
                                        <p:attrNameLst>
                                          <p:attrName>ppt_x</p:attrName>
                                        </p:attrNameLst>
                                      </p:cBhvr>
                                      <p:tavLst>
                                        <p:tav tm="0">
                                          <p:val>
                                            <p:strVal val="ppt_x"/>
                                          </p:val>
                                        </p:tav>
                                        <p:tav tm="100000">
                                          <p:val>
                                            <p:strVal val="ppt_x"/>
                                          </p:val>
                                        </p:tav>
                                      </p:tavLst>
                                    </p:anim>
                                    <p:anim calcmode="lin" valueType="num">
                                      <p:cBhvr additive="base">
                                        <p:cTn id="21" dur="500"/>
                                        <p:tgtEl>
                                          <p:spTgt spid="233"/>
                                        </p:tgtEl>
                                        <p:attrNameLst>
                                          <p:attrName>ppt_y</p:attrName>
                                        </p:attrNameLst>
                                      </p:cBhvr>
                                      <p:tavLst>
                                        <p:tav tm="0">
                                          <p:val>
                                            <p:strVal val="ppt_y"/>
                                          </p:val>
                                        </p:tav>
                                        <p:tav tm="100000">
                                          <p:val>
                                            <p:strVal val="1+ppt_h/2"/>
                                          </p:val>
                                        </p:tav>
                                      </p:tavLst>
                                    </p:anim>
                                    <p:set>
                                      <p:cBhvr>
                                        <p:cTn id="22" dur="1" fill="hold">
                                          <p:stCondLst>
                                            <p:cond delay="499"/>
                                          </p:stCondLst>
                                        </p:cTn>
                                        <p:tgtEl>
                                          <p:spTgt spid="23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2">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2">
                                            <p:txEl>
                                              <p:pRg st="3" end="3"/>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23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4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animBg="1"/>
      <p:bldP spid="122" grpId="0" build="allAtOnce"/>
      <p:bldP spid="147" grpId="0" animBg="1"/>
      <p:bldP spid="3" grpId="0" animBg="1"/>
      <p:bldP spid="233" grpId="0" animBg="1"/>
      <p:bldP spid="1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85000"/>
              <a:lumOff val="15000"/>
            </a:schemeClr>
          </a:solidFill>
        </p:spPr>
        <p:txBody>
          <a:bodyPr/>
          <a:lstStyle/>
          <a:p>
            <a:r>
              <a:rPr lang="en-US" dirty="0" smtClean="0">
                <a:solidFill>
                  <a:srgbClr val="FFFFFF"/>
                </a:solidFill>
              </a:rPr>
              <a:t>Inter-Coflow Scheduling</a:t>
            </a:r>
            <a:endParaRPr lang="en-US" dirty="0"/>
          </a:p>
        </p:txBody>
      </p:sp>
      <p:grpSp>
        <p:nvGrpSpPr>
          <p:cNvPr id="4" name="Group 3"/>
          <p:cNvGrpSpPr/>
          <p:nvPr/>
        </p:nvGrpSpPr>
        <p:grpSpPr>
          <a:xfrm>
            <a:off x="6340821" y="3171441"/>
            <a:ext cx="5223773" cy="3121656"/>
            <a:chOff x="6342472" y="3171441"/>
            <a:chExt cx="5225133" cy="3121656"/>
          </a:xfrm>
        </p:grpSpPr>
        <p:sp>
          <p:nvSpPr>
            <p:cNvPr id="48" name="Rectangle 47"/>
            <p:cNvSpPr/>
            <p:nvPr/>
          </p:nvSpPr>
          <p:spPr>
            <a:xfrm>
              <a:off x="8487445" y="3624482"/>
              <a:ext cx="2214674" cy="2668615"/>
            </a:xfrm>
            <a:prstGeom prst="rect">
              <a:avLst/>
            </a:prstGeom>
            <a:solidFill>
              <a:sysClr val="window" lastClr="FFFFFF">
                <a:lumMod val="95000"/>
              </a:sysClr>
            </a:solidFill>
            <a:ln w="28575" cap="flat" cmpd="sng" algn="ctr">
              <a:solidFill>
                <a:sysClr val="windowText" lastClr="000000"/>
              </a:solidFill>
              <a:prstDash val="solid"/>
            </a:ln>
            <a:effectLst/>
          </p:spPr>
          <p:txBody>
            <a:bodyPr rtlCol="0" anchor="ctr"/>
            <a:lstStyle/>
            <a:p>
              <a:pPr algn="ctr" defTabSz="914400">
                <a:defRPr/>
              </a:pPr>
              <a:endParaRPr lang="en-US" sz="2400" kern="0">
                <a:solidFill>
                  <a:sysClr val="window" lastClr="FFFFFF"/>
                </a:solidFill>
                <a:latin typeface="Gill Sans"/>
                <a:cs typeface="Gill Sans"/>
              </a:endParaRPr>
            </a:p>
          </p:txBody>
        </p:sp>
        <p:grpSp>
          <p:nvGrpSpPr>
            <p:cNvPr id="49" name="Group 48"/>
            <p:cNvGrpSpPr/>
            <p:nvPr/>
          </p:nvGrpSpPr>
          <p:grpSpPr>
            <a:xfrm>
              <a:off x="8994685" y="4326370"/>
              <a:ext cx="1251070" cy="1314341"/>
              <a:chOff x="6155168" y="2041408"/>
              <a:chExt cx="849174" cy="731520"/>
            </a:xfrm>
          </p:grpSpPr>
          <p:cxnSp>
            <p:nvCxnSpPr>
              <p:cNvPr id="50" name="Straight Connector 49"/>
              <p:cNvCxnSpPr/>
              <p:nvPr/>
            </p:nvCxnSpPr>
            <p:spPr>
              <a:xfrm>
                <a:off x="6278509" y="2041408"/>
                <a:ext cx="603316" cy="727749"/>
              </a:xfrm>
              <a:prstGeom prst="line">
                <a:avLst/>
              </a:prstGeom>
              <a:noFill/>
              <a:ln w="25400" cap="flat" cmpd="sng" algn="ctr">
                <a:solidFill>
                  <a:srgbClr val="7F7F7F"/>
                </a:solidFill>
                <a:prstDash val="solid"/>
              </a:ln>
              <a:effectLst/>
            </p:spPr>
          </p:cxnSp>
          <p:cxnSp>
            <p:nvCxnSpPr>
              <p:cNvPr id="51" name="Straight Connector 50"/>
              <p:cNvCxnSpPr/>
              <p:nvPr/>
            </p:nvCxnSpPr>
            <p:spPr>
              <a:xfrm flipV="1">
                <a:off x="6274738" y="2041408"/>
                <a:ext cx="610858" cy="731520"/>
              </a:xfrm>
              <a:prstGeom prst="line">
                <a:avLst/>
              </a:prstGeom>
              <a:noFill/>
              <a:ln w="25400" cap="flat" cmpd="sng" algn="ctr">
                <a:solidFill>
                  <a:srgbClr val="7F7F7F"/>
                </a:solidFill>
                <a:prstDash val="solid"/>
              </a:ln>
              <a:effectLst/>
            </p:spPr>
          </p:cxnSp>
          <p:cxnSp>
            <p:nvCxnSpPr>
              <p:cNvPr id="52" name="Straight Connector 51"/>
              <p:cNvCxnSpPr/>
              <p:nvPr/>
            </p:nvCxnSpPr>
            <p:spPr>
              <a:xfrm>
                <a:off x="6877021" y="2046213"/>
                <a:ext cx="126209" cy="1466"/>
              </a:xfrm>
              <a:prstGeom prst="line">
                <a:avLst/>
              </a:prstGeom>
              <a:noFill/>
              <a:ln w="25400" cap="flat" cmpd="sng" algn="ctr">
                <a:solidFill>
                  <a:srgbClr val="7F7F7F"/>
                </a:solidFill>
                <a:prstDash val="solid"/>
              </a:ln>
              <a:effectLst/>
            </p:spPr>
          </p:cxnSp>
          <p:cxnSp>
            <p:nvCxnSpPr>
              <p:cNvPr id="53" name="Straight Connector 52"/>
              <p:cNvCxnSpPr/>
              <p:nvPr/>
            </p:nvCxnSpPr>
            <p:spPr>
              <a:xfrm>
                <a:off x="6159768" y="2046762"/>
                <a:ext cx="126209" cy="1466"/>
              </a:xfrm>
              <a:prstGeom prst="line">
                <a:avLst/>
              </a:prstGeom>
              <a:noFill/>
              <a:ln w="25400" cap="flat" cmpd="sng" algn="ctr">
                <a:solidFill>
                  <a:srgbClr val="7F7F7F"/>
                </a:solidFill>
                <a:prstDash val="solid"/>
              </a:ln>
              <a:effectLst/>
            </p:spPr>
          </p:cxnSp>
          <p:cxnSp>
            <p:nvCxnSpPr>
              <p:cNvPr id="54" name="Straight Connector 53"/>
              <p:cNvCxnSpPr/>
              <p:nvPr/>
            </p:nvCxnSpPr>
            <p:spPr>
              <a:xfrm>
                <a:off x="6155168" y="2764601"/>
                <a:ext cx="126209" cy="1466"/>
              </a:xfrm>
              <a:prstGeom prst="line">
                <a:avLst/>
              </a:prstGeom>
              <a:noFill/>
              <a:ln w="25400" cap="flat" cmpd="sng" algn="ctr">
                <a:solidFill>
                  <a:srgbClr val="7F7F7F"/>
                </a:solidFill>
                <a:prstDash val="solid"/>
              </a:ln>
              <a:effectLst/>
            </p:spPr>
          </p:cxnSp>
          <p:cxnSp>
            <p:nvCxnSpPr>
              <p:cNvPr id="55" name="Straight Connector 54"/>
              <p:cNvCxnSpPr/>
              <p:nvPr/>
            </p:nvCxnSpPr>
            <p:spPr>
              <a:xfrm>
                <a:off x="6878133" y="2760548"/>
                <a:ext cx="126209" cy="1466"/>
              </a:xfrm>
              <a:prstGeom prst="line">
                <a:avLst/>
              </a:prstGeom>
              <a:noFill/>
              <a:ln w="25400" cap="flat" cmpd="sng" algn="ctr">
                <a:solidFill>
                  <a:srgbClr val="7F7F7F"/>
                </a:solidFill>
                <a:prstDash val="solid"/>
              </a:ln>
              <a:effectLst/>
            </p:spPr>
          </p:cxnSp>
        </p:grpSp>
        <p:sp>
          <p:nvSpPr>
            <p:cNvPr id="56" name="Rectangle 55"/>
            <p:cNvSpPr/>
            <p:nvPr/>
          </p:nvSpPr>
          <p:spPr>
            <a:xfrm>
              <a:off x="8281106" y="3827713"/>
              <a:ext cx="398917" cy="398917"/>
            </a:xfrm>
            <a:prstGeom prst="rect">
              <a:avLst/>
            </a:prstGeom>
            <a:solidFill>
              <a:sysClr val="window" lastClr="FFFFFF"/>
            </a:solidFill>
            <a:ln w="12700" cap="flat" cmpd="sng" algn="ctr">
              <a:solidFill>
                <a:srgbClr val="000000"/>
              </a:solidFill>
              <a:prstDash val="solid"/>
            </a:ln>
            <a:effectLst/>
          </p:spPr>
          <p:txBody>
            <a:bodyPr wrap="none" lIns="0" tIns="0" rIns="0" bIns="0" rtlCol="0" anchor="ctr"/>
            <a:lstStyle/>
            <a:p>
              <a:pPr algn="ctr" defTabSz="914400">
                <a:defRPr/>
              </a:pPr>
              <a:r>
                <a:rPr lang="en-US" sz="1800" kern="0" dirty="0">
                  <a:solidFill>
                    <a:sysClr val="windowText" lastClr="000000"/>
                  </a:solidFill>
                  <a:latin typeface="Gill Sans"/>
                  <a:cs typeface="Gill Sans"/>
                </a:rPr>
                <a:t>1</a:t>
              </a:r>
            </a:p>
          </p:txBody>
        </p:sp>
        <p:sp>
          <p:nvSpPr>
            <p:cNvPr id="57" name="Rectangle 56"/>
            <p:cNvSpPr/>
            <p:nvPr/>
          </p:nvSpPr>
          <p:spPr>
            <a:xfrm>
              <a:off x="8283858" y="4759451"/>
              <a:ext cx="398917" cy="398917"/>
            </a:xfrm>
            <a:prstGeom prst="rect">
              <a:avLst/>
            </a:prstGeom>
            <a:solidFill>
              <a:sysClr val="window" lastClr="FFFFFF"/>
            </a:solidFill>
            <a:ln w="12700" cap="flat" cmpd="sng" algn="ctr">
              <a:solidFill>
                <a:srgbClr val="000000"/>
              </a:solidFill>
              <a:prstDash val="solid"/>
            </a:ln>
            <a:effectLst/>
          </p:spPr>
          <p:txBody>
            <a:bodyPr wrap="none" lIns="0" tIns="0" rIns="0" bIns="0" rtlCol="0" anchor="ctr"/>
            <a:lstStyle/>
            <a:p>
              <a:pPr algn="ctr" defTabSz="914400">
                <a:defRPr/>
              </a:pPr>
              <a:r>
                <a:rPr lang="en-US" sz="1800" kern="0" dirty="0" smtClean="0">
                  <a:solidFill>
                    <a:sysClr val="windowText" lastClr="000000"/>
                  </a:solidFill>
                  <a:latin typeface="Gill Sans"/>
                  <a:cs typeface="Gill Sans"/>
                </a:rPr>
                <a:t>2</a:t>
              </a:r>
              <a:endParaRPr lang="en-US" sz="1800" kern="0" dirty="0">
                <a:solidFill>
                  <a:sysClr val="windowText" lastClr="000000"/>
                </a:solidFill>
                <a:latin typeface="Gill Sans"/>
                <a:cs typeface="Gill Sans"/>
              </a:endParaRPr>
            </a:p>
          </p:txBody>
        </p:sp>
        <p:sp>
          <p:nvSpPr>
            <p:cNvPr id="58" name="Rectangle 57"/>
            <p:cNvSpPr/>
            <p:nvPr/>
          </p:nvSpPr>
          <p:spPr>
            <a:xfrm>
              <a:off x="8290482" y="5691190"/>
              <a:ext cx="398917" cy="398917"/>
            </a:xfrm>
            <a:prstGeom prst="rect">
              <a:avLst/>
            </a:prstGeom>
            <a:solidFill>
              <a:sysClr val="window" lastClr="FFFFFF"/>
            </a:solidFill>
            <a:ln w="12700" cap="flat" cmpd="sng" algn="ctr">
              <a:solidFill>
                <a:srgbClr val="000000"/>
              </a:solidFill>
              <a:prstDash val="solid"/>
            </a:ln>
            <a:effectLst/>
          </p:spPr>
          <p:txBody>
            <a:bodyPr wrap="none" lIns="0" tIns="0" rIns="0" bIns="0" rtlCol="0" anchor="ctr"/>
            <a:lstStyle/>
            <a:p>
              <a:pPr algn="ctr" defTabSz="914400">
                <a:defRPr/>
              </a:pPr>
              <a:r>
                <a:rPr lang="en-US" sz="1800" kern="0" dirty="0" smtClean="0">
                  <a:solidFill>
                    <a:sysClr val="windowText" lastClr="000000"/>
                  </a:solidFill>
                  <a:latin typeface="Gill Sans"/>
                  <a:cs typeface="Gill Sans"/>
                </a:rPr>
                <a:t>3</a:t>
              </a:r>
              <a:endParaRPr lang="en-US" sz="1800" kern="0" dirty="0">
                <a:solidFill>
                  <a:sysClr val="windowText" lastClr="000000"/>
                </a:solidFill>
                <a:latin typeface="Gill Sans"/>
                <a:cs typeface="Gill Sans"/>
              </a:endParaRPr>
            </a:p>
          </p:txBody>
        </p:sp>
        <p:sp>
          <p:nvSpPr>
            <p:cNvPr id="59" name="Rectangle 58"/>
            <p:cNvSpPr/>
            <p:nvPr/>
          </p:nvSpPr>
          <p:spPr>
            <a:xfrm>
              <a:off x="10513513" y="3821599"/>
              <a:ext cx="398917" cy="398917"/>
            </a:xfrm>
            <a:prstGeom prst="rect">
              <a:avLst/>
            </a:prstGeom>
            <a:solidFill>
              <a:sysClr val="window" lastClr="FFFFFF"/>
            </a:solidFill>
            <a:ln w="12700" cap="flat" cmpd="sng" algn="ctr">
              <a:solidFill>
                <a:srgbClr val="000000"/>
              </a:solidFill>
              <a:prstDash val="solid"/>
            </a:ln>
            <a:effectLst/>
          </p:spPr>
          <p:txBody>
            <a:bodyPr wrap="none" lIns="0" tIns="0" rIns="0" bIns="0" rtlCol="0" anchor="ctr"/>
            <a:lstStyle/>
            <a:p>
              <a:pPr algn="ctr" defTabSz="914400">
                <a:defRPr/>
              </a:pPr>
              <a:r>
                <a:rPr lang="en-US" sz="1800" kern="0" dirty="0" smtClean="0">
                  <a:solidFill>
                    <a:sysClr val="windowText" lastClr="000000"/>
                  </a:solidFill>
                  <a:latin typeface="Gill Sans"/>
                  <a:cs typeface="Gill Sans"/>
                </a:rPr>
                <a:t>1</a:t>
              </a:r>
              <a:endParaRPr lang="en-US" sz="1800" kern="0" dirty="0">
                <a:solidFill>
                  <a:sysClr val="windowText" lastClr="000000"/>
                </a:solidFill>
                <a:latin typeface="Gill Sans"/>
                <a:cs typeface="Gill Sans"/>
              </a:endParaRPr>
            </a:p>
          </p:txBody>
        </p:sp>
        <p:sp>
          <p:nvSpPr>
            <p:cNvPr id="60" name="Rectangle 59"/>
            <p:cNvSpPr/>
            <p:nvPr/>
          </p:nvSpPr>
          <p:spPr>
            <a:xfrm>
              <a:off x="10516265" y="4753338"/>
              <a:ext cx="398917" cy="398917"/>
            </a:xfrm>
            <a:prstGeom prst="rect">
              <a:avLst/>
            </a:prstGeom>
            <a:solidFill>
              <a:sysClr val="window" lastClr="FFFFFF"/>
            </a:solidFill>
            <a:ln w="12700" cap="flat" cmpd="sng" algn="ctr">
              <a:solidFill>
                <a:srgbClr val="000000"/>
              </a:solidFill>
              <a:prstDash val="solid"/>
            </a:ln>
            <a:effectLst/>
          </p:spPr>
          <p:txBody>
            <a:bodyPr wrap="none" lIns="0" tIns="0" rIns="0" bIns="0" rtlCol="0" anchor="ctr"/>
            <a:lstStyle/>
            <a:p>
              <a:pPr algn="ctr" defTabSz="914400">
                <a:defRPr/>
              </a:pPr>
              <a:r>
                <a:rPr lang="en-US" sz="1800" kern="0" dirty="0" smtClean="0">
                  <a:solidFill>
                    <a:sysClr val="windowText" lastClr="000000"/>
                  </a:solidFill>
                  <a:latin typeface="Gill Sans"/>
                  <a:cs typeface="Gill Sans"/>
                </a:rPr>
                <a:t>2</a:t>
              </a:r>
              <a:endParaRPr lang="en-US" sz="1800" kern="0" dirty="0">
                <a:solidFill>
                  <a:sysClr val="windowText" lastClr="000000"/>
                </a:solidFill>
                <a:latin typeface="Gill Sans"/>
                <a:cs typeface="Gill Sans"/>
              </a:endParaRPr>
            </a:p>
          </p:txBody>
        </p:sp>
        <p:sp>
          <p:nvSpPr>
            <p:cNvPr id="61" name="Rectangle 60"/>
            <p:cNvSpPr/>
            <p:nvPr/>
          </p:nvSpPr>
          <p:spPr>
            <a:xfrm>
              <a:off x="10522889" y="5685076"/>
              <a:ext cx="398917" cy="398917"/>
            </a:xfrm>
            <a:prstGeom prst="rect">
              <a:avLst/>
            </a:prstGeom>
            <a:solidFill>
              <a:sysClr val="window" lastClr="FFFFFF"/>
            </a:solidFill>
            <a:ln w="12700" cap="flat" cmpd="sng" algn="ctr">
              <a:solidFill>
                <a:srgbClr val="000000"/>
              </a:solidFill>
              <a:prstDash val="solid"/>
            </a:ln>
            <a:effectLst/>
          </p:spPr>
          <p:txBody>
            <a:bodyPr wrap="none" lIns="0" tIns="0" rIns="0" bIns="0" rtlCol="0" anchor="ctr"/>
            <a:lstStyle/>
            <a:p>
              <a:pPr algn="ctr" defTabSz="914400">
                <a:defRPr/>
              </a:pPr>
              <a:r>
                <a:rPr lang="en-US" sz="1800" kern="0" dirty="0" smtClean="0">
                  <a:solidFill>
                    <a:sysClr val="windowText" lastClr="000000"/>
                  </a:solidFill>
                  <a:latin typeface="Gill Sans"/>
                  <a:cs typeface="Gill Sans"/>
                </a:rPr>
                <a:t>3</a:t>
              </a:r>
              <a:endParaRPr lang="en-US" sz="1800" kern="0" dirty="0">
                <a:solidFill>
                  <a:sysClr val="windowText" lastClr="000000"/>
                </a:solidFill>
                <a:latin typeface="Gill Sans"/>
                <a:cs typeface="Gill Sans"/>
              </a:endParaRPr>
            </a:p>
          </p:txBody>
        </p:sp>
        <p:sp>
          <p:nvSpPr>
            <p:cNvPr id="62" name="TextBox 61"/>
            <p:cNvSpPr txBox="1"/>
            <p:nvPr/>
          </p:nvSpPr>
          <p:spPr>
            <a:xfrm>
              <a:off x="7892133" y="3171441"/>
              <a:ext cx="1208511" cy="369332"/>
            </a:xfrm>
            <a:prstGeom prst="rect">
              <a:avLst/>
            </a:prstGeom>
            <a:noFill/>
          </p:spPr>
          <p:txBody>
            <a:bodyPr wrap="none" rtlCol="0">
              <a:spAutoFit/>
            </a:bodyPr>
            <a:lstStyle/>
            <a:p>
              <a:pPr algn="ctr" defTabSz="914400"/>
              <a:r>
                <a:rPr lang="en-US" sz="1800" dirty="0" smtClean="0">
                  <a:solidFill>
                    <a:prstClr val="black"/>
                  </a:solidFill>
                  <a:latin typeface="Gill Sans"/>
                  <a:cs typeface="Gill Sans"/>
                </a:rPr>
                <a:t>Input Links</a:t>
              </a:r>
            </a:p>
          </p:txBody>
        </p:sp>
        <p:sp>
          <p:nvSpPr>
            <p:cNvPr id="63" name="TextBox 62"/>
            <p:cNvSpPr txBox="1"/>
            <p:nvPr/>
          </p:nvSpPr>
          <p:spPr>
            <a:xfrm>
              <a:off x="9994481" y="3171441"/>
              <a:ext cx="1417757" cy="369332"/>
            </a:xfrm>
            <a:prstGeom prst="rect">
              <a:avLst/>
            </a:prstGeom>
            <a:noFill/>
          </p:spPr>
          <p:txBody>
            <a:bodyPr wrap="none" rtlCol="0">
              <a:spAutoFit/>
            </a:bodyPr>
            <a:lstStyle/>
            <a:p>
              <a:pPr algn="ctr" defTabSz="914400"/>
              <a:r>
                <a:rPr lang="en-US" sz="1800" dirty="0" smtClean="0">
                  <a:solidFill>
                    <a:prstClr val="black"/>
                  </a:solidFill>
                  <a:latin typeface="Gill Sans"/>
                  <a:cs typeface="Gill Sans"/>
                </a:rPr>
                <a:t>Output Links</a:t>
              </a:r>
            </a:p>
          </p:txBody>
        </p:sp>
        <p:cxnSp>
          <p:nvCxnSpPr>
            <p:cNvPr id="64" name="Straight Connector 63"/>
            <p:cNvCxnSpPr>
              <a:stCxn id="59" idx="3"/>
            </p:cNvCxnSpPr>
            <p:nvPr/>
          </p:nvCxnSpPr>
          <p:spPr>
            <a:xfrm>
              <a:off x="10912430" y="4021058"/>
              <a:ext cx="655175" cy="0"/>
            </a:xfrm>
            <a:prstGeom prst="line">
              <a:avLst/>
            </a:prstGeom>
            <a:noFill/>
            <a:ln w="25400" cap="flat" cmpd="sng" algn="ctr">
              <a:solidFill>
                <a:srgbClr val="000000"/>
              </a:solidFill>
              <a:prstDash val="solid"/>
            </a:ln>
            <a:effectLst/>
          </p:spPr>
        </p:cxnSp>
        <p:cxnSp>
          <p:nvCxnSpPr>
            <p:cNvPr id="65" name="Straight Connector 64"/>
            <p:cNvCxnSpPr>
              <a:stCxn id="60" idx="3"/>
            </p:cNvCxnSpPr>
            <p:nvPr/>
          </p:nvCxnSpPr>
          <p:spPr>
            <a:xfrm flipV="1">
              <a:off x="10915182" y="4940077"/>
              <a:ext cx="645679" cy="0"/>
            </a:xfrm>
            <a:prstGeom prst="line">
              <a:avLst/>
            </a:prstGeom>
            <a:noFill/>
            <a:ln w="25400" cap="flat" cmpd="sng" algn="ctr">
              <a:solidFill>
                <a:srgbClr val="000000"/>
              </a:solidFill>
              <a:prstDash val="solid"/>
            </a:ln>
            <a:effectLst/>
          </p:spPr>
        </p:cxnSp>
        <p:cxnSp>
          <p:nvCxnSpPr>
            <p:cNvPr id="66" name="Straight Connector 65"/>
            <p:cNvCxnSpPr>
              <a:stCxn id="61" idx="3"/>
            </p:cNvCxnSpPr>
            <p:nvPr/>
          </p:nvCxnSpPr>
          <p:spPr>
            <a:xfrm>
              <a:off x="10921806" y="5884535"/>
              <a:ext cx="645028" cy="0"/>
            </a:xfrm>
            <a:prstGeom prst="line">
              <a:avLst/>
            </a:prstGeom>
            <a:noFill/>
            <a:ln w="25400" cap="flat" cmpd="sng" algn="ctr">
              <a:solidFill>
                <a:srgbClr val="000000"/>
              </a:solidFill>
              <a:prstDash val="solid"/>
            </a:ln>
            <a:effectLst/>
          </p:spPr>
        </p:cxnSp>
        <p:cxnSp>
          <p:nvCxnSpPr>
            <p:cNvPr id="67" name="Straight Connector 66"/>
            <p:cNvCxnSpPr/>
            <p:nvPr/>
          </p:nvCxnSpPr>
          <p:spPr>
            <a:xfrm>
              <a:off x="6342472" y="3681636"/>
              <a:ext cx="1462656" cy="0"/>
            </a:xfrm>
            <a:prstGeom prst="line">
              <a:avLst/>
            </a:prstGeom>
            <a:noFill/>
            <a:ln w="19050" cap="flat" cmpd="sng" algn="ctr">
              <a:solidFill>
                <a:srgbClr val="000000"/>
              </a:solidFill>
              <a:prstDash val="solid"/>
            </a:ln>
            <a:effectLst/>
          </p:spPr>
        </p:cxnSp>
        <p:cxnSp>
          <p:nvCxnSpPr>
            <p:cNvPr id="68" name="Straight Connector 67"/>
            <p:cNvCxnSpPr/>
            <p:nvPr/>
          </p:nvCxnSpPr>
          <p:spPr>
            <a:xfrm>
              <a:off x="6342472" y="3904479"/>
              <a:ext cx="1462656" cy="0"/>
            </a:xfrm>
            <a:prstGeom prst="line">
              <a:avLst/>
            </a:prstGeom>
            <a:noFill/>
            <a:ln w="19050" cap="flat" cmpd="sng" algn="ctr">
              <a:solidFill>
                <a:srgbClr val="000000"/>
              </a:solidFill>
              <a:prstDash val="solid"/>
            </a:ln>
            <a:effectLst/>
          </p:spPr>
        </p:cxnSp>
        <p:cxnSp>
          <p:nvCxnSpPr>
            <p:cNvPr id="69" name="Straight Connector 68"/>
            <p:cNvCxnSpPr/>
            <p:nvPr/>
          </p:nvCxnSpPr>
          <p:spPr>
            <a:xfrm>
              <a:off x="6342472" y="4127323"/>
              <a:ext cx="1462656" cy="0"/>
            </a:xfrm>
            <a:prstGeom prst="line">
              <a:avLst/>
            </a:prstGeom>
            <a:noFill/>
            <a:ln w="19050" cap="flat" cmpd="sng" algn="ctr">
              <a:solidFill>
                <a:srgbClr val="000000"/>
              </a:solidFill>
              <a:prstDash val="solid"/>
            </a:ln>
            <a:effectLst/>
          </p:spPr>
        </p:cxnSp>
        <p:cxnSp>
          <p:nvCxnSpPr>
            <p:cNvPr id="70" name="Straight Connector 69"/>
            <p:cNvCxnSpPr/>
            <p:nvPr/>
          </p:nvCxnSpPr>
          <p:spPr>
            <a:xfrm>
              <a:off x="6342472" y="4350166"/>
              <a:ext cx="1462656" cy="0"/>
            </a:xfrm>
            <a:prstGeom prst="line">
              <a:avLst/>
            </a:prstGeom>
            <a:noFill/>
            <a:ln w="19050" cap="flat" cmpd="sng" algn="ctr">
              <a:solidFill>
                <a:srgbClr val="000000"/>
              </a:solidFill>
              <a:prstDash val="solid"/>
            </a:ln>
            <a:effectLst/>
          </p:spPr>
        </p:cxnSp>
        <p:cxnSp>
          <p:nvCxnSpPr>
            <p:cNvPr id="71" name="Straight Connector 70"/>
            <p:cNvCxnSpPr/>
            <p:nvPr/>
          </p:nvCxnSpPr>
          <p:spPr>
            <a:xfrm>
              <a:off x="7788832" y="3681636"/>
              <a:ext cx="0" cy="661427"/>
            </a:xfrm>
            <a:prstGeom prst="line">
              <a:avLst/>
            </a:prstGeom>
            <a:noFill/>
            <a:ln w="19050" cap="flat" cmpd="sng" algn="ctr">
              <a:solidFill>
                <a:srgbClr val="000000"/>
              </a:solidFill>
              <a:prstDash val="solid"/>
            </a:ln>
            <a:effectLst/>
          </p:spPr>
        </p:cxnSp>
        <p:cxnSp>
          <p:nvCxnSpPr>
            <p:cNvPr id="72" name="Straight Connector 71"/>
            <p:cNvCxnSpPr>
              <a:stCxn id="56" idx="1"/>
            </p:cNvCxnSpPr>
            <p:nvPr/>
          </p:nvCxnSpPr>
          <p:spPr>
            <a:xfrm flipH="1" flipV="1">
              <a:off x="7788835" y="4025071"/>
              <a:ext cx="492271" cy="2101"/>
            </a:xfrm>
            <a:prstGeom prst="line">
              <a:avLst/>
            </a:prstGeom>
            <a:noFill/>
            <a:ln w="25400" cap="flat" cmpd="sng" algn="ctr">
              <a:solidFill>
                <a:srgbClr val="000000"/>
              </a:solidFill>
              <a:prstDash val="solid"/>
            </a:ln>
            <a:effectLst/>
          </p:spPr>
        </p:cxnSp>
        <p:grpSp>
          <p:nvGrpSpPr>
            <p:cNvPr id="73" name="Group 72"/>
            <p:cNvGrpSpPr/>
            <p:nvPr/>
          </p:nvGrpSpPr>
          <p:grpSpPr>
            <a:xfrm>
              <a:off x="6349096" y="4616786"/>
              <a:ext cx="1462656" cy="668529"/>
              <a:chOff x="1524633" y="1252642"/>
              <a:chExt cx="1000295" cy="457200"/>
            </a:xfrm>
          </p:grpSpPr>
          <p:cxnSp>
            <p:nvCxnSpPr>
              <p:cNvPr id="74" name="Straight Connector 73"/>
              <p:cNvCxnSpPr/>
              <p:nvPr/>
            </p:nvCxnSpPr>
            <p:spPr>
              <a:xfrm>
                <a:off x="1524633" y="1252642"/>
                <a:ext cx="1000295" cy="0"/>
              </a:xfrm>
              <a:prstGeom prst="line">
                <a:avLst/>
              </a:prstGeom>
              <a:noFill/>
              <a:ln w="19050" cap="flat" cmpd="sng" algn="ctr">
                <a:solidFill>
                  <a:srgbClr val="000000"/>
                </a:solidFill>
                <a:prstDash val="solid"/>
              </a:ln>
              <a:effectLst/>
            </p:spPr>
          </p:cxnSp>
          <p:cxnSp>
            <p:nvCxnSpPr>
              <p:cNvPr id="75" name="Straight Connector 74"/>
              <p:cNvCxnSpPr/>
              <p:nvPr/>
            </p:nvCxnSpPr>
            <p:spPr>
              <a:xfrm>
                <a:off x="1524633" y="1405042"/>
                <a:ext cx="1000295" cy="0"/>
              </a:xfrm>
              <a:prstGeom prst="line">
                <a:avLst/>
              </a:prstGeom>
              <a:noFill/>
              <a:ln w="19050" cap="flat" cmpd="sng" algn="ctr">
                <a:solidFill>
                  <a:srgbClr val="000000"/>
                </a:solidFill>
                <a:prstDash val="solid"/>
              </a:ln>
              <a:effectLst/>
            </p:spPr>
          </p:cxnSp>
          <p:cxnSp>
            <p:nvCxnSpPr>
              <p:cNvPr id="76" name="Straight Connector 75"/>
              <p:cNvCxnSpPr/>
              <p:nvPr/>
            </p:nvCxnSpPr>
            <p:spPr>
              <a:xfrm>
                <a:off x="1524633" y="1557442"/>
                <a:ext cx="1000295" cy="0"/>
              </a:xfrm>
              <a:prstGeom prst="line">
                <a:avLst/>
              </a:prstGeom>
              <a:noFill/>
              <a:ln w="19050" cap="flat" cmpd="sng" algn="ctr">
                <a:solidFill>
                  <a:srgbClr val="000000"/>
                </a:solidFill>
                <a:prstDash val="solid"/>
              </a:ln>
              <a:effectLst/>
            </p:spPr>
          </p:cxnSp>
          <p:cxnSp>
            <p:nvCxnSpPr>
              <p:cNvPr id="77" name="Straight Connector 76"/>
              <p:cNvCxnSpPr/>
              <p:nvPr/>
            </p:nvCxnSpPr>
            <p:spPr>
              <a:xfrm>
                <a:off x="1524633" y="1709842"/>
                <a:ext cx="1000295" cy="0"/>
              </a:xfrm>
              <a:prstGeom prst="line">
                <a:avLst/>
              </a:prstGeom>
              <a:noFill/>
              <a:ln w="19050" cap="flat" cmpd="sng" algn="ctr">
                <a:solidFill>
                  <a:srgbClr val="000000"/>
                </a:solidFill>
                <a:prstDash val="solid"/>
              </a:ln>
              <a:effectLst/>
            </p:spPr>
          </p:cxnSp>
          <p:cxnSp>
            <p:nvCxnSpPr>
              <p:cNvPr id="78" name="Straight Connector 77"/>
              <p:cNvCxnSpPr/>
              <p:nvPr/>
            </p:nvCxnSpPr>
            <p:spPr>
              <a:xfrm>
                <a:off x="2516958" y="1252642"/>
                <a:ext cx="0" cy="452343"/>
              </a:xfrm>
              <a:prstGeom prst="line">
                <a:avLst/>
              </a:prstGeom>
              <a:noFill/>
              <a:ln w="19050" cap="flat" cmpd="sng" algn="ctr">
                <a:solidFill>
                  <a:srgbClr val="000000"/>
                </a:solidFill>
                <a:prstDash val="solid"/>
              </a:ln>
              <a:effectLst/>
            </p:spPr>
          </p:cxnSp>
        </p:grpSp>
        <p:cxnSp>
          <p:nvCxnSpPr>
            <p:cNvPr id="79" name="Straight Connector 78"/>
            <p:cNvCxnSpPr/>
            <p:nvPr/>
          </p:nvCxnSpPr>
          <p:spPr>
            <a:xfrm flipH="1" flipV="1">
              <a:off x="7795459" y="4960220"/>
              <a:ext cx="492271" cy="2101"/>
            </a:xfrm>
            <a:prstGeom prst="line">
              <a:avLst/>
            </a:prstGeom>
            <a:noFill/>
            <a:ln w="25400" cap="flat" cmpd="sng" algn="ctr">
              <a:solidFill>
                <a:srgbClr val="000000"/>
              </a:solidFill>
              <a:prstDash val="solid"/>
            </a:ln>
            <a:effectLst/>
          </p:spPr>
        </p:cxnSp>
        <p:grpSp>
          <p:nvGrpSpPr>
            <p:cNvPr id="80" name="Group 79"/>
            <p:cNvGrpSpPr/>
            <p:nvPr/>
          </p:nvGrpSpPr>
          <p:grpSpPr>
            <a:xfrm>
              <a:off x="6349096" y="5545328"/>
              <a:ext cx="1462656" cy="668529"/>
              <a:chOff x="1524633" y="1252642"/>
              <a:chExt cx="1000295" cy="457200"/>
            </a:xfrm>
          </p:grpSpPr>
          <p:cxnSp>
            <p:nvCxnSpPr>
              <p:cNvPr id="81" name="Straight Connector 80"/>
              <p:cNvCxnSpPr/>
              <p:nvPr/>
            </p:nvCxnSpPr>
            <p:spPr>
              <a:xfrm>
                <a:off x="1524633" y="1252642"/>
                <a:ext cx="1000295" cy="0"/>
              </a:xfrm>
              <a:prstGeom prst="line">
                <a:avLst/>
              </a:prstGeom>
              <a:noFill/>
              <a:ln w="19050" cap="flat" cmpd="sng" algn="ctr">
                <a:solidFill>
                  <a:srgbClr val="000000"/>
                </a:solidFill>
                <a:prstDash val="solid"/>
              </a:ln>
              <a:effectLst/>
            </p:spPr>
          </p:cxnSp>
          <p:cxnSp>
            <p:nvCxnSpPr>
              <p:cNvPr id="82" name="Straight Connector 81"/>
              <p:cNvCxnSpPr/>
              <p:nvPr/>
            </p:nvCxnSpPr>
            <p:spPr>
              <a:xfrm>
                <a:off x="1524633" y="1405042"/>
                <a:ext cx="1000295" cy="0"/>
              </a:xfrm>
              <a:prstGeom prst="line">
                <a:avLst/>
              </a:prstGeom>
              <a:noFill/>
              <a:ln w="19050" cap="flat" cmpd="sng" algn="ctr">
                <a:solidFill>
                  <a:srgbClr val="000000"/>
                </a:solidFill>
                <a:prstDash val="solid"/>
              </a:ln>
              <a:effectLst/>
            </p:spPr>
          </p:cxnSp>
          <p:cxnSp>
            <p:nvCxnSpPr>
              <p:cNvPr id="83" name="Straight Connector 82"/>
              <p:cNvCxnSpPr/>
              <p:nvPr/>
            </p:nvCxnSpPr>
            <p:spPr>
              <a:xfrm>
                <a:off x="1524633" y="1557442"/>
                <a:ext cx="1000295" cy="0"/>
              </a:xfrm>
              <a:prstGeom prst="line">
                <a:avLst/>
              </a:prstGeom>
              <a:noFill/>
              <a:ln w="19050" cap="flat" cmpd="sng" algn="ctr">
                <a:solidFill>
                  <a:srgbClr val="000000"/>
                </a:solidFill>
                <a:prstDash val="solid"/>
              </a:ln>
              <a:effectLst/>
            </p:spPr>
          </p:cxnSp>
          <p:cxnSp>
            <p:nvCxnSpPr>
              <p:cNvPr id="84" name="Straight Connector 83"/>
              <p:cNvCxnSpPr/>
              <p:nvPr/>
            </p:nvCxnSpPr>
            <p:spPr>
              <a:xfrm>
                <a:off x="1524633" y="1709842"/>
                <a:ext cx="1000295" cy="0"/>
              </a:xfrm>
              <a:prstGeom prst="line">
                <a:avLst/>
              </a:prstGeom>
              <a:noFill/>
              <a:ln w="19050" cap="flat" cmpd="sng" algn="ctr">
                <a:solidFill>
                  <a:srgbClr val="000000"/>
                </a:solidFill>
                <a:prstDash val="solid"/>
              </a:ln>
              <a:effectLst/>
            </p:spPr>
          </p:cxnSp>
          <p:cxnSp>
            <p:nvCxnSpPr>
              <p:cNvPr id="85" name="Straight Connector 84"/>
              <p:cNvCxnSpPr/>
              <p:nvPr/>
            </p:nvCxnSpPr>
            <p:spPr>
              <a:xfrm>
                <a:off x="2516958" y="1252642"/>
                <a:ext cx="0" cy="452343"/>
              </a:xfrm>
              <a:prstGeom prst="line">
                <a:avLst/>
              </a:prstGeom>
              <a:noFill/>
              <a:ln w="19050" cap="flat" cmpd="sng" algn="ctr">
                <a:solidFill>
                  <a:srgbClr val="000000"/>
                </a:solidFill>
                <a:prstDash val="solid"/>
              </a:ln>
              <a:effectLst/>
            </p:spPr>
          </p:cxnSp>
        </p:grpSp>
        <p:cxnSp>
          <p:nvCxnSpPr>
            <p:cNvPr id="86" name="Straight Connector 85"/>
            <p:cNvCxnSpPr/>
            <p:nvPr/>
          </p:nvCxnSpPr>
          <p:spPr>
            <a:xfrm flipH="1" flipV="1">
              <a:off x="7795459" y="5888763"/>
              <a:ext cx="492271" cy="2101"/>
            </a:xfrm>
            <a:prstGeom prst="line">
              <a:avLst/>
            </a:prstGeom>
            <a:noFill/>
            <a:ln w="25400" cap="flat" cmpd="sng" algn="ctr">
              <a:solidFill>
                <a:srgbClr val="000000"/>
              </a:solidFill>
              <a:prstDash val="solid"/>
            </a:ln>
            <a:effectLst/>
          </p:spPr>
        </p:cxnSp>
        <p:sp>
          <p:nvSpPr>
            <p:cNvPr id="87" name="TextBox 86"/>
            <p:cNvSpPr txBox="1"/>
            <p:nvPr/>
          </p:nvSpPr>
          <p:spPr>
            <a:xfrm>
              <a:off x="9003299" y="5903631"/>
              <a:ext cx="1237935" cy="369332"/>
            </a:xfrm>
            <a:prstGeom prst="rect">
              <a:avLst/>
            </a:prstGeom>
            <a:noFill/>
          </p:spPr>
          <p:txBody>
            <a:bodyPr wrap="none" rtlCol="0">
              <a:spAutoFit/>
            </a:bodyPr>
            <a:lstStyle/>
            <a:p>
              <a:pPr algn="ctr" defTabSz="914400"/>
              <a:r>
                <a:rPr lang="en-US" sz="1800" dirty="0" smtClean="0">
                  <a:solidFill>
                    <a:prstClr val="black"/>
                  </a:solidFill>
                  <a:latin typeface="Gill Sans"/>
                  <a:cs typeface="Gill Sans"/>
                </a:rPr>
                <a:t>Datacenter</a:t>
              </a:r>
            </a:p>
          </p:txBody>
        </p:sp>
      </p:grpSp>
      <p:sp>
        <p:nvSpPr>
          <p:cNvPr id="122" name="TextBox 121"/>
          <p:cNvSpPr txBox="1"/>
          <p:nvPr/>
        </p:nvSpPr>
        <p:spPr>
          <a:xfrm>
            <a:off x="513907" y="3532509"/>
            <a:ext cx="5427995" cy="2431435"/>
          </a:xfrm>
          <a:prstGeom prst="rect">
            <a:avLst/>
          </a:prstGeom>
          <a:noFill/>
        </p:spPr>
        <p:txBody>
          <a:bodyPr wrap="square" rtlCol="0">
            <a:spAutoFit/>
          </a:bodyPr>
          <a:lstStyle/>
          <a:p>
            <a:pPr defTabSz="914400"/>
            <a:r>
              <a:rPr lang="en-US" sz="2800" dirty="0" smtClean="0">
                <a:solidFill>
                  <a:prstClr val="black"/>
                </a:solidFill>
                <a:latin typeface="Gill Sans"/>
                <a:cs typeface="Gill Sans"/>
              </a:rPr>
              <a:t>Concurrent Open Shop Scheduling </a:t>
            </a:r>
            <a:r>
              <a:rPr lang="en-US" sz="2800" i="1" dirty="0" smtClean="0">
                <a:solidFill>
                  <a:srgbClr val="FF6600"/>
                </a:solidFill>
                <a:latin typeface="Gill Sans"/>
                <a:cs typeface="Gill Sans"/>
              </a:rPr>
              <a:t>with Coupled Resources</a:t>
            </a:r>
          </a:p>
          <a:p>
            <a:pPr marL="800100" lvl="1" indent="-342900" defTabSz="914400">
              <a:buFont typeface="Arial"/>
              <a:buChar char="•"/>
            </a:pPr>
            <a:r>
              <a:rPr lang="en-US" sz="2400" dirty="0" smtClean="0">
                <a:solidFill>
                  <a:prstClr val="black"/>
                </a:solidFill>
                <a:latin typeface="Gill Sans Light"/>
                <a:cs typeface="Gill Sans Light"/>
              </a:rPr>
              <a:t>Examples include job scheduling and caching blocks</a:t>
            </a:r>
          </a:p>
          <a:p>
            <a:pPr marL="800100" lvl="1" indent="-342900" defTabSz="914400">
              <a:buFont typeface="Arial"/>
              <a:buChar char="•"/>
            </a:pPr>
            <a:r>
              <a:rPr lang="en-US" sz="2400" dirty="0">
                <a:solidFill>
                  <a:prstClr val="black"/>
                </a:solidFill>
                <a:latin typeface="Gill Sans Light"/>
                <a:cs typeface="Gill Sans Light"/>
              </a:rPr>
              <a:t>Solutions use a </a:t>
            </a:r>
            <a:r>
              <a:rPr lang="en-US" sz="2400" dirty="0">
                <a:solidFill>
                  <a:prstClr val="black"/>
                </a:solidFill>
                <a:latin typeface="Gill Sans"/>
                <a:cs typeface="Gill Sans"/>
              </a:rPr>
              <a:t>ordering</a:t>
            </a:r>
            <a:r>
              <a:rPr lang="en-US" sz="2400" dirty="0">
                <a:solidFill>
                  <a:prstClr val="black"/>
                </a:solidFill>
                <a:latin typeface="Gill Sans Light"/>
                <a:cs typeface="Gill Sans Light"/>
              </a:rPr>
              <a:t> </a:t>
            </a:r>
            <a:r>
              <a:rPr lang="en-US" sz="2400" dirty="0" smtClean="0">
                <a:solidFill>
                  <a:prstClr val="black"/>
                </a:solidFill>
                <a:latin typeface="Gill Sans Light"/>
                <a:cs typeface="Gill Sans Light"/>
              </a:rPr>
              <a:t>heuristic</a:t>
            </a:r>
            <a:endParaRPr lang="en-US" sz="2400" dirty="0">
              <a:solidFill>
                <a:prstClr val="black"/>
              </a:solidFill>
              <a:latin typeface="Gill Sans Light"/>
              <a:cs typeface="Gill Sans Light"/>
            </a:endParaRPr>
          </a:p>
          <a:p>
            <a:pPr marL="800100" lvl="1" indent="-342900" defTabSz="914400">
              <a:buFont typeface="Arial"/>
              <a:buChar char="•"/>
            </a:pPr>
            <a:r>
              <a:rPr lang="en-US" sz="2400" dirty="0" smtClean="0">
                <a:solidFill>
                  <a:prstClr val="black"/>
                </a:solidFill>
                <a:latin typeface="Gill Sans Light"/>
                <a:cs typeface="Gill Sans Light"/>
              </a:rPr>
              <a:t>Consider </a:t>
            </a:r>
            <a:r>
              <a:rPr lang="en-US" sz="2400" dirty="0" smtClean="0">
                <a:solidFill>
                  <a:prstClr val="black"/>
                </a:solidFill>
                <a:latin typeface="Gill Sans"/>
                <a:cs typeface="Gill Sans"/>
              </a:rPr>
              <a:t>matching</a:t>
            </a:r>
            <a:r>
              <a:rPr lang="en-US" sz="2400" dirty="0" smtClean="0">
                <a:solidFill>
                  <a:prstClr val="black"/>
                </a:solidFill>
                <a:latin typeface="Gill Sans Light"/>
                <a:cs typeface="Gill Sans Light"/>
              </a:rPr>
              <a:t> constraints</a:t>
            </a:r>
          </a:p>
        </p:txBody>
      </p:sp>
      <p:grpSp>
        <p:nvGrpSpPr>
          <p:cNvPr id="89" name="Group 88"/>
          <p:cNvGrpSpPr/>
          <p:nvPr/>
        </p:nvGrpSpPr>
        <p:grpSpPr>
          <a:xfrm>
            <a:off x="1" y="1887344"/>
            <a:ext cx="12188825" cy="769522"/>
            <a:chOff x="0" y="1887344"/>
            <a:chExt cx="12192000" cy="769522"/>
          </a:xfrm>
        </p:grpSpPr>
        <p:sp>
          <p:nvSpPr>
            <p:cNvPr id="90" name="TextBox 89"/>
            <p:cNvSpPr txBox="1"/>
            <p:nvPr/>
          </p:nvSpPr>
          <p:spPr>
            <a:xfrm>
              <a:off x="0" y="2287534"/>
              <a:ext cx="12192000" cy="369332"/>
            </a:xfrm>
            <a:prstGeom prst="rect">
              <a:avLst/>
            </a:prstGeom>
            <a:solidFill>
              <a:schemeClr val="tx1">
                <a:lumMod val="50000"/>
                <a:lumOff val="50000"/>
              </a:schemeClr>
            </a:solidFill>
          </p:spPr>
          <p:txBody>
            <a:bodyPr wrap="square" rtlCol="0" anchor="t">
              <a:spAutoFit/>
            </a:bodyPr>
            <a:lstStyle/>
            <a:p>
              <a:pPr defTabSz="914400"/>
              <a:r>
                <a:rPr lang="en-US" sz="1800" dirty="0" smtClean="0">
                  <a:solidFill>
                    <a:prstClr val="white"/>
                  </a:solidFill>
                  <a:latin typeface="Gill Sans"/>
                  <a:cs typeface="Gill Sans"/>
                </a:rPr>
                <a:t>               Link 1</a:t>
              </a:r>
              <a:endParaRPr lang="en-US" sz="1800" dirty="0">
                <a:solidFill>
                  <a:prstClr val="white"/>
                </a:solidFill>
                <a:latin typeface="Gill Sans"/>
                <a:cs typeface="Gill Sans"/>
              </a:endParaRPr>
            </a:p>
          </p:txBody>
        </p:sp>
        <p:sp>
          <p:nvSpPr>
            <p:cNvPr id="93" name="TextBox 92"/>
            <p:cNvSpPr txBox="1"/>
            <p:nvPr/>
          </p:nvSpPr>
          <p:spPr>
            <a:xfrm>
              <a:off x="0" y="1887344"/>
              <a:ext cx="12192000" cy="369332"/>
            </a:xfrm>
            <a:prstGeom prst="rect">
              <a:avLst/>
            </a:prstGeom>
            <a:solidFill>
              <a:schemeClr val="bg1">
                <a:lumMod val="85000"/>
              </a:schemeClr>
            </a:solidFill>
          </p:spPr>
          <p:txBody>
            <a:bodyPr wrap="square" rtlCol="0">
              <a:spAutoFit/>
            </a:bodyPr>
            <a:lstStyle/>
            <a:p>
              <a:pPr defTabSz="914400"/>
              <a:r>
                <a:rPr lang="en-US" sz="1800" dirty="0" smtClean="0">
                  <a:solidFill>
                    <a:prstClr val="black"/>
                  </a:solidFill>
                  <a:latin typeface="Gill Sans"/>
                  <a:cs typeface="Gill Sans"/>
                </a:rPr>
                <a:t>               Link 2</a:t>
              </a:r>
              <a:endParaRPr lang="en-US" sz="1800" dirty="0">
                <a:solidFill>
                  <a:prstClr val="black"/>
                </a:solidFill>
                <a:latin typeface="Gill Sans"/>
                <a:cs typeface="Gill Sans"/>
              </a:endParaRPr>
            </a:p>
          </p:txBody>
        </p:sp>
      </p:grpSp>
      <p:sp>
        <p:nvSpPr>
          <p:cNvPr id="125" name="Rounded Rectangle 124"/>
          <p:cNvSpPr/>
          <p:nvPr/>
        </p:nvSpPr>
        <p:spPr>
          <a:xfrm>
            <a:off x="2921430" y="1779940"/>
            <a:ext cx="2688200" cy="1011794"/>
          </a:xfrm>
          <a:prstGeom prst="roundRect">
            <a:avLst/>
          </a:prstGeom>
          <a:solidFill>
            <a:schemeClr val="bg1">
              <a:lumMod val="95000"/>
              <a:alpha val="50000"/>
            </a:schemeClr>
          </a:solidFill>
          <a:ln w="28575" cmpd="sng">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26" name="TextBox 125"/>
          <p:cNvSpPr txBox="1"/>
          <p:nvPr/>
        </p:nvSpPr>
        <p:spPr>
          <a:xfrm>
            <a:off x="4613423" y="2286319"/>
            <a:ext cx="849887" cy="369332"/>
          </a:xfrm>
          <a:prstGeom prst="rect">
            <a:avLst/>
          </a:prstGeom>
          <a:noFill/>
        </p:spPr>
        <p:txBody>
          <a:bodyPr wrap="none" rtlCol="0">
            <a:spAutoFit/>
          </a:bodyPr>
          <a:lstStyle/>
          <a:p>
            <a:pPr defTabSz="914400"/>
            <a:r>
              <a:rPr lang="en-US" sz="1800" i="1" dirty="0" smtClean="0">
                <a:solidFill>
                  <a:prstClr val="black"/>
                </a:solidFill>
                <a:latin typeface="Gill Sans"/>
                <a:cs typeface="Gill Sans"/>
              </a:rPr>
              <a:t>3 Units</a:t>
            </a:r>
            <a:endParaRPr lang="en-US" sz="1800" i="1" dirty="0">
              <a:solidFill>
                <a:prstClr val="black"/>
              </a:solidFill>
              <a:latin typeface="Gill Sans"/>
              <a:cs typeface="Gill Sans"/>
            </a:endParaRPr>
          </a:p>
        </p:txBody>
      </p:sp>
      <p:sp>
        <p:nvSpPr>
          <p:cNvPr id="127" name="TextBox 126"/>
          <p:cNvSpPr txBox="1"/>
          <p:nvPr/>
        </p:nvSpPr>
        <p:spPr>
          <a:xfrm>
            <a:off x="2916394" y="1401725"/>
            <a:ext cx="2685542" cy="369332"/>
          </a:xfrm>
          <a:prstGeom prst="rect">
            <a:avLst/>
          </a:prstGeom>
          <a:noFill/>
        </p:spPr>
        <p:txBody>
          <a:bodyPr wrap="square" rtlCol="0">
            <a:spAutoFit/>
          </a:bodyPr>
          <a:lstStyle/>
          <a:p>
            <a:pPr algn="ctr" defTabSz="914400"/>
            <a:r>
              <a:rPr lang="en-US" sz="1800" dirty="0" smtClean="0">
                <a:solidFill>
                  <a:prstClr val="black"/>
                </a:solidFill>
                <a:latin typeface="Gill Sans Light"/>
                <a:cs typeface="Gill Sans Light"/>
              </a:rPr>
              <a:t>Coflow 1</a:t>
            </a:r>
            <a:endParaRPr lang="en-US" sz="1800" dirty="0">
              <a:solidFill>
                <a:prstClr val="black"/>
              </a:solidFill>
              <a:latin typeface="Gill Sans Light"/>
              <a:cs typeface="Gill Sans Light"/>
            </a:endParaRPr>
          </a:p>
        </p:txBody>
      </p:sp>
      <p:sp>
        <p:nvSpPr>
          <p:cNvPr id="129" name="Rectangle 128"/>
          <p:cNvSpPr/>
          <p:nvPr/>
        </p:nvSpPr>
        <p:spPr>
          <a:xfrm>
            <a:off x="3157328" y="2382048"/>
            <a:ext cx="430315" cy="17787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30" name="Rectangle 129"/>
          <p:cNvSpPr/>
          <p:nvPr/>
        </p:nvSpPr>
        <p:spPr>
          <a:xfrm>
            <a:off x="3620758" y="2382048"/>
            <a:ext cx="430315" cy="17787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31" name="Rectangle 130"/>
          <p:cNvSpPr/>
          <p:nvPr/>
        </p:nvSpPr>
        <p:spPr>
          <a:xfrm>
            <a:off x="4081011" y="2382048"/>
            <a:ext cx="430315" cy="17787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32" name="Rounded Rectangle 131"/>
          <p:cNvSpPr/>
          <p:nvPr/>
        </p:nvSpPr>
        <p:spPr>
          <a:xfrm>
            <a:off x="6590341" y="1778400"/>
            <a:ext cx="3698686" cy="959156"/>
          </a:xfrm>
          <a:prstGeom prst="roundRect">
            <a:avLst/>
          </a:prstGeom>
          <a:solidFill>
            <a:schemeClr val="bg1">
              <a:lumMod val="95000"/>
              <a:alpha val="50000"/>
            </a:schemeClr>
          </a:solidFill>
          <a:ln w="28575" cmpd="sng">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33" name="TextBox 132"/>
          <p:cNvSpPr txBox="1"/>
          <p:nvPr/>
        </p:nvSpPr>
        <p:spPr>
          <a:xfrm>
            <a:off x="9433171" y="1862399"/>
            <a:ext cx="827635" cy="369332"/>
          </a:xfrm>
          <a:prstGeom prst="rect">
            <a:avLst/>
          </a:prstGeom>
          <a:noFill/>
        </p:spPr>
        <p:txBody>
          <a:bodyPr wrap="square" rtlCol="0">
            <a:spAutoFit/>
          </a:bodyPr>
          <a:lstStyle/>
          <a:p>
            <a:pPr algn="r" defTabSz="914400"/>
            <a:r>
              <a:rPr lang="en-US" sz="1800" i="1" dirty="0" smtClean="0">
                <a:solidFill>
                  <a:prstClr val="black"/>
                </a:solidFill>
                <a:latin typeface="Gill Sans"/>
                <a:cs typeface="Gill Sans"/>
              </a:rPr>
              <a:t>6 Units</a:t>
            </a:r>
            <a:endParaRPr lang="en-US" sz="1800" i="1" dirty="0">
              <a:solidFill>
                <a:prstClr val="black"/>
              </a:solidFill>
              <a:latin typeface="Gill Sans"/>
              <a:cs typeface="Gill Sans"/>
            </a:endParaRPr>
          </a:p>
        </p:txBody>
      </p:sp>
      <p:sp>
        <p:nvSpPr>
          <p:cNvPr id="134" name="TextBox 133"/>
          <p:cNvSpPr txBox="1"/>
          <p:nvPr/>
        </p:nvSpPr>
        <p:spPr>
          <a:xfrm>
            <a:off x="6586890" y="1398735"/>
            <a:ext cx="3585854" cy="369332"/>
          </a:xfrm>
          <a:prstGeom prst="rect">
            <a:avLst/>
          </a:prstGeom>
          <a:noFill/>
        </p:spPr>
        <p:txBody>
          <a:bodyPr wrap="square" rtlCol="0">
            <a:spAutoFit/>
          </a:bodyPr>
          <a:lstStyle/>
          <a:p>
            <a:pPr algn="ctr" defTabSz="914400"/>
            <a:r>
              <a:rPr lang="en-US" sz="1800" dirty="0" smtClean="0">
                <a:solidFill>
                  <a:prstClr val="black"/>
                </a:solidFill>
                <a:latin typeface="Gill Sans Light"/>
                <a:cs typeface="Gill Sans Light"/>
              </a:rPr>
              <a:t>Coflow 2</a:t>
            </a:r>
            <a:endParaRPr lang="en-US" sz="1800" dirty="0">
              <a:solidFill>
                <a:prstClr val="black"/>
              </a:solidFill>
              <a:latin typeface="Gill Sans Light"/>
              <a:cs typeface="Gill Sans Light"/>
            </a:endParaRPr>
          </a:p>
        </p:txBody>
      </p:sp>
      <p:sp>
        <p:nvSpPr>
          <p:cNvPr id="136" name="Rectangle 135"/>
          <p:cNvSpPr/>
          <p:nvPr/>
        </p:nvSpPr>
        <p:spPr>
          <a:xfrm>
            <a:off x="6708284" y="1996734"/>
            <a:ext cx="430315" cy="17787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37" name="Rectangle 136"/>
          <p:cNvSpPr/>
          <p:nvPr/>
        </p:nvSpPr>
        <p:spPr>
          <a:xfrm>
            <a:off x="7171713" y="1996734"/>
            <a:ext cx="430315" cy="17787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38" name="Rectangle 137"/>
          <p:cNvSpPr/>
          <p:nvPr/>
        </p:nvSpPr>
        <p:spPr>
          <a:xfrm>
            <a:off x="7631969" y="1996734"/>
            <a:ext cx="430315" cy="17787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39" name="Rectangle 138"/>
          <p:cNvSpPr/>
          <p:nvPr/>
        </p:nvSpPr>
        <p:spPr>
          <a:xfrm>
            <a:off x="8092224" y="1996734"/>
            <a:ext cx="430315" cy="17787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40" name="Rectangle 139"/>
          <p:cNvSpPr/>
          <p:nvPr/>
        </p:nvSpPr>
        <p:spPr>
          <a:xfrm>
            <a:off x="8555654" y="1996734"/>
            <a:ext cx="430315" cy="17787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41" name="Rectangle 140"/>
          <p:cNvSpPr/>
          <p:nvPr/>
        </p:nvSpPr>
        <p:spPr>
          <a:xfrm>
            <a:off x="9015910" y="1996734"/>
            <a:ext cx="430315" cy="17787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42" name="TextBox 141"/>
          <p:cNvSpPr txBox="1"/>
          <p:nvPr/>
        </p:nvSpPr>
        <p:spPr>
          <a:xfrm>
            <a:off x="9216338" y="2286322"/>
            <a:ext cx="1043951" cy="369332"/>
          </a:xfrm>
          <a:prstGeom prst="rect">
            <a:avLst/>
          </a:prstGeom>
          <a:noFill/>
        </p:spPr>
        <p:txBody>
          <a:bodyPr wrap="square" rtlCol="0">
            <a:spAutoFit/>
          </a:bodyPr>
          <a:lstStyle/>
          <a:p>
            <a:pPr algn="r" defTabSz="914400"/>
            <a:r>
              <a:rPr lang="en-US" sz="1800" i="1" dirty="0" smtClean="0">
                <a:solidFill>
                  <a:prstClr val="black"/>
                </a:solidFill>
                <a:latin typeface="Gill Sans"/>
                <a:cs typeface="Gill Sans"/>
              </a:rPr>
              <a:t>2 Units</a:t>
            </a:r>
            <a:endParaRPr lang="en-US" sz="1800" i="1" dirty="0">
              <a:solidFill>
                <a:prstClr val="black"/>
              </a:solidFill>
              <a:latin typeface="Gill Sans"/>
              <a:cs typeface="Gill Sans"/>
            </a:endParaRPr>
          </a:p>
        </p:txBody>
      </p:sp>
      <p:sp>
        <p:nvSpPr>
          <p:cNvPr id="144" name="Rectangle 143"/>
          <p:cNvSpPr/>
          <p:nvPr/>
        </p:nvSpPr>
        <p:spPr>
          <a:xfrm>
            <a:off x="6702479" y="2382048"/>
            <a:ext cx="430315" cy="17787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145" name="Rectangle 144"/>
          <p:cNvSpPr/>
          <p:nvPr/>
        </p:nvSpPr>
        <p:spPr>
          <a:xfrm>
            <a:off x="7165908" y="2382048"/>
            <a:ext cx="430315" cy="17787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92" name="Rectangle 91"/>
          <p:cNvSpPr/>
          <p:nvPr/>
        </p:nvSpPr>
        <p:spPr>
          <a:xfrm>
            <a:off x="7128233" y="5994930"/>
            <a:ext cx="663600" cy="223735"/>
          </a:xfrm>
          <a:prstGeom prst="rect">
            <a:avLst/>
          </a:prstGeom>
          <a:solidFill>
            <a:schemeClr val="tx1"/>
          </a:solidFill>
          <a:ln w="9525"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r>
              <a:rPr lang="en-US" sz="1600" kern="0" dirty="0" smtClean="0">
                <a:solidFill>
                  <a:srgbClr val="FFFFFF"/>
                </a:solidFill>
                <a:latin typeface="Gill Sans"/>
                <a:cs typeface="Gill Sans"/>
              </a:rPr>
              <a:t>3</a:t>
            </a:r>
            <a:endParaRPr lang="en-US" sz="1600" kern="0" dirty="0">
              <a:solidFill>
                <a:srgbClr val="FFFFFF"/>
              </a:solidFill>
              <a:latin typeface="Gill Sans"/>
              <a:cs typeface="Gill Sans"/>
            </a:endParaRPr>
          </a:p>
        </p:txBody>
      </p:sp>
      <p:sp>
        <p:nvSpPr>
          <p:cNvPr id="88" name="Rectangle 87"/>
          <p:cNvSpPr/>
          <p:nvPr/>
        </p:nvSpPr>
        <p:spPr>
          <a:xfrm>
            <a:off x="6461783" y="4842514"/>
            <a:ext cx="1328103" cy="223735"/>
          </a:xfrm>
          <a:prstGeom prst="rect">
            <a:avLst/>
          </a:prstGeom>
          <a:solidFill>
            <a:schemeClr val="accent6">
              <a:lumMod val="75000"/>
            </a:schemeClr>
          </a:solidFill>
          <a:ln w="9525"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r>
              <a:rPr lang="en-US" sz="1600" kern="0" dirty="0" smtClean="0">
                <a:solidFill>
                  <a:srgbClr val="FFFFFF"/>
                </a:solidFill>
                <a:latin typeface="Gill Sans"/>
                <a:cs typeface="Gill Sans"/>
              </a:rPr>
              <a:t>6</a:t>
            </a:r>
            <a:endParaRPr lang="en-US" sz="1600" kern="0" dirty="0">
              <a:solidFill>
                <a:srgbClr val="FFFFFF"/>
              </a:solidFill>
              <a:latin typeface="Gill Sans"/>
              <a:cs typeface="Gill Sans"/>
            </a:endParaRPr>
          </a:p>
        </p:txBody>
      </p:sp>
      <p:sp>
        <p:nvSpPr>
          <p:cNvPr id="91" name="Rectangle 90"/>
          <p:cNvSpPr/>
          <p:nvPr/>
        </p:nvSpPr>
        <p:spPr>
          <a:xfrm>
            <a:off x="7332545" y="5540720"/>
            <a:ext cx="456702" cy="223735"/>
          </a:xfrm>
          <a:prstGeom prst="rect">
            <a:avLst/>
          </a:prstGeom>
          <a:solidFill>
            <a:schemeClr val="accent6">
              <a:lumMod val="75000"/>
            </a:schemeClr>
          </a:solidFill>
          <a:ln w="9525"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r>
              <a:rPr lang="en-US" sz="1600" kern="0" dirty="0" smtClean="0">
                <a:solidFill>
                  <a:srgbClr val="FFFFFF"/>
                </a:solidFill>
                <a:latin typeface="Gill Sans"/>
                <a:cs typeface="Gill Sans"/>
              </a:rPr>
              <a:t>2</a:t>
            </a:r>
            <a:endParaRPr lang="en-US" sz="1600" kern="0" dirty="0">
              <a:solidFill>
                <a:srgbClr val="FFFFFF"/>
              </a:solidFill>
              <a:latin typeface="Gill Sans"/>
              <a:cs typeface="Gill Sans"/>
            </a:endParaRPr>
          </a:p>
        </p:txBody>
      </p:sp>
      <p:grpSp>
        <p:nvGrpSpPr>
          <p:cNvPr id="235" name="Group 234"/>
          <p:cNvGrpSpPr/>
          <p:nvPr/>
        </p:nvGrpSpPr>
        <p:grpSpPr>
          <a:xfrm>
            <a:off x="3157327" y="2382048"/>
            <a:ext cx="1353999" cy="177874"/>
            <a:chOff x="3223998" y="2381197"/>
            <a:chExt cx="1354352" cy="177874"/>
          </a:xfrm>
        </p:grpSpPr>
        <p:sp>
          <p:nvSpPr>
            <p:cNvPr id="236" name="Rectangle 235"/>
            <p:cNvSpPr/>
            <p:nvPr/>
          </p:nvSpPr>
          <p:spPr>
            <a:xfrm>
              <a:off x="3223998" y="2381197"/>
              <a:ext cx="430427" cy="17787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237" name="Rectangle 236"/>
            <p:cNvSpPr/>
            <p:nvPr/>
          </p:nvSpPr>
          <p:spPr>
            <a:xfrm>
              <a:off x="3687548" y="2381197"/>
              <a:ext cx="430427" cy="17787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238" name="Rectangle 237"/>
            <p:cNvSpPr/>
            <p:nvPr/>
          </p:nvSpPr>
          <p:spPr>
            <a:xfrm>
              <a:off x="4147923" y="2381197"/>
              <a:ext cx="430427" cy="17787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grpSp>
      <p:grpSp>
        <p:nvGrpSpPr>
          <p:cNvPr id="239" name="Group 238"/>
          <p:cNvGrpSpPr/>
          <p:nvPr/>
        </p:nvGrpSpPr>
        <p:grpSpPr>
          <a:xfrm>
            <a:off x="6708288" y="1996734"/>
            <a:ext cx="2737939" cy="177874"/>
            <a:chOff x="6700623" y="1981147"/>
            <a:chExt cx="2738652" cy="177874"/>
          </a:xfrm>
        </p:grpSpPr>
        <p:sp>
          <p:nvSpPr>
            <p:cNvPr id="240" name="Rectangle 239"/>
            <p:cNvSpPr/>
            <p:nvPr/>
          </p:nvSpPr>
          <p:spPr>
            <a:xfrm>
              <a:off x="6700623" y="1981147"/>
              <a:ext cx="430427" cy="17787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241" name="Rectangle 240"/>
            <p:cNvSpPr/>
            <p:nvPr/>
          </p:nvSpPr>
          <p:spPr>
            <a:xfrm>
              <a:off x="7164173" y="1981147"/>
              <a:ext cx="430427" cy="17787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242" name="Rectangle 241"/>
            <p:cNvSpPr/>
            <p:nvPr/>
          </p:nvSpPr>
          <p:spPr>
            <a:xfrm>
              <a:off x="7624548" y="1981147"/>
              <a:ext cx="430427" cy="17787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243" name="Rectangle 242"/>
            <p:cNvSpPr/>
            <p:nvPr/>
          </p:nvSpPr>
          <p:spPr>
            <a:xfrm>
              <a:off x="8084923" y="1981147"/>
              <a:ext cx="430427" cy="17787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244" name="Rectangle 243"/>
            <p:cNvSpPr/>
            <p:nvPr/>
          </p:nvSpPr>
          <p:spPr>
            <a:xfrm>
              <a:off x="8548473" y="1981147"/>
              <a:ext cx="430427" cy="17787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245" name="Rectangle 244"/>
            <p:cNvSpPr/>
            <p:nvPr/>
          </p:nvSpPr>
          <p:spPr>
            <a:xfrm>
              <a:off x="9008848" y="1981147"/>
              <a:ext cx="430427" cy="17787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grpSp>
      <p:grpSp>
        <p:nvGrpSpPr>
          <p:cNvPr id="246" name="Group 245"/>
          <p:cNvGrpSpPr/>
          <p:nvPr/>
        </p:nvGrpSpPr>
        <p:grpSpPr>
          <a:xfrm>
            <a:off x="6702481" y="2382048"/>
            <a:ext cx="893745" cy="177874"/>
            <a:chOff x="3223998" y="1981147"/>
            <a:chExt cx="893977" cy="177874"/>
          </a:xfrm>
        </p:grpSpPr>
        <p:sp>
          <p:nvSpPr>
            <p:cNvPr id="247" name="Rectangle 246"/>
            <p:cNvSpPr/>
            <p:nvPr/>
          </p:nvSpPr>
          <p:spPr>
            <a:xfrm>
              <a:off x="3223998" y="1981147"/>
              <a:ext cx="430427" cy="17787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sp>
          <p:nvSpPr>
            <p:cNvPr id="248" name="Rectangle 247"/>
            <p:cNvSpPr/>
            <p:nvPr/>
          </p:nvSpPr>
          <p:spPr>
            <a:xfrm>
              <a:off x="3687548" y="1981147"/>
              <a:ext cx="430427" cy="17787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grpSp>
      <p:sp>
        <p:nvSpPr>
          <p:cNvPr id="250" name="TextBox 249"/>
          <p:cNvSpPr txBox="1"/>
          <p:nvPr/>
        </p:nvSpPr>
        <p:spPr>
          <a:xfrm>
            <a:off x="7314247" y="122957"/>
            <a:ext cx="3625862" cy="1015663"/>
          </a:xfrm>
          <a:prstGeom prst="rect">
            <a:avLst/>
          </a:prstGeom>
          <a:noFill/>
        </p:spPr>
        <p:txBody>
          <a:bodyPr wrap="none" rtlCol="0">
            <a:spAutoFit/>
          </a:bodyPr>
          <a:lstStyle/>
          <a:p>
            <a:pPr algn="r" defTabSz="914400"/>
            <a:r>
              <a:rPr lang="en-US" sz="4400" dirty="0" smtClean="0">
                <a:solidFill>
                  <a:srgbClr val="E46C0A"/>
                </a:solidFill>
                <a:latin typeface="Gill Sans Light"/>
                <a:cs typeface="Gill Sans Light"/>
              </a:rPr>
              <a:t>is</a:t>
            </a:r>
            <a:r>
              <a:rPr lang="en-US" sz="4000" dirty="0" smtClean="0">
                <a:solidFill>
                  <a:srgbClr val="E46C0A"/>
                </a:solidFill>
                <a:latin typeface="Gill Sans Light"/>
                <a:cs typeface="Gill Sans Light"/>
              </a:rPr>
              <a:t> </a:t>
            </a:r>
            <a:r>
              <a:rPr lang="en-US" sz="6000" dirty="0" smtClean="0">
                <a:solidFill>
                  <a:srgbClr val="E46C0A"/>
                </a:solidFill>
                <a:latin typeface="Abril Fatface"/>
                <a:cs typeface="Abril Fatface"/>
              </a:rPr>
              <a:t>NP-Hard</a:t>
            </a:r>
            <a:endParaRPr lang="en-US" sz="3200" dirty="0">
              <a:solidFill>
                <a:srgbClr val="E46C0A"/>
              </a:solidFill>
              <a:latin typeface="Abril Fatface"/>
              <a:cs typeface="Abril Fatface"/>
            </a:endParaRPr>
          </a:p>
        </p:txBody>
      </p:sp>
      <p:cxnSp>
        <p:nvCxnSpPr>
          <p:cNvPr id="5" name="Straight Arrow Connector 4"/>
          <p:cNvCxnSpPr/>
          <p:nvPr/>
        </p:nvCxnSpPr>
        <p:spPr>
          <a:xfrm flipV="1">
            <a:off x="7651136" y="4947487"/>
            <a:ext cx="4051905" cy="11045"/>
          </a:xfrm>
          <a:prstGeom prst="straightConnector1">
            <a:avLst/>
          </a:prstGeom>
          <a:ln w="38100" cmpd="sng">
            <a:solidFill>
              <a:schemeClr val="accent6">
                <a:lumMod val="75000"/>
              </a:schemeClr>
            </a:solidFill>
            <a:prstDash val="sysDash"/>
            <a:tailEnd type="stealth" w="lg" len="lg"/>
          </a:ln>
        </p:spPr>
        <p:style>
          <a:lnRef idx="2">
            <a:schemeClr val="accent1"/>
          </a:lnRef>
          <a:fillRef idx="0">
            <a:schemeClr val="accent1"/>
          </a:fillRef>
          <a:effectRef idx="1">
            <a:schemeClr val="accent1"/>
          </a:effectRef>
          <a:fontRef idx="minor">
            <a:schemeClr val="tx1"/>
          </a:fontRef>
        </p:style>
      </p:cxnSp>
      <p:sp>
        <p:nvSpPr>
          <p:cNvPr id="20" name="Freeform 19"/>
          <p:cNvSpPr/>
          <p:nvPr/>
        </p:nvSpPr>
        <p:spPr>
          <a:xfrm>
            <a:off x="7651138" y="3909400"/>
            <a:ext cx="4040859" cy="1899479"/>
          </a:xfrm>
          <a:custGeom>
            <a:avLst/>
            <a:gdLst>
              <a:gd name="connsiteX0" fmla="*/ 0 w 3721652"/>
              <a:gd name="connsiteY0" fmla="*/ 1733826 h 1866348"/>
              <a:gd name="connsiteX1" fmla="*/ 0 w 3721652"/>
              <a:gd name="connsiteY1" fmla="*/ 1866348 h 1866348"/>
              <a:gd name="connsiteX2" fmla="*/ 1258956 w 3721652"/>
              <a:gd name="connsiteY2" fmla="*/ 1866348 h 1866348"/>
              <a:gd name="connsiteX3" fmla="*/ 2551043 w 3721652"/>
              <a:gd name="connsiteY3" fmla="*/ 0 h 1866348"/>
              <a:gd name="connsiteX4" fmla="*/ 3721652 w 3721652"/>
              <a:gd name="connsiteY4" fmla="*/ 0 h 186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1652" h="1866348">
                <a:moveTo>
                  <a:pt x="0" y="1733826"/>
                </a:moveTo>
                <a:lnTo>
                  <a:pt x="0" y="1866348"/>
                </a:lnTo>
                <a:lnTo>
                  <a:pt x="1258956" y="1866348"/>
                </a:lnTo>
                <a:lnTo>
                  <a:pt x="2551043" y="0"/>
                </a:lnTo>
                <a:lnTo>
                  <a:pt x="3721652" y="0"/>
                </a:lnTo>
              </a:path>
            </a:pathLst>
          </a:custGeom>
          <a:ln w="38100" cmpd="sng">
            <a:solidFill>
              <a:schemeClr val="accent6">
                <a:lumMod val="75000"/>
              </a:schemeClr>
            </a:solidFill>
            <a:prstDash val="sysDash"/>
            <a:headEnd type="none"/>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r>
              <a:rPr lang="en-US" sz="1800" dirty="0" smtClean="0">
                <a:solidFill>
                  <a:prstClr val="black"/>
                </a:solidFill>
                <a:latin typeface="Segoe UI"/>
              </a:rPr>
              <a:t>  </a:t>
            </a:r>
            <a:endParaRPr lang="en-US" sz="1800" dirty="0">
              <a:solidFill>
                <a:prstClr val="black"/>
              </a:solidFill>
              <a:latin typeface="Segoe UI"/>
            </a:endParaRPr>
          </a:p>
        </p:txBody>
      </p:sp>
      <p:sp>
        <p:nvSpPr>
          <p:cNvPr id="22" name="Freeform 21"/>
          <p:cNvSpPr/>
          <p:nvPr/>
        </p:nvSpPr>
        <p:spPr>
          <a:xfrm>
            <a:off x="7662182" y="5952446"/>
            <a:ext cx="3963577" cy="139765"/>
          </a:xfrm>
          <a:custGeom>
            <a:avLst/>
            <a:gdLst>
              <a:gd name="connsiteX0" fmla="*/ 0 w 3710609"/>
              <a:gd name="connsiteY0" fmla="*/ 154609 h 154609"/>
              <a:gd name="connsiteX1" fmla="*/ 0 w 3710609"/>
              <a:gd name="connsiteY1" fmla="*/ 0 h 154609"/>
              <a:gd name="connsiteX2" fmla="*/ 3710609 w 3710609"/>
              <a:gd name="connsiteY2" fmla="*/ 0 h 154609"/>
            </a:gdLst>
            <a:ahLst/>
            <a:cxnLst>
              <a:cxn ang="0">
                <a:pos x="connsiteX0" y="connsiteY0"/>
              </a:cxn>
              <a:cxn ang="0">
                <a:pos x="connsiteX1" y="connsiteY1"/>
              </a:cxn>
              <a:cxn ang="0">
                <a:pos x="connsiteX2" y="connsiteY2"/>
              </a:cxn>
            </a:cxnLst>
            <a:rect l="l" t="t" r="r" b="b"/>
            <a:pathLst>
              <a:path w="3710609" h="154609">
                <a:moveTo>
                  <a:pt x="0" y="154609"/>
                </a:moveTo>
                <a:lnTo>
                  <a:pt x="0" y="0"/>
                </a:lnTo>
                <a:lnTo>
                  <a:pt x="3710609" y="0"/>
                </a:lnTo>
              </a:path>
            </a:pathLst>
          </a:custGeom>
          <a:ln w="28575" cmpd="sng">
            <a:solidFill>
              <a:srgbClr val="000000"/>
            </a:solidFill>
            <a:prstDash val="sysDash"/>
            <a:headEnd type="none"/>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spTree>
    <p:custDataLst>
      <p:tags r:id="rId1"/>
    </p:custDataLst>
    <p:extLst>
      <p:ext uri="{BB962C8B-B14F-4D97-AF65-F5344CB8AC3E}">
        <p14:creationId xmlns:p14="http://schemas.microsoft.com/office/powerpoint/2010/main" val="4092898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0" presetClass="path" presetSubtype="0" accel="50000" decel="50000" fill="hold" grpId="0" nodeType="withEffect">
                                  <p:stCondLst>
                                    <p:cond delay="0"/>
                                  </p:stCondLst>
                                  <p:childTnLst>
                                    <p:animMotion origin="layout" path="M -0.00078 -0.00023 L 0.32534 0.53369 " pathEditMode="relative" rAng="0" ptsTypes="AA">
                                      <p:cBhvr>
                                        <p:cTn id="10" dur="2000" fill="hold"/>
                                        <p:tgtEl>
                                          <p:spTgt spid="129"/>
                                        </p:tgtEl>
                                        <p:attrNameLst>
                                          <p:attrName>ppt_x</p:attrName>
                                          <p:attrName>ppt_y</p:attrName>
                                        </p:attrNameLst>
                                      </p:cBhvr>
                                      <p:rCtr x="16300" y="26696"/>
                                    </p:animMotion>
                                  </p:childTnLst>
                                </p:cTn>
                              </p:par>
                              <p:par>
                                <p:cTn id="11" presetID="0" presetClass="path" presetSubtype="0" accel="50000" decel="50000" fill="hold" grpId="0" nodeType="withEffect">
                                  <p:stCondLst>
                                    <p:cond delay="0"/>
                                  </p:stCondLst>
                                  <p:childTnLst>
                                    <p:animMotion origin="layout" path="M -2.56868E-6 -1.15768E-7 L 0.29033 0.53137 " pathEditMode="relative" rAng="0" ptsTypes="AA">
                                      <p:cBhvr>
                                        <p:cTn id="12" dur="2000" fill="hold"/>
                                        <p:tgtEl>
                                          <p:spTgt spid="130"/>
                                        </p:tgtEl>
                                        <p:attrNameLst>
                                          <p:attrName>ppt_x</p:attrName>
                                          <p:attrName>ppt_y</p:attrName>
                                        </p:attrNameLst>
                                      </p:cBhvr>
                                      <p:rCtr x="14516" y="26557"/>
                                    </p:animMotion>
                                  </p:childTnLst>
                                </p:cTn>
                              </p:par>
                              <p:par>
                                <p:cTn id="13" presetID="0" presetClass="path" presetSubtype="0" accel="50000" decel="50000" fill="hold" grpId="0" nodeType="withEffect">
                                  <p:stCondLst>
                                    <p:cond delay="0"/>
                                  </p:stCondLst>
                                  <p:childTnLst>
                                    <p:animMotion origin="layout" path="M 1.93074E-6 -1.15768E-7 L 0.26754 0.53323 " pathEditMode="relative" rAng="0" ptsTypes="AA">
                                      <p:cBhvr>
                                        <p:cTn id="14" dur="2000" fill="hold"/>
                                        <p:tgtEl>
                                          <p:spTgt spid="131"/>
                                        </p:tgtEl>
                                        <p:attrNameLst>
                                          <p:attrName>ppt_x</p:attrName>
                                          <p:attrName>ppt_y</p:attrName>
                                        </p:attrNameLst>
                                      </p:cBhvr>
                                      <p:rCtr x="13371" y="26650"/>
                                    </p:animMotion>
                                  </p:childTnLst>
                                </p:cTn>
                              </p:par>
                              <p:par>
                                <p:cTn id="15" presetID="0" presetClass="path" presetSubtype="0" accel="50000" decel="50000" fill="hold" grpId="0" nodeType="withEffect">
                                  <p:stCondLst>
                                    <p:cond delay="0"/>
                                  </p:stCondLst>
                                  <p:childTnLst>
                                    <p:animMotion origin="layout" path="M 2.08333E-6 3.33333E-6 L 0.05143 0.46458 " pathEditMode="relative" rAng="0" ptsTypes="AA">
                                      <p:cBhvr>
                                        <p:cTn id="16" dur="2000" fill="hold"/>
                                        <p:tgtEl>
                                          <p:spTgt spid="144"/>
                                        </p:tgtEl>
                                        <p:attrNameLst>
                                          <p:attrName>ppt_x</p:attrName>
                                          <p:attrName>ppt_y</p:attrName>
                                        </p:attrNameLst>
                                      </p:cBhvr>
                                      <p:rCtr x="2565" y="23218"/>
                                    </p:animMotion>
                                  </p:childTnLst>
                                </p:cTn>
                              </p:par>
                              <p:par>
                                <p:cTn id="17" presetID="0" presetClass="path" presetSubtype="0" accel="50000" decel="50000" fill="hold" grpId="0" nodeType="withEffect">
                                  <p:stCondLst>
                                    <p:cond delay="0"/>
                                  </p:stCondLst>
                                  <p:childTnLst>
                                    <p:animMotion origin="layout" path="M 1.25E-6 -0.00023 L 0.01393 0.46435 " pathEditMode="relative" rAng="0" ptsTypes="AA">
                                      <p:cBhvr>
                                        <p:cTn id="18" dur="2000" fill="hold"/>
                                        <p:tgtEl>
                                          <p:spTgt spid="145"/>
                                        </p:tgtEl>
                                        <p:attrNameLst>
                                          <p:attrName>ppt_x</p:attrName>
                                          <p:attrName>ppt_y</p:attrName>
                                        </p:attrNameLst>
                                      </p:cBhvr>
                                      <p:rCtr x="690" y="23218"/>
                                    </p:animMotion>
                                  </p:childTnLst>
                                </p:cTn>
                              </p:par>
                              <p:par>
                                <p:cTn id="19" presetID="0" presetClass="path" presetSubtype="0" accel="50000" decel="50000" fill="hold" grpId="0" nodeType="withEffect">
                                  <p:stCondLst>
                                    <p:cond delay="0"/>
                                  </p:stCondLst>
                                  <p:childTnLst>
                                    <p:animMotion origin="layout" path="M -8.79979E-7 2.45021E-6 L -0.02031 0.41686 " pathEditMode="relative" rAng="0" ptsTypes="AA">
                                      <p:cBhvr>
                                        <p:cTn id="20" dur="2000" fill="hold"/>
                                        <p:tgtEl>
                                          <p:spTgt spid="136"/>
                                        </p:tgtEl>
                                        <p:attrNameLst>
                                          <p:attrName>ppt_x</p:attrName>
                                          <p:attrName>ppt_y</p:attrName>
                                        </p:attrNameLst>
                                      </p:cBhvr>
                                      <p:rCtr x="-1015" y="20843"/>
                                    </p:animMotion>
                                  </p:childTnLst>
                                </p:cTn>
                              </p:par>
                              <p:par>
                                <p:cTn id="21" presetID="0" presetClass="path" presetSubtype="0" accel="50000" decel="50000" fill="hold" grpId="0" nodeType="withEffect">
                                  <p:stCondLst>
                                    <p:cond delay="0"/>
                                  </p:stCondLst>
                                  <p:childTnLst>
                                    <p:animMotion origin="layout" path="M -3.48867E-7 -7.29041E-6 L -0.04387 0.41824 " pathEditMode="relative" ptsTypes="AA">
                                      <p:cBhvr>
                                        <p:cTn id="22" dur="2000" fill="hold"/>
                                        <p:tgtEl>
                                          <p:spTgt spid="137"/>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2.40042E-6 -0.00047 L -0.06508 0.41802 " pathEditMode="relative" ptsTypes="AA">
                                      <p:cBhvr>
                                        <p:cTn id="24" dur="2000" fill="hold"/>
                                        <p:tgtEl>
                                          <p:spTgt spid="138"/>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6.97735E-7 -7.29041E-6 L -0.08383 0.41685 " pathEditMode="relative" ptsTypes="AA">
                                      <p:cBhvr>
                                        <p:cTn id="26" dur="2000" fill="hold"/>
                                        <p:tgtEl>
                                          <p:spTgt spid="139"/>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1.74434E-7 -7.29041E-6 L -0.1057 0.41987 " pathEditMode="relative" ptsTypes="AA">
                                      <p:cBhvr>
                                        <p:cTn id="28" dur="2000" fill="hold"/>
                                        <p:tgtEl>
                                          <p:spTgt spid="140"/>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0004 -0.00047 L -0.13629 0.41778 " pathEditMode="relative" rAng="0" ptsTypes="AA">
                                      <p:cBhvr>
                                        <p:cTn id="30" dur="2000" fill="hold"/>
                                        <p:tgtEl>
                                          <p:spTgt spid="141"/>
                                        </p:tgtEl>
                                        <p:attrNameLst>
                                          <p:attrName>ppt_x</p:attrName>
                                          <p:attrName>ppt_y</p:attrName>
                                        </p:attrNameLst>
                                      </p:cBhvr>
                                      <p:rCtr x="-6834" y="20912"/>
                                    </p:animMotion>
                                  </p:child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9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9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1000"/>
                                        <p:tgtEl>
                                          <p:spTgt spid="2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10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animBg="1"/>
      <p:bldP spid="131" grpId="0" animBg="1"/>
      <p:bldP spid="136" grpId="0" animBg="1"/>
      <p:bldP spid="137" grpId="0" animBg="1"/>
      <p:bldP spid="138" grpId="0" animBg="1"/>
      <p:bldP spid="139" grpId="0" animBg="1"/>
      <p:bldP spid="140" grpId="0" animBg="1"/>
      <p:bldP spid="141" grpId="0" animBg="1"/>
      <p:bldP spid="144" grpId="0" animBg="1"/>
      <p:bldP spid="145" grpId="0" animBg="1"/>
      <p:bldP spid="92" grpId="0" animBg="1"/>
      <p:bldP spid="88" grpId="0" animBg="1"/>
      <p:bldP spid="91" grpId="0" animBg="1"/>
      <p:bldP spid="20"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 y="0"/>
            <a:ext cx="12188825" cy="3424296"/>
          </a:xfrm>
          <a:prstGeom prst="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577639" y="831137"/>
            <a:ext cx="3857753" cy="1862048"/>
          </a:xfrm>
          <a:prstGeom prst="rect">
            <a:avLst/>
          </a:prstGeom>
          <a:noFill/>
        </p:spPr>
        <p:txBody>
          <a:bodyPr wrap="none" rtlCol="0">
            <a:spAutoFit/>
          </a:bodyPr>
          <a:lstStyle/>
          <a:p>
            <a:pPr algn="ctr"/>
            <a:r>
              <a:rPr lang="en-US" sz="11500" dirty="0" smtClean="0">
                <a:solidFill>
                  <a:srgbClr val="FF6600"/>
                </a:solidFill>
                <a:latin typeface="Abril Fatface"/>
                <a:cs typeface="Abril Fatface"/>
              </a:rPr>
              <a:t>Varys</a:t>
            </a:r>
            <a:endParaRPr lang="en-US" sz="11500" dirty="0">
              <a:solidFill>
                <a:srgbClr val="FF6600"/>
              </a:solidFill>
              <a:latin typeface="Abril Fatface"/>
              <a:cs typeface="Abril Fatface"/>
            </a:endParaRPr>
          </a:p>
        </p:txBody>
      </p:sp>
      <p:sp>
        <p:nvSpPr>
          <p:cNvPr id="10" name="TextBox 9"/>
          <p:cNvSpPr txBox="1"/>
          <p:nvPr/>
        </p:nvSpPr>
        <p:spPr>
          <a:xfrm>
            <a:off x="7159001" y="931437"/>
            <a:ext cx="4108795" cy="1569660"/>
          </a:xfrm>
          <a:prstGeom prst="rect">
            <a:avLst/>
          </a:prstGeom>
          <a:noFill/>
        </p:spPr>
        <p:txBody>
          <a:bodyPr wrap="square" rtlCol="0">
            <a:spAutoFit/>
          </a:bodyPr>
          <a:lstStyle/>
          <a:p>
            <a:r>
              <a:rPr lang="en-US" sz="3200" i="1" dirty="0" smtClean="0">
                <a:solidFill>
                  <a:srgbClr val="FFFFFF"/>
                </a:solidFill>
                <a:latin typeface="Gill Sans Light"/>
                <a:cs typeface="Gill Sans Light"/>
              </a:rPr>
              <a:t>Employs a two-step algorithm to minimize coflow completion times</a:t>
            </a:r>
            <a:endParaRPr lang="en-US" sz="3200" i="1" dirty="0">
              <a:solidFill>
                <a:srgbClr val="FFFFFF"/>
              </a:solidFill>
              <a:latin typeface="Gill Sans Light"/>
              <a:cs typeface="Gill Sans Light"/>
            </a:endParaRPr>
          </a:p>
        </p:txBody>
      </p:sp>
      <p:graphicFrame>
        <p:nvGraphicFramePr>
          <p:cNvPr id="6" name="Table 5"/>
          <p:cNvGraphicFramePr>
            <a:graphicFrameLocks noGrp="1"/>
          </p:cNvGraphicFramePr>
          <p:nvPr>
            <p:extLst>
              <p:ext uri="{D42A27DB-BD31-4B8C-83A1-F6EECF244321}">
                <p14:modId xmlns:p14="http://schemas.microsoft.com/office/powerpoint/2010/main" val="4135268228"/>
              </p:ext>
            </p:extLst>
          </p:nvPr>
        </p:nvGraphicFramePr>
        <p:xfrm>
          <a:off x="698103" y="4337138"/>
          <a:ext cx="10792627" cy="1645920"/>
        </p:xfrm>
        <a:graphic>
          <a:graphicData uri="http://schemas.openxmlformats.org/drawingml/2006/table">
            <a:tbl>
              <a:tblPr firstRow="1" bandRow="1">
                <a:tableStyleId>{2D5ABB26-0587-4C30-8999-92F81FD0307C}</a:tableStyleId>
              </a:tblPr>
              <a:tblGrid>
                <a:gridCol w="4407830"/>
                <a:gridCol w="6384797"/>
              </a:tblGrid>
              <a:tr h="370840">
                <a:tc>
                  <a:txBody>
                    <a:bodyPr/>
                    <a:lstStyle/>
                    <a:p>
                      <a:pPr marL="514350" indent="-514350">
                        <a:buFont typeface="+mj-lt"/>
                        <a:buAutoNum type="arabicPeriod"/>
                      </a:pPr>
                      <a:r>
                        <a:rPr lang="en-US" sz="3200" dirty="0" smtClean="0">
                          <a:latin typeface="Gill Sans"/>
                          <a:cs typeface="Gill Sans"/>
                        </a:rPr>
                        <a:t>Ordering heuristic</a:t>
                      </a:r>
                      <a:endParaRPr lang="en-US" sz="3200" dirty="0">
                        <a:latin typeface="Gill Sans"/>
                        <a:cs typeface="Gill Sans"/>
                      </a:endParaRPr>
                    </a:p>
                  </a:txBody>
                  <a:tcPr marL="91416" marR="91416" anchor="ctr"/>
                </a:tc>
                <a:tc>
                  <a:txBody>
                    <a:bodyPr/>
                    <a:lstStyle/>
                    <a:p>
                      <a:r>
                        <a:rPr lang="en-US" sz="2400" i="1" dirty="0" smtClean="0">
                          <a:latin typeface="Gill Sans Light"/>
                          <a:cs typeface="Gill Sans Light"/>
                        </a:rPr>
                        <a:t>Keep an ordered list of coflows to be</a:t>
                      </a:r>
                      <a:r>
                        <a:rPr lang="en-US" sz="2400" i="1" baseline="0" dirty="0" smtClean="0">
                          <a:latin typeface="Gill Sans Light"/>
                          <a:cs typeface="Gill Sans Light"/>
                        </a:rPr>
                        <a:t> scheduled, preempting if needed</a:t>
                      </a:r>
                      <a:endParaRPr lang="en-US" sz="2400" i="1" dirty="0">
                        <a:latin typeface="Gill Sans Light"/>
                        <a:cs typeface="Gill Sans Light"/>
                      </a:endParaRPr>
                    </a:p>
                  </a:txBody>
                  <a:tcPr marL="91416" marR="91416"/>
                </a:tc>
              </a:tr>
              <a:tr h="370840">
                <a:tc>
                  <a:txBody>
                    <a:bodyPr/>
                    <a:lstStyle/>
                    <a:p>
                      <a:pPr marL="514350" indent="-514350">
                        <a:buFont typeface="+mj-lt"/>
                        <a:buAutoNum type="arabicPeriod" startAt="2"/>
                      </a:pPr>
                      <a:r>
                        <a:rPr lang="en-US" sz="3200" dirty="0" smtClean="0">
                          <a:latin typeface="Gill Sans"/>
                          <a:cs typeface="Gill Sans"/>
                        </a:rPr>
                        <a:t>Allocation algorithm</a:t>
                      </a:r>
                      <a:endParaRPr lang="en-US" sz="3200" dirty="0">
                        <a:latin typeface="Gill Sans"/>
                        <a:cs typeface="Gill Sans"/>
                      </a:endParaRPr>
                    </a:p>
                  </a:txBody>
                  <a:tcPr marL="91416" marR="91416" anchor="ctr"/>
                </a:tc>
                <a:tc>
                  <a:txBody>
                    <a:bodyPr/>
                    <a:lstStyle/>
                    <a:p>
                      <a:r>
                        <a:rPr lang="en-US" sz="2400" i="1" dirty="0" smtClean="0">
                          <a:latin typeface="Gill Sans Light"/>
                          <a:cs typeface="Gill Sans Light"/>
                        </a:rPr>
                        <a:t>Allocates</a:t>
                      </a:r>
                      <a:r>
                        <a:rPr lang="en-US" sz="2400" i="1" baseline="0" dirty="0" smtClean="0">
                          <a:latin typeface="Gill Sans Light"/>
                          <a:cs typeface="Gill Sans Light"/>
                        </a:rPr>
                        <a:t> minimum required resources to each coflow to finish in minimum time</a:t>
                      </a:r>
                      <a:endParaRPr lang="en-US" sz="2400" i="1" dirty="0">
                        <a:latin typeface="Gill Sans Light"/>
                        <a:cs typeface="Gill Sans Light"/>
                      </a:endParaRPr>
                    </a:p>
                  </a:txBody>
                  <a:tcPr marL="91416" marR="91416"/>
                </a:tc>
              </a:tr>
            </a:tbl>
          </a:graphicData>
        </a:graphic>
      </p:graphicFrame>
    </p:spTree>
    <p:extLst>
      <p:ext uri="{BB962C8B-B14F-4D97-AF65-F5344CB8AC3E}">
        <p14:creationId xmlns:p14="http://schemas.microsoft.com/office/powerpoint/2010/main" val="39744674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62626"/>
          </a:solidFill>
        </p:spPr>
        <p:txBody>
          <a:bodyPr/>
          <a:lstStyle/>
          <a:p>
            <a:r>
              <a:rPr lang="en-US" dirty="0" smtClean="0"/>
              <a:t>Allocation Algorithm</a:t>
            </a:r>
            <a:endParaRPr lang="en-US" dirty="0"/>
          </a:p>
        </p:txBody>
      </p:sp>
      <p:sp>
        <p:nvSpPr>
          <p:cNvPr id="50" name="TextBox 49"/>
          <p:cNvSpPr txBox="1"/>
          <p:nvPr/>
        </p:nvSpPr>
        <p:spPr>
          <a:xfrm>
            <a:off x="273089" y="2668677"/>
            <a:ext cx="2469401" cy="2308324"/>
          </a:xfrm>
          <a:prstGeom prst="rect">
            <a:avLst/>
          </a:prstGeom>
          <a:noFill/>
        </p:spPr>
        <p:txBody>
          <a:bodyPr wrap="square" rtlCol="0">
            <a:spAutoFit/>
          </a:bodyPr>
          <a:lstStyle/>
          <a:p>
            <a:r>
              <a:rPr lang="en-US" sz="3600" i="1" dirty="0" smtClean="0">
                <a:latin typeface="Gill Sans Light"/>
                <a:cs typeface="Gill Sans Light"/>
              </a:rPr>
              <a:t>A coflow cannot finish before its very last flow</a:t>
            </a:r>
            <a:endParaRPr lang="en-US" sz="3600" i="1" dirty="0">
              <a:latin typeface="Gill Sans Light"/>
              <a:cs typeface="Gill Sans Light"/>
            </a:endParaRPr>
          </a:p>
        </p:txBody>
      </p:sp>
      <p:sp>
        <p:nvSpPr>
          <p:cNvPr id="52" name="TextBox 51"/>
          <p:cNvSpPr txBox="1"/>
          <p:nvPr/>
        </p:nvSpPr>
        <p:spPr>
          <a:xfrm>
            <a:off x="3671146" y="2391678"/>
            <a:ext cx="3524602" cy="2862322"/>
          </a:xfrm>
          <a:prstGeom prst="rect">
            <a:avLst/>
          </a:prstGeom>
          <a:solidFill>
            <a:schemeClr val="accent6">
              <a:lumMod val="20000"/>
              <a:lumOff val="80000"/>
            </a:schemeClr>
          </a:solidFill>
          <a:ln>
            <a:solidFill>
              <a:srgbClr val="404040"/>
            </a:solidFill>
          </a:ln>
        </p:spPr>
        <p:txBody>
          <a:bodyPr wrap="square" rtlCol="0">
            <a:spAutoFit/>
          </a:bodyPr>
          <a:lstStyle/>
          <a:p>
            <a:r>
              <a:rPr lang="en-US" sz="3600" i="1" dirty="0" smtClean="0">
                <a:latin typeface="Gill Sans Light"/>
                <a:cs typeface="Gill Sans Light"/>
              </a:rPr>
              <a:t>Finishing flows faster than the bottleneck cannot decrease a coflow’s completion time</a:t>
            </a:r>
            <a:endParaRPr lang="en-US" sz="3600" i="1" dirty="0">
              <a:latin typeface="Gill Sans Light"/>
              <a:cs typeface="Gill Sans Light"/>
            </a:endParaRPr>
          </a:p>
        </p:txBody>
      </p:sp>
      <p:sp>
        <p:nvSpPr>
          <p:cNvPr id="3" name="Right Arrow 2"/>
          <p:cNvSpPr/>
          <p:nvPr/>
        </p:nvSpPr>
        <p:spPr>
          <a:xfrm>
            <a:off x="2663397" y="3375799"/>
            <a:ext cx="914162" cy="894080"/>
          </a:xfrm>
          <a:prstGeom prst="rightArrow">
            <a:avLst/>
          </a:prstGeom>
          <a:solidFill>
            <a:schemeClr val="accent6">
              <a:lumMod val="60000"/>
              <a:lumOff val="40000"/>
            </a:schemeClr>
          </a:solidFill>
          <a:ln w="28575" cmpd="sng">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7380749" y="3375799"/>
            <a:ext cx="914162" cy="894080"/>
          </a:xfrm>
          <a:prstGeom prst="rightArrow">
            <a:avLst/>
          </a:prstGeom>
          <a:solidFill>
            <a:srgbClr val="E46C0A"/>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460150" y="2393546"/>
            <a:ext cx="3465336" cy="2862322"/>
          </a:xfrm>
          <a:prstGeom prst="rect">
            <a:avLst/>
          </a:prstGeom>
          <a:solidFill>
            <a:schemeClr val="accent6">
              <a:lumMod val="75000"/>
            </a:schemeClr>
          </a:solidFill>
          <a:ln w="12700" cmpd="sng">
            <a:solidFill>
              <a:srgbClr val="000000"/>
            </a:solidFill>
          </a:ln>
        </p:spPr>
        <p:txBody>
          <a:bodyPr wrap="square" rtlCol="0">
            <a:spAutoFit/>
          </a:bodyPr>
          <a:lstStyle/>
          <a:p>
            <a:r>
              <a:rPr lang="en-US" sz="3600" i="1" dirty="0" smtClean="0">
                <a:solidFill>
                  <a:schemeClr val="bg1"/>
                </a:solidFill>
                <a:latin typeface="Gill Sans"/>
                <a:cs typeface="Gill Sans"/>
              </a:rPr>
              <a:t>Allocate minimum flow rates such that all flows of a coflow finish together on time</a:t>
            </a:r>
            <a:endParaRPr lang="en-US" sz="3600" i="1" dirty="0">
              <a:solidFill>
                <a:schemeClr val="bg1"/>
              </a:solidFill>
              <a:latin typeface="Gill Sans"/>
              <a:cs typeface="Gill Sans"/>
            </a:endParaRPr>
          </a:p>
        </p:txBody>
      </p:sp>
    </p:spTree>
    <p:custDataLst>
      <p:tags r:id="rId1"/>
    </p:custDataLst>
    <p:extLst>
      <p:ext uri="{BB962C8B-B14F-4D97-AF65-F5344CB8AC3E}">
        <p14:creationId xmlns:p14="http://schemas.microsoft.com/office/powerpoint/2010/main" val="1248556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500"/>
                                        <p:tgtEl>
                                          <p:spTgt spid="5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 grpId="0" animBg="1"/>
      <p:bldP spid="10"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85000"/>
              <a:lumOff val="15000"/>
            </a:schemeClr>
          </a:solidFill>
        </p:spPr>
        <p:txBody>
          <a:bodyPr/>
          <a:lstStyle/>
          <a:p>
            <a:r>
              <a:rPr lang="en-US" dirty="0" smtClean="0">
                <a:solidFill>
                  <a:schemeClr val="accent6">
                    <a:lumMod val="75000"/>
                  </a:schemeClr>
                </a:solidFill>
                <a:latin typeface="Abril Fatface"/>
                <a:cs typeface="Abril Fatface"/>
              </a:rPr>
              <a:t>Varys</a:t>
            </a:r>
            <a:r>
              <a:rPr lang="en-US" dirty="0" smtClean="0">
                <a:latin typeface="Abril Fatface"/>
                <a:cs typeface="Abril Fatface"/>
              </a:rPr>
              <a:t> </a:t>
            </a:r>
            <a:r>
              <a:rPr lang="en-US" dirty="0" smtClean="0"/>
              <a:t>Architecture</a:t>
            </a:r>
            <a:endParaRPr lang="en-US" dirty="0"/>
          </a:p>
        </p:txBody>
      </p:sp>
      <p:sp>
        <p:nvSpPr>
          <p:cNvPr id="3" name="Content Placeholder 2"/>
          <p:cNvSpPr txBox="1">
            <a:spLocks/>
          </p:cNvSpPr>
          <p:nvPr/>
        </p:nvSpPr>
        <p:spPr>
          <a:xfrm>
            <a:off x="688333" y="1670587"/>
            <a:ext cx="5682570" cy="4525963"/>
          </a:xfrm>
          <a:prstGeom prst="rect">
            <a:avLst/>
          </a:prstGeom>
        </p:spPr>
        <p:txBody>
          <a:bodyPr anchor="ct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Gill Sans Light"/>
                <a:ea typeface="+mn-ea"/>
                <a:cs typeface="Gill Sans Light"/>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Gill Sans Light"/>
                <a:ea typeface="+mn-ea"/>
                <a:cs typeface="Gill Sans Light"/>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Gill Sans Light"/>
                <a:ea typeface="+mn-ea"/>
                <a:cs typeface="Gill Sans Light"/>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Gill Sans Light"/>
                <a:ea typeface="+mn-ea"/>
                <a:cs typeface="Gill Sans Light"/>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Gill Sans Light"/>
                <a:ea typeface="+mn-ea"/>
                <a:cs typeface="Gill Sans Light"/>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Gill Sans"/>
                <a:cs typeface="Gill Sans"/>
              </a:rPr>
              <a:t>Centralized master-slave architecture </a:t>
            </a:r>
          </a:p>
          <a:p>
            <a:pPr lvl="1"/>
            <a:r>
              <a:rPr lang="en-US" dirty="0" smtClean="0"/>
              <a:t>Applications use a client library to communicate with the master</a:t>
            </a:r>
          </a:p>
          <a:p>
            <a:pPr marL="0" indent="0">
              <a:buNone/>
            </a:pPr>
            <a:r>
              <a:rPr lang="en-US" dirty="0" smtClean="0">
                <a:latin typeface="Gill Sans"/>
                <a:cs typeface="Gill Sans"/>
              </a:rPr>
              <a:t>Actual </a:t>
            </a:r>
            <a:r>
              <a:rPr lang="en-US" i="1" dirty="0" smtClean="0">
                <a:latin typeface="Gill Sans"/>
                <a:cs typeface="Gill Sans"/>
              </a:rPr>
              <a:t>timing</a:t>
            </a:r>
            <a:r>
              <a:rPr lang="en-US" dirty="0" smtClean="0">
                <a:latin typeface="Gill Sans"/>
                <a:cs typeface="Gill Sans"/>
              </a:rPr>
              <a:t> and </a:t>
            </a:r>
            <a:r>
              <a:rPr lang="en-US" i="1" dirty="0" smtClean="0">
                <a:latin typeface="Gill Sans"/>
                <a:cs typeface="Gill Sans"/>
              </a:rPr>
              <a:t>rates are </a:t>
            </a:r>
            <a:r>
              <a:rPr lang="en-US" dirty="0" smtClean="0">
                <a:latin typeface="Gill Sans"/>
                <a:cs typeface="Gill Sans"/>
              </a:rPr>
              <a:t>determined by the coflow scheduler</a:t>
            </a:r>
          </a:p>
        </p:txBody>
      </p:sp>
      <p:sp>
        <p:nvSpPr>
          <p:cNvPr id="24" name="Rectangle 23"/>
          <p:cNvSpPr/>
          <p:nvPr/>
        </p:nvSpPr>
        <p:spPr>
          <a:xfrm>
            <a:off x="7162668" y="2735822"/>
            <a:ext cx="814728" cy="829571"/>
          </a:xfrm>
          <a:prstGeom prst="rect">
            <a:avLst/>
          </a:prstGeom>
          <a:solidFill>
            <a:srgbClr val="FFFFFF"/>
          </a:solidFill>
          <a:ln w="25400" cap="flat" cmpd="sng" algn="ctr">
            <a:solidFill>
              <a:sysClr val="windowText" lastClr="000000"/>
            </a:solidFill>
            <a:prstDash val="solid"/>
            <a:headEnd type="none" w="med" len="med"/>
            <a:tailEnd type="none"/>
          </a:ln>
          <a:effectLst/>
        </p:spPr>
        <p:txBody>
          <a:bodyPr rtlCol="0" anchor="b"/>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1" u="none" strike="noStrike" kern="0" cap="none" spc="0" normalizeH="0" baseline="0" noProof="0" dirty="0">
              <a:ln>
                <a:noFill/>
              </a:ln>
              <a:solidFill>
                <a:sysClr val="windowText" lastClr="000000"/>
              </a:solidFill>
              <a:effectLst/>
              <a:uLnTx/>
              <a:uFillTx/>
              <a:latin typeface="Gill Sans"/>
              <a:ea typeface="+mn-ea"/>
              <a:cs typeface="Gill Sans"/>
            </a:endParaRPr>
          </a:p>
        </p:txBody>
      </p:sp>
      <p:sp>
        <p:nvSpPr>
          <p:cNvPr id="28" name="Folded Corner 27"/>
          <p:cNvSpPr>
            <a:spLocks noChangeAspect="1"/>
          </p:cNvSpPr>
          <p:nvPr/>
        </p:nvSpPr>
        <p:spPr>
          <a:xfrm>
            <a:off x="6551768" y="2774935"/>
            <a:ext cx="365665" cy="297823"/>
          </a:xfrm>
          <a:prstGeom prst="foldedCorner">
            <a:avLst/>
          </a:prstGeom>
          <a:solidFill>
            <a:schemeClr val="bg1">
              <a:lumMod val="75000"/>
            </a:schemeClr>
          </a:solidFill>
          <a:ln w="19050" cap="flat" cmpd="sng" algn="ctr">
            <a:solidFill>
              <a:sysClr val="windowText" lastClr="000000"/>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Gill Sans"/>
                <a:ea typeface="+mn-ea"/>
                <a:cs typeface="Gill Sans"/>
              </a:rPr>
              <a:t>Put</a:t>
            </a:r>
            <a:endParaRPr kumimoji="0" lang="en-US" sz="1400" b="0" i="0" u="none" strike="noStrike" kern="0" cap="none" spc="0" normalizeH="0" baseline="0" noProof="0" dirty="0">
              <a:ln>
                <a:noFill/>
              </a:ln>
              <a:solidFill>
                <a:sysClr val="windowText" lastClr="000000"/>
              </a:solidFill>
              <a:effectLst/>
              <a:uLnTx/>
              <a:uFillTx/>
              <a:latin typeface="Gill Sans"/>
              <a:ea typeface="+mn-ea"/>
              <a:cs typeface="Gill Sans"/>
            </a:endParaRPr>
          </a:p>
        </p:txBody>
      </p:sp>
      <p:sp>
        <p:nvSpPr>
          <p:cNvPr id="32" name="Right Arrow 31"/>
          <p:cNvSpPr/>
          <p:nvPr/>
        </p:nvSpPr>
        <p:spPr>
          <a:xfrm>
            <a:off x="6890400" y="2849820"/>
            <a:ext cx="313054" cy="127589"/>
          </a:xfrm>
          <a:prstGeom prst="rightArrow">
            <a:avLst/>
          </a:prstGeom>
          <a:solidFill>
            <a:srgbClr val="FFFFFF"/>
          </a:solidFill>
          <a:ln w="1270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a:ea typeface="+mn-ea"/>
              <a:cs typeface="Gill Sans"/>
            </a:endParaRPr>
          </a:p>
        </p:txBody>
      </p:sp>
      <p:sp>
        <p:nvSpPr>
          <p:cNvPr id="36" name="Rectangle 35"/>
          <p:cNvSpPr/>
          <p:nvPr/>
        </p:nvSpPr>
        <p:spPr>
          <a:xfrm>
            <a:off x="8993563" y="2735822"/>
            <a:ext cx="814728" cy="829571"/>
          </a:xfrm>
          <a:prstGeom prst="rect">
            <a:avLst/>
          </a:prstGeom>
          <a:solidFill>
            <a:srgbClr val="FFFFFF"/>
          </a:solidFill>
          <a:ln w="25400" cap="flat" cmpd="sng" algn="ctr">
            <a:solidFill>
              <a:sysClr val="windowText" lastClr="000000"/>
            </a:solidFill>
            <a:prstDash val="solid"/>
            <a:headEnd type="none" w="med" len="med"/>
            <a:tailEnd type="none"/>
          </a:ln>
          <a:effectLst/>
        </p:spPr>
        <p:txBody>
          <a:bodyPr rtlCol="0" anchor="b"/>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1" u="none" strike="noStrike" kern="0" cap="none" spc="0" normalizeH="0" baseline="0" noProof="0" dirty="0">
              <a:ln>
                <a:noFill/>
              </a:ln>
              <a:solidFill>
                <a:sysClr val="windowText" lastClr="000000"/>
              </a:solidFill>
              <a:effectLst/>
              <a:uLnTx/>
              <a:uFillTx/>
              <a:latin typeface="Gill Sans"/>
              <a:ea typeface="+mn-ea"/>
              <a:cs typeface="Gill Sans"/>
            </a:endParaRPr>
          </a:p>
        </p:txBody>
      </p:sp>
      <p:sp>
        <p:nvSpPr>
          <p:cNvPr id="40" name="Folded Corner 39"/>
          <p:cNvSpPr>
            <a:spLocks noChangeAspect="1"/>
          </p:cNvSpPr>
          <p:nvPr/>
        </p:nvSpPr>
        <p:spPr>
          <a:xfrm>
            <a:off x="8382663" y="2774935"/>
            <a:ext cx="365665" cy="297823"/>
          </a:xfrm>
          <a:prstGeom prst="foldedCorner">
            <a:avLst/>
          </a:prstGeom>
          <a:solidFill>
            <a:srgbClr val="BFBFBF"/>
          </a:solidFill>
          <a:ln w="19050" cap="flat" cmpd="sng" algn="ctr">
            <a:solidFill>
              <a:sysClr val="windowText" lastClr="000000"/>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Gill Sans"/>
                <a:ea typeface="+mn-ea"/>
                <a:cs typeface="Gill Sans"/>
              </a:rPr>
              <a:t>Get</a:t>
            </a:r>
            <a:endParaRPr kumimoji="0" lang="en-US" sz="1400" b="0" i="0" u="none" strike="noStrike" kern="0" cap="none" spc="0" normalizeH="0" baseline="0" noProof="0" dirty="0">
              <a:ln>
                <a:noFill/>
              </a:ln>
              <a:solidFill>
                <a:sysClr val="windowText" lastClr="000000"/>
              </a:solidFill>
              <a:effectLst/>
              <a:uLnTx/>
              <a:uFillTx/>
              <a:latin typeface="Gill Sans"/>
              <a:ea typeface="+mn-ea"/>
              <a:cs typeface="Gill Sans"/>
            </a:endParaRPr>
          </a:p>
        </p:txBody>
      </p:sp>
      <p:sp>
        <p:nvSpPr>
          <p:cNvPr id="43" name="Left Arrow 42"/>
          <p:cNvSpPr/>
          <p:nvPr/>
        </p:nvSpPr>
        <p:spPr>
          <a:xfrm>
            <a:off x="8721296" y="2849820"/>
            <a:ext cx="313054" cy="127589"/>
          </a:xfrm>
          <a:prstGeom prst="leftArrow">
            <a:avLst/>
          </a:prstGeom>
          <a:solidFill>
            <a:srgbClr val="FFFFFF"/>
          </a:solidFill>
          <a:ln w="1270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a:ea typeface="+mn-ea"/>
              <a:cs typeface="Gill Sans"/>
            </a:endParaRPr>
          </a:p>
        </p:txBody>
      </p:sp>
      <p:sp>
        <p:nvSpPr>
          <p:cNvPr id="44" name="Rectangle 43"/>
          <p:cNvSpPr/>
          <p:nvPr/>
        </p:nvSpPr>
        <p:spPr>
          <a:xfrm>
            <a:off x="10844141" y="2735822"/>
            <a:ext cx="814728" cy="829571"/>
          </a:xfrm>
          <a:prstGeom prst="rect">
            <a:avLst/>
          </a:prstGeom>
          <a:noFill/>
          <a:ln w="25400" cap="flat" cmpd="sng" algn="ctr">
            <a:solidFill>
              <a:sysClr val="windowText" lastClr="000000"/>
            </a:solidFill>
            <a:prstDash val="solid"/>
            <a:headEnd type="none" w="med" len="med"/>
            <a:tailEnd type="none"/>
          </a:ln>
          <a:effectLst/>
        </p:spPr>
        <p:txBody>
          <a:bodyPr rtlCol="0" anchor="b"/>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1" u="none" strike="noStrike" kern="0" cap="none" spc="0" normalizeH="0" baseline="0" noProof="0" dirty="0">
              <a:ln>
                <a:noFill/>
              </a:ln>
              <a:solidFill>
                <a:sysClr val="windowText" lastClr="000000"/>
              </a:solidFill>
              <a:effectLst/>
              <a:uLnTx/>
              <a:uFillTx/>
              <a:latin typeface="Gill Sans"/>
              <a:ea typeface="+mn-ea"/>
              <a:cs typeface="Gill Sans"/>
            </a:endParaRPr>
          </a:p>
        </p:txBody>
      </p:sp>
      <p:grpSp>
        <p:nvGrpSpPr>
          <p:cNvPr id="45" name="Group 44"/>
          <p:cNvGrpSpPr/>
          <p:nvPr/>
        </p:nvGrpSpPr>
        <p:grpSpPr>
          <a:xfrm>
            <a:off x="7338234" y="2424816"/>
            <a:ext cx="202197" cy="652368"/>
            <a:chOff x="1665696" y="2866323"/>
            <a:chExt cx="269666" cy="869824"/>
          </a:xfrm>
        </p:grpSpPr>
        <p:cxnSp>
          <p:nvCxnSpPr>
            <p:cNvPr id="46" name="Straight Connector 45"/>
            <p:cNvCxnSpPr/>
            <p:nvPr/>
          </p:nvCxnSpPr>
          <p:spPr>
            <a:xfrm rot="16200000">
              <a:off x="1236508" y="3300297"/>
              <a:ext cx="867948" cy="0"/>
            </a:xfrm>
            <a:prstGeom prst="line">
              <a:avLst/>
            </a:prstGeom>
            <a:solidFill>
              <a:srgbClr val="FFFFFF"/>
            </a:solidFill>
            <a:ln w="19050" cap="flat" cmpd="sng" algn="ctr">
              <a:solidFill>
                <a:srgbClr val="FF6600"/>
              </a:solidFill>
              <a:prstDash val="solid"/>
              <a:headEnd type="none" w="med" len="med"/>
              <a:tailEnd type="none"/>
            </a:ln>
            <a:effectLst/>
          </p:spPr>
        </p:cxnSp>
        <p:cxnSp>
          <p:nvCxnSpPr>
            <p:cNvPr id="47" name="Straight Connector 46"/>
            <p:cNvCxnSpPr/>
            <p:nvPr/>
          </p:nvCxnSpPr>
          <p:spPr>
            <a:xfrm rot="16200000">
              <a:off x="1499924" y="3302173"/>
              <a:ext cx="867948" cy="0"/>
            </a:xfrm>
            <a:prstGeom prst="line">
              <a:avLst/>
            </a:prstGeom>
            <a:solidFill>
              <a:srgbClr val="FFFFFF"/>
            </a:solidFill>
            <a:ln w="19050" cap="flat" cmpd="sng" algn="ctr">
              <a:solidFill>
                <a:srgbClr val="FF6600"/>
              </a:solidFill>
              <a:prstDash val="solid"/>
              <a:headEnd type="none" w="med" len="med"/>
              <a:tailEnd type="none"/>
            </a:ln>
            <a:effectLst/>
          </p:spPr>
        </p:cxnSp>
        <p:cxnSp>
          <p:nvCxnSpPr>
            <p:cNvPr id="48" name="Straight Connector 47"/>
            <p:cNvCxnSpPr/>
            <p:nvPr/>
          </p:nvCxnSpPr>
          <p:spPr>
            <a:xfrm rot="16200000" flipH="1">
              <a:off x="1799534" y="2737177"/>
              <a:ext cx="1990" cy="269666"/>
            </a:xfrm>
            <a:prstGeom prst="line">
              <a:avLst/>
            </a:prstGeom>
            <a:solidFill>
              <a:srgbClr val="FFFFFF"/>
            </a:solidFill>
            <a:ln w="19050" cap="flat" cmpd="sng" algn="ctr">
              <a:solidFill>
                <a:srgbClr val="FF6600"/>
              </a:solidFill>
              <a:prstDash val="solid"/>
              <a:headEnd type="none" w="med" len="med"/>
              <a:tailEnd type="none"/>
            </a:ln>
            <a:effectLst/>
          </p:spPr>
        </p:cxnSp>
        <p:sp>
          <p:nvSpPr>
            <p:cNvPr id="49" name="Rectangle 48"/>
            <p:cNvSpPr/>
            <p:nvPr/>
          </p:nvSpPr>
          <p:spPr>
            <a:xfrm rot="16200000">
              <a:off x="1757897" y="2908667"/>
              <a:ext cx="95203" cy="146638"/>
            </a:xfrm>
            <a:prstGeom prst="rect">
              <a:avLst/>
            </a:prstGeom>
            <a:solidFill>
              <a:srgbClr val="FFFFFF"/>
            </a:solidFill>
            <a:ln w="1905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a:ea typeface="+mn-ea"/>
                <a:cs typeface="Gill Sans"/>
              </a:endParaRPr>
            </a:p>
          </p:txBody>
        </p:sp>
        <p:sp>
          <p:nvSpPr>
            <p:cNvPr id="50" name="Rectangle 49"/>
            <p:cNvSpPr/>
            <p:nvPr/>
          </p:nvSpPr>
          <p:spPr>
            <a:xfrm rot="16200000">
              <a:off x="1757897" y="3057601"/>
              <a:ext cx="95203" cy="146638"/>
            </a:xfrm>
            <a:prstGeom prst="rect">
              <a:avLst/>
            </a:prstGeom>
            <a:solidFill>
              <a:srgbClr val="FFFFFF"/>
            </a:solidFill>
            <a:ln w="1905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a:ea typeface="+mn-ea"/>
                <a:cs typeface="Gill Sans"/>
              </a:endParaRPr>
            </a:p>
          </p:txBody>
        </p:sp>
        <p:sp>
          <p:nvSpPr>
            <p:cNvPr id="51" name="Rectangle 50"/>
            <p:cNvSpPr/>
            <p:nvPr/>
          </p:nvSpPr>
          <p:spPr>
            <a:xfrm rot="16200000">
              <a:off x="1757897" y="3200524"/>
              <a:ext cx="95203" cy="146638"/>
            </a:xfrm>
            <a:prstGeom prst="rect">
              <a:avLst/>
            </a:prstGeom>
            <a:solidFill>
              <a:srgbClr val="FFFFFF"/>
            </a:solidFill>
            <a:ln w="1905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a:ea typeface="+mn-ea"/>
                <a:cs typeface="Gill Sans"/>
              </a:endParaRPr>
            </a:p>
          </p:txBody>
        </p:sp>
        <p:sp>
          <p:nvSpPr>
            <p:cNvPr id="52" name="Rectangle 51"/>
            <p:cNvSpPr/>
            <p:nvPr/>
          </p:nvSpPr>
          <p:spPr>
            <a:xfrm rot="16200000">
              <a:off x="1757897" y="3340759"/>
              <a:ext cx="95203" cy="146637"/>
            </a:xfrm>
            <a:prstGeom prst="rect">
              <a:avLst/>
            </a:prstGeom>
            <a:solidFill>
              <a:srgbClr val="FFFFFF"/>
            </a:solidFill>
            <a:ln w="1905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a:ea typeface="+mn-ea"/>
                <a:cs typeface="Gill Sans"/>
              </a:endParaRPr>
            </a:p>
          </p:txBody>
        </p:sp>
      </p:grpSp>
      <p:grpSp>
        <p:nvGrpSpPr>
          <p:cNvPr id="53" name="Group 52"/>
          <p:cNvGrpSpPr/>
          <p:nvPr/>
        </p:nvGrpSpPr>
        <p:grpSpPr>
          <a:xfrm rot="10800000">
            <a:off x="7615551" y="2382536"/>
            <a:ext cx="202197" cy="652368"/>
            <a:chOff x="1665696" y="2866323"/>
            <a:chExt cx="269666" cy="869824"/>
          </a:xfrm>
        </p:grpSpPr>
        <p:cxnSp>
          <p:nvCxnSpPr>
            <p:cNvPr id="54" name="Straight Connector 53"/>
            <p:cNvCxnSpPr/>
            <p:nvPr/>
          </p:nvCxnSpPr>
          <p:spPr>
            <a:xfrm rot="16200000">
              <a:off x="1236508" y="3300297"/>
              <a:ext cx="867948" cy="0"/>
            </a:xfrm>
            <a:prstGeom prst="line">
              <a:avLst/>
            </a:prstGeom>
            <a:solidFill>
              <a:srgbClr val="FFFFFF"/>
            </a:solidFill>
            <a:ln w="19050" cap="flat" cmpd="sng" algn="ctr">
              <a:solidFill>
                <a:srgbClr val="FF6600"/>
              </a:solidFill>
              <a:prstDash val="solid"/>
              <a:headEnd type="none" w="med" len="med"/>
              <a:tailEnd type="none"/>
            </a:ln>
            <a:effectLst/>
          </p:spPr>
        </p:cxnSp>
        <p:cxnSp>
          <p:nvCxnSpPr>
            <p:cNvPr id="55" name="Straight Connector 54"/>
            <p:cNvCxnSpPr/>
            <p:nvPr/>
          </p:nvCxnSpPr>
          <p:spPr>
            <a:xfrm rot="16200000">
              <a:off x="1499924" y="3302173"/>
              <a:ext cx="867948" cy="0"/>
            </a:xfrm>
            <a:prstGeom prst="line">
              <a:avLst/>
            </a:prstGeom>
            <a:solidFill>
              <a:srgbClr val="FFFFFF"/>
            </a:solidFill>
            <a:ln w="19050" cap="flat" cmpd="sng" algn="ctr">
              <a:solidFill>
                <a:srgbClr val="FF6600"/>
              </a:solidFill>
              <a:prstDash val="solid"/>
              <a:headEnd type="none" w="med" len="med"/>
              <a:tailEnd type="none"/>
            </a:ln>
            <a:effectLst/>
          </p:spPr>
        </p:cxnSp>
        <p:cxnSp>
          <p:nvCxnSpPr>
            <p:cNvPr id="56" name="Straight Connector 55"/>
            <p:cNvCxnSpPr/>
            <p:nvPr/>
          </p:nvCxnSpPr>
          <p:spPr>
            <a:xfrm rot="16200000" flipH="1">
              <a:off x="1799534" y="2737177"/>
              <a:ext cx="1990" cy="269666"/>
            </a:xfrm>
            <a:prstGeom prst="line">
              <a:avLst/>
            </a:prstGeom>
            <a:solidFill>
              <a:srgbClr val="FFFFFF"/>
            </a:solidFill>
            <a:ln w="19050" cap="flat" cmpd="sng" algn="ctr">
              <a:solidFill>
                <a:srgbClr val="FF6600"/>
              </a:solidFill>
              <a:prstDash val="solid"/>
              <a:headEnd type="none" w="med" len="med"/>
              <a:tailEnd type="none"/>
            </a:ln>
            <a:effectLst/>
          </p:spPr>
        </p:cxnSp>
        <p:sp>
          <p:nvSpPr>
            <p:cNvPr id="57" name="Rectangle 56"/>
            <p:cNvSpPr/>
            <p:nvPr/>
          </p:nvSpPr>
          <p:spPr>
            <a:xfrm rot="16200000">
              <a:off x="1757897" y="2908667"/>
              <a:ext cx="95203" cy="146638"/>
            </a:xfrm>
            <a:prstGeom prst="rect">
              <a:avLst/>
            </a:prstGeom>
            <a:solidFill>
              <a:srgbClr val="FFFFFF"/>
            </a:solidFill>
            <a:ln w="1905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a:ea typeface="+mn-ea"/>
                <a:cs typeface="Gill Sans"/>
              </a:endParaRPr>
            </a:p>
          </p:txBody>
        </p:sp>
        <p:sp>
          <p:nvSpPr>
            <p:cNvPr id="58" name="Rectangle 57"/>
            <p:cNvSpPr/>
            <p:nvPr/>
          </p:nvSpPr>
          <p:spPr>
            <a:xfrm rot="16200000">
              <a:off x="1757897" y="3057601"/>
              <a:ext cx="95203" cy="146638"/>
            </a:xfrm>
            <a:prstGeom prst="rect">
              <a:avLst/>
            </a:prstGeom>
            <a:solidFill>
              <a:srgbClr val="FFFFFF"/>
            </a:solidFill>
            <a:ln w="1905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a:ea typeface="+mn-ea"/>
                <a:cs typeface="Gill Sans"/>
              </a:endParaRPr>
            </a:p>
          </p:txBody>
        </p:sp>
        <p:sp>
          <p:nvSpPr>
            <p:cNvPr id="59" name="Rectangle 58"/>
            <p:cNvSpPr/>
            <p:nvPr/>
          </p:nvSpPr>
          <p:spPr>
            <a:xfrm rot="16200000">
              <a:off x="1757897" y="3200524"/>
              <a:ext cx="95203" cy="146638"/>
            </a:xfrm>
            <a:prstGeom prst="rect">
              <a:avLst/>
            </a:prstGeom>
            <a:solidFill>
              <a:srgbClr val="FFFFFF"/>
            </a:solidFill>
            <a:ln w="1905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a:ea typeface="+mn-ea"/>
                <a:cs typeface="Gill Sans"/>
              </a:endParaRPr>
            </a:p>
          </p:txBody>
        </p:sp>
      </p:grpSp>
      <p:grpSp>
        <p:nvGrpSpPr>
          <p:cNvPr id="60" name="Group 59"/>
          <p:cNvGrpSpPr/>
          <p:nvPr/>
        </p:nvGrpSpPr>
        <p:grpSpPr>
          <a:xfrm>
            <a:off x="9169131" y="2424816"/>
            <a:ext cx="202197" cy="652368"/>
            <a:chOff x="1665696" y="2866323"/>
            <a:chExt cx="269666" cy="869824"/>
          </a:xfrm>
        </p:grpSpPr>
        <p:cxnSp>
          <p:nvCxnSpPr>
            <p:cNvPr id="61" name="Straight Connector 60"/>
            <p:cNvCxnSpPr/>
            <p:nvPr/>
          </p:nvCxnSpPr>
          <p:spPr>
            <a:xfrm rot="16200000">
              <a:off x="1236508" y="3300297"/>
              <a:ext cx="867948" cy="0"/>
            </a:xfrm>
            <a:prstGeom prst="line">
              <a:avLst/>
            </a:prstGeom>
            <a:solidFill>
              <a:srgbClr val="FFFFFF"/>
            </a:solidFill>
            <a:ln w="19050" cap="flat" cmpd="sng" algn="ctr">
              <a:solidFill>
                <a:srgbClr val="FF6600"/>
              </a:solidFill>
              <a:prstDash val="solid"/>
              <a:headEnd type="none" w="med" len="med"/>
              <a:tailEnd type="none"/>
            </a:ln>
            <a:effectLst/>
          </p:spPr>
        </p:cxnSp>
        <p:cxnSp>
          <p:nvCxnSpPr>
            <p:cNvPr id="62" name="Straight Connector 61"/>
            <p:cNvCxnSpPr/>
            <p:nvPr/>
          </p:nvCxnSpPr>
          <p:spPr>
            <a:xfrm rot="16200000">
              <a:off x="1499924" y="3302173"/>
              <a:ext cx="867948" cy="0"/>
            </a:xfrm>
            <a:prstGeom prst="line">
              <a:avLst/>
            </a:prstGeom>
            <a:solidFill>
              <a:srgbClr val="FFFFFF"/>
            </a:solidFill>
            <a:ln w="19050" cap="flat" cmpd="sng" algn="ctr">
              <a:solidFill>
                <a:srgbClr val="FF6600"/>
              </a:solidFill>
              <a:prstDash val="solid"/>
              <a:headEnd type="none" w="med" len="med"/>
              <a:tailEnd type="none"/>
            </a:ln>
            <a:effectLst/>
          </p:spPr>
        </p:cxnSp>
        <p:cxnSp>
          <p:nvCxnSpPr>
            <p:cNvPr id="63" name="Straight Connector 62"/>
            <p:cNvCxnSpPr/>
            <p:nvPr/>
          </p:nvCxnSpPr>
          <p:spPr>
            <a:xfrm rot="16200000" flipH="1">
              <a:off x="1799534" y="2737177"/>
              <a:ext cx="1990" cy="269666"/>
            </a:xfrm>
            <a:prstGeom prst="line">
              <a:avLst/>
            </a:prstGeom>
            <a:solidFill>
              <a:srgbClr val="FFFFFF"/>
            </a:solidFill>
            <a:ln w="19050" cap="flat" cmpd="sng" algn="ctr">
              <a:solidFill>
                <a:srgbClr val="FF6600"/>
              </a:solidFill>
              <a:prstDash val="solid"/>
              <a:headEnd type="none" w="med" len="med"/>
              <a:tailEnd type="none"/>
            </a:ln>
            <a:effectLst/>
          </p:spPr>
        </p:cxnSp>
        <p:sp>
          <p:nvSpPr>
            <p:cNvPr id="64" name="Rectangle 63"/>
            <p:cNvSpPr/>
            <p:nvPr/>
          </p:nvSpPr>
          <p:spPr>
            <a:xfrm rot="16200000">
              <a:off x="1757897" y="2908667"/>
              <a:ext cx="95203" cy="146638"/>
            </a:xfrm>
            <a:prstGeom prst="rect">
              <a:avLst/>
            </a:prstGeom>
            <a:solidFill>
              <a:srgbClr val="FFFFFF"/>
            </a:solidFill>
            <a:ln w="1905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a:ea typeface="+mn-ea"/>
                <a:cs typeface="Gill Sans"/>
              </a:endParaRPr>
            </a:p>
          </p:txBody>
        </p:sp>
        <p:sp>
          <p:nvSpPr>
            <p:cNvPr id="65" name="Rectangle 64"/>
            <p:cNvSpPr/>
            <p:nvPr/>
          </p:nvSpPr>
          <p:spPr>
            <a:xfrm rot="16200000">
              <a:off x="1757897" y="3057601"/>
              <a:ext cx="95203" cy="146638"/>
            </a:xfrm>
            <a:prstGeom prst="rect">
              <a:avLst/>
            </a:prstGeom>
            <a:solidFill>
              <a:srgbClr val="FFFFFF"/>
            </a:solidFill>
            <a:ln w="1905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a:ea typeface="+mn-ea"/>
                <a:cs typeface="Gill Sans"/>
              </a:endParaRPr>
            </a:p>
          </p:txBody>
        </p:sp>
        <p:sp>
          <p:nvSpPr>
            <p:cNvPr id="66" name="Rectangle 65"/>
            <p:cNvSpPr/>
            <p:nvPr/>
          </p:nvSpPr>
          <p:spPr>
            <a:xfrm rot="16200000">
              <a:off x="1757897" y="3200524"/>
              <a:ext cx="95203" cy="146638"/>
            </a:xfrm>
            <a:prstGeom prst="rect">
              <a:avLst/>
            </a:prstGeom>
            <a:solidFill>
              <a:srgbClr val="FFFFFF"/>
            </a:solidFill>
            <a:ln w="1905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a:ea typeface="+mn-ea"/>
                <a:cs typeface="Gill Sans"/>
              </a:endParaRPr>
            </a:p>
          </p:txBody>
        </p:sp>
      </p:grpSp>
      <p:grpSp>
        <p:nvGrpSpPr>
          <p:cNvPr id="67" name="Group 66"/>
          <p:cNvGrpSpPr/>
          <p:nvPr/>
        </p:nvGrpSpPr>
        <p:grpSpPr>
          <a:xfrm rot="10800000">
            <a:off x="9446449" y="2382536"/>
            <a:ext cx="202197" cy="652368"/>
            <a:chOff x="1665696" y="2866323"/>
            <a:chExt cx="269666" cy="869824"/>
          </a:xfrm>
        </p:grpSpPr>
        <p:cxnSp>
          <p:nvCxnSpPr>
            <p:cNvPr id="68" name="Straight Connector 67"/>
            <p:cNvCxnSpPr/>
            <p:nvPr/>
          </p:nvCxnSpPr>
          <p:spPr>
            <a:xfrm rot="16200000">
              <a:off x="1236508" y="3300297"/>
              <a:ext cx="867948" cy="0"/>
            </a:xfrm>
            <a:prstGeom prst="line">
              <a:avLst/>
            </a:prstGeom>
            <a:solidFill>
              <a:srgbClr val="FFFFFF"/>
            </a:solidFill>
            <a:ln w="19050" cap="flat" cmpd="sng" algn="ctr">
              <a:solidFill>
                <a:srgbClr val="FF6600"/>
              </a:solidFill>
              <a:prstDash val="solid"/>
              <a:headEnd type="none" w="med" len="med"/>
              <a:tailEnd type="none"/>
            </a:ln>
            <a:effectLst/>
          </p:spPr>
        </p:cxnSp>
        <p:cxnSp>
          <p:nvCxnSpPr>
            <p:cNvPr id="69" name="Straight Connector 68"/>
            <p:cNvCxnSpPr/>
            <p:nvPr/>
          </p:nvCxnSpPr>
          <p:spPr>
            <a:xfrm rot="16200000">
              <a:off x="1499924" y="3302173"/>
              <a:ext cx="867948" cy="0"/>
            </a:xfrm>
            <a:prstGeom prst="line">
              <a:avLst/>
            </a:prstGeom>
            <a:solidFill>
              <a:srgbClr val="FFFFFF"/>
            </a:solidFill>
            <a:ln w="19050" cap="flat" cmpd="sng" algn="ctr">
              <a:solidFill>
                <a:srgbClr val="FF6600"/>
              </a:solidFill>
              <a:prstDash val="solid"/>
              <a:headEnd type="none" w="med" len="med"/>
              <a:tailEnd type="none"/>
            </a:ln>
            <a:effectLst/>
          </p:spPr>
        </p:cxnSp>
        <p:cxnSp>
          <p:nvCxnSpPr>
            <p:cNvPr id="70" name="Straight Connector 69"/>
            <p:cNvCxnSpPr/>
            <p:nvPr/>
          </p:nvCxnSpPr>
          <p:spPr>
            <a:xfrm rot="16200000" flipH="1">
              <a:off x="1799534" y="2737177"/>
              <a:ext cx="1990" cy="269666"/>
            </a:xfrm>
            <a:prstGeom prst="line">
              <a:avLst/>
            </a:prstGeom>
            <a:solidFill>
              <a:srgbClr val="FFFFFF"/>
            </a:solidFill>
            <a:ln w="19050" cap="flat" cmpd="sng" algn="ctr">
              <a:solidFill>
                <a:srgbClr val="FF6600"/>
              </a:solidFill>
              <a:prstDash val="solid"/>
              <a:headEnd type="none" w="med" len="med"/>
              <a:tailEnd type="none"/>
            </a:ln>
            <a:effectLst/>
          </p:spPr>
        </p:cxnSp>
        <p:sp>
          <p:nvSpPr>
            <p:cNvPr id="71" name="Rectangle 70"/>
            <p:cNvSpPr/>
            <p:nvPr/>
          </p:nvSpPr>
          <p:spPr>
            <a:xfrm rot="16200000">
              <a:off x="1757897" y="2908667"/>
              <a:ext cx="95203" cy="146638"/>
            </a:xfrm>
            <a:prstGeom prst="rect">
              <a:avLst/>
            </a:prstGeom>
            <a:solidFill>
              <a:srgbClr val="FFFFFF"/>
            </a:solidFill>
            <a:ln w="1905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a:ea typeface="+mn-ea"/>
                <a:cs typeface="Gill Sans"/>
              </a:endParaRPr>
            </a:p>
          </p:txBody>
        </p:sp>
        <p:sp>
          <p:nvSpPr>
            <p:cNvPr id="72" name="Rectangle 71"/>
            <p:cNvSpPr/>
            <p:nvPr/>
          </p:nvSpPr>
          <p:spPr>
            <a:xfrm rot="16200000">
              <a:off x="1757897" y="3057601"/>
              <a:ext cx="95203" cy="146638"/>
            </a:xfrm>
            <a:prstGeom prst="rect">
              <a:avLst/>
            </a:prstGeom>
            <a:solidFill>
              <a:srgbClr val="FFFFFF"/>
            </a:solidFill>
            <a:ln w="1905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a:ea typeface="+mn-ea"/>
                <a:cs typeface="Gill Sans"/>
              </a:endParaRPr>
            </a:p>
          </p:txBody>
        </p:sp>
        <p:sp>
          <p:nvSpPr>
            <p:cNvPr id="73" name="Rectangle 72"/>
            <p:cNvSpPr/>
            <p:nvPr/>
          </p:nvSpPr>
          <p:spPr>
            <a:xfrm rot="16200000">
              <a:off x="1757897" y="3200524"/>
              <a:ext cx="95203" cy="146638"/>
            </a:xfrm>
            <a:prstGeom prst="rect">
              <a:avLst/>
            </a:prstGeom>
            <a:solidFill>
              <a:srgbClr val="FFFFFF"/>
            </a:solidFill>
            <a:ln w="1905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a:ea typeface="+mn-ea"/>
                <a:cs typeface="Gill Sans"/>
              </a:endParaRPr>
            </a:p>
          </p:txBody>
        </p:sp>
        <p:sp>
          <p:nvSpPr>
            <p:cNvPr id="74" name="Rectangle 73"/>
            <p:cNvSpPr/>
            <p:nvPr/>
          </p:nvSpPr>
          <p:spPr>
            <a:xfrm rot="16200000">
              <a:off x="1757897" y="3340759"/>
              <a:ext cx="95203" cy="146637"/>
            </a:xfrm>
            <a:prstGeom prst="rect">
              <a:avLst/>
            </a:prstGeom>
            <a:solidFill>
              <a:srgbClr val="FFFFFF"/>
            </a:solidFill>
            <a:ln w="1905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a:ea typeface="+mn-ea"/>
                <a:cs typeface="Gill Sans"/>
              </a:endParaRPr>
            </a:p>
          </p:txBody>
        </p:sp>
        <p:sp>
          <p:nvSpPr>
            <p:cNvPr id="75" name="Rectangle 74"/>
            <p:cNvSpPr/>
            <p:nvPr/>
          </p:nvSpPr>
          <p:spPr>
            <a:xfrm rot="16200000">
              <a:off x="1757897" y="3481209"/>
              <a:ext cx="95203" cy="146638"/>
            </a:xfrm>
            <a:prstGeom prst="rect">
              <a:avLst/>
            </a:prstGeom>
            <a:solidFill>
              <a:srgbClr val="FFFFFF"/>
            </a:solidFill>
            <a:ln w="1905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a:ea typeface="+mn-ea"/>
                <a:cs typeface="Gill Sans"/>
              </a:endParaRPr>
            </a:p>
          </p:txBody>
        </p:sp>
      </p:grpSp>
      <p:grpSp>
        <p:nvGrpSpPr>
          <p:cNvPr id="76" name="Group 75"/>
          <p:cNvGrpSpPr/>
          <p:nvPr/>
        </p:nvGrpSpPr>
        <p:grpSpPr>
          <a:xfrm>
            <a:off x="11019707" y="2424816"/>
            <a:ext cx="202197" cy="652368"/>
            <a:chOff x="1665696" y="2866323"/>
            <a:chExt cx="269666" cy="869824"/>
          </a:xfrm>
        </p:grpSpPr>
        <p:cxnSp>
          <p:nvCxnSpPr>
            <p:cNvPr id="77" name="Straight Connector 76"/>
            <p:cNvCxnSpPr/>
            <p:nvPr/>
          </p:nvCxnSpPr>
          <p:spPr>
            <a:xfrm rot="16200000">
              <a:off x="1236508" y="3300297"/>
              <a:ext cx="867948" cy="0"/>
            </a:xfrm>
            <a:prstGeom prst="line">
              <a:avLst/>
            </a:prstGeom>
            <a:solidFill>
              <a:srgbClr val="FFFFFF"/>
            </a:solidFill>
            <a:ln w="19050" cap="flat" cmpd="sng" algn="ctr">
              <a:solidFill>
                <a:srgbClr val="FF6600"/>
              </a:solidFill>
              <a:prstDash val="solid"/>
              <a:headEnd type="none" w="med" len="med"/>
              <a:tailEnd type="none"/>
            </a:ln>
            <a:effectLst/>
          </p:spPr>
        </p:cxnSp>
        <p:cxnSp>
          <p:nvCxnSpPr>
            <p:cNvPr id="78" name="Straight Connector 77"/>
            <p:cNvCxnSpPr/>
            <p:nvPr/>
          </p:nvCxnSpPr>
          <p:spPr>
            <a:xfrm rot="16200000">
              <a:off x="1499924" y="3302173"/>
              <a:ext cx="867948" cy="0"/>
            </a:xfrm>
            <a:prstGeom prst="line">
              <a:avLst/>
            </a:prstGeom>
            <a:solidFill>
              <a:srgbClr val="FFFFFF"/>
            </a:solidFill>
            <a:ln w="19050" cap="flat" cmpd="sng" algn="ctr">
              <a:solidFill>
                <a:srgbClr val="FF6600"/>
              </a:solidFill>
              <a:prstDash val="solid"/>
              <a:headEnd type="none" w="med" len="med"/>
              <a:tailEnd type="none"/>
            </a:ln>
            <a:effectLst/>
          </p:spPr>
        </p:cxnSp>
        <p:cxnSp>
          <p:nvCxnSpPr>
            <p:cNvPr id="79" name="Straight Connector 78"/>
            <p:cNvCxnSpPr/>
            <p:nvPr/>
          </p:nvCxnSpPr>
          <p:spPr>
            <a:xfrm rot="16200000" flipH="1">
              <a:off x="1799534" y="2737177"/>
              <a:ext cx="1990" cy="269666"/>
            </a:xfrm>
            <a:prstGeom prst="line">
              <a:avLst/>
            </a:prstGeom>
            <a:solidFill>
              <a:srgbClr val="FFFFFF"/>
            </a:solidFill>
            <a:ln w="19050" cap="flat" cmpd="sng" algn="ctr">
              <a:solidFill>
                <a:srgbClr val="FF6600"/>
              </a:solidFill>
              <a:prstDash val="solid"/>
              <a:headEnd type="none" w="med" len="med"/>
              <a:tailEnd type="none"/>
            </a:ln>
            <a:effectLst/>
          </p:spPr>
        </p:cxnSp>
        <p:sp>
          <p:nvSpPr>
            <p:cNvPr id="80" name="Rectangle 79"/>
            <p:cNvSpPr/>
            <p:nvPr/>
          </p:nvSpPr>
          <p:spPr>
            <a:xfrm rot="16200000">
              <a:off x="1757897" y="2908667"/>
              <a:ext cx="95203" cy="146638"/>
            </a:xfrm>
            <a:prstGeom prst="rect">
              <a:avLst/>
            </a:prstGeom>
            <a:solidFill>
              <a:srgbClr val="FFFFFF"/>
            </a:solidFill>
            <a:ln w="1905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a:ea typeface="+mn-ea"/>
                <a:cs typeface="Gill Sans"/>
              </a:endParaRPr>
            </a:p>
          </p:txBody>
        </p:sp>
        <p:sp>
          <p:nvSpPr>
            <p:cNvPr id="81" name="Rectangle 80"/>
            <p:cNvSpPr/>
            <p:nvPr/>
          </p:nvSpPr>
          <p:spPr>
            <a:xfrm rot="16200000">
              <a:off x="1757897" y="3057601"/>
              <a:ext cx="95203" cy="146638"/>
            </a:xfrm>
            <a:prstGeom prst="rect">
              <a:avLst/>
            </a:prstGeom>
            <a:solidFill>
              <a:srgbClr val="FFFFFF"/>
            </a:solidFill>
            <a:ln w="1905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a:ea typeface="+mn-ea"/>
                <a:cs typeface="Gill Sans"/>
              </a:endParaRPr>
            </a:p>
          </p:txBody>
        </p:sp>
        <p:sp>
          <p:nvSpPr>
            <p:cNvPr id="82" name="Rectangle 81"/>
            <p:cNvSpPr/>
            <p:nvPr/>
          </p:nvSpPr>
          <p:spPr>
            <a:xfrm rot="16200000">
              <a:off x="1757897" y="3200524"/>
              <a:ext cx="95203" cy="146638"/>
            </a:xfrm>
            <a:prstGeom prst="rect">
              <a:avLst/>
            </a:prstGeom>
            <a:solidFill>
              <a:srgbClr val="FFFFFF"/>
            </a:solidFill>
            <a:ln w="1905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a:ea typeface="+mn-ea"/>
                <a:cs typeface="Gill Sans"/>
              </a:endParaRPr>
            </a:p>
          </p:txBody>
        </p:sp>
        <p:sp>
          <p:nvSpPr>
            <p:cNvPr id="83" name="Rectangle 82"/>
            <p:cNvSpPr/>
            <p:nvPr/>
          </p:nvSpPr>
          <p:spPr>
            <a:xfrm rot="16200000">
              <a:off x="1757897" y="3340759"/>
              <a:ext cx="95203" cy="146637"/>
            </a:xfrm>
            <a:prstGeom prst="rect">
              <a:avLst/>
            </a:prstGeom>
            <a:solidFill>
              <a:srgbClr val="FFFFFF"/>
            </a:solidFill>
            <a:ln w="1905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a:ea typeface="+mn-ea"/>
                <a:cs typeface="Gill Sans"/>
              </a:endParaRPr>
            </a:p>
          </p:txBody>
        </p:sp>
        <p:sp>
          <p:nvSpPr>
            <p:cNvPr id="84" name="Rectangle 83"/>
            <p:cNvSpPr/>
            <p:nvPr/>
          </p:nvSpPr>
          <p:spPr>
            <a:xfrm rot="16200000">
              <a:off x="1757897" y="3481209"/>
              <a:ext cx="95203" cy="146638"/>
            </a:xfrm>
            <a:prstGeom prst="rect">
              <a:avLst/>
            </a:prstGeom>
            <a:solidFill>
              <a:srgbClr val="FFFFFF"/>
            </a:solidFill>
            <a:ln w="1905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a:ea typeface="+mn-ea"/>
                <a:cs typeface="Gill Sans"/>
              </a:endParaRPr>
            </a:p>
          </p:txBody>
        </p:sp>
      </p:grpSp>
      <p:grpSp>
        <p:nvGrpSpPr>
          <p:cNvPr id="85" name="Group 84"/>
          <p:cNvGrpSpPr/>
          <p:nvPr/>
        </p:nvGrpSpPr>
        <p:grpSpPr>
          <a:xfrm rot="10800000">
            <a:off x="11297024" y="2382536"/>
            <a:ext cx="202197" cy="652368"/>
            <a:chOff x="1665696" y="2866323"/>
            <a:chExt cx="269666" cy="869824"/>
          </a:xfrm>
        </p:grpSpPr>
        <p:cxnSp>
          <p:nvCxnSpPr>
            <p:cNvPr id="86" name="Straight Connector 85"/>
            <p:cNvCxnSpPr/>
            <p:nvPr/>
          </p:nvCxnSpPr>
          <p:spPr>
            <a:xfrm rot="16200000">
              <a:off x="1236508" y="3300297"/>
              <a:ext cx="867948" cy="0"/>
            </a:xfrm>
            <a:prstGeom prst="line">
              <a:avLst/>
            </a:prstGeom>
            <a:solidFill>
              <a:srgbClr val="FFFFFF"/>
            </a:solidFill>
            <a:ln w="19050" cap="flat" cmpd="sng" algn="ctr">
              <a:solidFill>
                <a:srgbClr val="FF6600"/>
              </a:solidFill>
              <a:prstDash val="solid"/>
              <a:headEnd type="none" w="med" len="med"/>
              <a:tailEnd type="none"/>
            </a:ln>
            <a:effectLst/>
          </p:spPr>
        </p:cxnSp>
        <p:cxnSp>
          <p:nvCxnSpPr>
            <p:cNvPr id="87" name="Straight Connector 86"/>
            <p:cNvCxnSpPr/>
            <p:nvPr/>
          </p:nvCxnSpPr>
          <p:spPr>
            <a:xfrm rot="16200000">
              <a:off x="1499924" y="3302173"/>
              <a:ext cx="867948" cy="0"/>
            </a:xfrm>
            <a:prstGeom prst="line">
              <a:avLst/>
            </a:prstGeom>
            <a:solidFill>
              <a:srgbClr val="FFFFFF"/>
            </a:solidFill>
            <a:ln w="19050" cap="flat" cmpd="sng" algn="ctr">
              <a:solidFill>
                <a:srgbClr val="FF6600"/>
              </a:solidFill>
              <a:prstDash val="solid"/>
              <a:headEnd type="none" w="med" len="med"/>
              <a:tailEnd type="none"/>
            </a:ln>
            <a:effectLst/>
          </p:spPr>
        </p:cxnSp>
        <p:cxnSp>
          <p:nvCxnSpPr>
            <p:cNvPr id="88" name="Straight Connector 87"/>
            <p:cNvCxnSpPr/>
            <p:nvPr/>
          </p:nvCxnSpPr>
          <p:spPr>
            <a:xfrm rot="16200000" flipH="1">
              <a:off x="1799534" y="2737177"/>
              <a:ext cx="1990" cy="269666"/>
            </a:xfrm>
            <a:prstGeom prst="line">
              <a:avLst/>
            </a:prstGeom>
            <a:solidFill>
              <a:srgbClr val="FFFFFF"/>
            </a:solidFill>
            <a:ln w="19050" cap="flat" cmpd="sng" algn="ctr">
              <a:solidFill>
                <a:srgbClr val="FF6600"/>
              </a:solidFill>
              <a:prstDash val="solid"/>
              <a:headEnd type="none" w="med" len="med"/>
              <a:tailEnd type="none"/>
            </a:ln>
            <a:effectLst/>
          </p:spPr>
        </p:cxnSp>
        <p:sp>
          <p:nvSpPr>
            <p:cNvPr id="89" name="Rectangle 88"/>
            <p:cNvSpPr/>
            <p:nvPr/>
          </p:nvSpPr>
          <p:spPr>
            <a:xfrm rot="16200000">
              <a:off x="1757897" y="2908667"/>
              <a:ext cx="95203" cy="146638"/>
            </a:xfrm>
            <a:prstGeom prst="rect">
              <a:avLst/>
            </a:prstGeom>
            <a:solidFill>
              <a:srgbClr val="FFFFFF"/>
            </a:solidFill>
            <a:ln w="1905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a:ea typeface="+mn-ea"/>
                <a:cs typeface="Gill Sans"/>
              </a:endParaRPr>
            </a:p>
          </p:txBody>
        </p:sp>
        <p:sp>
          <p:nvSpPr>
            <p:cNvPr id="90" name="Rectangle 89"/>
            <p:cNvSpPr/>
            <p:nvPr/>
          </p:nvSpPr>
          <p:spPr>
            <a:xfrm rot="16200000">
              <a:off x="1757897" y="3057601"/>
              <a:ext cx="95203" cy="146638"/>
            </a:xfrm>
            <a:prstGeom prst="rect">
              <a:avLst/>
            </a:prstGeom>
            <a:solidFill>
              <a:srgbClr val="FFFFFF"/>
            </a:solidFill>
            <a:ln w="1905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a:ea typeface="+mn-ea"/>
                <a:cs typeface="Gill Sans"/>
              </a:endParaRPr>
            </a:p>
          </p:txBody>
        </p:sp>
        <p:sp>
          <p:nvSpPr>
            <p:cNvPr id="91" name="Rectangle 90"/>
            <p:cNvSpPr/>
            <p:nvPr/>
          </p:nvSpPr>
          <p:spPr>
            <a:xfrm rot="16200000">
              <a:off x="1757897" y="3200524"/>
              <a:ext cx="95203" cy="146638"/>
            </a:xfrm>
            <a:prstGeom prst="rect">
              <a:avLst/>
            </a:prstGeom>
            <a:solidFill>
              <a:srgbClr val="FFFFFF"/>
            </a:solidFill>
            <a:ln w="1905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a:ea typeface="+mn-ea"/>
                <a:cs typeface="Gill Sans"/>
              </a:endParaRPr>
            </a:p>
          </p:txBody>
        </p:sp>
      </p:grpSp>
      <p:sp>
        <p:nvSpPr>
          <p:cNvPr id="92" name="Folded Corner 91"/>
          <p:cNvSpPr>
            <a:spLocks noChangeAspect="1"/>
          </p:cNvSpPr>
          <p:nvPr/>
        </p:nvSpPr>
        <p:spPr>
          <a:xfrm>
            <a:off x="10233241" y="2774935"/>
            <a:ext cx="365665" cy="297823"/>
          </a:xfrm>
          <a:prstGeom prst="foldedCorner">
            <a:avLst/>
          </a:prstGeom>
          <a:solidFill>
            <a:srgbClr val="BFBFBF"/>
          </a:solidFill>
          <a:ln w="19050" cap="flat" cmpd="sng" algn="ctr">
            <a:solidFill>
              <a:sysClr val="windowText" lastClr="000000"/>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Gill Sans"/>
                <a:ea typeface="+mn-ea"/>
                <a:cs typeface="Gill Sans"/>
              </a:rPr>
              <a:t>Reg</a:t>
            </a:r>
            <a:endParaRPr kumimoji="0" lang="en-US" sz="1400" b="0" i="0" u="none" strike="noStrike" kern="0" cap="none" spc="0" normalizeH="0" baseline="0" noProof="0" dirty="0">
              <a:ln>
                <a:noFill/>
              </a:ln>
              <a:solidFill>
                <a:sysClr val="windowText" lastClr="000000"/>
              </a:solidFill>
              <a:effectLst/>
              <a:uLnTx/>
              <a:uFillTx/>
              <a:latin typeface="Gill Sans"/>
              <a:ea typeface="+mn-ea"/>
              <a:cs typeface="Gill Sans"/>
            </a:endParaRPr>
          </a:p>
        </p:txBody>
      </p:sp>
      <p:sp>
        <p:nvSpPr>
          <p:cNvPr id="93" name="Right Arrow 92"/>
          <p:cNvSpPr/>
          <p:nvPr/>
        </p:nvSpPr>
        <p:spPr>
          <a:xfrm>
            <a:off x="10571872" y="2849820"/>
            <a:ext cx="313054" cy="127589"/>
          </a:xfrm>
          <a:prstGeom prst="rightArrow">
            <a:avLst/>
          </a:prstGeom>
          <a:solidFill>
            <a:srgbClr val="FFFFFF"/>
          </a:solidFill>
          <a:ln w="12700" cap="flat" cmpd="sng" algn="ctr">
            <a:solidFill>
              <a:sysClr val="windowText" lastClr="000000"/>
            </a:solidFill>
            <a:prstDash val="solid"/>
            <a:headEnd type="none" w="med" len="med"/>
            <a:tailEnd type="none"/>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a:ea typeface="+mn-ea"/>
              <a:cs typeface="Gill Sans"/>
            </a:endParaRPr>
          </a:p>
        </p:txBody>
      </p:sp>
      <p:sp>
        <p:nvSpPr>
          <p:cNvPr id="94" name="Can 93"/>
          <p:cNvSpPr/>
          <p:nvPr/>
        </p:nvSpPr>
        <p:spPr>
          <a:xfrm>
            <a:off x="6591999" y="3214946"/>
            <a:ext cx="329021" cy="272157"/>
          </a:xfrm>
          <a:prstGeom prst="can">
            <a:avLst/>
          </a:prstGeom>
          <a:solidFill>
            <a:srgbClr val="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Gill Sans"/>
              <a:ea typeface="+mn-ea"/>
              <a:cs typeface="Gill Sans"/>
            </a:endParaRPr>
          </a:p>
        </p:txBody>
      </p:sp>
      <p:sp>
        <p:nvSpPr>
          <p:cNvPr id="95" name="Left-Right Arrow 94"/>
          <p:cNvSpPr/>
          <p:nvPr/>
        </p:nvSpPr>
        <p:spPr>
          <a:xfrm>
            <a:off x="6886233" y="3263941"/>
            <a:ext cx="313054" cy="129579"/>
          </a:xfrm>
          <a:prstGeom prst="leftRightArrow">
            <a:avLst/>
          </a:prstGeom>
          <a:solidFill>
            <a:srgbClr val="FFFFFF"/>
          </a:solidFill>
          <a:ln w="1270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a:ea typeface="+mn-ea"/>
              <a:cs typeface="Gill Sans"/>
            </a:endParaRPr>
          </a:p>
        </p:txBody>
      </p:sp>
      <p:sp>
        <p:nvSpPr>
          <p:cNvPr id="96" name="Can 95"/>
          <p:cNvSpPr/>
          <p:nvPr/>
        </p:nvSpPr>
        <p:spPr>
          <a:xfrm>
            <a:off x="8422894" y="3214946"/>
            <a:ext cx="329021" cy="272157"/>
          </a:xfrm>
          <a:prstGeom prst="can">
            <a:avLst/>
          </a:prstGeom>
          <a:solidFill>
            <a:srgbClr val="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Gill Sans"/>
              <a:ea typeface="+mn-ea"/>
              <a:cs typeface="Gill Sans"/>
            </a:endParaRPr>
          </a:p>
        </p:txBody>
      </p:sp>
      <p:sp>
        <p:nvSpPr>
          <p:cNvPr id="97" name="Left-Right Arrow 96"/>
          <p:cNvSpPr/>
          <p:nvPr/>
        </p:nvSpPr>
        <p:spPr>
          <a:xfrm>
            <a:off x="8717130" y="3263941"/>
            <a:ext cx="313054" cy="129579"/>
          </a:xfrm>
          <a:prstGeom prst="leftRightArrow">
            <a:avLst/>
          </a:prstGeom>
          <a:solidFill>
            <a:srgbClr val="FFFFFF"/>
          </a:solidFill>
          <a:ln w="1270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a:ea typeface="+mn-ea"/>
              <a:cs typeface="Gill Sans"/>
            </a:endParaRPr>
          </a:p>
        </p:txBody>
      </p:sp>
      <p:sp>
        <p:nvSpPr>
          <p:cNvPr id="98" name="Can 97"/>
          <p:cNvSpPr/>
          <p:nvPr/>
        </p:nvSpPr>
        <p:spPr>
          <a:xfrm>
            <a:off x="10273469" y="3214946"/>
            <a:ext cx="329021" cy="272157"/>
          </a:xfrm>
          <a:prstGeom prst="can">
            <a:avLst/>
          </a:prstGeom>
          <a:solidFill>
            <a:srgbClr val="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Gill Sans"/>
              <a:ea typeface="+mn-ea"/>
              <a:cs typeface="Gill Sans"/>
            </a:endParaRPr>
          </a:p>
        </p:txBody>
      </p:sp>
      <p:sp>
        <p:nvSpPr>
          <p:cNvPr id="99" name="Left-Right Arrow 98"/>
          <p:cNvSpPr/>
          <p:nvPr/>
        </p:nvSpPr>
        <p:spPr>
          <a:xfrm>
            <a:off x="10567706" y="3263941"/>
            <a:ext cx="313054" cy="129579"/>
          </a:xfrm>
          <a:prstGeom prst="leftRightArrow">
            <a:avLst/>
          </a:prstGeom>
          <a:solidFill>
            <a:srgbClr val="FFFFFF"/>
          </a:solidFill>
          <a:ln w="1270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a:ea typeface="+mn-ea"/>
              <a:cs typeface="Gill Sans"/>
            </a:endParaRPr>
          </a:p>
        </p:txBody>
      </p:sp>
      <p:sp>
        <p:nvSpPr>
          <p:cNvPr id="100" name="Rectangle 99"/>
          <p:cNvSpPr/>
          <p:nvPr/>
        </p:nvSpPr>
        <p:spPr>
          <a:xfrm>
            <a:off x="6872826" y="4050991"/>
            <a:ext cx="2056864" cy="1371600"/>
          </a:xfrm>
          <a:prstGeom prst="rect">
            <a:avLst/>
          </a:prstGeom>
          <a:solidFill>
            <a:srgbClr val="FDEADA"/>
          </a:solidFill>
          <a:ln w="19050" cap="flat" cmpd="sng" algn="ctr">
            <a:solidFill>
              <a:sysClr val="windowText" lastClr="000000"/>
            </a:solidFill>
            <a:prstDash val="solid"/>
            <a:headEnd type="none" w="med" len="med"/>
            <a:tailEnd type="none"/>
          </a:ln>
          <a:effectLst/>
        </p:spPr>
        <p:txBody>
          <a:bodyPr rtlCol="0" anchor="b"/>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smtClean="0">
                <a:ln>
                  <a:noFill/>
                </a:ln>
                <a:solidFill>
                  <a:sysClr val="windowText" lastClr="000000"/>
                </a:solidFill>
                <a:effectLst/>
                <a:uLnTx/>
                <a:uFillTx/>
                <a:latin typeface="Gill Sans"/>
                <a:ea typeface="+mn-ea"/>
                <a:cs typeface="Gill Sans"/>
              </a:rPr>
              <a:t>Varys Master</a:t>
            </a:r>
            <a:endParaRPr kumimoji="0" lang="en-US" b="0" i="1" u="none" strike="noStrike" kern="0" cap="none" spc="0" normalizeH="0" baseline="0" noProof="0" dirty="0">
              <a:ln>
                <a:noFill/>
              </a:ln>
              <a:solidFill>
                <a:sysClr val="windowText" lastClr="000000"/>
              </a:solidFill>
              <a:effectLst/>
              <a:uLnTx/>
              <a:uFillTx/>
              <a:latin typeface="Gill Sans"/>
              <a:ea typeface="+mn-ea"/>
              <a:cs typeface="Gill Sans"/>
            </a:endParaRPr>
          </a:p>
        </p:txBody>
      </p:sp>
      <p:sp>
        <p:nvSpPr>
          <p:cNvPr id="101" name="Rectangle 100"/>
          <p:cNvSpPr/>
          <p:nvPr/>
        </p:nvSpPr>
        <p:spPr>
          <a:xfrm>
            <a:off x="6982116" y="4809938"/>
            <a:ext cx="1846450" cy="320215"/>
          </a:xfrm>
          <a:prstGeom prst="rect">
            <a:avLst/>
          </a:prstGeom>
          <a:solidFill>
            <a:srgbClr val="FFFFFF"/>
          </a:solidFill>
          <a:ln w="19050" cap="flat" cmpd="sng" algn="ctr">
            <a:solidFill>
              <a:schemeClr val="tx1"/>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Gill Sans"/>
                <a:ea typeface="+mn-ea"/>
                <a:cs typeface="Gill Sans"/>
              </a:rPr>
              <a:t>Coflow Scheduler</a:t>
            </a:r>
            <a:endParaRPr kumimoji="0" lang="en-US" sz="1600" b="0" i="0" u="none" strike="noStrike" kern="0" cap="none" spc="0" normalizeH="0" baseline="0" noProof="0" dirty="0">
              <a:ln>
                <a:noFill/>
              </a:ln>
              <a:solidFill>
                <a:sysClr val="windowText" lastClr="000000"/>
              </a:solidFill>
              <a:effectLst/>
              <a:uLnTx/>
              <a:uFillTx/>
              <a:latin typeface="Gill Sans"/>
              <a:ea typeface="+mn-ea"/>
              <a:cs typeface="Gill Sans"/>
            </a:endParaRPr>
          </a:p>
        </p:txBody>
      </p:sp>
      <p:cxnSp>
        <p:nvCxnSpPr>
          <p:cNvPr id="102" name="Straight Arrow Connector 101"/>
          <p:cNvCxnSpPr/>
          <p:nvPr/>
        </p:nvCxnSpPr>
        <p:spPr>
          <a:xfrm flipH="1">
            <a:off x="7420794" y="4598293"/>
            <a:ext cx="0" cy="232475"/>
          </a:xfrm>
          <a:prstGeom prst="straightConnector1">
            <a:avLst/>
          </a:prstGeom>
          <a:solidFill>
            <a:schemeClr val="bg1"/>
          </a:solidFill>
          <a:ln w="19050" cap="flat" cmpd="sng" algn="ctr">
            <a:solidFill>
              <a:srgbClr val="000000"/>
            </a:solidFill>
            <a:prstDash val="solid"/>
            <a:headEnd type="none" w="med" len="med"/>
            <a:tailEnd type="arrow"/>
          </a:ln>
          <a:effectLst/>
        </p:spPr>
      </p:cxnSp>
      <p:sp>
        <p:nvSpPr>
          <p:cNvPr id="103" name="Rectangle 102"/>
          <p:cNvSpPr/>
          <p:nvPr/>
        </p:nvSpPr>
        <p:spPr>
          <a:xfrm>
            <a:off x="6980399" y="4147281"/>
            <a:ext cx="870259" cy="458917"/>
          </a:xfrm>
          <a:prstGeom prst="rect">
            <a:avLst/>
          </a:prstGeom>
          <a:solidFill>
            <a:schemeClr val="bg1"/>
          </a:solidFill>
          <a:ln w="19050" cap="flat" cmpd="sng" algn="ctr">
            <a:solidFill>
              <a:srgbClr val="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Gill Sans"/>
                <a:ea typeface="+mn-ea"/>
                <a:cs typeface="Gill Sans"/>
              </a:rPr>
              <a:t>Topology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Gill Sans"/>
                <a:ea typeface="+mn-ea"/>
                <a:cs typeface="Gill Sans"/>
              </a:rPr>
              <a:t>Monitor</a:t>
            </a:r>
            <a:endParaRPr kumimoji="0" lang="en-US" sz="1400" b="0" i="0" u="none" strike="noStrike" kern="0" cap="none" spc="0" normalizeH="0" baseline="0" noProof="0" dirty="0">
              <a:ln>
                <a:noFill/>
              </a:ln>
              <a:solidFill>
                <a:sysClr val="windowText" lastClr="000000"/>
              </a:solidFill>
              <a:effectLst/>
              <a:uLnTx/>
              <a:uFillTx/>
              <a:latin typeface="Gill Sans"/>
              <a:ea typeface="+mn-ea"/>
              <a:cs typeface="Gill Sans"/>
            </a:endParaRPr>
          </a:p>
        </p:txBody>
      </p:sp>
      <p:cxnSp>
        <p:nvCxnSpPr>
          <p:cNvPr id="104" name="Straight Arrow Connector 103"/>
          <p:cNvCxnSpPr/>
          <p:nvPr/>
        </p:nvCxnSpPr>
        <p:spPr>
          <a:xfrm>
            <a:off x="8394011" y="4583543"/>
            <a:ext cx="0" cy="223644"/>
          </a:xfrm>
          <a:prstGeom prst="straightConnector1">
            <a:avLst/>
          </a:prstGeom>
          <a:noFill/>
          <a:ln w="19050" cap="flat" cmpd="sng" algn="ctr">
            <a:solidFill>
              <a:srgbClr val="000000"/>
            </a:solidFill>
            <a:prstDash val="solid"/>
            <a:headEnd type="none" w="med" len="med"/>
            <a:tailEnd type="arrow"/>
          </a:ln>
          <a:effectLst/>
        </p:spPr>
      </p:cxnSp>
      <p:sp>
        <p:nvSpPr>
          <p:cNvPr id="105" name="Rectangle 104"/>
          <p:cNvSpPr/>
          <p:nvPr/>
        </p:nvSpPr>
        <p:spPr>
          <a:xfrm>
            <a:off x="7931916" y="4144671"/>
            <a:ext cx="897524" cy="458917"/>
          </a:xfrm>
          <a:prstGeom prst="rect">
            <a:avLst/>
          </a:prstGeom>
          <a:solidFill>
            <a:srgbClr val="FFFFFF"/>
          </a:solidFill>
          <a:ln w="19050" cap="flat" cmpd="sng" algn="ctr">
            <a:solidFill>
              <a:srgbClr val="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Gill Sans"/>
                <a:ea typeface="+mn-ea"/>
                <a:cs typeface="Gill Sans"/>
              </a:rPr>
              <a:t>Usage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Gill Sans"/>
                <a:ea typeface="+mn-ea"/>
                <a:cs typeface="Gill Sans"/>
              </a:rPr>
              <a:t>Estimator</a:t>
            </a:r>
            <a:endParaRPr kumimoji="0" lang="en-US" sz="1400" b="0" i="0" u="none" strike="noStrike" kern="0" cap="none" spc="0" normalizeH="0" baseline="0" noProof="0" dirty="0">
              <a:ln>
                <a:noFill/>
              </a:ln>
              <a:solidFill>
                <a:sysClr val="windowText" lastClr="000000"/>
              </a:solidFill>
              <a:effectLst/>
              <a:uLnTx/>
              <a:uFillTx/>
              <a:latin typeface="Gill Sans"/>
              <a:ea typeface="+mn-ea"/>
              <a:cs typeface="Gill Sans"/>
            </a:endParaRPr>
          </a:p>
        </p:txBody>
      </p:sp>
      <p:cxnSp>
        <p:nvCxnSpPr>
          <p:cNvPr id="106" name="Elbow Connector 105"/>
          <p:cNvCxnSpPr>
            <a:stCxn id="134" idx="2"/>
            <a:endCxn id="100" idx="0"/>
          </p:cNvCxnSpPr>
          <p:nvPr/>
        </p:nvCxnSpPr>
        <p:spPr>
          <a:xfrm rot="16200000" flipH="1">
            <a:off x="7468398" y="3618136"/>
            <a:ext cx="532182" cy="333537"/>
          </a:xfrm>
          <a:prstGeom prst="bentConnector3">
            <a:avLst/>
          </a:prstGeom>
          <a:ln w="38100" cmpd="sng">
            <a:solidFill>
              <a:schemeClr val="tx1"/>
            </a:solidFill>
            <a:headEnd type="stealth"/>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107" name="Elbow Connector 106"/>
          <p:cNvCxnSpPr>
            <a:stCxn id="135" idx="2"/>
            <a:endCxn id="100" idx="0"/>
          </p:cNvCxnSpPr>
          <p:nvPr/>
        </p:nvCxnSpPr>
        <p:spPr>
          <a:xfrm rot="5400000">
            <a:off x="8383739" y="3036334"/>
            <a:ext cx="532182" cy="1497141"/>
          </a:xfrm>
          <a:prstGeom prst="bentConnector3">
            <a:avLst>
              <a:gd name="adj1" fmla="val 50000"/>
            </a:avLst>
          </a:prstGeom>
          <a:ln w="38100" cmpd="sng">
            <a:solidFill>
              <a:schemeClr val="tx1"/>
            </a:solidFill>
            <a:headEnd type="stealth"/>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108" name="Elbow Connector 107"/>
          <p:cNvCxnSpPr>
            <a:stCxn id="136" idx="2"/>
            <a:endCxn id="100" idx="0"/>
          </p:cNvCxnSpPr>
          <p:nvPr/>
        </p:nvCxnSpPr>
        <p:spPr>
          <a:xfrm rot="5400000">
            <a:off x="9307772" y="2112298"/>
            <a:ext cx="532182" cy="3345213"/>
          </a:xfrm>
          <a:prstGeom prst="bentConnector3">
            <a:avLst>
              <a:gd name="adj1" fmla="val 50000"/>
            </a:avLst>
          </a:prstGeom>
          <a:ln w="38100" cmpd="sng">
            <a:solidFill>
              <a:schemeClr val="tx1"/>
            </a:solidFill>
            <a:headEnd type="stealth"/>
            <a:tailEnd type="stealth" w="lg" len="med"/>
          </a:ln>
          <a:effectLst/>
        </p:spPr>
        <p:style>
          <a:lnRef idx="2">
            <a:schemeClr val="accent1"/>
          </a:lnRef>
          <a:fillRef idx="0">
            <a:schemeClr val="accent1"/>
          </a:fillRef>
          <a:effectRef idx="1">
            <a:schemeClr val="accent1"/>
          </a:effectRef>
          <a:fontRef idx="minor">
            <a:schemeClr val="tx1"/>
          </a:fontRef>
        </p:style>
      </p:cxnSp>
      <p:grpSp>
        <p:nvGrpSpPr>
          <p:cNvPr id="109" name="Group 108"/>
          <p:cNvGrpSpPr>
            <a:grpSpLocks noChangeAspect="1"/>
          </p:cNvGrpSpPr>
          <p:nvPr/>
        </p:nvGrpSpPr>
        <p:grpSpPr>
          <a:xfrm>
            <a:off x="9359361" y="4030028"/>
            <a:ext cx="314485" cy="487671"/>
            <a:chOff x="5412267" y="3694396"/>
            <a:chExt cx="479641" cy="694648"/>
          </a:xfrm>
        </p:grpSpPr>
        <p:cxnSp>
          <p:nvCxnSpPr>
            <p:cNvPr id="110" name="Straight Connector 109"/>
            <p:cNvCxnSpPr/>
            <p:nvPr/>
          </p:nvCxnSpPr>
          <p:spPr>
            <a:xfrm rot="16200000">
              <a:off x="5090375" y="4062157"/>
              <a:ext cx="650961" cy="0"/>
            </a:xfrm>
            <a:prstGeom prst="line">
              <a:avLst/>
            </a:prstGeom>
            <a:noFill/>
            <a:ln w="19050" cap="flat" cmpd="sng" algn="ctr">
              <a:solidFill>
                <a:srgbClr val="FF6600"/>
              </a:solidFill>
              <a:prstDash val="solid"/>
              <a:headEnd type="none" w="med" len="med"/>
              <a:tailEnd type="none"/>
            </a:ln>
            <a:effectLst/>
          </p:spPr>
        </p:cxnSp>
        <p:cxnSp>
          <p:nvCxnSpPr>
            <p:cNvPr id="111" name="Straight Connector 110"/>
            <p:cNvCxnSpPr/>
            <p:nvPr/>
          </p:nvCxnSpPr>
          <p:spPr>
            <a:xfrm rot="16200000">
              <a:off x="5287937" y="4063564"/>
              <a:ext cx="650961" cy="0"/>
            </a:xfrm>
            <a:prstGeom prst="line">
              <a:avLst/>
            </a:prstGeom>
            <a:noFill/>
            <a:ln w="19050" cap="flat" cmpd="sng" algn="ctr">
              <a:solidFill>
                <a:srgbClr val="FF6600"/>
              </a:solidFill>
              <a:prstDash val="solid"/>
              <a:headEnd type="none" w="med" len="med"/>
              <a:tailEnd type="none"/>
            </a:ln>
            <a:effectLst/>
          </p:spPr>
        </p:cxnSp>
        <p:cxnSp>
          <p:nvCxnSpPr>
            <p:cNvPr id="112" name="Straight Connector 111"/>
            <p:cNvCxnSpPr/>
            <p:nvPr/>
          </p:nvCxnSpPr>
          <p:spPr>
            <a:xfrm rot="16200000" flipH="1">
              <a:off x="5512645" y="3639816"/>
              <a:ext cx="1493" cy="202250"/>
            </a:xfrm>
            <a:prstGeom prst="line">
              <a:avLst/>
            </a:prstGeom>
            <a:noFill/>
            <a:ln w="19050" cap="flat" cmpd="sng" algn="ctr">
              <a:solidFill>
                <a:srgbClr val="FF6600"/>
              </a:solidFill>
              <a:prstDash val="solid"/>
              <a:headEnd type="none" w="med" len="med"/>
              <a:tailEnd type="none"/>
            </a:ln>
            <a:effectLst/>
          </p:spPr>
        </p:cxnSp>
        <p:sp>
          <p:nvSpPr>
            <p:cNvPr id="113" name="Rectangle 112"/>
            <p:cNvSpPr/>
            <p:nvPr/>
          </p:nvSpPr>
          <p:spPr>
            <a:xfrm rot="16200000">
              <a:off x="5481417" y="3768434"/>
              <a:ext cx="71402" cy="109979"/>
            </a:xfrm>
            <a:prstGeom prst="rect">
              <a:avLst/>
            </a:prstGeom>
            <a:noFill/>
            <a:ln w="1270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Gill Sans"/>
                <a:ea typeface="+mn-ea"/>
                <a:cs typeface="Gill Sans"/>
              </a:endParaRPr>
            </a:p>
          </p:txBody>
        </p:sp>
        <p:sp>
          <p:nvSpPr>
            <p:cNvPr id="114" name="Rectangle 113"/>
            <p:cNvSpPr/>
            <p:nvPr/>
          </p:nvSpPr>
          <p:spPr>
            <a:xfrm rot="16200000">
              <a:off x="5481417" y="3880134"/>
              <a:ext cx="71402" cy="109979"/>
            </a:xfrm>
            <a:prstGeom prst="rect">
              <a:avLst/>
            </a:prstGeom>
            <a:noFill/>
            <a:ln w="1270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Gill Sans"/>
                <a:ea typeface="+mn-ea"/>
                <a:cs typeface="Gill Sans"/>
              </a:endParaRPr>
            </a:p>
          </p:txBody>
        </p:sp>
        <p:sp>
          <p:nvSpPr>
            <p:cNvPr id="115" name="Rectangle 114"/>
            <p:cNvSpPr/>
            <p:nvPr/>
          </p:nvSpPr>
          <p:spPr>
            <a:xfrm rot="16200000">
              <a:off x="5481417" y="3987327"/>
              <a:ext cx="71402" cy="109979"/>
            </a:xfrm>
            <a:prstGeom prst="rect">
              <a:avLst/>
            </a:prstGeom>
            <a:noFill/>
            <a:ln w="1270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Gill Sans"/>
                <a:ea typeface="+mn-ea"/>
                <a:cs typeface="Gill Sans"/>
              </a:endParaRPr>
            </a:p>
          </p:txBody>
        </p:sp>
        <p:sp>
          <p:nvSpPr>
            <p:cNvPr id="116" name="Rectangle 115"/>
            <p:cNvSpPr/>
            <p:nvPr/>
          </p:nvSpPr>
          <p:spPr>
            <a:xfrm rot="16200000">
              <a:off x="5481417" y="4092503"/>
              <a:ext cx="71402" cy="109978"/>
            </a:xfrm>
            <a:prstGeom prst="rect">
              <a:avLst/>
            </a:prstGeom>
            <a:noFill/>
            <a:ln w="1270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Gill Sans"/>
                <a:ea typeface="+mn-ea"/>
                <a:cs typeface="Gill Sans"/>
              </a:endParaRPr>
            </a:p>
          </p:txBody>
        </p:sp>
        <p:sp>
          <p:nvSpPr>
            <p:cNvPr id="117" name="Rectangle 116"/>
            <p:cNvSpPr/>
            <p:nvPr/>
          </p:nvSpPr>
          <p:spPr>
            <a:xfrm rot="16200000">
              <a:off x="5481417" y="4197840"/>
              <a:ext cx="71402" cy="109979"/>
            </a:xfrm>
            <a:prstGeom prst="rect">
              <a:avLst/>
            </a:prstGeom>
            <a:noFill/>
            <a:ln w="1270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Gill Sans"/>
                <a:ea typeface="+mn-ea"/>
                <a:cs typeface="Gill Sans"/>
              </a:endParaRPr>
            </a:p>
          </p:txBody>
        </p:sp>
        <p:cxnSp>
          <p:nvCxnSpPr>
            <p:cNvPr id="118" name="Straight Connector 117"/>
            <p:cNvCxnSpPr/>
            <p:nvPr/>
          </p:nvCxnSpPr>
          <p:spPr>
            <a:xfrm rot="5400000">
              <a:off x="5562837" y="4021284"/>
              <a:ext cx="650961" cy="0"/>
            </a:xfrm>
            <a:prstGeom prst="line">
              <a:avLst/>
            </a:prstGeom>
            <a:noFill/>
            <a:ln w="19050" cap="flat" cmpd="sng" algn="ctr">
              <a:solidFill>
                <a:srgbClr val="FF6600"/>
              </a:solidFill>
              <a:prstDash val="solid"/>
              <a:headEnd type="none" w="med" len="med"/>
              <a:tailEnd type="none"/>
            </a:ln>
            <a:effectLst/>
          </p:spPr>
        </p:cxnSp>
        <p:cxnSp>
          <p:nvCxnSpPr>
            <p:cNvPr id="119" name="Straight Connector 118"/>
            <p:cNvCxnSpPr/>
            <p:nvPr/>
          </p:nvCxnSpPr>
          <p:spPr>
            <a:xfrm rot="5400000">
              <a:off x="5365275" y="4019877"/>
              <a:ext cx="650961" cy="0"/>
            </a:xfrm>
            <a:prstGeom prst="line">
              <a:avLst/>
            </a:prstGeom>
            <a:noFill/>
            <a:ln w="19050" cap="flat" cmpd="sng" algn="ctr">
              <a:solidFill>
                <a:srgbClr val="FF6600"/>
              </a:solidFill>
              <a:prstDash val="solid"/>
              <a:headEnd type="none" w="med" len="med"/>
              <a:tailEnd type="none"/>
            </a:ln>
            <a:effectLst/>
          </p:spPr>
        </p:cxnSp>
        <p:cxnSp>
          <p:nvCxnSpPr>
            <p:cNvPr id="120" name="Straight Connector 119"/>
            <p:cNvCxnSpPr/>
            <p:nvPr/>
          </p:nvCxnSpPr>
          <p:spPr>
            <a:xfrm rot="5400000" flipH="1">
              <a:off x="5790036" y="4241374"/>
              <a:ext cx="1493" cy="202250"/>
            </a:xfrm>
            <a:prstGeom prst="line">
              <a:avLst/>
            </a:prstGeom>
            <a:noFill/>
            <a:ln w="19050" cap="flat" cmpd="sng" algn="ctr">
              <a:solidFill>
                <a:srgbClr val="FF6600"/>
              </a:solidFill>
              <a:prstDash val="solid"/>
              <a:headEnd type="none" w="med" len="med"/>
              <a:tailEnd type="none"/>
            </a:ln>
            <a:effectLst/>
          </p:spPr>
        </p:cxnSp>
        <p:sp>
          <p:nvSpPr>
            <p:cNvPr id="121" name="Rectangle 120"/>
            <p:cNvSpPr/>
            <p:nvPr/>
          </p:nvSpPr>
          <p:spPr>
            <a:xfrm rot="5400000">
              <a:off x="5751354" y="4205027"/>
              <a:ext cx="71402" cy="109979"/>
            </a:xfrm>
            <a:prstGeom prst="rect">
              <a:avLst/>
            </a:prstGeom>
            <a:noFill/>
            <a:ln w="1270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Gill Sans"/>
                <a:ea typeface="+mn-ea"/>
                <a:cs typeface="Gill Sans"/>
              </a:endParaRPr>
            </a:p>
          </p:txBody>
        </p:sp>
        <p:sp>
          <p:nvSpPr>
            <p:cNvPr id="122" name="Rectangle 121"/>
            <p:cNvSpPr/>
            <p:nvPr/>
          </p:nvSpPr>
          <p:spPr>
            <a:xfrm rot="5400000">
              <a:off x="5751354" y="4093327"/>
              <a:ext cx="71402" cy="109979"/>
            </a:xfrm>
            <a:prstGeom prst="rect">
              <a:avLst/>
            </a:prstGeom>
            <a:noFill/>
            <a:ln w="1270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Gill Sans"/>
                <a:ea typeface="+mn-ea"/>
                <a:cs typeface="Gill Sans"/>
              </a:endParaRPr>
            </a:p>
          </p:txBody>
        </p:sp>
        <p:sp>
          <p:nvSpPr>
            <p:cNvPr id="123" name="Rectangle 122"/>
            <p:cNvSpPr/>
            <p:nvPr/>
          </p:nvSpPr>
          <p:spPr>
            <a:xfrm rot="5400000">
              <a:off x="5751354" y="3986135"/>
              <a:ext cx="71402" cy="109979"/>
            </a:xfrm>
            <a:prstGeom prst="rect">
              <a:avLst/>
            </a:prstGeom>
            <a:noFill/>
            <a:ln w="12700" cap="flat" cmpd="sng" algn="ctr">
              <a:solidFill>
                <a:sysClr val="windowText" lastClr="000000"/>
              </a:solidFill>
              <a:prstDash val="solid"/>
              <a:headEnd type="none" w="med" len="me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Gill Sans"/>
                <a:ea typeface="+mn-ea"/>
                <a:cs typeface="Gill Sans"/>
              </a:endParaRPr>
            </a:p>
          </p:txBody>
        </p:sp>
      </p:grpSp>
      <p:sp>
        <p:nvSpPr>
          <p:cNvPr id="124" name="TextBox 123"/>
          <p:cNvSpPr txBox="1">
            <a:spLocks noChangeAspect="1"/>
          </p:cNvSpPr>
          <p:nvPr/>
        </p:nvSpPr>
        <p:spPr>
          <a:xfrm>
            <a:off x="9844725" y="4085215"/>
            <a:ext cx="1435822" cy="307777"/>
          </a:xfrm>
          <a:prstGeom prst="rect">
            <a:avLst/>
          </a:prstGeom>
          <a:noFill/>
        </p:spPr>
        <p:txBody>
          <a:bodyPr wrap="none" rtlCol="0">
            <a:spAutoFit/>
          </a:bodyPr>
          <a:lstStyle/>
          <a:p>
            <a:r>
              <a:rPr lang="en-US" sz="1400" i="1" dirty="0" smtClean="0">
                <a:latin typeface="Gill Sans"/>
                <a:cs typeface="Gill Sans"/>
              </a:rPr>
              <a:t>Network Interface </a:t>
            </a:r>
          </a:p>
        </p:txBody>
      </p:sp>
      <p:sp>
        <p:nvSpPr>
          <p:cNvPr id="125" name="Can 124"/>
          <p:cNvSpPr>
            <a:spLocks noChangeAspect="1"/>
          </p:cNvSpPr>
          <p:nvPr/>
        </p:nvSpPr>
        <p:spPr>
          <a:xfrm>
            <a:off x="9400633" y="4635512"/>
            <a:ext cx="273211" cy="241913"/>
          </a:xfrm>
          <a:prstGeom prst="can">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Text" lastClr="000000"/>
              </a:solidFill>
              <a:effectLst/>
              <a:uLnTx/>
              <a:uFillTx/>
              <a:latin typeface="Gill Sans"/>
              <a:ea typeface="+mn-ea"/>
              <a:cs typeface="Gill Sans"/>
            </a:endParaRPr>
          </a:p>
        </p:txBody>
      </p:sp>
      <p:sp>
        <p:nvSpPr>
          <p:cNvPr id="126" name="TextBox 125"/>
          <p:cNvSpPr txBox="1">
            <a:spLocks noChangeAspect="1"/>
          </p:cNvSpPr>
          <p:nvPr/>
        </p:nvSpPr>
        <p:spPr>
          <a:xfrm>
            <a:off x="9844728" y="4554579"/>
            <a:ext cx="1854945" cy="307777"/>
          </a:xfrm>
          <a:prstGeom prst="rect">
            <a:avLst/>
          </a:prstGeom>
          <a:noFill/>
        </p:spPr>
        <p:txBody>
          <a:bodyPr wrap="none" rtlCol="0">
            <a:spAutoFit/>
          </a:bodyPr>
          <a:lstStyle/>
          <a:p>
            <a:r>
              <a:rPr lang="en-US" sz="1400" i="1" dirty="0" smtClean="0">
                <a:latin typeface="Gill Sans"/>
                <a:cs typeface="Gill Sans"/>
              </a:rPr>
              <a:t>(Distributed) File System</a:t>
            </a:r>
            <a:endParaRPr lang="en-US" sz="1400" i="1" dirty="0">
              <a:latin typeface="Gill Sans"/>
              <a:cs typeface="Gill Sans"/>
            </a:endParaRPr>
          </a:p>
        </p:txBody>
      </p:sp>
      <p:sp>
        <p:nvSpPr>
          <p:cNvPr id="127" name="Folded Corner 126"/>
          <p:cNvSpPr>
            <a:spLocks noChangeAspect="1"/>
          </p:cNvSpPr>
          <p:nvPr/>
        </p:nvSpPr>
        <p:spPr>
          <a:xfrm>
            <a:off x="9400633" y="5104730"/>
            <a:ext cx="273211" cy="238198"/>
          </a:xfrm>
          <a:prstGeom prst="foldedCorner">
            <a:avLst/>
          </a:prstGeom>
          <a:solidFill>
            <a:srgbClr val="BFBFB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smtClean="0">
                <a:ln>
                  <a:noFill/>
                </a:ln>
                <a:solidFill>
                  <a:sysClr val="windowText" lastClr="000000"/>
                </a:solidFill>
                <a:effectLst/>
                <a:uLnTx/>
                <a:uFillTx/>
                <a:latin typeface="Gill Sans"/>
                <a:ea typeface="+mn-ea"/>
                <a:cs typeface="Gill Sans"/>
              </a:rPr>
              <a:t>f</a:t>
            </a:r>
            <a:endParaRPr kumimoji="0" lang="en-US" sz="1400" b="0" i="1" u="none" strike="noStrike" kern="0" cap="none" spc="0" normalizeH="0" baseline="0" noProof="0" dirty="0">
              <a:ln>
                <a:noFill/>
              </a:ln>
              <a:solidFill>
                <a:sysClr val="windowText" lastClr="000000"/>
              </a:solidFill>
              <a:effectLst/>
              <a:uLnTx/>
              <a:uFillTx/>
              <a:latin typeface="Gill Sans"/>
              <a:ea typeface="+mn-ea"/>
              <a:cs typeface="Gill Sans"/>
            </a:endParaRPr>
          </a:p>
        </p:txBody>
      </p:sp>
      <p:sp>
        <p:nvSpPr>
          <p:cNvPr id="128" name="TextBox 127"/>
          <p:cNvSpPr txBox="1">
            <a:spLocks noChangeAspect="1"/>
          </p:cNvSpPr>
          <p:nvPr/>
        </p:nvSpPr>
        <p:spPr>
          <a:xfrm>
            <a:off x="9844724" y="4898641"/>
            <a:ext cx="1509197" cy="523220"/>
          </a:xfrm>
          <a:prstGeom prst="rect">
            <a:avLst/>
          </a:prstGeom>
          <a:noFill/>
        </p:spPr>
        <p:txBody>
          <a:bodyPr wrap="none" rtlCol="0">
            <a:spAutoFit/>
          </a:bodyPr>
          <a:lstStyle/>
          <a:p>
            <a:r>
              <a:rPr lang="en-US" sz="1400" i="1" dirty="0" smtClean="0">
                <a:latin typeface="Gill Sans"/>
                <a:cs typeface="Gill Sans"/>
              </a:rPr>
              <a:t>Comp. </a:t>
            </a:r>
            <a:r>
              <a:rPr lang="en-US" sz="1400" i="1" dirty="0">
                <a:latin typeface="Gill Sans"/>
                <a:cs typeface="Gill Sans"/>
              </a:rPr>
              <a:t>T</a:t>
            </a:r>
            <a:r>
              <a:rPr lang="en-US" sz="1400" i="1" dirty="0" smtClean="0">
                <a:latin typeface="Gill Sans"/>
                <a:cs typeface="Gill Sans"/>
              </a:rPr>
              <a:t>asks calling</a:t>
            </a:r>
          </a:p>
          <a:p>
            <a:r>
              <a:rPr lang="en-US" sz="1400" i="1" dirty="0" smtClean="0">
                <a:latin typeface="Gill Sans"/>
                <a:cs typeface="Gill Sans"/>
              </a:rPr>
              <a:t>Varys Client Library</a:t>
            </a:r>
            <a:endParaRPr lang="en-US" sz="1400" i="1" dirty="0">
              <a:latin typeface="Gill Sans"/>
              <a:cs typeface="Gill Sans"/>
            </a:endParaRPr>
          </a:p>
        </p:txBody>
      </p:sp>
      <p:sp>
        <p:nvSpPr>
          <p:cNvPr id="129" name="Rectangle 128"/>
          <p:cNvSpPr/>
          <p:nvPr/>
        </p:nvSpPr>
        <p:spPr>
          <a:xfrm>
            <a:off x="9150386" y="3966788"/>
            <a:ext cx="2483904" cy="1468224"/>
          </a:xfrm>
          <a:prstGeom prst="rect">
            <a:avLst/>
          </a:prstGeom>
          <a:noFill/>
          <a:ln w="12700" cmpd="sng">
            <a:solidFill>
              <a:srgbClr val="000000"/>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TextBox 129"/>
          <p:cNvSpPr txBox="1"/>
          <p:nvPr/>
        </p:nvSpPr>
        <p:spPr>
          <a:xfrm>
            <a:off x="9116790" y="4863734"/>
            <a:ext cx="835160" cy="276999"/>
          </a:xfrm>
          <a:prstGeom prst="rect">
            <a:avLst/>
          </a:prstGeom>
          <a:noFill/>
        </p:spPr>
        <p:txBody>
          <a:bodyPr wrap="none" rtlCol="0">
            <a:spAutoFit/>
          </a:bodyPr>
          <a:lstStyle/>
          <a:p>
            <a:r>
              <a:rPr lang="en-US" sz="1200" dirty="0" smtClean="0">
                <a:latin typeface="Gill Sans"/>
                <a:cs typeface="Gill Sans"/>
              </a:rPr>
              <a:t>TaskName</a:t>
            </a:r>
            <a:endParaRPr lang="en-US" sz="1200" dirty="0">
              <a:latin typeface="Gill Sans"/>
              <a:cs typeface="Gill Sans"/>
            </a:endParaRPr>
          </a:p>
        </p:txBody>
      </p:sp>
      <p:sp>
        <p:nvSpPr>
          <p:cNvPr id="131" name="TextBox 130"/>
          <p:cNvSpPr txBox="1"/>
          <p:nvPr/>
        </p:nvSpPr>
        <p:spPr>
          <a:xfrm>
            <a:off x="6441741" y="2515340"/>
            <a:ext cx="620683" cy="276999"/>
          </a:xfrm>
          <a:prstGeom prst="rect">
            <a:avLst/>
          </a:prstGeom>
          <a:noFill/>
        </p:spPr>
        <p:txBody>
          <a:bodyPr wrap="none" rtlCol="0">
            <a:spAutoFit/>
          </a:bodyPr>
          <a:lstStyle/>
          <a:p>
            <a:r>
              <a:rPr lang="en-US" sz="1200" dirty="0" smtClean="0">
                <a:latin typeface="Gill Sans"/>
                <a:cs typeface="Gill Sans"/>
              </a:rPr>
              <a:t>Sender</a:t>
            </a:r>
            <a:endParaRPr lang="en-US" sz="1200" dirty="0">
              <a:latin typeface="Gill Sans"/>
              <a:cs typeface="Gill Sans"/>
            </a:endParaRPr>
          </a:p>
        </p:txBody>
      </p:sp>
      <p:sp>
        <p:nvSpPr>
          <p:cNvPr id="132" name="TextBox 131"/>
          <p:cNvSpPr txBox="1"/>
          <p:nvPr/>
        </p:nvSpPr>
        <p:spPr>
          <a:xfrm>
            <a:off x="8210002" y="2515340"/>
            <a:ext cx="725153" cy="276999"/>
          </a:xfrm>
          <a:prstGeom prst="rect">
            <a:avLst/>
          </a:prstGeom>
          <a:noFill/>
        </p:spPr>
        <p:txBody>
          <a:bodyPr wrap="none" rtlCol="0">
            <a:spAutoFit/>
          </a:bodyPr>
          <a:lstStyle/>
          <a:p>
            <a:r>
              <a:rPr lang="en-US" sz="1200" dirty="0" smtClean="0">
                <a:latin typeface="Gill Sans"/>
                <a:cs typeface="Gill Sans"/>
              </a:rPr>
              <a:t>Receiver</a:t>
            </a:r>
            <a:endParaRPr lang="en-US" sz="1200" dirty="0">
              <a:latin typeface="Gill Sans"/>
              <a:cs typeface="Gill Sans"/>
            </a:endParaRPr>
          </a:p>
        </p:txBody>
      </p:sp>
      <p:sp>
        <p:nvSpPr>
          <p:cNvPr id="133" name="TextBox 132"/>
          <p:cNvSpPr txBox="1"/>
          <p:nvPr/>
        </p:nvSpPr>
        <p:spPr>
          <a:xfrm>
            <a:off x="10101142" y="2515340"/>
            <a:ext cx="595035" cy="276999"/>
          </a:xfrm>
          <a:prstGeom prst="rect">
            <a:avLst/>
          </a:prstGeom>
          <a:noFill/>
        </p:spPr>
        <p:txBody>
          <a:bodyPr wrap="none" rtlCol="0">
            <a:spAutoFit/>
          </a:bodyPr>
          <a:lstStyle/>
          <a:p>
            <a:r>
              <a:rPr lang="en-US" sz="1200" dirty="0" smtClean="0">
                <a:latin typeface="Gill Sans"/>
                <a:cs typeface="Gill Sans"/>
              </a:rPr>
              <a:t>Driver</a:t>
            </a:r>
            <a:endParaRPr lang="en-US" sz="1200" dirty="0">
              <a:latin typeface="Gill Sans"/>
              <a:cs typeface="Gill Sans"/>
            </a:endParaRPr>
          </a:p>
        </p:txBody>
      </p:sp>
      <p:sp>
        <p:nvSpPr>
          <p:cNvPr id="134" name="Rectangle 133"/>
          <p:cNvSpPr/>
          <p:nvPr/>
        </p:nvSpPr>
        <p:spPr>
          <a:xfrm>
            <a:off x="7280756" y="3127359"/>
            <a:ext cx="573932" cy="391450"/>
          </a:xfrm>
          <a:prstGeom prst="rect">
            <a:avLst/>
          </a:prstGeom>
          <a:solidFill>
            <a:schemeClr val="accent6">
              <a:lumMod val="20000"/>
              <a:lumOff val="80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i="1" dirty="0" smtClean="0">
                <a:solidFill>
                  <a:schemeClr val="tx1"/>
                </a:solidFill>
                <a:latin typeface="Gill Sans"/>
                <a:cs typeface="Gill Sans"/>
              </a:rPr>
              <a:t>Varys Daemon</a:t>
            </a:r>
            <a:endParaRPr lang="en-US" sz="1200" i="1" dirty="0">
              <a:solidFill>
                <a:schemeClr val="tx1"/>
              </a:solidFill>
              <a:latin typeface="Gill Sans"/>
              <a:cs typeface="Gill Sans"/>
            </a:endParaRPr>
          </a:p>
        </p:txBody>
      </p:sp>
      <p:sp>
        <p:nvSpPr>
          <p:cNvPr id="135" name="Rectangle 134"/>
          <p:cNvSpPr/>
          <p:nvPr/>
        </p:nvSpPr>
        <p:spPr>
          <a:xfrm>
            <a:off x="9111435" y="3127359"/>
            <a:ext cx="573932" cy="391450"/>
          </a:xfrm>
          <a:prstGeom prst="rect">
            <a:avLst/>
          </a:prstGeom>
          <a:solidFill>
            <a:srgbClr val="FDEADA"/>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i="1" dirty="0" smtClean="0">
                <a:solidFill>
                  <a:schemeClr val="tx1"/>
                </a:solidFill>
                <a:latin typeface="Gill Sans"/>
                <a:cs typeface="Gill Sans"/>
              </a:rPr>
              <a:t>Varys Daemon</a:t>
            </a:r>
            <a:endParaRPr lang="en-US" sz="1200" i="1" dirty="0">
              <a:solidFill>
                <a:schemeClr val="tx1"/>
              </a:solidFill>
              <a:latin typeface="Gill Sans"/>
              <a:cs typeface="Gill Sans"/>
            </a:endParaRPr>
          </a:p>
        </p:txBody>
      </p:sp>
      <p:sp>
        <p:nvSpPr>
          <p:cNvPr id="136" name="Rectangle 135"/>
          <p:cNvSpPr/>
          <p:nvPr/>
        </p:nvSpPr>
        <p:spPr>
          <a:xfrm>
            <a:off x="10959504" y="3127359"/>
            <a:ext cx="573932" cy="391450"/>
          </a:xfrm>
          <a:prstGeom prst="rect">
            <a:avLst/>
          </a:prstGeom>
          <a:solidFill>
            <a:srgbClr val="FDEADA"/>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i="1" dirty="0" smtClean="0">
                <a:solidFill>
                  <a:schemeClr val="tx1"/>
                </a:solidFill>
                <a:latin typeface="Gill Sans"/>
                <a:cs typeface="Gill Sans"/>
              </a:rPr>
              <a:t>Varys Daemon</a:t>
            </a:r>
            <a:endParaRPr lang="en-US" sz="1200" i="1" dirty="0">
              <a:solidFill>
                <a:schemeClr val="tx1"/>
              </a:solidFill>
              <a:latin typeface="Gill Sans"/>
              <a:cs typeface="Gill Sans"/>
            </a:endParaRPr>
          </a:p>
        </p:txBody>
      </p:sp>
      <p:sp>
        <p:nvSpPr>
          <p:cNvPr id="137" name="TextBox 136"/>
          <p:cNvSpPr txBox="1"/>
          <p:nvPr/>
        </p:nvSpPr>
        <p:spPr>
          <a:xfrm>
            <a:off x="1" y="6550232"/>
            <a:ext cx="12188825" cy="307777"/>
          </a:xfrm>
          <a:prstGeom prst="rect">
            <a:avLst/>
          </a:prstGeom>
          <a:solidFill>
            <a:schemeClr val="bg1">
              <a:lumMod val="85000"/>
            </a:schemeClr>
          </a:solidFill>
          <a:ln w="19050" cmpd="sng">
            <a:noFill/>
          </a:ln>
        </p:spPr>
        <p:txBody>
          <a:bodyPr wrap="square" rtlCol="0">
            <a:spAutoFit/>
          </a:bodyPr>
          <a:lstStyle/>
          <a:p>
            <a:pPr indent="517525"/>
            <a:r>
              <a:rPr lang="en-US" sz="1400" i="1" dirty="0" smtClean="0">
                <a:latin typeface="Gill Sans"/>
                <a:cs typeface="Gill Sans"/>
              </a:rPr>
              <a:t>1</a:t>
            </a:r>
            <a:r>
              <a:rPr lang="en-US" sz="1400" i="1" dirty="0">
                <a:latin typeface="Gill Sans"/>
                <a:cs typeface="Gill Sans"/>
              </a:rPr>
              <a:t>. </a:t>
            </a:r>
            <a:r>
              <a:rPr lang="en-US" sz="1400" i="1" dirty="0" smtClean="0">
                <a:latin typeface="Gill Sans"/>
                <a:cs typeface="Gill Sans"/>
              </a:rPr>
              <a:t>Download from http://</a:t>
            </a:r>
            <a:r>
              <a:rPr lang="en-US" sz="1400" i="1" dirty="0" err="1" smtClean="0">
                <a:latin typeface="Gill Sans"/>
                <a:cs typeface="Gill Sans"/>
              </a:rPr>
              <a:t>varys.net</a:t>
            </a:r>
            <a:endParaRPr lang="en-US" sz="1400" i="1" dirty="0">
              <a:latin typeface="Gill Sans"/>
              <a:cs typeface="Gill Sans"/>
            </a:endParaRPr>
          </a:p>
        </p:txBody>
      </p:sp>
    </p:spTree>
    <p:custDataLst>
      <p:tags r:id="rId1"/>
    </p:custDataLst>
    <p:extLst>
      <p:ext uri="{BB962C8B-B14F-4D97-AF65-F5344CB8AC3E}">
        <p14:creationId xmlns:p14="http://schemas.microsoft.com/office/powerpoint/2010/main" val="702528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animBg="1"/>
      <p:bldP spid="40" grpId="0" animBg="1"/>
      <p:bldP spid="43" grpId="0" animBg="1"/>
      <p:bldP spid="92" grpId="0" animBg="1"/>
      <p:bldP spid="93" grpId="0" animBg="1"/>
      <p:bldP spid="127" grpId="0" animBg="1"/>
      <p:bldP spid="128" grpId="0"/>
      <p:bldP spid="130" grpId="0"/>
      <p:bldP spid="131" grpId="0"/>
      <p:bldP spid="132" grpId="0"/>
      <p:bldP spid="1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Discussion</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AC913800-9833-F549-80FC-C3497A40B0B4}" type="slidenum">
              <a:rPr lang="en-US" smtClean="0"/>
              <a:t>17</a:t>
            </a:fld>
            <a:endParaRPr lang="en-US"/>
          </a:p>
        </p:txBody>
      </p:sp>
    </p:spTree>
    <p:extLst>
      <p:ext uri="{BB962C8B-B14F-4D97-AF65-F5344CB8AC3E}">
        <p14:creationId xmlns:p14="http://schemas.microsoft.com/office/powerpoint/2010/main" val="20860868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Making Sense of Performance in Data Analytics Frameworks</a:t>
            </a:r>
            <a:endParaRPr lang="en-US" dirty="0"/>
          </a:p>
        </p:txBody>
      </p:sp>
      <p:sp>
        <p:nvSpPr>
          <p:cNvPr id="4" name="Slide Number Placeholder 3"/>
          <p:cNvSpPr>
            <a:spLocks noGrp="1"/>
          </p:cNvSpPr>
          <p:nvPr>
            <p:ph type="sldNum" sz="quarter" idx="12"/>
          </p:nvPr>
        </p:nvSpPr>
        <p:spPr/>
        <p:txBody>
          <a:bodyPr/>
          <a:lstStyle/>
          <a:p>
            <a:fld id="{AC913800-9833-F549-80FC-C3497A40B0B4}" type="slidenum">
              <a:rPr lang="en-US" smtClean="0"/>
              <a:t>18</a:t>
            </a:fld>
            <a:endParaRPr lang="en-US"/>
          </a:p>
        </p:txBody>
      </p:sp>
      <p:sp>
        <p:nvSpPr>
          <p:cNvPr id="7" name="TextBox 6"/>
          <p:cNvSpPr txBox="1"/>
          <p:nvPr/>
        </p:nvSpPr>
        <p:spPr>
          <a:xfrm>
            <a:off x="750931" y="5267742"/>
            <a:ext cx="10689725" cy="523220"/>
          </a:xfrm>
          <a:prstGeom prst="rect">
            <a:avLst/>
          </a:prstGeom>
          <a:noFill/>
        </p:spPr>
        <p:txBody>
          <a:bodyPr wrap="square" rtlCol="0">
            <a:spAutoFit/>
          </a:bodyPr>
          <a:lstStyle/>
          <a:p>
            <a:pPr marL="342900" indent="-342900">
              <a:buFont typeface="Wingdings" charset="2"/>
              <a:buChar char="²"/>
            </a:pPr>
            <a:r>
              <a:rPr lang="en-US" sz="2800" dirty="0" smtClean="0">
                <a:solidFill>
                  <a:schemeClr val="bg1">
                    <a:lumMod val="50000"/>
                  </a:schemeClr>
                </a:solidFill>
              </a:rPr>
              <a:t>Slides by Kay </a:t>
            </a:r>
            <a:r>
              <a:rPr lang="en-US" sz="2800" dirty="0" err="1" smtClean="0">
                <a:solidFill>
                  <a:schemeClr val="bg1">
                    <a:lumMod val="50000"/>
                  </a:schemeClr>
                </a:solidFill>
              </a:rPr>
              <a:t>Ousterhout</a:t>
            </a:r>
            <a:r>
              <a:rPr lang="en-US" sz="2800" dirty="0" smtClean="0">
                <a:solidFill>
                  <a:schemeClr val="bg1">
                    <a:lumMod val="50000"/>
                  </a:schemeClr>
                </a:solidFill>
              </a:rPr>
              <a:t> (Berkeley), with minor modifications</a:t>
            </a:r>
            <a:endParaRPr lang="en-US" sz="2800" dirty="0">
              <a:solidFill>
                <a:schemeClr val="bg1">
                  <a:lumMod val="50000"/>
                </a:schemeClr>
              </a:solidFill>
            </a:endParaRPr>
          </a:p>
        </p:txBody>
      </p:sp>
    </p:spTree>
    <p:extLst>
      <p:ext uri="{BB962C8B-B14F-4D97-AF65-F5344CB8AC3E}">
        <p14:creationId xmlns:p14="http://schemas.microsoft.com/office/powerpoint/2010/main" val="380719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32772" y="5102107"/>
            <a:ext cx="11659796" cy="1530915"/>
          </a:xfrm>
          <a:prstGeom prst="rect">
            <a:avLst/>
          </a:prstGeom>
          <a:solidFill>
            <a:schemeClr val="accent5">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Open Sans Condensed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Condensed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Open Sans Condensed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Open Sans Condensed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Open Sans Condensed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dirty="0" smtClean="0">
                <a:latin typeface="Open Sans Condensed Bold"/>
                <a:cs typeface="Open Sans Condensed Bold"/>
              </a:rPr>
              <a:t>Stragglers</a:t>
            </a:r>
          </a:p>
          <a:p>
            <a:pPr marL="0" indent="0">
              <a:buNone/>
            </a:pPr>
            <a:r>
              <a:rPr lang="en-US" sz="2400" dirty="0" smtClean="0"/>
              <a:t>Scarlett [</a:t>
            </a:r>
            <a:r>
              <a:rPr lang="en-US" sz="2400" dirty="0" err="1" smtClean="0"/>
              <a:t>EuroSys</a:t>
            </a:r>
            <a:r>
              <a:rPr lang="en-US" sz="2400" dirty="0" smtClean="0"/>
              <a:t> ‘11]</a:t>
            </a:r>
            <a:r>
              <a:rPr lang="en-US" sz="2400" dirty="0"/>
              <a:t>, </a:t>
            </a:r>
            <a:r>
              <a:rPr lang="en-US" sz="2400" dirty="0" err="1"/>
              <a:t>SkewTune</a:t>
            </a:r>
            <a:r>
              <a:rPr lang="en-US" sz="2400" dirty="0"/>
              <a:t> [SIGMOD ‘12], </a:t>
            </a:r>
            <a:r>
              <a:rPr lang="en-US" sz="2400" dirty="0" smtClean="0"/>
              <a:t>LATE </a:t>
            </a:r>
            <a:r>
              <a:rPr lang="en-US" sz="2400" dirty="0"/>
              <a:t>[OSDI ‘08], </a:t>
            </a:r>
            <a:r>
              <a:rPr lang="en-US" sz="2400" dirty="0" err="1"/>
              <a:t>Mantri</a:t>
            </a:r>
            <a:r>
              <a:rPr lang="en-US" sz="2400" dirty="0"/>
              <a:t> [OSDI ‘10], </a:t>
            </a:r>
            <a:r>
              <a:rPr lang="en-US" sz="2400" dirty="0" smtClean="0"/>
              <a:t>Dolly [NSDI ‘13], GRASS [NSDI ‘14], Wrangler [</a:t>
            </a:r>
            <a:r>
              <a:rPr lang="en-US" sz="2400" dirty="0" err="1" smtClean="0"/>
              <a:t>SoCC</a:t>
            </a:r>
            <a:r>
              <a:rPr lang="en-US" sz="2400" dirty="0" smtClean="0"/>
              <a:t> </a:t>
            </a:r>
            <a:r>
              <a:rPr lang="fr-FR" sz="2400" dirty="0" smtClean="0"/>
              <a:t>’</a:t>
            </a:r>
            <a:r>
              <a:rPr lang="en-US" sz="2400" dirty="0" smtClean="0"/>
              <a:t>14]</a:t>
            </a:r>
          </a:p>
        </p:txBody>
      </p:sp>
      <p:sp>
        <p:nvSpPr>
          <p:cNvPr id="5" name="Content Placeholder 2"/>
          <p:cNvSpPr txBox="1">
            <a:spLocks/>
          </p:cNvSpPr>
          <p:nvPr/>
        </p:nvSpPr>
        <p:spPr>
          <a:xfrm>
            <a:off x="232772" y="3733517"/>
            <a:ext cx="11659796" cy="1175321"/>
          </a:xfrm>
          <a:prstGeom prst="rect">
            <a:avLst/>
          </a:prstGeom>
          <a:solidFill>
            <a:schemeClr val="accent4">
              <a:lumMod val="40000"/>
              <a:lumOff val="60000"/>
            </a:schemeClr>
          </a:solidFill>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Open Sans Condensed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Condensed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Open Sans Condensed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Open Sans Condensed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Open Sans Condensed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dirty="0" smtClean="0">
                <a:latin typeface="Open Sans Condensed Bold"/>
                <a:cs typeface="Open Sans Condensed Bold"/>
              </a:rPr>
              <a:t>Disk</a:t>
            </a:r>
            <a:endParaRPr lang="en-US" sz="4400" dirty="0">
              <a:latin typeface="Open Sans Condensed Bold"/>
              <a:cs typeface="Open Sans Condensed Bold"/>
            </a:endParaRPr>
          </a:p>
          <a:p>
            <a:pPr marL="0" indent="0">
              <a:buNone/>
            </a:pPr>
            <a:r>
              <a:rPr lang="en-US" sz="2400" dirty="0" smtClean="0"/>
              <a:t>Themis [</a:t>
            </a:r>
            <a:r>
              <a:rPr lang="en-US" sz="2400" dirty="0" err="1" smtClean="0"/>
              <a:t>SoCC</a:t>
            </a:r>
            <a:r>
              <a:rPr lang="en-US" sz="2400" dirty="0" smtClean="0"/>
              <a:t> ‘12], </a:t>
            </a:r>
            <a:r>
              <a:rPr lang="en-US" sz="2400" dirty="0" err="1" smtClean="0"/>
              <a:t>PACMan</a:t>
            </a:r>
            <a:r>
              <a:rPr lang="en-US" sz="2400" dirty="0" smtClean="0"/>
              <a:t> [NSDI </a:t>
            </a:r>
            <a:r>
              <a:rPr lang="fr-FR" sz="2400" dirty="0" smtClean="0"/>
              <a:t>’</a:t>
            </a:r>
            <a:r>
              <a:rPr lang="en-US" sz="2400" dirty="0" smtClean="0"/>
              <a:t>12], Spark [NSDI </a:t>
            </a:r>
            <a:r>
              <a:rPr lang="fr-FR" sz="2400" dirty="0" smtClean="0"/>
              <a:t>’</a:t>
            </a:r>
            <a:r>
              <a:rPr lang="en-US" sz="2400" dirty="0" smtClean="0"/>
              <a:t>12], Tachyon [</a:t>
            </a:r>
            <a:r>
              <a:rPr lang="en-US" sz="2400" dirty="0" err="1" smtClean="0"/>
              <a:t>SoCC</a:t>
            </a:r>
            <a:r>
              <a:rPr lang="en-US" sz="2400" dirty="0" smtClean="0"/>
              <a:t> </a:t>
            </a:r>
            <a:r>
              <a:rPr lang="fr-FR" sz="2400" dirty="0" smtClean="0"/>
              <a:t>’</a:t>
            </a:r>
            <a:r>
              <a:rPr lang="en-US" sz="2400" dirty="0" smtClean="0"/>
              <a:t>14</a:t>
            </a:r>
            <a:r>
              <a:rPr lang="en-US" sz="2400" dirty="0"/>
              <a:t>]</a:t>
            </a:r>
            <a:endParaRPr lang="en-US" sz="2400" dirty="0" smtClean="0"/>
          </a:p>
        </p:txBody>
      </p:sp>
      <p:sp>
        <p:nvSpPr>
          <p:cNvPr id="10" name="Content Placeholder 2"/>
          <p:cNvSpPr txBox="1">
            <a:spLocks/>
          </p:cNvSpPr>
          <p:nvPr/>
        </p:nvSpPr>
        <p:spPr>
          <a:xfrm>
            <a:off x="232772" y="192384"/>
            <a:ext cx="11659796" cy="3365948"/>
          </a:xfrm>
          <a:prstGeom prst="rect">
            <a:avLst/>
          </a:prstGeom>
          <a:solidFill>
            <a:srgbClr val="FAC090"/>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Open Sans Condensed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Condensed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Open Sans Condensed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Open Sans Condensed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Open Sans Condensed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dirty="0" smtClean="0">
                <a:latin typeface="Open Sans Condensed Bold"/>
                <a:cs typeface="Open Sans Condensed Bold"/>
              </a:rPr>
              <a:t>Network</a:t>
            </a:r>
          </a:p>
          <a:p>
            <a:pPr marL="0" indent="0">
              <a:spcBef>
                <a:spcPts val="0"/>
              </a:spcBef>
              <a:buNone/>
            </a:pPr>
            <a:r>
              <a:rPr lang="en-US" sz="2400" dirty="0"/>
              <a:t>Load balancing: VL2 [SIGCOMM ‘09], </a:t>
            </a:r>
            <a:r>
              <a:rPr lang="en-US" sz="2400" dirty="0" err="1"/>
              <a:t>Hedera</a:t>
            </a:r>
            <a:r>
              <a:rPr lang="en-US" sz="2400" dirty="0"/>
              <a:t> [NSDI </a:t>
            </a:r>
            <a:r>
              <a:rPr lang="fr-FR" sz="2400" dirty="0"/>
              <a:t>’</a:t>
            </a:r>
            <a:r>
              <a:rPr lang="en-US" sz="2400" dirty="0"/>
              <a:t>10], Sinbad [SIGCOMM </a:t>
            </a:r>
            <a:r>
              <a:rPr lang="fr-FR" sz="2400" dirty="0"/>
              <a:t>’</a:t>
            </a:r>
            <a:r>
              <a:rPr lang="en-US" sz="2400" dirty="0"/>
              <a:t>13]</a:t>
            </a:r>
            <a:endParaRPr lang="en-US" sz="2400" dirty="0">
              <a:latin typeface="Open Sans Condensed Bold"/>
              <a:cs typeface="Open Sans Condensed Bold"/>
            </a:endParaRPr>
          </a:p>
          <a:p>
            <a:pPr marL="0" indent="0">
              <a:spcBef>
                <a:spcPts val="0"/>
              </a:spcBef>
              <a:buNone/>
            </a:pPr>
            <a:r>
              <a:rPr lang="en-US" sz="2400" dirty="0"/>
              <a:t>Application semantics: Orchestra [SIGCOMM </a:t>
            </a:r>
            <a:r>
              <a:rPr lang="fr-FR" sz="2400" dirty="0"/>
              <a:t>’</a:t>
            </a:r>
            <a:r>
              <a:rPr lang="en-US" sz="2400" dirty="0"/>
              <a:t>11], </a:t>
            </a:r>
            <a:r>
              <a:rPr lang="en-US" sz="2400" dirty="0" err="1"/>
              <a:t>Baraat</a:t>
            </a:r>
            <a:r>
              <a:rPr lang="en-US" sz="2400" dirty="0"/>
              <a:t> [SIGCOMM ‘14], </a:t>
            </a:r>
            <a:r>
              <a:rPr lang="en-US" sz="2400" dirty="0" err="1"/>
              <a:t>Varys</a:t>
            </a:r>
            <a:r>
              <a:rPr lang="en-US" sz="2400" dirty="0"/>
              <a:t> [SIGCOMM </a:t>
            </a:r>
            <a:r>
              <a:rPr lang="fr-FR" sz="2400" dirty="0"/>
              <a:t>’</a:t>
            </a:r>
            <a:r>
              <a:rPr lang="en-US" sz="2400" dirty="0"/>
              <a:t>14]</a:t>
            </a:r>
          </a:p>
          <a:p>
            <a:pPr marL="0" indent="0">
              <a:spcBef>
                <a:spcPts val="0"/>
              </a:spcBef>
              <a:buNone/>
            </a:pPr>
            <a:r>
              <a:rPr lang="en-US" sz="2400" dirty="0"/>
              <a:t>Reduce data sent: </a:t>
            </a:r>
            <a:r>
              <a:rPr lang="en-US" sz="2400" dirty="0" err="1"/>
              <a:t>PeriSCOPE</a:t>
            </a:r>
            <a:r>
              <a:rPr lang="en-US" sz="2400" dirty="0"/>
              <a:t> [OSDI ‘12], SUDO [NSDI </a:t>
            </a:r>
            <a:r>
              <a:rPr lang="fr-FR" sz="2400" dirty="0"/>
              <a:t>’</a:t>
            </a:r>
            <a:r>
              <a:rPr lang="en-US" sz="2400" dirty="0"/>
              <a:t>12]</a:t>
            </a:r>
          </a:p>
          <a:p>
            <a:pPr marL="0" indent="0">
              <a:spcBef>
                <a:spcPts val="0"/>
              </a:spcBef>
              <a:buNone/>
            </a:pPr>
            <a:r>
              <a:rPr lang="en-US" sz="2400" dirty="0"/>
              <a:t>In-network aggregation: </a:t>
            </a:r>
            <a:r>
              <a:rPr lang="en-US" sz="2400" dirty="0" err="1"/>
              <a:t>Camdoop</a:t>
            </a:r>
            <a:r>
              <a:rPr lang="en-US" sz="2400" dirty="0"/>
              <a:t> [NSDI </a:t>
            </a:r>
            <a:r>
              <a:rPr lang="fr-FR" sz="2400" dirty="0"/>
              <a:t>’</a:t>
            </a:r>
            <a:r>
              <a:rPr lang="en-US" sz="2400" dirty="0"/>
              <a:t>12]</a:t>
            </a:r>
          </a:p>
          <a:p>
            <a:pPr marL="0" indent="0">
              <a:spcBef>
                <a:spcPts val="0"/>
              </a:spcBef>
              <a:buNone/>
            </a:pPr>
            <a:r>
              <a:rPr lang="en-US" sz="2400" dirty="0"/>
              <a:t>Better isolation and fairness: </a:t>
            </a:r>
            <a:r>
              <a:rPr lang="en-US" sz="2400" dirty="0" err="1"/>
              <a:t>Oktopus</a:t>
            </a:r>
            <a:r>
              <a:rPr lang="en-US" sz="2400" dirty="0"/>
              <a:t> [SIGCOMM </a:t>
            </a:r>
            <a:r>
              <a:rPr lang="fr-FR" sz="2400" dirty="0" smtClean="0"/>
              <a:t>’</a:t>
            </a:r>
            <a:r>
              <a:rPr lang="en-US" sz="2400" dirty="0" smtClean="0"/>
              <a:t>11], </a:t>
            </a:r>
            <a:r>
              <a:rPr lang="en-US" sz="2400" dirty="0" err="1"/>
              <a:t>EyeQ</a:t>
            </a:r>
            <a:r>
              <a:rPr lang="en-US" sz="2400" dirty="0"/>
              <a:t> [NSDI ‘12], </a:t>
            </a:r>
            <a:r>
              <a:rPr lang="en-US" sz="2400" dirty="0" err="1"/>
              <a:t>FairCloud</a:t>
            </a:r>
            <a:r>
              <a:rPr lang="en-US" sz="2400" dirty="0"/>
              <a:t> [SIGCOMM </a:t>
            </a:r>
            <a:r>
              <a:rPr lang="fr-FR" sz="2400" dirty="0" smtClean="0"/>
              <a:t>’</a:t>
            </a:r>
            <a:r>
              <a:rPr lang="en-US" sz="2400" dirty="0" smtClean="0"/>
              <a:t>12]</a:t>
            </a:r>
            <a:endParaRPr lang="en-US" sz="2400" dirty="0"/>
          </a:p>
        </p:txBody>
      </p:sp>
    </p:spTree>
    <p:extLst>
      <p:ext uri="{BB962C8B-B14F-4D97-AF65-F5344CB8AC3E}">
        <p14:creationId xmlns:p14="http://schemas.microsoft.com/office/powerpoint/2010/main" val="3667099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endParaRPr lang="en-US" dirty="0"/>
          </a:p>
        </p:txBody>
      </p:sp>
      <p:sp>
        <p:nvSpPr>
          <p:cNvPr id="3" name="Content Placeholder 2"/>
          <p:cNvSpPr>
            <a:spLocks noGrp="1"/>
          </p:cNvSpPr>
          <p:nvPr>
            <p:ph idx="1"/>
          </p:nvPr>
        </p:nvSpPr>
        <p:spPr>
          <a:xfrm>
            <a:off x="609441" y="1600209"/>
            <a:ext cx="7849577" cy="5489711"/>
          </a:xfrm>
        </p:spPr>
        <p:txBody>
          <a:bodyPr>
            <a:normAutofit/>
          </a:bodyPr>
          <a:lstStyle/>
          <a:p>
            <a:r>
              <a:rPr lang="en-US" sz="3200" dirty="0" smtClean="0"/>
              <a:t>Huge amounts of data being collected daily</a:t>
            </a:r>
          </a:p>
          <a:p>
            <a:endParaRPr lang="en-US" sz="2800" dirty="0"/>
          </a:p>
          <a:p>
            <a:r>
              <a:rPr lang="en-US" sz="3200" dirty="0" smtClean="0"/>
              <a:t>Wide variety of sources</a:t>
            </a:r>
          </a:p>
          <a:p>
            <a:pPr marL="457200" indent="-457200">
              <a:buFont typeface="Lucida Grande"/>
              <a:buChar char="-"/>
            </a:pPr>
            <a:r>
              <a:rPr lang="en-US" sz="2800" dirty="0" smtClean="0"/>
              <a:t>Web, mobile, </a:t>
            </a:r>
            <a:r>
              <a:rPr lang="en-US" sz="2800" dirty="0" err="1" smtClean="0"/>
              <a:t>wearables</a:t>
            </a:r>
            <a:r>
              <a:rPr lang="en-US" sz="2800" dirty="0" smtClean="0"/>
              <a:t>, </a:t>
            </a:r>
            <a:r>
              <a:rPr lang="en-US" sz="2800" dirty="0" err="1" smtClean="0"/>
              <a:t>IoT</a:t>
            </a:r>
            <a:r>
              <a:rPr lang="en-US" sz="2800" dirty="0" smtClean="0"/>
              <a:t>, scientific</a:t>
            </a:r>
          </a:p>
          <a:p>
            <a:pPr marL="457200" indent="-457200">
              <a:buFont typeface="Lucida Grande"/>
              <a:buChar char="-"/>
            </a:pPr>
            <a:r>
              <a:rPr lang="en-US" sz="2800" dirty="0" smtClean="0"/>
              <a:t>Machines: monitoring, logs, </a:t>
            </a:r>
            <a:r>
              <a:rPr lang="en-US" sz="2800" dirty="0" err="1" smtClean="0"/>
              <a:t>etc</a:t>
            </a:r>
            <a:endParaRPr lang="en-US" sz="2800" dirty="0" smtClean="0"/>
          </a:p>
          <a:p>
            <a:endParaRPr lang="en-US" sz="2800" dirty="0"/>
          </a:p>
          <a:p>
            <a:r>
              <a:rPr lang="en-US" sz="3200" dirty="0" smtClean="0"/>
              <a:t>Many applications</a:t>
            </a:r>
          </a:p>
          <a:p>
            <a:pPr marL="457200" lvl="0" indent="-457200">
              <a:buFont typeface="Lucida Grande"/>
              <a:buChar char="-"/>
            </a:pPr>
            <a:r>
              <a:rPr lang="en-US" sz="2800" dirty="0" smtClean="0">
                <a:solidFill>
                  <a:prstClr val="black"/>
                </a:solidFill>
              </a:rPr>
              <a:t>Business intelligence, scientific                  research, health care</a:t>
            </a:r>
          </a:p>
        </p:txBody>
      </p:sp>
      <p:sp>
        <p:nvSpPr>
          <p:cNvPr id="4" name="Slide Number Placeholder 3"/>
          <p:cNvSpPr>
            <a:spLocks noGrp="1"/>
          </p:cNvSpPr>
          <p:nvPr>
            <p:ph type="sldNum" sz="quarter" idx="12"/>
          </p:nvPr>
        </p:nvSpPr>
        <p:spPr>
          <a:xfrm>
            <a:off x="8771050" y="5583316"/>
            <a:ext cx="2844059" cy="365125"/>
          </a:xfrm>
        </p:spPr>
        <p:txBody>
          <a:bodyPr/>
          <a:lstStyle/>
          <a:p>
            <a:fld id="{AC913800-9833-F549-80FC-C3497A40B0B4}" type="slidenum">
              <a:rPr lang="en-US" smtClean="0"/>
              <a:t>2</a:t>
            </a:fld>
            <a:endParaRPr lang="en-US"/>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59603" y="2557139"/>
            <a:ext cx="1741241" cy="2257799"/>
          </a:xfrm>
          <a:prstGeom prst="rect">
            <a:avLst/>
          </a:prstGeom>
          <a:ln>
            <a:solidFill>
              <a:srgbClr val="000000"/>
            </a:solidFill>
          </a:ln>
          <a:effectLst>
            <a:outerShdw blurRad="50800" dist="38100" dir="18900000" algn="bl" rotWithShape="0">
              <a:prstClr val="black">
                <a:alpha val="40000"/>
              </a:prstClr>
            </a:outerShdw>
          </a:effec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5115" y="2359590"/>
            <a:ext cx="1828324" cy="2268549"/>
          </a:xfrm>
          <a:prstGeom prst="rect">
            <a:avLst/>
          </a:prstGeom>
          <a:ln>
            <a:solidFill>
              <a:schemeClr val="tx1"/>
            </a:solidFill>
          </a:ln>
          <a:effectLst>
            <a:outerShdw blurRad="50800" dist="38100" dir="18900000" algn="bl" rotWithShape="0">
              <a:prstClr val="black">
                <a:alpha val="40000"/>
              </a:prstClr>
            </a:outerShdw>
          </a:effectLst>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15547" y="4231698"/>
            <a:ext cx="1796347" cy="2455342"/>
          </a:xfrm>
          <a:prstGeom prst="rect">
            <a:avLst/>
          </a:prstGeom>
          <a:ln>
            <a:solidFill>
              <a:srgbClr val="000000"/>
            </a:solidFill>
          </a:ln>
          <a:effectLst>
            <a:outerShdw blurRad="50800" dist="38100" dir="18900000" algn="bl" rotWithShape="0">
              <a:prstClr val="black">
                <a:alpha val="40000"/>
              </a:prstClr>
            </a:outerShdw>
          </a:effectLst>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31603" y="4786742"/>
            <a:ext cx="1828324" cy="2325549"/>
          </a:xfrm>
          <a:prstGeom prst="rect">
            <a:avLst/>
          </a:prstGeom>
          <a:ln>
            <a:solidFill>
              <a:srgbClr val="000000"/>
            </a:solidFill>
          </a:ln>
          <a:effectLst>
            <a:outerShdw blurRad="50800" dist="38100" dir="18900000" algn="bl" rotWithShape="0">
              <a:prstClr val="black">
                <a:alpha val="40000"/>
              </a:prstClr>
            </a:outerShdw>
          </a:effectLst>
        </p:spPr>
      </p:pic>
      <p:pic>
        <p:nvPicPr>
          <p:cNvPr id="9" name="Picture 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218620" y="4342745"/>
            <a:ext cx="1853087" cy="2074935"/>
          </a:xfrm>
          <a:prstGeom prst="rect">
            <a:avLst/>
          </a:prstGeom>
          <a:ln>
            <a:solidFill>
              <a:srgbClr val="000000"/>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6779385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232772" y="3733515"/>
            <a:ext cx="11659796" cy="1175321"/>
          </a:xfrm>
          <a:prstGeom prst="rect">
            <a:avLst/>
          </a:prstGeom>
          <a:solidFill>
            <a:schemeClr val="accent4">
              <a:lumMod val="40000"/>
              <a:lumOff val="60000"/>
            </a:schemeClr>
          </a:solidFill>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Open Sans Condensed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Condensed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Open Sans Condensed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Open Sans Condensed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Open Sans Condensed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dirty="0" smtClean="0">
                <a:latin typeface="Open Sans Condensed Bold"/>
                <a:cs typeface="Open Sans Condensed Bold"/>
              </a:rPr>
              <a:t>Disk</a:t>
            </a:r>
            <a:endParaRPr lang="en-US" sz="4400" dirty="0">
              <a:latin typeface="Open Sans Condensed Bold"/>
              <a:cs typeface="Open Sans Condensed Bold"/>
            </a:endParaRPr>
          </a:p>
          <a:p>
            <a:pPr marL="0" indent="0">
              <a:buNone/>
            </a:pPr>
            <a:r>
              <a:rPr lang="en-US" sz="2400" dirty="0" smtClean="0"/>
              <a:t>Themis [</a:t>
            </a:r>
            <a:r>
              <a:rPr lang="en-US" sz="2400" dirty="0" err="1" smtClean="0"/>
              <a:t>SoCC</a:t>
            </a:r>
            <a:r>
              <a:rPr lang="en-US" sz="2400" dirty="0" smtClean="0"/>
              <a:t> ‘12], </a:t>
            </a:r>
            <a:r>
              <a:rPr lang="en-US" sz="2400" dirty="0" err="1" smtClean="0"/>
              <a:t>PACMan</a:t>
            </a:r>
            <a:r>
              <a:rPr lang="en-US" sz="2400" dirty="0" smtClean="0"/>
              <a:t> [NSDI </a:t>
            </a:r>
            <a:r>
              <a:rPr lang="fr-FR" sz="2400" dirty="0" smtClean="0"/>
              <a:t>’</a:t>
            </a:r>
            <a:r>
              <a:rPr lang="en-US" sz="2400" dirty="0" smtClean="0"/>
              <a:t>12], Spark [NSDI </a:t>
            </a:r>
            <a:r>
              <a:rPr lang="fr-FR" sz="2400" dirty="0" smtClean="0"/>
              <a:t>’</a:t>
            </a:r>
            <a:r>
              <a:rPr lang="en-US" sz="2400" dirty="0" smtClean="0"/>
              <a:t>12], Tachyon [</a:t>
            </a:r>
            <a:r>
              <a:rPr lang="en-US" sz="2400" dirty="0" err="1" smtClean="0"/>
              <a:t>SoCC</a:t>
            </a:r>
            <a:r>
              <a:rPr lang="en-US" sz="2400" dirty="0" smtClean="0"/>
              <a:t> </a:t>
            </a:r>
            <a:r>
              <a:rPr lang="fr-FR" sz="2400" dirty="0" smtClean="0"/>
              <a:t>’</a:t>
            </a:r>
            <a:r>
              <a:rPr lang="en-US" sz="2400" dirty="0" smtClean="0"/>
              <a:t>14</a:t>
            </a:r>
            <a:r>
              <a:rPr lang="en-US" sz="2400" dirty="0"/>
              <a:t>]</a:t>
            </a:r>
            <a:endParaRPr lang="en-US" sz="2400" dirty="0" smtClean="0"/>
          </a:p>
        </p:txBody>
      </p:sp>
      <p:sp>
        <p:nvSpPr>
          <p:cNvPr id="4" name="Content Placeholder 2"/>
          <p:cNvSpPr txBox="1">
            <a:spLocks/>
          </p:cNvSpPr>
          <p:nvPr/>
        </p:nvSpPr>
        <p:spPr>
          <a:xfrm>
            <a:off x="232772" y="5102105"/>
            <a:ext cx="11659796" cy="1530915"/>
          </a:xfrm>
          <a:prstGeom prst="rect">
            <a:avLst/>
          </a:prstGeom>
          <a:solidFill>
            <a:schemeClr val="accent5">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Open Sans Condensed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Condensed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Open Sans Condensed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Open Sans Condensed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Open Sans Condensed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dirty="0" smtClean="0">
                <a:latin typeface="Open Sans Condensed Bold"/>
                <a:cs typeface="Open Sans Condensed Bold"/>
              </a:rPr>
              <a:t>Stragglers</a:t>
            </a:r>
          </a:p>
          <a:p>
            <a:pPr marL="0" indent="0">
              <a:buNone/>
            </a:pPr>
            <a:r>
              <a:rPr lang="en-US" sz="2400" dirty="0" smtClean="0"/>
              <a:t>Scarlett [</a:t>
            </a:r>
            <a:r>
              <a:rPr lang="en-US" sz="2400" dirty="0" err="1" smtClean="0"/>
              <a:t>EuroSys</a:t>
            </a:r>
            <a:r>
              <a:rPr lang="en-US" sz="2400" dirty="0" smtClean="0"/>
              <a:t> ‘11]</a:t>
            </a:r>
            <a:r>
              <a:rPr lang="en-US" sz="2400" dirty="0"/>
              <a:t>, </a:t>
            </a:r>
            <a:r>
              <a:rPr lang="en-US" sz="2400" dirty="0" err="1"/>
              <a:t>SkewTune</a:t>
            </a:r>
            <a:r>
              <a:rPr lang="en-US" sz="2400" dirty="0"/>
              <a:t> [SIGMOD ‘12], </a:t>
            </a:r>
            <a:r>
              <a:rPr lang="en-US" sz="2400" dirty="0" smtClean="0"/>
              <a:t>LATE </a:t>
            </a:r>
            <a:r>
              <a:rPr lang="en-US" sz="2400" dirty="0"/>
              <a:t>[OSDI ‘08], </a:t>
            </a:r>
            <a:r>
              <a:rPr lang="en-US" sz="2400" dirty="0" err="1"/>
              <a:t>Mantri</a:t>
            </a:r>
            <a:r>
              <a:rPr lang="en-US" sz="2400" dirty="0"/>
              <a:t> [OSDI ‘10], </a:t>
            </a:r>
            <a:r>
              <a:rPr lang="en-US" sz="2400" dirty="0" smtClean="0"/>
              <a:t>Dolly [NSDI ‘13], GRASS [NSDI ‘14], Wrangler [</a:t>
            </a:r>
            <a:r>
              <a:rPr lang="en-US" sz="2400" dirty="0" err="1" smtClean="0"/>
              <a:t>SoCC</a:t>
            </a:r>
            <a:r>
              <a:rPr lang="en-US" sz="2400" dirty="0" smtClean="0"/>
              <a:t> </a:t>
            </a:r>
            <a:r>
              <a:rPr lang="fr-FR" sz="2400" dirty="0" smtClean="0"/>
              <a:t>’</a:t>
            </a:r>
            <a:r>
              <a:rPr lang="en-US" sz="2400" dirty="0" smtClean="0"/>
              <a:t>14]</a:t>
            </a:r>
          </a:p>
        </p:txBody>
      </p:sp>
      <p:sp>
        <p:nvSpPr>
          <p:cNvPr id="10" name="Content Placeholder 2"/>
          <p:cNvSpPr txBox="1">
            <a:spLocks/>
          </p:cNvSpPr>
          <p:nvPr/>
        </p:nvSpPr>
        <p:spPr>
          <a:xfrm>
            <a:off x="232772" y="192384"/>
            <a:ext cx="11659796" cy="3365948"/>
          </a:xfrm>
          <a:prstGeom prst="rect">
            <a:avLst/>
          </a:prstGeom>
          <a:solidFill>
            <a:srgbClr val="FAC090"/>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Open Sans Condensed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Condensed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Open Sans Condensed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Open Sans Condensed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Open Sans Condensed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dirty="0" smtClean="0">
                <a:latin typeface="Open Sans Condensed Bold"/>
                <a:cs typeface="Open Sans Condensed Bold"/>
              </a:rPr>
              <a:t>Network</a:t>
            </a:r>
          </a:p>
          <a:p>
            <a:pPr marL="0" indent="0">
              <a:spcBef>
                <a:spcPts val="0"/>
              </a:spcBef>
              <a:buNone/>
            </a:pPr>
            <a:r>
              <a:rPr lang="en-US" sz="2400" dirty="0"/>
              <a:t>Load balancing: VL2 [SIGCOMM ‘09], </a:t>
            </a:r>
            <a:r>
              <a:rPr lang="en-US" sz="2400" dirty="0" err="1"/>
              <a:t>Hedera</a:t>
            </a:r>
            <a:r>
              <a:rPr lang="en-US" sz="2400" dirty="0"/>
              <a:t> [NSDI </a:t>
            </a:r>
            <a:r>
              <a:rPr lang="fr-FR" sz="2400" dirty="0"/>
              <a:t>’</a:t>
            </a:r>
            <a:r>
              <a:rPr lang="en-US" sz="2400" dirty="0"/>
              <a:t>10], Sinbad [SIGCOMM </a:t>
            </a:r>
            <a:r>
              <a:rPr lang="fr-FR" sz="2400" dirty="0"/>
              <a:t>’</a:t>
            </a:r>
            <a:r>
              <a:rPr lang="en-US" sz="2400" dirty="0"/>
              <a:t>13]</a:t>
            </a:r>
            <a:endParaRPr lang="en-US" sz="2400" dirty="0">
              <a:latin typeface="Open Sans Condensed Bold"/>
              <a:cs typeface="Open Sans Condensed Bold"/>
            </a:endParaRPr>
          </a:p>
          <a:p>
            <a:pPr marL="0" indent="0">
              <a:spcBef>
                <a:spcPts val="0"/>
              </a:spcBef>
              <a:buNone/>
            </a:pPr>
            <a:r>
              <a:rPr lang="en-US" sz="2400" dirty="0"/>
              <a:t>Application semantics: Orchestra [SIGCOMM </a:t>
            </a:r>
            <a:r>
              <a:rPr lang="fr-FR" sz="2400" dirty="0"/>
              <a:t>’</a:t>
            </a:r>
            <a:r>
              <a:rPr lang="en-US" sz="2400" dirty="0"/>
              <a:t>11], </a:t>
            </a:r>
            <a:r>
              <a:rPr lang="en-US" sz="2400" dirty="0" err="1"/>
              <a:t>Baraat</a:t>
            </a:r>
            <a:r>
              <a:rPr lang="en-US" sz="2400" dirty="0"/>
              <a:t> [SIGCOMM ‘14], </a:t>
            </a:r>
            <a:r>
              <a:rPr lang="en-US" sz="2400" dirty="0" err="1"/>
              <a:t>Varys</a:t>
            </a:r>
            <a:r>
              <a:rPr lang="en-US" sz="2400" dirty="0"/>
              <a:t> [SIGCOMM </a:t>
            </a:r>
            <a:r>
              <a:rPr lang="fr-FR" sz="2400" dirty="0"/>
              <a:t>’</a:t>
            </a:r>
            <a:r>
              <a:rPr lang="en-US" sz="2400" dirty="0"/>
              <a:t>14]</a:t>
            </a:r>
          </a:p>
          <a:p>
            <a:pPr marL="0" indent="0">
              <a:spcBef>
                <a:spcPts val="0"/>
              </a:spcBef>
              <a:buNone/>
            </a:pPr>
            <a:r>
              <a:rPr lang="en-US" sz="2400" dirty="0"/>
              <a:t>Reduce data sent: </a:t>
            </a:r>
            <a:r>
              <a:rPr lang="en-US" sz="2400" dirty="0" err="1"/>
              <a:t>PeriSCOPE</a:t>
            </a:r>
            <a:r>
              <a:rPr lang="en-US" sz="2400" dirty="0"/>
              <a:t> [OSDI ‘12], SUDO [NSDI </a:t>
            </a:r>
            <a:r>
              <a:rPr lang="fr-FR" sz="2400" dirty="0"/>
              <a:t>’</a:t>
            </a:r>
            <a:r>
              <a:rPr lang="en-US" sz="2400" dirty="0"/>
              <a:t>12]</a:t>
            </a:r>
          </a:p>
          <a:p>
            <a:pPr marL="0" indent="0">
              <a:spcBef>
                <a:spcPts val="0"/>
              </a:spcBef>
              <a:buNone/>
            </a:pPr>
            <a:r>
              <a:rPr lang="en-US" sz="2400" dirty="0"/>
              <a:t>In-network aggregation: </a:t>
            </a:r>
            <a:r>
              <a:rPr lang="en-US" sz="2400" dirty="0" err="1"/>
              <a:t>Camdoop</a:t>
            </a:r>
            <a:r>
              <a:rPr lang="en-US" sz="2400" dirty="0"/>
              <a:t> [NSDI </a:t>
            </a:r>
            <a:r>
              <a:rPr lang="fr-FR" sz="2400" dirty="0"/>
              <a:t>’</a:t>
            </a:r>
            <a:r>
              <a:rPr lang="en-US" sz="2400" dirty="0"/>
              <a:t>12]</a:t>
            </a:r>
          </a:p>
          <a:p>
            <a:pPr marL="0" indent="0">
              <a:spcBef>
                <a:spcPts val="0"/>
              </a:spcBef>
              <a:buNone/>
            </a:pPr>
            <a:r>
              <a:rPr lang="en-US" sz="2400" dirty="0"/>
              <a:t>Better isolation and fairness: </a:t>
            </a:r>
            <a:r>
              <a:rPr lang="en-US" sz="2400" dirty="0" err="1"/>
              <a:t>Oktopus</a:t>
            </a:r>
            <a:r>
              <a:rPr lang="en-US" sz="2400" dirty="0"/>
              <a:t> [SIGCOMM ‘11]), </a:t>
            </a:r>
            <a:r>
              <a:rPr lang="en-US" sz="2400" dirty="0" err="1"/>
              <a:t>EyeQ</a:t>
            </a:r>
            <a:r>
              <a:rPr lang="en-US" sz="2400" dirty="0"/>
              <a:t> [NSDI ‘12], </a:t>
            </a:r>
            <a:r>
              <a:rPr lang="en-US" sz="2400" dirty="0" err="1"/>
              <a:t>FairCloud</a:t>
            </a:r>
            <a:r>
              <a:rPr lang="en-US" sz="2400" dirty="0"/>
              <a:t> [SIGCOMM </a:t>
            </a:r>
            <a:r>
              <a:rPr lang="fr-FR" sz="2400" dirty="0" smtClean="0"/>
              <a:t>’</a:t>
            </a:r>
            <a:r>
              <a:rPr lang="en-US" sz="2400" dirty="0" smtClean="0"/>
              <a:t>12]</a:t>
            </a:r>
            <a:endParaRPr lang="en-US" sz="2400" dirty="0"/>
          </a:p>
        </p:txBody>
      </p:sp>
      <p:sp>
        <p:nvSpPr>
          <p:cNvPr id="7" name="Rectangle 6"/>
          <p:cNvSpPr/>
          <p:nvPr/>
        </p:nvSpPr>
        <p:spPr>
          <a:xfrm>
            <a:off x="0" y="0"/>
            <a:ext cx="12188825" cy="6858000"/>
          </a:xfrm>
          <a:prstGeom prst="rect">
            <a:avLst/>
          </a:prstGeom>
          <a:solidFill>
            <a:srgbClr val="FFFFFF">
              <a:alpha val="8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solidFill>
                  <a:srgbClr val="000000"/>
                </a:solidFill>
                <a:latin typeface="Open Sans Condensed Bold"/>
                <a:cs typeface="Open Sans Condensed Bold"/>
              </a:rPr>
              <a:t>Missing: what’s most important to</a:t>
            </a:r>
          </a:p>
          <a:p>
            <a:pPr algn="ctr"/>
            <a:r>
              <a:rPr lang="en-US" sz="4400" dirty="0" smtClean="0">
                <a:solidFill>
                  <a:srgbClr val="000000"/>
                </a:solidFill>
                <a:latin typeface="Open Sans Condensed Bold"/>
                <a:cs typeface="Open Sans Condensed Bold"/>
              </a:rPr>
              <a:t>end-to-end performance?</a:t>
            </a:r>
            <a:endParaRPr lang="en-US" sz="4400" dirty="0">
              <a:solidFill>
                <a:srgbClr val="000000"/>
              </a:solidFill>
              <a:latin typeface="Open Sans Condensed Bold"/>
              <a:cs typeface="Open Sans Condensed Bold"/>
            </a:endParaRPr>
          </a:p>
        </p:txBody>
      </p:sp>
    </p:spTree>
    <p:extLst>
      <p:ext uri="{BB962C8B-B14F-4D97-AF65-F5344CB8AC3E}">
        <p14:creationId xmlns:p14="http://schemas.microsoft.com/office/powerpoint/2010/main" val="3962404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232772" y="3733515"/>
            <a:ext cx="11659796" cy="1175321"/>
          </a:xfrm>
          <a:prstGeom prst="rect">
            <a:avLst/>
          </a:prstGeom>
          <a:solidFill>
            <a:schemeClr val="accent4">
              <a:lumMod val="40000"/>
              <a:lumOff val="60000"/>
            </a:schemeClr>
          </a:solidFill>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Open Sans Condensed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Condensed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Open Sans Condensed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Open Sans Condensed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Open Sans Condensed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dirty="0" smtClean="0">
                <a:latin typeface="Open Sans Condensed Bold"/>
                <a:cs typeface="Open Sans Condensed Bold"/>
              </a:rPr>
              <a:t>Disk</a:t>
            </a:r>
            <a:endParaRPr lang="en-US" sz="4400" dirty="0">
              <a:latin typeface="Open Sans Condensed Bold"/>
              <a:cs typeface="Open Sans Condensed Bold"/>
            </a:endParaRPr>
          </a:p>
          <a:p>
            <a:pPr marL="0" indent="0">
              <a:buNone/>
            </a:pPr>
            <a:r>
              <a:rPr lang="en-US" sz="2400" dirty="0" smtClean="0"/>
              <a:t>Themis [</a:t>
            </a:r>
            <a:r>
              <a:rPr lang="en-US" sz="2400" dirty="0" err="1" smtClean="0"/>
              <a:t>SoCC</a:t>
            </a:r>
            <a:r>
              <a:rPr lang="en-US" sz="2400" dirty="0" smtClean="0"/>
              <a:t> ‘12], </a:t>
            </a:r>
            <a:r>
              <a:rPr lang="en-US" sz="2400" dirty="0" err="1" smtClean="0"/>
              <a:t>PACMan</a:t>
            </a:r>
            <a:r>
              <a:rPr lang="en-US" sz="2400" dirty="0" smtClean="0"/>
              <a:t> [NSDI </a:t>
            </a:r>
            <a:r>
              <a:rPr lang="fr-FR" sz="2400" dirty="0" smtClean="0"/>
              <a:t>’</a:t>
            </a:r>
            <a:r>
              <a:rPr lang="en-US" sz="2400" dirty="0" smtClean="0"/>
              <a:t>12], Spark [NSDI </a:t>
            </a:r>
            <a:r>
              <a:rPr lang="fr-FR" sz="2400" dirty="0" smtClean="0"/>
              <a:t>’</a:t>
            </a:r>
            <a:r>
              <a:rPr lang="en-US" sz="2400" dirty="0" smtClean="0"/>
              <a:t>12], Tachyon [</a:t>
            </a:r>
            <a:r>
              <a:rPr lang="en-US" sz="2400" dirty="0" err="1" smtClean="0"/>
              <a:t>SoCC</a:t>
            </a:r>
            <a:r>
              <a:rPr lang="en-US" sz="2400" dirty="0" smtClean="0"/>
              <a:t> </a:t>
            </a:r>
            <a:r>
              <a:rPr lang="fr-FR" sz="2400" dirty="0" smtClean="0"/>
              <a:t>’</a:t>
            </a:r>
            <a:r>
              <a:rPr lang="en-US" sz="2400" dirty="0" smtClean="0"/>
              <a:t>14</a:t>
            </a:r>
            <a:r>
              <a:rPr lang="en-US" sz="2400" dirty="0"/>
              <a:t>]</a:t>
            </a:r>
            <a:endParaRPr lang="en-US" sz="2400" dirty="0" smtClean="0"/>
          </a:p>
        </p:txBody>
      </p:sp>
      <p:sp>
        <p:nvSpPr>
          <p:cNvPr id="4" name="Content Placeholder 2"/>
          <p:cNvSpPr txBox="1">
            <a:spLocks/>
          </p:cNvSpPr>
          <p:nvPr/>
        </p:nvSpPr>
        <p:spPr>
          <a:xfrm>
            <a:off x="232772" y="5102105"/>
            <a:ext cx="11659796" cy="1530915"/>
          </a:xfrm>
          <a:prstGeom prst="rect">
            <a:avLst/>
          </a:prstGeom>
          <a:solidFill>
            <a:schemeClr val="accent5">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Open Sans Condensed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Condensed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Open Sans Condensed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Open Sans Condensed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Open Sans Condensed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dirty="0" smtClean="0">
                <a:latin typeface="Open Sans Condensed Bold"/>
                <a:cs typeface="Open Sans Condensed Bold"/>
              </a:rPr>
              <a:t>Stragglers</a:t>
            </a:r>
          </a:p>
          <a:p>
            <a:pPr marL="0" indent="0">
              <a:buNone/>
            </a:pPr>
            <a:r>
              <a:rPr lang="en-US" sz="2400" dirty="0" smtClean="0"/>
              <a:t>Scarlett [</a:t>
            </a:r>
            <a:r>
              <a:rPr lang="en-US" sz="2400" dirty="0" err="1" smtClean="0"/>
              <a:t>EuroSys</a:t>
            </a:r>
            <a:r>
              <a:rPr lang="en-US" sz="2400" dirty="0" smtClean="0"/>
              <a:t> ‘11]</a:t>
            </a:r>
            <a:r>
              <a:rPr lang="en-US" sz="2400" dirty="0"/>
              <a:t>, </a:t>
            </a:r>
            <a:r>
              <a:rPr lang="en-US" sz="2400" dirty="0" err="1"/>
              <a:t>SkewTune</a:t>
            </a:r>
            <a:r>
              <a:rPr lang="en-US" sz="2400" dirty="0"/>
              <a:t> [SIGMOD ‘12], </a:t>
            </a:r>
            <a:r>
              <a:rPr lang="en-US" sz="2400" dirty="0" smtClean="0"/>
              <a:t>LATE </a:t>
            </a:r>
            <a:r>
              <a:rPr lang="en-US" sz="2400" dirty="0"/>
              <a:t>[OSDI ‘08], </a:t>
            </a:r>
            <a:r>
              <a:rPr lang="en-US" sz="2400" dirty="0" err="1"/>
              <a:t>Mantri</a:t>
            </a:r>
            <a:r>
              <a:rPr lang="en-US" sz="2400" dirty="0"/>
              <a:t> [OSDI ‘10], </a:t>
            </a:r>
            <a:r>
              <a:rPr lang="en-US" sz="2400" dirty="0" smtClean="0"/>
              <a:t>Dolly [NSDI ‘13], GRASS [NSDI ‘14], Wrangler [</a:t>
            </a:r>
            <a:r>
              <a:rPr lang="en-US" sz="2400" dirty="0" err="1" smtClean="0"/>
              <a:t>SoCC</a:t>
            </a:r>
            <a:r>
              <a:rPr lang="en-US" sz="2400" dirty="0" smtClean="0"/>
              <a:t> </a:t>
            </a:r>
            <a:r>
              <a:rPr lang="fr-FR" sz="2400" dirty="0" smtClean="0"/>
              <a:t>’</a:t>
            </a:r>
            <a:r>
              <a:rPr lang="en-US" sz="2400" dirty="0" smtClean="0"/>
              <a:t>14]</a:t>
            </a:r>
          </a:p>
        </p:txBody>
      </p:sp>
      <p:sp>
        <p:nvSpPr>
          <p:cNvPr id="10" name="Content Placeholder 2"/>
          <p:cNvSpPr txBox="1">
            <a:spLocks/>
          </p:cNvSpPr>
          <p:nvPr/>
        </p:nvSpPr>
        <p:spPr>
          <a:xfrm>
            <a:off x="232772" y="192384"/>
            <a:ext cx="11659796" cy="3365948"/>
          </a:xfrm>
          <a:prstGeom prst="rect">
            <a:avLst/>
          </a:prstGeom>
          <a:solidFill>
            <a:srgbClr val="FAC090"/>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Open Sans Condensed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Condensed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Open Sans Condensed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Open Sans Condensed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Open Sans Condensed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dirty="0" smtClean="0">
                <a:latin typeface="Open Sans Condensed Bold"/>
                <a:cs typeface="Open Sans Condensed Bold"/>
              </a:rPr>
              <a:t>Network</a:t>
            </a:r>
          </a:p>
          <a:p>
            <a:pPr marL="0" indent="0">
              <a:spcBef>
                <a:spcPts val="0"/>
              </a:spcBef>
              <a:buNone/>
            </a:pPr>
            <a:r>
              <a:rPr lang="en-US" sz="2400" dirty="0"/>
              <a:t>Load balancing: VL2 [SIGCOMM ‘09], </a:t>
            </a:r>
            <a:r>
              <a:rPr lang="en-US" sz="2400" dirty="0" err="1"/>
              <a:t>Hedera</a:t>
            </a:r>
            <a:r>
              <a:rPr lang="en-US" sz="2400" dirty="0"/>
              <a:t> [NSDI </a:t>
            </a:r>
            <a:r>
              <a:rPr lang="fr-FR" sz="2400" dirty="0"/>
              <a:t>’</a:t>
            </a:r>
            <a:r>
              <a:rPr lang="en-US" sz="2400" dirty="0"/>
              <a:t>10], Sinbad [SIGCOMM </a:t>
            </a:r>
            <a:r>
              <a:rPr lang="fr-FR" sz="2400" dirty="0"/>
              <a:t>’</a:t>
            </a:r>
            <a:r>
              <a:rPr lang="en-US" sz="2400" dirty="0"/>
              <a:t>13]</a:t>
            </a:r>
            <a:endParaRPr lang="en-US" sz="2400" dirty="0">
              <a:latin typeface="Open Sans Condensed Bold"/>
              <a:cs typeface="Open Sans Condensed Bold"/>
            </a:endParaRPr>
          </a:p>
          <a:p>
            <a:pPr marL="0" indent="0">
              <a:spcBef>
                <a:spcPts val="0"/>
              </a:spcBef>
              <a:buNone/>
            </a:pPr>
            <a:r>
              <a:rPr lang="en-US" sz="2400" dirty="0"/>
              <a:t>Application semantics: Orchestra [SIGCOMM </a:t>
            </a:r>
            <a:r>
              <a:rPr lang="fr-FR" sz="2400" dirty="0"/>
              <a:t>’</a:t>
            </a:r>
            <a:r>
              <a:rPr lang="en-US" sz="2400" dirty="0"/>
              <a:t>11], </a:t>
            </a:r>
            <a:r>
              <a:rPr lang="en-US" sz="2400" dirty="0" err="1"/>
              <a:t>Baraat</a:t>
            </a:r>
            <a:r>
              <a:rPr lang="en-US" sz="2400" dirty="0"/>
              <a:t> [SIGCOMM ‘14], </a:t>
            </a:r>
            <a:r>
              <a:rPr lang="en-US" sz="2400" dirty="0" err="1"/>
              <a:t>Varys</a:t>
            </a:r>
            <a:r>
              <a:rPr lang="en-US" sz="2400" dirty="0"/>
              <a:t> [SIGCOMM </a:t>
            </a:r>
            <a:r>
              <a:rPr lang="fr-FR" sz="2400" dirty="0"/>
              <a:t>’</a:t>
            </a:r>
            <a:r>
              <a:rPr lang="en-US" sz="2400" dirty="0"/>
              <a:t>14]</a:t>
            </a:r>
          </a:p>
          <a:p>
            <a:pPr marL="0" indent="0">
              <a:spcBef>
                <a:spcPts val="0"/>
              </a:spcBef>
              <a:buNone/>
            </a:pPr>
            <a:r>
              <a:rPr lang="en-US" sz="2400" dirty="0"/>
              <a:t>Reduce data sent: </a:t>
            </a:r>
            <a:r>
              <a:rPr lang="en-US" sz="2400" dirty="0" err="1"/>
              <a:t>PeriSCOPE</a:t>
            </a:r>
            <a:r>
              <a:rPr lang="en-US" sz="2400" dirty="0"/>
              <a:t> [OSDI ‘12], SUDO [NSDI </a:t>
            </a:r>
            <a:r>
              <a:rPr lang="fr-FR" sz="2400" dirty="0"/>
              <a:t>’</a:t>
            </a:r>
            <a:r>
              <a:rPr lang="en-US" sz="2400" dirty="0"/>
              <a:t>12]</a:t>
            </a:r>
          </a:p>
          <a:p>
            <a:pPr marL="0" indent="0">
              <a:spcBef>
                <a:spcPts val="0"/>
              </a:spcBef>
              <a:buNone/>
            </a:pPr>
            <a:r>
              <a:rPr lang="en-US" sz="2400" dirty="0"/>
              <a:t>In-network aggregation: </a:t>
            </a:r>
            <a:r>
              <a:rPr lang="en-US" sz="2400" dirty="0" err="1"/>
              <a:t>Camdoop</a:t>
            </a:r>
            <a:r>
              <a:rPr lang="en-US" sz="2400" dirty="0"/>
              <a:t> [NSDI </a:t>
            </a:r>
            <a:r>
              <a:rPr lang="fr-FR" sz="2400" dirty="0"/>
              <a:t>’</a:t>
            </a:r>
            <a:r>
              <a:rPr lang="en-US" sz="2400" dirty="0"/>
              <a:t>12]</a:t>
            </a:r>
          </a:p>
          <a:p>
            <a:pPr marL="0" indent="0">
              <a:spcBef>
                <a:spcPts val="0"/>
              </a:spcBef>
              <a:buNone/>
            </a:pPr>
            <a:r>
              <a:rPr lang="en-US" sz="2400" dirty="0"/>
              <a:t>Better isolation and fairness: </a:t>
            </a:r>
            <a:r>
              <a:rPr lang="en-US" sz="2400" dirty="0" err="1"/>
              <a:t>Oktopus</a:t>
            </a:r>
            <a:r>
              <a:rPr lang="en-US" sz="2400" dirty="0"/>
              <a:t> [SIGCOMM ‘11]), </a:t>
            </a:r>
            <a:r>
              <a:rPr lang="en-US" sz="2400" dirty="0" err="1"/>
              <a:t>EyeQ</a:t>
            </a:r>
            <a:r>
              <a:rPr lang="en-US" sz="2400" dirty="0"/>
              <a:t> [NSDI ‘12], </a:t>
            </a:r>
            <a:r>
              <a:rPr lang="en-US" sz="2400" dirty="0" err="1"/>
              <a:t>FairCloud</a:t>
            </a:r>
            <a:r>
              <a:rPr lang="en-US" sz="2400" dirty="0"/>
              <a:t> [SIGCOMM </a:t>
            </a:r>
            <a:r>
              <a:rPr lang="fr-FR" sz="2400" dirty="0" smtClean="0"/>
              <a:t>’</a:t>
            </a:r>
            <a:r>
              <a:rPr lang="en-US" sz="2400" dirty="0" smtClean="0"/>
              <a:t>12]</a:t>
            </a:r>
            <a:endParaRPr lang="en-US" sz="2400" dirty="0"/>
          </a:p>
        </p:txBody>
      </p:sp>
      <p:sp>
        <p:nvSpPr>
          <p:cNvPr id="7" name="Rectangle 6"/>
          <p:cNvSpPr/>
          <p:nvPr/>
        </p:nvSpPr>
        <p:spPr>
          <a:xfrm>
            <a:off x="0" y="0"/>
            <a:ext cx="12188825" cy="6858000"/>
          </a:xfrm>
          <a:prstGeom prst="rect">
            <a:avLst/>
          </a:prstGeom>
          <a:solidFill>
            <a:srgbClr val="FFFFFF">
              <a:alpha val="8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rgbClr val="000000"/>
                </a:solidFill>
                <a:latin typeface="Open Sans Cond Light"/>
                <a:cs typeface="Open Sans Cond Light"/>
              </a:rPr>
              <a:t>Widely-accepted mantras:</a:t>
            </a:r>
          </a:p>
          <a:p>
            <a:pPr algn="ctr"/>
            <a:endParaRPr lang="en-US" sz="4000" dirty="0" smtClean="0">
              <a:solidFill>
                <a:srgbClr val="000000"/>
              </a:solidFill>
              <a:latin typeface="Open Sans Condensed Bold"/>
              <a:cs typeface="Open Sans Condensed Bold"/>
            </a:endParaRPr>
          </a:p>
          <a:p>
            <a:pPr algn="ctr"/>
            <a:r>
              <a:rPr lang="en-US" sz="4000" dirty="0" smtClean="0">
                <a:solidFill>
                  <a:srgbClr val="000000"/>
                </a:solidFill>
                <a:latin typeface="Open Sans Condensed Bold"/>
                <a:cs typeface="Open Sans Condensed Bold"/>
              </a:rPr>
              <a:t>Network and disk I/O are bottlenecks</a:t>
            </a:r>
          </a:p>
          <a:p>
            <a:pPr algn="ctr"/>
            <a:endParaRPr lang="en-US" sz="4000" dirty="0" smtClean="0">
              <a:solidFill>
                <a:srgbClr val="000000"/>
              </a:solidFill>
              <a:latin typeface="Open Sans Condensed Bold"/>
              <a:cs typeface="Open Sans Condensed Bold"/>
            </a:endParaRPr>
          </a:p>
          <a:p>
            <a:pPr algn="ctr"/>
            <a:r>
              <a:rPr lang="en-US" sz="4000" dirty="0" smtClean="0">
                <a:solidFill>
                  <a:srgbClr val="000000"/>
                </a:solidFill>
                <a:latin typeface="Open Sans Condensed Bold"/>
                <a:cs typeface="Open Sans Condensed Bold"/>
              </a:rPr>
              <a:t>Stragglers are a major issue with</a:t>
            </a:r>
          </a:p>
          <a:p>
            <a:pPr algn="ctr"/>
            <a:r>
              <a:rPr lang="en-US" sz="4000" dirty="0" smtClean="0">
                <a:solidFill>
                  <a:srgbClr val="000000"/>
                </a:solidFill>
                <a:latin typeface="Open Sans Condensed Bold"/>
                <a:cs typeface="Open Sans Condensed Bold"/>
              </a:rPr>
              <a:t>unknown causes</a:t>
            </a:r>
            <a:endParaRPr lang="en-US" sz="4000" dirty="0">
              <a:solidFill>
                <a:srgbClr val="000000"/>
              </a:solidFill>
              <a:latin typeface="Open Sans Condensed Bold"/>
              <a:cs typeface="Open Sans Condensed Bold"/>
            </a:endParaRPr>
          </a:p>
        </p:txBody>
      </p:sp>
    </p:spTree>
    <p:extLst>
      <p:ext uri="{BB962C8B-B14F-4D97-AF65-F5344CB8AC3E}">
        <p14:creationId xmlns:p14="http://schemas.microsoft.com/office/powerpoint/2010/main" val="2964275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984376"/>
            <a:ext cx="10969943" cy="4141788"/>
          </a:xfrm>
        </p:spPr>
        <p:txBody>
          <a:bodyPr>
            <a:normAutofit lnSpcReduction="10000"/>
          </a:bodyPr>
          <a:lstStyle/>
          <a:p>
            <a:pPr marL="742950" indent="-742950" algn="ctr">
              <a:buAutoNum type="arabicParenBoth"/>
            </a:pPr>
            <a:r>
              <a:rPr lang="en-US" sz="4000" dirty="0" smtClean="0">
                <a:cs typeface="Open Sans Condensed Light"/>
              </a:rPr>
              <a:t>How can we quantify performance bottlenecks?</a:t>
            </a:r>
          </a:p>
          <a:p>
            <a:pPr marL="0" indent="0" algn="ctr">
              <a:buNone/>
            </a:pPr>
            <a:r>
              <a:rPr lang="en-US" sz="4000" dirty="0" smtClean="0">
                <a:solidFill>
                  <a:srgbClr val="D1140E"/>
                </a:solidFill>
                <a:latin typeface="Open Sans Condensed Bold"/>
                <a:cs typeface="Open Sans Condensed Bold"/>
              </a:rPr>
              <a:t>			Blocked </a:t>
            </a:r>
            <a:r>
              <a:rPr lang="en-US" sz="4000" dirty="0" smtClean="0">
                <a:solidFill>
                  <a:srgbClr val="D1140E"/>
                </a:solidFill>
                <a:latin typeface="Open Sans Condensed Bold"/>
                <a:cs typeface="Open Sans Condensed Bold"/>
              </a:rPr>
              <a:t>time analysis</a:t>
            </a:r>
          </a:p>
          <a:p>
            <a:pPr marL="0" indent="0" algn="ctr">
              <a:buNone/>
            </a:pPr>
            <a:endParaRPr lang="en-US" sz="4000" dirty="0" smtClean="0">
              <a:latin typeface="Open Sans Condensed Bold"/>
              <a:cs typeface="Open Sans Condensed Bold"/>
            </a:endParaRPr>
          </a:p>
          <a:p>
            <a:pPr marL="0" indent="0" algn="ctr">
              <a:buNone/>
            </a:pPr>
            <a:r>
              <a:rPr lang="en-US" sz="4000" dirty="0" smtClean="0">
                <a:cs typeface="Open Sans Condensed Light"/>
              </a:rPr>
              <a:t>(2) Do the mantras hold?</a:t>
            </a:r>
          </a:p>
          <a:p>
            <a:pPr marL="0" indent="0" algn="ctr">
              <a:buNone/>
            </a:pPr>
            <a:r>
              <a:rPr lang="en-US" sz="4000" dirty="0" smtClean="0">
                <a:solidFill>
                  <a:srgbClr val="D1140E"/>
                </a:solidFill>
                <a:latin typeface="Open Sans Condensed Bold"/>
                <a:cs typeface="Open Sans Condensed Bold"/>
              </a:rPr>
              <a:t>Takeaways based on three workloads run with Spark</a:t>
            </a:r>
            <a:endParaRPr lang="en-US" dirty="0" smtClean="0">
              <a:solidFill>
                <a:srgbClr val="D1140E"/>
              </a:solidFill>
            </a:endParaRPr>
          </a:p>
          <a:p>
            <a:pPr marL="0" indent="0" algn="ctr">
              <a:buNone/>
            </a:pPr>
            <a:endParaRPr lang="en-US" dirty="0"/>
          </a:p>
        </p:txBody>
      </p:sp>
      <p:sp>
        <p:nvSpPr>
          <p:cNvPr id="4" name="Title 3"/>
          <p:cNvSpPr>
            <a:spLocks noGrp="1"/>
          </p:cNvSpPr>
          <p:nvPr>
            <p:ph type="title"/>
          </p:nvPr>
        </p:nvSpPr>
        <p:spPr>
          <a:xfrm>
            <a:off x="609441" y="274638"/>
            <a:ext cx="10969943" cy="1471612"/>
          </a:xfrm>
        </p:spPr>
        <p:txBody>
          <a:bodyPr>
            <a:normAutofit/>
          </a:bodyPr>
          <a:lstStyle/>
          <a:p>
            <a:r>
              <a:rPr lang="en-US" sz="5400" dirty="0" smtClean="0"/>
              <a:t>This work</a:t>
            </a:r>
            <a:endParaRPr lang="en-US" sz="2800" dirty="0"/>
          </a:p>
        </p:txBody>
      </p:sp>
    </p:spTree>
    <p:extLst>
      <p:ext uri="{BB962C8B-B14F-4D97-AF65-F5344CB8AC3E}">
        <p14:creationId xmlns:p14="http://schemas.microsoft.com/office/powerpoint/2010/main" val="1964444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5" y="175252"/>
            <a:ext cx="10969943" cy="1143000"/>
          </a:xfrm>
        </p:spPr>
        <p:txBody>
          <a:bodyPr>
            <a:normAutofit/>
          </a:bodyPr>
          <a:lstStyle/>
          <a:p>
            <a:r>
              <a:rPr lang="en-US" dirty="0" smtClean="0"/>
              <a:t>Blocked time analysis</a:t>
            </a:r>
            <a:endParaRPr lang="en-US" dirty="0"/>
          </a:p>
        </p:txBody>
      </p:sp>
      <p:sp>
        <p:nvSpPr>
          <p:cNvPr id="7" name="Rectangle 6"/>
          <p:cNvSpPr/>
          <p:nvPr/>
        </p:nvSpPr>
        <p:spPr>
          <a:xfrm>
            <a:off x="1546471" y="1515639"/>
            <a:ext cx="3281004" cy="36063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a:p>
        </p:txBody>
      </p:sp>
      <p:sp>
        <p:nvSpPr>
          <p:cNvPr id="8" name="Rectangle 7"/>
          <p:cNvSpPr/>
          <p:nvPr/>
        </p:nvSpPr>
        <p:spPr>
          <a:xfrm>
            <a:off x="1749618" y="2060037"/>
            <a:ext cx="4185458" cy="36063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a:p>
        </p:txBody>
      </p:sp>
      <p:sp>
        <p:nvSpPr>
          <p:cNvPr id="9" name="Rectangle 8"/>
          <p:cNvSpPr/>
          <p:nvPr/>
        </p:nvSpPr>
        <p:spPr>
          <a:xfrm>
            <a:off x="1952765" y="2604435"/>
            <a:ext cx="5069012" cy="36063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a:p>
        </p:txBody>
      </p:sp>
      <p:sp>
        <p:nvSpPr>
          <p:cNvPr id="10" name="Rectangle 9"/>
          <p:cNvSpPr/>
          <p:nvPr/>
        </p:nvSpPr>
        <p:spPr>
          <a:xfrm>
            <a:off x="1950836" y="3182675"/>
            <a:ext cx="3522045" cy="36063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a:p>
        </p:txBody>
      </p:sp>
      <p:sp>
        <p:nvSpPr>
          <p:cNvPr id="12" name="Rectangle 11"/>
          <p:cNvSpPr/>
          <p:nvPr/>
        </p:nvSpPr>
        <p:spPr>
          <a:xfrm>
            <a:off x="3390122" y="4221948"/>
            <a:ext cx="1843649" cy="36063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a:p>
        </p:txBody>
      </p:sp>
      <p:sp>
        <p:nvSpPr>
          <p:cNvPr id="13" name="Rectangle 12"/>
          <p:cNvSpPr/>
          <p:nvPr/>
        </p:nvSpPr>
        <p:spPr>
          <a:xfrm>
            <a:off x="2967542" y="3700112"/>
            <a:ext cx="3281004" cy="36063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a:p>
        </p:txBody>
      </p:sp>
      <p:sp>
        <p:nvSpPr>
          <p:cNvPr id="15" name="Rectangle 14"/>
          <p:cNvSpPr/>
          <p:nvPr/>
        </p:nvSpPr>
        <p:spPr>
          <a:xfrm>
            <a:off x="4006615" y="4779544"/>
            <a:ext cx="5752817" cy="36063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a:p>
        </p:txBody>
      </p:sp>
      <p:sp>
        <p:nvSpPr>
          <p:cNvPr id="17" name="Left Brace 16"/>
          <p:cNvSpPr/>
          <p:nvPr/>
        </p:nvSpPr>
        <p:spPr>
          <a:xfrm>
            <a:off x="1065806" y="1515639"/>
            <a:ext cx="292573" cy="3810218"/>
          </a:xfrm>
          <a:prstGeom prst="leftBrace">
            <a:avLst>
              <a:gd name="adj1" fmla="val 40838"/>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2000"/>
          </a:p>
        </p:txBody>
      </p:sp>
      <p:sp>
        <p:nvSpPr>
          <p:cNvPr id="3" name="Rectangle 2"/>
          <p:cNvSpPr/>
          <p:nvPr/>
        </p:nvSpPr>
        <p:spPr>
          <a:xfrm>
            <a:off x="1952764" y="1515639"/>
            <a:ext cx="239608" cy="360638"/>
          </a:xfrm>
          <a:prstGeom prst="rect">
            <a:avLst/>
          </a:prstGeom>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000"/>
          </a:p>
        </p:txBody>
      </p:sp>
      <p:sp>
        <p:nvSpPr>
          <p:cNvPr id="39" name="Rectangle 38"/>
          <p:cNvSpPr/>
          <p:nvPr/>
        </p:nvSpPr>
        <p:spPr>
          <a:xfrm>
            <a:off x="4080013" y="4779544"/>
            <a:ext cx="1587784" cy="360638"/>
          </a:xfrm>
          <a:prstGeom prst="rect">
            <a:avLst/>
          </a:prstGeom>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000"/>
          </a:p>
        </p:txBody>
      </p:sp>
      <p:sp>
        <p:nvSpPr>
          <p:cNvPr id="41" name="Rectangle 40"/>
          <p:cNvSpPr/>
          <p:nvPr/>
        </p:nvSpPr>
        <p:spPr>
          <a:xfrm>
            <a:off x="3657464" y="3182675"/>
            <a:ext cx="239608" cy="360638"/>
          </a:xfrm>
          <a:prstGeom prst="rect">
            <a:avLst/>
          </a:prstGeom>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000"/>
          </a:p>
        </p:txBody>
      </p:sp>
      <p:sp>
        <p:nvSpPr>
          <p:cNvPr id="42" name="Rectangle 41"/>
          <p:cNvSpPr/>
          <p:nvPr/>
        </p:nvSpPr>
        <p:spPr>
          <a:xfrm>
            <a:off x="2286698" y="2604435"/>
            <a:ext cx="239608" cy="360638"/>
          </a:xfrm>
          <a:prstGeom prst="rect">
            <a:avLst/>
          </a:prstGeom>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000"/>
          </a:p>
        </p:txBody>
      </p:sp>
      <p:sp>
        <p:nvSpPr>
          <p:cNvPr id="43" name="Rectangle 42"/>
          <p:cNvSpPr/>
          <p:nvPr/>
        </p:nvSpPr>
        <p:spPr>
          <a:xfrm>
            <a:off x="3410663" y="2060037"/>
            <a:ext cx="1001652" cy="360638"/>
          </a:xfrm>
          <a:prstGeom prst="rect">
            <a:avLst/>
          </a:prstGeom>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000"/>
          </a:p>
        </p:txBody>
      </p:sp>
      <p:sp>
        <p:nvSpPr>
          <p:cNvPr id="44" name="Rectangle 43"/>
          <p:cNvSpPr/>
          <p:nvPr/>
        </p:nvSpPr>
        <p:spPr>
          <a:xfrm>
            <a:off x="3150514" y="1515639"/>
            <a:ext cx="626755" cy="360638"/>
          </a:xfrm>
          <a:prstGeom prst="rect">
            <a:avLst/>
          </a:prstGeom>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000"/>
          </a:p>
        </p:txBody>
      </p:sp>
      <p:grpSp>
        <p:nvGrpSpPr>
          <p:cNvPr id="24" name="Group 23"/>
          <p:cNvGrpSpPr/>
          <p:nvPr/>
        </p:nvGrpSpPr>
        <p:grpSpPr>
          <a:xfrm>
            <a:off x="1546472" y="5590132"/>
            <a:ext cx="8212959" cy="1022521"/>
            <a:chOff x="1160155" y="5590129"/>
            <a:chExt cx="6161324" cy="1022521"/>
          </a:xfrm>
        </p:grpSpPr>
        <p:cxnSp>
          <p:nvCxnSpPr>
            <p:cNvPr id="5" name="Straight Arrow Connector 4"/>
            <p:cNvCxnSpPr/>
            <p:nvPr/>
          </p:nvCxnSpPr>
          <p:spPr>
            <a:xfrm>
              <a:off x="1160155" y="5590129"/>
              <a:ext cx="6161324"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25" name="Rectangle 24"/>
            <p:cNvSpPr/>
            <p:nvPr/>
          </p:nvSpPr>
          <p:spPr>
            <a:xfrm>
              <a:off x="1463233" y="5755871"/>
              <a:ext cx="5474137" cy="856779"/>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latin typeface="Open Sans Cond Light"/>
                  <a:cs typeface="Open Sans Cond Light"/>
                </a:rPr>
                <a:t>(2) </a:t>
              </a:r>
              <a:r>
                <a:rPr lang="en-US" sz="3200" dirty="0" smtClean="0">
                  <a:solidFill>
                    <a:schemeClr val="tx1"/>
                  </a:solidFill>
                  <a:latin typeface="Open Sans Condensed Bold"/>
                  <a:cs typeface="Open Sans Condensed Bold"/>
                </a:rPr>
                <a:t>Simulate </a:t>
              </a:r>
              <a:r>
                <a:rPr lang="en-US" sz="3200" dirty="0" smtClean="0">
                  <a:solidFill>
                    <a:schemeClr val="tx1"/>
                  </a:solidFill>
                  <a:latin typeface="Open Sans Cond Light"/>
                  <a:cs typeface="Open Sans Cond Light"/>
                </a:rPr>
                <a:t>how job completion time would change</a:t>
              </a:r>
              <a:endParaRPr lang="en-US" sz="3200" dirty="0">
                <a:solidFill>
                  <a:schemeClr val="tx1"/>
                </a:solidFill>
                <a:latin typeface="Open Sans Cond Light"/>
                <a:cs typeface="Open Sans Cond Light"/>
              </a:endParaRPr>
            </a:p>
          </p:txBody>
        </p:sp>
      </p:grpSp>
      <p:grpSp>
        <p:nvGrpSpPr>
          <p:cNvPr id="23" name="Group 22"/>
          <p:cNvGrpSpPr/>
          <p:nvPr/>
        </p:nvGrpSpPr>
        <p:grpSpPr>
          <a:xfrm>
            <a:off x="3777268" y="1700396"/>
            <a:ext cx="7526293" cy="1907076"/>
            <a:chOff x="2833688" y="1700396"/>
            <a:chExt cx="5646190" cy="1907076"/>
          </a:xfrm>
        </p:grpSpPr>
        <p:sp>
          <p:nvSpPr>
            <p:cNvPr id="45" name="Rectangle 44"/>
            <p:cNvSpPr/>
            <p:nvPr/>
          </p:nvSpPr>
          <p:spPr>
            <a:xfrm>
              <a:off x="5394861" y="2060037"/>
              <a:ext cx="3085017" cy="1547435"/>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latin typeface="Open Sans Cond Light"/>
                  <a:cs typeface="Open Sans Cond Light"/>
                </a:rPr>
                <a:t>(1) </a:t>
              </a:r>
              <a:r>
                <a:rPr lang="en-US" sz="3200" dirty="0" smtClean="0">
                  <a:solidFill>
                    <a:schemeClr val="tx1"/>
                  </a:solidFill>
                  <a:latin typeface="Open Sans Condensed Bold"/>
                  <a:cs typeface="Open Sans Condensed Bold"/>
                </a:rPr>
                <a:t>Measure </a:t>
              </a:r>
              <a:r>
                <a:rPr lang="en-US" sz="3200" dirty="0" smtClean="0">
                  <a:solidFill>
                    <a:schemeClr val="tx1"/>
                  </a:solidFill>
                  <a:latin typeface="Open Sans Cond Light"/>
                  <a:cs typeface="Open Sans Cond Light"/>
                </a:rPr>
                <a:t>time when tasks are blocked on the network</a:t>
              </a:r>
              <a:endParaRPr lang="en-US" sz="3200" dirty="0">
                <a:solidFill>
                  <a:schemeClr val="tx1"/>
                </a:solidFill>
                <a:latin typeface="Open Sans Cond Light"/>
                <a:cs typeface="Open Sans Cond Light"/>
              </a:endParaRPr>
            </a:p>
          </p:txBody>
        </p:sp>
        <p:cxnSp>
          <p:nvCxnSpPr>
            <p:cNvPr id="22" name="Straight Arrow Connector 21"/>
            <p:cNvCxnSpPr/>
            <p:nvPr/>
          </p:nvCxnSpPr>
          <p:spPr>
            <a:xfrm flipH="1" flipV="1">
              <a:off x="2833688" y="1700396"/>
              <a:ext cx="2686822" cy="35964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26" name="Rectangle 25"/>
          <p:cNvSpPr/>
          <p:nvPr/>
        </p:nvSpPr>
        <p:spPr>
          <a:xfrm>
            <a:off x="81931" y="3016964"/>
            <a:ext cx="1375840" cy="749471"/>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solidFill>
                  <a:schemeClr val="tx1"/>
                </a:solidFill>
                <a:latin typeface="Open Sans Cond Light"/>
                <a:cs typeface="Open Sans Cond Light"/>
              </a:rPr>
              <a:t>tasks</a:t>
            </a:r>
            <a:endParaRPr lang="en-US" sz="2400" dirty="0">
              <a:solidFill>
                <a:schemeClr val="tx1"/>
              </a:solidFill>
              <a:latin typeface="Open Sans Cond Light"/>
              <a:cs typeface="Open Sans Cond Light"/>
            </a:endParaRPr>
          </a:p>
        </p:txBody>
      </p:sp>
    </p:spTree>
    <p:extLst>
      <p:ext uri="{BB962C8B-B14F-4D97-AF65-F5344CB8AC3E}">
        <p14:creationId xmlns:p14="http://schemas.microsoft.com/office/powerpoint/2010/main" val="26738301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525412" y="1603291"/>
            <a:ext cx="5384653" cy="4681"/>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4525412" y="1981948"/>
            <a:ext cx="5384653" cy="4681"/>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525412" y="2208210"/>
            <a:ext cx="5384653" cy="4681"/>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525412" y="2589210"/>
            <a:ext cx="5384653" cy="4681"/>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525412" y="2848062"/>
            <a:ext cx="5384653" cy="4681"/>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525412" y="3227622"/>
            <a:ext cx="5384653" cy="4681"/>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569810" y="1607969"/>
            <a:ext cx="330066" cy="381000"/>
          </a:xfrm>
          <a:prstGeom prst="rect">
            <a:avLst/>
          </a:prstGeom>
          <a:solidFill>
            <a:schemeClr val="accent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1" name="Rectangle 10"/>
          <p:cNvSpPr/>
          <p:nvPr/>
        </p:nvSpPr>
        <p:spPr>
          <a:xfrm>
            <a:off x="4899876" y="1607969"/>
            <a:ext cx="685669" cy="381000"/>
          </a:xfrm>
          <a:prstGeom prst="rect">
            <a:avLst/>
          </a:prstGeom>
          <a:solidFill>
            <a:schemeClr val="accent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2" name="Rectangle 11"/>
          <p:cNvSpPr/>
          <p:nvPr/>
        </p:nvSpPr>
        <p:spPr>
          <a:xfrm>
            <a:off x="6233100" y="1607969"/>
            <a:ext cx="207445" cy="381000"/>
          </a:xfrm>
          <a:prstGeom prst="rect">
            <a:avLst/>
          </a:prstGeom>
          <a:solidFill>
            <a:schemeClr val="accent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3" name="Rectangle 12"/>
          <p:cNvSpPr/>
          <p:nvPr/>
        </p:nvSpPr>
        <p:spPr>
          <a:xfrm>
            <a:off x="5585545" y="1607969"/>
            <a:ext cx="203147" cy="381000"/>
          </a:xfrm>
          <a:prstGeom prst="rect">
            <a:avLst/>
          </a:prstGeom>
          <a:solidFill>
            <a:schemeClr val="accent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4" name="Rectangle 13"/>
          <p:cNvSpPr/>
          <p:nvPr/>
        </p:nvSpPr>
        <p:spPr>
          <a:xfrm>
            <a:off x="4899876" y="2212888"/>
            <a:ext cx="1333225" cy="381000"/>
          </a:xfrm>
          <a:prstGeom prst="rect">
            <a:avLst/>
          </a:prstGeom>
          <a:solidFill>
            <a:schemeClr val="accent4"/>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5" name="Rectangle 14"/>
          <p:cNvSpPr/>
          <p:nvPr/>
        </p:nvSpPr>
        <p:spPr>
          <a:xfrm>
            <a:off x="6765653" y="2212888"/>
            <a:ext cx="153913" cy="381000"/>
          </a:xfrm>
          <a:prstGeom prst="rect">
            <a:avLst/>
          </a:prstGeom>
          <a:solidFill>
            <a:schemeClr val="accent4"/>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6" name="Rectangle 15"/>
          <p:cNvSpPr/>
          <p:nvPr/>
        </p:nvSpPr>
        <p:spPr>
          <a:xfrm>
            <a:off x="6233101" y="2212888"/>
            <a:ext cx="532553" cy="381000"/>
          </a:xfrm>
          <a:prstGeom prst="rect">
            <a:avLst/>
          </a:prstGeom>
          <a:solidFill>
            <a:schemeClr val="accent4"/>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7" name="Rectangle 16"/>
          <p:cNvSpPr/>
          <p:nvPr/>
        </p:nvSpPr>
        <p:spPr>
          <a:xfrm>
            <a:off x="8591210" y="1603288"/>
            <a:ext cx="330066" cy="381000"/>
          </a:xfrm>
          <a:prstGeom prst="rect">
            <a:avLst/>
          </a:prstGeom>
          <a:solidFill>
            <a:schemeClr val="accent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8" name="Rectangle 17"/>
          <p:cNvSpPr/>
          <p:nvPr/>
        </p:nvSpPr>
        <p:spPr>
          <a:xfrm>
            <a:off x="7911430" y="1603288"/>
            <a:ext cx="205213" cy="381000"/>
          </a:xfrm>
          <a:prstGeom prst="rect">
            <a:avLst/>
          </a:prstGeom>
          <a:solidFill>
            <a:schemeClr val="accent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9" name="Rectangle 18"/>
          <p:cNvSpPr/>
          <p:nvPr/>
        </p:nvSpPr>
        <p:spPr>
          <a:xfrm>
            <a:off x="7047976" y="1603288"/>
            <a:ext cx="863455" cy="381000"/>
          </a:xfrm>
          <a:prstGeom prst="rect">
            <a:avLst/>
          </a:prstGeom>
          <a:solidFill>
            <a:schemeClr val="accent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0" name="Rectangle 19"/>
          <p:cNvSpPr/>
          <p:nvPr/>
        </p:nvSpPr>
        <p:spPr>
          <a:xfrm>
            <a:off x="6894064" y="2212888"/>
            <a:ext cx="153913" cy="381000"/>
          </a:xfrm>
          <a:prstGeom prst="rect">
            <a:avLst/>
          </a:prstGeom>
          <a:solidFill>
            <a:schemeClr val="accent4"/>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1" name="Rectangle 20"/>
          <p:cNvSpPr/>
          <p:nvPr/>
        </p:nvSpPr>
        <p:spPr>
          <a:xfrm>
            <a:off x="7924396" y="2212888"/>
            <a:ext cx="414563" cy="381000"/>
          </a:xfrm>
          <a:prstGeom prst="rect">
            <a:avLst/>
          </a:prstGeom>
          <a:solidFill>
            <a:schemeClr val="accent4"/>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2" name="Rectangle 21"/>
          <p:cNvSpPr/>
          <p:nvPr/>
        </p:nvSpPr>
        <p:spPr>
          <a:xfrm>
            <a:off x="8338957" y="2212888"/>
            <a:ext cx="243550" cy="381000"/>
          </a:xfrm>
          <a:prstGeom prst="rect">
            <a:avLst/>
          </a:prstGeom>
          <a:solidFill>
            <a:schemeClr val="accent4"/>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3" name="Rectangle 22"/>
          <p:cNvSpPr/>
          <p:nvPr/>
        </p:nvSpPr>
        <p:spPr>
          <a:xfrm>
            <a:off x="8921276" y="2212888"/>
            <a:ext cx="609004" cy="381000"/>
          </a:xfrm>
          <a:prstGeom prst="rect">
            <a:avLst/>
          </a:prstGeom>
          <a:solidFill>
            <a:schemeClr val="accent4"/>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4" name="Rectangle 23"/>
          <p:cNvSpPr/>
          <p:nvPr/>
        </p:nvSpPr>
        <p:spPr>
          <a:xfrm>
            <a:off x="6233101" y="2852740"/>
            <a:ext cx="379785" cy="381000"/>
          </a:xfrm>
          <a:prstGeom prst="rect">
            <a:avLst/>
          </a:prstGeom>
          <a:solidFill>
            <a:schemeClr val="accent3"/>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5" name="Rectangle 24"/>
          <p:cNvSpPr/>
          <p:nvPr/>
        </p:nvSpPr>
        <p:spPr>
          <a:xfrm>
            <a:off x="6761014" y="2852740"/>
            <a:ext cx="379785" cy="381000"/>
          </a:xfrm>
          <a:prstGeom prst="rect">
            <a:avLst/>
          </a:prstGeom>
          <a:solidFill>
            <a:schemeClr val="accent3"/>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6" name="Rectangle 25"/>
          <p:cNvSpPr/>
          <p:nvPr/>
        </p:nvSpPr>
        <p:spPr>
          <a:xfrm>
            <a:off x="7140799" y="2852740"/>
            <a:ext cx="379785" cy="381000"/>
          </a:xfrm>
          <a:prstGeom prst="rect">
            <a:avLst/>
          </a:prstGeom>
          <a:solidFill>
            <a:schemeClr val="accent3"/>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7" name="Rectangle 26"/>
          <p:cNvSpPr/>
          <p:nvPr/>
        </p:nvSpPr>
        <p:spPr>
          <a:xfrm>
            <a:off x="7520584" y="2852740"/>
            <a:ext cx="379785" cy="381000"/>
          </a:xfrm>
          <a:prstGeom prst="rect">
            <a:avLst/>
          </a:prstGeom>
          <a:solidFill>
            <a:schemeClr val="accent3"/>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8" name="Rectangle 27"/>
          <p:cNvSpPr/>
          <p:nvPr/>
        </p:nvSpPr>
        <p:spPr>
          <a:xfrm>
            <a:off x="8357200" y="2852740"/>
            <a:ext cx="379785" cy="381000"/>
          </a:xfrm>
          <a:prstGeom prst="rect">
            <a:avLst/>
          </a:prstGeom>
          <a:solidFill>
            <a:schemeClr val="accent3"/>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9" name="Rectangle 28"/>
          <p:cNvSpPr/>
          <p:nvPr/>
        </p:nvSpPr>
        <p:spPr>
          <a:xfrm>
            <a:off x="8736985" y="2852740"/>
            <a:ext cx="379785" cy="381000"/>
          </a:xfrm>
          <a:prstGeom prst="rect">
            <a:avLst/>
          </a:prstGeom>
          <a:solidFill>
            <a:schemeClr val="accent3"/>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0" name="Rectangle 29"/>
          <p:cNvSpPr/>
          <p:nvPr/>
        </p:nvSpPr>
        <p:spPr>
          <a:xfrm>
            <a:off x="9530282" y="2852740"/>
            <a:ext cx="379785" cy="381000"/>
          </a:xfrm>
          <a:prstGeom prst="rect">
            <a:avLst/>
          </a:prstGeom>
          <a:solidFill>
            <a:schemeClr val="accent3"/>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1" name="Rectangle 30"/>
          <p:cNvSpPr/>
          <p:nvPr/>
        </p:nvSpPr>
        <p:spPr>
          <a:xfrm>
            <a:off x="1840538" y="1412577"/>
            <a:ext cx="2684874" cy="749471"/>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solidFill>
                  <a:schemeClr val="tx1"/>
                </a:solidFill>
                <a:latin typeface="Open Sans Cond Light"/>
                <a:cs typeface="Open Sans Cond Light"/>
              </a:rPr>
              <a:t>network read</a:t>
            </a:r>
            <a:endParaRPr lang="en-US" sz="2400" dirty="0">
              <a:solidFill>
                <a:schemeClr val="tx1"/>
              </a:solidFill>
              <a:latin typeface="Open Sans Cond Light"/>
              <a:cs typeface="Open Sans Cond Light"/>
            </a:endParaRPr>
          </a:p>
        </p:txBody>
      </p:sp>
      <p:sp>
        <p:nvSpPr>
          <p:cNvPr id="32" name="Rectangle 31"/>
          <p:cNvSpPr/>
          <p:nvPr/>
        </p:nvSpPr>
        <p:spPr>
          <a:xfrm>
            <a:off x="1840540" y="1988972"/>
            <a:ext cx="1976822" cy="749471"/>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solidFill>
                  <a:schemeClr val="tx1"/>
                </a:solidFill>
                <a:latin typeface="Open Sans Cond Light"/>
                <a:cs typeface="Open Sans Cond Light"/>
              </a:rPr>
              <a:t>compute</a:t>
            </a:r>
            <a:endParaRPr lang="en-US" sz="2400" dirty="0">
              <a:solidFill>
                <a:schemeClr val="tx1"/>
              </a:solidFill>
              <a:latin typeface="Open Sans Cond Light"/>
              <a:cs typeface="Open Sans Cond Light"/>
            </a:endParaRPr>
          </a:p>
        </p:txBody>
      </p:sp>
      <p:sp>
        <p:nvSpPr>
          <p:cNvPr id="33" name="Rectangle 32"/>
          <p:cNvSpPr/>
          <p:nvPr/>
        </p:nvSpPr>
        <p:spPr>
          <a:xfrm>
            <a:off x="1840540" y="2619547"/>
            <a:ext cx="1976822" cy="749471"/>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solidFill>
                  <a:schemeClr val="tx1"/>
                </a:solidFill>
                <a:latin typeface="Open Sans Cond Light"/>
                <a:cs typeface="Open Sans Cond Light"/>
              </a:rPr>
              <a:t>d</a:t>
            </a:r>
            <a:r>
              <a:rPr lang="en-US" sz="2400" dirty="0" smtClean="0">
                <a:solidFill>
                  <a:schemeClr val="tx1"/>
                </a:solidFill>
                <a:latin typeface="Open Sans Cond Light"/>
                <a:cs typeface="Open Sans Cond Light"/>
              </a:rPr>
              <a:t>isk write</a:t>
            </a:r>
            <a:endParaRPr lang="en-US" sz="2400" dirty="0">
              <a:solidFill>
                <a:schemeClr val="tx1"/>
              </a:solidFill>
              <a:latin typeface="Open Sans Cond Light"/>
              <a:cs typeface="Open Sans Cond Light"/>
            </a:endParaRPr>
          </a:p>
        </p:txBody>
      </p:sp>
      <p:sp>
        <p:nvSpPr>
          <p:cNvPr id="34" name="Rectangle 33"/>
          <p:cNvSpPr/>
          <p:nvPr/>
        </p:nvSpPr>
        <p:spPr>
          <a:xfrm>
            <a:off x="5269319" y="3601403"/>
            <a:ext cx="4064017" cy="581824"/>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solidFill>
                  <a:schemeClr val="tx1"/>
                </a:solidFill>
                <a:latin typeface="Open Sans Cond Light"/>
                <a:cs typeface="Open Sans Cond Light"/>
              </a:rPr>
              <a:t>Original task runtime</a:t>
            </a:r>
            <a:endParaRPr lang="en-US" sz="2400" dirty="0">
              <a:solidFill>
                <a:schemeClr val="tx1"/>
              </a:solidFill>
              <a:latin typeface="Open Sans Cond Light"/>
              <a:cs typeface="Open Sans Cond Light"/>
            </a:endParaRPr>
          </a:p>
        </p:txBody>
      </p:sp>
      <p:cxnSp>
        <p:nvCxnSpPr>
          <p:cNvPr id="35" name="Straight Arrow Connector 34"/>
          <p:cNvCxnSpPr/>
          <p:nvPr/>
        </p:nvCxnSpPr>
        <p:spPr>
          <a:xfrm>
            <a:off x="4525412" y="3601402"/>
            <a:ext cx="5384653"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3" name="Rectangle 2"/>
          <p:cNvSpPr/>
          <p:nvPr/>
        </p:nvSpPr>
        <p:spPr>
          <a:xfrm>
            <a:off x="1840540" y="2081056"/>
            <a:ext cx="8301615" cy="668334"/>
          </a:xfrm>
          <a:prstGeom prst="rect">
            <a:avLst/>
          </a:prstGeom>
          <a:noFill/>
          <a:ln w="57150" cmpd="sng"/>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9" name="Rectangle 38"/>
          <p:cNvSpPr/>
          <p:nvPr/>
        </p:nvSpPr>
        <p:spPr>
          <a:xfrm>
            <a:off x="4569808" y="2212888"/>
            <a:ext cx="330066" cy="381000"/>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0" name="Rectangle 39"/>
          <p:cNvSpPr/>
          <p:nvPr/>
        </p:nvSpPr>
        <p:spPr>
          <a:xfrm>
            <a:off x="7052912" y="2212888"/>
            <a:ext cx="858518" cy="381000"/>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1" name="Rectangle 40"/>
          <p:cNvSpPr/>
          <p:nvPr/>
        </p:nvSpPr>
        <p:spPr>
          <a:xfrm>
            <a:off x="8593266" y="2212888"/>
            <a:ext cx="330066" cy="381000"/>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nvGrpSpPr>
          <p:cNvPr id="49" name="Group 48"/>
          <p:cNvGrpSpPr/>
          <p:nvPr/>
        </p:nvGrpSpPr>
        <p:grpSpPr>
          <a:xfrm>
            <a:off x="6747148" y="4186589"/>
            <a:ext cx="5193127" cy="500037"/>
            <a:chOff x="6610926" y="1836136"/>
            <a:chExt cx="3895860" cy="500037"/>
          </a:xfrm>
        </p:grpSpPr>
        <p:sp>
          <p:nvSpPr>
            <p:cNvPr id="50" name="Rectangle 49"/>
            <p:cNvSpPr/>
            <p:nvPr/>
          </p:nvSpPr>
          <p:spPr>
            <a:xfrm>
              <a:off x="6610926" y="1914321"/>
              <a:ext cx="247614" cy="381000"/>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1" name="Rectangle 50"/>
            <p:cNvSpPr/>
            <p:nvPr/>
          </p:nvSpPr>
          <p:spPr>
            <a:xfrm>
              <a:off x="6790359" y="1836136"/>
              <a:ext cx="3716427" cy="500037"/>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Open Sans Cond Light"/>
                  <a:cs typeface="Open Sans Cond Light"/>
                </a:rPr>
                <a:t>: time blocked on network</a:t>
              </a:r>
              <a:endParaRPr lang="en-US" sz="2400" dirty="0">
                <a:solidFill>
                  <a:schemeClr val="tx1"/>
                </a:solidFill>
                <a:latin typeface="Open Sans Cond Light"/>
                <a:cs typeface="Open Sans Cond Light"/>
              </a:endParaRPr>
            </a:p>
          </p:txBody>
        </p:sp>
      </p:grpSp>
      <p:cxnSp>
        <p:nvCxnSpPr>
          <p:cNvPr id="64" name="Straight Connector 63"/>
          <p:cNvCxnSpPr/>
          <p:nvPr/>
        </p:nvCxnSpPr>
        <p:spPr>
          <a:xfrm>
            <a:off x="4482796" y="5382976"/>
            <a:ext cx="5384653" cy="4681"/>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4482796" y="5763976"/>
            <a:ext cx="5384653" cy="4681"/>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4565390" y="5387654"/>
            <a:ext cx="1333225" cy="381000"/>
          </a:xfrm>
          <a:prstGeom prst="rect">
            <a:avLst/>
          </a:prstGeom>
          <a:solidFill>
            <a:schemeClr val="accent4"/>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7" name="Rectangle 66"/>
          <p:cNvSpPr/>
          <p:nvPr/>
        </p:nvSpPr>
        <p:spPr>
          <a:xfrm>
            <a:off x="6431167" y="5387654"/>
            <a:ext cx="153913" cy="381000"/>
          </a:xfrm>
          <a:prstGeom prst="rect">
            <a:avLst/>
          </a:prstGeom>
          <a:solidFill>
            <a:schemeClr val="accent4"/>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8" name="Rectangle 67"/>
          <p:cNvSpPr/>
          <p:nvPr/>
        </p:nvSpPr>
        <p:spPr>
          <a:xfrm>
            <a:off x="5898615" y="5387654"/>
            <a:ext cx="532553" cy="381000"/>
          </a:xfrm>
          <a:prstGeom prst="rect">
            <a:avLst/>
          </a:prstGeom>
          <a:solidFill>
            <a:schemeClr val="accent4"/>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9" name="Rectangle 68"/>
          <p:cNvSpPr/>
          <p:nvPr/>
        </p:nvSpPr>
        <p:spPr>
          <a:xfrm>
            <a:off x="6559577" y="5387654"/>
            <a:ext cx="153913" cy="381000"/>
          </a:xfrm>
          <a:prstGeom prst="rect">
            <a:avLst/>
          </a:prstGeom>
          <a:solidFill>
            <a:schemeClr val="accent4"/>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0" name="Rectangle 69"/>
          <p:cNvSpPr/>
          <p:nvPr/>
        </p:nvSpPr>
        <p:spPr>
          <a:xfrm>
            <a:off x="6714298" y="5387654"/>
            <a:ext cx="414563" cy="381000"/>
          </a:xfrm>
          <a:prstGeom prst="rect">
            <a:avLst/>
          </a:prstGeom>
          <a:solidFill>
            <a:schemeClr val="accent4"/>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1" name="Rectangle 70"/>
          <p:cNvSpPr/>
          <p:nvPr/>
        </p:nvSpPr>
        <p:spPr>
          <a:xfrm>
            <a:off x="7128859" y="5387654"/>
            <a:ext cx="243550" cy="381000"/>
          </a:xfrm>
          <a:prstGeom prst="rect">
            <a:avLst/>
          </a:prstGeom>
          <a:solidFill>
            <a:schemeClr val="accent4"/>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2" name="Rectangle 71"/>
          <p:cNvSpPr/>
          <p:nvPr/>
        </p:nvSpPr>
        <p:spPr>
          <a:xfrm>
            <a:off x="7375527" y="5387654"/>
            <a:ext cx="609004" cy="381000"/>
          </a:xfrm>
          <a:prstGeom prst="rect">
            <a:avLst/>
          </a:prstGeom>
          <a:solidFill>
            <a:schemeClr val="accent4"/>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3" name="Rectangle 72"/>
          <p:cNvSpPr/>
          <p:nvPr/>
        </p:nvSpPr>
        <p:spPr>
          <a:xfrm>
            <a:off x="2508218" y="5163738"/>
            <a:ext cx="1976822" cy="749471"/>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solidFill>
                  <a:schemeClr val="tx1"/>
                </a:solidFill>
                <a:latin typeface="Open Sans Cond Light"/>
                <a:cs typeface="Open Sans Cond Light"/>
              </a:rPr>
              <a:t>compute</a:t>
            </a:r>
            <a:endParaRPr lang="en-US" sz="2400" dirty="0">
              <a:solidFill>
                <a:schemeClr val="tx1"/>
              </a:solidFill>
              <a:latin typeface="Open Sans Cond Light"/>
              <a:cs typeface="Open Sans Cond Light"/>
            </a:endParaRPr>
          </a:p>
        </p:txBody>
      </p:sp>
      <p:sp>
        <p:nvSpPr>
          <p:cNvPr id="77" name="Rectangle 76"/>
          <p:cNvSpPr/>
          <p:nvPr/>
        </p:nvSpPr>
        <p:spPr>
          <a:xfrm>
            <a:off x="2657989" y="6139819"/>
            <a:ext cx="7565115" cy="581824"/>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solidFill>
                  <a:schemeClr val="tx1"/>
                </a:solidFill>
                <a:latin typeface="Open Sans Cond Light"/>
                <a:cs typeface="Open Sans Cond Light"/>
              </a:rPr>
              <a:t>task runtime if network were infinitely fast</a:t>
            </a:r>
            <a:endParaRPr lang="en-US" sz="2400" dirty="0">
              <a:solidFill>
                <a:schemeClr val="tx1"/>
              </a:solidFill>
              <a:latin typeface="Open Sans Cond Light"/>
              <a:cs typeface="Open Sans Cond Light"/>
            </a:endParaRPr>
          </a:p>
        </p:txBody>
      </p:sp>
      <p:cxnSp>
        <p:nvCxnSpPr>
          <p:cNvPr id="78" name="Straight Arrow Connector 77"/>
          <p:cNvCxnSpPr/>
          <p:nvPr/>
        </p:nvCxnSpPr>
        <p:spPr>
          <a:xfrm>
            <a:off x="4568031" y="6117909"/>
            <a:ext cx="3770928"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54" name="Rectangle 53"/>
          <p:cNvSpPr/>
          <p:nvPr/>
        </p:nvSpPr>
        <p:spPr>
          <a:xfrm>
            <a:off x="9530282" y="2215268"/>
            <a:ext cx="379785" cy="378620"/>
          </a:xfrm>
          <a:prstGeom prst="rect">
            <a:avLst/>
          </a:prstGeom>
          <a:pattFill prst="wdUpDiag">
            <a:fgClr>
              <a:schemeClr val="tx1"/>
            </a:fgClr>
            <a:bgClr>
              <a:prstClr val="white"/>
            </a:bgClr>
          </a:patt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cs typeface="Times New Roman"/>
            </a:endParaRPr>
          </a:p>
        </p:txBody>
      </p:sp>
      <p:sp>
        <p:nvSpPr>
          <p:cNvPr id="55" name="Rectangle 54"/>
          <p:cNvSpPr/>
          <p:nvPr/>
        </p:nvSpPr>
        <p:spPr>
          <a:xfrm>
            <a:off x="7984533" y="5390034"/>
            <a:ext cx="379785" cy="378620"/>
          </a:xfrm>
          <a:prstGeom prst="rect">
            <a:avLst/>
          </a:prstGeom>
          <a:pattFill prst="wdUpDiag">
            <a:fgClr>
              <a:schemeClr val="tx1"/>
            </a:fgClr>
            <a:bgClr>
              <a:prstClr val="white"/>
            </a:bgClr>
          </a:patt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cs typeface="Times New Roman"/>
            </a:endParaRPr>
          </a:p>
        </p:txBody>
      </p:sp>
      <p:sp>
        <p:nvSpPr>
          <p:cNvPr id="56" name="Rectangle 55"/>
          <p:cNvSpPr/>
          <p:nvPr/>
        </p:nvSpPr>
        <p:spPr>
          <a:xfrm>
            <a:off x="6747148" y="4808176"/>
            <a:ext cx="330066" cy="378620"/>
          </a:xfrm>
          <a:prstGeom prst="rect">
            <a:avLst/>
          </a:prstGeom>
          <a:pattFill prst="wdUpDiag">
            <a:fgClr>
              <a:schemeClr val="tx1"/>
            </a:fgClr>
            <a:bgClr>
              <a:prstClr val="white"/>
            </a:bgClr>
          </a:patt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cs typeface="Times New Roman"/>
            </a:endParaRPr>
          </a:p>
        </p:txBody>
      </p:sp>
      <p:sp>
        <p:nvSpPr>
          <p:cNvPr id="57" name="Rectangle 56"/>
          <p:cNvSpPr/>
          <p:nvPr/>
        </p:nvSpPr>
        <p:spPr>
          <a:xfrm>
            <a:off x="6927901" y="4731781"/>
            <a:ext cx="4326704" cy="500037"/>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Open Sans Cond Light"/>
                <a:cs typeface="Open Sans Cond Light"/>
              </a:rPr>
              <a:t>: time blocked on disk</a:t>
            </a:r>
            <a:endParaRPr lang="en-US" sz="2400" dirty="0">
              <a:solidFill>
                <a:schemeClr val="tx1"/>
              </a:solidFill>
              <a:latin typeface="Open Sans Cond Light"/>
              <a:cs typeface="Open Sans Cond Light"/>
            </a:endParaRPr>
          </a:p>
        </p:txBody>
      </p:sp>
      <p:sp>
        <p:nvSpPr>
          <p:cNvPr id="59" name="Rectangle 58"/>
          <p:cNvSpPr/>
          <p:nvPr/>
        </p:nvSpPr>
        <p:spPr>
          <a:xfrm>
            <a:off x="588587" y="6139819"/>
            <a:ext cx="2272887" cy="581824"/>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solidFill>
                  <a:schemeClr val="tx1"/>
                </a:solidFill>
                <a:latin typeface="Open Sans Condensed Bold"/>
                <a:cs typeface="Open Sans Condensed Bold"/>
              </a:rPr>
              <a:t>Best case</a:t>
            </a:r>
            <a:endParaRPr lang="en-US" sz="2400" dirty="0">
              <a:solidFill>
                <a:schemeClr val="tx1"/>
              </a:solidFill>
              <a:latin typeface="Open Sans Condensed Bold"/>
              <a:cs typeface="Open Sans Condensed Bold"/>
            </a:endParaRPr>
          </a:p>
        </p:txBody>
      </p:sp>
      <p:sp>
        <p:nvSpPr>
          <p:cNvPr id="60" name="Rectangle 59"/>
          <p:cNvSpPr/>
          <p:nvPr/>
        </p:nvSpPr>
        <p:spPr>
          <a:xfrm>
            <a:off x="665201" y="4068277"/>
            <a:ext cx="5035436" cy="74479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Open Sans Cond Light"/>
                <a:cs typeface="Open Sans Cond Light"/>
              </a:rPr>
              <a:t>: time to handle one record</a:t>
            </a:r>
            <a:endParaRPr lang="en-US" sz="2400" dirty="0">
              <a:solidFill>
                <a:schemeClr val="tx1"/>
              </a:solidFill>
              <a:latin typeface="Open Sans Cond Light"/>
              <a:cs typeface="Open Sans Cond Light"/>
            </a:endParaRPr>
          </a:p>
        </p:txBody>
      </p:sp>
      <p:sp>
        <p:nvSpPr>
          <p:cNvPr id="62" name="Rectangle 61"/>
          <p:cNvSpPr/>
          <p:nvPr/>
        </p:nvSpPr>
        <p:spPr>
          <a:xfrm>
            <a:off x="339933" y="4303144"/>
            <a:ext cx="369061" cy="37862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3" name="Title 1"/>
          <p:cNvSpPr>
            <a:spLocks noGrp="1"/>
          </p:cNvSpPr>
          <p:nvPr>
            <p:ph type="title"/>
          </p:nvPr>
        </p:nvSpPr>
        <p:spPr>
          <a:xfrm>
            <a:off x="609445" y="274639"/>
            <a:ext cx="10969943" cy="1143000"/>
          </a:xfrm>
        </p:spPr>
        <p:txBody>
          <a:bodyPr>
            <a:noAutofit/>
          </a:bodyPr>
          <a:lstStyle/>
          <a:p>
            <a:r>
              <a:rPr lang="en-US" sz="4000" dirty="0" smtClean="0"/>
              <a:t>(1) </a:t>
            </a:r>
            <a:r>
              <a:rPr lang="en-US" sz="4000" dirty="0" smtClean="0">
                <a:latin typeface="Open Sans Condensed Bold"/>
                <a:cs typeface="Open Sans Condensed Bold"/>
              </a:rPr>
              <a:t>Measure the time when tasks are blocked on the network</a:t>
            </a:r>
            <a:endParaRPr lang="en-US" sz="4000" dirty="0"/>
          </a:p>
        </p:txBody>
      </p:sp>
    </p:spTree>
    <p:extLst>
      <p:ext uri="{BB962C8B-B14F-4D97-AF65-F5344CB8AC3E}">
        <p14:creationId xmlns:p14="http://schemas.microsoft.com/office/powerpoint/2010/main" val="33448814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64"/>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8"/>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70"/>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71"/>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72"/>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73"/>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77"/>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7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55"/>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 grpId="0" animBg="1"/>
      <p:bldP spid="39" grpId="0" animBg="1"/>
      <p:bldP spid="40" grpId="0" animBg="1"/>
      <p:bldP spid="41" grpId="0" animBg="1"/>
      <p:bldP spid="66" grpId="0" animBg="1"/>
      <p:bldP spid="67" grpId="0" animBg="1"/>
      <p:bldP spid="68" grpId="0" animBg="1"/>
      <p:bldP spid="69" grpId="0" animBg="1"/>
      <p:bldP spid="70" grpId="0" animBg="1"/>
      <p:bldP spid="71" grpId="0" animBg="1"/>
      <p:bldP spid="72" grpId="0" animBg="1"/>
      <p:bldP spid="73" grpId="0" animBg="1"/>
      <p:bldP spid="77" grpId="0" animBg="1"/>
      <p:bldP spid="54" grpId="0" animBg="1"/>
      <p:bldP spid="55" grpId="0" animBg="1"/>
      <p:bldP spid="56" grpId="0" animBg="1"/>
      <p:bldP spid="57" grpId="0" animBg="1"/>
      <p:bldP spid="59" grpId="0" animBg="1"/>
      <p:bldP spid="60" grpId="0" animBg="1"/>
      <p:bldP spid="6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(2) </a:t>
            </a:r>
            <a:r>
              <a:rPr lang="en-US" sz="4800" dirty="0" smtClean="0">
                <a:latin typeface="Open Sans Condensed Bold"/>
                <a:cs typeface="Open Sans Condensed Bold"/>
              </a:rPr>
              <a:t>Simulate</a:t>
            </a:r>
            <a:r>
              <a:rPr lang="en-US" sz="4800" dirty="0" smtClean="0"/>
              <a:t> how job completion time would change</a:t>
            </a:r>
            <a:endParaRPr lang="en-US" sz="4800" dirty="0"/>
          </a:p>
        </p:txBody>
      </p:sp>
      <p:grpSp>
        <p:nvGrpSpPr>
          <p:cNvPr id="51" name="Group 50"/>
          <p:cNvGrpSpPr/>
          <p:nvPr/>
        </p:nvGrpSpPr>
        <p:grpSpPr>
          <a:xfrm>
            <a:off x="1740161" y="1914321"/>
            <a:ext cx="5052156" cy="1312486"/>
            <a:chOff x="1368173" y="1914321"/>
            <a:chExt cx="3790104" cy="1312486"/>
          </a:xfrm>
        </p:grpSpPr>
        <p:sp>
          <p:nvSpPr>
            <p:cNvPr id="6" name="Rectangle 5"/>
            <p:cNvSpPr/>
            <p:nvPr/>
          </p:nvSpPr>
          <p:spPr>
            <a:xfrm>
              <a:off x="1368173" y="1914321"/>
              <a:ext cx="227611" cy="500037"/>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Open Sans Cond Light"/>
                <a:cs typeface="Open Sans Cond Light"/>
              </a:endParaRPr>
            </a:p>
          </p:txBody>
        </p:sp>
        <p:sp>
          <p:nvSpPr>
            <p:cNvPr id="7" name="Rectangle 6"/>
            <p:cNvSpPr/>
            <p:nvPr/>
          </p:nvSpPr>
          <p:spPr>
            <a:xfrm>
              <a:off x="2200592" y="1914321"/>
              <a:ext cx="97607" cy="500037"/>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Open Sans Cond Light"/>
                <a:cs typeface="Open Sans Cond Light"/>
              </a:endParaRPr>
            </a:p>
          </p:txBody>
        </p:sp>
        <p:sp>
          <p:nvSpPr>
            <p:cNvPr id="8" name="Rectangle 7"/>
            <p:cNvSpPr/>
            <p:nvPr/>
          </p:nvSpPr>
          <p:spPr>
            <a:xfrm>
              <a:off x="2970612" y="1914321"/>
              <a:ext cx="577621" cy="500037"/>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Open Sans Cond Light"/>
                <a:cs typeface="Open Sans Cond Light"/>
              </a:endParaRPr>
            </a:p>
          </p:txBody>
        </p:sp>
        <p:sp>
          <p:nvSpPr>
            <p:cNvPr id="9" name="Rectangle 8"/>
            <p:cNvSpPr/>
            <p:nvPr/>
          </p:nvSpPr>
          <p:spPr>
            <a:xfrm>
              <a:off x="1368174" y="2726770"/>
              <a:ext cx="140004" cy="500037"/>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Open Sans Cond Light"/>
                <a:cs typeface="Open Sans Cond Light"/>
              </a:endParaRPr>
            </a:p>
          </p:txBody>
        </p:sp>
        <p:sp>
          <p:nvSpPr>
            <p:cNvPr id="10" name="Rectangle 9"/>
            <p:cNvSpPr/>
            <p:nvPr/>
          </p:nvSpPr>
          <p:spPr>
            <a:xfrm>
              <a:off x="1951783" y="2726770"/>
              <a:ext cx="497618" cy="500037"/>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Open Sans Cond Light"/>
                <a:cs typeface="Open Sans Cond Light"/>
              </a:endParaRPr>
            </a:p>
          </p:txBody>
        </p:sp>
        <p:sp>
          <p:nvSpPr>
            <p:cNvPr id="11" name="Rectangle 10"/>
            <p:cNvSpPr/>
            <p:nvPr/>
          </p:nvSpPr>
          <p:spPr>
            <a:xfrm>
              <a:off x="2860609" y="2726770"/>
              <a:ext cx="2297668" cy="500037"/>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Open Sans Cond Light"/>
                <a:cs typeface="Open Sans Cond Light"/>
              </a:endParaRPr>
            </a:p>
          </p:txBody>
        </p:sp>
        <p:sp>
          <p:nvSpPr>
            <p:cNvPr id="12" name="Rectangle 11"/>
            <p:cNvSpPr/>
            <p:nvPr/>
          </p:nvSpPr>
          <p:spPr>
            <a:xfrm>
              <a:off x="4400650" y="1914321"/>
              <a:ext cx="247614" cy="500037"/>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Open Sans Cond Light"/>
                <a:cs typeface="Open Sans Cond Light"/>
              </a:endParaRPr>
            </a:p>
          </p:txBody>
        </p:sp>
      </p:grpSp>
      <p:sp>
        <p:nvSpPr>
          <p:cNvPr id="13" name="Rectangle 12"/>
          <p:cNvSpPr/>
          <p:nvPr/>
        </p:nvSpPr>
        <p:spPr>
          <a:xfrm>
            <a:off x="1740161" y="1914324"/>
            <a:ext cx="3665813" cy="500037"/>
          </a:xfrm>
          <a:prstGeom prst="rect">
            <a:avLst/>
          </a:prstGeom>
          <a:solidFill>
            <a:schemeClr val="bg1">
              <a:alpha val="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latin typeface="Open Sans Cond Light"/>
                <a:cs typeface="Open Sans Cond Light"/>
              </a:rPr>
              <a:t>Task 0</a:t>
            </a:r>
            <a:endParaRPr lang="en-US" sz="2800" dirty="0">
              <a:solidFill>
                <a:schemeClr val="tx1"/>
              </a:solidFill>
              <a:latin typeface="Open Sans Cond Light"/>
              <a:cs typeface="Open Sans Cond Light"/>
            </a:endParaRPr>
          </a:p>
        </p:txBody>
      </p:sp>
      <p:sp>
        <p:nvSpPr>
          <p:cNvPr id="14" name="Rectangle 13"/>
          <p:cNvSpPr/>
          <p:nvPr/>
        </p:nvSpPr>
        <p:spPr>
          <a:xfrm>
            <a:off x="1740162" y="2726773"/>
            <a:ext cx="5398742" cy="500037"/>
          </a:xfrm>
          <a:prstGeom prst="rect">
            <a:avLst/>
          </a:prstGeom>
          <a:solidFill>
            <a:schemeClr val="bg1">
              <a:alpha val="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latin typeface="Open Sans Cond Light"/>
                <a:cs typeface="Open Sans Cond Light"/>
              </a:rPr>
              <a:t>Task 1</a:t>
            </a:r>
            <a:endParaRPr lang="en-US" sz="2800" dirty="0">
              <a:solidFill>
                <a:schemeClr val="tx1"/>
              </a:solidFill>
              <a:latin typeface="Open Sans Cond Light"/>
              <a:cs typeface="Open Sans Cond Light"/>
            </a:endParaRPr>
          </a:p>
        </p:txBody>
      </p:sp>
      <p:sp>
        <p:nvSpPr>
          <p:cNvPr id="15" name="Rectangle 14"/>
          <p:cNvSpPr/>
          <p:nvPr/>
        </p:nvSpPr>
        <p:spPr>
          <a:xfrm>
            <a:off x="5609122" y="1914324"/>
            <a:ext cx="1996340" cy="500037"/>
          </a:xfrm>
          <a:prstGeom prst="rect">
            <a:avLst/>
          </a:prstGeom>
          <a:solidFill>
            <a:schemeClr val="bg1">
              <a:alpha val="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latin typeface="Open Sans Cond Light"/>
                <a:cs typeface="Open Sans Cond Light"/>
              </a:rPr>
              <a:t>Task 2</a:t>
            </a:r>
            <a:endParaRPr lang="en-US" sz="2800" dirty="0">
              <a:solidFill>
                <a:schemeClr val="tx1"/>
              </a:solidFill>
              <a:latin typeface="Open Sans Cond Light"/>
              <a:cs typeface="Open Sans Cond Light"/>
            </a:endParaRPr>
          </a:p>
        </p:txBody>
      </p:sp>
      <p:sp>
        <p:nvSpPr>
          <p:cNvPr id="16" name="Rectangle 15"/>
          <p:cNvSpPr/>
          <p:nvPr/>
        </p:nvSpPr>
        <p:spPr>
          <a:xfrm>
            <a:off x="386782" y="1338028"/>
            <a:ext cx="1704987" cy="500037"/>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latin typeface="Open Sans Cond Light"/>
                <a:cs typeface="Open Sans Cond Light"/>
              </a:rPr>
              <a:t>time</a:t>
            </a:r>
            <a:endParaRPr lang="en-US" sz="2800" dirty="0">
              <a:solidFill>
                <a:schemeClr val="tx1"/>
              </a:solidFill>
              <a:latin typeface="Open Sans Cond Light"/>
              <a:cs typeface="Open Sans Cond Light"/>
            </a:endParaRPr>
          </a:p>
        </p:txBody>
      </p:sp>
      <p:cxnSp>
        <p:nvCxnSpPr>
          <p:cNvPr id="17" name="Straight Arrow Connector 16"/>
          <p:cNvCxnSpPr/>
          <p:nvPr/>
        </p:nvCxnSpPr>
        <p:spPr>
          <a:xfrm>
            <a:off x="1740160" y="1657733"/>
            <a:ext cx="586530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8" name="Left Brace 17"/>
          <p:cNvSpPr/>
          <p:nvPr/>
        </p:nvSpPr>
        <p:spPr>
          <a:xfrm>
            <a:off x="1222183" y="1914321"/>
            <a:ext cx="309961" cy="1312486"/>
          </a:xfrm>
          <a:prstGeom prst="leftBrace">
            <a:avLst>
              <a:gd name="adj1" fmla="val 49358"/>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2000">
              <a:latin typeface="Open Sans Cond Light"/>
              <a:cs typeface="Open Sans Cond Light"/>
            </a:endParaRPr>
          </a:p>
        </p:txBody>
      </p:sp>
      <p:sp>
        <p:nvSpPr>
          <p:cNvPr id="19" name="Rectangle 18"/>
          <p:cNvSpPr/>
          <p:nvPr/>
        </p:nvSpPr>
        <p:spPr>
          <a:xfrm rot="16200000">
            <a:off x="249376" y="2220602"/>
            <a:ext cx="1279073" cy="666542"/>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latin typeface="Open Sans Cond Light"/>
                <a:cs typeface="Open Sans Cond Light"/>
              </a:rPr>
              <a:t>2 slots</a:t>
            </a:r>
            <a:endParaRPr lang="en-US" sz="2800" dirty="0">
              <a:solidFill>
                <a:schemeClr val="tx1"/>
              </a:solidFill>
              <a:latin typeface="Open Sans Cond Light"/>
              <a:cs typeface="Open Sans Cond Light"/>
            </a:endParaRPr>
          </a:p>
        </p:txBody>
      </p:sp>
      <p:cxnSp>
        <p:nvCxnSpPr>
          <p:cNvPr id="20" name="Straight Arrow Connector 19"/>
          <p:cNvCxnSpPr/>
          <p:nvPr/>
        </p:nvCxnSpPr>
        <p:spPr>
          <a:xfrm>
            <a:off x="1740164" y="3472843"/>
            <a:ext cx="5865299" cy="17639"/>
          </a:xfrm>
          <a:prstGeom prst="straightConnector1">
            <a:avLst/>
          </a:prstGeom>
          <a:ln w="38100" cmpd="sng">
            <a:prstDash val="sysDash"/>
            <a:headEnd type="arrow"/>
            <a:tailEnd type="arrow"/>
          </a:ln>
        </p:spPr>
        <p:style>
          <a:lnRef idx="1">
            <a:schemeClr val="dk1"/>
          </a:lnRef>
          <a:fillRef idx="0">
            <a:schemeClr val="dk1"/>
          </a:fillRef>
          <a:effectRef idx="0">
            <a:schemeClr val="dk1"/>
          </a:effectRef>
          <a:fontRef idx="minor">
            <a:schemeClr val="tx1"/>
          </a:fontRef>
        </p:style>
      </p:cxnSp>
      <p:sp>
        <p:nvSpPr>
          <p:cNvPr id="21" name="Rectangle 20"/>
          <p:cNvSpPr/>
          <p:nvPr/>
        </p:nvSpPr>
        <p:spPr>
          <a:xfrm>
            <a:off x="632414" y="3483935"/>
            <a:ext cx="8075366" cy="500037"/>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latin typeface="Open Sans Cond Light"/>
                <a:cs typeface="Open Sans Cond Light"/>
              </a:rPr>
              <a:t>t</a:t>
            </a:r>
            <a:r>
              <a:rPr lang="en-US" sz="2800" baseline="-25000" dirty="0" smtClean="0">
                <a:solidFill>
                  <a:schemeClr val="tx1"/>
                </a:solidFill>
                <a:latin typeface="Open Sans Cond Light"/>
                <a:cs typeface="Open Sans Cond Light"/>
              </a:rPr>
              <a:t>o</a:t>
            </a:r>
            <a:r>
              <a:rPr lang="en-US" sz="2800" dirty="0" smtClean="0">
                <a:solidFill>
                  <a:schemeClr val="tx1"/>
                </a:solidFill>
                <a:latin typeface="Open Sans Cond Light"/>
                <a:cs typeface="Open Sans Cond Light"/>
              </a:rPr>
              <a:t>: Original </a:t>
            </a:r>
            <a:r>
              <a:rPr lang="en-US" sz="2800" dirty="0">
                <a:solidFill>
                  <a:schemeClr val="tx1"/>
                </a:solidFill>
                <a:latin typeface="Open Sans Cond Light"/>
                <a:cs typeface="Open Sans Cond Light"/>
              </a:rPr>
              <a:t>j</a:t>
            </a:r>
            <a:r>
              <a:rPr lang="en-US" sz="2800" dirty="0" smtClean="0">
                <a:solidFill>
                  <a:schemeClr val="tx1"/>
                </a:solidFill>
                <a:latin typeface="Open Sans Cond Light"/>
                <a:cs typeface="Open Sans Cond Light"/>
              </a:rPr>
              <a:t>ob </a:t>
            </a:r>
            <a:r>
              <a:rPr lang="en-US" sz="2800" dirty="0">
                <a:solidFill>
                  <a:schemeClr val="tx1"/>
                </a:solidFill>
                <a:latin typeface="Open Sans Cond Light"/>
                <a:cs typeface="Open Sans Cond Light"/>
              </a:rPr>
              <a:t>c</a:t>
            </a:r>
            <a:r>
              <a:rPr lang="en-US" sz="2800" dirty="0" smtClean="0">
                <a:solidFill>
                  <a:schemeClr val="tx1"/>
                </a:solidFill>
                <a:latin typeface="Open Sans Cond Light"/>
                <a:cs typeface="Open Sans Cond Light"/>
              </a:rPr>
              <a:t>ompletion time</a:t>
            </a:r>
            <a:endParaRPr lang="en-US" sz="2800" dirty="0">
              <a:solidFill>
                <a:schemeClr val="tx1"/>
              </a:solidFill>
              <a:latin typeface="Open Sans Cond Light"/>
              <a:cs typeface="Open Sans Cond Light"/>
            </a:endParaRPr>
          </a:p>
        </p:txBody>
      </p:sp>
      <p:sp>
        <p:nvSpPr>
          <p:cNvPr id="38" name="Rectangle 37"/>
          <p:cNvSpPr/>
          <p:nvPr/>
        </p:nvSpPr>
        <p:spPr>
          <a:xfrm>
            <a:off x="1740164" y="4349769"/>
            <a:ext cx="2463313" cy="500037"/>
          </a:xfrm>
          <a:prstGeom prst="rect">
            <a:avLst/>
          </a:prstGeom>
          <a:solidFill>
            <a:schemeClr val="bg1">
              <a:alpha val="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latin typeface="Open Sans Cond Light"/>
                <a:cs typeface="Open Sans Cond Light"/>
              </a:rPr>
              <a:t>Task 0</a:t>
            </a:r>
            <a:endParaRPr lang="en-US" sz="2800" dirty="0">
              <a:solidFill>
                <a:schemeClr val="tx1"/>
              </a:solidFill>
              <a:latin typeface="Open Sans Cond Light"/>
              <a:cs typeface="Open Sans Cond Light"/>
            </a:endParaRPr>
          </a:p>
        </p:txBody>
      </p:sp>
      <p:sp>
        <p:nvSpPr>
          <p:cNvPr id="39" name="Rectangle 38"/>
          <p:cNvSpPr/>
          <p:nvPr/>
        </p:nvSpPr>
        <p:spPr>
          <a:xfrm>
            <a:off x="1740164" y="5162218"/>
            <a:ext cx="1473288" cy="500037"/>
          </a:xfrm>
          <a:prstGeom prst="rect">
            <a:avLst/>
          </a:prstGeom>
          <a:solidFill>
            <a:schemeClr val="bg1">
              <a:alpha val="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smtClean="0">
                <a:solidFill>
                  <a:schemeClr val="tx1"/>
                </a:solidFill>
                <a:latin typeface="Open Sans Cond Light"/>
                <a:cs typeface="Open Sans Cond Light"/>
              </a:rPr>
              <a:t>Task 1</a:t>
            </a:r>
            <a:endParaRPr lang="en-US" sz="2800" dirty="0">
              <a:solidFill>
                <a:schemeClr val="tx1"/>
              </a:solidFill>
              <a:latin typeface="Open Sans Cond Light"/>
              <a:cs typeface="Open Sans Cond Light"/>
            </a:endParaRPr>
          </a:p>
        </p:txBody>
      </p:sp>
      <p:sp>
        <p:nvSpPr>
          <p:cNvPr id="40" name="Rectangle 39"/>
          <p:cNvSpPr/>
          <p:nvPr/>
        </p:nvSpPr>
        <p:spPr>
          <a:xfrm>
            <a:off x="4350863" y="4349769"/>
            <a:ext cx="1657554" cy="500037"/>
          </a:xfrm>
          <a:prstGeom prst="rect">
            <a:avLst/>
          </a:prstGeom>
          <a:solidFill>
            <a:schemeClr val="bg1">
              <a:alpha val="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latin typeface="Open Sans Cond Light"/>
                <a:cs typeface="Open Sans Cond Light"/>
              </a:rPr>
              <a:t>Task 2</a:t>
            </a:r>
            <a:endParaRPr lang="en-US" sz="2800" dirty="0">
              <a:solidFill>
                <a:schemeClr val="tx1"/>
              </a:solidFill>
              <a:latin typeface="Open Sans Cond Light"/>
              <a:cs typeface="Open Sans Cond Light"/>
            </a:endParaRPr>
          </a:p>
        </p:txBody>
      </p:sp>
      <p:sp>
        <p:nvSpPr>
          <p:cNvPr id="43" name="Left Brace 42"/>
          <p:cNvSpPr/>
          <p:nvPr/>
        </p:nvSpPr>
        <p:spPr>
          <a:xfrm>
            <a:off x="1222186" y="4349766"/>
            <a:ext cx="309961" cy="1312486"/>
          </a:xfrm>
          <a:prstGeom prst="leftBrace">
            <a:avLst>
              <a:gd name="adj1" fmla="val 49358"/>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2000">
              <a:latin typeface="Open Sans Cond Light"/>
              <a:cs typeface="Open Sans Cond Light"/>
            </a:endParaRPr>
          </a:p>
        </p:txBody>
      </p:sp>
      <p:sp>
        <p:nvSpPr>
          <p:cNvPr id="44" name="Rectangle 43"/>
          <p:cNvSpPr/>
          <p:nvPr/>
        </p:nvSpPr>
        <p:spPr>
          <a:xfrm rot="16200000">
            <a:off x="249379" y="4656047"/>
            <a:ext cx="1279073" cy="666542"/>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latin typeface="Open Sans Cond Light"/>
                <a:cs typeface="Open Sans Cond Light"/>
              </a:rPr>
              <a:t>2 slots</a:t>
            </a:r>
            <a:endParaRPr lang="en-US" sz="2800" dirty="0">
              <a:solidFill>
                <a:schemeClr val="tx1"/>
              </a:solidFill>
              <a:latin typeface="Open Sans Cond Light"/>
              <a:cs typeface="Open Sans Cond Light"/>
            </a:endParaRPr>
          </a:p>
        </p:txBody>
      </p:sp>
      <p:cxnSp>
        <p:nvCxnSpPr>
          <p:cNvPr id="45" name="Straight Arrow Connector 44"/>
          <p:cNvCxnSpPr/>
          <p:nvPr/>
        </p:nvCxnSpPr>
        <p:spPr>
          <a:xfrm>
            <a:off x="1740165" y="5908288"/>
            <a:ext cx="5526510" cy="27"/>
          </a:xfrm>
          <a:prstGeom prst="straightConnector1">
            <a:avLst/>
          </a:prstGeom>
          <a:ln w="38100" cmpd="sng">
            <a:prstDash val="sysDash"/>
            <a:headEnd type="arrow"/>
            <a:tailEnd type="arrow"/>
          </a:ln>
        </p:spPr>
        <p:style>
          <a:lnRef idx="1">
            <a:schemeClr val="dk1"/>
          </a:lnRef>
          <a:fillRef idx="0">
            <a:schemeClr val="dk1"/>
          </a:fillRef>
          <a:effectRef idx="0">
            <a:schemeClr val="dk1"/>
          </a:effectRef>
          <a:fontRef idx="minor">
            <a:schemeClr val="tx1"/>
          </a:fontRef>
        </p:style>
      </p:cxnSp>
      <p:sp>
        <p:nvSpPr>
          <p:cNvPr id="46" name="Rectangle 45"/>
          <p:cNvSpPr/>
          <p:nvPr/>
        </p:nvSpPr>
        <p:spPr>
          <a:xfrm>
            <a:off x="1222186" y="6126314"/>
            <a:ext cx="6383276" cy="500037"/>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latin typeface="Open Sans Cond Light"/>
                <a:cs typeface="Open Sans Cond Light"/>
              </a:rPr>
              <a:t>Incorrectly computed time: doesn’t account for task scheduling</a:t>
            </a:r>
            <a:endParaRPr lang="en-US" sz="2800" dirty="0">
              <a:solidFill>
                <a:schemeClr val="tx1"/>
              </a:solidFill>
              <a:latin typeface="Open Sans Cond Light"/>
              <a:cs typeface="Open Sans Cond Light"/>
            </a:endParaRPr>
          </a:p>
        </p:txBody>
      </p:sp>
      <p:grpSp>
        <p:nvGrpSpPr>
          <p:cNvPr id="50" name="Group 49"/>
          <p:cNvGrpSpPr/>
          <p:nvPr/>
        </p:nvGrpSpPr>
        <p:grpSpPr>
          <a:xfrm>
            <a:off x="8812274" y="2232997"/>
            <a:ext cx="2983801" cy="637347"/>
            <a:chOff x="6610926" y="1914321"/>
            <a:chExt cx="2238434" cy="637347"/>
          </a:xfrm>
        </p:grpSpPr>
        <p:sp>
          <p:nvSpPr>
            <p:cNvPr id="48" name="Rectangle 47"/>
            <p:cNvSpPr/>
            <p:nvPr/>
          </p:nvSpPr>
          <p:spPr>
            <a:xfrm>
              <a:off x="6610926" y="1914321"/>
              <a:ext cx="247614" cy="381000"/>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9" name="Rectangle 48"/>
            <p:cNvSpPr/>
            <p:nvPr/>
          </p:nvSpPr>
          <p:spPr>
            <a:xfrm>
              <a:off x="6790359" y="2051631"/>
              <a:ext cx="2059001" cy="500037"/>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latin typeface="Open Sans Cond Light"/>
                  <a:cs typeface="Open Sans Cond Light"/>
                </a:rPr>
                <a:t>: time blocked on network</a:t>
              </a:r>
              <a:endParaRPr lang="en-US" sz="2800" dirty="0">
                <a:solidFill>
                  <a:schemeClr val="tx1"/>
                </a:solidFill>
                <a:latin typeface="Open Sans Cond Light"/>
                <a:cs typeface="Open Sans Cond Light"/>
              </a:endParaRPr>
            </a:p>
          </p:txBody>
        </p:sp>
      </p:grpSp>
      <p:grpSp>
        <p:nvGrpSpPr>
          <p:cNvPr id="42" name="Group 41"/>
          <p:cNvGrpSpPr/>
          <p:nvPr/>
        </p:nvGrpSpPr>
        <p:grpSpPr>
          <a:xfrm>
            <a:off x="324086" y="5908315"/>
            <a:ext cx="9325867" cy="500037"/>
            <a:chOff x="1453921" y="5906791"/>
            <a:chExt cx="6996222" cy="500037"/>
          </a:xfrm>
        </p:grpSpPr>
        <p:cxnSp>
          <p:nvCxnSpPr>
            <p:cNvPr id="57" name="Straight Arrow Connector 56"/>
            <p:cNvCxnSpPr/>
            <p:nvPr/>
          </p:nvCxnSpPr>
          <p:spPr>
            <a:xfrm>
              <a:off x="2516256" y="5908285"/>
              <a:ext cx="2348742" cy="17639"/>
            </a:xfrm>
            <a:prstGeom prst="straightConnector1">
              <a:avLst/>
            </a:prstGeom>
            <a:ln w="38100" cmpd="sng">
              <a:prstDash val="sysDash"/>
              <a:headEnd type="arrow"/>
              <a:tailEnd type="arrow"/>
            </a:ln>
          </p:spPr>
          <p:style>
            <a:lnRef idx="1">
              <a:schemeClr val="dk1"/>
            </a:lnRef>
            <a:fillRef idx="0">
              <a:schemeClr val="dk1"/>
            </a:fillRef>
            <a:effectRef idx="0">
              <a:schemeClr val="dk1"/>
            </a:effectRef>
            <a:fontRef idx="minor">
              <a:schemeClr val="tx1"/>
            </a:fontRef>
          </p:style>
        </p:cxnSp>
        <p:sp>
          <p:nvSpPr>
            <p:cNvPr id="58" name="Rectangle 57"/>
            <p:cNvSpPr/>
            <p:nvPr/>
          </p:nvSpPr>
          <p:spPr>
            <a:xfrm>
              <a:off x="1453921" y="5906791"/>
              <a:ext cx="6996222" cy="500037"/>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err="1" smtClean="0">
                  <a:solidFill>
                    <a:schemeClr val="tx1"/>
                  </a:solidFill>
                  <a:latin typeface="Open Sans Cond Light"/>
                  <a:cs typeface="Open Sans Cond Light"/>
                </a:rPr>
                <a:t>t</a:t>
              </a:r>
              <a:r>
                <a:rPr lang="en-US" sz="2800" baseline="-25000" dirty="0" err="1">
                  <a:solidFill>
                    <a:schemeClr val="tx1"/>
                  </a:solidFill>
                  <a:latin typeface="Open Sans Cond Light"/>
                  <a:cs typeface="Open Sans Cond Light"/>
                </a:rPr>
                <a:t>n</a:t>
              </a:r>
              <a:r>
                <a:rPr lang="en-US" sz="2800" dirty="0" smtClean="0">
                  <a:solidFill>
                    <a:schemeClr val="tx1"/>
                  </a:solidFill>
                  <a:latin typeface="Open Sans Cond Light"/>
                  <a:cs typeface="Open Sans Cond Light"/>
                </a:rPr>
                <a:t>: Job completion time with infinitely fast network</a:t>
              </a:r>
              <a:endParaRPr lang="en-US" sz="2800" dirty="0">
                <a:solidFill>
                  <a:schemeClr val="tx1"/>
                </a:solidFill>
                <a:latin typeface="Open Sans Cond Light"/>
                <a:cs typeface="Open Sans Cond Light"/>
              </a:endParaRPr>
            </a:p>
          </p:txBody>
        </p:sp>
      </p:grpSp>
    </p:spTree>
    <p:extLst>
      <p:ext uri="{BB962C8B-B14F-4D97-AF65-F5344CB8AC3E}">
        <p14:creationId xmlns:p14="http://schemas.microsoft.com/office/powerpoint/2010/main" val="35133632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0" nodeType="clickEffect">
                                  <p:stCondLst>
                                    <p:cond delay="0"/>
                                  </p:stCondLst>
                                  <p:childTnLst>
                                    <p:animMotion origin="layout" path="M -3.94929E-6 -3.35496E-6 L -0.08405 0.11794 " pathEditMode="relative" rAng="0" ptsTypes="AA">
                                      <p:cBhvr>
                                        <p:cTn id="28" dur="1000" fill="hold"/>
                                        <p:tgtEl>
                                          <p:spTgt spid="40"/>
                                        </p:tgtEl>
                                        <p:attrNameLst>
                                          <p:attrName>ppt_x</p:attrName>
                                          <p:attrName>ppt_y</p:attrName>
                                        </p:attrNameLst>
                                      </p:cBhvr>
                                      <p:rCtr x="-4203" y="5885"/>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45"/>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0" grpId="1" animBg="1"/>
      <p:bldP spid="43" grpId="0" animBg="1"/>
      <p:bldP spid="44" grpId="0" animBg="1"/>
      <p:bldP spid="46" grpId="0" animBg="1"/>
      <p:bldP spid="4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Takeaways based on three Spark workloads:</a:t>
            </a:r>
            <a:endParaRPr lang="en-US" sz="4400" dirty="0"/>
          </a:p>
        </p:txBody>
      </p:sp>
      <p:sp>
        <p:nvSpPr>
          <p:cNvPr id="3" name="Content Placeholder 2"/>
          <p:cNvSpPr>
            <a:spLocks noGrp="1"/>
          </p:cNvSpPr>
          <p:nvPr>
            <p:ph idx="1"/>
          </p:nvPr>
        </p:nvSpPr>
        <p:spPr/>
        <p:txBody>
          <a:bodyPr>
            <a:noAutofit/>
          </a:bodyPr>
          <a:lstStyle/>
          <a:p>
            <a:pPr marL="0" indent="0" algn="ctr">
              <a:buNone/>
            </a:pPr>
            <a:r>
              <a:rPr lang="en-US" sz="3200" dirty="0" smtClean="0">
                <a:latin typeface="Open Sans Condensed Bold"/>
                <a:cs typeface="Open Sans Condensed Bold"/>
              </a:rPr>
              <a:t>Network </a:t>
            </a:r>
            <a:r>
              <a:rPr lang="en-US" sz="3200" dirty="0">
                <a:latin typeface="Open Sans Condensed Bold"/>
                <a:cs typeface="Open Sans Condensed Bold"/>
              </a:rPr>
              <a:t>optimizations</a:t>
            </a:r>
          </a:p>
          <a:p>
            <a:pPr marL="0" indent="0" algn="ctr">
              <a:buNone/>
            </a:pPr>
            <a:r>
              <a:rPr lang="en-US" sz="3200" dirty="0">
                <a:solidFill>
                  <a:srgbClr val="000000"/>
                </a:solidFill>
              </a:rPr>
              <a:t>can reduce job completion time by </a:t>
            </a:r>
            <a:r>
              <a:rPr lang="en-US" sz="3200" dirty="0">
                <a:solidFill>
                  <a:srgbClr val="000000"/>
                </a:solidFill>
                <a:latin typeface="Open Sans Condensed Bold"/>
                <a:cs typeface="Open Sans Condensed Bold"/>
              </a:rPr>
              <a:t>at most </a:t>
            </a:r>
            <a:r>
              <a:rPr lang="en-US" sz="3200" dirty="0" smtClean="0">
                <a:solidFill>
                  <a:srgbClr val="000000"/>
                </a:solidFill>
                <a:latin typeface="Open Sans Condensed Bold"/>
                <a:cs typeface="Open Sans Condensed Bold"/>
              </a:rPr>
              <a:t>2%</a:t>
            </a:r>
            <a:endParaRPr lang="en-US" sz="3200" dirty="0">
              <a:solidFill>
                <a:srgbClr val="000000"/>
              </a:solidFill>
              <a:latin typeface="Open Sans Condensed Bold"/>
              <a:cs typeface="Open Sans Condensed Bold"/>
            </a:endParaRPr>
          </a:p>
          <a:p>
            <a:pPr marL="0" indent="0" algn="ctr">
              <a:buNone/>
            </a:pPr>
            <a:endParaRPr lang="en-US" sz="3200" dirty="0" smtClean="0">
              <a:latin typeface="Open Sans Condensed Bold"/>
              <a:cs typeface="Open Sans Condensed Bold"/>
            </a:endParaRPr>
          </a:p>
          <a:p>
            <a:pPr marL="0" indent="0" algn="ctr">
              <a:buNone/>
            </a:pPr>
            <a:r>
              <a:rPr lang="en-US" sz="3200" dirty="0" smtClean="0">
                <a:latin typeface="Open Sans Condensed Bold"/>
                <a:cs typeface="Open Sans Condensed Bold"/>
              </a:rPr>
              <a:t>CPU (not I/O) often the bottleneck</a:t>
            </a:r>
          </a:p>
          <a:p>
            <a:pPr marL="0" indent="0" algn="ctr">
              <a:buNone/>
            </a:pPr>
            <a:r>
              <a:rPr lang="en-US" sz="3200" dirty="0">
                <a:latin typeface="Open Sans Cond Light"/>
                <a:cs typeface="Open Sans Cond Light"/>
              </a:rPr>
              <a:t>&lt;19% reduction in completion time from optimizing </a:t>
            </a:r>
            <a:r>
              <a:rPr lang="en-US" sz="3200" dirty="0" smtClean="0">
                <a:latin typeface="Open Sans Cond Light"/>
                <a:cs typeface="Open Sans Cond Light"/>
              </a:rPr>
              <a:t>disk</a:t>
            </a:r>
            <a:endParaRPr lang="en-US" sz="3200" dirty="0" smtClean="0">
              <a:cs typeface="Open Sans Condensed Light"/>
            </a:endParaRPr>
          </a:p>
          <a:p>
            <a:pPr marL="0" indent="0" algn="ctr">
              <a:buNone/>
            </a:pPr>
            <a:endParaRPr lang="en-US" sz="3200" dirty="0">
              <a:cs typeface="Open Sans Condensed Light"/>
            </a:endParaRPr>
          </a:p>
          <a:p>
            <a:pPr marL="0" indent="0" algn="ctr">
              <a:buNone/>
            </a:pPr>
            <a:r>
              <a:rPr lang="en-US" sz="3200" dirty="0" smtClean="0">
                <a:latin typeface="Open Sans Condensed Bold"/>
                <a:cs typeface="Open Sans Condensed Bold"/>
              </a:rPr>
              <a:t>Many straggler causes can be identified and fixed</a:t>
            </a:r>
          </a:p>
        </p:txBody>
      </p:sp>
    </p:spTree>
    <p:extLst>
      <p:ext uri="{BB962C8B-B14F-4D97-AF65-F5344CB8AC3E}">
        <p14:creationId xmlns:p14="http://schemas.microsoft.com/office/powerpoint/2010/main" val="38771223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437113" y="1831285"/>
            <a:ext cx="10375657" cy="3891885"/>
          </a:xfrm>
          <a:prstGeom prst="rect">
            <a:avLst/>
          </a:prstGeom>
        </p:spPr>
      </p:pic>
      <p:sp>
        <p:nvSpPr>
          <p:cNvPr id="2" name="Title 1"/>
          <p:cNvSpPr>
            <a:spLocks noGrp="1"/>
          </p:cNvSpPr>
          <p:nvPr>
            <p:ph type="title"/>
          </p:nvPr>
        </p:nvSpPr>
        <p:spPr/>
        <p:txBody>
          <a:bodyPr>
            <a:normAutofit/>
          </a:bodyPr>
          <a:lstStyle/>
          <a:p>
            <a:r>
              <a:rPr lang="en-US" dirty="0" smtClean="0"/>
              <a:t>When does the network matter?</a:t>
            </a:r>
            <a:endParaRPr lang="en-US" dirty="0"/>
          </a:p>
        </p:txBody>
      </p:sp>
      <p:sp>
        <p:nvSpPr>
          <p:cNvPr id="9" name="Content Placeholder 2"/>
          <p:cNvSpPr>
            <a:spLocks noGrp="1"/>
          </p:cNvSpPr>
          <p:nvPr>
            <p:ph idx="1"/>
          </p:nvPr>
        </p:nvSpPr>
        <p:spPr>
          <a:xfrm>
            <a:off x="264506" y="1831283"/>
            <a:ext cx="6506484" cy="4009272"/>
          </a:xfrm>
          <a:solidFill>
            <a:srgbClr val="FFFFFF">
              <a:alpha val="90000"/>
            </a:srgbClr>
          </a:solidFill>
        </p:spPr>
        <p:txBody>
          <a:bodyPr anchor="ctr">
            <a:normAutofit/>
          </a:bodyPr>
          <a:lstStyle/>
          <a:p>
            <a:pPr marL="0" indent="0" algn="ctr">
              <a:buNone/>
            </a:pPr>
            <a:r>
              <a:rPr lang="en-US" sz="3600" dirty="0" smtClean="0">
                <a:cs typeface="Open Sans Condensed Light"/>
              </a:rPr>
              <a:t>Network important when:</a:t>
            </a:r>
          </a:p>
          <a:p>
            <a:pPr marL="742950" indent="-742950" algn="ctr">
              <a:buAutoNum type="arabicParenBoth"/>
            </a:pPr>
            <a:r>
              <a:rPr lang="en-US" sz="3600" dirty="0" smtClean="0">
                <a:cs typeface="Open Sans Condensed Light"/>
              </a:rPr>
              <a:t>Computation optimized</a:t>
            </a:r>
          </a:p>
          <a:p>
            <a:pPr marL="742950" indent="-742950" algn="ctr">
              <a:buAutoNum type="arabicParenBoth"/>
            </a:pPr>
            <a:r>
              <a:rPr lang="en-US" sz="3600" dirty="0" smtClean="0">
                <a:cs typeface="Open Sans Condensed Light"/>
              </a:rPr>
              <a:t>Serialization time low</a:t>
            </a:r>
          </a:p>
          <a:p>
            <a:pPr marL="742950" indent="-742950" algn="ctr">
              <a:buAutoNum type="arabicParenBoth"/>
            </a:pPr>
            <a:r>
              <a:rPr lang="en-US" sz="3600" dirty="0" smtClean="0">
                <a:cs typeface="Open Sans Condensed Light"/>
              </a:rPr>
              <a:t>Large amount of data sent over network</a:t>
            </a:r>
          </a:p>
        </p:txBody>
      </p:sp>
    </p:spTree>
    <p:extLst>
      <p:ext uri="{BB962C8B-B14F-4D97-AF65-F5344CB8AC3E}">
        <p14:creationId xmlns:p14="http://schemas.microsoft.com/office/powerpoint/2010/main" val="24815419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Discussion</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AC913800-9833-F549-80FC-C3497A40B0B4}" type="slidenum">
              <a:rPr lang="en-US" smtClean="0"/>
              <a:t>28</a:t>
            </a:fld>
            <a:endParaRPr lang="en-US"/>
          </a:p>
        </p:txBody>
      </p:sp>
    </p:spTree>
    <p:extLst>
      <p:ext uri="{BB962C8B-B14F-4D97-AF65-F5344CB8AC3E}">
        <p14:creationId xmlns:p14="http://schemas.microsoft.com/office/powerpoint/2010/main" val="35016951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Said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 </a:t>
            </a:r>
            <a:r>
              <a:rPr lang="en-US" dirty="0"/>
              <a:t>very much appreciated the thorough nature of the "Making Sense of Performance in Data Analytics Frameworks" paper</a:t>
            </a:r>
            <a:r>
              <a:rPr lang="en-US" dirty="0" smtClean="0"/>
              <a:t>.”</a:t>
            </a:r>
          </a:p>
          <a:p>
            <a:endParaRPr lang="en-US" dirty="0"/>
          </a:p>
          <a:p>
            <a:r>
              <a:rPr lang="en-US" b="1" dirty="0" smtClean="0"/>
              <a:t>“</a:t>
            </a:r>
            <a:r>
              <a:rPr lang="en-US" dirty="0" smtClean="0"/>
              <a:t>I </a:t>
            </a:r>
            <a:r>
              <a:rPr lang="en-US" dirty="0"/>
              <a:t>see their paper as more of a survey on the performance of current data analytics platforms as opposed to a paper that discusses fundamental tradeoffs between compute and networking resources. I think the question of whether current “data-analytics platforms” are network bound or CPU bound depends heavily on the implementation, and design assumptions. As a result, I see their work as somewhat of a self-fulfilling prophecy</a:t>
            </a:r>
            <a:r>
              <a:rPr lang="en-US" dirty="0" smtClean="0"/>
              <a:t>.” </a:t>
            </a:r>
            <a:endParaRPr lang="en-US" b="1" dirty="0"/>
          </a:p>
        </p:txBody>
      </p:sp>
      <p:sp>
        <p:nvSpPr>
          <p:cNvPr id="4" name="Slide Number Placeholder 3"/>
          <p:cNvSpPr>
            <a:spLocks noGrp="1"/>
          </p:cNvSpPr>
          <p:nvPr>
            <p:ph type="sldNum" sz="quarter" idx="12"/>
          </p:nvPr>
        </p:nvSpPr>
        <p:spPr/>
        <p:txBody>
          <a:bodyPr/>
          <a:lstStyle/>
          <a:p>
            <a:fld id="{AC913800-9833-F549-80FC-C3497A40B0B4}" type="slidenum">
              <a:rPr lang="en-US" smtClean="0"/>
              <a:t>29</a:t>
            </a:fld>
            <a:endParaRPr lang="en-US"/>
          </a:p>
        </p:txBody>
      </p:sp>
    </p:spTree>
    <p:extLst>
      <p:ext uri="{BB962C8B-B14F-4D97-AF65-F5344CB8AC3E}">
        <p14:creationId xmlns:p14="http://schemas.microsoft.com/office/powerpoint/2010/main" val="10862023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Systems</a:t>
            </a:r>
            <a:endParaRPr lang="en-US" dirty="0"/>
          </a:p>
        </p:txBody>
      </p:sp>
      <p:sp>
        <p:nvSpPr>
          <p:cNvPr id="4" name="Slide Number Placeholder 3"/>
          <p:cNvSpPr>
            <a:spLocks noGrp="1"/>
          </p:cNvSpPr>
          <p:nvPr>
            <p:ph type="sldNum" sz="quarter" idx="12"/>
          </p:nvPr>
        </p:nvSpPr>
        <p:spPr/>
        <p:txBody>
          <a:bodyPr/>
          <a:lstStyle/>
          <a:p>
            <a:fld id="{AC913800-9833-F549-80FC-C3497A40B0B4}" type="slidenum">
              <a:rPr lang="en-US" smtClean="0"/>
              <a:t>3</a:t>
            </a:fld>
            <a:endParaRPr lang="en-US"/>
          </a:p>
        </p:txBody>
      </p:sp>
      <p:grpSp>
        <p:nvGrpSpPr>
          <p:cNvPr id="5" name="Group 4"/>
          <p:cNvGrpSpPr/>
          <p:nvPr/>
        </p:nvGrpSpPr>
        <p:grpSpPr>
          <a:xfrm>
            <a:off x="1694699" y="4559095"/>
            <a:ext cx="8278520" cy="501038"/>
            <a:chOff x="1966148" y="3361944"/>
            <a:chExt cx="8278519" cy="501038"/>
          </a:xfrm>
        </p:grpSpPr>
        <p:cxnSp>
          <p:nvCxnSpPr>
            <p:cNvPr id="6" name="Straight Arrow Connector 5"/>
            <p:cNvCxnSpPr/>
            <p:nvPr/>
          </p:nvCxnSpPr>
          <p:spPr>
            <a:xfrm flipV="1">
              <a:off x="1966148" y="3427796"/>
              <a:ext cx="8278519" cy="0"/>
            </a:xfrm>
            <a:prstGeom prst="straightConnector1">
              <a:avLst/>
            </a:prstGeom>
            <a:ln w="57150" cmpd="sng">
              <a:solidFill>
                <a:srgbClr val="FF6600"/>
              </a:solidFill>
              <a:tailEnd type="stealth" w="lg" len="lg"/>
            </a:ln>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2756370" y="3361944"/>
              <a:ext cx="131704" cy="13223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 name="Oval 7"/>
            <p:cNvSpPr/>
            <p:nvPr/>
          </p:nvSpPr>
          <p:spPr>
            <a:xfrm>
              <a:off x="6016978" y="3363825"/>
              <a:ext cx="131704" cy="13223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9" name="Oval 8"/>
            <p:cNvSpPr/>
            <p:nvPr/>
          </p:nvSpPr>
          <p:spPr>
            <a:xfrm>
              <a:off x="9277585" y="3363826"/>
              <a:ext cx="131704" cy="13223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 name="TextBox 9"/>
            <p:cNvSpPr txBox="1"/>
            <p:nvPr/>
          </p:nvSpPr>
          <p:spPr>
            <a:xfrm>
              <a:off x="2502371" y="3462872"/>
              <a:ext cx="697627" cy="400110"/>
            </a:xfrm>
            <a:prstGeom prst="rect">
              <a:avLst/>
            </a:prstGeom>
            <a:noFill/>
          </p:spPr>
          <p:txBody>
            <a:bodyPr wrap="none" rtlCol="0">
              <a:spAutoFit/>
            </a:bodyPr>
            <a:lstStyle/>
            <a:p>
              <a:r>
                <a:rPr lang="en-US" sz="2000" dirty="0" smtClean="0">
                  <a:latin typeface="Gill Sans"/>
                  <a:cs typeface="Gill Sans"/>
                </a:rPr>
                <a:t>2005</a:t>
              </a:r>
              <a:endParaRPr lang="en-US" sz="2000" dirty="0">
                <a:latin typeface="Gill Sans"/>
                <a:cs typeface="Gill Sans"/>
              </a:endParaRPr>
            </a:p>
          </p:txBody>
        </p:sp>
        <p:sp>
          <p:nvSpPr>
            <p:cNvPr id="11" name="TextBox 10"/>
            <p:cNvSpPr txBox="1"/>
            <p:nvPr/>
          </p:nvSpPr>
          <p:spPr>
            <a:xfrm>
              <a:off x="5768623" y="3462872"/>
              <a:ext cx="697627" cy="400110"/>
            </a:xfrm>
            <a:prstGeom prst="rect">
              <a:avLst/>
            </a:prstGeom>
            <a:noFill/>
          </p:spPr>
          <p:txBody>
            <a:bodyPr wrap="none" rtlCol="0">
              <a:spAutoFit/>
            </a:bodyPr>
            <a:lstStyle/>
            <a:p>
              <a:r>
                <a:rPr lang="en-US" sz="2000" dirty="0" smtClean="0">
                  <a:latin typeface="Gill Sans"/>
                  <a:cs typeface="Gill Sans"/>
                </a:rPr>
                <a:t>2010</a:t>
              </a:r>
              <a:endParaRPr lang="en-US" sz="2000" dirty="0">
                <a:latin typeface="Gill Sans"/>
                <a:cs typeface="Gill Sans"/>
              </a:endParaRPr>
            </a:p>
          </p:txBody>
        </p:sp>
        <p:sp>
          <p:nvSpPr>
            <p:cNvPr id="12" name="TextBox 11"/>
            <p:cNvSpPr txBox="1"/>
            <p:nvPr/>
          </p:nvSpPr>
          <p:spPr>
            <a:xfrm>
              <a:off x="9023586" y="3462872"/>
              <a:ext cx="697627" cy="400110"/>
            </a:xfrm>
            <a:prstGeom prst="rect">
              <a:avLst/>
            </a:prstGeom>
            <a:noFill/>
          </p:spPr>
          <p:txBody>
            <a:bodyPr wrap="none" rtlCol="0">
              <a:spAutoFit/>
            </a:bodyPr>
            <a:lstStyle/>
            <a:p>
              <a:r>
                <a:rPr lang="en-US" sz="2000" dirty="0" smtClean="0">
                  <a:latin typeface="Gill Sans"/>
                  <a:cs typeface="Gill Sans"/>
                </a:rPr>
                <a:t>2015</a:t>
              </a:r>
              <a:endParaRPr lang="en-US" sz="2000" dirty="0">
                <a:latin typeface="Gill Sans"/>
                <a:cs typeface="Gill Sans"/>
              </a:endParaRPr>
            </a:p>
          </p:txBody>
        </p:sp>
      </p:grpSp>
      <p:sp>
        <p:nvSpPr>
          <p:cNvPr id="13" name="TextBox 12"/>
          <p:cNvSpPr txBox="1"/>
          <p:nvPr/>
        </p:nvSpPr>
        <p:spPr>
          <a:xfrm>
            <a:off x="1455070" y="4210340"/>
            <a:ext cx="1418978" cy="340519"/>
          </a:xfrm>
          <a:prstGeom prst="roundRect">
            <a:avLst/>
          </a:prstGeom>
          <a:noFill/>
          <a:ln w="19050" cmpd="sng">
            <a:solidFill>
              <a:schemeClr val="tx1"/>
            </a:solidFill>
          </a:ln>
        </p:spPr>
        <p:txBody>
          <a:bodyPr wrap="none" lIns="91440" tIns="0" rIns="91440" bIns="0" rtlCol="0">
            <a:spAutoFit/>
          </a:bodyPr>
          <a:lstStyle/>
          <a:p>
            <a:r>
              <a:rPr lang="en-US" sz="2000" dirty="0" smtClean="0">
                <a:latin typeface="Gill Sans"/>
                <a:cs typeface="Gill Sans"/>
              </a:rPr>
              <a:t>MapReduce</a:t>
            </a:r>
            <a:endParaRPr lang="en-US" sz="2000" dirty="0">
              <a:latin typeface="Gill Sans"/>
              <a:cs typeface="Gill Sans"/>
            </a:endParaRPr>
          </a:p>
        </p:txBody>
      </p:sp>
      <p:sp>
        <p:nvSpPr>
          <p:cNvPr id="14" name="TextBox 13"/>
          <p:cNvSpPr txBox="1"/>
          <p:nvPr/>
        </p:nvSpPr>
        <p:spPr>
          <a:xfrm>
            <a:off x="2825150" y="4207903"/>
            <a:ext cx="1052796" cy="340519"/>
          </a:xfrm>
          <a:prstGeom prst="roundRect">
            <a:avLst/>
          </a:prstGeom>
          <a:noFill/>
          <a:ln w="19050" cmpd="sng">
            <a:solidFill>
              <a:schemeClr val="tx1"/>
            </a:solidFill>
          </a:ln>
        </p:spPr>
        <p:txBody>
          <a:bodyPr wrap="none" lIns="91440" tIns="0" rIns="91440" bIns="0" rtlCol="0">
            <a:spAutoFit/>
          </a:bodyPr>
          <a:lstStyle/>
          <a:p>
            <a:r>
              <a:rPr lang="en-US" sz="2000" dirty="0" smtClean="0">
                <a:latin typeface="Gill Sans"/>
                <a:cs typeface="Gill Sans"/>
              </a:rPr>
              <a:t>Hadoop</a:t>
            </a:r>
            <a:endParaRPr lang="en-US" sz="2000" dirty="0">
              <a:latin typeface="Gill Sans"/>
              <a:cs typeface="Gill Sans"/>
            </a:endParaRPr>
          </a:p>
        </p:txBody>
      </p:sp>
      <p:sp>
        <p:nvSpPr>
          <p:cNvPr id="15" name="TextBox 14"/>
          <p:cNvSpPr txBox="1"/>
          <p:nvPr/>
        </p:nvSpPr>
        <p:spPr>
          <a:xfrm>
            <a:off x="5789783" y="3812606"/>
            <a:ext cx="806668" cy="340519"/>
          </a:xfrm>
          <a:prstGeom prst="roundRect">
            <a:avLst/>
          </a:prstGeom>
          <a:noFill/>
          <a:ln w="19050" cmpd="sng">
            <a:solidFill>
              <a:schemeClr val="tx1"/>
            </a:solidFill>
          </a:ln>
        </p:spPr>
        <p:txBody>
          <a:bodyPr wrap="none" lIns="91440" tIns="0" rIns="91440" bIns="0" rtlCol="0">
            <a:spAutoFit/>
          </a:bodyPr>
          <a:lstStyle/>
          <a:p>
            <a:r>
              <a:rPr lang="en-US" sz="2000" i="1" dirty="0" smtClean="0">
                <a:latin typeface="Gill Sans"/>
                <a:cs typeface="Gill Sans"/>
              </a:rPr>
              <a:t>Spark</a:t>
            </a:r>
            <a:endParaRPr lang="en-US" sz="2000" i="1" baseline="30000" dirty="0">
              <a:latin typeface="Gill Sans"/>
              <a:cs typeface="Gill Sans"/>
            </a:endParaRPr>
          </a:p>
        </p:txBody>
      </p:sp>
      <p:sp>
        <p:nvSpPr>
          <p:cNvPr id="16" name="TextBox 15"/>
          <p:cNvSpPr txBox="1"/>
          <p:nvPr/>
        </p:nvSpPr>
        <p:spPr>
          <a:xfrm>
            <a:off x="5008392" y="4205352"/>
            <a:ext cx="689742" cy="340519"/>
          </a:xfrm>
          <a:prstGeom prst="roundRect">
            <a:avLst/>
          </a:prstGeom>
          <a:noFill/>
          <a:ln w="19050" cmpd="sng">
            <a:solidFill>
              <a:schemeClr val="tx1"/>
            </a:solidFill>
          </a:ln>
        </p:spPr>
        <p:txBody>
          <a:bodyPr wrap="none" lIns="91440" tIns="0" rIns="91440" bIns="0" rtlCol="0">
            <a:spAutoFit/>
          </a:bodyPr>
          <a:lstStyle/>
          <a:p>
            <a:r>
              <a:rPr lang="en-US" sz="2000" dirty="0" smtClean="0">
                <a:latin typeface="Gill Sans"/>
                <a:cs typeface="Gill Sans"/>
              </a:rPr>
              <a:t>Hive</a:t>
            </a:r>
            <a:endParaRPr lang="en-US" sz="2000" dirty="0">
              <a:latin typeface="Gill Sans"/>
              <a:cs typeface="Gill Sans"/>
            </a:endParaRPr>
          </a:p>
        </p:txBody>
      </p:sp>
      <p:sp>
        <p:nvSpPr>
          <p:cNvPr id="17" name="TextBox 16"/>
          <p:cNvSpPr txBox="1"/>
          <p:nvPr/>
        </p:nvSpPr>
        <p:spPr>
          <a:xfrm>
            <a:off x="3968788" y="4207476"/>
            <a:ext cx="871214" cy="340519"/>
          </a:xfrm>
          <a:prstGeom prst="roundRect">
            <a:avLst/>
          </a:prstGeom>
          <a:noFill/>
          <a:ln w="19050" cmpd="sng">
            <a:solidFill>
              <a:schemeClr val="tx1"/>
            </a:solidFill>
          </a:ln>
        </p:spPr>
        <p:txBody>
          <a:bodyPr wrap="none" lIns="91440" tIns="0" rIns="91440" bIns="0" rtlCol="0">
            <a:spAutoFit/>
          </a:bodyPr>
          <a:lstStyle/>
          <a:p>
            <a:r>
              <a:rPr lang="en-US" sz="2000" dirty="0" smtClean="0">
                <a:latin typeface="Gill Sans"/>
                <a:cs typeface="Gill Sans"/>
              </a:rPr>
              <a:t>Dryad</a:t>
            </a:r>
            <a:endParaRPr lang="en-US" sz="2000" dirty="0">
              <a:latin typeface="Gill Sans"/>
              <a:cs typeface="Gill Sans"/>
            </a:endParaRPr>
          </a:p>
        </p:txBody>
      </p:sp>
      <p:sp>
        <p:nvSpPr>
          <p:cNvPr id="18" name="TextBox 17"/>
          <p:cNvSpPr txBox="1"/>
          <p:nvPr/>
        </p:nvSpPr>
        <p:spPr>
          <a:xfrm>
            <a:off x="4356440" y="3807862"/>
            <a:ext cx="1467871" cy="340519"/>
          </a:xfrm>
          <a:prstGeom prst="roundRect">
            <a:avLst/>
          </a:prstGeom>
          <a:noFill/>
          <a:ln w="19050" cmpd="sng">
            <a:solidFill>
              <a:schemeClr val="tx1"/>
            </a:solidFill>
          </a:ln>
        </p:spPr>
        <p:txBody>
          <a:bodyPr wrap="none" lIns="91440" tIns="0" rIns="91440" bIns="0" rtlCol="0">
            <a:spAutoFit/>
          </a:bodyPr>
          <a:lstStyle/>
          <a:p>
            <a:r>
              <a:rPr lang="en-US" sz="2000" dirty="0" smtClean="0">
                <a:latin typeface="Gill Sans"/>
                <a:cs typeface="Gill Sans"/>
              </a:rPr>
              <a:t>DryadLINQ</a:t>
            </a:r>
            <a:endParaRPr lang="en-US" sz="2000" dirty="0">
              <a:latin typeface="Gill Sans"/>
              <a:cs typeface="Gill Sans"/>
            </a:endParaRPr>
          </a:p>
        </p:txBody>
      </p:sp>
      <p:sp>
        <p:nvSpPr>
          <p:cNvPr id="19" name="TextBox 18"/>
          <p:cNvSpPr txBox="1"/>
          <p:nvPr/>
        </p:nvSpPr>
        <p:spPr>
          <a:xfrm>
            <a:off x="7389098" y="3021792"/>
            <a:ext cx="1895594" cy="340519"/>
          </a:xfrm>
          <a:prstGeom prst="roundRect">
            <a:avLst/>
          </a:prstGeom>
          <a:noFill/>
          <a:ln w="19050" cmpd="sng">
            <a:solidFill>
              <a:schemeClr val="tx1"/>
            </a:solidFill>
          </a:ln>
        </p:spPr>
        <p:txBody>
          <a:bodyPr wrap="none" lIns="91440" tIns="0" rIns="91440" bIns="0" rtlCol="0">
            <a:spAutoFit/>
          </a:bodyPr>
          <a:lstStyle/>
          <a:p>
            <a:r>
              <a:rPr lang="en-US" sz="2000" dirty="0" smtClean="0">
                <a:latin typeface="Gill Sans"/>
                <a:cs typeface="Gill Sans"/>
              </a:rPr>
              <a:t>Spark-Streaming</a:t>
            </a:r>
            <a:endParaRPr lang="en-US" sz="2000" dirty="0">
              <a:latin typeface="Gill Sans"/>
              <a:cs typeface="Gill Sans"/>
            </a:endParaRPr>
          </a:p>
        </p:txBody>
      </p:sp>
      <p:sp>
        <p:nvSpPr>
          <p:cNvPr id="20" name="TextBox 19"/>
          <p:cNvSpPr txBox="1"/>
          <p:nvPr/>
        </p:nvSpPr>
        <p:spPr>
          <a:xfrm>
            <a:off x="7776208" y="3414039"/>
            <a:ext cx="1050734" cy="340519"/>
          </a:xfrm>
          <a:prstGeom prst="roundRect">
            <a:avLst/>
          </a:prstGeom>
          <a:noFill/>
          <a:ln w="19050" cmpd="sng">
            <a:solidFill>
              <a:schemeClr val="tx1"/>
            </a:solidFill>
          </a:ln>
        </p:spPr>
        <p:txBody>
          <a:bodyPr wrap="none" lIns="91440" tIns="0" rIns="91440" bIns="0" rtlCol="0">
            <a:spAutoFit/>
          </a:bodyPr>
          <a:lstStyle/>
          <a:p>
            <a:r>
              <a:rPr lang="en-US" sz="2000" dirty="0" smtClean="0">
                <a:latin typeface="Gill Sans"/>
                <a:cs typeface="Gill Sans"/>
              </a:rPr>
              <a:t>GraphX</a:t>
            </a:r>
            <a:endParaRPr lang="en-US" sz="2000" dirty="0">
              <a:latin typeface="Gill Sans"/>
              <a:cs typeface="Gill Sans"/>
            </a:endParaRPr>
          </a:p>
        </p:txBody>
      </p:sp>
      <p:sp>
        <p:nvSpPr>
          <p:cNvPr id="21" name="TextBox 20"/>
          <p:cNvSpPr txBox="1"/>
          <p:nvPr/>
        </p:nvSpPr>
        <p:spPr>
          <a:xfrm>
            <a:off x="5488974" y="3409711"/>
            <a:ext cx="1226216" cy="340519"/>
          </a:xfrm>
          <a:prstGeom prst="roundRect">
            <a:avLst/>
          </a:prstGeom>
          <a:noFill/>
          <a:ln w="19050" cmpd="sng">
            <a:solidFill>
              <a:schemeClr val="tx1"/>
            </a:solidFill>
          </a:ln>
        </p:spPr>
        <p:txBody>
          <a:bodyPr wrap="none" lIns="91440" tIns="0" rIns="91440" bIns="0" rtlCol="0">
            <a:spAutoFit/>
          </a:bodyPr>
          <a:lstStyle/>
          <a:p>
            <a:r>
              <a:rPr lang="en-US" sz="2000" dirty="0" smtClean="0">
                <a:latin typeface="Gill Sans"/>
                <a:cs typeface="Gill Sans"/>
              </a:rPr>
              <a:t>GraphLab</a:t>
            </a:r>
            <a:endParaRPr lang="en-US" sz="2000" dirty="0">
              <a:latin typeface="Gill Sans"/>
              <a:cs typeface="Gill Sans"/>
            </a:endParaRPr>
          </a:p>
        </p:txBody>
      </p:sp>
      <p:sp>
        <p:nvSpPr>
          <p:cNvPr id="22" name="TextBox 21"/>
          <p:cNvSpPr txBox="1"/>
          <p:nvPr/>
        </p:nvSpPr>
        <p:spPr>
          <a:xfrm>
            <a:off x="4627889" y="3404201"/>
            <a:ext cx="855084" cy="340519"/>
          </a:xfrm>
          <a:prstGeom prst="roundRect">
            <a:avLst/>
          </a:prstGeom>
          <a:noFill/>
          <a:ln w="19050" cmpd="sng">
            <a:solidFill>
              <a:schemeClr val="tx1"/>
            </a:solidFill>
          </a:ln>
        </p:spPr>
        <p:txBody>
          <a:bodyPr wrap="none" lIns="91440" tIns="0" rIns="91440" bIns="0" rtlCol="0">
            <a:spAutoFit/>
          </a:bodyPr>
          <a:lstStyle/>
          <a:p>
            <a:r>
              <a:rPr lang="en-US" sz="2000" dirty="0" smtClean="0">
                <a:latin typeface="Gill Sans"/>
                <a:cs typeface="Gill Sans"/>
              </a:rPr>
              <a:t>Pregel</a:t>
            </a:r>
            <a:endParaRPr lang="en-US" sz="2000" dirty="0">
              <a:latin typeface="Gill Sans"/>
              <a:cs typeface="Gill Sans"/>
            </a:endParaRPr>
          </a:p>
        </p:txBody>
      </p:sp>
      <p:sp>
        <p:nvSpPr>
          <p:cNvPr id="23" name="TextBox 22"/>
          <p:cNvSpPr txBox="1"/>
          <p:nvPr/>
        </p:nvSpPr>
        <p:spPr>
          <a:xfrm>
            <a:off x="6469947" y="3018090"/>
            <a:ext cx="860417" cy="340519"/>
          </a:xfrm>
          <a:prstGeom prst="roundRect">
            <a:avLst/>
          </a:prstGeom>
          <a:noFill/>
          <a:ln w="19050" cmpd="sng">
            <a:solidFill>
              <a:schemeClr val="tx1"/>
            </a:solidFill>
          </a:ln>
        </p:spPr>
        <p:txBody>
          <a:bodyPr wrap="none" lIns="91440" tIns="0" rIns="91440" bIns="0" rtlCol="0">
            <a:spAutoFit/>
          </a:bodyPr>
          <a:lstStyle/>
          <a:p>
            <a:r>
              <a:rPr lang="en-US" sz="2000" dirty="0" smtClean="0">
                <a:latin typeface="Gill Sans"/>
                <a:cs typeface="Gill Sans"/>
              </a:rPr>
              <a:t>Storm</a:t>
            </a:r>
            <a:endParaRPr lang="en-US" sz="2000" dirty="0">
              <a:latin typeface="Gill Sans"/>
              <a:cs typeface="Gill Sans"/>
            </a:endParaRPr>
          </a:p>
        </p:txBody>
      </p:sp>
      <p:sp>
        <p:nvSpPr>
          <p:cNvPr id="24" name="TextBox 23"/>
          <p:cNvSpPr txBox="1"/>
          <p:nvPr/>
        </p:nvSpPr>
        <p:spPr>
          <a:xfrm>
            <a:off x="6604695" y="3810342"/>
            <a:ext cx="1001377" cy="340519"/>
          </a:xfrm>
          <a:prstGeom prst="roundRect">
            <a:avLst/>
          </a:prstGeom>
          <a:noFill/>
          <a:ln w="19050" cmpd="sng">
            <a:solidFill>
              <a:schemeClr val="tx1"/>
            </a:solidFill>
          </a:ln>
        </p:spPr>
        <p:txBody>
          <a:bodyPr wrap="none" lIns="91440" tIns="0" rIns="91440" bIns="0" rtlCol="0">
            <a:spAutoFit/>
          </a:bodyPr>
          <a:lstStyle/>
          <a:p>
            <a:r>
              <a:rPr lang="en-US" sz="2000" dirty="0" smtClean="0">
                <a:latin typeface="Gill Sans"/>
                <a:cs typeface="Gill Sans"/>
              </a:rPr>
              <a:t>Dremel</a:t>
            </a:r>
            <a:endParaRPr lang="en-US" sz="2000" dirty="0">
              <a:latin typeface="Gill Sans"/>
              <a:cs typeface="Gill Sans"/>
            </a:endParaRPr>
          </a:p>
        </p:txBody>
      </p:sp>
      <p:sp>
        <p:nvSpPr>
          <p:cNvPr id="25" name="TextBox 24"/>
          <p:cNvSpPr txBox="1"/>
          <p:nvPr/>
        </p:nvSpPr>
        <p:spPr>
          <a:xfrm>
            <a:off x="7143801" y="2626196"/>
            <a:ext cx="1059239" cy="340519"/>
          </a:xfrm>
          <a:prstGeom prst="roundRect">
            <a:avLst/>
          </a:prstGeom>
          <a:noFill/>
          <a:ln w="19050" cmpd="sng">
            <a:solidFill>
              <a:schemeClr val="tx1"/>
            </a:solidFill>
          </a:ln>
        </p:spPr>
        <p:txBody>
          <a:bodyPr wrap="none" lIns="91440" tIns="0" rIns="91440" bIns="0" rtlCol="0">
            <a:spAutoFit/>
          </a:bodyPr>
          <a:lstStyle/>
          <a:p>
            <a:r>
              <a:rPr lang="en-US" sz="2000" dirty="0" smtClean="0">
                <a:latin typeface="Gill Sans"/>
                <a:cs typeface="Gill Sans"/>
              </a:rPr>
              <a:t>BlinkDB</a:t>
            </a:r>
            <a:endParaRPr lang="en-US" sz="2000" dirty="0">
              <a:latin typeface="Gill Sans"/>
              <a:cs typeface="Gill Sans"/>
            </a:endParaRPr>
          </a:p>
        </p:txBody>
      </p:sp>
    </p:spTree>
    <p:extLst>
      <p:ext uri="{BB962C8B-B14F-4D97-AF65-F5344CB8AC3E}">
        <p14:creationId xmlns:p14="http://schemas.microsoft.com/office/powerpoint/2010/main" val="41089704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1000"/>
                                  </p:stCondLst>
                                  <p:childTnLst>
                                    <p:set>
                                      <p:cBhvr>
                                        <p:cTn id="37" dur="1" fill="hold">
                                          <p:stCondLst>
                                            <p:cond delay="0"/>
                                          </p:stCondLst>
                                        </p:cTn>
                                        <p:tgtEl>
                                          <p:spTgt spid="23"/>
                                        </p:tgtEl>
                                        <p:attrNameLst>
                                          <p:attrName>style.visibility</p:attrName>
                                        </p:attrNameLst>
                                      </p:cBhvr>
                                      <p:to>
                                        <p:strVal val="visible"/>
                                      </p:to>
                                    </p:set>
                                  </p:child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par>
                          <p:cTn id="41" fill="hold">
                            <p:stCondLst>
                              <p:cond delay="1000"/>
                            </p:stCondLst>
                            <p:childTnLst>
                              <p:par>
                                <p:cTn id="42" presetID="1" presetClass="entr" presetSubtype="0" fill="hold" grpId="0" nodeType="afterEffect">
                                  <p:stCondLst>
                                    <p:cond delay="500"/>
                                  </p:stCondLst>
                                  <p:childTnLst>
                                    <p:set>
                                      <p:cBhvr>
                                        <p:cTn id="4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Said</a:t>
            </a:r>
            <a:endParaRPr lang="en-US" dirty="0"/>
          </a:p>
        </p:txBody>
      </p:sp>
      <p:sp>
        <p:nvSpPr>
          <p:cNvPr id="3" name="Content Placeholder 2"/>
          <p:cNvSpPr>
            <a:spLocks noGrp="1"/>
          </p:cNvSpPr>
          <p:nvPr>
            <p:ph idx="1"/>
          </p:nvPr>
        </p:nvSpPr>
        <p:spPr/>
        <p:txBody>
          <a:bodyPr/>
          <a:lstStyle/>
          <a:p>
            <a:r>
              <a:rPr lang="en-US" b="1" dirty="0" smtClean="0"/>
              <a:t>“</a:t>
            </a:r>
            <a:r>
              <a:rPr lang="en-US" dirty="0"/>
              <a:t>The paper admits its bias in primarily studying instrumented Spark servers. It uses traces from real-world services to back up its conclusions across other types and scales of services, and is reasonably convincing in this analysis. It is easy to agree with the conclusion that services should be more heavily instrumented</a:t>
            </a:r>
            <a:r>
              <a:rPr lang="en-US" dirty="0" smtClean="0"/>
              <a:t>.”</a:t>
            </a:r>
            <a:endParaRPr lang="en-US" b="1" dirty="0"/>
          </a:p>
        </p:txBody>
      </p:sp>
      <p:sp>
        <p:nvSpPr>
          <p:cNvPr id="4" name="Slide Number Placeholder 3"/>
          <p:cNvSpPr>
            <a:spLocks noGrp="1"/>
          </p:cNvSpPr>
          <p:nvPr>
            <p:ph type="sldNum" sz="quarter" idx="12"/>
          </p:nvPr>
        </p:nvSpPr>
        <p:spPr/>
        <p:txBody>
          <a:bodyPr/>
          <a:lstStyle/>
          <a:p>
            <a:fld id="{AC913800-9833-F549-80FC-C3497A40B0B4}" type="slidenum">
              <a:rPr lang="en-US" smtClean="0"/>
              <a:t>30</a:t>
            </a:fld>
            <a:endParaRPr lang="en-US"/>
          </a:p>
        </p:txBody>
      </p:sp>
    </p:spTree>
    <p:extLst>
      <p:ext uri="{BB962C8B-B14F-4D97-AF65-F5344CB8AC3E}">
        <p14:creationId xmlns:p14="http://schemas.microsoft.com/office/powerpoint/2010/main" val="7498887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a:t>
            </a:r>
            <a:r>
              <a:rPr lang="en-US" dirty="0" smtClean="0"/>
              <a:t>Time: </a:t>
            </a:r>
            <a:br>
              <a:rPr lang="en-US" dirty="0" smtClean="0"/>
            </a:br>
            <a:r>
              <a:rPr lang="en-US" dirty="0" smtClean="0"/>
              <a:t>Wireless/Optical Data Centers</a:t>
            </a:r>
            <a:endParaRPr lang="en-US" dirty="0"/>
          </a:p>
        </p:txBody>
      </p:sp>
      <p:sp>
        <p:nvSpPr>
          <p:cNvPr id="4" name="Slide Number Placeholder 3"/>
          <p:cNvSpPr>
            <a:spLocks noGrp="1"/>
          </p:cNvSpPr>
          <p:nvPr>
            <p:ph type="sldNum" sz="quarter" idx="12"/>
          </p:nvPr>
        </p:nvSpPr>
        <p:spPr/>
        <p:txBody>
          <a:bodyPr/>
          <a:lstStyle/>
          <a:p>
            <a:fld id="{AC913800-9833-F549-80FC-C3497A40B0B4}" type="slidenum">
              <a:rPr lang="en-US" smtClean="0"/>
              <a:t>31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30485"/>
            <a:ext cx="6348189" cy="4325876"/>
          </a:xfrm>
          <a:prstGeom prst="rect">
            <a:avLst/>
          </a:prstGeom>
          <a:noFill/>
          <a:ln w="50800">
            <a:solidFill>
              <a:schemeClr val="bg1">
                <a:lumMod val="95000"/>
              </a:schemeClr>
            </a:solidFill>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3760" y="2030485"/>
            <a:ext cx="6115072" cy="4325875"/>
          </a:xfrm>
          <a:prstGeom prst="rect">
            <a:avLst/>
          </a:prstGeom>
          <a:noFill/>
          <a:ln w="50800">
            <a:solidFill>
              <a:schemeClr val="bg1">
                <a:lumMod val="95000"/>
              </a:schemeClr>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047612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AC913800-9833-F549-80FC-C3497A40B0B4}" type="slidenum">
              <a:rPr lang="en-US" smtClean="0"/>
              <a:t>32</a:t>
            </a:fld>
            <a:endParaRPr lang="en-US"/>
          </a:p>
        </p:txBody>
      </p:sp>
    </p:spTree>
    <p:extLst>
      <p:ext uri="{BB962C8B-B14F-4D97-AF65-F5344CB8AC3E}">
        <p14:creationId xmlns:p14="http://schemas.microsoft.com/office/powerpoint/2010/main" val="19993661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715614" y="1874348"/>
            <a:ext cx="6836165" cy="3724097"/>
          </a:xfrm>
          <a:prstGeom prst="rect">
            <a:avLst/>
          </a:prstGeom>
          <a:noFill/>
        </p:spPr>
        <p:txBody>
          <a:bodyPr wrap="square" rtlCol="0">
            <a:spAutoFit/>
          </a:bodyPr>
          <a:lstStyle/>
          <a:p>
            <a:pPr defTabSz="914400"/>
            <a:r>
              <a:rPr lang="en-US" sz="2800" dirty="0" smtClean="0">
                <a:solidFill>
                  <a:prstClr val="black"/>
                </a:solidFill>
                <a:latin typeface="Calibri"/>
                <a:cs typeface="Calibri"/>
              </a:rPr>
              <a:t>Multi-</a:t>
            </a:r>
            <a:r>
              <a:rPr lang="en-US" sz="2800" dirty="0">
                <a:solidFill>
                  <a:prstClr val="black"/>
                </a:solidFill>
                <a:latin typeface="Calibri"/>
                <a:cs typeface="Calibri"/>
              </a:rPr>
              <a:t>s</a:t>
            </a:r>
            <a:r>
              <a:rPr lang="en-US" sz="2800" dirty="0" smtClean="0">
                <a:solidFill>
                  <a:prstClr val="black"/>
                </a:solidFill>
                <a:latin typeface="Calibri"/>
                <a:cs typeface="Calibri"/>
              </a:rPr>
              <a:t>tage dataflow</a:t>
            </a:r>
            <a:endParaRPr lang="en-US" sz="2800" baseline="30000" dirty="0" smtClean="0">
              <a:solidFill>
                <a:prstClr val="black"/>
              </a:solidFill>
              <a:latin typeface="Calibri"/>
              <a:cs typeface="Calibri"/>
            </a:endParaRPr>
          </a:p>
          <a:p>
            <a:pPr marL="800100" lvl="1" indent="-342900" defTabSz="914400">
              <a:buFont typeface="Arial"/>
              <a:buChar char="•"/>
            </a:pPr>
            <a:r>
              <a:rPr lang="en-US" sz="2400" dirty="0" smtClean="0">
                <a:solidFill>
                  <a:prstClr val="black"/>
                </a:solidFill>
                <a:latin typeface="Calibri"/>
                <a:cs typeface="Calibri"/>
              </a:rPr>
              <a:t>Computation interleaved with communication</a:t>
            </a:r>
          </a:p>
          <a:p>
            <a:pPr defTabSz="914400"/>
            <a:endParaRPr lang="en-US" sz="2800" dirty="0" smtClean="0">
              <a:solidFill>
                <a:prstClr val="black"/>
              </a:solidFill>
              <a:latin typeface="Calibri"/>
              <a:cs typeface="Calibri"/>
            </a:endParaRPr>
          </a:p>
          <a:p>
            <a:pPr defTabSz="914400"/>
            <a:r>
              <a:rPr lang="en-US" sz="2800" dirty="0" smtClean="0">
                <a:solidFill>
                  <a:prstClr val="black"/>
                </a:solidFill>
                <a:latin typeface="Calibri"/>
                <a:cs typeface="Calibri"/>
              </a:rPr>
              <a:t>Computation Stage (e.g., Map, Reduce)</a:t>
            </a:r>
            <a:endParaRPr lang="en-US" sz="2800" baseline="30000" dirty="0">
              <a:solidFill>
                <a:prstClr val="black"/>
              </a:solidFill>
              <a:latin typeface="Calibri"/>
              <a:cs typeface="Calibri"/>
            </a:endParaRPr>
          </a:p>
          <a:p>
            <a:pPr marL="800100" lvl="1" indent="-342900" defTabSz="914400">
              <a:buFont typeface="Arial"/>
              <a:buChar char="•"/>
            </a:pPr>
            <a:r>
              <a:rPr lang="en-US" sz="2400" dirty="0" smtClean="0">
                <a:solidFill>
                  <a:prstClr val="black"/>
                </a:solidFill>
                <a:latin typeface="Calibri"/>
                <a:cs typeface="Calibri"/>
              </a:rPr>
              <a:t>Distributed </a:t>
            </a:r>
            <a:r>
              <a:rPr lang="en-US" sz="2400" dirty="0">
                <a:solidFill>
                  <a:prstClr val="black"/>
                </a:solidFill>
                <a:latin typeface="Calibri"/>
                <a:cs typeface="Calibri"/>
              </a:rPr>
              <a:t>across many machines</a:t>
            </a:r>
            <a:endParaRPr lang="en-US" sz="2400" dirty="0" smtClean="0">
              <a:solidFill>
                <a:prstClr val="black"/>
              </a:solidFill>
              <a:latin typeface="Calibri"/>
              <a:cs typeface="Calibri"/>
            </a:endParaRPr>
          </a:p>
          <a:p>
            <a:pPr marL="800100" lvl="1" indent="-342900" defTabSz="914400">
              <a:buFont typeface="Arial"/>
              <a:buChar char="•"/>
            </a:pPr>
            <a:r>
              <a:rPr lang="en-US" sz="2400" dirty="0" smtClean="0">
                <a:solidFill>
                  <a:prstClr val="black"/>
                </a:solidFill>
                <a:latin typeface="Calibri"/>
                <a:cs typeface="Calibri"/>
              </a:rPr>
              <a:t>Tasks run </a:t>
            </a:r>
            <a:r>
              <a:rPr lang="en-US" sz="2400" dirty="0">
                <a:solidFill>
                  <a:prstClr val="black"/>
                </a:solidFill>
                <a:latin typeface="Calibri"/>
                <a:cs typeface="Calibri"/>
              </a:rPr>
              <a:t>in </a:t>
            </a:r>
            <a:r>
              <a:rPr lang="en-US" sz="2400" dirty="0" smtClean="0">
                <a:solidFill>
                  <a:prstClr val="black"/>
                </a:solidFill>
                <a:latin typeface="Calibri"/>
                <a:cs typeface="Calibri"/>
              </a:rPr>
              <a:t>parallel</a:t>
            </a:r>
          </a:p>
          <a:p>
            <a:pPr defTabSz="914400"/>
            <a:endParaRPr lang="en-US" sz="2800" dirty="0" smtClean="0">
              <a:solidFill>
                <a:prstClr val="black"/>
              </a:solidFill>
              <a:latin typeface="Calibri"/>
              <a:cs typeface="Calibri"/>
            </a:endParaRPr>
          </a:p>
          <a:p>
            <a:pPr defTabSz="914400"/>
            <a:r>
              <a:rPr lang="en-US" sz="2800" dirty="0" smtClean="0">
                <a:solidFill>
                  <a:prstClr val="black"/>
                </a:solidFill>
                <a:latin typeface="Calibri"/>
                <a:cs typeface="Calibri"/>
              </a:rPr>
              <a:t>Communication Stage (e.g., Shuffle)</a:t>
            </a:r>
            <a:endParaRPr lang="en-US" sz="2800" baseline="30000" dirty="0">
              <a:solidFill>
                <a:prstClr val="black"/>
              </a:solidFill>
              <a:latin typeface="Calibri"/>
              <a:cs typeface="Calibri"/>
            </a:endParaRPr>
          </a:p>
          <a:p>
            <a:pPr marL="800100" lvl="1" indent="-342900" defTabSz="914400">
              <a:buFont typeface="Arial"/>
              <a:buChar char="•"/>
            </a:pPr>
            <a:r>
              <a:rPr lang="en-US" sz="2400" dirty="0" smtClean="0">
                <a:solidFill>
                  <a:prstClr val="black"/>
                </a:solidFill>
                <a:latin typeface="Calibri"/>
                <a:cs typeface="Calibri"/>
              </a:rPr>
              <a:t>Between successive computation stages</a:t>
            </a:r>
            <a:endParaRPr lang="en-US" sz="2400" dirty="0">
              <a:solidFill>
                <a:prstClr val="black"/>
              </a:solidFill>
              <a:latin typeface="Calibri"/>
              <a:cs typeface="Calibri"/>
            </a:endParaRPr>
          </a:p>
        </p:txBody>
      </p:sp>
      <p:sp>
        <p:nvSpPr>
          <p:cNvPr id="4" name="Oval 3"/>
          <p:cNvSpPr/>
          <p:nvPr/>
        </p:nvSpPr>
        <p:spPr>
          <a:xfrm>
            <a:off x="8811224" y="3873807"/>
            <a:ext cx="281749"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sp>
        <p:nvSpPr>
          <p:cNvPr id="5" name="Oval 4"/>
          <p:cNvSpPr/>
          <p:nvPr/>
        </p:nvSpPr>
        <p:spPr>
          <a:xfrm>
            <a:off x="9787873" y="3873807"/>
            <a:ext cx="281749"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grpSp>
        <p:nvGrpSpPr>
          <p:cNvPr id="52" name="Group 51"/>
          <p:cNvGrpSpPr/>
          <p:nvPr/>
        </p:nvGrpSpPr>
        <p:grpSpPr>
          <a:xfrm>
            <a:off x="8423917" y="4014740"/>
            <a:ext cx="2012674" cy="1309847"/>
            <a:chOff x="8426111" y="4014729"/>
            <a:chExt cx="2013198" cy="1309847"/>
          </a:xfrm>
        </p:grpSpPr>
        <p:cxnSp>
          <p:nvCxnSpPr>
            <p:cNvPr id="8" name="Straight Arrow Connector 7"/>
            <p:cNvCxnSpPr>
              <a:stCxn id="17" idx="0"/>
              <a:endCxn id="5" idx="2"/>
            </p:cNvCxnSpPr>
            <p:nvPr/>
          </p:nvCxnSpPr>
          <p:spPr>
            <a:xfrm flipV="1">
              <a:off x="8426111" y="4014729"/>
              <a:ext cx="1364308" cy="1309847"/>
            </a:xfrm>
            <a:prstGeom prst="straightConnector1">
              <a:avLst/>
            </a:prstGeom>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18" idx="0"/>
              <a:endCxn id="5" idx="3"/>
            </p:cNvCxnSpPr>
            <p:nvPr/>
          </p:nvCxnSpPr>
          <p:spPr>
            <a:xfrm flipV="1">
              <a:off x="8930959" y="4114376"/>
              <a:ext cx="900732" cy="1210200"/>
            </a:xfrm>
            <a:prstGeom prst="straightConnector1">
              <a:avLst/>
            </a:prstGeom>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19" idx="0"/>
              <a:endCxn id="5" idx="4"/>
            </p:cNvCxnSpPr>
            <p:nvPr/>
          </p:nvCxnSpPr>
          <p:spPr>
            <a:xfrm flipV="1">
              <a:off x="9435808" y="4155651"/>
              <a:ext cx="495522" cy="1168925"/>
            </a:xfrm>
            <a:prstGeom prst="straightConnector1">
              <a:avLst/>
            </a:prstGeom>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21" idx="0"/>
              <a:endCxn id="5" idx="6"/>
            </p:cNvCxnSpPr>
            <p:nvPr/>
          </p:nvCxnSpPr>
          <p:spPr>
            <a:xfrm flipH="1" flipV="1">
              <a:off x="10072241" y="4014729"/>
              <a:ext cx="367068" cy="1309847"/>
            </a:xfrm>
            <a:prstGeom prst="straightConnector1">
              <a:avLst/>
            </a:prstGeom>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20" idx="0"/>
              <a:endCxn id="5" idx="5"/>
            </p:cNvCxnSpPr>
            <p:nvPr/>
          </p:nvCxnSpPr>
          <p:spPr>
            <a:xfrm flipV="1">
              <a:off x="9942533" y="4114376"/>
              <a:ext cx="88436" cy="1210200"/>
            </a:xfrm>
            <a:prstGeom prst="straightConnector1">
              <a:avLst/>
            </a:prstGeom>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grpSp>
      <p:grpSp>
        <p:nvGrpSpPr>
          <p:cNvPr id="51" name="Group 50"/>
          <p:cNvGrpSpPr/>
          <p:nvPr/>
        </p:nvGrpSpPr>
        <p:grpSpPr>
          <a:xfrm>
            <a:off x="8423917" y="4014740"/>
            <a:ext cx="2012674" cy="1309847"/>
            <a:chOff x="8426111" y="4014729"/>
            <a:chExt cx="2013198" cy="1309847"/>
          </a:xfrm>
        </p:grpSpPr>
        <p:cxnSp>
          <p:nvCxnSpPr>
            <p:cNvPr id="6" name="Straight Arrow Connector 5"/>
            <p:cNvCxnSpPr>
              <a:stCxn id="17" idx="0"/>
              <a:endCxn id="4" idx="2"/>
            </p:cNvCxnSpPr>
            <p:nvPr/>
          </p:nvCxnSpPr>
          <p:spPr>
            <a:xfrm flipV="1">
              <a:off x="8426111" y="4014729"/>
              <a:ext cx="387402" cy="1309847"/>
            </a:xfrm>
            <a:prstGeom prst="straightConnector1">
              <a:avLst/>
            </a:prstGeom>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18" idx="0"/>
              <a:endCxn id="4" idx="3"/>
            </p:cNvCxnSpPr>
            <p:nvPr/>
          </p:nvCxnSpPr>
          <p:spPr>
            <a:xfrm flipH="1" flipV="1">
              <a:off x="8854785" y="4114376"/>
              <a:ext cx="76174" cy="1210200"/>
            </a:xfrm>
            <a:prstGeom prst="straightConnector1">
              <a:avLst/>
            </a:prstGeom>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19" idx="0"/>
              <a:endCxn id="4" idx="4"/>
            </p:cNvCxnSpPr>
            <p:nvPr/>
          </p:nvCxnSpPr>
          <p:spPr>
            <a:xfrm flipH="1" flipV="1">
              <a:off x="8954424" y="4155651"/>
              <a:ext cx="481384" cy="1168925"/>
            </a:xfrm>
            <a:prstGeom prst="straightConnector1">
              <a:avLst/>
            </a:prstGeom>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20" idx="0"/>
              <a:endCxn id="4" idx="5"/>
            </p:cNvCxnSpPr>
            <p:nvPr/>
          </p:nvCxnSpPr>
          <p:spPr>
            <a:xfrm flipH="1" flipV="1">
              <a:off x="9054063" y="4114376"/>
              <a:ext cx="888470" cy="1210200"/>
            </a:xfrm>
            <a:prstGeom prst="straightConnector1">
              <a:avLst/>
            </a:prstGeom>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21" idx="0"/>
              <a:endCxn id="4" idx="6"/>
            </p:cNvCxnSpPr>
            <p:nvPr/>
          </p:nvCxnSpPr>
          <p:spPr>
            <a:xfrm flipH="1" flipV="1">
              <a:off x="9095335" y="4014729"/>
              <a:ext cx="1343974" cy="1309847"/>
            </a:xfrm>
            <a:prstGeom prst="straightConnector1">
              <a:avLst/>
            </a:prstGeom>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8283043" y="5324576"/>
            <a:ext cx="2294422" cy="647202"/>
            <a:chOff x="8285200" y="5324576"/>
            <a:chExt cx="2295020" cy="647202"/>
          </a:xfrm>
        </p:grpSpPr>
        <p:sp>
          <p:nvSpPr>
            <p:cNvPr id="17" name="Oval 16"/>
            <p:cNvSpPr/>
            <p:nvPr/>
          </p:nvSpPr>
          <p:spPr>
            <a:xfrm>
              <a:off x="8285200" y="5324576"/>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sp>
          <p:nvSpPr>
            <p:cNvPr id="18" name="Oval 17"/>
            <p:cNvSpPr/>
            <p:nvPr/>
          </p:nvSpPr>
          <p:spPr>
            <a:xfrm>
              <a:off x="8790048" y="5324576"/>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sp>
          <p:nvSpPr>
            <p:cNvPr id="19" name="Oval 18"/>
            <p:cNvSpPr/>
            <p:nvPr/>
          </p:nvSpPr>
          <p:spPr>
            <a:xfrm>
              <a:off x="9294897" y="5324576"/>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sp>
          <p:nvSpPr>
            <p:cNvPr id="20" name="Oval 19"/>
            <p:cNvSpPr/>
            <p:nvPr/>
          </p:nvSpPr>
          <p:spPr>
            <a:xfrm>
              <a:off x="9801622" y="5324576"/>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sp>
          <p:nvSpPr>
            <p:cNvPr id="21" name="Oval 20"/>
            <p:cNvSpPr/>
            <p:nvPr/>
          </p:nvSpPr>
          <p:spPr>
            <a:xfrm>
              <a:off x="10298398" y="5324576"/>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cxnSp>
          <p:nvCxnSpPr>
            <p:cNvPr id="22" name="Straight Arrow Connector 21"/>
            <p:cNvCxnSpPr>
              <a:stCxn id="46" idx="1"/>
              <a:endCxn id="17" idx="4"/>
            </p:cNvCxnSpPr>
            <p:nvPr/>
          </p:nvCxnSpPr>
          <p:spPr>
            <a:xfrm flipV="1">
              <a:off x="8426111" y="5606420"/>
              <a:ext cx="0" cy="360139"/>
            </a:xfrm>
            <a:prstGeom prst="straightConnector1">
              <a:avLst/>
            </a:prstGeom>
            <a:ln w="19050" cmpd="sng">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endCxn id="18" idx="4"/>
            </p:cNvCxnSpPr>
            <p:nvPr/>
          </p:nvCxnSpPr>
          <p:spPr>
            <a:xfrm flipV="1">
              <a:off x="8930959" y="5606420"/>
              <a:ext cx="0" cy="365358"/>
            </a:xfrm>
            <a:prstGeom prst="straightConnector1">
              <a:avLst/>
            </a:prstGeom>
            <a:ln w="19050" cmpd="sng">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50" idx="1"/>
              <a:endCxn id="20" idx="4"/>
            </p:cNvCxnSpPr>
            <p:nvPr/>
          </p:nvCxnSpPr>
          <p:spPr>
            <a:xfrm flipV="1">
              <a:off x="9938780" y="5606420"/>
              <a:ext cx="3753" cy="360139"/>
            </a:xfrm>
            <a:prstGeom prst="straightConnector1">
              <a:avLst/>
            </a:prstGeom>
            <a:ln w="19050" cmpd="sng">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49" idx="1"/>
              <a:endCxn id="21" idx="4"/>
            </p:cNvCxnSpPr>
            <p:nvPr/>
          </p:nvCxnSpPr>
          <p:spPr>
            <a:xfrm flipV="1">
              <a:off x="10430828" y="5606420"/>
              <a:ext cx="8481" cy="360139"/>
            </a:xfrm>
            <a:prstGeom prst="straightConnector1">
              <a:avLst/>
            </a:prstGeom>
            <a:ln w="19050" cmpd="sng">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48" idx="1"/>
              <a:endCxn id="19" idx="4"/>
            </p:cNvCxnSpPr>
            <p:nvPr/>
          </p:nvCxnSpPr>
          <p:spPr>
            <a:xfrm flipV="1">
              <a:off x="9435808" y="5606420"/>
              <a:ext cx="0" cy="360139"/>
            </a:xfrm>
            <a:prstGeom prst="straightConnector1">
              <a:avLst/>
            </a:prstGeom>
            <a:ln w="19050" cmpd="sng">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grpSp>
      <p:grpSp>
        <p:nvGrpSpPr>
          <p:cNvPr id="45" name="Group 44"/>
          <p:cNvGrpSpPr/>
          <p:nvPr/>
        </p:nvGrpSpPr>
        <p:grpSpPr>
          <a:xfrm>
            <a:off x="8283048" y="5966559"/>
            <a:ext cx="2285945" cy="313160"/>
            <a:chOff x="8285200" y="5966559"/>
            <a:chExt cx="2286539" cy="313160"/>
          </a:xfrm>
        </p:grpSpPr>
        <p:sp>
          <p:nvSpPr>
            <p:cNvPr id="46" name="Can 45"/>
            <p:cNvSpPr/>
            <p:nvPr/>
          </p:nvSpPr>
          <p:spPr>
            <a:xfrm>
              <a:off x="8285200" y="5966559"/>
              <a:ext cx="281822" cy="313160"/>
            </a:xfrm>
            <a:prstGeom prst="can">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sp>
          <p:nvSpPr>
            <p:cNvPr id="47" name="Can 46"/>
            <p:cNvSpPr/>
            <p:nvPr/>
          </p:nvSpPr>
          <p:spPr>
            <a:xfrm>
              <a:off x="8790048" y="5966559"/>
              <a:ext cx="281822" cy="313160"/>
            </a:xfrm>
            <a:prstGeom prst="can">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sp>
          <p:nvSpPr>
            <p:cNvPr id="48" name="Can 47"/>
            <p:cNvSpPr/>
            <p:nvPr/>
          </p:nvSpPr>
          <p:spPr>
            <a:xfrm>
              <a:off x="9294897" y="5966559"/>
              <a:ext cx="281822" cy="313160"/>
            </a:xfrm>
            <a:prstGeom prst="can">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sp>
          <p:nvSpPr>
            <p:cNvPr id="49" name="Can 48"/>
            <p:cNvSpPr/>
            <p:nvPr/>
          </p:nvSpPr>
          <p:spPr>
            <a:xfrm>
              <a:off x="10289917" y="5966559"/>
              <a:ext cx="281822" cy="313160"/>
            </a:xfrm>
            <a:prstGeom prst="can">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sp>
          <p:nvSpPr>
            <p:cNvPr id="50" name="Can 49"/>
            <p:cNvSpPr/>
            <p:nvPr/>
          </p:nvSpPr>
          <p:spPr>
            <a:xfrm>
              <a:off x="9797869" y="5966559"/>
              <a:ext cx="281822" cy="313160"/>
            </a:xfrm>
            <a:prstGeom prst="can">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grpSp>
      <p:grpSp>
        <p:nvGrpSpPr>
          <p:cNvPr id="57" name="Group 56"/>
          <p:cNvGrpSpPr/>
          <p:nvPr/>
        </p:nvGrpSpPr>
        <p:grpSpPr>
          <a:xfrm>
            <a:off x="8820943" y="3169919"/>
            <a:ext cx="1263781" cy="707524"/>
            <a:chOff x="8662021" y="1734072"/>
            <a:chExt cx="981263" cy="707524"/>
          </a:xfrm>
        </p:grpSpPr>
        <p:sp>
          <p:nvSpPr>
            <p:cNvPr id="58" name="Can 57"/>
            <p:cNvSpPr/>
            <p:nvPr/>
          </p:nvSpPr>
          <p:spPr>
            <a:xfrm>
              <a:off x="9422612" y="1734072"/>
              <a:ext cx="220672" cy="313160"/>
            </a:xfrm>
            <a:prstGeom prst="can">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cxnSp>
          <p:nvCxnSpPr>
            <p:cNvPr id="59" name="Straight Arrow Connector 58"/>
            <p:cNvCxnSpPr/>
            <p:nvPr/>
          </p:nvCxnSpPr>
          <p:spPr>
            <a:xfrm flipV="1">
              <a:off x="9525732" y="2047232"/>
              <a:ext cx="3585" cy="394364"/>
            </a:xfrm>
            <a:prstGeom prst="straightConnector1">
              <a:avLst/>
            </a:prstGeom>
            <a:ln w="19050" cmpd="sng">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60" name="Can 59"/>
            <p:cNvSpPr/>
            <p:nvPr/>
          </p:nvSpPr>
          <p:spPr>
            <a:xfrm>
              <a:off x="8662021" y="1734072"/>
              <a:ext cx="216978" cy="313160"/>
            </a:xfrm>
            <a:prstGeom prst="can">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cxnSp>
          <p:nvCxnSpPr>
            <p:cNvPr id="61" name="Straight Arrow Connector 60"/>
            <p:cNvCxnSpPr/>
            <p:nvPr/>
          </p:nvCxnSpPr>
          <p:spPr>
            <a:xfrm flipH="1" flipV="1">
              <a:off x="8757350" y="2047232"/>
              <a:ext cx="6419" cy="394363"/>
            </a:xfrm>
            <a:prstGeom prst="straightConnector1">
              <a:avLst/>
            </a:prstGeom>
            <a:ln w="19050" cmpd="sng">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grpSp>
      <p:sp>
        <p:nvSpPr>
          <p:cNvPr id="66" name="TextBox 65"/>
          <p:cNvSpPr txBox="1"/>
          <p:nvPr/>
        </p:nvSpPr>
        <p:spPr>
          <a:xfrm>
            <a:off x="10745794" y="5276101"/>
            <a:ext cx="1130876" cy="369332"/>
          </a:xfrm>
          <a:prstGeom prst="rect">
            <a:avLst/>
          </a:prstGeom>
          <a:noFill/>
        </p:spPr>
        <p:txBody>
          <a:bodyPr wrap="none" rtlCol="0">
            <a:spAutoFit/>
          </a:bodyPr>
          <a:lstStyle/>
          <a:p>
            <a:pPr algn="ctr" defTabSz="914400"/>
            <a:r>
              <a:rPr lang="en-US" sz="1800" dirty="0" smtClean="0">
                <a:solidFill>
                  <a:prstClr val="black"/>
                </a:solidFill>
                <a:latin typeface="Gill Sans"/>
                <a:cs typeface="Gill Sans"/>
              </a:rPr>
              <a:t>Map Stage</a:t>
            </a:r>
            <a:endParaRPr lang="en-US" sz="1800" dirty="0">
              <a:solidFill>
                <a:prstClr val="black"/>
              </a:solidFill>
              <a:latin typeface="Gill Sans"/>
              <a:cs typeface="Gill Sans"/>
            </a:endParaRPr>
          </a:p>
        </p:txBody>
      </p:sp>
      <p:sp>
        <p:nvSpPr>
          <p:cNvPr id="67" name="TextBox 66"/>
          <p:cNvSpPr txBox="1"/>
          <p:nvPr/>
        </p:nvSpPr>
        <p:spPr>
          <a:xfrm>
            <a:off x="10908781" y="4550353"/>
            <a:ext cx="804915" cy="369332"/>
          </a:xfrm>
          <a:prstGeom prst="rect">
            <a:avLst/>
          </a:prstGeom>
          <a:noFill/>
        </p:spPr>
        <p:txBody>
          <a:bodyPr wrap="none" rtlCol="0">
            <a:spAutoFit/>
          </a:bodyPr>
          <a:lstStyle/>
          <a:p>
            <a:pPr algn="ctr" defTabSz="914400"/>
            <a:r>
              <a:rPr lang="en-US" sz="1800" dirty="0" smtClean="0">
                <a:solidFill>
                  <a:srgbClr val="FF6600"/>
                </a:solidFill>
                <a:latin typeface="Gill Sans"/>
                <a:cs typeface="Gill Sans"/>
              </a:rPr>
              <a:t>Shuffle</a:t>
            </a:r>
            <a:endParaRPr lang="en-US" sz="1800" dirty="0">
              <a:solidFill>
                <a:srgbClr val="FF6600"/>
              </a:solidFill>
              <a:latin typeface="Gill Sans"/>
              <a:cs typeface="Gill Sans"/>
            </a:endParaRPr>
          </a:p>
        </p:txBody>
      </p:sp>
      <p:sp>
        <p:nvSpPr>
          <p:cNvPr id="68" name="TextBox 67"/>
          <p:cNvSpPr txBox="1"/>
          <p:nvPr/>
        </p:nvSpPr>
        <p:spPr>
          <a:xfrm>
            <a:off x="10594372" y="3861344"/>
            <a:ext cx="1433731" cy="369332"/>
          </a:xfrm>
          <a:prstGeom prst="rect">
            <a:avLst/>
          </a:prstGeom>
          <a:noFill/>
        </p:spPr>
        <p:txBody>
          <a:bodyPr wrap="none" rtlCol="0">
            <a:spAutoFit/>
          </a:bodyPr>
          <a:lstStyle/>
          <a:p>
            <a:pPr algn="ctr" defTabSz="914400"/>
            <a:r>
              <a:rPr lang="en-US" sz="1800" dirty="0" smtClean="0">
                <a:solidFill>
                  <a:prstClr val="black"/>
                </a:solidFill>
                <a:latin typeface="Gill Sans"/>
                <a:cs typeface="Gill Sans"/>
              </a:rPr>
              <a:t>Reduce Stage</a:t>
            </a:r>
            <a:endParaRPr lang="en-US" sz="1800" dirty="0">
              <a:solidFill>
                <a:prstClr val="black"/>
              </a:solidFill>
              <a:latin typeface="Gill Sans"/>
              <a:cs typeface="Gill Sans"/>
            </a:endParaRPr>
          </a:p>
        </p:txBody>
      </p:sp>
      <p:sp>
        <p:nvSpPr>
          <p:cNvPr id="70" name="TextBox 69"/>
          <p:cNvSpPr txBox="1"/>
          <p:nvPr/>
        </p:nvSpPr>
        <p:spPr>
          <a:xfrm>
            <a:off x="6778929" y="4354996"/>
            <a:ext cx="5322726" cy="830997"/>
          </a:xfrm>
          <a:prstGeom prst="rect">
            <a:avLst/>
          </a:prstGeom>
          <a:solidFill>
            <a:schemeClr val="bg1">
              <a:alpha val="67000"/>
            </a:schemeClr>
          </a:solidFill>
          <a:ln w="28575" cmpd="sng">
            <a:solidFill>
              <a:schemeClr val="tx1"/>
            </a:solidFill>
          </a:ln>
        </p:spPr>
        <p:txBody>
          <a:bodyPr wrap="square" rtlCol="0">
            <a:spAutoFit/>
          </a:bodyPr>
          <a:lstStyle/>
          <a:p>
            <a:pPr algn="ctr" defTabSz="914400"/>
            <a:r>
              <a:rPr lang="en-US" sz="2400" dirty="0" smtClean="0">
                <a:solidFill>
                  <a:prstClr val="black"/>
                </a:solidFill>
                <a:latin typeface="Gill Sans"/>
                <a:cs typeface="Gill Sans"/>
              </a:rPr>
              <a:t>A communication stage cannot complete until </a:t>
            </a:r>
            <a:r>
              <a:rPr lang="en-US" sz="2400" i="1" dirty="0" smtClean="0">
                <a:solidFill>
                  <a:srgbClr val="FF6600"/>
                </a:solidFill>
                <a:latin typeface="Gill Sans"/>
                <a:cs typeface="Gill Sans"/>
              </a:rPr>
              <a:t>all</a:t>
            </a:r>
            <a:r>
              <a:rPr lang="en-US" sz="2400" dirty="0" smtClean="0">
                <a:solidFill>
                  <a:prstClr val="black"/>
                </a:solidFill>
                <a:latin typeface="Gill Sans"/>
                <a:cs typeface="Gill Sans"/>
              </a:rPr>
              <a:t> the data have been transferred</a:t>
            </a:r>
            <a:endParaRPr lang="en-US" sz="2400" dirty="0">
              <a:solidFill>
                <a:prstClr val="black"/>
              </a:solidFill>
              <a:latin typeface="Gill Sans"/>
              <a:cs typeface="Gill Sans"/>
            </a:endParaRPr>
          </a:p>
        </p:txBody>
      </p:sp>
      <p:grpSp>
        <p:nvGrpSpPr>
          <p:cNvPr id="72" name="Group 71"/>
          <p:cNvGrpSpPr/>
          <p:nvPr/>
        </p:nvGrpSpPr>
        <p:grpSpPr>
          <a:xfrm>
            <a:off x="8320617" y="1499607"/>
            <a:ext cx="2350304" cy="2374200"/>
            <a:chOff x="8322784" y="1499607"/>
            <a:chExt cx="2350916" cy="2374200"/>
          </a:xfrm>
        </p:grpSpPr>
        <p:sp>
          <p:nvSpPr>
            <p:cNvPr id="71" name="Rectangle 70"/>
            <p:cNvSpPr/>
            <p:nvPr/>
          </p:nvSpPr>
          <p:spPr>
            <a:xfrm>
              <a:off x="8322784" y="1499607"/>
              <a:ext cx="2350916" cy="236424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latin typeface="Segoe UI"/>
              </a:endParaRPr>
            </a:p>
          </p:txBody>
        </p:sp>
        <p:grpSp>
          <p:nvGrpSpPr>
            <p:cNvPr id="27" name="Group 26"/>
            <p:cNvGrpSpPr/>
            <p:nvPr/>
          </p:nvGrpSpPr>
          <p:grpSpPr>
            <a:xfrm>
              <a:off x="8954424" y="3132855"/>
              <a:ext cx="976906" cy="740952"/>
              <a:chOff x="8954424" y="3132855"/>
              <a:chExt cx="976906" cy="740952"/>
            </a:xfrm>
            <a:noFill/>
          </p:grpSpPr>
          <p:sp>
            <p:nvSpPr>
              <p:cNvPr id="28" name="Oval 27"/>
              <p:cNvSpPr/>
              <p:nvPr/>
            </p:nvSpPr>
            <p:spPr>
              <a:xfrm>
                <a:off x="9372156" y="3132855"/>
                <a:ext cx="281822" cy="281844"/>
              </a:xfrm>
              <a:prstGeom prst="ellipse">
                <a:avLst/>
              </a:prstGeom>
              <a:grp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cxnSp>
            <p:nvCxnSpPr>
              <p:cNvPr id="29" name="Straight Arrow Connector 28"/>
              <p:cNvCxnSpPr>
                <a:stCxn id="4" idx="0"/>
                <a:endCxn id="28" idx="3"/>
              </p:cNvCxnSpPr>
              <p:nvPr/>
            </p:nvCxnSpPr>
            <p:spPr>
              <a:xfrm flipV="1">
                <a:off x="8954424" y="3373424"/>
                <a:ext cx="459004" cy="500383"/>
              </a:xfrm>
              <a:prstGeom prst="straightConnector1">
                <a:avLst/>
              </a:prstGeom>
              <a:grpFill/>
              <a:ln w="19050" cmpd="sng">
                <a:solidFill>
                  <a:srgbClr val="09245F"/>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5" idx="0"/>
                <a:endCxn id="28" idx="5"/>
              </p:cNvCxnSpPr>
              <p:nvPr/>
            </p:nvCxnSpPr>
            <p:spPr>
              <a:xfrm flipH="1" flipV="1">
                <a:off x="9612706" y="3373424"/>
                <a:ext cx="318624" cy="500383"/>
              </a:xfrm>
              <a:prstGeom prst="straightConnector1">
                <a:avLst/>
              </a:prstGeom>
              <a:grpFill/>
              <a:ln w="19050" cmpd="sng">
                <a:solidFill>
                  <a:srgbClr val="09245F"/>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a:off x="8626067" y="2441595"/>
              <a:ext cx="1753559" cy="732535"/>
              <a:chOff x="8626067" y="2441595"/>
              <a:chExt cx="1753559" cy="732535"/>
            </a:xfrm>
            <a:noFill/>
          </p:grpSpPr>
          <p:sp>
            <p:nvSpPr>
              <p:cNvPr id="32" name="Oval 31"/>
              <p:cNvSpPr/>
              <p:nvPr/>
            </p:nvSpPr>
            <p:spPr>
              <a:xfrm>
                <a:off x="8626067" y="2441595"/>
                <a:ext cx="281822" cy="281844"/>
              </a:xfrm>
              <a:prstGeom prst="ellipse">
                <a:avLst/>
              </a:prstGeom>
              <a:grp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sp>
            <p:nvSpPr>
              <p:cNvPr id="33" name="Oval 32"/>
              <p:cNvSpPr/>
              <p:nvPr/>
            </p:nvSpPr>
            <p:spPr>
              <a:xfrm>
                <a:off x="10097804" y="2441595"/>
                <a:ext cx="281822" cy="281844"/>
              </a:xfrm>
              <a:prstGeom prst="ellipse">
                <a:avLst/>
              </a:prstGeom>
              <a:grp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sp>
            <p:nvSpPr>
              <p:cNvPr id="34" name="Oval 33"/>
              <p:cNvSpPr/>
              <p:nvPr/>
            </p:nvSpPr>
            <p:spPr>
              <a:xfrm>
                <a:off x="9383029" y="2441595"/>
                <a:ext cx="281822" cy="281844"/>
              </a:xfrm>
              <a:prstGeom prst="ellipse">
                <a:avLst/>
              </a:prstGeom>
              <a:grp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cxnSp>
            <p:nvCxnSpPr>
              <p:cNvPr id="35" name="Straight Arrow Connector 34"/>
              <p:cNvCxnSpPr>
                <a:stCxn id="28" idx="1"/>
                <a:endCxn id="32" idx="4"/>
              </p:cNvCxnSpPr>
              <p:nvPr/>
            </p:nvCxnSpPr>
            <p:spPr>
              <a:xfrm flipH="1" flipV="1">
                <a:off x="8766978" y="2723439"/>
                <a:ext cx="646450" cy="450691"/>
              </a:xfrm>
              <a:prstGeom prst="straightConnector1">
                <a:avLst/>
              </a:prstGeom>
              <a:grpFill/>
              <a:ln w="19050" cmpd="sng">
                <a:solidFill>
                  <a:srgbClr val="D9001F"/>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8" idx="0"/>
                <a:endCxn id="34" idx="4"/>
              </p:cNvCxnSpPr>
              <p:nvPr/>
            </p:nvCxnSpPr>
            <p:spPr>
              <a:xfrm flipV="1">
                <a:off x="9513067" y="2723439"/>
                <a:ext cx="10873" cy="409416"/>
              </a:xfrm>
              <a:prstGeom prst="straightConnector1">
                <a:avLst/>
              </a:prstGeom>
              <a:grpFill/>
              <a:ln w="19050" cmpd="sng">
                <a:solidFill>
                  <a:srgbClr val="D9001F"/>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8" idx="7"/>
                <a:endCxn id="33" idx="4"/>
              </p:cNvCxnSpPr>
              <p:nvPr/>
            </p:nvCxnSpPr>
            <p:spPr>
              <a:xfrm flipV="1">
                <a:off x="9612706" y="2723439"/>
                <a:ext cx="626009" cy="450691"/>
              </a:xfrm>
              <a:prstGeom prst="straightConnector1">
                <a:avLst/>
              </a:prstGeom>
              <a:grpFill/>
              <a:ln w="19050" cmpd="sng">
                <a:solidFill>
                  <a:srgbClr val="D9001F"/>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grpSp>
        <p:grpSp>
          <p:nvGrpSpPr>
            <p:cNvPr id="38" name="Group 37"/>
            <p:cNvGrpSpPr/>
            <p:nvPr/>
          </p:nvGrpSpPr>
          <p:grpSpPr>
            <a:xfrm>
              <a:off x="8619648" y="1734072"/>
              <a:ext cx="1758997" cy="707523"/>
              <a:chOff x="8619648" y="1734072"/>
              <a:chExt cx="1758997" cy="707523"/>
            </a:xfrm>
            <a:noFill/>
          </p:grpSpPr>
          <p:sp>
            <p:nvSpPr>
              <p:cNvPr id="39" name="Can 38"/>
              <p:cNvSpPr/>
              <p:nvPr/>
            </p:nvSpPr>
            <p:spPr>
              <a:xfrm>
                <a:off x="9386614" y="1734072"/>
                <a:ext cx="281822" cy="313160"/>
              </a:xfrm>
              <a:prstGeom prst="can">
                <a:avLst/>
              </a:prstGeom>
              <a:grp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cxnSp>
            <p:nvCxnSpPr>
              <p:cNvPr id="40" name="Straight Arrow Connector 39"/>
              <p:cNvCxnSpPr>
                <a:stCxn id="34" idx="0"/>
                <a:endCxn id="39" idx="3"/>
              </p:cNvCxnSpPr>
              <p:nvPr/>
            </p:nvCxnSpPr>
            <p:spPr>
              <a:xfrm flipV="1">
                <a:off x="9523940" y="2047232"/>
                <a:ext cx="3585" cy="394363"/>
              </a:xfrm>
              <a:prstGeom prst="straightConnector1">
                <a:avLst/>
              </a:prstGeom>
              <a:grpFill/>
              <a:ln w="19050" cmpd="sng">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41" name="Can 40"/>
              <p:cNvSpPr/>
              <p:nvPr/>
            </p:nvSpPr>
            <p:spPr>
              <a:xfrm>
                <a:off x="8619648" y="1734072"/>
                <a:ext cx="281822" cy="313160"/>
              </a:xfrm>
              <a:prstGeom prst="can">
                <a:avLst/>
              </a:prstGeom>
              <a:grp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cxnSp>
            <p:nvCxnSpPr>
              <p:cNvPr id="42" name="Straight Arrow Connector 41"/>
              <p:cNvCxnSpPr>
                <a:stCxn id="32" idx="0"/>
                <a:endCxn id="41" idx="3"/>
              </p:cNvCxnSpPr>
              <p:nvPr/>
            </p:nvCxnSpPr>
            <p:spPr>
              <a:xfrm flipH="1" flipV="1">
                <a:off x="8760559" y="2047232"/>
                <a:ext cx="6419" cy="394363"/>
              </a:xfrm>
              <a:prstGeom prst="straightConnector1">
                <a:avLst/>
              </a:prstGeom>
              <a:grpFill/>
              <a:ln w="19050" cmpd="sng">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43" name="Can 42"/>
              <p:cNvSpPr/>
              <p:nvPr/>
            </p:nvSpPr>
            <p:spPr>
              <a:xfrm>
                <a:off x="10096823" y="1734072"/>
                <a:ext cx="281822" cy="313160"/>
              </a:xfrm>
              <a:prstGeom prst="can">
                <a:avLst/>
              </a:prstGeom>
              <a:grp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prstClr val="black"/>
                  </a:solidFill>
                  <a:latin typeface="Segoe UI"/>
                </a:endParaRPr>
              </a:p>
            </p:txBody>
          </p:sp>
          <p:cxnSp>
            <p:nvCxnSpPr>
              <p:cNvPr id="44" name="Straight Arrow Connector 43"/>
              <p:cNvCxnSpPr>
                <a:stCxn id="33" idx="0"/>
                <a:endCxn id="43" idx="3"/>
              </p:cNvCxnSpPr>
              <p:nvPr/>
            </p:nvCxnSpPr>
            <p:spPr>
              <a:xfrm flipH="1" flipV="1">
                <a:off x="10237734" y="2047232"/>
                <a:ext cx="981" cy="394363"/>
              </a:xfrm>
              <a:prstGeom prst="straightConnector1">
                <a:avLst/>
              </a:prstGeom>
              <a:grpFill/>
              <a:ln w="19050" cmpd="sng">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grpSp>
      </p:grpSp>
      <p:sp>
        <p:nvSpPr>
          <p:cNvPr id="74" name="Title 1"/>
          <p:cNvSpPr>
            <a:spLocks noGrp="1"/>
          </p:cNvSpPr>
          <p:nvPr>
            <p:ph type="title"/>
          </p:nvPr>
        </p:nvSpPr>
        <p:spPr>
          <a:xfrm>
            <a:off x="609445" y="274639"/>
            <a:ext cx="10969943" cy="1143000"/>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0D49E1"/>
                </a:solidFill>
                <a:effectLst/>
                <a:uLnTx/>
                <a:uFillTx/>
              </a:rPr>
              <a:t>Data Parallel</a:t>
            </a:r>
            <a:r>
              <a:rPr kumimoji="0" lang="en-US" b="0" i="0" u="none" strike="noStrike" kern="0" cap="none" spc="0" normalizeH="0" noProof="0" dirty="0" smtClean="0">
                <a:ln>
                  <a:noFill/>
                </a:ln>
                <a:solidFill>
                  <a:srgbClr val="0D49E1"/>
                </a:solidFill>
                <a:effectLst/>
                <a:uLnTx/>
                <a:uFillTx/>
              </a:rPr>
              <a:t> Applications</a:t>
            </a:r>
            <a:endParaRPr kumimoji="0" lang="en-US" b="0" i="0" u="none" strike="noStrike" kern="0" cap="none" spc="0" normalizeH="0" baseline="0" noProof="0" dirty="0" smtClean="0">
              <a:ln>
                <a:noFill/>
              </a:ln>
              <a:solidFill>
                <a:srgbClr val="0D49E1"/>
              </a:solidFill>
              <a:effectLst/>
              <a:uLnTx/>
              <a:uFillTx/>
            </a:endParaRPr>
          </a:p>
        </p:txBody>
      </p:sp>
    </p:spTree>
    <p:custDataLst>
      <p:tags r:id="rId1"/>
    </p:custDataLst>
    <p:extLst>
      <p:ext uri="{BB962C8B-B14F-4D97-AF65-F5344CB8AC3E}">
        <p14:creationId xmlns:p14="http://schemas.microsoft.com/office/powerpoint/2010/main" val="2561442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1" presetClass="entr" presetSubtype="0" fill="hold" grpId="1" nodeType="withEffect">
                                  <p:stCondLst>
                                    <p:cond delay="0"/>
                                  </p:stCondLst>
                                  <p:childTnLst>
                                    <p:set>
                                      <p:cBhvr>
                                        <p:cTn id="19" dur="1" fill="hold">
                                          <p:stCondLst>
                                            <p:cond delay="0"/>
                                          </p:stCondLst>
                                        </p:cTn>
                                        <p:tgtEl>
                                          <p:spTgt spid="66"/>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56">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down)">
                                      <p:cBhvr>
                                        <p:cTn id="39" dur="500"/>
                                        <p:tgtEl>
                                          <p:spTgt spid="5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down)">
                                      <p:cBhvr>
                                        <p:cTn id="44" dur="500"/>
                                        <p:tgtEl>
                                          <p:spTgt spid="52"/>
                                        </p:tgtEl>
                                      </p:cBhvr>
                                    </p:animEffect>
                                  </p:childTnLst>
                                </p:cTn>
                              </p:par>
                              <p:par>
                                <p:cTn id="45" presetID="1" presetClass="entr" presetSubtype="0" fill="hold" grpId="1" nodeType="with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6">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6">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wipe(down)">
                                      <p:cBhvr>
                                        <p:cTn id="55" dur="500"/>
                                        <p:tgtEl>
                                          <p:spTgt spid="57"/>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70"/>
                                        </p:tgtEl>
                                        <p:attrNameLst>
                                          <p:attrName>style.visibility</p:attrName>
                                        </p:attrNameLst>
                                      </p:cBhvr>
                                      <p:to>
                                        <p:strVal val="visible"/>
                                      </p:to>
                                    </p:set>
                                  </p:childTnLst>
                                </p:cTn>
                              </p:par>
                              <p:par>
                                <p:cTn id="60" presetID="1" presetClass="exit" presetSubtype="0" fill="hold" grpId="0" nodeType="withEffect">
                                  <p:stCondLst>
                                    <p:cond delay="0"/>
                                  </p:stCondLst>
                                  <p:childTnLst>
                                    <p:set>
                                      <p:cBhvr>
                                        <p:cTn id="61" dur="1" fill="hold">
                                          <p:stCondLst>
                                            <p:cond delay="0"/>
                                          </p:stCondLst>
                                        </p:cTn>
                                        <p:tgtEl>
                                          <p:spTgt spid="67"/>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wipe(down)">
                                      <p:cBhvr>
                                        <p:cTn id="66" dur="500"/>
                                        <p:tgtEl>
                                          <p:spTgt spid="72"/>
                                        </p:tgtEl>
                                      </p:cBhvr>
                                    </p:animEffect>
                                  </p:childTnLst>
                                </p:cTn>
                              </p:par>
                              <p:par>
                                <p:cTn id="67" presetID="1" presetClass="exit" presetSubtype="0" fill="hold" grpId="0" nodeType="withEffect">
                                  <p:stCondLst>
                                    <p:cond delay="0"/>
                                  </p:stCondLst>
                                  <p:childTnLst>
                                    <p:set>
                                      <p:cBhvr>
                                        <p:cTn id="68" dur="1" fill="hold">
                                          <p:stCondLst>
                                            <p:cond delay="0"/>
                                          </p:stCondLst>
                                        </p:cTn>
                                        <p:tgtEl>
                                          <p:spTgt spid="68"/>
                                        </p:tgtEl>
                                        <p:attrNameLst>
                                          <p:attrName>style.visibility</p:attrName>
                                        </p:attrNameLst>
                                      </p:cBhvr>
                                      <p:to>
                                        <p:strVal val="hidden"/>
                                      </p:to>
                                    </p:set>
                                  </p:childTnLst>
                                </p:cTn>
                              </p:par>
                              <p:par>
                                <p:cTn id="69" presetID="1" presetClass="exit" presetSubtype="0" fill="hold" grpId="0" nodeType="withEffect">
                                  <p:stCondLst>
                                    <p:cond delay="0"/>
                                  </p:stCondLst>
                                  <p:childTnLst>
                                    <p:set>
                                      <p:cBhvr>
                                        <p:cTn id="70" dur="1" fill="hold">
                                          <p:stCondLst>
                                            <p:cond delay="0"/>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6" grpId="0"/>
      <p:bldP spid="66" grpId="1"/>
      <p:bldP spid="67" grpId="0"/>
      <p:bldP spid="67" grpId="1"/>
      <p:bldP spid="68" grpId="0"/>
      <p:bldP spid="68" grpId="1"/>
      <p:bldP spid="7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
        <p:nvSpPr>
          <p:cNvPr id="4" name="Content Placeholder 3"/>
          <p:cNvSpPr>
            <a:spLocks noGrp="1"/>
          </p:cNvSpPr>
          <p:nvPr>
            <p:ph idx="1"/>
          </p:nvPr>
        </p:nvSpPr>
        <p:spPr>
          <a:xfrm>
            <a:off x="609445" y="1732723"/>
            <a:ext cx="10969943" cy="4525963"/>
          </a:xfrm>
        </p:spPr>
        <p:txBody>
          <a:bodyPr>
            <a:normAutofit/>
          </a:bodyPr>
          <a:lstStyle/>
          <a:p>
            <a:r>
              <a:rPr lang="en-US" sz="3600" dirty="0" smtClean="0"/>
              <a:t>How to design the network for data parallel applications?</a:t>
            </a:r>
          </a:p>
          <a:p>
            <a:pPr marL="571500" indent="-571500">
              <a:buFont typeface="Wingdings" charset="2"/>
              <a:buChar char="Ø"/>
            </a:pPr>
            <a:r>
              <a:rPr lang="en-US" dirty="0" smtClean="0">
                <a:solidFill>
                  <a:srgbClr val="D1140E"/>
                </a:solidFill>
              </a:rPr>
              <a:t>What are good communication abstractions? </a:t>
            </a:r>
            <a:endParaRPr lang="en-US" dirty="0">
              <a:solidFill>
                <a:srgbClr val="D1140E"/>
              </a:solidFill>
            </a:endParaRPr>
          </a:p>
          <a:p>
            <a:endParaRPr lang="en-US" sz="3600" dirty="0" smtClean="0"/>
          </a:p>
          <a:p>
            <a:endParaRPr lang="en-US" sz="1800" dirty="0"/>
          </a:p>
          <a:p>
            <a:r>
              <a:rPr lang="en-US" sz="3600" dirty="0" smtClean="0"/>
              <a:t>Does the network matter for data parallel applications? </a:t>
            </a:r>
          </a:p>
          <a:p>
            <a:pPr marL="571500" lvl="0" indent="-571500">
              <a:buFont typeface="Wingdings" charset="2"/>
              <a:buChar char="Ø"/>
            </a:pPr>
            <a:r>
              <a:rPr lang="en-US" dirty="0" smtClean="0">
                <a:solidFill>
                  <a:srgbClr val="D1140E"/>
                </a:solidFill>
              </a:rPr>
              <a:t>What are the bottlenecks for these applications?</a:t>
            </a:r>
            <a:endParaRPr lang="en-US" dirty="0">
              <a:solidFill>
                <a:srgbClr val="D1140E"/>
              </a:solidFill>
            </a:endParaRPr>
          </a:p>
          <a:p>
            <a:endParaRPr lang="en-US" sz="3600" dirty="0"/>
          </a:p>
          <a:p>
            <a:endParaRPr lang="en-US" sz="2800" dirty="0" smtClean="0"/>
          </a:p>
        </p:txBody>
      </p:sp>
    </p:spTree>
    <p:extLst>
      <p:ext uri="{BB962C8B-B14F-4D97-AF65-F5344CB8AC3E}">
        <p14:creationId xmlns:p14="http://schemas.microsoft.com/office/powerpoint/2010/main" val="1785512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Efficient </a:t>
            </a:r>
            <a:r>
              <a:rPr lang="en-US" dirty="0" err="1" smtClean="0"/>
              <a:t>Coflow</a:t>
            </a:r>
            <a:r>
              <a:rPr lang="en-US" dirty="0" smtClean="0"/>
              <a:t> Scheduling with </a:t>
            </a:r>
            <a:r>
              <a:rPr lang="en-US" dirty="0" err="1" smtClean="0"/>
              <a:t>Varys</a:t>
            </a:r>
            <a:endParaRPr lang="en-US" dirty="0"/>
          </a:p>
        </p:txBody>
      </p:sp>
      <p:sp>
        <p:nvSpPr>
          <p:cNvPr id="4" name="Slide Number Placeholder 3"/>
          <p:cNvSpPr>
            <a:spLocks noGrp="1"/>
          </p:cNvSpPr>
          <p:nvPr>
            <p:ph type="sldNum" sz="quarter" idx="12"/>
          </p:nvPr>
        </p:nvSpPr>
        <p:spPr/>
        <p:txBody>
          <a:bodyPr/>
          <a:lstStyle/>
          <a:p>
            <a:fld id="{AC913800-9833-F549-80FC-C3497A40B0B4}" type="slidenum">
              <a:rPr lang="en-US" smtClean="0"/>
              <a:t>6</a:t>
            </a:fld>
            <a:endParaRPr lang="en-US"/>
          </a:p>
        </p:txBody>
      </p:sp>
      <p:sp>
        <p:nvSpPr>
          <p:cNvPr id="7" name="TextBox 6"/>
          <p:cNvSpPr txBox="1"/>
          <p:nvPr/>
        </p:nvSpPr>
        <p:spPr>
          <a:xfrm>
            <a:off x="750931" y="5267742"/>
            <a:ext cx="10689725" cy="523220"/>
          </a:xfrm>
          <a:prstGeom prst="rect">
            <a:avLst/>
          </a:prstGeom>
          <a:noFill/>
        </p:spPr>
        <p:txBody>
          <a:bodyPr wrap="square" rtlCol="0">
            <a:spAutoFit/>
          </a:bodyPr>
          <a:lstStyle/>
          <a:p>
            <a:pPr marL="342900" indent="-342900">
              <a:buFont typeface="Wingdings" charset="2"/>
              <a:buChar char="²"/>
            </a:pPr>
            <a:r>
              <a:rPr lang="en-US" sz="2800" dirty="0" smtClean="0">
                <a:solidFill>
                  <a:schemeClr val="bg1">
                    <a:lumMod val="50000"/>
                  </a:schemeClr>
                </a:solidFill>
              </a:rPr>
              <a:t>Slides by </a:t>
            </a:r>
            <a:r>
              <a:rPr lang="en-US" sz="2800" dirty="0" err="1" smtClean="0">
                <a:solidFill>
                  <a:schemeClr val="bg1">
                    <a:lumMod val="50000"/>
                  </a:schemeClr>
                </a:solidFill>
              </a:rPr>
              <a:t>Mosharaf</a:t>
            </a:r>
            <a:r>
              <a:rPr lang="en-US" sz="2800" dirty="0" smtClean="0">
                <a:solidFill>
                  <a:schemeClr val="bg1">
                    <a:lumMod val="50000"/>
                  </a:schemeClr>
                </a:solidFill>
              </a:rPr>
              <a:t> </a:t>
            </a:r>
            <a:r>
              <a:rPr lang="en-US" sz="2800" dirty="0" err="1" smtClean="0">
                <a:solidFill>
                  <a:schemeClr val="bg1">
                    <a:lumMod val="50000"/>
                  </a:schemeClr>
                </a:solidFill>
              </a:rPr>
              <a:t>Chowdhury</a:t>
            </a:r>
            <a:r>
              <a:rPr lang="en-US" sz="2800" dirty="0" smtClean="0">
                <a:solidFill>
                  <a:schemeClr val="bg1">
                    <a:lumMod val="50000"/>
                  </a:schemeClr>
                </a:solidFill>
              </a:rPr>
              <a:t> (Michigan), with minor modifications</a:t>
            </a:r>
            <a:endParaRPr lang="en-US" sz="2800" dirty="0">
              <a:solidFill>
                <a:schemeClr val="bg1">
                  <a:lumMod val="50000"/>
                </a:schemeClr>
              </a:solidFill>
            </a:endParaRPr>
          </a:p>
        </p:txBody>
      </p:sp>
    </p:spTree>
    <p:extLst>
      <p:ext uri="{BB962C8B-B14F-4D97-AF65-F5344CB8AC3E}">
        <p14:creationId xmlns:p14="http://schemas.microsoft.com/office/powerpoint/2010/main" val="34595188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85000"/>
              <a:lumOff val="15000"/>
            </a:schemeClr>
          </a:solidFill>
        </p:spPr>
        <p:txBody>
          <a:bodyPr>
            <a:normAutofit/>
          </a:bodyPr>
          <a:lstStyle/>
          <a:p>
            <a:r>
              <a:rPr lang="en-US" dirty="0" smtClean="0"/>
              <a:t>Existing Solutions</a:t>
            </a:r>
            <a:endParaRPr lang="en-US" dirty="0"/>
          </a:p>
        </p:txBody>
      </p:sp>
      <p:sp>
        <p:nvSpPr>
          <p:cNvPr id="11" name="TextBox 10"/>
          <p:cNvSpPr txBox="1"/>
          <p:nvPr/>
        </p:nvSpPr>
        <p:spPr>
          <a:xfrm>
            <a:off x="847412" y="3103823"/>
            <a:ext cx="698775" cy="374571"/>
          </a:xfrm>
          <a:prstGeom prst="roundRect">
            <a:avLst/>
          </a:prstGeom>
          <a:noFill/>
          <a:ln w="19050" cmpd="sng">
            <a:solidFill>
              <a:schemeClr val="tx1"/>
            </a:solidFill>
          </a:ln>
        </p:spPr>
        <p:txBody>
          <a:bodyPr wrap="none" lIns="91440" tIns="0" rIns="91440" bIns="0" rtlCol="0">
            <a:spAutoFit/>
          </a:bodyPr>
          <a:lstStyle/>
          <a:p>
            <a:r>
              <a:rPr lang="en-US" dirty="0" smtClean="0">
                <a:latin typeface="Gill Sans"/>
                <a:cs typeface="Gill Sans"/>
              </a:rPr>
              <a:t>GPS</a:t>
            </a:r>
            <a:endParaRPr lang="en-US" dirty="0">
              <a:latin typeface="Gill Sans"/>
              <a:cs typeface="Gill Sans"/>
            </a:endParaRPr>
          </a:p>
        </p:txBody>
      </p:sp>
      <p:sp>
        <p:nvSpPr>
          <p:cNvPr id="12" name="TextBox 11"/>
          <p:cNvSpPr txBox="1"/>
          <p:nvPr/>
        </p:nvSpPr>
        <p:spPr>
          <a:xfrm>
            <a:off x="1729559" y="3106212"/>
            <a:ext cx="741956" cy="374571"/>
          </a:xfrm>
          <a:prstGeom prst="roundRect">
            <a:avLst/>
          </a:prstGeom>
          <a:noFill/>
          <a:ln w="19050" cmpd="sng">
            <a:solidFill>
              <a:schemeClr val="tx1"/>
            </a:solidFill>
          </a:ln>
        </p:spPr>
        <p:txBody>
          <a:bodyPr wrap="none" lIns="91440" tIns="0" rIns="91440" bIns="0" rtlCol="0">
            <a:spAutoFit/>
          </a:bodyPr>
          <a:lstStyle/>
          <a:p>
            <a:r>
              <a:rPr lang="en-US" dirty="0" smtClean="0">
                <a:latin typeface="Gill Sans"/>
                <a:cs typeface="Gill Sans"/>
              </a:rPr>
              <a:t>RED</a:t>
            </a:r>
            <a:endParaRPr lang="en-US" dirty="0">
              <a:latin typeface="Gill Sans"/>
              <a:cs typeface="Gill Sans"/>
            </a:endParaRPr>
          </a:p>
        </p:txBody>
      </p:sp>
      <p:sp>
        <p:nvSpPr>
          <p:cNvPr id="13" name="TextBox 12"/>
          <p:cNvSpPr txBox="1"/>
          <p:nvPr/>
        </p:nvSpPr>
        <p:spPr>
          <a:xfrm>
            <a:off x="949777" y="2726184"/>
            <a:ext cx="875910" cy="374571"/>
          </a:xfrm>
          <a:prstGeom prst="roundRect">
            <a:avLst/>
          </a:prstGeom>
          <a:noFill/>
          <a:ln w="19050" cmpd="sng">
            <a:solidFill>
              <a:schemeClr val="tx1"/>
            </a:solidFill>
          </a:ln>
        </p:spPr>
        <p:txBody>
          <a:bodyPr wrap="none" lIns="91440" tIns="0" rIns="91440" bIns="0" rtlCol="0">
            <a:spAutoFit/>
          </a:bodyPr>
          <a:lstStyle/>
          <a:p>
            <a:r>
              <a:rPr lang="en-US" dirty="0" smtClean="0">
                <a:latin typeface="Gill Sans"/>
                <a:cs typeface="Gill Sans"/>
              </a:rPr>
              <a:t>WFQ</a:t>
            </a:r>
            <a:endParaRPr lang="en-US" dirty="0">
              <a:latin typeface="Gill Sans"/>
              <a:cs typeface="Gill Sans"/>
            </a:endParaRPr>
          </a:p>
        </p:txBody>
      </p:sp>
      <p:sp>
        <p:nvSpPr>
          <p:cNvPr id="14" name="TextBox 13"/>
          <p:cNvSpPr txBox="1"/>
          <p:nvPr/>
        </p:nvSpPr>
        <p:spPr>
          <a:xfrm>
            <a:off x="2459358" y="2726183"/>
            <a:ext cx="912254" cy="374571"/>
          </a:xfrm>
          <a:prstGeom prst="roundRect">
            <a:avLst/>
          </a:prstGeom>
          <a:noFill/>
          <a:ln w="19050" cmpd="sng">
            <a:solidFill>
              <a:schemeClr val="tx1"/>
            </a:solidFill>
          </a:ln>
        </p:spPr>
        <p:txBody>
          <a:bodyPr wrap="none" lIns="91440" tIns="0" rIns="91440" bIns="0" rtlCol="0">
            <a:spAutoFit/>
          </a:bodyPr>
          <a:lstStyle/>
          <a:p>
            <a:r>
              <a:rPr lang="en-US" dirty="0" smtClean="0">
                <a:latin typeface="Gill Sans"/>
                <a:cs typeface="Gill Sans"/>
              </a:rPr>
              <a:t>CSFQ</a:t>
            </a:r>
            <a:endParaRPr lang="en-US" dirty="0">
              <a:latin typeface="Gill Sans"/>
              <a:cs typeface="Gill Sans"/>
            </a:endParaRPr>
          </a:p>
        </p:txBody>
      </p:sp>
      <p:sp>
        <p:nvSpPr>
          <p:cNvPr id="15" name="TextBox 14"/>
          <p:cNvSpPr txBox="1"/>
          <p:nvPr/>
        </p:nvSpPr>
        <p:spPr>
          <a:xfrm>
            <a:off x="2459339" y="3106211"/>
            <a:ext cx="781816" cy="374571"/>
          </a:xfrm>
          <a:prstGeom prst="roundRect">
            <a:avLst/>
          </a:prstGeom>
          <a:noFill/>
          <a:ln w="19050" cmpd="sng">
            <a:solidFill>
              <a:schemeClr val="tx1"/>
            </a:solidFill>
          </a:ln>
        </p:spPr>
        <p:txBody>
          <a:bodyPr wrap="none" lIns="91440" tIns="0" rIns="91440" bIns="0" rtlCol="0">
            <a:spAutoFit/>
          </a:bodyPr>
          <a:lstStyle/>
          <a:p>
            <a:r>
              <a:rPr lang="en-US" dirty="0" smtClean="0">
                <a:latin typeface="Gill Sans"/>
                <a:cs typeface="Gill Sans"/>
              </a:rPr>
              <a:t>ECN</a:t>
            </a:r>
            <a:endParaRPr lang="en-US" dirty="0">
              <a:latin typeface="Gill Sans"/>
              <a:cs typeface="Gill Sans"/>
            </a:endParaRPr>
          </a:p>
        </p:txBody>
      </p:sp>
      <p:sp>
        <p:nvSpPr>
          <p:cNvPr id="16" name="TextBox 15"/>
          <p:cNvSpPr txBox="1"/>
          <p:nvPr/>
        </p:nvSpPr>
        <p:spPr>
          <a:xfrm>
            <a:off x="3698962" y="3106211"/>
            <a:ext cx="763186" cy="374571"/>
          </a:xfrm>
          <a:prstGeom prst="roundRect">
            <a:avLst/>
          </a:prstGeom>
          <a:noFill/>
          <a:ln w="19050" cmpd="sng">
            <a:solidFill>
              <a:schemeClr val="tx1"/>
            </a:solidFill>
          </a:ln>
        </p:spPr>
        <p:txBody>
          <a:bodyPr wrap="none" lIns="91440" tIns="0" rIns="91440" bIns="0" rtlCol="0">
            <a:spAutoFit/>
          </a:bodyPr>
          <a:lstStyle/>
          <a:p>
            <a:r>
              <a:rPr lang="en-US" dirty="0" smtClean="0">
                <a:latin typeface="Gill Sans"/>
                <a:cs typeface="Gill Sans"/>
              </a:rPr>
              <a:t>XCP</a:t>
            </a:r>
            <a:endParaRPr lang="en-US" dirty="0">
              <a:latin typeface="Gill Sans"/>
              <a:cs typeface="Gill Sans"/>
            </a:endParaRPr>
          </a:p>
        </p:txBody>
      </p:sp>
      <p:sp>
        <p:nvSpPr>
          <p:cNvPr id="18" name="TextBox 17"/>
          <p:cNvSpPr txBox="1"/>
          <p:nvPr/>
        </p:nvSpPr>
        <p:spPr>
          <a:xfrm>
            <a:off x="8687462" y="3106212"/>
            <a:ext cx="1034574" cy="374571"/>
          </a:xfrm>
          <a:prstGeom prst="roundRect">
            <a:avLst/>
          </a:prstGeom>
          <a:noFill/>
          <a:ln w="19050" cmpd="sng">
            <a:solidFill>
              <a:schemeClr val="tx1"/>
            </a:solidFill>
          </a:ln>
        </p:spPr>
        <p:txBody>
          <a:bodyPr wrap="none" lIns="91440" tIns="0" rIns="91440" bIns="0" rtlCol="0">
            <a:spAutoFit/>
          </a:bodyPr>
          <a:lstStyle/>
          <a:p>
            <a:r>
              <a:rPr lang="en-US" dirty="0" smtClean="0">
                <a:latin typeface="Gill Sans"/>
                <a:cs typeface="Gill Sans"/>
              </a:rPr>
              <a:t>D</a:t>
            </a:r>
            <a:r>
              <a:rPr lang="en-US" baseline="30000" dirty="0" smtClean="0">
                <a:latin typeface="Gill Sans"/>
                <a:cs typeface="Gill Sans"/>
              </a:rPr>
              <a:t>2</a:t>
            </a:r>
            <a:r>
              <a:rPr lang="en-US" dirty="0" smtClean="0">
                <a:latin typeface="Gill Sans"/>
                <a:cs typeface="Gill Sans"/>
              </a:rPr>
              <a:t>TCP</a:t>
            </a:r>
            <a:endParaRPr lang="en-US" dirty="0">
              <a:latin typeface="Gill Sans"/>
              <a:cs typeface="Gill Sans"/>
            </a:endParaRPr>
          </a:p>
        </p:txBody>
      </p:sp>
      <p:sp>
        <p:nvSpPr>
          <p:cNvPr id="19" name="TextBox 18"/>
          <p:cNvSpPr txBox="1"/>
          <p:nvPr/>
        </p:nvSpPr>
        <p:spPr>
          <a:xfrm>
            <a:off x="6857998" y="3106211"/>
            <a:ext cx="1142192" cy="374571"/>
          </a:xfrm>
          <a:prstGeom prst="roundRect">
            <a:avLst/>
          </a:prstGeom>
          <a:noFill/>
          <a:ln w="19050" cmpd="sng">
            <a:solidFill>
              <a:schemeClr val="tx1"/>
            </a:solidFill>
          </a:ln>
        </p:spPr>
        <p:txBody>
          <a:bodyPr wrap="none" lIns="91440" tIns="0" rIns="91440" bIns="0" rtlCol="0">
            <a:spAutoFit/>
          </a:bodyPr>
          <a:lstStyle/>
          <a:p>
            <a:r>
              <a:rPr lang="en-US" dirty="0" smtClean="0">
                <a:latin typeface="Gill Sans"/>
                <a:cs typeface="Gill Sans"/>
              </a:rPr>
              <a:t>DCTCP</a:t>
            </a:r>
            <a:endParaRPr lang="en-US" dirty="0">
              <a:latin typeface="Gill Sans"/>
              <a:cs typeface="Gill Sans"/>
            </a:endParaRPr>
          </a:p>
        </p:txBody>
      </p:sp>
      <p:sp>
        <p:nvSpPr>
          <p:cNvPr id="20" name="TextBox 19"/>
          <p:cNvSpPr txBox="1"/>
          <p:nvPr/>
        </p:nvSpPr>
        <p:spPr>
          <a:xfrm>
            <a:off x="9097325" y="2726183"/>
            <a:ext cx="802220" cy="374571"/>
          </a:xfrm>
          <a:prstGeom prst="roundRect">
            <a:avLst/>
          </a:prstGeom>
          <a:noFill/>
          <a:ln w="19050" cmpd="sng">
            <a:solidFill>
              <a:schemeClr val="tx1"/>
            </a:solidFill>
          </a:ln>
        </p:spPr>
        <p:txBody>
          <a:bodyPr wrap="none" lIns="91440" tIns="0" rIns="91440" bIns="0" rtlCol="0">
            <a:spAutoFit/>
          </a:bodyPr>
          <a:lstStyle/>
          <a:p>
            <a:r>
              <a:rPr lang="en-US" dirty="0" smtClean="0">
                <a:latin typeface="Gill Sans"/>
                <a:cs typeface="Gill Sans"/>
              </a:rPr>
              <a:t>PDQ</a:t>
            </a:r>
            <a:endParaRPr lang="en-US" dirty="0">
              <a:latin typeface="Gill Sans"/>
              <a:cs typeface="Gill Sans"/>
            </a:endParaRPr>
          </a:p>
        </p:txBody>
      </p:sp>
      <p:sp>
        <p:nvSpPr>
          <p:cNvPr id="21" name="TextBox 20"/>
          <p:cNvSpPr txBox="1"/>
          <p:nvPr/>
        </p:nvSpPr>
        <p:spPr>
          <a:xfrm>
            <a:off x="7637764" y="2726183"/>
            <a:ext cx="523498" cy="374571"/>
          </a:xfrm>
          <a:prstGeom prst="roundRect">
            <a:avLst/>
          </a:prstGeom>
          <a:noFill/>
          <a:ln w="19050" cmpd="sng">
            <a:solidFill>
              <a:schemeClr val="tx1"/>
            </a:solidFill>
          </a:ln>
        </p:spPr>
        <p:txBody>
          <a:bodyPr wrap="none" lIns="91440" tIns="0" rIns="91440" bIns="0" rtlCol="0">
            <a:spAutoFit/>
          </a:bodyPr>
          <a:lstStyle/>
          <a:p>
            <a:r>
              <a:rPr lang="en-US" dirty="0" smtClean="0">
                <a:latin typeface="Gill Sans"/>
                <a:cs typeface="Gill Sans"/>
              </a:rPr>
              <a:t>D</a:t>
            </a:r>
            <a:r>
              <a:rPr lang="en-US" baseline="30000" dirty="0" smtClean="0">
                <a:latin typeface="Gill Sans"/>
                <a:cs typeface="Gill Sans"/>
              </a:rPr>
              <a:t>3</a:t>
            </a:r>
            <a:endParaRPr lang="en-US" baseline="30000" dirty="0">
              <a:latin typeface="Gill Sans"/>
              <a:cs typeface="Gill Sans"/>
            </a:endParaRPr>
          </a:p>
        </p:txBody>
      </p:sp>
      <p:sp>
        <p:nvSpPr>
          <p:cNvPr id="22" name="TextBox 21"/>
          <p:cNvSpPr txBox="1"/>
          <p:nvPr/>
        </p:nvSpPr>
        <p:spPr>
          <a:xfrm>
            <a:off x="9677150" y="3106211"/>
            <a:ext cx="692565" cy="374571"/>
          </a:xfrm>
          <a:prstGeom prst="roundRect">
            <a:avLst/>
          </a:prstGeom>
          <a:noFill/>
          <a:ln w="19050" cmpd="sng">
            <a:solidFill>
              <a:schemeClr val="tx1"/>
            </a:solidFill>
          </a:ln>
        </p:spPr>
        <p:txBody>
          <a:bodyPr wrap="none" lIns="91440" tIns="0" rIns="91440" bIns="0" rtlCol="0">
            <a:spAutoFit/>
          </a:bodyPr>
          <a:lstStyle/>
          <a:p>
            <a:r>
              <a:rPr lang="en-US" dirty="0" smtClean="0">
                <a:latin typeface="Gill Sans"/>
                <a:cs typeface="Gill Sans"/>
              </a:rPr>
              <a:t>FCP</a:t>
            </a:r>
            <a:endParaRPr lang="en-US" dirty="0">
              <a:latin typeface="Gill Sans"/>
              <a:cs typeface="Gill Sans"/>
            </a:endParaRPr>
          </a:p>
        </p:txBody>
      </p:sp>
      <p:sp>
        <p:nvSpPr>
          <p:cNvPr id="23" name="TextBox 22"/>
          <p:cNvSpPr txBox="1"/>
          <p:nvPr/>
        </p:nvSpPr>
        <p:spPr>
          <a:xfrm>
            <a:off x="8217593" y="2726184"/>
            <a:ext cx="945879" cy="374571"/>
          </a:xfrm>
          <a:prstGeom prst="roundRect">
            <a:avLst/>
          </a:prstGeom>
          <a:noFill/>
          <a:ln w="19050" cmpd="sng">
            <a:solidFill>
              <a:schemeClr val="tx1"/>
            </a:solidFill>
          </a:ln>
        </p:spPr>
        <p:txBody>
          <a:bodyPr wrap="none" lIns="91440" tIns="0" rIns="91440" bIns="0" rtlCol="0">
            <a:spAutoFit/>
          </a:bodyPr>
          <a:lstStyle/>
          <a:p>
            <a:r>
              <a:rPr lang="en-US" dirty="0" smtClean="0">
                <a:latin typeface="Gill Sans"/>
                <a:cs typeface="Gill Sans"/>
              </a:rPr>
              <a:t>DeTail</a:t>
            </a:r>
            <a:endParaRPr lang="en-US" dirty="0">
              <a:latin typeface="Gill Sans"/>
              <a:cs typeface="Gill Sans"/>
            </a:endParaRPr>
          </a:p>
        </p:txBody>
      </p:sp>
      <p:sp>
        <p:nvSpPr>
          <p:cNvPr id="24" name="TextBox 23"/>
          <p:cNvSpPr txBox="1"/>
          <p:nvPr/>
        </p:nvSpPr>
        <p:spPr>
          <a:xfrm>
            <a:off x="9847102" y="2726183"/>
            <a:ext cx="1046223" cy="374571"/>
          </a:xfrm>
          <a:prstGeom prst="roundRect">
            <a:avLst/>
          </a:prstGeom>
          <a:noFill/>
          <a:ln w="19050" cmpd="sng">
            <a:solidFill>
              <a:schemeClr val="tx1"/>
            </a:solidFill>
          </a:ln>
        </p:spPr>
        <p:txBody>
          <a:bodyPr wrap="none" lIns="91440" tIns="0" rIns="91440" bIns="0" rtlCol="0">
            <a:spAutoFit/>
          </a:bodyPr>
          <a:lstStyle/>
          <a:p>
            <a:r>
              <a:rPr lang="en-US" dirty="0" smtClean="0">
                <a:latin typeface="Gill Sans"/>
                <a:cs typeface="Gill Sans"/>
              </a:rPr>
              <a:t>pFabric</a:t>
            </a:r>
            <a:endParaRPr lang="en-US" dirty="0">
              <a:latin typeface="Gill Sans"/>
              <a:cs typeface="Gill Sans"/>
            </a:endParaRPr>
          </a:p>
        </p:txBody>
      </p:sp>
      <p:grpSp>
        <p:nvGrpSpPr>
          <p:cNvPr id="33" name="Group 32"/>
          <p:cNvGrpSpPr/>
          <p:nvPr/>
        </p:nvGrpSpPr>
        <p:grpSpPr>
          <a:xfrm>
            <a:off x="574767" y="3447355"/>
            <a:ext cx="10996891" cy="539426"/>
            <a:chOff x="574911" y="3314838"/>
            <a:chExt cx="10999756" cy="539426"/>
          </a:xfrm>
        </p:grpSpPr>
        <p:cxnSp>
          <p:nvCxnSpPr>
            <p:cNvPr id="4" name="Straight Arrow Connector 3"/>
            <p:cNvCxnSpPr/>
            <p:nvPr/>
          </p:nvCxnSpPr>
          <p:spPr>
            <a:xfrm>
              <a:off x="769978" y="3380246"/>
              <a:ext cx="10804689" cy="0"/>
            </a:xfrm>
            <a:prstGeom prst="straightConnector1">
              <a:avLst/>
            </a:prstGeom>
            <a:ln w="57150" cmpd="sng">
              <a:solidFill>
                <a:schemeClr val="accent6">
                  <a:lumMod val="75000"/>
                </a:schemeClr>
              </a:solidFill>
              <a:tailEnd type="stealth" w="lg" len="lg"/>
            </a:ln>
          </p:spPr>
          <p:style>
            <a:lnRef idx="2">
              <a:schemeClr val="accent1"/>
            </a:lnRef>
            <a:fillRef idx="0">
              <a:schemeClr val="accent1"/>
            </a:fillRef>
            <a:effectRef idx="1">
              <a:schemeClr val="accent1"/>
            </a:effectRef>
            <a:fontRef idx="minor">
              <a:schemeClr val="tx1"/>
            </a:fontRef>
          </p:style>
        </p:cxnSp>
        <p:sp>
          <p:nvSpPr>
            <p:cNvPr id="5" name="Oval 4"/>
            <p:cNvSpPr/>
            <p:nvPr/>
          </p:nvSpPr>
          <p:spPr>
            <a:xfrm>
              <a:off x="5266370" y="3320061"/>
              <a:ext cx="131704" cy="13223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7346978" y="3321942"/>
              <a:ext cx="131704" cy="13223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0607585" y="3321943"/>
              <a:ext cx="131704" cy="13223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012371" y="3423377"/>
              <a:ext cx="749118" cy="430887"/>
            </a:xfrm>
            <a:prstGeom prst="rect">
              <a:avLst/>
            </a:prstGeom>
            <a:noFill/>
          </p:spPr>
          <p:txBody>
            <a:bodyPr wrap="none" rtlCol="0">
              <a:spAutoFit/>
            </a:bodyPr>
            <a:lstStyle/>
            <a:p>
              <a:r>
                <a:rPr lang="en-US" dirty="0" smtClean="0">
                  <a:latin typeface="Gill Sans"/>
                  <a:cs typeface="Gill Sans"/>
                </a:rPr>
                <a:t>2005</a:t>
              </a:r>
              <a:endParaRPr lang="en-US" dirty="0">
                <a:latin typeface="Gill Sans"/>
                <a:cs typeface="Gill Sans"/>
              </a:endParaRPr>
            </a:p>
          </p:txBody>
        </p:sp>
        <p:sp>
          <p:nvSpPr>
            <p:cNvPr id="9" name="TextBox 8"/>
            <p:cNvSpPr txBox="1"/>
            <p:nvPr/>
          </p:nvSpPr>
          <p:spPr>
            <a:xfrm>
              <a:off x="7098623" y="3423377"/>
              <a:ext cx="749118" cy="430887"/>
            </a:xfrm>
            <a:prstGeom prst="rect">
              <a:avLst/>
            </a:prstGeom>
            <a:noFill/>
          </p:spPr>
          <p:txBody>
            <a:bodyPr wrap="none" rtlCol="0">
              <a:spAutoFit/>
            </a:bodyPr>
            <a:lstStyle/>
            <a:p>
              <a:r>
                <a:rPr lang="en-US" dirty="0" smtClean="0">
                  <a:latin typeface="Gill Sans"/>
                  <a:cs typeface="Gill Sans"/>
                </a:rPr>
                <a:t>2010</a:t>
              </a:r>
              <a:endParaRPr lang="en-US" dirty="0">
                <a:latin typeface="Gill Sans"/>
                <a:cs typeface="Gill Sans"/>
              </a:endParaRPr>
            </a:p>
          </p:txBody>
        </p:sp>
        <p:sp>
          <p:nvSpPr>
            <p:cNvPr id="10" name="TextBox 9"/>
            <p:cNvSpPr txBox="1"/>
            <p:nvPr/>
          </p:nvSpPr>
          <p:spPr>
            <a:xfrm>
              <a:off x="10353586" y="3423377"/>
              <a:ext cx="749118" cy="430887"/>
            </a:xfrm>
            <a:prstGeom prst="rect">
              <a:avLst/>
            </a:prstGeom>
            <a:noFill/>
          </p:spPr>
          <p:txBody>
            <a:bodyPr wrap="none" rtlCol="0">
              <a:spAutoFit/>
            </a:bodyPr>
            <a:lstStyle/>
            <a:p>
              <a:r>
                <a:rPr lang="en-US" dirty="0" smtClean="0">
                  <a:latin typeface="Gill Sans"/>
                  <a:cs typeface="Gill Sans"/>
                </a:rPr>
                <a:t>2015</a:t>
              </a:r>
              <a:endParaRPr lang="en-US" dirty="0">
                <a:latin typeface="Gill Sans"/>
                <a:cs typeface="Gill Sans"/>
              </a:endParaRPr>
            </a:p>
          </p:txBody>
        </p:sp>
        <p:sp>
          <p:nvSpPr>
            <p:cNvPr id="28" name="Oval 27"/>
            <p:cNvSpPr/>
            <p:nvPr/>
          </p:nvSpPr>
          <p:spPr>
            <a:xfrm>
              <a:off x="1418885" y="3322450"/>
              <a:ext cx="131704" cy="13223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574911" y="3423377"/>
              <a:ext cx="857699" cy="430887"/>
            </a:xfrm>
            <a:prstGeom prst="rect">
              <a:avLst/>
            </a:prstGeom>
            <a:noFill/>
          </p:spPr>
          <p:txBody>
            <a:bodyPr wrap="none" rtlCol="0">
              <a:spAutoFit/>
            </a:bodyPr>
            <a:lstStyle/>
            <a:p>
              <a:r>
                <a:rPr lang="en-US" dirty="0" smtClean="0">
                  <a:latin typeface="Gill Sans"/>
                  <a:cs typeface="Gill Sans"/>
                </a:rPr>
                <a:t>1980s</a:t>
              </a:r>
              <a:endParaRPr lang="en-US" dirty="0">
                <a:latin typeface="Gill Sans"/>
                <a:cs typeface="Gill Sans"/>
              </a:endParaRPr>
            </a:p>
          </p:txBody>
        </p:sp>
        <p:sp>
          <p:nvSpPr>
            <p:cNvPr id="30" name="TextBox 29"/>
            <p:cNvSpPr txBox="1"/>
            <p:nvPr/>
          </p:nvSpPr>
          <p:spPr>
            <a:xfrm>
              <a:off x="1864867" y="3423377"/>
              <a:ext cx="857699" cy="430887"/>
            </a:xfrm>
            <a:prstGeom prst="rect">
              <a:avLst/>
            </a:prstGeom>
            <a:noFill/>
          </p:spPr>
          <p:txBody>
            <a:bodyPr wrap="none" rtlCol="0">
              <a:spAutoFit/>
            </a:bodyPr>
            <a:lstStyle/>
            <a:p>
              <a:r>
                <a:rPr lang="en-US" dirty="0" smtClean="0">
                  <a:latin typeface="Gill Sans"/>
                  <a:cs typeface="Gill Sans"/>
                </a:rPr>
                <a:t>1990s</a:t>
              </a:r>
              <a:endParaRPr lang="en-US" dirty="0">
                <a:latin typeface="Gill Sans"/>
                <a:cs typeface="Gill Sans"/>
              </a:endParaRPr>
            </a:p>
          </p:txBody>
        </p:sp>
        <p:sp>
          <p:nvSpPr>
            <p:cNvPr id="31" name="Oval 30"/>
            <p:cNvSpPr/>
            <p:nvPr/>
          </p:nvSpPr>
          <p:spPr>
            <a:xfrm>
              <a:off x="3291230" y="3314838"/>
              <a:ext cx="131704" cy="13223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3347219" y="3423377"/>
              <a:ext cx="857699" cy="430887"/>
            </a:xfrm>
            <a:prstGeom prst="rect">
              <a:avLst/>
            </a:prstGeom>
            <a:noFill/>
          </p:spPr>
          <p:txBody>
            <a:bodyPr wrap="none" rtlCol="0">
              <a:spAutoFit/>
            </a:bodyPr>
            <a:lstStyle/>
            <a:p>
              <a:r>
                <a:rPr lang="en-US" dirty="0" smtClean="0">
                  <a:latin typeface="Gill Sans"/>
                  <a:cs typeface="Gill Sans"/>
                </a:rPr>
                <a:t>2000s</a:t>
              </a:r>
              <a:endParaRPr lang="en-US" dirty="0">
                <a:latin typeface="Gill Sans"/>
                <a:cs typeface="Gill Sans"/>
              </a:endParaRPr>
            </a:p>
          </p:txBody>
        </p:sp>
      </p:grpSp>
      <p:cxnSp>
        <p:nvCxnSpPr>
          <p:cNvPr id="35" name="Straight Connector 34"/>
          <p:cNvCxnSpPr/>
          <p:nvPr/>
        </p:nvCxnSpPr>
        <p:spPr>
          <a:xfrm>
            <a:off x="5928810" y="2253057"/>
            <a:ext cx="1" cy="3128911"/>
          </a:xfrm>
          <a:prstGeom prst="line">
            <a:avLst/>
          </a:prstGeom>
          <a:ln w="38100" cmpd="sng">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008306" y="3106211"/>
            <a:ext cx="732425" cy="374571"/>
          </a:xfrm>
          <a:prstGeom prst="roundRect">
            <a:avLst/>
          </a:prstGeom>
          <a:noFill/>
          <a:ln w="19050" cmpd="sng">
            <a:solidFill>
              <a:schemeClr val="tx1"/>
            </a:solidFill>
          </a:ln>
        </p:spPr>
        <p:txBody>
          <a:bodyPr wrap="none" lIns="91440" tIns="0" rIns="91440" bIns="0" rtlCol="0">
            <a:spAutoFit/>
          </a:bodyPr>
          <a:lstStyle/>
          <a:p>
            <a:r>
              <a:rPr lang="en-US" dirty="0" smtClean="0">
                <a:latin typeface="Gill Sans"/>
                <a:cs typeface="Gill Sans"/>
              </a:rPr>
              <a:t>RCP</a:t>
            </a:r>
            <a:endParaRPr lang="en-US" dirty="0">
              <a:latin typeface="Gill Sans"/>
              <a:cs typeface="Gill Sans"/>
            </a:endParaRPr>
          </a:p>
        </p:txBody>
      </p:sp>
      <p:sp>
        <p:nvSpPr>
          <p:cNvPr id="39" name="TextBox 38"/>
          <p:cNvSpPr txBox="1"/>
          <p:nvPr/>
        </p:nvSpPr>
        <p:spPr>
          <a:xfrm>
            <a:off x="1238921" y="4446104"/>
            <a:ext cx="3513903" cy="584776"/>
          </a:xfrm>
          <a:prstGeom prst="rect">
            <a:avLst/>
          </a:prstGeom>
          <a:noFill/>
        </p:spPr>
        <p:txBody>
          <a:bodyPr wrap="none" rtlCol="0">
            <a:spAutoFit/>
          </a:bodyPr>
          <a:lstStyle/>
          <a:p>
            <a:r>
              <a:rPr lang="en-US" sz="3200" dirty="0" smtClean="0">
                <a:solidFill>
                  <a:schemeClr val="tx1">
                    <a:lumMod val="85000"/>
                    <a:lumOff val="15000"/>
                  </a:schemeClr>
                </a:solidFill>
                <a:latin typeface="Abril Fatface"/>
                <a:cs typeface="Abril Fatface"/>
              </a:rPr>
              <a:t>Per-</a:t>
            </a:r>
            <a:r>
              <a:rPr lang="en-US" sz="3200" dirty="0" smtClean="0">
                <a:solidFill>
                  <a:srgbClr val="E46C0A"/>
                </a:solidFill>
                <a:latin typeface="Abril Fatface"/>
                <a:cs typeface="Abril Fatface"/>
              </a:rPr>
              <a:t>Flow</a:t>
            </a:r>
            <a:r>
              <a:rPr lang="en-US" sz="3200" dirty="0" smtClean="0">
                <a:solidFill>
                  <a:schemeClr val="tx1">
                    <a:lumMod val="85000"/>
                    <a:lumOff val="15000"/>
                  </a:schemeClr>
                </a:solidFill>
                <a:latin typeface="Abril Fatface"/>
                <a:cs typeface="Abril Fatface"/>
              </a:rPr>
              <a:t> Fairness</a:t>
            </a:r>
            <a:endParaRPr lang="en-US" sz="1050" dirty="0">
              <a:solidFill>
                <a:schemeClr val="tx1">
                  <a:lumMod val="85000"/>
                  <a:lumOff val="15000"/>
                </a:schemeClr>
              </a:solidFill>
              <a:latin typeface="Abril Fatface"/>
              <a:cs typeface="Abril Fatface"/>
            </a:endParaRPr>
          </a:p>
        </p:txBody>
      </p:sp>
      <p:sp>
        <p:nvSpPr>
          <p:cNvPr id="40" name="TextBox 39"/>
          <p:cNvSpPr txBox="1"/>
          <p:nvPr/>
        </p:nvSpPr>
        <p:spPr>
          <a:xfrm>
            <a:off x="6619715" y="4446104"/>
            <a:ext cx="4244070" cy="584776"/>
          </a:xfrm>
          <a:prstGeom prst="rect">
            <a:avLst/>
          </a:prstGeom>
          <a:noFill/>
        </p:spPr>
        <p:txBody>
          <a:bodyPr wrap="none" rtlCol="0">
            <a:spAutoFit/>
          </a:bodyPr>
          <a:lstStyle/>
          <a:p>
            <a:r>
              <a:rPr lang="en-US" sz="3200" dirty="0" smtClean="0">
                <a:solidFill>
                  <a:srgbClr val="E46C0A"/>
                </a:solidFill>
                <a:latin typeface="Abril Fatface"/>
                <a:cs typeface="Abril Fatface"/>
              </a:rPr>
              <a:t>Flow</a:t>
            </a:r>
            <a:r>
              <a:rPr lang="en-US" sz="3200" dirty="0" smtClean="0">
                <a:solidFill>
                  <a:schemeClr val="tx1">
                    <a:lumMod val="85000"/>
                    <a:lumOff val="15000"/>
                  </a:schemeClr>
                </a:solidFill>
                <a:latin typeface="Abril Fatface"/>
                <a:cs typeface="Abril Fatface"/>
              </a:rPr>
              <a:t> Completion Time</a:t>
            </a:r>
            <a:endParaRPr lang="en-US" sz="1050" dirty="0">
              <a:solidFill>
                <a:schemeClr val="tx1">
                  <a:lumMod val="85000"/>
                  <a:lumOff val="15000"/>
                </a:schemeClr>
              </a:solidFill>
              <a:latin typeface="Abril Fatface"/>
              <a:cs typeface="Abril Fatface"/>
            </a:endParaRPr>
          </a:p>
        </p:txBody>
      </p:sp>
      <p:sp>
        <p:nvSpPr>
          <p:cNvPr id="34" name="Rectangle 33"/>
          <p:cNvSpPr/>
          <p:nvPr/>
        </p:nvSpPr>
        <p:spPr>
          <a:xfrm>
            <a:off x="962909" y="5576799"/>
            <a:ext cx="10533552" cy="872512"/>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latin typeface="Gill Sans"/>
                <a:cs typeface="Gill Sans"/>
              </a:rPr>
              <a:t>Independent flows </a:t>
            </a:r>
            <a:r>
              <a:rPr lang="en-US" sz="2800" dirty="0" smtClean="0">
                <a:solidFill>
                  <a:srgbClr val="FF6600"/>
                </a:solidFill>
                <a:latin typeface="Gill Sans"/>
                <a:cs typeface="Gill Sans"/>
              </a:rPr>
              <a:t>cannot</a:t>
            </a:r>
            <a:r>
              <a:rPr lang="en-US" sz="2800" dirty="0" smtClean="0">
                <a:solidFill>
                  <a:schemeClr val="tx1"/>
                </a:solidFill>
                <a:latin typeface="Gill Sans"/>
                <a:cs typeface="Gill Sans"/>
              </a:rPr>
              <a:t> capture the collective communication behavior common in data-parallel applications</a:t>
            </a:r>
            <a:endParaRPr lang="en-US" sz="2800" dirty="0">
              <a:solidFill>
                <a:schemeClr val="tx1"/>
              </a:solidFill>
              <a:latin typeface="Gill Sans"/>
              <a:cs typeface="Gill Sans"/>
            </a:endParaRPr>
          </a:p>
        </p:txBody>
      </p:sp>
      <p:sp>
        <p:nvSpPr>
          <p:cNvPr id="3" name="TextBox 2"/>
          <p:cNvSpPr txBox="1"/>
          <p:nvPr/>
        </p:nvSpPr>
        <p:spPr>
          <a:xfrm>
            <a:off x="574764" y="1524007"/>
            <a:ext cx="11374396" cy="584776"/>
          </a:xfrm>
          <a:prstGeom prst="rect">
            <a:avLst/>
          </a:prstGeom>
          <a:noFill/>
        </p:spPr>
        <p:txBody>
          <a:bodyPr wrap="square" rtlCol="0">
            <a:spAutoFit/>
          </a:bodyPr>
          <a:lstStyle/>
          <a:p>
            <a:r>
              <a:rPr lang="en-US" sz="3200" dirty="0" smtClean="0">
                <a:solidFill>
                  <a:schemeClr val="accent6">
                    <a:lumMod val="75000"/>
                  </a:schemeClr>
                </a:solidFill>
              </a:rPr>
              <a:t>Flow: </a:t>
            </a:r>
            <a:r>
              <a:rPr lang="en-US" sz="3200" dirty="0" smtClean="0"/>
              <a:t>Transfer of data from a source to a destination</a:t>
            </a:r>
            <a:endParaRPr lang="en-US" sz="3200" dirty="0"/>
          </a:p>
        </p:txBody>
      </p:sp>
    </p:spTree>
    <p:custDataLst>
      <p:tags r:id="rId1"/>
    </p:custDataLst>
    <p:extLst>
      <p:ext uri="{BB962C8B-B14F-4D97-AF65-F5344CB8AC3E}">
        <p14:creationId xmlns:p14="http://schemas.microsoft.com/office/powerpoint/2010/main" val="1185961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39"/>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50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grpId="0" nodeType="afterEffect">
                                  <p:stCondLst>
                                    <p:cond delay="50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50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2500"/>
                            </p:stCondLst>
                            <p:childTnLst>
                              <p:par>
                                <p:cTn id="21" presetID="1" presetClass="entr" presetSubtype="0"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childTnLst>
                                </p:cTn>
                              </p:par>
                            </p:childTnLst>
                          </p:cTn>
                        </p:par>
                        <p:par>
                          <p:cTn id="23" fill="hold">
                            <p:stCondLst>
                              <p:cond delay="3000"/>
                            </p:stCondLst>
                            <p:childTnLst>
                              <p:par>
                                <p:cTn id="24" presetID="1" presetClass="entr" presetSubtype="0" fill="hold" grpId="0" nodeType="afterEffect">
                                  <p:stCondLst>
                                    <p:cond delay="500"/>
                                  </p:stCondLst>
                                  <p:childTnLst>
                                    <p:set>
                                      <p:cBhvr>
                                        <p:cTn id="25" dur="1" fill="hold">
                                          <p:stCondLst>
                                            <p:cond delay="0"/>
                                          </p:stCondLst>
                                        </p:cTn>
                                        <p:tgtEl>
                                          <p:spTgt spid="14"/>
                                        </p:tgtEl>
                                        <p:attrNameLst>
                                          <p:attrName>style.visibility</p:attrName>
                                        </p:attrNameLst>
                                      </p:cBhvr>
                                      <p:to>
                                        <p:strVal val="visible"/>
                                      </p:to>
                                    </p:set>
                                  </p:childTnLst>
                                </p:cTn>
                              </p:par>
                            </p:childTnLst>
                          </p:cTn>
                        </p:par>
                        <p:par>
                          <p:cTn id="26" fill="hold">
                            <p:stCondLst>
                              <p:cond delay="3500"/>
                            </p:stCondLst>
                            <p:childTnLst>
                              <p:par>
                                <p:cTn id="27" presetID="1" presetClass="entr" presetSubtype="0" fill="hold" grpId="0" nodeType="afterEffect">
                                  <p:stCondLst>
                                    <p:cond delay="50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ppt_x"/>
                                          </p:val>
                                        </p:tav>
                                        <p:tav tm="100000">
                                          <p:val>
                                            <p:strVal val="#ppt_x"/>
                                          </p:val>
                                        </p:tav>
                                      </p:tavLst>
                                    </p:anim>
                                    <p:anim calcmode="lin" valueType="num">
                                      <p:cBhvr additive="base">
                                        <p:cTn id="34" dur="500" fill="hold"/>
                                        <p:tgtEl>
                                          <p:spTgt spid="35"/>
                                        </p:tgtEl>
                                        <p:attrNameLst>
                                          <p:attrName>ppt_y</p:attrName>
                                        </p:attrNameLst>
                                      </p:cBhvr>
                                      <p:tavLst>
                                        <p:tav tm="0">
                                          <p:val>
                                            <p:strVal val="0-#ppt_h/2"/>
                                          </p:val>
                                        </p:tav>
                                        <p:tav tm="100000">
                                          <p:val>
                                            <p:strVal val="#ppt_y"/>
                                          </p:val>
                                        </p:tav>
                                      </p:tavLst>
                                    </p:anim>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childTnLst>
                                </p:cTn>
                              </p:par>
                            </p:childTnLst>
                          </p:cTn>
                        </p:par>
                        <p:par>
                          <p:cTn id="38" fill="hold">
                            <p:stCondLst>
                              <p:cond delay="500"/>
                            </p:stCondLst>
                            <p:childTnLst>
                              <p:par>
                                <p:cTn id="39" presetID="1" presetClass="entr" presetSubtype="0" fill="hold" grpId="0" nodeType="afterEffect">
                                  <p:stCondLst>
                                    <p:cond delay="500"/>
                                  </p:stCondLst>
                                  <p:childTnLst>
                                    <p:set>
                                      <p:cBhvr>
                                        <p:cTn id="40" dur="1" fill="hold">
                                          <p:stCondLst>
                                            <p:cond delay="0"/>
                                          </p:stCondLst>
                                        </p:cTn>
                                        <p:tgtEl>
                                          <p:spTgt spid="17"/>
                                        </p:tgtEl>
                                        <p:attrNameLst>
                                          <p:attrName>style.visibility</p:attrName>
                                        </p:attrNameLst>
                                      </p:cBhvr>
                                      <p:to>
                                        <p:strVal val="visible"/>
                                      </p:to>
                                    </p:set>
                                  </p:childTnLst>
                                </p:cTn>
                              </p:par>
                            </p:childTnLst>
                          </p:cTn>
                        </p:par>
                        <p:par>
                          <p:cTn id="41" fill="hold">
                            <p:stCondLst>
                              <p:cond delay="1000"/>
                            </p:stCondLst>
                            <p:childTnLst>
                              <p:par>
                                <p:cTn id="42" presetID="1" presetClass="entr" presetSubtype="0" fill="hold" grpId="0" nodeType="afterEffect">
                                  <p:stCondLst>
                                    <p:cond delay="500"/>
                                  </p:stCondLst>
                                  <p:childTnLst>
                                    <p:set>
                                      <p:cBhvr>
                                        <p:cTn id="43" dur="1" fill="hold">
                                          <p:stCondLst>
                                            <p:cond delay="0"/>
                                          </p:stCondLst>
                                        </p:cTn>
                                        <p:tgtEl>
                                          <p:spTgt spid="19"/>
                                        </p:tgtEl>
                                        <p:attrNameLst>
                                          <p:attrName>style.visibility</p:attrName>
                                        </p:attrNameLst>
                                      </p:cBhvr>
                                      <p:to>
                                        <p:strVal val="visible"/>
                                      </p:to>
                                    </p:set>
                                  </p:childTnLst>
                                </p:cTn>
                              </p:par>
                            </p:childTnLst>
                          </p:cTn>
                        </p:par>
                        <p:par>
                          <p:cTn id="44" fill="hold">
                            <p:stCondLst>
                              <p:cond delay="1500"/>
                            </p:stCondLst>
                            <p:childTnLst>
                              <p:par>
                                <p:cTn id="45" presetID="1" presetClass="entr" presetSubtype="0" fill="hold" grpId="0" nodeType="afterEffect">
                                  <p:stCondLst>
                                    <p:cond delay="500"/>
                                  </p:stCondLst>
                                  <p:childTnLst>
                                    <p:set>
                                      <p:cBhvr>
                                        <p:cTn id="46" dur="1" fill="hold">
                                          <p:stCondLst>
                                            <p:cond delay="0"/>
                                          </p:stCondLst>
                                        </p:cTn>
                                        <p:tgtEl>
                                          <p:spTgt spid="21"/>
                                        </p:tgtEl>
                                        <p:attrNameLst>
                                          <p:attrName>style.visibility</p:attrName>
                                        </p:attrNameLst>
                                      </p:cBhvr>
                                      <p:to>
                                        <p:strVal val="visible"/>
                                      </p:to>
                                    </p:set>
                                  </p:childTnLst>
                                </p:cTn>
                              </p:par>
                            </p:childTnLst>
                          </p:cTn>
                        </p:par>
                        <p:par>
                          <p:cTn id="47" fill="hold">
                            <p:stCondLst>
                              <p:cond delay="2000"/>
                            </p:stCondLst>
                            <p:childTnLst>
                              <p:par>
                                <p:cTn id="48" presetID="1" presetClass="entr" presetSubtype="0" fill="hold" grpId="0" nodeType="afterEffect">
                                  <p:stCondLst>
                                    <p:cond delay="500"/>
                                  </p:stCondLst>
                                  <p:childTnLst>
                                    <p:set>
                                      <p:cBhvr>
                                        <p:cTn id="49" dur="1" fill="hold">
                                          <p:stCondLst>
                                            <p:cond delay="0"/>
                                          </p:stCondLst>
                                        </p:cTn>
                                        <p:tgtEl>
                                          <p:spTgt spid="23"/>
                                        </p:tgtEl>
                                        <p:attrNameLst>
                                          <p:attrName>style.visibility</p:attrName>
                                        </p:attrNameLst>
                                      </p:cBhvr>
                                      <p:to>
                                        <p:strVal val="visible"/>
                                      </p:to>
                                    </p:set>
                                  </p:childTnLst>
                                </p:cTn>
                              </p:par>
                            </p:childTnLst>
                          </p:cTn>
                        </p:par>
                        <p:par>
                          <p:cTn id="50" fill="hold">
                            <p:stCondLst>
                              <p:cond delay="2500"/>
                            </p:stCondLst>
                            <p:childTnLst>
                              <p:par>
                                <p:cTn id="51" presetID="1" presetClass="entr" presetSubtype="0" fill="hold" grpId="0" nodeType="afterEffect">
                                  <p:stCondLst>
                                    <p:cond delay="500"/>
                                  </p:stCondLst>
                                  <p:childTnLst>
                                    <p:set>
                                      <p:cBhvr>
                                        <p:cTn id="52" dur="1" fill="hold">
                                          <p:stCondLst>
                                            <p:cond delay="0"/>
                                          </p:stCondLst>
                                        </p:cTn>
                                        <p:tgtEl>
                                          <p:spTgt spid="18"/>
                                        </p:tgtEl>
                                        <p:attrNameLst>
                                          <p:attrName>style.visibility</p:attrName>
                                        </p:attrNameLst>
                                      </p:cBhvr>
                                      <p:to>
                                        <p:strVal val="visible"/>
                                      </p:to>
                                    </p:set>
                                  </p:childTnLst>
                                </p:cTn>
                              </p:par>
                            </p:childTnLst>
                          </p:cTn>
                        </p:par>
                        <p:par>
                          <p:cTn id="53" fill="hold">
                            <p:stCondLst>
                              <p:cond delay="3000"/>
                            </p:stCondLst>
                            <p:childTnLst>
                              <p:par>
                                <p:cTn id="54" presetID="1" presetClass="entr" presetSubtype="0" fill="hold" grpId="0" nodeType="afterEffect">
                                  <p:stCondLst>
                                    <p:cond delay="500"/>
                                  </p:stCondLst>
                                  <p:childTnLst>
                                    <p:set>
                                      <p:cBhvr>
                                        <p:cTn id="55" dur="1" fill="hold">
                                          <p:stCondLst>
                                            <p:cond delay="0"/>
                                          </p:stCondLst>
                                        </p:cTn>
                                        <p:tgtEl>
                                          <p:spTgt spid="20"/>
                                        </p:tgtEl>
                                        <p:attrNameLst>
                                          <p:attrName>style.visibility</p:attrName>
                                        </p:attrNameLst>
                                      </p:cBhvr>
                                      <p:to>
                                        <p:strVal val="visible"/>
                                      </p:to>
                                    </p:set>
                                  </p:childTnLst>
                                </p:cTn>
                              </p:par>
                            </p:childTnLst>
                          </p:cTn>
                        </p:par>
                        <p:par>
                          <p:cTn id="56" fill="hold">
                            <p:stCondLst>
                              <p:cond delay="3500"/>
                            </p:stCondLst>
                            <p:childTnLst>
                              <p:par>
                                <p:cTn id="57" presetID="1" presetClass="entr" presetSubtype="0" fill="hold" grpId="0" nodeType="afterEffect">
                                  <p:stCondLst>
                                    <p:cond delay="50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grpId="0" nodeType="withEffect">
                                  <p:stCondLst>
                                    <p:cond delay="50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P spid="23" grpId="0" animBg="1"/>
      <p:bldP spid="24" grpId="0" animBg="1"/>
      <p:bldP spid="17" grpId="0" animBg="1"/>
      <p:bldP spid="39" grpId="0"/>
      <p:bldP spid="40" grpId="0"/>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 y="0"/>
            <a:ext cx="12188825" cy="3424296"/>
          </a:xfrm>
          <a:prstGeom prst="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3"/>
          <p:cNvSpPr txBox="1">
            <a:spLocks/>
          </p:cNvSpPr>
          <p:nvPr/>
        </p:nvSpPr>
        <p:spPr>
          <a:xfrm>
            <a:off x="876637" y="750529"/>
            <a:ext cx="5456808" cy="1862048"/>
          </a:xfrm>
          <a:prstGeom prst="rect">
            <a:avLst/>
          </a:prstGeom>
          <a:noFill/>
        </p:spPr>
        <p:txBody>
          <a:bodyPr wrap="square">
            <a:spAutoFit/>
          </a:bodyPr>
          <a:lstStyle>
            <a:lvl1pPr algn="l" defTabSz="914400" rtl="0" eaLnBrk="1" latinLnBrk="0" hangingPunct="1">
              <a:spcBef>
                <a:spcPct val="0"/>
              </a:spcBef>
              <a:buNone/>
              <a:defRPr sz="4400" kern="1200">
                <a:solidFill>
                  <a:schemeClr val="tx1"/>
                </a:solidFill>
                <a:latin typeface="Segoe UI"/>
                <a:ea typeface="+mj-ea"/>
                <a:cs typeface="Segoe UI"/>
              </a:defRPr>
            </a:lvl1pPr>
          </a:lstStyle>
          <a:p>
            <a:r>
              <a:rPr lang="en-US" sz="11500" dirty="0" smtClean="0">
                <a:solidFill>
                  <a:srgbClr val="FF6600"/>
                </a:solidFill>
                <a:latin typeface="Abril Fatface"/>
                <a:ea typeface="ＭＳ Ｐゴシック" charset="-128"/>
                <a:cs typeface="Abril Fatface"/>
              </a:rPr>
              <a:t>Cof</a:t>
            </a:r>
            <a:r>
              <a:rPr lang="en-US" sz="4000" dirty="0" smtClean="0">
                <a:solidFill>
                  <a:srgbClr val="FF6600"/>
                </a:solidFill>
                <a:latin typeface="Abril Fatface"/>
                <a:ea typeface="ＭＳ Ｐゴシック" charset="-128"/>
                <a:cs typeface="Abril Fatface"/>
              </a:rPr>
              <a:t> </a:t>
            </a:r>
            <a:r>
              <a:rPr lang="en-US" sz="11500" dirty="0" smtClean="0">
                <a:solidFill>
                  <a:srgbClr val="FF6600"/>
                </a:solidFill>
                <a:latin typeface="Abril Fatface"/>
                <a:ea typeface="ＭＳ Ｐゴシック" charset="-128"/>
                <a:cs typeface="Abril Fatface"/>
              </a:rPr>
              <a:t>low</a:t>
            </a:r>
            <a:endParaRPr lang="en-US" sz="2800" dirty="0" smtClean="0">
              <a:solidFill>
                <a:srgbClr val="FF6600"/>
              </a:solidFill>
              <a:latin typeface="Abril Fatface"/>
              <a:ea typeface="ＭＳ Ｐゴシック" charset="-128"/>
              <a:cs typeface="Abril Fatface"/>
            </a:endParaRPr>
          </a:p>
        </p:txBody>
      </p:sp>
      <p:sp>
        <p:nvSpPr>
          <p:cNvPr id="5" name="TextBox 4"/>
          <p:cNvSpPr txBox="1"/>
          <p:nvPr/>
        </p:nvSpPr>
        <p:spPr>
          <a:xfrm>
            <a:off x="6807778" y="856379"/>
            <a:ext cx="5094206" cy="1569660"/>
          </a:xfrm>
          <a:prstGeom prst="rect">
            <a:avLst/>
          </a:prstGeom>
          <a:noFill/>
        </p:spPr>
        <p:txBody>
          <a:bodyPr wrap="square" rtlCol="0">
            <a:spAutoFit/>
          </a:bodyPr>
          <a:lstStyle/>
          <a:p>
            <a:r>
              <a:rPr lang="en-US" sz="3200" i="1" dirty="0" smtClean="0">
                <a:solidFill>
                  <a:srgbClr val="FFFFFF"/>
                </a:solidFill>
                <a:latin typeface="Gill Sans Light"/>
                <a:cs typeface="Gill Sans Light"/>
              </a:rPr>
              <a:t>Communication abstraction for data-parallel applications to express their </a:t>
            </a:r>
            <a:r>
              <a:rPr lang="en-US" sz="3200" i="1" dirty="0" smtClean="0">
                <a:solidFill>
                  <a:srgbClr val="FF6600"/>
                </a:solidFill>
                <a:latin typeface="Gill Sans Light"/>
                <a:cs typeface="Gill Sans Light"/>
              </a:rPr>
              <a:t>performance goals</a:t>
            </a:r>
            <a:endParaRPr lang="en-US" sz="3200" i="1" dirty="0">
              <a:solidFill>
                <a:srgbClr val="FF6600"/>
              </a:solidFill>
              <a:latin typeface="Gill Sans Light"/>
              <a:cs typeface="Gill Sans Light"/>
            </a:endParaRPr>
          </a:p>
        </p:txBody>
      </p:sp>
      <p:sp>
        <p:nvSpPr>
          <p:cNvPr id="7" name="Content Placeholder 2"/>
          <p:cNvSpPr txBox="1">
            <a:spLocks/>
          </p:cNvSpPr>
          <p:nvPr/>
        </p:nvSpPr>
        <p:spPr>
          <a:xfrm>
            <a:off x="816205" y="4045191"/>
            <a:ext cx="6980511" cy="2174051"/>
          </a:xfrm>
          <a:prstGeom prst="rect">
            <a:avLst/>
          </a:prstGeom>
        </p:spPr>
        <p:txBody>
          <a:bodyPr anchor="ct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Gill Sans Light"/>
                <a:ea typeface="+mn-ea"/>
                <a:cs typeface="Gill Sans Light"/>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Gill Sans Light"/>
                <a:ea typeface="+mn-ea"/>
                <a:cs typeface="Gill Sans Light"/>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Gill Sans Light"/>
                <a:ea typeface="+mn-ea"/>
                <a:cs typeface="Gill Sans Light"/>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Gill Sans Light"/>
                <a:ea typeface="+mn-ea"/>
                <a:cs typeface="Gill Sans Light"/>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Gill Sans Light"/>
                <a:ea typeface="+mn-ea"/>
                <a:cs typeface="Gill Sans Light"/>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en-US" sz="3200" dirty="0" smtClean="0">
                <a:solidFill>
                  <a:srgbClr val="000000"/>
                </a:solidFill>
              </a:rPr>
              <a:t>Minimize completion times,</a:t>
            </a:r>
          </a:p>
          <a:p>
            <a:pPr marL="514350" indent="-514350">
              <a:buFont typeface="Arial" panose="020B0604020202020204" pitchFamily="34" charset="0"/>
              <a:buAutoNum type="arabicPeriod"/>
            </a:pPr>
            <a:r>
              <a:rPr lang="en-US" sz="3200" dirty="0" smtClean="0">
                <a:solidFill>
                  <a:srgbClr val="000000"/>
                </a:solidFill>
              </a:rPr>
              <a:t>Meet </a:t>
            </a:r>
            <a:r>
              <a:rPr lang="en-US" sz="3200" dirty="0" smtClean="0">
                <a:solidFill>
                  <a:srgbClr val="000000"/>
                </a:solidFill>
              </a:rPr>
              <a:t>deadlines</a:t>
            </a:r>
          </a:p>
        </p:txBody>
      </p:sp>
    </p:spTree>
    <p:extLst>
      <p:ext uri="{BB962C8B-B14F-4D97-AF65-F5344CB8AC3E}">
        <p14:creationId xmlns:p14="http://schemas.microsoft.com/office/powerpoint/2010/main" val="206185770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122"/>
          <p:cNvGrpSpPr/>
          <p:nvPr/>
        </p:nvGrpSpPr>
        <p:grpSpPr>
          <a:xfrm>
            <a:off x="4947204" y="1324857"/>
            <a:ext cx="2294422" cy="4545647"/>
            <a:chOff x="4954977" y="1324850"/>
            <a:chExt cx="2295020" cy="4545647"/>
          </a:xfrm>
        </p:grpSpPr>
        <p:sp>
          <p:nvSpPr>
            <p:cNvPr id="126" name="Oval 125"/>
            <p:cNvSpPr/>
            <p:nvPr/>
          </p:nvSpPr>
          <p:spPr>
            <a:xfrm>
              <a:off x="4954977" y="4915354"/>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7" name="Oval 126"/>
            <p:cNvSpPr/>
            <p:nvPr/>
          </p:nvSpPr>
          <p:spPr>
            <a:xfrm>
              <a:off x="5459825" y="4915354"/>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8" name="Oval 127"/>
            <p:cNvSpPr/>
            <p:nvPr/>
          </p:nvSpPr>
          <p:spPr>
            <a:xfrm>
              <a:off x="5964674" y="4915354"/>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9" name="Oval 128"/>
            <p:cNvSpPr/>
            <p:nvPr/>
          </p:nvSpPr>
          <p:spPr>
            <a:xfrm>
              <a:off x="6471399" y="4915354"/>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0" name="Oval 129"/>
            <p:cNvSpPr/>
            <p:nvPr/>
          </p:nvSpPr>
          <p:spPr>
            <a:xfrm>
              <a:off x="6968175" y="4915354"/>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1" name="Oval 130"/>
            <p:cNvSpPr/>
            <p:nvPr/>
          </p:nvSpPr>
          <p:spPr>
            <a:xfrm>
              <a:off x="5483290" y="3464585"/>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2" name="Oval 131"/>
            <p:cNvSpPr/>
            <p:nvPr/>
          </p:nvSpPr>
          <p:spPr>
            <a:xfrm>
              <a:off x="6460196" y="3464585"/>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3" name="Straight Arrow Connector 132"/>
            <p:cNvCxnSpPr>
              <a:stCxn id="126" idx="0"/>
              <a:endCxn id="131" idx="2"/>
            </p:cNvCxnSpPr>
            <p:nvPr/>
          </p:nvCxnSpPr>
          <p:spPr>
            <a:xfrm flipV="1">
              <a:off x="5095888" y="3605507"/>
              <a:ext cx="387402" cy="1309847"/>
            </a:xfrm>
            <a:prstGeom prst="straightConnector1">
              <a:avLst/>
            </a:prstGeom>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a:stCxn id="127" idx="0"/>
              <a:endCxn id="131" idx="3"/>
            </p:cNvCxnSpPr>
            <p:nvPr/>
          </p:nvCxnSpPr>
          <p:spPr>
            <a:xfrm flipH="1" flipV="1">
              <a:off x="5524562" y="3705154"/>
              <a:ext cx="76174" cy="1210200"/>
            </a:xfrm>
            <a:prstGeom prst="straightConnector1">
              <a:avLst/>
            </a:prstGeom>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a:stCxn id="126" idx="0"/>
              <a:endCxn id="132" idx="2"/>
            </p:cNvCxnSpPr>
            <p:nvPr/>
          </p:nvCxnSpPr>
          <p:spPr>
            <a:xfrm flipV="1">
              <a:off x="5095888" y="3605507"/>
              <a:ext cx="1364308" cy="1309847"/>
            </a:xfrm>
            <a:prstGeom prst="straightConnector1">
              <a:avLst/>
            </a:prstGeom>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a:stCxn id="127" idx="0"/>
              <a:endCxn id="132" idx="3"/>
            </p:cNvCxnSpPr>
            <p:nvPr/>
          </p:nvCxnSpPr>
          <p:spPr>
            <a:xfrm flipV="1">
              <a:off x="5600736" y="3705154"/>
              <a:ext cx="900732" cy="1210200"/>
            </a:xfrm>
            <a:prstGeom prst="straightConnector1">
              <a:avLst/>
            </a:prstGeom>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a:stCxn id="128" idx="0"/>
              <a:endCxn id="131" idx="4"/>
            </p:cNvCxnSpPr>
            <p:nvPr/>
          </p:nvCxnSpPr>
          <p:spPr>
            <a:xfrm flipH="1" flipV="1">
              <a:off x="5624201" y="3746429"/>
              <a:ext cx="481384" cy="1168925"/>
            </a:xfrm>
            <a:prstGeom prst="straightConnector1">
              <a:avLst/>
            </a:prstGeom>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a:stCxn id="128" idx="0"/>
              <a:endCxn id="132" idx="4"/>
            </p:cNvCxnSpPr>
            <p:nvPr/>
          </p:nvCxnSpPr>
          <p:spPr>
            <a:xfrm flipV="1">
              <a:off x="6105585" y="3746429"/>
              <a:ext cx="495522" cy="1168925"/>
            </a:xfrm>
            <a:prstGeom prst="straightConnector1">
              <a:avLst/>
            </a:prstGeom>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a:stCxn id="129" idx="0"/>
              <a:endCxn id="131" idx="5"/>
            </p:cNvCxnSpPr>
            <p:nvPr/>
          </p:nvCxnSpPr>
          <p:spPr>
            <a:xfrm flipH="1" flipV="1">
              <a:off x="5723840" y="3705154"/>
              <a:ext cx="888470" cy="1210200"/>
            </a:xfrm>
            <a:prstGeom prst="straightConnector1">
              <a:avLst/>
            </a:prstGeom>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a:stCxn id="130" idx="0"/>
              <a:endCxn id="132" idx="6"/>
            </p:cNvCxnSpPr>
            <p:nvPr/>
          </p:nvCxnSpPr>
          <p:spPr>
            <a:xfrm flipH="1" flipV="1">
              <a:off x="6742018" y="3605507"/>
              <a:ext cx="367068" cy="1309847"/>
            </a:xfrm>
            <a:prstGeom prst="straightConnector1">
              <a:avLst/>
            </a:prstGeom>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a:stCxn id="129" idx="0"/>
              <a:endCxn id="132" idx="5"/>
            </p:cNvCxnSpPr>
            <p:nvPr/>
          </p:nvCxnSpPr>
          <p:spPr>
            <a:xfrm flipV="1">
              <a:off x="6612310" y="3705154"/>
              <a:ext cx="88436" cy="1210200"/>
            </a:xfrm>
            <a:prstGeom prst="straightConnector1">
              <a:avLst/>
            </a:prstGeom>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a:stCxn id="130" idx="0"/>
              <a:endCxn id="131" idx="6"/>
            </p:cNvCxnSpPr>
            <p:nvPr/>
          </p:nvCxnSpPr>
          <p:spPr>
            <a:xfrm flipH="1" flipV="1">
              <a:off x="5765112" y="3605507"/>
              <a:ext cx="1343974" cy="1309847"/>
            </a:xfrm>
            <a:prstGeom prst="straightConnector1">
              <a:avLst/>
            </a:prstGeom>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sp>
          <p:nvSpPr>
            <p:cNvPr id="143" name="Can 142"/>
            <p:cNvSpPr/>
            <p:nvPr/>
          </p:nvSpPr>
          <p:spPr>
            <a:xfrm>
              <a:off x="4954977" y="5557337"/>
              <a:ext cx="281822" cy="313160"/>
            </a:xfrm>
            <a:prstGeom prst="can">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4" name="Can 143"/>
            <p:cNvSpPr/>
            <p:nvPr/>
          </p:nvSpPr>
          <p:spPr>
            <a:xfrm>
              <a:off x="5459825" y="5557337"/>
              <a:ext cx="281822" cy="313160"/>
            </a:xfrm>
            <a:prstGeom prst="can">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5" name="Can 144"/>
            <p:cNvSpPr/>
            <p:nvPr/>
          </p:nvSpPr>
          <p:spPr>
            <a:xfrm>
              <a:off x="5964674" y="5557337"/>
              <a:ext cx="281822" cy="313160"/>
            </a:xfrm>
            <a:prstGeom prst="can">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6" name="Can 145"/>
            <p:cNvSpPr/>
            <p:nvPr/>
          </p:nvSpPr>
          <p:spPr>
            <a:xfrm>
              <a:off x="6959694" y="5557337"/>
              <a:ext cx="281822" cy="313160"/>
            </a:xfrm>
            <a:prstGeom prst="can">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7" name="Can 146"/>
            <p:cNvSpPr/>
            <p:nvPr/>
          </p:nvSpPr>
          <p:spPr>
            <a:xfrm>
              <a:off x="6467646" y="5557337"/>
              <a:ext cx="281822" cy="313160"/>
            </a:xfrm>
            <a:prstGeom prst="can">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48" name="Straight Arrow Connector 147"/>
            <p:cNvCxnSpPr>
              <a:stCxn id="143" idx="1"/>
              <a:endCxn id="126" idx="4"/>
            </p:cNvCxnSpPr>
            <p:nvPr/>
          </p:nvCxnSpPr>
          <p:spPr>
            <a:xfrm flipV="1">
              <a:off x="5095888" y="5197198"/>
              <a:ext cx="0" cy="360139"/>
            </a:xfrm>
            <a:prstGeom prst="straightConnector1">
              <a:avLst/>
            </a:prstGeom>
            <a:ln w="19050" cmpd="sng">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a:endCxn id="127" idx="4"/>
            </p:cNvCxnSpPr>
            <p:nvPr/>
          </p:nvCxnSpPr>
          <p:spPr>
            <a:xfrm flipV="1">
              <a:off x="5600736" y="5197198"/>
              <a:ext cx="0" cy="365358"/>
            </a:xfrm>
            <a:prstGeom prst="straightConnector1">
              <a:avLst/>
            </a:prstGeom>
            <a:ln w="19050" cmpd="sng">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150" name="Straight Arrow Connector 149"/>
            <p:cNvCxnSpPr>
              <a:stCxn id="147" idx="1"/>
              <a:endCxn id="129" idx="4"/>
            </p:cNvCxnSpPr>
            <p:nvPr/>
          </p:nvCxnSpPr>
          <p:spPr>
            <a:xfrm flipV="1">
              <a:off x="6608557" y="5197198"/>
              <a:ext cx="3753" cy="360139"/>
            </a:xfrm>
            <a:prstGeom prst="straightConnector1">
              <a:avLst/>
            </a:prstGeom>
            <a:ln w="19050" cmpd="sng">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stCxn id="146" idx="1"/>
              <a:endCxn id="130" idx="4"/>
            </p:cNvCxnSpPr>
            <p:nvPr/>
          </p:nvCxnSpPr>
          <p:spPr>
            <a:xfrm flipV="1">
              <a:off x="7100605" y="5197198"/>
              <a:ext cx="8481" cy="360139"/>
            </a:xfrm>
            <a:prstGeom prst="straightConnector1">
              <a:avLst/>
            </a:prstGeom>
            <a:ln w="19050" cmpd="sng">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a:stCxn id="145" idx="1"/>
              <a:endCxn id="128" idx="4"/>
            </p:cNvCxnSpPr>
            <p:nvPr/>
          </p:nvCxnSpPr>
          <p:spPr>
            <a:xfrm flipV="1">
              <a:off x="6105585" y="5197198"/>
              <a:ext cx="0" cy="360139"/>
            </a:xfrm>
            <a:prstGeom prst="straightConnector1">
              <a:avLst/>
            </a:prstGeom>
            <a:ln w="19050" cmpd="sng">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153" name="Can 152"/>
            <p:cNvSpPr/>
            <p:nvPr/>
          </p:nvSpPr>
          <p:spPr>
            <a:xfrm>
              <a:off x="6056391" y="1324850"/>
              <a:ext cx="281822" cy="313160"/>
            </a:xfrm>
            <a:prstGeom prst="can">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54" name="Straight Arrow Connector 153"/>
            <p:cNvCxnSpPr>
              <a:stCxn id="160" idx="0"/>
              <a:endCxn id="153" idx="3"/>
            </p:cNvCxnSpPr>
            <p:nvPr/>
          </p:nvCxnSpPr>
          <p:spPr>
            <a:xfrm flipV="1">
              <a:off x="6193717" y="1638010"/>
              <a:ext cx="3585" cy="394363"/>
            </a:xfrm>
            <a:prstGeom prst="straightConnector1">
              <a:avLst/>
            </a:prstGeom>
            <a:ln w="19050" cmpd="sng">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155" name="Oval 154"/>
            <p:cNvSpPr/>
            <p:nvPr/>
          </p:nvSpPr>
          <p:spPr>
            <a:xfrm>
              <a:off x="6041933" y="2723633"/>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56" name="Straight Arrow Connector 155"/>
            <p:cNvCxnSpPr>
              <a:stCxn id="131" idx="0"/>
              <a:endCxn id="155" idx="3"/>
            </p:cNvCxnSpPr>
            <p:nvPr/>
          </p:nvCxnSpPr>
          <p:spPr>
            <a:xfrm flipV="1">
              <a:off x="5624201" y="2964202"/>
              <a:ext cx="459004" cy="500383"/>
            </a:xfrm>
            <a:prstGeom prst="straightConnector1">
              <a:avLst/>
            </a:prstGeom>
            <a:ln w="19050" cmpd="sng">
              <a:solidFill>
                <a:srgbClr val="09245F"/>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a:stCxn id="132" idx="0"/>
              <a:endCxn id="155" idx="5"/>
            </p:cNvCxnSpPr>
            <p:nvPr/>
          </p:nvCxnSpPr>
          <p:spPr>
            <a:xfrm flipH="1" flipV="1">
              <a:off x="6282483" y="2964202"/>
              <a:ext cx="318624" cy="500383"/>
            </a:xfrm>
            <a:prstGeom prst="straightConnector1">
              <a:avLst/>
            </a:prstGeom>
            <a:ln w="19050" cmpd="sng">
              <a:solidFill>
                <a:srgbClr val="09245F"/>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sp>
          <p:nvSpPr>
            <p:cNvPr id="158" name="Oval 157"/>
            <p:cNvSpPr/>
            <p:nvPr/>
          </p:nvSpPr>
          <p:spPr>
            <a:xfrm>
              <a:off x="5295844" y="2032373"/>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9" name="Oval 158"/>
            <p:cNvSpPr/>
            <p:nvPr/>
          </p:nvSpPr>
          <p:spPr>
            <a:xfrm>
              <a:off x="6767581" y="2032373"/>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 name="Oval 159"/>
            <p:cNvSpPr/>
            <p:nvPr/>
          </p:nvSpPr>
          <p:spPr>
            <a:xfrm>
              <a:off x="6052806" y="2032373"/>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1" name="Straight Arrow Connector 160"/>
            <p:cNvCxnSpPr>
              <a:stCxn id="155" idx="1"/>
              <a:endCxn id="158" idx="4"/>
            </p:cNvCxnSpPr>
            <p:nvPr/>
          </p:nvCxnSpPr>
          <p:spPr>
            <a:xfrm flipH="1" flipV="1">
              <a:off x="5436755" y="2314217"/>
              <a:ext cx="646450" cy="450691"/>
            </a:xfrm>
            <a:prstGeom prst="straightConnector1">
              <a:avLst/>
            </a:prstGeom>
            <a:ln w="19050" cmpd="sng">
              <a:solidFill>
                <a:srgbClr val="D9001F"/>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62" name="Straight Arrow Connector 161"/>
            <p:cNvCxnSpPr>
              <a:stCxn id="155" idx="0"/>
              <a:endCxn id="160" idx="4"/>
            </p:cNvCxnSpPr>
            <p:nvPr/>
          </p:nvCxnSpPr>
          <p:spPr>
            <a:xfrm flipV="1">
              <a:off x="6182844" y="2314217"/>
              <a:ext cx="10873" cy="409416"/>
            </a:xfrm>
            <a:prstGeom prst="straightConnector1">
              <a:avLst/>
            </a:prstGeom>
            <a:ln w="19050" cmpd="sng">
              <a:solidFill>
                <a:srgbClr val="D9001F"/>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63" name="Straight Arrow Connector 162"/>
            <p:cNvCxnSpPr>
              <a:stCxn id="155" idx="7"/>
              <a:endCxn id="159" idx="4"/>
            </p:cNvCxnSpPr>
            <p:nvPr/>
          </p:nvCxnSpPr>
          <p:spPr>
            <a:xfrm flipV="1">
              <a:off x="6282483" y="2314217"/>
              <a:ext cx="626009" cy="450691"/>
            </a:xfrm>
            <a:prstGeom prst="straightConnector1">
              <a:avLst/>
            </a:prstGeom>
            <a:ln w="19050" cmpd="sng">
              <a:solidFill>
                <a:srgbClr val="D9001F"/>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sp>
          <p:nvSpPr>
            <p:cNvPr id="164" name="Can 163"/>
            <p:cNvSpPr/>
            <p:nvPr/>
          </p:nvSpPr>
          <p:spPr>
            <a:xfrm>
              <a:off x="5289425" y="1324850"/>
              <a:ext cx="281822" cy="313160"/>
            </a:xfrm>
            <a:prstGeom prst="can">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5" name="Straight Arrow Connector 164"/>
            <p:cNvCxnSpPr>
              <a:stCxn id="158" idx="0"/>
              <a:endCxn id="164" idx="3"/>
            </p:cNvCxnSpPr>
            <p:nvPr/>
          </p:nvCxnSpPr>
          <p:spPr>
            <a:xfrm flipH="1" flipV="1">
              <a:off x="5430336" y="1638010"/>
              <a:ext cx="6419" cy="394363"/>
            </a:xfrm>
            <a:prstGeom prst="straightConnector1">
              <a:avLst/>
            </a:prstGeom>
            <a:ln w="19050" cmpd="sng">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166" name="Can 165"/>
            <p:cNvSpPr/>
            <p:nvPr/>
          </p:nvSpPr>
          <p:spPr>
            <a:xfrm>
              <a:off x="6766600" y="1324850"/>
              <a:ext cx="281822" cy="313160"/>
            </a:xfrm>
            <a:prstGeom prst="can">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7" name="Straight Arrow Connector 166"/>
            <p:cNvCxnSpPr>
              <a:stCxn id="159" idx="0"/>
              <a:endCxn id="166" idx="3"/>
            </p:cNvCxnSpPr>
            <p:nvPr/>
          </p:nvCxnSpPr>
          <p:spPr>
            <a:xfrm flipH="1" flipV="1">
              <a:off x="6907511" y="1638010"/>
              <a:ext cx="981" cy="394363"/>
            </a:xfrm>
            <a:prstGeom prst="straightConnector1">
              <a:avLst/>
            </a:prstGeom>
            <a:ln w="19050" cmpd="sng">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p:nvGrpSpPr>
        <p:grpSpPr>
          <a:xfrm>
            <a:off x="9804246" y="4137246"/>
            <a:ext cx="914162" cy="1206903"/>
            <a:chOff x="10465318" y="2387459"/>
            <a:chExt cx="914400" cy="1206903"/>
          </a:xfrm>
        </p:grpSpPr>
        <p:sp>
          <p:nvSpPr>
            <p:cNvPr id="355" name="Oval 354"/>
            <p:cNvSpPr/>
            <p:nvPr/>
          </p:nvSpPr>
          <p:spPr>
            <a:xfrm>
              <a:off x="10465318" y="3365816"/>
              <a:ext cx="228528" cy="228546"/>
            </a:xfrm>
            <a:prstGeom prst="ellipse">
              <a:avLst/>
            </a:prstGeom>
            <a:noFill/>
            <a:ln>
              <a:solidFill>
                <a:schemeClr val="tx1"/>
              </a:solidFill>
              <a:headEnd type="none" w="med" len="med"/>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orbel"/>
              </a:endParaRPr>
            </a:p>
          </p:txBody>
        </p:sp>
        <p:sp>
          <p:nvSpPr>
            <p:cNvPr id="356" name="Oval 355"/>
            <p:cNvSpPr/>
            <p:nvPr/>
          </p:nvSpPr>
          <p:spPr>
            <a:xfrm>
              <a:off x="10802611" y="3365816"/>
              <a:ext cx="228528" cy="228546"/>
            </a:xfrm>
            <a:prstGeom prst="ellipse">
              <a:avLst/>
            </a:prstGeom>
            <a:noFill/>
            <a:ln>
              <a:solidFill>
                <a:schemeClr val="tx1"/>
              </a:solidFill>
              <a:headEnd type="none" w="med" len="med"/>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orbel"/>
              </a:endParaRPr>
            </a:p>
          </p:txBody>
        </p:sp>
        <p:sp>
          <p:nvSpPr>
            <p:cNvPr id="357" name="Oval 356"/>
            <p:cNvSpPr/>
            <p:nvPr/>
          </p:nvSpPr>
          <p:spPr>
            <a:xfrm>
              <a:off x="11151190" y="3365816"/>
              <a:ext cx="228528" cy="228546"/>
            </a:xfrm>
            <a:prstGeom prst="ellipse">
              <a:avLst/>
            </a:prstGeom>
            <a:noFill/>
            <a:ln>
              <a:solidFill>
                <a:schemeClr val="tx1"/>
              </a:solidFill>
              <a:headEnd type="none" w="med" len="med"/>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orbel"/>
              </a:endParaRPr>
            </a:p>
          </p:txBody>
        </p:sp>
        <p:sp>
          <p:nvSpPr>
            <p:cNvPr id="358" name="Oval 357"/>
            <p:cNvSpPr/>
            <p:nvPr/>
          </p:nvSpPr>
          <p:spPr>
            <a:xfrm>
              <a:off x="10802611" y="2387459"/>
              <a:ext cx="228528" cy="228546"/>
            </a:xfrm>
            <a:prstGeom prst="ellipse">
              <a:avLst/>
            </a:prstGeom>
            <a:noFill/>
            <a:ln>
              <a:solidFill>
                <a:schemeClr val="tx1"/>
              </a:solidFill>
              <a:headEnd type="none" w="med" len="med"/>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orbel"/>
              </a:endParaRPr>
            </a:p>
          </p:txBody>
        </p:sp>
        <p:cxnSp>
          <p:nvCxnSpPr>
            <p:cNvPr id="359" name="Straight Arrow Connector 358"/>
            <p:cNvCxnSpPr>
              <a:stCxn id="355" idx="0"/>
              <a:endCxn id="362" idx="4"/>
            </p:cNvCxnSpPr>
            <p:nvPr/>
          </p:nvCxnSpPr>
          <p:spPr>
            <a:xfrm flipV="1">
              <a:off x="10579582" y="2616006"/>
              <a:ext cx="0" cy="749810"/>
            </a:xfrm>
            <a:prstGeom prst="straightConnector1">
              <a:avLst/>
            </a:prstGeom>
            <a:noFill/>
            <a:ln w="19050" cmpd="sng">
              <a:solidFill>
                <a:schemeClr val="tx1">
                  <a:lumMod val="65000"/>
                  <a:lumOff val="35000"/>
                </a:schemeClr>
              </a:solidFill>
              <a:headEnd type="none" w="med" len="med"/>
              <a:tailEnd type="stealth"/>
            </a:ln>
            <a:effectLst/>
          </p:spPr>
          <p:style>
            <a:lnRef idx="2">
              <a:schemeClr val="accent1"/>
            </a:lnRef>
            <a:fillRef idx="0">
              <a:schemeClr val="accent1"/>
            </a:fillRef>
            <a:effectRef idx="1">
              <a:schemeClr val="accent1"/>
            </a:effectRef>
            <a:fontRef idx="minor">
              <a:schemeClr val="tx1"/>
            </a:fontRef>
          </p:style>
        </p:cxnSp>
        <p:cxnSp>
          <p:nvCxnSpPr>
            <p:cNvPr id="360" name="Straight Arrow Connector 359"/>
            <p:cNvCxnSpPr>
              <a:stCxn id="356" idx="0"/>
              <a:endCxn id="358" idx="4"/>
            </p:cNvCxnSpPr>
            <p:nvPr/>
          </p:nvCxnSpPr>
          <p:spPr>
            <a:xfrm flipV="1">
              <a:off x="10916875" y="2616005"/>
              <a:ext cx="0" cy="749811"/>
            </a:xfrm>
            <a:prstGeom prst="straightConnector1">
              <a:avLst/>
            </a:prstGeom>
            <a:noFill/>
            <a:ln w="19050" cmpd="sng">
              <a:solidFill>
                <a:schemeClr val="tx1">
                  <a:lumMod val="65000"/>
                  <a:lumOff val="35000"/>
                </a:schemeClr>
              </a:solidFill>
              <a:headEnd type="none" w="med" len="med"/>
              <a:tailEnd type="stealth"/>
            </a:ln>
            <a:effectLst/>
          </p:spPr>
          <p:style>
            <a:lnRef idx="2">
              <a:schemeClr val="accent1"/>
            </a:lnRef>
            <a:fillRef idx="0">
              <a:schemeClr val="accent1"/>
            </a:fillRef>
            <a:effectRef idx="1">
              <a:schemeClr val="accent1"/>
            </a:effectRef>
            <a:fontRef idx="minor">
              <a:schemeClr val="tx1"/>
            </a:fontRef>
          </p:style>
        </p:cxnSp>
        <p:cxnSp>
          <p:nvCxnSpPr>
            <p:cNvPr id="361" name="Straight Arrow Connector 360"/>
            <p:cNvCxnSpPr>
              <a:stCxn id="357" idx="0"/>
              <a:endCxn id="363" idx="4"/>
            </p:cNvCxnSpPr>
            <p:nvPr/>
          </p:nvCxnSpPr>
          <p:spPr>
            <a:xfrm flipV="1">
              <a:off x="11265454" y="2616005"/>
              <a:ext cx="0" cy="749811"/>
            </a:xfrm>
            <a:prstGeom prst="straightConnector1">
              <a:avLst/>
            </a:prstGeom>
            <a:noFill/>
            <a:ln w="19050" cmpd="sng">
              <a:solidFill>
                <a:schemeClr val="tx1">
                  <a:lumMod val="65000"/>
                  <a:lumOff val="35000"/>
                </a:schemeClr>
              </a:solidFill>
              <a:headEnd type="none" w="med" len="med"/>
              <a:tailEnd type="stealth"/>
            </a:ln>
            <a:effectLst/>
          </p:spPr>
          <p:style>
            <a:lnRef idx="2">
              <a:schemeClr val="accent1"/>
            </a:lnRef>
            <a:fillRef idx="0">
              <a:schemeClr val="accent1"/>
            </a:fillRef>
            <a:effectRef idx="1">
              <a:schemeClr val="accent1"/>
            </a:effectRef>
            <a:fontRef idx="minor">
              <a:schemeClr val="tx1"/>
            </a:fontRef>
          </p:style>
        </p:cxnSp>
        <p:sp>
          <p:nvSpPr>
            <p:cNvPr id="362" name="Oval 361"/>
            <p:cNvSpPr/>
            <p:nvPr/>
          </p:nvSpPr>
          <p:spPr>
            <a:xfrm>
              <a:off x="10465318" y="2387460"/>
              <a:ext cx="228528" cy="228546"/>
            </a:xfrm>
            <a:prstGeom prst="ellipse">
              <a:avLst/>
            </a:prstGeom>
            <a:noFill/>
            <a:ln>
              <a:solidFill>
                <a:schemeClr val="tx1"/>
              </a:solidFill>
              <a:headEnd type="none" w="med" len="med"/>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orbel"/>
              </a:endParaRPr>
            </a:p>
          </p:txBody>
        </p:sp>
        <p:sp>
          <p:nvSpPr>
            <p:cNvPr id="363" name="Oval 362"/>
            <p:cNvSpPr/>
            <p:nvPr/>
          </p:nvSpPr>
          <p:spPr>
            <a:xfrm>
              <a:off x="11151190" y="2387459"/>
              <a:ext cx="228528" cy="228546"/>
            </a:xfrm>
            <a:prstGeom prst="ellipse">
              <a:avLst/>
            </a:prstGeom>
            <a:noFill/>
            <a:ln>
              <a:solidFill>
                <a:schemeClr val="tx1"/>
              </a:solidFill>
              <a:headEnd type="none" w="med" len="med"/>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orbel"/>
              </a:endParaRPr>
            </a:p>
          </p:txBody>
        </p:sp>
      </p:grpSp>
      <p:grpSp>
        <p:nvGrpSpPr>
          <p:cNvPr id="364" name="Group 363"/>
          <p:cNvGrpSpPr>
            <a:grpSpLocks noChangeAspect="1"/>
          </p:cNvGrpSpPr>
          <p:nvPr/>
        </p:nvGrpSpPr>
        <p:grpSpPr>
          <a:xfrm>
            <a:off x="8584678" y="2266110"/>
            <a:ext cx="1371243" cy="1429667"/>
            <a:chOff x="7298343" y="1936349"/>
            <a:chExt cx="854259" cy="890423"/>
          </a:xfrm>
          <a:noFill/>
        </p:grpSpPr>
        <p:sp>
          <p:nvSpPr>
            <p:cNvPr id="365" name="Oval 364"/>
            <p:cNvSpPr/>
            <p:nvPr/>
          </p:nvSpPr>
          <p:spPr>
            <a:xfrm>
              <a:off x="7298343" y="2224373"/>
              <a:ext cx="176139" cy="176153"/>
            </a:xfrm>
            <a:prstGeom prst="ellipse">
              <a:avLst/>
            </a:prstGeom>
            <a:grpFill/>
            <a:ln w="19050">
              <a:solidFill>
                <a:schemeClr val="tx1"/>
              </a:solidFill>
              <a:headEnd type="stealth" w="med" len="med"/>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orbel"/>
              </a:endParaRPr>
            </a:p>
          </p:txBody>
        </p:sp>
        <p:sp>
          <p:nvSpPr>
            <p:cNvPr id="366" name="Oval 365"/>
            <p:cNvSpPr/>
            <p:nvPr/>
          </p:nvSpPr>
          <p:spPr>
            <a:xfrm>
              <a:off x="7483401" y="2650619"/>
              <a:ext cx="176139" cy="176153"/>
            </a:xfrm>
            <a:prstGeom prst="ellipse">
              <a:avLst/>
            </a:prstGeom>
            <a:grpFill/>
            <a:ln w="19050">
              <a:solidFill>
                <a:schemeClr val="tx1"/>
              </a:solidFill>
              <a:headEnd type="stealth" w="med" len="med"/>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orbel"/>
              </a:endParaRPr>
            </a:p>
          </p:txBody>
        </p:sp>
        <p:sp>
          <p:nvSpPr>
            <p:cNvPr id="367" name="Oval 366"/>
            <p:cNvSpPr/>
            <p:nvPr/>
          </p:nvSpPr>
          <p:spPr>
            <a:xfrm>
              <a:off x="7798931" y="2650619"/>
              <a:ext cx="176139" cy="176153"/>
            </a:xfrm>
            <a:prstGeom prst="ellipse">
              <a:avLst/>
            </a:prstGeom>
            <a:grpFill/>
            <a:ln w="19050">
              <a:solidFill>
                <a:schemeClr val="tx1"/>
              </a:solidFill>
              <a:headEnd type="stealth" w="med" len="med"/>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orbel"/>
              </a:endParaRPr>
            </a:p>
          </p:txBody>
        </p:sp>
        <p:sp>
          <p:nvSpPr>
            <p:cNvPr id="368" name="Oval 367"/>
            <p:cNvSpPr/>
            <p:nvPr/>
          </p:nvSpPr>
          <p:spPr>
            <a:xfrm>
              <a:off x="7976463" y="2224373"/>
              <a:ext cx="176139" cy="176153"/>
            </a:xfrm>
            <a:prstGeom prst="ellipse">
              <a:avLst/>
            </a:prstGeom>
            <a:grpFill/>
            <a:ln w="19050">
              <a:solidFill>
                <a:schemeClr val="tx1"/>
              </a:solidFill>
              <a:headEnd type="stealth" w="med" len="med"/>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orbel"/>
              </a:endParaRPr>
            </a:p>
          </p:txBody>
        </p:sp>
        <p:sp>
          <p:nvSpPr>
            <p:cNvPr id="369" name="Oval 368"/>
            <p:cNvSpPr/>
            <p:nvPr/>
          </p:nvSpPr>
          <p:spPr>
            <a:xfrm>
              <a:off x="7652463" y="1936349"/>
              <a:ext cx="176139" cy="176153"/>
            </a:xfrm>
            <a:prstGeom prst="ellipse">
              <a:avLst/>
            </a:prstGeom>
            <a:grpFill/>
            <a:ln w="19050">
              <a:solidFill>
                <a:schemeClr val="tx1"/>
              </a:solidFill>
              <a:headEnd type="stealth" w="med" len="med"/>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orbel"/>
              </a:endParaRPr>
            </a:p>
          </p:txBody>
        </p:sp>
        <p:cxnSp>
          <p:nvCxnSpPr>
            <p:cNvPr id="370" name="Straight Connector 369"/>
            <p:cNvCxnSpPr>
              <a:stCxn id="365" idx="7"/>
              <a:endCxn id="369" idx="3"/>
            </p:cNvCxnSpPr>
            <p:nvPr/>
          </p:nvCxnSpPr>
          <p:spPr>
            <a:xfrm flipV="1">
              <a:off x="7448687" y="2086705"/>
              <a:ext cx="229571" cy="163465"/>
            </a:xfrm>
            <a:prstGeom prst="line">
              <a:avLst/>
            </a:prstGeom>
            <a:grpFill/>
            <a:ln w="19050">
              <a:solidFill>
                <a:srgbClr val="008000"/>
              </a:solidFill>
              <a:headEnd type="stealth" w="med" len="med"/>
              <a:tailEnd type="stealth"/>
            </a:ln>
            <a:effectLst/>
          </p:spPr>
          <p:style>
            <a:lnRef idx="2">
              <a:schemeClr val="accent1"/>
            </a:lnRef>
            <a:fillRef idx="0">
              <a:schemeClr val="accent1"/>
            </a:fillRef>
            <a:effectRef idx="1">
              <a:schemeClr val="accent1"/>
            </a:effectRef>
            <a:fontRef idx="minor">
              <a:schemeClr val="tx1"/>
            </a:fontRef>
          </p:style>
        </p:cxnSp>
        <p:cxnSp>
          <p:nvCxnSpPr>
            <p:cNvPr id="371" name="Straight Connector 370"/>
            <p:cNvCxnSpPr>
              <a:stCxn id="365" idx="4"/>
              <a:endCxn id="366" idx="1"/>
            </p:cNvCxnSpPr>
            <p:nvPr/>
          </p:nvCxnSpPr>
          <p:spPr>
            <a:xfrm>
              <a:off x="7386413" y="2400526"/>
              <a:ext cx="122783" cy="275890"/>
            </a:xfrm>
            <a:prstGeom prst="line">
              <a:avLst/>
            </a:prstGeom>
            <a:grpFill/>
            <a:ln w="19050">
              <a:solidFill>
                <a:srgbClr val="008000"/>
              </a:solidFill>
              <a:headEnd type="stealth" w="med" len="med"/>
              <a:tailEnd type="stealth"/>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stCxn id="366" idx="6"/>
              <a:endCxn id="367" idx="2"/>
            </p:cNvCxnSpPr>
            <p:nvPr/>
          </p:nvCxnSpPr>
          <p:spPr>
            <a:xfrm>
              <a:off x="7659540" y="2738696"/>
              <a:ext cx="139391" cy="0"/>
            </a:xfrm>
            <a:prstGeom prst="line">
              <a:avLst/>
            </a:prstGeom>
            <a:grpFill/>
            <a:ln w="19050">
              <a:solidFill>
                <a:srgbClr val="008000"/>
              </a:solidFill>
              <a:headEnd type="stealth" w="med" len="med"/>
              <a:tailEnd type="stealth"/>
            </a:ln>
            <a:effectLst/>
          </p:spPr>
          <p:style>
            <a:lnRef idx="2">
              <a:schemeClr val="accent1"/>
            </a:lnRef>
            <a:fillRef idx="0">
              <a:schemeClr val="accent1"/>
            </a:fillRef>
            <a:effectRef idx="1">
              <a:schemeClr val="accent1"/>
            </a:effectRef>
            <a:fontRef idx="minor">
              <a:schemeClr val="tx1"/>
            </a:fontRef>
          </p:style>
        </p:cxnSp>
        <p:cxnSp>
          <p:nvCxnSpPr>
            <p:cNvPr id="373" name="Straight Connector 372"/>
            <p:cNvCxnSpPr>
              <a:stCxn id="367" idx="7"/>
              <a:endCxn id="368" idx="4"/>
            </p:cNvCxnSpPr>
            <p:nvPr/>
          </p:nvCxnSpPr>
          <p:spPr>
            <a:xfrm flipV="1">
              <a:off x="7949275" y="2400526"/>
              <a:ext cx="115258" cy="275890"/>
            </a:xfrm>
            <a:prstGeom prst="line">
              <a:avLst/>
            </a:prstGeom>
            <a:grpFill/>
            <a:ln w="19050">
              <a:solidFill>
                <a:srgbClr val="008000"/>
              </a:solidFill>
              <a:headEnd type="stealth" w="med" len="med"/>
              <a:tailEnd type="stealth"/>
            </a:ln>
            <a:effectLst/>
          </p:spPr>
          <p:style>
            <a:lnRef idx="2">
              <a:schemeClr val="accent1"/>
            </a:lnRef>
            <a:fillRef idx="0">
              <a:schemeClr val="accent1"/>
            </a:fillRef>
            <a:effectRef idx="1">
              <a:schemeClr val="accent1"/>
            </a:effectRef>
            <a:fontRef idx="minor">
              <a:schemeClr val="tx1"/>
            </a:fontRef>
          </p:style>
        </p:cxnSp>
        <p:cxnSp>
          <p:nvCxnSpPr>
            <p:cNvPr id="374" name="Straight Connector 373"/>
            <p:cNvCxnSpPr>
              <a:stCxn id="369" idx="5"/>
              <a:endCxn id="368" idx="1"/>
            </p:cNvCxnSpPr>
            <p:nvPr/>
          </p:nvCxnSpPr>
          <p:spPr>
            <a:xfrm>
              <a:off x="7802807" y="2086705"/>
              <a:ext cx="199451" cy="163465"/>
            </a:xfrm>
            <a:prstGeom prst="line">
              <a:avLst/>
            </a:prstGeom>
            <a:grpFill/>
            <a:ln w="19050">
              <a:solidFill>
                <a:srgbClr val="008000"/>
              </a:solidFill>
              <a:headEnd type="stealth" w="med" len="med"/>
              <a:tailEnd type="stealth"/>
            </a:ln>
            <a:effectLst/>
          </p:spPr>
          <p:style>
            <a:lnRef idx="2">
              <a:schemeClr val="accent1"/>
            </a:lnRef>
            <a:fillRef idx="0">
              <a:schemeClr val="accent1"/>
            </a:fillRef>
            <a:effectRef idx="1">
              <a:schemeClr val="accent1"/>
            </a:effectRef>
            <a:fontRef idx="minor">
              <a:schemeClr val="tx1"/>
            </a:fontRef>
          </p:style>
        </p:cxnSp>
        <p:cxnSp>
          <p:nvCxnSpPr>
            <p:cNvPr id="375" name="Straight Connector 374"/>
            <p:cNvCxnSpPr>
              <a:stCxn id="365" idx="6"/>
              <a:endCxn id="368" idx="2"/>
            </p:cNvCxnSpPr>
            <p:nvPr/>
          </p:nvCxnSpPr>
          <p:spPr>
            <a:xfrm>
              <a:off x="7474482" y="2312450"/>
              <a:ext cx="501981" cy="0"/>
            </a:xfrm>
            <a:prstGeom prst="line">
              <a:avLst/>
            </a:prstGeom>
            <a:grpFill/>
            <a:ln w="19050">
              <a:solidFill>
                <a:srgbClr val="008000"/>
              </a:solidFill>
              <a:headEnd type="stealth" w="med" len="med"/>
              <a:tailEnd type="stealth"/>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p:cNvCxnSpPr>
              <a:stCxn id="365" idx="5"/>
              <a:endCxn id="367" idx="1"/>
            </p:cNvCxnSpPr>
            <p:nvPr/>
          </p:nvCxnSpPr>
          <p:spPr>
            <a:xfrm>
              <a:off x="7448687" y="2374729"/>
              <a:ext cx="376039" cy="301687"/>
            </a:xfrm>
            <a:prstGeom prst="line">
              <a:avLst/>
            </a:prstGeom>
            <a:grpFill/>
            <a:ln w="19050">
              <a:solidFill>
                <a:srgbClr val="008000"/>
              </a:solidFill>
              <a:headEnd type="stealth" w="med" len="med"/>
              <a:tailEnd type="stealth"/>
            </a:ln>
            <a:effectLst/>
          </p:spPr>
          <p:style>
            <a:lnRef idx="2">
              <a:schemeClr val="accent1"/>
            </a:lnRef>
            <a:fillRef idx="0">
              <a:schemeClr val="accent1"/>
            </a:fillRef>
            <a:effectRef idx="1">
              <a:schemeClr val="accent1"/>
            </a:effectRef>
            <a:fontRef idx="minor">
              <a:schemeClr val="tx1"/>
            </a:fontRef>
          </p:style>
        </p:cxnSp>
        <p:cxnSp>
          <p:nvCxnSpPr>
            <p:cNvPr id="377" name="Straight Connector 376"/>
            <p:cNvCxnSpPr>
              <a:stCxn id="366" idx="0"/>
              <a:endCxn id="369" idx="4"/>
            </p:cNvCxnSpPr>
            <p:nvPr/>
          </p:nvCxnSpPr>
          <p:spPr>
            <a:xfrm flipV="1">
              <a:off x="7571471" y="2112502"/>
              <a:ext cx="169062" cy="538117"/>
            </a:xfrm>
            <a:prstGeom prst="line">
              <a:avLst/>
            </a:prstGeom>
            <a:grpFill/>
            <a:ln w="19050">
              <a:solidFill>
                <a:srgbClr val="008000"/>
              </a:solidFill>
              <a:headEnd type="stealth" w="med" len="med"/>
              <a:tailEnd type="stealth"/>
            </a:ln>
            <a:effectLst/>
          </p:spPr>
          <p:style>
            <a:lnRef idx="2">
              <a:schemeClr val="accent1"/>
            </a:lnRef>
            <a:fillRef idx="0">
              <a:schemeClr val="accent1"/>
            </a:fillRef>
            <a:effectRef idx="1">
              <a:schemeClr val="accent1"/>
            </a:effectRef>
            <a:fontRef idx="minor">
              <a:schemeClr val="tx1"/>
            </a:fontRef>
          </p:style>
        </p:cxnSp>
        <p:cxnSp>
          <p:nvCxnSpPr>
            <p:cNvPr id="378" name="Straight Connector 377"/>
            <p:cNvCxnSpPr>
              <a:stCxn id="367" idx="0"/>
              <a:endCxn id="369" idx="4"/>
            </p:cNvCxnSpPr>
            <p:nvPr/>
          </p:nvCxnSpPr>
          <p:spPr>
            <a:xfrm flipH="1" flipV="1">
              <a:off x="7740533" y="2112502"/>
              <a:ext cx="146468" cy="538117"/>
            </a:xfrm>
            <a:prstGeom prst="line">
              <a:avLst/>
            </a:prstGeom>
            <a:grpFill/>
            <a:ln w="19050">
              <a:solidFill>
                <a:srgbClr val="008000"/>
              </a:solidFill>
              <a:headEnd type="stealth" w="med" len="med"/>
              <a:tailEnd type="stealth"/>
            </a:ln>
            <a:effectLst/>
          </p:spPr>
          <p:style>
            <a:lnRef idx="2">
              <a:schemeClr val="accent1"/>
            </a:lnRef>
            <a:fillRef idx="0">
              <a:schemeClr val="accent1"/>
            </a:fillRef>
            <a:effectRef idx="1">
              <a:schemeClr val="accent1"/>
            </a:effectRef>
            <a:fontRef idx="minor">
              <a:schemeClr val="tx1"/>
            </a:fontRef>
          </p:style>
        </p:cxnSp>
        <p:cxnSp>
          <p:nvCxnSpPr>
            <p:cNvPr id="379" name="Straight Connector 378"/>
            <p:cNvCxnSpPr>
              <a:stCxn id="368" idx="2"/>
              <a:endCxn id="366" idx="7"/>
            </p:cNvCxnSpPr>
            <p:nvPr/>
          </p:nvCxnSpPr>
          <p:spPr>
            <a:xfrm flipH="1">
              <a:off x="7633745" y="2312450"/>
              <a:ext cx="342718" cy="363966"/>
            </a:xfrm>
            <a:prstGeom prst="line">
              <a:avLst/>
            </a:prstGeom>
            <a:grpFill/>
            <a:ln w="19050">
              <a:solidFill>
                <a:srgbClr val="008000"/>
              </a:solidFill>
              <a:headEnd type="stealth" w="med" len="med"/>
              <a:tailEnd type="stealth"/>
            </a:ln>
            <a:effectLst/>
          </p:spPr>
          <p:style>
            <a:lnRef idx="2">
              <a:schemeClr val="accent1"/>
            </a:lnRef>
            <a:fillRef idx="0">
              <a:schemeClr val="accent1"/>
            </a:fillRef>
            <a:effectRef idx="1">
              <a:schemeClr val="accent1"/>
            </a:effectRef>
            <a:fontRef idx="minor">
              <a:schemeClr val="tx1"/>
            </a:fontRef>
          </p:style>
        </p:cxnSp>
      </p:grpSp>
      <p:grpSp>
        <p:nvGrpSpPr>
          <p:cNvPr id="380" name="Group 379"/>
          <p:cNvGrpSpPr>
            <a:grpSpLocks noChangeAspect="1"/>
          </p:cNvGrpSpPr>
          <p:nvPr/>
        </p:nvGrpSpPr>
        <p:grpSpPr>
          <a:xfrm>
            <a:off x="10596312" y="1904225"/>
            <a:ext cx="182832" cy="1064319"/>
            <a:chOff x="5772637" y="1886245"/>
            <a:chExt cx="176139" cy="1025087"/>
          </a:xfrm>
          <a:noFill/>
        </p:grpSpPr>
        <p:sp>
          <p:nvSpPr>
            <p:cNvPr id="381" name="Oval 380"/>
            <p:cNvSpPr/>
            <p:nvPr/>
          </p:nvSpPr>
          <p:spPr>
            <a:xfrm>
              <a:off x="5772637" y="2735179"/>
              <a:ext cx="176139" cy="176153"/>
            </a:xfrm>
            <a:prstGeom prst="ellipse">
              <a:avLst/>
            </a:prstGeom>
            <a:grpFill/>
            <a:ln w="28575" cmpd="sng">
              <a:solidFill>
                <a:schemeClr val="tx1"/>
              </a:solidFill>
              <a:headEnd type="none" w="med" len="med"/>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orbel"/>
              </a:endParaRPr>
            </a:p>
          </p:txBody>
        </p:sp>
        <p:cxnSp>
          <p:nvCxnSpPr>
            <p:cNvPr id="382" name="Straight Arrow Connector 381"/>
            <p:cNvCxnSpPr/>
            <p:nvPr/>
          </p:nvCxnSpPr>
          <p:spPr>
            <a:xfrm flipV="1">
              <a:off x="5855851" y="2062398"/>
              <a:ext cx="9711" cy="672781"/>
            </a:xfrm>
            <a:prstGeom prst="straightConnector1">
              <a:avLst/>
            </a:prstGeom>
            <a:grpFill/>
            <a:ln w="28575" cmpd="sng">
              <a:solidFill>
                <a:schemeClr val="tx1"/>
              </a:solidFill>
              <a:headEnd type="none" w="med" len="med"/>
              <a:tailEnd type="stealth"/>
            </a:ln>
            <a:effectLst/>
          </p:spPr>
          <p:style>
            <a:lnRef idx="2">
              <a:schemeClr val="accent1"/>
            </a:lnRef>
            <a:fillRef idx="0">
              <a:schemeClr val="accent1"/>
            </a:fillRef>
            <a:effectRef idx="1">
              <a:schemeClr val="accent1"/>
            </a:effectRef>
            <a:fontRef idx="minor">
              <a:schemeClr val="tx1"/>
            </a:fontRef>
          </p:style>
        </p:cxnSp>
        <p:sp>
          <p:nvSpPr>
            <p:cNvPr id="383" name="Oval 382"/>
            <p:cNvSpPr/>
            <p:nvPr/>
          </p:nvSpPr>
          <p:spPr>
            <a:xfrm>
              <a:off x="5772637" y="1886245"/>
              <a:ext cx="176139" cy="176153"/>
            </a:xfrm>
            <a:prstGeom prst="ellipse">
              <a:avLst/>
            </a:prstGeom>
            <a:grpFill/>
            <a:ln w="28575" cmpd="sng">
              <a:solidFill>
                <a:schemeClr val="tx1"/>
              </a:solidFill>
              <a:headEnd type="none" w="med" len="med"/>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orbel"/>
              </a:endParaRPr>
            </a:p>
          </p:txBody>
        </p:sp>
      </p:grpSp>
      <p:grpSp>
        <p:nvGrpSpPr>
          <p:cNvPr id="4" name="Group 3"/>
          <p:cNvGrpSpPr/>
          <p:nvPr/>
        </p:nvGrpSpPr>
        <p:grpSpPr>
          <a:xfrm>
            <a:off x="4091175" y="10001"/>
            <a:ext cx="3997107" cy="6858000"/>
            <a:chOff x="4092237" y="10001"/>
            <a:chExt cx="3998148" cy="6858000"/>
          </a:xfrm>
        </p:grpSpPr>
        <p:sp>
          <p:nvSpPr>
            <p:cNvPr id="385" name="TextBox 384"/>
            <p:cNvSpPr txBox="1"/>
            <p:nvPr/>
          </p:nvSpPr>
          <p:spPr>
            <a:xfrm>
              <a:off x="4092237" y="10001"/>
              <a:ext cx="3998148" cy="6858000"/>
            </a:xfrm>
            <a:prstGeom prst="rect">
              <a:avLst/>
            </a:prstGeom>
            <a:solidFill>
              <a:schemeClr val="bg1"/>
            </a:solidFill>
          </p:spPr>
          <p:txBody>
            <a:bodyPr wrap="square" rtlCol="0" anchor="ctr">
              <a:noAutofit/>
            </a:bodyPr>
            <a:lstStyle/>
            <a:p>
              <a:pPr algn="ctr"/>
              <a:endParaRPr lang="en-US" sz="2400" dirty="0" smtClean="0">
                <a:solidFill>
                  <a:prstClr val="white"/>
                </a:solidFill>
                <a:latin typeface="Gill Sans"/>
                <a:cs typeface="Gill Sans"/>
              </a:endParaRPr>
            </a:p>
          </p:txBody>
        </p:sp>
        <p:grpSp>
          <p:nvGrpSpPr>
            <p:cNvPr id="2" name="Group 1"/>
            <p:cNvGrpSpPr/>
            <p:nvPr/>
          </p:nvGrpSpPr>
          <p:grpSpPr>
            <a:xfrm>
              <a:off x="4943801" y="3931154"/>
              <a:ext cx="2295020" cy="1732613"/>
              <a:chOff x="4943801" y="3931154"/>
              <a:chExt cx="2295020" cy="1732613"/>
            </a:xfrm>
          </p:grpSpPr>
          <p:sp>
            <p:nvSpPr>
              <p:cNvPr id="401" name="Oval 400"/>
              <p:cNvSpPr/>
              <p:nvPr/>
            </p:nvSpPr>
            <p:spPr>
              <a:xfrm>
                <a:off x="4943801" y="5381923"/>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2" name="Oval 401"/>
              <p:cNvSpPr/>
              <p:nvPr/>
            </p:nvSpPr>
            <p:spPr>
              <a:xfrm>
                <a:off x="5448649" y="5381923"/>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3" name="Oval 402"/>
              <p:cNvSpPr/>
              <p:nvPr/>
            </p:nvSpPr>
            <p:spPr>
              <a:xfrm>
                <a:off x="5953498" y="5381923"/>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4" name="Oval 403"/>
              <p:cNvSpPr/>
              <p:nvPr/>
            </p:nvSpPr>
            <p:spPr>
              <a:xfrm>
                <a:off x="6460223" y="5381923"/>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5" name="Oval 404"/>
              <p:cNvSpPr/>
              <p:nvPr/>
            </p:nvSpPr>
            <p:spPr>
              <a:xfrm>
                <a:off x="6956999" y="5381923"/>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6" name="Oval 405"/>
              <p:cNvSpPr/>
              <p:nvPr/>
            </p:nvSpPr>
            <p:spPr>
              <a:xfrm>
                <a:off x="5472114" y="3931154"/>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7" name="Oval 406"/>
              <p:cNvSpPr/>
              <p:nvPr/>
            </p:nvSpPr>
            <p:spPr>
              <a:xfrm>
                <a:off x="6449020" y="3931154"/>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08" name="Straight Arrow Connector 407"/>
              <p:cNvCxnSpPr>
                <a:stCxn id="401" idx="0"/>
                <a:endCxn id="406" idx="2"/>
              </p:cNvCxnSpPr>
              <p:nvPr/>
            </p:nvCxnSpPr>
            <p:spPr>
              <a:xfrm flipV="1">
                <a:off x="5084712" y="4072076"/>
                <a:ext cx="387402" cy="1309847"/>
              </a:xfrm>
              <a:prstGeom prst="straightConnector1">
                <a:avLst/>
              </a:prstGeom>
              <a:solidFill>
                <a:schemeClr val="tx1">
                  <a:lumMod val="75000"/>
                  <a:lumOff val="25000"/>
                </a:schemeClr>
              </a:solidFill>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09" name="Straight Arrow Connector 408"/>
              <p:cNvCxnSpPr>
                <a:stCxn id="402" idx="0"/>
                <a:endCxn id="406" idx="3"/>
              </p:cNvCxnSpPr>
              <p:nvPr/>
            </p:nvCxnSpPr>
            <p:spPr>
              <a:xfrm flipH="1" flipV="1">
                <a:off x="5513386" y="4171723"/>
                <a:ext cx="76174" cy="1210200"/>
              </a:xfrm>
              <a:prstGeom prst="straightConnector1">
                <a:avLst/>
              </a:prstGeom>
              <a:solidFill>
                <a:schemeClr val="tx1">
                  <a:lumMod val="75000"/>
                  <a:lumOff val="25000"/>
                </a:schemeClr>
              </a:solidFill>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10" name="Straight Arrow Connector 409"/>
              <p:cNvCxnSpPr>
                <a:stCxn id="401" idx="0"/>
                <a:endCxn id="407" idx="2"/>
              </p:cNvCxnSpPr>
              <p:nvPr/>
            </p:nvCxnSpPr>
            <p:spPr>
              <a:xfrm flipV="1">
                <a:off x="5084712" y="4072076"/>
                <a:ext cx="1364308" cy="1309847"/>
              </a:xfrm>
              <a:prstGeom prst="straightConnector1">
                <a:avLst/>
              </a:prstGeom>
              <a:solidFill>
                <a:schemeClr val="tx1">
                  <a:lumMod val="75000"/>
                  <a:lumOff val="25000"/>
                </a:schemeClr>
              </a:solidFill>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11" name="Straight Arrow Connector 410"/>
              <p:cNvCxnSpPr>
                <a:stCxn id="402" idx="0"/>
                <a:endCxn id="407" idx="3"/>
              </p:cNvCxnSpPr>
              <p:nvPr/>
            </p:nvCxnSpPr>
            <p:spPr>
              <a:xfrm flipV="1">
                <a:off x="5589560" y="4171723"/>
                <a:ext cx="900732" cy="1210200"/>
              </a:xfrm>
              <a:prstGeom prst="straightConnector1">
                <a:avLst/>
              </a:prstGeom>
              <a:solidFill>
                <a:schemeClr val="tx1">
                  <a:lumMod val="75000"/>
                  <a:lumOff val="25000"/>
                </a:schemeClr>
              </a:solidFill>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12" name="Straight Arrow Connector 411"/>
              <p:cNvCxnSpPr>
                <a:stCxn id="403" idx="0"/>
                <a:endCxn id="406" idx="4"/>
              </p:cNvCxnSpPr>
              <p:nvPr/>
            </p:nvCxnSpPr>
            <p:spPr>
              <a:xfrm flipH="1" flipV="1">
                <a:off x="5613025" y="4212998"/>
                <a:ext cx="481384" cy="1168925"/>
              </a:xfrm>
              <a:prstGeom prst="straightConnector1">
                <a:avLst/>
              </a:prstGeom>
              <a:solidFill>
                <a:schemeClr val="tx1">
                  <a:lumMod val="75000"/>
                  <a:lumOff val="25000"/>
                </a:schemeClr>
              </a:solidFill>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13" name="Straight Arrow Connector 412"/>
              <p:cNvCxnSpPr>
                <a:stCxn id="403" idx="0"/>
                <a:endCxn id="407" idx="4"/>
              </p:cNvCxnSpPr>
              <p:nvPr/>
            </p:nvCxnSpPr>
            <p:spPr>
              <a:xfrm flipV="1">
                <a:off x="6094409" y="4212998"/>
                <a:ext cx="495522" cy="1168925"/>
              </a:xfrm>
              <a:prstGeom prst="straightConnector1">
                <a:avLst/>
              </a:prstGeom>
              <a:solidFill>
                <a:schemeClr val="tx1">
                  <a:lumMod val="75000"/>
                  <a:lumOff val="25000"/>
                </a:schemeClr>
              </a:solidFill>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14" name="Straight Arrow Connector 413"/>
              <p:cNvCxnSpPr>
                <a:stCxn id="404" idx="0"/>
                <a:endCxn id="406" idx="5"/>
              </p:cNvCxnSpPr>
              <p:nvPr/>
            </p:nvCxnSpPr>
            <p:spPr>
              <a:xfrm flipH="1" flipV="1">
                <a:off x="5712664" y="4171723"/>
                <a:ext cx="888470" cy="1210200"/>
              </a:xfrm>
              <a:prstGeom prst="straightConnector1">
                <a:avLst/>
              </a:prstGeom>
              <a:solidFill>
                <a:schemeClr val="tx1">
                  <a:lumMod val="75000"/>
                  <a:lumOff val="25000"/>
                </a:schemeClr>
              </a:solidFill>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15" name="Straight Arrow Connector 414"/>
              <p:cNvCxnSpPr>
                <a:stCxn id="405" idx="0"/>
                <a:endCxn id="407" idx="6"/>
              </p:cNvCxnSpPr>
              <p:nvPr/>
            </p:nvCxnSpPr>
            <p:spPr>
              <a:xfrm flipH="1" flipV="1">
                <a:off x="6730842" y="4072076"/>
                <a:ext cx="367068" cy="1309847"/>
              </a:xfrm>
              <a:prstGeom prst="straightConnector1">
                <a:avLst/>
              </a:prstGeom>
              <a:solidFill>
                <a:schemeClr val="tx1">
                  <a:lumMod val="75000"/>
                  <a:lumOff val="25000"/>
                </a:schemeClr>
              </a:solidFill>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16" name="Straight Arrow Connector 415"/>
              <p:cNvCxnSpPr>
                <a:stCxn id="404" idx="0"/>
                <a:endCxn id="407" idx="5"/>
              </p:cNvCxnSpPr>
              <p:nvPr/>
            </p:nvCxnSpPr>
            <p:spPr>
              <a:xfrm flipV="1">
                <a:off x="6601134" y="4171723"/>
                <a:ext cx="88436" cy="1210200"/>
              </a:xfrm>
              <a:prstGeom prst="straightConnector1">
                <a:avLst/>
              </a:prstGeom>
              <a:solidFill>
                <a:schemeClr val="tx1">
                  <a:lumMod val="75000"/>
                  <a:lumOff val="25000"/>
                </a:schemeClr>
              </a:solidFill>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17" name="Straight Arrow Connector 416"/>
              <p:cNvCxnSpPr>
                <a:stCxn id="405" idx="0"/>
                <a:endCxn id="406" idx="6"/>
              </p:cNvCxnSpPr>
              <p:nvPr/>
            </p:nvCxnSpPr>
            <p:spPr>
              <a:xfrm flipH="1" flipV="1">
                <a:off x="5753936" y="4072076"/>
                <a:ext cx="1343974" cy="1309847"/>
              </a:xfrm>
              <a:prstGeom prst="straightConnector1">
                <a:avLst/>
              </a:prstGeom>
              <a:solidFill>
                <a:schemeClr val="tx1">
                  <a:lumMod val="75000"/>
                  <a:lumOff val="25000"/>
                </a:schemeClr>
              </a:solidFill>
              <a:ln w="19050" cmpd="sng">
                <a:solidFill>
                  <a:srgbClr val="FF6600"/>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5356908" y="1063126"/>
              <a:ext cx="1645920" cy="913372"/>
              <a:chOff x="5356908" y="1063126"/>
              <a:chExt cx="1645920" cy="913372"/>
            </a:xfrm>
          </p:grpSpPr>
          <p:sp>
            <p:nvSpPr>
              <p:cNvPr id="394" name="Oval 393"/>
              <p:cNvSpPr/>
              <p:nvPr/>
            </p:nvSpPr>
            <p:spPr>
              <a:xfrm>
                <a:off x="5356908" y="1063126"/>
                <a:ext cx="264523" cy="2645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5" name="Oval 394"/>
              <p:cNvSpPr/>
              <p:nvPr/>
            </p:nvSpPr>
            <p:spPr>
              <a:xfrm>
                <a:off x="6738305" y="1063126"/>
                <a:ext cx="264523" cy="2645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6" name="Oval 395"/>
              <p:cNvSpPr/>
              <p:nvPr/>
            </p:nvSpPr>
            <p:spPr>
              <a:xfrm>
                <a:off x="6067405" y="1063126"/>
                <a:ext cx="264523" cy="2645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97" name="Straight Arrow Connector 396"/>
              <p:cNvCxnSpPr>
                <a:endCxn id="394" idx="4"/>
              </p:cNvCxnSpPr>
              <p:nvPr/>
            </p:nvCxnSpPr>
            <p:spPr>
              <a:xfrm flipH="1" flipV="1">
                <a:off x="5489170" y="1327670"/>
                <a:ext cx="606767" cy="423027"/>
              </a:xfrm>
              <a:prstGeom prst="straightConnector1">
                <a:avLst/>
              </a:prstGeom>
              <a:ln w="19050" cmpd="sng">
                <a:solidFill>
                  <a:srgbClr val="D9001F"/>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a:endCxn id="396" idx="4"/>
              </p:cNvCxnSpPr>
              <p:nvPr/>
            </p:nvCxnSpPr>
            <p:spPr>
              <a:xfrm flipV="1">
                <a:off x="6189461" y="1327670"/>
                <a:ext cx="10206" cy="384284"/>
              </a:xfrm>
              <a:prstGeom prst="straightConnector1">
                <a:avLst/>
              </a:prstGeom>
              <a:ln w="19050" cmpd="sng">
                <a:solidFill>
                  <a:srgbClr val="D9001F"/>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99" name="Straight Arrow Connector 398"/>
              <p:cNvCxnSpPr>
                <a:endCxn id="395" idx="4"/>
              </p:cNvCxnSpPr>
              <p:nvPr/>
            </p:nvCxnSpPr>
            <p:spPr>
              <a:xfrm flipV="1">
                <a:off x="6282985" y="1327670"/>
                <a:ext cx="587582" cy="423026"/>
              </a:xfrm>
              <a:prstGeom prst="straightConnector1">
                <a:avLst/>
              </a:prstGeom>
              <a:ln w="19050" cmpd="sng">
                <a:solidFill>
                  <a:srgbClr val="D9001F"/>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sp>
            <p:nvSpPr>
              <p:cNvPr id="400" name="Oval 399"/>
              <p:cNvSpPr/>
              <p:nvPr/>
            </p:nvSpPr>
            <p:spPr>
              <a:xfrm>
                <a:off x="6057200" y="1711954"/>
                <a:ext cx="264523" cy="2645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88" name="Group 387"/>
            <p:cNvGrpSpPr>
              <a:grpSpLocks noChangeAspect="1"/>
            </p:cNvGrpSpPr>
            <p:nvPr/>
          </p:nvGrpSpPr>
          <p:grpSpPr>
            <a:xfrm>
              <a:off x="5485507" y="2456266"/>
              <a:ext cx="1234440" cy="1003061"/>
              <a:chOff x="9706864" y="1758862"/>
              <a:chExt cx="1258728" cy="1022796"/>
            </a:xfrm>
          </p:grpSpPr>
          <p:sp>
            <p:nvSpPr>
              <p:cNvPr id="389" name="Oval 388"/>
              <p:cNvSpPr/>
              <p:nvPr/>
            </p:nvSpPr>
            <p:spPr>
              <a:xfrm>
                <a:off x="9706864" y="2499814"/>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0" name="Oval 389"/>
              <p:cNvSpPr/>
              <p:nvPr/>
            </p:nvSpPr>
            <p:spPr>
              <a:xfrm>
                <a:off x="10683770" y="2499814"/>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1" name="Oval 390"/>
              <p:cNvSpPr/>
              <p:nvPr/>
            </p:nvSpPr>
            <p:spPr>
              <a:xfrm>
                <a:off x="10265507" y="1758862"/>
                <a:ext cx="281822" cy="281844"/>
              </a:xfrm>
              <a:prstGeom prst="ellipse">
                <a:avLst/>
              </a:prstGeom>
              <a:no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92" name="Straight Arrow Connector 391"/>
              <p:cNvCxnSpPr>
                <a:stCxn id="389" idx="7"/>
                <a:endCxn id="391" idx="3"/>
              </p:cNvCxnSpPr>
              <p:nvPr/>
            </p:nvCxnSpPr>
            <p:spPr>
              <a:xfrm flipV="1">
                <a:off x="9947414" y="1999431"/>
                <a:ext cx="359365" cy="541658"/>
              </a:xfrm>
              <a:prstGeom prst="straightConnector1">
                <a:avLst/>
              </a:prstGeom>
              <a:ln w="19050" cmpd="sng">
                <a:solidFill>
                  <a:srgbClr val="09245F"/>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93" name="Straight Arrow Connector 392"/>
              <p:cNvCxnSpPr>
                <a:stCxn id="390" idx="0"/>
                <a:endCxn id="391" idx="5"/>
              </p:cNvCxnSpPr>
              <p:nvPr/>
            </p:nvCxnSpPr>
            <p:spPr>
              <a:xfrm flipH="1" flipV="1">
                <a:off x="10506058" y="1999430"/>
                <a:ext cx="318623" cy="500383"/>
              </a:xfrm>
              <a:prstGeom prst="straightConnector1">
                <a:avLst/>
              </a:prstGeom>
              <a:ln w="19050" cmpd="sng">
                <a:solidFill>
                  <a:srgbClr val="09245F"/>
                </a:solidFill>
                <a:headEnd type="none" w="med" len="med"/>
                <a:tailEnd type="stealth" w="lg" len="lg"/>
              </a:ln>
              <a:effectLst/>
            </p:spPr>
            <p:style>
              <a:lnRef idx="2">
                <a:schemeClr val="accent1"/>
              </a:lnRef>
              <a:fillRef idx="0">
                <a:schemeClr val="accent1"/>
              </a:fillRef>
              <a:effectRef idx="1">
                <a:schemeClr val="accent1"/>
              </a:effectRef>
              <a:fontRef idx="minor">
                <a:schemeClr val="tx1"/>
              </a:fontRef>
            </p:style>
          </p:cxnSp>
        </p:grpSp>
      </p:grpSp>
      <p:sp>
        <p:nvSpPr>
          <p:cNvPr id="5" name="TextBox 4"/>
          <p:cNvSpPr txBox="1"/>
          <p:nvPr/>
        </p:nvSpPr>
        <p:spPr>
          <a:xfrm>
            <a:off x="5400864" y="3365895"/>
            <a:ext cx="1424238" cy="400110"/>
          </a:xfrm>
          <a:prstGeom prst="rect">
            <a:avLst/>
          </a:prstGeom>
          <a:noFill/>
        </p:spPr>
        <p:txBody>
          <a:bodyPr wrap="none" rtlCol="0">
            <a:spAutoFit/>
          </a:bodyPr>
          <a:lstStyle/>
          <a:p>
            <a:r>
              <a:rPr lang="en-US" sz="2000" dirty="0" smtClean="0">
                <a:solidFill>
                  <a:srgbClr val="09245F"/>
                </a:solidFill>
                <a:latin typeface="Gill Sans"/>
                <a:cs typeface="Gill Sans"/>
              </a:rPr>
              <a:t>Aggregation</a:t>
            </a:r>
            <a:endParaRPr lang="en-US" sz="2000" dirty="0">
              <a:solidFill>
                <a:srgbClr val="09245F"/>
              </a:solidFill>
              <a:latin typeface="Gill Sans"/>
              <a:cs typeface="Gill Sans"/>
            </a:endParaRPr>
          </a:p>
        </p:txBody>
      </p:sp>
      <p:sp>
        <p:nvSpPr>
          <p:cNvPr id="120" name="TextBox 119"/>
          <p:cNvSpPr txBox="1"/>
          <p:nvPr/>
        </p:nvSpPr>
        <p:spPr>
          <a:xfrm>
            <a:off x="5507035" y="1865950"/>
            <a:ext cx="1211840" cy="400110"/>
          </a:xfrm>
          <a:prstGeom prst="rect">
            <a:avLst/>
          </a:prstGeom>
          <a:noFill/>
        </p:spPr>
        <p:txBody>
          <a:bodyPr wrap="none" rtlCol="0">
            <a:spAutoFit/>
          </a:bodyPr>
          <a:lstStyle/>
          <a:p>
            <a:r>
              <a:rPr lang="en-US" sz="2000" dirty="0" smtClean="0">
                <a:solidFill>
                  <a:srgbClr val="D9001F"/>
                </a:solidFill>
                <a:latin typeface="Gill Sans"/>
                <a:cs typeface="Gill Sans"/>
              </a:rPr>
              <a:t>Broadcast</a:t>
            </a:r>
            <a:endParaRPr lang="en-US" sz="2000" dirty="0">
              <a:solidFill>
                <a:srgbClr val="D9001F"/>
              </a:solidFill>
              <a:latin typeface="Gill Sans"/>
              <a:cs typeface="Gill Sans"/>
            </a:endParaRPr>
          </a:p>
        </p:txBody>
      </p:sp>
      <p:sp>
        <p:nvSpPr>
          <p:cNvPr id="122" name="TextBox 121"/>
          <p:cNvSpPr txBox="1"/>
          <p:nvPr/>
        </p:nvSpPr>
        <p:spPr>
          <a:xfrm>
            <a:off x="5675995" y="5583138"/>
            <a:ext cx="873832" cy="400110"/>
          </a:xfrm>
          <a:prstGeom prst="rect">
            <a:avLst/>
          </a:prstGeom>
          <a:noFill/>
        </p:spPr>
        <p:txBody>
          <a:bodyPr wrap="none" rtlCol="0">
            <a:spAutoFit/>
          </a:bodyPr>
          <a:lstStyle/>
          <a:p>
            <a:r>
              <a:rPr lang="en-US" sz="2000" dirty="0" smtClean="0">
                <a:solidFill>
                  <a:srgbClr val="FF6600"/>
                </a:solidFill>
                <a:latin typeface="Gill Sans"/>
                <a:cs typeface="Gill Sans"/>
              </a:rPr>
              <a:t>Shuffle</a:t>
            </a:r>
            <a:endParaRPr lang="en-US" sz="2000" dirty="0">
              <a:solidFill>
                <a:srgbClr val="FF6600"/>
              </a:solidFill>
              <a:latin typeface="Gill Sans"/>
              <a:cs typeface="Gill Sans"/>
            </a:endParaRPr>
          </a:p>
        </p:txBody>
      </p:sp>
      <p:sp>
        <p:nvSpPr>
          <p:cNvPr id="124" name="TextBox 123"/>
          <p:cNvSpPr txBox="1"/>
          <p:nvPr/>
        </p:nvSpPr>
        <p:spPr>
          <a:xfrm>
            <a:off x="9452417" y="5368354"/>
            <a:ext cx="1597437" cy="400110"/>
          </a:xfrm>
          <a:prstGeom prst="rect">
            <a:avLst/>
          </a:prstGeom>
          <a:noFill/>
        </p:spPr>
        <p:txBody>
          <a:bodyPr wrap="none" rtlCol="0">
            <a:spAutoFit/>
          </a:bodyPr>
          <a:lstStyle/>
          <a:p>
            <a:r>
              <a:rPr lang="en-US" sz="2000" dirty="0" smtClean="0">
                <a:solidFill>
                  <a:schemeClr val="tx1">
                    <a:lumMod val="65000"/>
                    <a:lumOff val="35000"/>
                  </a:schemeClr>
                </a:solidFill>
                <a:latin typeface="Gill Sans"/>
                <a:cs typeface="Gill Sans"/>
              </a:rPr>
              <a:t>Parallel Flows</a:t>
            </a:r>
            <a:endParaRPr lang="en-US" sz="2000" dirty="0">
              <a:solidFill>
                <a:schemeClr val="tx1">
                  <a:lumMod val="65000"/>
                  <a:lumOff val="35000"/>
                </a:schemeClr>
              </a:solidFill>
              <a:latin typeface="Gill Sans"/>
              <a:cs typeface="Gill Sans"/>
            </a:endParaRPr>
          </a:p>
        </p:txBody>
      </p:sp>
      <p:sp>
        <p:nvSpPr>
          <p:cNvPr id="125" name="TextBox 124"/>
          <p:cNvSpPr txBox="1"/>
          <p:nvPr/>
        </p:nvSpPr>
        <p:spPr>
          <a:xfrm>
            <a:off x="8702177" y="3608320"/>
            <a:ext cx="1144464" cy="400110"/>
          </a:xfrm>
          <a:prstGeom prst="rect">
            <a:avLst/>
          </a:prstGeom>
          <a:noFill/>
        </p:spPr>
        <p:txBody>
          <a:bodyPr wrap="none" rtlCol="0">
            <a:spAutoFit/>
          </a:bodyPr>
          <a:lstStyle/>
          <a:p>
            <a:r>
              <a:rPr lang="en-US" sz="2000" dirty="0" smtClean="0">
                <a:solidFill>
                  <a:srgbClr val="008000"/>
                </a:solidFill>
                <a:latin typeface="Gill Sans"/>
                <a:cs typeface="Gill Sans"/>
              </a:rPr>
              <a:t>All-to-All</a:t>
            </a:r>
            <a:endParaRPr lang="en-US" sz="2000" dirty="0">
              <a:solidFill>
                <a:srgbClr val="008000"/>
              </a:solidFill>
              <a:latin typeface="Gill Sans"/>
              <a:cs typeface="Gill Sans"/>
            </a:endParaRPr>
          </a:p>
        </p:txBody>
      </p:sp>
      <p:sp>
        <p:nvSpPr>
          <p:cNvPr id="168" name="TextBox 167"/>
          <p:cNvSpPr txBox="1"/>
          <p:nvPr/>
        </p:nvSpPr>
        <p:spPr>
          <a:xfrm>
            <a:off x="10017823" y="2950443"/>
            <a:ext cx="1351652" cy="400110"/>
          </a:xfrm>
          <a:prstGeom prst="rect">
            <a:avLst/>
          </a:prstGeom>
          <a:noFill/>
        </p:spPr>
        <p:txBody>
          <a:bodyPr wrap="none" rtlCol="0">
            <a:spAutoFit/>
          </a:bodyPr>
          <a:lstStyle/>
          <a:p>
            <a:r>
              <a:rPr lang="en-US" sz="2000" dirty="0" smtClean="0">
                <a:latin typeface="Gill Sans"/>
                <a:cs typeface="Gill Sans"/>
              </a:rPr>
              <a:t>Single Flow</a:t>
            </a:r>
            <a:endParaRPr lang="en-US" sz="2000" dirty="0">
              <a:latin typeface="Gill Sans"/>
              <a:cs typeface="Gill Sans"/>
            </a:endParaRPr>
          </a:p>
        </p:txBody>
      </p:sp>
    </p:spTree>
    <p:custDataLst>
      <p:tags r:id="rId1"/>
    </p:custDataLst>
    <p:extLst>
      <p:ext uri="{BB962C8B-B14F-4D97-AF65-F5344CB8AC3E}">
        <p14:creationId xmlns:p14="http://schemas.microsoft.com/office/powerpoint/2010/main" val="345517279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23"/>
                                        </p:tgtEl>
                                      </p:cBhvr>
                                    </p:animEffect>
                                    <p:set>
                                      <p:cBhvr>
                                        <p:cTn id="7" dur="1" fill="hold">
                                          <p:stCondLst>
                                            <p:cond delay="499"/>
                                          </p:stCondLst>
                                        </p:cTn>
                                        <p:tgtEl>
                                          <p:spTgt spid="123"/>
                                        </p:tgtEl>
                                        <p:attrNameLst>
                                          <p:attrName>style.visibility</p:attrName>
                                        </p:attrNameLst>
                                      </p:cBhvr>
                                      <p:to>
                                        <p:strVal val="hidden"/>
                                      </p:to>
                                    </p:se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8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0" grpId="0"/>
      <p:bldP spid="122" grpId="0"/>
      <p:bldP spid="124" grpId="0"/>
      <p:bldP spid="125" grpId="0"/>
      <p:bldP spid="16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1|9.9|11.5|12.4|6.5|18.1|10|11.2|16.4"/>
</p:tagLst>
</file>

<file path=ppt/tags/tag2.xml><?xml version="1.0" encoding="utf-8"?>
<p:tagLst xmlns:a="http://schemas.openxmlformats.org/drawingml/2006/main" xmlns:r="http://schemas.openxmlformats.org/officeDocument/2006/relationships" xmlns:p="http://schemas.openxmlformats.org/presentationml/2006/main">
  <p:tag name="TIMING" val="|14.7|23.2"/>
</p:tagLst>
</file>

<file path=ppt/tags/tag3.xml><?xml version="1.0" encoding="utf-8"?>
<p:tagLst xmlns:a="http://schemas.openxmlformats.org/drawingml/2006/main" xmlns:r="http://schemas.openxmlformats.org/officeDocument/2006/relationships" xmlns:p="http://schemas.openxmlformats.org/presentationml/2006/main">
  <p:tag name="TIMING" val="|7.9|4.7|13.3"/>
</p:tagLst>
</file>

<file path=ppt/tags/tag4.xml><?xml version="1.0" encoding="utf-8"?>
<p:tagLst xmlns:a="http://schemas.openxmlformats.org/drawingml/2006/main" xmlns:r="http://schemas.openxmlformats.org/officeDocument/2006/relationships" xmlns:p="http://schemas.openxmlformats.org/presentationml/2006/main">
  <p:tag name="TIMING" val="|10.2|8.9|12.2|14.5|8.8|8.4|1.9|2.2"/>
</p:tagLst>
</file>

<file path=ppt/tags/tag5.xml><?xml version="1.0" encoding="utf-8"?>
<p:tagLst xmlns:a="http://schemas.openxmlformats.org/drawingml/2006/main" xmlns:r="http://schemas.openxmlformats.org/officeDocument/2006/relationships" xmlns:p="http://schemas.openxmlformats.org/presentationml/2006/main">
  <p:tag name="TIMING" val="|2.5"/>
</p:tagLst>
</file>

<file path=ppt/tags/tag6.xml><?xml version="1.0" encoding="utf-8"?>
<p:tagLst xmlns:a="http://schemas.openxmlformats.org/drawingml/2006/main" xmlns:r="http://schemas.openxmlformats.org/officeDocument/2006/relationships" xmlns:p="http://schemas.openxmlformats.org/presentationml/2006/main">
  <p:tag name="TIMING" val="|16.3|6.8|24.3"/>
</p:tagLst>
</file>

<file path=ppt/tags/tag7.xml><?xml version="1.0" encoding="utf-8"?>
<p:tagLst xmlns:a="http://schemas.openxmlformats.org/drawingml/2006/main" xmlns:r="http://schemas.openxmlformats.org/officeDocument/2006/relationships" xmlns:p="http://schemas.openxmlformats.org/presentationml/2006/main">
  <p:tag name="TIMING" val="|11.7|7.7"/>
</p:tagLst>
</file>

<file path=ppt/tags/tag8.xml><?xml version="1.0" encoding="utf-8"?>
<p:tagLst xmlns:a="http://schemas.openxmlformats.org/drawingml/2006/main" xmlns:r="http://schemas.openxmlformats.org/officeDocument/2006/relationships" xmlns:p="http://schemas.openxmlformats.org/presentationml/2006/main">
  <p:tag name="TIMING" val="|14|3.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elcomeDo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rgbClr val="000000"/>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1" id="{7BC4796A-9872-4AA6-868A-E1A52DAE5C9B}" vid="{226865FD-68E7-4897-9C2B-9A00B6BC8CA0}"/>
    </a:ext>
  </a:extLst>
</a:theme>
</file>

<file path=ppt/theme/theme3.xml><?xml version="1.0" encoding="utf-8"?>
<a:theme xmlns:a="http://schemas.openxmlformats.org/drawingml/2006/main" name="1_WelcomeDo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rgbClr val="000000"/>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1" id="{7BC4796A-9872-4AA6-868A-E1A52DAE5C9B}" vid="{226865FD-68E7-4897-9C2B-9A00B6BC8CA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21946</TotalTime>
  <Words>3235</Words>
  <Application>Microsoft Macintosh PowerPoint</Application>
  <PresentationFormat>Custom</PresentationFormat>
  <Paragraphs>489</Paragraphs>
  <Slides>32</Slides>
  <Notes>20</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Office Theme</vt:lpstr>
      <vt:lpstr>WelcomeDoc</vt:lpstr>
      <vt:lpstr>1_WelcomeDoc</vt:lpstr>
      <vt:lpstr>6.888  Lecture 8: Networking for Data Analytics</vt:lpstr>
      <vt:lpstr>“Big Data”</vt:lpstr>
      <vt:lpstr>Big Data Systems</vt:lpstr>
      <vt:lpstr>Data Parallel Applications</vt:lpstr>
      <vt:lpstr>Questions</vt:lpstr>
      <vt:lpstr>Efficient Coflow Scheduling with Varys</vt:lpstr>
      <vt:lpstr>Existing Solutions</vt:lpstr>
      <vt:lpstr>PowerPoint Presentation</vt:lpstr>
      <vt:lpstr>PowerPoint Presentation</vt:lpstr>
      <vt:lpstr>PowerPoint Presentation</vt:lpstr>
      <vt:lpstr>Benefits of</vt:lpstr>
      <vt:lpstr>Benefits of</vt:lpstr>
      <vt:lpstr>Inter-Coflow Scheduling</vt:lpstr>
      <vt:lpstr>PowerPoint Presentation</vt:lpstr>
      <vt:lpstr>Allocation Algorithm</vt:lpstr>
      <vt:lpstr>Varys Architecture</vt:lpstr>
      <vt:lpstr>Discussion</vt:lpstr>
      <vt:lpstr>Making Sense of Performance in Data Analytics Frameworks</vt:lpstr>
      <vt:lpstr>PowerPoint Presentation</vt:lpstr>
      <vt:lpstr>PowerPoint Presentation</vt:lpstr>
      <vt:lpstr>PowerPoint Presentation</vt:lpstr>
      <vt:lpstr>This work</vt:lpstr>
      <vt:lpstr>Blocked time analysis</vt:lpstr>
      <vt:lpstr>(1) Measure the time when tasks are blocked on the network</vt:lpstr>
      <vt:lpstr>(2) Simulate how job completion time would change</vt:lpstr>
      <vt:lpstr>Takeaways based on three Spark workloads:</vt:lpstr>
      <vt:lpstr>When does the network matter?</vt:lpstr>
      <vt:lpstr>Discussion</vt:lpstr>
      <vt:lpstr>What You Said</vt:lpstr>
      <vt:lpstr>What You Said</vt:lpstr>
      <vt:lpstr>Next Time:  Wireless/Optical Data Centers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Alizadeh</dc:creator>
  <cp:lastModifiedBy>Mohammad Alizadeh</cp:lastModifiedBy>
  <cp:revision>1496</cp:revision>
  <dcterms:created xsi:type="dcterms:W3CDTF">2016-02-01T15:45:25Z</dcterms:created>
  <dcterms:modified xsi:type="dcterms:W3CDTF">2016-03-03T20:05:34Z</dcterms:modified>
</cp:coreProperties>
</file>