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694" r:id="rId3"/>
    <p:sldMasterId id="2147483710" r:id="rId4"/>
  </p:sldMasterIdLst>
  <p:notesMasterIdLst>
    <p:notesMasterId r:id="rId44"/>
  </p:notesMasterIdLst>
  <p:handoutMasterIdLst>
    <p:handoutMasterId r:id="rId45"/>
  </p:handoutMasterIdLst>
  <p:sldIdLst>
    <p:sldId id="256" r:id="rId5"/>
    <p:sldId id="525" r:id="rId6"/>
    <p:sldId id="526" r:id="rId7"/>
    <p:sldId id="588" r:id="rId8"/>
    <p:sldId id="527" r:id="rId9"/>
    <p:sldId id="528" r:id="rId10"/>
    <p:sldId id="531" r:id="rId11"/>
    <p:sldId id="532" r:id="rId12"/>
    <p:sldId id="533" r:id="rId13"/>
    <p:sldId id="534" r:id="rId14"/>
    <p:sldId id="536" r:id="rId15"/>
    <p:sldId id="535" r:id="rId16"/>
    <p:sldId id="546" r:id="rId17"/>
    <p:sldId id="547" r:id="rId18"/>
    <p:sldId id="548" r:id="rId19"/>
    <p:sldId id="550" r:id="rId20"/>
    <p:sldId id="560" r:id="rId21"/>
    <p:sldId id="561" r:id="rId22"/>
    <p:sldId id="562" r:id="rId23"/>
    <p:sldId id="563" r:id="rId24"/>
    <p:sldId id="564" r:id="rId25"/>
    <p:sldId id="565" r:id="rId26"/>
    <p:sldId id="566" r:id="rId27"/>
    <p:sldId id="567" r:id="rId28"/>
    <p:sldId id="568" r:id="rId29"/>
    <p:sldId id="587" r:id="rId30"/>
    <p:sldId id="586" r:id="rId31"/>
    <p:sldId id="582" r:id="rId32"/>
    <p:sldId id="583" r:id="rId33"/>
    <p:sldId id="584" r:id="rId34"/>
    <p:sldId id="585" r:id="rId35"/>
    <p:sldId id="571" r:id="rId36"/>
    <p:sldId id="572" r:id="rId37"/>
    <p:sldId id="573" r:id="rId38"/>
    <p:sldId id="574" r:id="rId39"/>
    <p:sldId id="575" r:id="rId40"/>
    <p:sldId id="524" r:id="rId41"/>
    <p:sldId id="422" r:id="rId42"/>
    <p:sldId id="35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Zats" initials="" lastIdx="12" clrIdx="0"/>
  <p:cmAuthor id="1" name="Radhika Mittal" initials="" lastIdx="11" clrIdx="1"/>
  <p:cmAuthor id="2" name="Emily Blem"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140E"/>
    <a:srgbClr val="183769"/>
    <a:srgbClr val="0D49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5564" autoAdjust="0"/>
  </p:normalViewPr>
  <p:slideViewPr>
    <p:cSldViewPr snapToGrid="0" snapToObjects="1">
      <p:cViewPr>
        <p:scale>
          <a:sx n="115" d="100"/>
          <a:sy n="115" d="100"/>
        </p:scale>
        <p:origin x="-8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65D0C2-6457-0346-AFF0-D2875978021B}" type="datetimeFigureOut">
              <a:rPr lang="en-US" smtClean="0"/>
              <a:t>3/21/16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222C87-F641-F240-B96E-8748DA1233F4}" type="slidenum">
              <a:rPr lang="en-US" smtClean="0"/>
              <a:t>‹#›</a:t>
            </a:fld>
            <a:endParaRPr lang="en-US"/>
          </a:p>
        </p:txBody>
      </p:sp>
    </p:spTree>
    <p:extLst>
      <p:ext uri="{BB962C8B-B14F-4D97-AF65-F5344CB8AC3E}">
        <p14:creationId xmlns:p14="http://schemas.microsoft.com/office/powerpoint/2010/main" val="41713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9B130-F56A-354B-8CEF-901263E7AAAC}" type="datetimeFigureOut">
              <a:rPr lang="en-US" smtClean="0"/>
              <a:t>3/21/16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1691A-0BE3-AD47-9744-C0A743F7AFBB}" type="slidenum">
              <a:rPr lang="en-US" smtClean="0"/>
              <a:t>‹#›</a:t>
            </a:fld>
            <a:endParaRPr lang="en-US"/>
          </a:p>
        </p:txBody>
      </p:sp>
    </p:spTree>
    <p:extLst>
      <p:ext uri="{BB962C8B-B14F-4D97-AF65-F5344CB8AC3E}">
        <p14:creationId xmlns:p14="http://schemas.microsoft.com/office/powerpoint/2010/main" val="5395717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has really strong implications for the design of these data center networks.  One such network is a </a:t>
            </a:r>
            <a:r>
              <a:rPr lang="en-US" baseline="0" dirty="0" err="1" smtClean="0"/>
              <a:t>multirooted</a:t>
            </a:r>
            <a:r>
              <a:rPr lang="en-US" baseline="0" dirty="0" smtClean="0"/>
              <a:t> tree, shown here.</a:t>
            </a:r>
          </a:p>
          <a:p>
            <a:r>
              <a:rPr lang="en-US" baseline="0" dirty="0" smtClean="0"/>
              <a:t>&lt;describe picture&gt;</a:t>
            </a:r>
          </a:p>
          <a:p>
            <a:r>
              <a:rPr lang="en-US" baseline="0" dirty="0" smtClean="0"/>
              <a:t>** No oversubscription: apps get good performance</a:t>
            </a:r>
          </a:p>
          <a:p>
            <a:r>
              <a:rPr lang="en-US" baseline="0" dirty="0" smtClean="0"/>
              <a:t>** Add a host, need to add switching and core transceivers (</a:t>
            </a:r>
            <a:r>
              <a:rPr lang="en-US" baseline="0" dirty="0" err="1" smtClean="0"/>
              <a:t>SMF+expensive</a:t>
            </a:r>
            <a:r>
              <a:rPr lang="en-US" baseline="0" dirty="0" smtClean="0"/>
              <a:t>)</a:t>
            </a:r>
          </a:p>
          <a:p>
            <a:r>
              <a:rPr lang="en-US" baseline="0" dirty="0" smtClean="0"/>
              <a:t>** Red box: source of significant cost/power</a:t>
            </a:r>
            <a:endParaRPr lang="en-US" dirty="0"/>
          </a:p>
        </p:txBody>
      </p:sp>
      <p:sp>
        <p:nvSpPr>
          <p:cNvPr id="4" name="Slide Number Placeholder 3"/>
          <p:cNvSpPr>
            <a:spLocks noGrp="1"/>
          </p:cNvSpPr>
          <p:nvPr>
            <p:ph type="sldNum" sz="quarter" idx="10"/>
          </p:nvPr>
        </p:nvSpPr>
        <p:spPr/>
        <p:txBody>
          <a:bodyPr/>
          <a:lstStyle/>
          <a:p>
            <a:fld id="{9A068F25-E3A0-4D4C-8044-78A06DDB73F3}" type="slidenum">
              <a:rPr lang="en-US" smtClean="0"/>
              <a:t>6</a:t>
            </a:fld>
            <a:endParaRPr lang="en-US"/>
          </a:p>
        </p:txBody>
      </p:sp>
    </p:spTree>
    <p:extLst>
      <p:ext uri="{BB962C8B-B14F-4D97-AF65-F5344CB8AC3E}">
        <p14:creationId xmlns:p14="http://schemas.microsoft.com/office/powerpoint/2010/main" val="1098611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ere is the design of a FSO using COMMODITY SFP in </a:t>
            </a:r>
            <a:r>
              <a:rPr lang="en-US" sz="1200" b="0" i="0" u="none" strike="noStrike" kern="1200" dirty="0" err="1" smtClean="0">
                <a:solidFill>
                  <a:schemeClr val="tx1"/>
                </a:solidFill>
                <a:effectLst/>
                <a:latin typeface="+mn-lt"/>
                <a:ea typeface="+mn-ea"/>
                <a:cs typeface="+mn-cs"/>
              </a:rPr>
              <a:t>FireFly</a:t>
            </a:r>
            <a:r>
              <a:rPr lang="en-US" sz="1200" b="0" i="0" u="none" strike="noStrike" kern="1200" dirty="0" smtClean="0">
                <a:solidFill>
                  <a:schemeClr val="tx1"/>
                </a:solidFill>
                <a:effectLst/>
                <a:latin typeface="+mn-lt"/>
                <a:ea typeface="+mn-ea"/>
                <a:cs typeface="+mn-cs"/>
              </a:rPr>
              <a:t>. SFP’s normally are connected using fiber optic cables.</a:t>
            </a:r>
          </a:p>
          <a:p>
            <a:pPr lvl="1" rtl="0" fontAlgn="base"/>
            <a:r>
              <a:rPr lang="en-US" sz="1200" b="0" i="0" u="none" strike="noStrike" kern="1200" dirty="0" smtClean="0">
                <a:solidFill>
                  <a:schemeClr val="tx1"/>
                </a:solidFill>
                <a:effectLst/>
                <a:latin typeface="+mn-lt"/>
                <a:ea typeface="+mn-ea"/>
                <a:cs typeface="+mn-cs"/>
              </a:rPr>
              <a:t>Directly launching the beam from SFP into air results in unacceptable divergence and loss of signal at receiver.</a:t>
            </a:r>
          </a:p>
          <a:p>
            <a:pPr lvl="1" rtl="0" fontAlgn="base"/>
            <a:r>
              <a:rPr lang="en-US" sz="1200" b="0" i="0" u="none" strike="noStrike" kern="1200" dirty="0" smtClean="0">
                <a:solidFill>
                  <a:schemeClr val="tx1"/>
                </a:solidFill>
                <a:effectLst/>
                <a:latin typeface="+mn-lt"/>
                <a:ea typeface="+mn-ea"/>
                <a:cs typeface="+mn-cs"/>
              </a:rPr>
              <a:t>We can stop the divergence of the beam using an optical lens. We put the SFP at the lens focal distance, and we get a collimated parallel beam</a:t>
            </a:r>
          </a:p>
          <a:p>
            <a:pPr lvl="1" rtl="0" fontAlgn="base"/>
            <a:r>
              <a:rPr lang="en-US" sz="1200" b="0" i="0" u="none" strike="noStrike" kern="1200" dirty="0" smtClean="0">
                <a:solidFill>
                  <a:schemeClr val="tx1"/>
                </a:solidFill>
                <a:effectLst/>
                <a:latin typeface="+mn-lt"/>
                <a:ea typeface="+mn-ea"/>
                <a:cs typeface="+mn-cs"/>
              </a:rPr>
              <a:t>At the receiver, we focus this collimated beam into the SFP using another lens</a:t>
            </a:r>
          </a:p>
          <a:p>
            <a:pPr lvl="1" rtl="0" fontAlgn="base"/>
            <a:r>
              <a:rPr lang="en-US" sz="1200" b="0" i="0" u="none" strike="noStrike" kern="1200" dirty="0" smtClean="0">
                <a:solidFill>
                  <a:schemeClr val="tx1"/>
                </a:solidFill>
                <a:effectLst/>
                <a:latin typeface="+mn-lt"/>
                <a:ea typeface="+mn-ea"/>
                <a:cs typeface="+mn-cs"/>
              </a:rPr>
              <a:t>However SFPs are supposed to directly be</a:t>
            </a:r>
            <a:r>
              <a:rPr lang="en-US" sz="1200" b="0" i="0" u="none" strike="noStrike" kern="1200" baseline="0" dirty="0" smtClean="0">
                <a:solidFill>
                  <a:schemeClr val="tx1"/>
                </a:solidFill>
                <a:effectLst/>
                <a:latin typeface="+mn-lt"/>
                <a:ea typeface="+mn-ea"/>
                <a:cs typeface="+mn-cs"/>
              </a:rPr>
              <a:t> connected to switch motherboard so putting them at top of the rack is </a:t>
            </a:r>
            <a:r>
              <a:rPr lang="en-US" sz="1200" b="0" i="0" u="none" strike="noStrike" kern="1200" baseline="0" dirty="0" err="1" smtClean="0">
                <a:solidFill>
                  <a:schemeClr val="tx1"/>
                </a:solidFill>
                <a:effectLst/>
                <a:latin typeface="+mn-lt"/>
                <a:ea typeface="+mn-ea"/>
                <a:cs typeface="+mn-cs"/>
              </a:rPr>
              <a:t>inconvienent</a:t>
            </a:r>
            <a:endParaRPr lang="en-US" sz="1200" b="0" i="0" u="none" strike="noStrike" kern="1200" dirty="0" smtClean="0">
              <a:solidFill>
                <a:schemeClr val="tx1"/>
              </a:solidFill>
              <a:effectLst/>
              <a:latin typeface="+mn-lt"/>
              <a:ea typeface="+mn-ea"/>
              <a:cs typeface="+mn-cs"/>
            </a:endParaRPr>
          </a:p>
          <a:p>
            <a:pPr lvl="1" rtl="0" fontAlgn="base"/>
            <a:r>
              <a:rPr lang="en-US" sz="1200" b="0" i="0" u="none" strike="noStrike" kern="1200" dirty="0" smtClean="0">
                <a:solidFill>
                  <a:schemeClr val="tx1"/>
                </a:solidFill>
                <a:effectLst/>
                <a:latin typeface="+mn-lt"/>
                <a:ea typeface="+mn-ea"/>
                <a:cs typeface="+mn-cs"/>
              </a:rPr>
              <a:t>To better manage the system, we launch and receive the optical signal into fiber optic cables</a:t>
            </a:r>
          </a:p>
          <a:p>
            <a:pPr rtl="0" fontAlgn="base"/>
            <a:r>
              <a:rPr lang="en-US" sz="1200" b="0" i="0" u="none" strike="noStrike" kern="1200" dirty="0" smtClean="0">
                <a:solidFill>
                  <a:schemeClr val="tx1"/>
                </a:solidFill>
                <a:effectLst/>
                <a:latin typeface="+mn-lt"/>
                <a:ea typeface="+mn-ea"/>
                <a:cs typeface="+mn-cs"/>
              </a:rPr>
              <a:t>Based on our experiments, we find “big core” 125nm and up fibers would work, SO THAT WE CAN GATHER SUFFICIENT LIGHT</a:t>
            </a:r>
          </a:p>
          <a:p>
            <a:endParaRPr lang="en-US" baseline="0" dirty="0" smtClean="0"/>
          </a:p>
        </p:txBody>
      </p:sp>
      <p:sp>
        <p:nvSpPr>
          <p:cNvPr id="4" name="Slide Number Placeholder 3"/>
          <p:cNvSpPr>
            <a:spLocks noGrp="1"/>
          </p:cNvSpPr>
          <p:nvPr>
            <p:ph type="sldNum" sz="quarter" idx="10"/>
          </p:nvPr>
        </p:nvSpPr>
        <p:spPr/>
        <p:txBody>
          <a:bodyPr/>
          <a:lstStyle/>
          <a:p>
            <a:fld id="{E8ED974D-8C01-4845-B68A-3955301DB1AE}" type="slidenum">
              <a:rPr lang="en-US" smtClean="0"/>
              <a:pPr/>
              <a:t>31</a:t>
            </a:fld>
            <a:endParaRPr lang="en-US" dirty="0"/>
          </a:p>
        </p:txBody>
      </p:sp>
    </p:spTree>
    <p:extLst>
      <p:ext uri="{BB962C8B-B14F-4D97-AF65-F5344CB8AC3E}">
        <p14:creationId xmlns:p14="http://schemas.microsoft.com/office/powerpoint/2010/main" val="50155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r>
              <a:rPr lang="en-US" sz="1200" b="0" i="0" strike="noStrike" kern="1200" dirty="0" smtClean="0">
                <a:solidFill>
                  <a:schemeClr val="tx1"/>
                </a:solidFill>
                <a:effectLst/>
                <a:latin typeface="+mn-lt"/>
                <a:ea typeface="+mn-ea"/>
                <a:cs typeface="+mn-cs"/>
              </a:rPr>
              <a:t>We build our prototype and we measured its </a:t>
            </a:r>
            <a:r>
              <a:rPr lang="en-US" sz="1200" b="0" i="0" strike="noStrike" kern="1200" dirty="0" err="1" smtClean="0">
                <a:solidFill>
                  <a:schemeClr val="tx1"/>
                </a:solidFill>
                <a:effectLst/>
                <a:latin typeface="+mn-lt"/>
                <a:ea typeface="+mn-ea"/>
                <a:cs typeface="+mn-cs"/>
              </a:rPr>
              <a:t>performacen</a:t>
            </a:r>
            <a:r>
              <a:rPr lang="en-US" sz="1200" b="0" i="0"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we first measured how sensitive our link is to movement to see how much vibration, bumps into racks, etc. would affect the link. We find out that the link is fairly robust and it can tolerate movement of up to 0.7mm in each direction.</a:t>
            </a: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We tested the link range in an actual data center and it worked up to 24 meters. However, this is because in our data center this was the farthest distance. It should in theory work for distances of up to few hundred meters.</a:t>
            </a:r>
          </a:p>
          <a:p>
            <a:pPr rtl="0" fontAlgn="base"/>
            <a:r>
              <a:rPr lang="en-US" sz="1200" b="0" i="0" u="none" strike="noStrike" kern="1200" dirty="0" smtClean="0">
                <a:solidFill>
                  <a:schemeClr val="tx1"/>
                </a:solidFill>
                <a:effectLst/>
                <a:latin typeface="+mn-lt"/>
                <a:ea typeface="+mn-ea"/>
                <a:cs typeface="+mn-cs"/>
              </a:rPr>
              <a:t>We then measure the throughput. Here is the chart of throughput of the link </a:t>
            </a:r>
            <a:r>
              <a:rPr lang="en-US" sz="1200" b="0" i="0" u="none" strike="noStrike" kern="1200" dirty="0" err="1" smtClean="0">
                <a:solidFill>
                  <a:schemeClr val="tx1"/>
                </a:solidFill>
                <a:effectLst/>
                <a:latin typeface="+mn-lt"/>
                <a:ea typeface="+mn-ea"/>
                <a:cs typeface="+mn-cs"/>
              </a:rPr>
              <a:t>vs</a:t>
            </a:r>
            <a:r>
              <a:rPr lang="en-US" sz="1200" b="0" i="0" u="none" strike="noStrike" kern="1200" dirty="0" smtClean="0">
                <a:solidFill>
                  <a:schemeClr val="tx1"/>
                </a:solidFill>
                <a:effectLst/>
                <a:latin typeface="+mn-lt"/>
                <a:ea typeface="+mn-ea"/>
                <a:cs typeface="+mn-cs"/>
              </a:rPr>
              <a:t> throughput of the link on wire, where x is the throughput and y is the cumulative distribution of the throughput. As you can see there is no difference between the wired link and FSO link in throughput.</a:t>
            </a:r>
          </a:p>
          <a:p>
            <a:pPr rtl="0" fontAlgn="base"/>
            <a:r>
              <a:rPr lang="en-US" sz="1200" b="0" i="0" u="none" strike="noStrike" kern="1200" dirty="0" smtClean="0">
                <a:solidFill>
                  <a:schemeClr val="tx1"/>
                </a:solidFill>
                <a:effectLst/>
                <a:latin typeface="+mn-lt"/>
                <a:ea typeface="+mn-ea"/>
                <a:cs typeface="+mn-cs"/>
              </a:rPr>
              <a:t>So in conclusion, FSO link is robust and it almost behave almost exactly as a wired connection.</a:t>
            </a:r>
          </a:p>
          <a:p>
            <a:pPr rtl="0" fontAlgn="base"/>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9A1180-71CC-D84D-8852-67CDD3B0CA65}" type="slidenum">
              <a:rPr lang="en-US" smtClean="0"/>
              <a:pPr/>
              <a:t>32</a:t>
            </a:fld>
            <a:endParaRPr lang="en-US" dirty="0"/>
          </a:p>
        </p:txBody>
      </p:sp>
    </p:spTree>
    <p:extLst>
      <p:ext uri="{BB962C8B-B14F-4D97-AF65-F5344CB8AC3E}">
        <p14:creationId xmlns:p14="http://schemas.microsoft.com/office/powerpoint/2010/main" val="522749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This LINK DESIGN takes care of cost energy and size problem </a:t>
            </a:r>
          </a:p>
          <a:p>
            <a:pPr rtl="0" fontAlgn="base"/>
            <a:r>
              <a:rPr lang="en-US" sz="1200" b="0" i="0" u="none" strike="noStrike" kern="1200" dirty="0" smtClean="0">
                <a:solidFill>
                  <a:schemeClr val="tx1"/>
                </a:solidFill>
                <a:effectLst/>
                <a:latin typeface="+mn-lt"/>
                <a:ea typeface="+mn-ea"/>
                <a:cs typeface="+mn-cs"/>
              </a:rPr>
              <a:t>but we still need to make this links Steerable. We explore two technologies. Switchable mirrors and </a:t>
            </a:r>
            <a:r>
              <a:rPr lang="en-US" sz="1200" b="0" i="0" u="none" strike="noStrike" kern="1200" dirty="0" err="1" smtClean="0">
                <a:solidFill>
                  <a:schemeClr val="tx1"/>
                </a:solidFill>
                <a:effectLst/>
                <a:latin typeface="+mn-lt"/>
                <a:ea typeface="+mn-ea"/>
                <a:cs typeface="+mn-cs"/>
              </a:rPr>
              <a:t>galvo</a:t>
            </a:r>
            <a:r>
              <a:rPr lang="en-US" sz="1200" b="0" i="0" u="none" strike="noStrike" kern="1200" dirty="0" smtClean="0">
                <a:solidFill>
                  <a:schemeClr val="tx1"/>
                </a:solidFill>
                <a:effectLst/>
                <a:latin typeface="+mn-lt"/>
                <a:ea typeface="+mn-ea"/>
                <a:cs typeface="+mn-cs"/>
              </a:rPr>
              <a:t> mirrors.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Say different two different design give us two different options </a:t>
            </a:r>
            <a:r>
              <a:rPr lang="en-US" sz="1200" kern="1200" baseline="0" dirty="0" err="1" smtClean="0">
                <a:solidFill>
                  <a:schemeClr val="tx1"/>
                </a:solidFill>
                <a:effectLst/>
                <a:latin typeface="+mn-lt"/>
                <a:ea typeface="+mn-ea"/>
                <a:cs typeface="+mn-cs"/>
              </a:rPr>
              <a:t>innetwork</a:t>
            </a:r>
            <a:r>
              <a:rPr lang="en-US" sz="1200" kern="1200" baseline="0" dirty="0" smtClean="0">
                <a:solidFill>
                  <a:schemeClr val="tx1"/>
                </a:solidFill>
                <a:effectLst/>
                <a:latin typeface="+mn-lt"/>
                <a:ea typeface="+mn-ea"/>
                <a:cs typeface="+mn-cs"/>
              </a:rPr>
              <a:t> design</a:t>
            </a:r>
          </a:p>
        </p:txBody>
      </p:sp>
      <p:sp>
        <p:nvSpPr>
          <p:cNvPr id="4" name="Slide Number Placeholder 3"/>
          <p:cNvSpPr>
            <a:spLocks noGrp="1"/>
          </p:cNvSpPr>
          <p:nvPr>
            <p:ph type="sldNum" sz="quarter" idx="10"/>
          </p:nvPr>
        </p:nvSpPr>
        <p:spPr/>
        <p:txBody>
          <a:bodyPr/>
          <a:lstStyle/>
          <a:p>
            <a:fld id="{409A1180-71CC-D84D-8852-67CDD3B0CA65}" type="slidenum">
              <a:rPr lang="en-US" smtClean="0"/>
              <a:pPr/>
              <a:t>33</a:t>
            </a:fld>
            <a:endParaRPr lang="en-US" dirty="0"/>
          </a:p>
        </p:txBody>
      </p:sp>
    </p:spTree>
    <p:extLst>
      <p:ext uri="{BB962C8B-B14F-4D97-AF65-F5344CB8AC3E}">
        <p14:creationId xmlns:p14="http://schemas.microsoft.com/office/powerpoint/2010/main" val="1842559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Before we talk about switchable mirrors, lets talk about another issue:  if we put all this FSO’s on top of the racks, we will have line of sight problems. </a:t>
            </a:r>
          </a:p>
          <a:p>
            <a:pPr lvl="1" rtl="0" fontAlgn="base"/>
            <a:r>
              <a:rPr lang="en-US" sz="1200" b="0" i="0" u="none" strike="noStrike" kern="1200" dirty="0" smtClean="0">
                <a:solidFill>
                  <a:schemeClr val="tx1"/>
                </a:solidFill>
                <a:effectLst/>
                <a:latin typeface="+mn-lt"/>
                <a:ea typeface="+mn-ea"/>
                <a:cs typeface="+mn-cs"/>
              </a:rPr>
              <a:t>We borrow an idea from prior work and solve the line of sight problem by turning the ceiling into a mirror. </a:t>
            </a:r>
          </a:p>
          <a:p>
            <a:pPr lvl="1" rtl="0" fontAlgn="base"/>
            <a:r>
              <a:rPr lang="en-US" sz="1200" b="0" i="0" u="none" strike="noStrike" kern="1200" dirty="0" smtClean="0">
                <a:solidFill>
                  <a:schemeClr val="tx1"/>
                </a:solidFill>
                <a:effectLst/>
                <a:latin typeface="+mn-lt"/>
                <a:ea typeface="+mn-ea"/>
                <a:cs typeface="+mn-cs"/>
              </a:rPr>
              <a:t>We then can add flexibility by using switchable mirrors. These are mirrors which can be turned into glass and back to mirror by passing a small electric current, we can add several of them for each FSOs each aligned in a different direction.</a:t>
            </a:r>
          </a:p>
          <a:p>
            <a:r>
              <a:rPr lang="en-US" sz="1200" b="0" i="0" u="none" strike="noStrike" kern="1200" dirty="0" smtClean="0">
                <a:solidFill>
                  <a:schemeClr val="tx1"/>
                </a:solidFill>
                <a:effectLst/>
                <a:latin typeface="+mn-lt"/>
                <a:ea typeface="+mn-ea"/>
                <a:cs typeface="+mn-cs"/>
              </a:rPr>
              <a:t>This pros of these mirrors is that they have electronic control and fairly short switching time in order of several </a:t>
            </a:r>
            <a:r>
              <a:rPr lang="en-US" sz="1200" b="0" i="0" u="none" strike="noStrike" kern="1200" dirty="0" err="1" smtClean="0">
                <a:solidFill>
                  <a:schemeClr val="tx1"/>
                </a:solidFill>
                <a:effectLst/>
                <a:latin typeface="+mn-lt"/>
                <a:ea typeface="+mn-ea"/>
                <a:cs typeface="+mn-cs"/>
              </a:rPr>
              <a:t>ms.</a:t>
            </a:r>
            <a:r>
              <a:rPr lang="en-US" sz="1200" b="0" i="0" u="none" strike="noStrike" kern="1200" dirty="0" smtClean="0">
                <a:solidFill>
                  <a:schemeClr val="tx1"/>
                </a:solidFill>
                <a:effectLst/>
                <a:latin typeface="+mn-lt"/>
                <a:ea typeface="+mn-ea"/>
                <a:cs typeface="+mn-cs"/>
              </a:rPr>
              <a:t> By using a few of them per FSO, we can then steer the link, by switching off all the mirrors </a:t>
            </a:r>
          </a:p>
          <a:p>
            <a:endParaRPr lang="en-US" b="0" dirty="0" smtClean="0">
              <a:effectLst/>
            </a:endParaRPr>
          </a:p>
          <a:p>
            <a:pPr lvl="1" rtl="0" fontAlgn="base"/>
            <a:r>
              <a:rPr lang="en-US" sz="1200" b="0" i="0" u="none" strike="noStrike" kern="1200" dirty="0" smtClean="0">
                <a:solidFill>
                  <a:schemeClr val="tx1"/>
                </a:solidFill>
                <a:effectLst/>
                <a:latin typeface="+mn-lt"/>
                <a:ea typeface="+mn-ea"/>
                <a:cs typeface="+mn-cs"/>
              </a:rPr>
              <a:t>except one. E.g. in this picture, we can steer the link to receiver 2 by switching off all the mirrors except this one</a:t>
            </a: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409A1180-71CC-D84D-8852-67CDD3B0CA65}" type="slidenum">
              <a:rPr lang="en-US" smtClean="0"/>
              <a:pPr/>
              <a:t>34</a:t>
            </a:fld>
            <a:endParaRPr lang="en-US" dirty="0"/>
          </a:p>
        </p:txBody>
      </p:sp>
    </p:spTree>
    <p:extLst>
      <p:ext uri="{BB962C8B-B14F-4D97-AF65-F5344CB8AC3E}">
        <p14:creationId xmlns:p14="http://schemas.microsoft.com/office/powerpoint/2010/main" val="800324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Another technology that we are exploring are </a:t>
            </a:r>
            <a:r>
              <a:rPr lang="en-US" sz="1200" b="0" i="0" u="none" strike="noStrike" kern="1200" dirty="0" err="1" smtClean="0">
                <a:solidFill>
                  <a:schemeClr val="tx1"/>
                </a:solidFill>
                <a:effectLst/>
                <a:latin typeface="+mn-lt"/>
                <a:ea typeface="+mn-ea"/>
                <a:cs typeface="+mn-cs"/>
              </a:rPr>
              <a:t>galvo</a:t>
            </a:r>
            <a:r>
              <a:rPr lang="en-US" sz="1200" b="0" i="0" u="none" strike="noStrike" kern="1200" dirty="0" smtClean="0">
                <a:solidFill>
                  <a:schemeClr val="tx1"/>
                </a:solidFill>
                <a:effectLst/>
                <a:latin typeface="+mn-lt"/>
                <a:ea typeface="+mn-ea"/>
                <a:cs typeface="+mn-cs"/>
              </a:rPr>
              <a:t> mirrors  they are in essential small rotating mirror where mirror can be rotated in a cone of 45 degrees </a:t>
            </a:r>
          </a:p>
          <a:p>
            <a:pPr lvl="1" rtl="0" fontAlgn="base"/>
            <a:r>
              <a:rPr lang="en-US" sz="1200" b="0" i="0" u="none" strike="noStrike" kern="1200" dirty="0" smtClean="0">
                <a:solidFill>
                  <a:schemeClr val="tx1"/>
                </a:solidFill>
                <a:effectLst/>
                <a:latin typeface="+mn-lt"/>
                <a:ea typeface="+mn-ea"/>
                <a:cs typeface="+mn-cs"/>
              </a:rPr>
              <a:t>We only need one per FSO</a:t>
            </a:r>
          </a:p>
          <a:p>
            <a:pPr lvl="1" rtl="0" fontAlgn="base"/>
            <a:r>
              <a:rPr lang="en-US" sz="1200" b="0" i="0" u="none" strike="noStrike" kern="1200" dirty="0" smtClean="0">
                <a:solidFill>
                  <a:schemeClr val="tx1"/>
                </a:solidFill>
                <a:effectLst/>
                <a:latin typeface="+mn-lt"/>
                <a:ea typeface="+mn-ea"/>
                <a:cs typeface="+mn-cs"/>
              </a:rPr>
              <a:t>They are very reliable and have very fast response time (few hundred microseconds to switch a link) Now again in our example, if we want to steer the link to receiver 2</a:t>
            </a:r>
          </a:p>
          <a:p>
            <a:pPr lvl="1" rtl="0" fontAlgn="base"/>
            <a:r>
              <a:rPr lang="en-US" sz="1200" b="0" i="0" u="none" strike="noStrike" kern="1200" dirty="0" smtClean="0">
                <a:solidFill>
                  <a:schemeClr val="tx1"/>
                </a:solidFill>
                <a:effectLst/>
                <a:latin typeface="+mn-lt"/>
                <a:ea typeface="+mn-ea"/>
                <a:cs typeface="+mn-cs"/>
              </a:rPr>
              <a:t>We just have to rotate this mirror to get the link</a:t>
            </a:r>
          </a:p>
          <a:p>
            <a:endParaRPr lang="en-US" dirty="0"/>
          </a:p>
        </p:txBody>
      </p:sp>
      <p:sp>
        <p:nvSpPr>
          <p:cNvPr id="4" name="Slide Number Placeholder 3"/>
          <p:cNvSpPr>
            <a:spLocks noGrp="1"/>
          </p:cNvSpPr>
          <p:nvPr>
            <p:ph type="sldNum" sz="quarter" idx="10"/>
          </p:nvPr>
        </p:nvSpPr>
        <p:spPr/>
        <p:txBody>
          <a:bodyPr/>
          <a:lstStyle/>
          <a:p>
            <a:fld id="{409A1180-71CC-D84D-8852-67CDD3B0CA65}" type="slidenum">
              <a:rPr lang="en-US" smtClean="0"/>
              <a:pPr/>
              <a:t>35</a:t>
            </a:fld>
            <a:endParaRPr lang="en-US" dirty="0"/>
          </a:p>
        </p:txBody>
      </p:sp>
    </p:spTree>
    <p:extLst>
      <p:ext uri="{BB962C8B-B14F-4D97-AF65-F5344CB8AC3E}">
        <p14:creationId xmlns:p14="http://schemas.microsoft.com/office/powerpoint/2010/main" val="1795096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fontAlgn="base"/>
            <a:r>
              <a:rPr lang="en-US" sz="1200" b="0" i="0" u="none" strike="noStrike" kern="1200" dirty="0" smtClean="0">
                <a:solidFill>
                  <a:schemeClr val="tx1"/>
                </a:solidFill>
                <a:effectLst/>
                <a:latin typeface="+mn-lt"/>
                <a:ea typeface="+mn-ea"/>
                <a:cs typeface="+mn-cs"/>
              </a:rPr>
              <a:t>DYNAMIC</a:t>
            </a:r>
            <a:r>
              <a:rPr lang="en-US" sz="1200" b="0" i="0" u="none" strike="noStrike" kern="1200" baseline="0" dirty="0" smtClean="0">
                <a:solidFill>
                  <a:schemeClr val="tx1"/>
                </a:solidFill>
                <a:effectLst/>
                <a:latin typeface="+mn-lt"/>
                <a:ea typeface="+mn-ea"/>
                <a:cs typeface="+mn-cs"/>
              </a:rPr>
              <a:t> GRAPH</a:t>
            </a:r>
          </a:p>
          <a:p>
            <a:pPr rtl="0" fontAlgn="base"/>
            <a:endParaRPr lang="en-US" sz="1200" b="0" i="0" u="none" strike="noStrike" kern="1200" baseline="0" dirty="0" smtClean="0">
              <a:solidFill>
                <a:schemeClr val="tx1"/>
              </a:solidFill>
              <a:effectLst/>
              <a:latin typeface="+mn-lt"/>
              <a:ea typeface="+mn-ea"/>
              <a:cs typeface="+mn-cs"/>
            </a:endParaRPr>
          </a:p>
          <a:p>
            <a:pPr rtl="0" fontAlgn="base"/>
            <a:r>
              <a:rPr lang="en-US" sz="1200" b="0" i="0" u="none" strike="noStrike" kern="1200" baseline="0" dirty="0" smtClean="0">
                <a:solidFill>
                  <a:schemeClr val="tx1"/>
                </a:solidFill>
                <a:effectLst/>
                <a:latin typeface="+mn-lt"/>
                <a:ea typeface="+mn-ea"/>
                <a:cs typeface="+mn-cs"/>
              </a:rPr>
              <a:t>New NETWORK DESIGN</a:t>
            </a:r>
          </a:p>
          <a:p>
            <a:pPr rtl="0" fontAlgn="base"/>
            <a:r>
              <a:rPr lang="en-US" sz="1200" b="0" i="0" u="none" strike="noStrike" kern="1200" baseline="0" dirty="0" smtClean="0">
                <a:solidFill>
                  <a:schemeClr val="tx1"/>
                </a:solidFill>
                <a:effectLst/>
                <a:latin typeface="+mn-lt"/>
                <a:ea typeface="+mn-ea"/>
                <a:cs typeface="+mn-cs"/>
              </a:rPr>
              <a:t>NEW </a:t>
            </a:r>
            <a:r>
              <a:rPr lang="en-US" sz="1200" b="0" i="0" u="none" strike="noStrike" kern="1200" baseline="0" dirty="0" err="1" smtClean="0">
                <a:solidFill>
                  <a:schemeClr val="tx1"/>
                </a:solidFill>
                <a:effectLst/>
                <a:latin typeface="+mn-lt"/>
                <a:ea typeface="+mn-ea"/>
                <a:cs typeface="+mn-cs"/>
              </a:rPr>
              <a:t>ASSEssMENT</a:t>
            </a:r>
            <a:r>
              <a:rPr lang="en-US" sz="1200" b="0" i="0" u="none" strike="noStrike" kern="1200" baseline="0" dirty="0" smtClean="0">
                <a:solidFill>
                  <a:schemeClr val="tx1"/>
                </a:solidFill>
                <a:effectLst/>
                <a:latin typeface="+mn-lt"/>
                <a:ea typeface="+mn-ea"/>
                <a:cs typeface="+mn-cs"/>
              </a:rPr>
              <a:t> measure</a:t>
            </a:r>
            <a:endParaRPr lang="en-US" sz="1200" b="0" i="0" u="none" strike="noStrike" kern="1200" dirty="0" smtClean="0">
              <a:solidFill>
                <a:schemeClr val="tx1"/>
              </a:solidFill>
              <a:effectLst/>
              <a:latin typeface="+mn-lt"/>
              <a:ea typeface="+mn-ea"/>
              <a:cs typeface="+mn-cs"/>
            </a:endParaRPr>
          </a:p>
          <a:p>
            <a:pPr rtl="0" fontAlgn="base"/>
            <a:endParaRPr lang="en-US" sz="1200" b="0" i="0" u="none" strike="noStrike" kern="1200" dirty="0" smtClean="0">
              <a:solidFill>
                <a:schemeClr val="tx1"/>
              </a:solidFill>
              <a:effectLst/>
              <a:latin typeface="+mn-lt"/>
              <a:ea typeface="+mn-ea"/>
              <a:cs typeface="+mn-cs"/>
            </a:endParaRPr>
          </a:p>
          <a:p>
            <a:pPr rtl="0" fontAlgn="base"/>
            <a:r>
              <a:rPr lang="en-US" sz="1200" b="0" i="0" u="none" strike="noStrike" kern="1200" dirty="0" smtClean="0">
                <a:solidFill>
                  <a:schemeClr val="tx1"/>
                </a:solidFill>
                <a:effectLst/>
                <a:latin typeface="+mn-lt"/>
                <a:ea typeface="+mn-ea"/>
                <a:cs typeface="+mn-cs"/>
              </a:rPr>
              <a:t>What is our goal? To build a network which is robust to the current and future traffic patters</a:t>
            </a:r>
          </a:p>
          <a:p>
            <a:pPr rtl="0" fontAlgn="base"/>
            <a:r>
              <a:rPr lang="en-US" sz="1200" b="0" i="0" u="none" strike="noStrike" kern="1200" dirty="0" smtClean="0">
                <a:solidFill>
                  <a:schemeClr val="tx1"/>
                </a:solidFill>
                <a:effectLst/>
                <a:latin typeface="+mn-lt"/>
                <a:ea typeface="+mn-ea"/>
                <a:cs typeface="+mn-cs"/>
              </a:rPr>
              <a:t>What is our constraints, we have budget constraints, the price of this network should be reasonable and we have physical space constraints, how many FSO’s we can feet at top of our racks.</a:t>
            </a:r>
          </a:p>
          <a:p>
            <a:pPr rtl="0" fontAlgn="base"/>
            <a:r>
              <a:rPr lang="en-US" sz="1200" b="0" i="0" u="none" strike="noStrike" kern="1200" dirty="0" smtClean="0">
                <a:solidFill>
                  <a:schemeClr val="tx1"/>
                </a:solidFill>
                <a:effectLst/>
                <a:latin typeface="+mn-lt"/>
                <a:ea typeface="+mn-ea"/>
                <a:cs typeface="+mn-cs"/>
              </a:rPr>
              <a:t>Since we don’t have a network graph our design problem doesn’t fit into any of the traditional network design paradigms. How can we define our problem then? what are design parameters?</a:t>
            </a:r>
          </a:p>
          <a:p>
            <a:pPr rtl="0" fontAlgn="base"/>
            <a:r>
              <a:rPr lang="en-US" sz="1200" b="0" i="0" u="none" strike="noStrike" kern="1200" dirty="0" smtClean="0">
                <a:solidFill>
                  <a:schemeClr val="tx1"/>
                </a:solidFill>
                <a:effectLst/>
                <a:latin typeface="+mn-lt"/>
                <a:ea typeface="+mn-ea"/>
                <a:cs typeface="+mn-cs"/>
              </a:rPr>
              <a:t>The first and most obvious one is how many FSO do we need?</a:t>
            </a:r>
          </a:p>
          <a:p>
            <a:pPr rtl="0" fontAlgn="base"/>
            <a:r>
              <a:rPr lang="en-US" sz="1200" b="0" i="0" u="none" strike="noStrike" kern="1200" dirty="0" smtClean="0">
                <a:solidFill>
                  <a:schemeClr val="tx1"/>
                </a:solidFill>
                <a:effectLst/>
                <a:latin typeface="+mn-lt"/>
                <a:ea typeface="+mn-ea"/>
                <a:cs typeface="+mn-cs"/>
              </a:rPr>
              <a:t>Second is how many steering mirrors, be it </a:t>
            </a:r>
            <a:r>
              <a:rPr lang="en-US" sz="1200" b="0" i="0" u="none" strike="noStrike" kern="1200" dirty="0" err="1" smtClean="0">
                <a:solidFill>
                  <a:schemeClr val="tx1"/>
                </a:solidFill>
                <a:effectLst/>
                <a:latin typeface="+mn-lt"/>
                <a:ea typeface="+mn-ea"/>
                <a:cs typeface="+mn-cs"/>
              </a:rPr>
              <a:t>Galvo</a:t>
            </a:r>
            <a:r>
              <a:rPr lang="en-US" sz="1200" b="0" i="0" u="none" strike="noStrike" kern="1200" dirty="0" smtClean="0">
                <a:solidFill>
                  <a:schemeClr val="tx1"/>
                </a:solidFill>
                <a:effectLst/>
                <a:latin typeface="+mn-lt"/>
                <a:ea typeface="+mn-ea"/>
                <a:cs typeface="+mn-cs"/>
              </a:rPr>
              <a:t> or switchable mirrors do we need?</a:t>
            </a:r>
          </a:p>
          <a:p>
            <a:pPr rtl="0" fontAlgn="base"/>
            <a:r>
              <a:rPr lang="en-US" sz="1200" b="0" i="0" u="none" strike="noStrike" kern="1200" dirty="0" smtClean="0">
                <a:solidFill>
                  <a:schemeClr val="tx1"/>
                </a:solidFill>
                <a:effectLst/>
                <a:latin typeface="+mn-lt"/>
                <a:ea typeface="+mn-ea"/>
                <a:cs typeface="+mn-cs"/>
              </a:rPr>
              <a:t>And the third is that how can we should initially configure our mirrors</a:t>
            </a:r>
          </a:p>
          <a:p>
            <a:pPr rtl="0" fontAlgn="base"/>
            <a:r>
              <a:rPr lang="en-US" sz="1200" b="0" i="0" u="none" strike="noStrike" kern="1200" dirty="0" smtClean="0">
                <a:solidFill>
                  <a:schemeClr val="tx1"/>
                </a:solidFill>
                <a:effectLst/>
                <a:latin typeface="+mn-lt"/>
                <a:ea typeface="+mn-ea"/>
                <a:cs typeface="+mn-cs"/>
              </a:rPr>
              <a:t>Now we have our design parameters but since again we don’t have a network graph, we can’t use traditional assessment metrics </a:t>
            </a:r>
            <a:r>
              <a:rPr lang="en-US" sz="1200" b="0" i="0" u="none" strike="noStrike" kern="1200" dirty="0" err="1" smtClean="0">
                <a:solidFill>
                  <a:schemeClr val="tx1"/>
                </a:solidFill>
                <a:effectLst/>
                <a:latin typeface="+mn-lt"/>
                <a:ea typeface="+mn-ea"/>
                <a:cs typeface="+mn-cs"/>
              </a:rPr>
              <a:t>s.a.</a:t>
            </a:r>
            <a:r>
              <a:rPr lang="en-US" sz="1200" b="0" i="0" u="none" strike="noStrike" kern="1200" dirty="0" smtClean="0">
                <a:solidFill>
                  <a:schemeClr val="tx1"/>
                </a:solidFill>
                <a:effectLst/>
                <a:latin typeface="+mn-lt"/>
                <a:ea typeface="+mn-ea"/>
                <a:cs typeface="+mn-cs"/>
              </a:rPr>
              <a:t> bisection bandwidth in network design?</a:t>
            </a:r>
          </a:p>
          <a:p>
            <a:pPr rtl="0" fontAlgn="base"/>
            <a:r>
              <a:rPr lang="en-US" sz="1200" b="0" i="0" u="none" strike="noStrike" kern="1200" dirty="0" smtClean="0">
                <a:solidFill>
                  <a:schemeClr val="tx1"/>
                </a:solidFill>
                <a:effectLst/>
                <a:latin typeface="+mn-lt"/>
                <a:ea typeface="+mn-ea"/>
                <a:cs typeface="+mn-cs"/>
              </a:rPr>
              <a:t>We define a new metric, dynamic bisection bandwidth which can be used for other augmented architectures as well. You can find the details in the paper.</a:t>
            </a: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409A1180-71CC-D84D-8852-67CDD3B0CA65}" type="slidenum">
              <a:rPr lang="en-US" smtClean="0"/>
              <a:pPr/>
              <a:t>36</a:t>
            </a:fld>
            <a:endParaRPr lang="en-US" dirty="0"/>
          </a:p>
        </p:txBody>
      </p:sp>
    </p:spTree>
    <p:extLst>
      <p:ext uri="{BB962C8B-B14F-4D97-AF65-F5344CB8AC3E}">
        <p14:creationId xmlns:p14="http://schemas.microsoft.com/office/powerpoint/2010/main" val="173493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Benefits:</a:t>
            </a:r>
          </a:p>
          <a:p>
            <a:pPr lvl="1"/>
            <a:r>
              <a:rPr lang="en-US" dirty="0" smtClean="0"/>
              <a:t>Decouple control and data plane speeds</a:t>
            </a:r>
          </a:p>
          <a:p>
            <a:pPr lvl="1"/>
            <a:r>
              <a:rPr lang="en-US" dirty="0" smtClean="0"/>
              <a:t>No buffering</a:t>
            </a:r>
          </a:p>
          <a:p>
            <a:pPr lvl="1"/>
            <a:r>
              <a:rPr lang="en-US" dirty="0" smtClean="0"/>
              <a:t>(for optical circuits) no transceivers or O/E/O conversion</a:t>
            </a:r>
          </a:p>
          <a:p>
            <a:pPr lvl="2"/>
            <a:r>
              <a:rPr lang="en-US" dirty="0" smtClean="0"/>
              <a:t>Mention Tom </a:t>
            </a:r>
            <a:r>
              <a:rPr lang="en-US" dirty="0" err="1" smtClean="0"/>
              <a:t>Issenhuth’s</a:t>
            </a:r>
            <a:r>
              <a:rPr lang="en-US" dirty="0" smtClean="0"/>
              <a:t> comments from the OIDA workshop</a:t>
            </a:r>
          </a:p>
          <a:p>
            <a:endParaRPr lang="en-US" dirty="0"/>
          </a:p>
        </p:txBody>
      </p:sp>
      <p:sp>
        <p:nvSpPr>
          <p:cNvPr id="4" name="Slide Number Placeholder 3"/>
          <p:cNvSpPr>
            <a:spLocks noGrp="1"/>
          </p:cNvSpPr>
          <p:nvPr>
            <p:ph type="sldNum" sz="quarter" idx="10"/>
          </p:nvPr>
        </p:nvSpPr>
        <p:spPr/>
        <p:txBody>
          <a:bodyPr/>
          <a:lstStyle/>
          <a:p>
            <a:fld id="{5DDCEAB8-91CD-FC49-99CF-FCDBAC86FE45}" type="slidenum">
              <a:rPr lang="en-US" smtClean="0"/>
              <a:t>10</a:t>
            </a:fld>
            <a:endParaRPr lang="en-US"/>
          </a:p>
        </p:txBody>
      </p:sp>
    </p:spTree>
    <p:extLst>
      <p:ext uri="{BB962C8B-B14F-4D97-AF65-F5344CB8AC3E}">
        <p14:creationId xmlns:p14="http://schemas.microsoft.com/office/powerpoint/2010/main" val="1473332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Putting</a:t>
            </a:r>
            <a:r>
              <a:rPr lang="en-US" baseline="0" dirty="0" smtClean="0"/>
              <a:t> aside the technology, assume the following OCS model</a:t>
            </a:r>
            <a:endParaRPr lang="en-US" dirty="0"/>
          </a:p>
        </p:txBody>
      </p:sp>
      <p:sp>
        <p:nvSpPr>
          <p:cNvPr id="4" name="Slide Number Placeholder 3"/>
          <p:cNvSpPr>
            <a:spLocks noGrp="1"/>
          </p:cNvSpPr>
          <p:nvPr>
            <p:ph type="sldNum" sz="quarter" idx="10"/>
          </p:nvPr>
        </p:nvSpPr>
        <p:spPr/>
        <p:txBody>
          <a:bodyPr/>
          <a:lstStyle/>
          <a:p>
            <a:fld id="{33B3F18A-60AF-D04B-BA72-F233D2C31030}" type="slidenum">
              <a:rPr lang="en-US" smtClean="0"/>
              <a:t>13</a:t>
            </a:fld>
            <a:endParaRPr lang="en-US"/>
          </a:p>
        </p:txBody>
      </p:sp>
    </p:spTree>
    <p:extLst>
      <p:ext uri="{BB962C8B-B14F-4D97-AF65-F5344CB8AC3E}">
        <p14:creationId xmlns:p14="http://schemas.microsoft.com/office/powerpoint/2010/main" val="134087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of S is to find “elephant” flows</a:t>
            </a:r>
          </a:p>
          <a:p>
            <a:r>
              <a:rPr lang="en-US" dirty="0" smtClean="0"/>
              <a:t>** Look as pipeline diagram</a:t>
            </a:r>
          </a:p>
          <a:p>
            <a:r>
              <a:rPr lang="en-US" dirty="0" smtClean="0"/>
              <a:t>Need faster,</a:t>
            </a:r>
            <a:r>
              <a:rPr lang="en-US" baseline="0" dirty="0" smtClean="0"/>
              <a:t> so l</a:t>
            </a:r>
            <a:r>
              <a:rPr lang="en-US" dirty="0" smtClean="0"/>
              <a:t>et’s make it faster… but how??</a:t>
            </a:r>
            <a:endParaRPr lang="en-US" dirty="0"/>
          </a:p>
        </p:txBody>
      </p:sp>
      <p:sp>
        <p:nvSpPr>
          <p:cNvPr id="4" name="Slide Number Placeholder 3"/>
          <p:cNvSpPr>
            <a:spLocks noGrp="1"/>
          </p:cNvSpPr>
          <p:nvPr>
            <p:ph type="sldNum" sz="quarter" idx="10"/>
          </p:nvPr>
        </p:nvSpPr>
        <p:spPr/>
        <p:txBody>
          <a:bodyPr/>
          <a:lstStyle/>
          <a:p>
            <a:fld id="{33B3F18A-60AF-D04B-BA72-F233D2C31030}" type="slidenum">
              <a:rPr lang="en-US" smtClean="0"/>
              <a:t>14</a:t>
            </a:fld>
            <a:endParaRPr lang="en-US"/>
          </a:p>
        </p:txBody>
      </p:sp>
    </p:spTree>
    <p:extLst>
      <p:ext uri="{BB962C8B-B14F-4D97-AF65-F5344CB8AC3E}">
        <p14:creationId xmlns:p14="http://schemas.microsoft.com/office/powerpoint/2010/main" val="55368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a new scheduler, and a new way of handling the assignment of flows </a:t>
            </a:r>
            <a:r>
              <a:rPr lang="en-US" smtClean="0"/>
              <a:t>much quicker</a:t>
            </a:r>
            <a:endParaRPr lang="en-US" dirty="0"/>
          </a:p>
        </p:txBody>
      </p:sp>
      <p:sp>
        <p:nvSpPr>
          <p:cNvPr id="4" name="Slide Number Placeholder 3"/>
          <p:cNvSpPr>
            <a:spLocks noGrp="1"/>
          </p:cNvSpPr>
          <p:nvPr>
            <p:ph type="sldNum" sz="quarter" idx="10"/>
          </p:nvPr>
        </p:nvSpPr>
        <p:spPr/>
        <p:txBody>
          <a:bodyPr/>
          <a:lstStyle/>
          <a:p>
            <a:fld id="{33B3F18A-60AF-D04B-BA72-F233D2C31030}" type="slidenum">
              <a:rPr lang="en-US" smtClean="0"/>
              <a:t>15</a:t>
            </a:fld>
            <a:endParaRPr lang="en-US"/>
          </a:p>
        </p:txBody>
      </p:sp>
    </p:spTree>
    <p:extLst>
      <p:ext uri="{BB962C8B-B14F-4D97-AF65-F5344CB8AC3E}">
        <p14:creationId xmlns:p14="http://schemas.microsoft.com/office/powerpoint/2010/main" val="75763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Birkhoff</a:t>
            </a:r>
            <a:r>
              <a:rPr lang="en-US" baseline="0" dirty="0" smtClean="0"/>
              <a:t> von-Neumann is one such approach</a:t>
            </a:r>
            <a:endParaRPr lang="en-US" dirty="0" smtClean="0"/>
          </a:p>
          <a:p>
            <a:pPr marL="228600" indent="-228600">
              <a:buAutoNum type="arabicParenBoth"/>
            </a:pPr>
            <a:r>
              <a:rPr lang="en-US" dirty="0" smtClean="0"/>
              <a:t>Decouple to step 1 AND</a:t>
            </a:r>
            <a:r>
              <a:rPr lang="en-US" baseline="0" dirty="0" smtClean="0"/>
              <a:t> 4</a:t>
            </a:r>
          </a:p>
          <a:p>
            <a:pPr marL="228600" indent="-228600">
              <a:buAutoNum type="arabicParenBoth"/>
            </a:pPr>
            <a:r>
              <a:rPr lang="en-US" dirty="0" smtClean="0"/>
              <a:t>Ti</a:t>
            </a:r>
            <a:r>
              <a:rPr lang="en-US" baseline="0" dirty="0" smtClean="0"/>
              <a:t> can be smaller than time to measure TM, can be ~100us</a:t>
            </a:r>
            <a:endParaRPr lang="en-US" dirty="0"/>
          </a:p>
        </p:txBody>
      </p:sp>
      <p:sp>
        <p:nvSpPr>
          <p:cNvPr id="4" name="Slide Number Placeholder 3"/>
          <p:cNvSpPr>
            <a:spLocks noGrp="1"/>
          </p:cNvSpPr>
          <p:nvPr>
            <p:ph type="sldNum" sz="quarter" idx="10"/>
          </p:nvPr>
        </p:nvSpPr>
        <p:spPr/>
        <p:txBody>
          <a:bodyPr/>
          <a:lstStyle/>
          <a:p>
            <a:fld id="{33B3F18A-60AF-D04B-BA72-F233D2C31030}" type="slidenum">
              <a:rPr lang="en-US" smtClean="0"/>
              <a:t>16</a:t>
            </a:fld>
            <a:endParaRPr lang="en-US"/>
          </a:p>
        </p:txBody>
      </p:sp>
    </p:spTree>
    <p:extLst>
      <p:ext uri="{BB962C8B-B14F-4D97-AF65-F5344CB8AC3E}">
        <p14:creationId xmlns:p14="http://schemas.microsoft.com/office/powerpoint/2010/main" val="84398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Why can’t we use traditional RF in our work? The main reason is that traditional RF uses a wide beam which is very difficult to narrow. This results in high interference on top of the racks which limits bandwidth, range, and number of active links.  </a:t>
            </a:r>
          </a:p>
          <a:p>
            <a:pPr lvl="1" rtl="0" fontAlgn="base"/>
            <a:r>
              <a:rPr lang="en-US" sz="1200" b="0" i="0" u="none" strike="noStrike" kern="1200" dirty="0" smtClean="0">
                <a:solidFill>
                  <a:schemeClr val="tx1"/>
                </a:solidFill>
                <a:effectLst/>
                <a:latin typeface="+mn-lt"/>
                <a:ea typeface="+mn-ea"/>
                <a:cs typeface="+mn-cs"/>
              </a:rPr>
              <a:t>Free space optical links on the other hand give us excellent throughput over long ranges. Plus,  they are easy to narrow which eliminates interference and thus allows many active links.</a:t>
            </a:r>
          </a:p>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9A1180-71CC-D84D-8852-67CDD3B0CA65}" type="slidenum">
              <a:rPr lang="en-US" smtClean="0"/>
              <a:pPr/>
              <a:t>28</a:t>
            </a:fld>
            <a:endParaRPr lang="en-US" dirty="0"/>
          </a:p>
        </p:txBody>
      </p:sp>
    </p:spTree>
    <p:extLst>
      <p:ext uri="{BB962C8B-B14F-4D97-AF65-F5344CB8AC3E}">
        <p14:creationId xmlns:p14="http://schemas.microsoft.com/office/powerpoint/2010/main" val="186877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If you look at the market, the current FSO’s are</a:t>
            </a:r>
          </a:p>
          <a:p>
            <a:pPr lvl="1" rtl="0" fontAlgn="base"/>
            <a:r>
              <a:rPr lang="en-US" sz="1200" b="0" i="0" u="none" strike="noStrike" kern="1200" dirty="0" smtClean="0">
                <a:solidFill>
                  <a:schemeClr val="tx1"/>
                </a:solidFill>
                <a:effectLst/>
                <a:latin typeface="+mn-lt"/>
                <a:ea typeface="+mn-ea"/>
                <a:cs typeface="+mn-cs"/>
              </a:rPr>
              <a:t>expensive, 15k for a single FSO</a:t>
            </a:r>
          </a:p>
          <a:p>
            <a:pPr lvl="1" rtl="0" fontAlgn="base"/>
            <a:r>
              <a:rPr lang="en-US" sz="1200" b="0" i="0" u="none" strike="noStrike" kern="1200" dirty="0" smtClean="0">
                <a:solidFill>
                  <a:schemeClr val="tx1"/>
                </a:solidFill>
                <a:effectLst/>
                <a:latin typeface="+mn-lt"/>
                <a:ea typeface="+mn-ea"/>
                <a:cs typeface="+mn-cs"/>
              </a:rPr>
              <a:t>they take LOTS of space, </a:t>
            </a:r>
          </a:p>
          <a:p>
            <a:pPr lvl="1" rtl="0" fontAlgn="base"/>
            <a:r>
              <a:rPr lang="en-US" sz="1200" b="0" i="0" u="none" strike="noStrike" kern="1200" dirty="0" smtClean="0">
                <a:solidFill>
                  <a:schemeClr val="tx1"/>
                </a:solidFill>
                <a:effectLst/>
                <a:latin typeface="+mn-lt"/>
                <a:ea typeface="+mn-ea"/>
                <a:cs typeface="+mn-cs"/>
              </a:rPr>
              <a:t>they need massive amount of power </a:t>
            </a:r>
          </a:p>
          <a:p>
            <a:pPr lvl="1" rtl="0" fontAlgn="base"/>
            <a:r>
              <a:rPr lang="en-US" sz="1200" b="0" i="0" u="none" strike="noStrike" kern="1200" dirty="0" smtClean="0">
                <a:solidFill>
                  <a:schemeClr val="tx1"/>
                </a:solidFill>
                <a:effectLst/>
                <a:latin typeface="+mn-lt"/>
                <a:ea typeface="+mn-ea"/>
                <a:cs typeface="+mn-cs"/>
              </a:rPr>
              <a:t>and they are not STEERABLE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9A1180-71CC-D84D-8852-67CDD3B0CA65}" type="slidenum">
              <a:rPr lang="en-US" smtClean="0"/>
              <a:pPr/>
              <a:t>29</a:t>
            </a:fld>
            <a:endParaRPr lang="en-US" dirty="0"/>
          </a:p>
        </p:txBody>
      </p:sp>
    </p:spTree>
    <p:extLst>
      <p:ext uri="{BB962C8B-B14F-4D97-AF65-F5344CB8AC3E}">
        <p14:creationId xmlns:p14="http://schemas.microsoft.com/office/powerpoint/2010/main" val="305698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8ED974D-8C01-4845-B68A-3955301DB1AE}" type="slidenum">
              <a:rPr lang="en-US" smtClean="0"/>
              <a:pPr/>
              <a:t>30</a:t>
            </a:fld>
            <a:endParaRPr lang="en-US" dirty="0"/>
          </a:p>
        </p:txBody>
      </p:sp>
    </p:spTree>
    <p:extLst>
      <p:ext uri="{BB962C8B-B14F-4D97-AF65-F5344CB8AC3E}">
        <p14:creationId xmlns:p14="http://schemas.microsoft.com/office/powerpoint/2010/main" val="1077501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82DEC0-F29B-984E-9A32-2CFE86BFBDB4}" type="datetime1">
              <a:rPr lang="en-US" smtClean="0"/>
              <a:t>3/21/16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8585695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B8F44-EE72-C942-AAA7-B1E35DF94AC7}" type="datetime1">
              <a:rPr lang="en-US" smtClean="0"/>
              <a:t>3/21/16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6491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CFAF88-E32B-1449-A211-B3743B2A5CC4}" type="datetime1">
              <a:rPr lang="en-US" smtClean="0"/>
              <a:t>3/21/16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035017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527179"/>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4422171"/>
            <a:ext cx="6858000" cy="12192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9"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911657744"/>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4422171"/>
            <a:ext cx="6858000" cy="12192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285" y="487683"/>
            <a:ext cx="1064823" cy="1419764"/>
          </a:xfrm>
          <a:prstGeom prst="rect">
            <a:avLst/>
          </a:prstGeom>
        </p:spPr>
      </p:pic>
      <p:sp>
        <p:nvSpPr>
          <p:cNvPr id="6" name="TextBox 5"/>
          <p:cNvSpPr txBox="1"/>
          <p:nvPr userDrawn="1"/>
        </p:nvSpPr>
        <p:spPr>
          <a:xfrm>
            <a:off x="329189" y="6345071"/>
            <a:ext cx="8012545" cy="304800"/>
          </a:xfrm>
          <a:prstGeom prst="rect">
            <a:avLst/>
          </a:prstGeom>
          <a:noFill/>
        </p:spPr>
        <p:txBody>
          <a:bodyPr wrap="square" lIns="0" rtlCol="0">
            <a:noAutofit/>
          </a:bodyPr>
          <a:lstStyle/>
          <a:p>
            <a:pPr>
              <a:defRPr/>
            </a:pPr>
            <a:r>
              <a:rPr lang="en-US" sz="700" dirty="0" smtClean="0">
                <a:solidFill>
                  <a:prstClr val="white"/>
                </a:solidFill>
                <a:latin typeface="HP Simplified"/>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1493607547"/>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16995"/>
            <a:ext cx="7222352" cy="2675604"/>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9"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226714664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21227"/>
            <a:ext cx="7222352" cy="2675604"/>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9"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 HP Confidential.</a:t>
            </a:r>
          </a:p>
        </p:txBody>
      </p:sp>
      <p:sp>
        <p:nvSpPr>
          <p:cNvPr id="5" name="Subtitle 2"/>
          <p:cNvSpPr>
            <a:spLocks noGrp="1"/>
          </p:cNvSpPr>
          <p:nvPr>
            <p:ph type="subTitle" idx="1" hasCustomPrompt="1"/>
          </p:nvPr>
        </p:nvSpPr>
        <p:spPr>
          <a:xfrm>
            <a:off x="325269" y="4407148"/>
            <a:ext cx="5148072" cy="865632"/>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549600502"/>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91290500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3"/>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6405499"/>
      </p:ext>
    </p:extLst>
  </p:cSld>
  <p:clrMapOvr>
    <a:masterClrMapping/>
  </p:clrMapOvr>
  <p:timing>
    <p:tnLst>
      <p:par>
        <p:cTn xmlns:p14="http://schemas.microsoft.com/office/powerpoint/2010/mai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3"/>
            <a:ext cx="8119872" cy="4305300"/>
          </a:xfrm>
        </p:spPr>
        <p:txBody>
          <a:bodyPr wrap="square">
            <a:noAutofit/>
          </a:bodyPr>
          <a:lstStyle>
            <a:lvl1pPr marL="169863" indent="-169863">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63" indent="-233363">
              <a:lnSpc>
                <a:spcPct val="100000"/>
              </a:lnSpc>
              <a:spcAft>
                <a:spcPts val="40"/>
              </a:spcAft>
              <a:buFont typeface="HP Simplified" pitchFamily="34" charset="0"/>
              <a:buChar char="-"/>
              <a:defRPr sz="1400"/>
            </a:lvl6pPr>
            <a:lvl7pPr marL="914400" indent="-223838">
              <a:lnSpc>
                <a:spcPct val="100000"/>
              </a:lnSpc>
              <a:spcAft>
                <a:spcPts val="40"/>
              </a:spcAft>
              <a:defRPr sz="1400"/>
            </a:lvl7pPr>
          </a:lstStyle>
          <a:p>
            <a:pPr marL="169863" lvl="0" indent="-169863" algn="l" defTabSz="457200" rtl="0" eaLnBrk="1" latinLnBrk="0" hangingPunct="1">
              <a:lnSpc>
                <a:spcPct val="100000"/>
              </a:lnSpc>
              <a:spcBef>
                <a:spcPts val="0"/>
              </a:spcBef>
              <a:spcAft>
                <a:spcPts val="400"/>
              </a:spcAft>
              <a:buFont typeface="Arial"/>
              <a:buChar char="•"/>
            </a:pPr>
            <a:r>
              <a:rPr lang="en-US" smtClean="0"/>
              <a:t>Click to edit Master text styles</a:t>
            </a:r>
          </a:p>
          <a:p>
            <a:pPr marL="169863" lvl="1" indent="-169863" algn="l" defTabSz="457200" rtl="0" eaLnBrk="1" latinLnBrk="0" hangingPunct="1">
              <a:lnSpc>
                <a:spcPct val="100000"/>
              </a:lnSpc>
              <a:spcBef>
                <a:spcPts val="0"/>
              </a:spcBef>
              <a:spcAft>
                <a:spcPts val="400"/>
              </a:spcAft>
              <a:buFont typeface="Arial"/>
              <a:buChar char="•"/>
            </a:pPr>
            <a:r>
              <a:rPr lang="en-US" smtClean="0"/>
              <a:t>Second level</a:t>
            </a:r>
          </a:p>
          <a:p>
            <a:pPr marL="169863" lvl="2" indent="-169863" algn="l" defTabSz="457200" rtl="0" eaLnBrk="1" latinLnBrk="0" hangingPunct="1">
              <a:lnSpc>
                <a:spcPct val="100000"/>
              </a:lnSpc>
              <a:spcBef>
                <a:spcPts val="0"/>
              </a:spcBef>
              <a:spcAft>
                <a:spcPts val="400"/>
              </a:spcAft>
              <a:buFont typeface="Arial"/>
              <a:buChar char="•"/>
            </a:pPr>
            <a:r>
              <a:rPr lang="en-US" smtClean="0"/>
              <a:t>Third level</a:t>
            </a:r>
          </a:p>
          <a:p>
            <a:pPr marL="169863" lvl="3" indent="-169863" algn="l" defTabSz="457200" rtl="0" eaLnBrk="1" latinLnBrk="0" hangingPunct="1">
              <a:lnSpc>
                <a:spcPct val="100000"/>
              </a:lnSpc>
              <a:spcBef>
                <a:spcPts val="0"/>
              </a:spcBef>
              <a:spcAft>
                <a:spcPts val="400"/>
              </a:spcAft>
              <a:buFont typeface="Arial"/>
              <a:buChar char="•"/>
            </a:pPr>
            <a:r>
              <a:rPr lang="en-US" smtClean="0"/>
              <a:t>Fourth level</a:t>
            </a:r>
          </a:p>
          <a:p>
            <a:pPr marL="169863" lvl="4" indent="-169863" algn="l" defTabSz="457200" rtl="0" eaLnBrk="1" latinLnBrk="0" hangingPunct="1">
              <a:lnSpc>
                <a:spcPct val="100000"/>
              </a:lnSpc>
              <a:spcBef>
                <a:spcPts val="0"/>
              </a:spcBef>
              <a:spcAft>
                <a:spcPts val="400"/>
              </a:spcAft>
              <a:buFont typeface="Arial"/>
              <a:buChar char="•"/>
            </a:pPr>
            <a:r>
              <a:rPr lang="en-US" smtClean="0"/>
              <a:t>Fifth level</a:t>
            </a:r>
            <a:endParaRPr lang="en-US" dirty="0"/>
          </a:p>
        </p:txBody>
      </p:sp>
    </p:spTree>
    <p:extLst>
      <p:ext uri="{BB962C8B-B14F-4D97-AF65-F5344CB8AC3E}">
        <p14:creationId xmlns:p14="http://schemas.microsoft.com/office/powerpoint/2010/main" val="2930712110"/>
      </p:ext>
    </p:extLst>
  </p:cSld>
  <p:clrMapOvr>
    <a:masterClrMapping/>
  </p:clrMapOvr>
  <p:timing>
    <p:tnLst>
      <p:par>
        <p:cTn xmlns:p14="http://schemas.microsoft.com/office/powerpoint/2010/mai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CFB251-700D-1548-8B1C-B53516CA227C}" type="datetime1">
              <a:rPr lang="en-US" smtClean="0"/>
              <a:t>3/21/16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470277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313422"/>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246295"/>
            <a:ext cx="4030662" cy="463169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5" y="1246293"/>
            <a:ext cx="3878264" cy="4631691"/>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0457439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6" y="313421"/>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584964"/>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6"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50575394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32" y="1581399"/>
            <a:ext cx="3878263" cy="4296588"/>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313417"/>
            <a:ext cx="8458200"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0"/>
            <a:ext cx="4011612"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6"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913134736"/>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7" y="313417"/>
            <a:ext cx="8460105" cy="573024"/>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585385"/>
            <a:ext cx="252374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585389"/>
            <a:ext cx="2523744" cy="4296833"/>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585385"/>
            <a:ext cx="2527300"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6"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4269469303"/>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9" y="1001869"/>
            <a:ext cx="4116705" cy="276999"/>
          </a:xfrm>
          <a:prstGeom prst="rect">
            <a:avLst/>
          </a:prstGeom>
        </p:spPr>
        <p:txBody>
          <a:bodyPr wrap="square" anchor="t">
            <a:spAutoFit/>
          </a:bodyPr>
          <a:lstStyle>
            <a:lvl1pPr marL="0" indent="0" algn="l">
              <a:lnSpc>
                <a:spcPct val="100000"/>
              </a:lnSpc>
              <a:buNone/>
              <a:defRPr sz="1800" b="0" i="0">
                <a:solidFill>
                  <a:srgbClr val="000000"/>
                </a:solidFill>
                <a:latin typeface="HP Display Beta Regular"/>
                <a:cs typeface="HP Display Beta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9" y="313417"/>
            <a:ext cx="4116705" cy="1149032"/>
          </a:xfrm>
        </p:spPr>
        <p:txBody>
          <a:bodyPr/>
          <a:lstStyle>
            <a:lvl1pPr>
              <a:defRPr b="0" i="0">
                <a:latin typeface="HP Display Beta Bold"/>
                <a:cs typeface="HP Display Beta Bold"/>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5" y="6280300"/>
            <a:ext cx="182186" cy="143629"/>
          </a:xfrm>
          <a:prstGeom prst="rect">
            <a:avLst/>
          </a:prstGeom>
        </p:spPr>
        <p:txBody>
          <a:bodyPr/>
          <a:lstStyle/>
          <a:p>
            <a:fld id="{33088DE5-1DDF-C242-AF39-BA25983D68D6}" type="slidenum">
              <a:rPr lang="en-US" smtClean="0">
                <a:solidFill>
                  <a:prstClr val="black"/>
                </a:solidFill>
                <a:latin typeface="HP Simplified"/>
              </a:rPr>
              <a:pPr/>
              <a:t>‹#›</a:t>
            </a:fld>
            <a:endParaRPr lang="en-US" dirty="0">
              <a:solidFill>
                <a:prstClr val="black"/>
              </a:solidFill>
              <a:latin typeface="HP Simplified"/>
            </a:endParaRPr>
          </a:p>
        </p:txBody>
      </p:sp>
      <p:sp>
        <p:nvSpPr>
          <p:cNvPr id="11" name="Text Placeholder 10"/>
          <p:cNvSpPr>
            <a:spLocks noGrp="1"/>
          </p:cNvSpPr>
          <p:nvPr>
            <p:ph type="body" sz="quarter" idx="14"/>
          </p:nvPr>
        </p:nvSpPr>
        <p:spPr bwMode="black">
          <a:xfrm>
            <a:off x="331203" y="1944000"/>
            <a:ext cx="4116975" cy="3718664"/>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Rectangle 7"/>
          <p:cNvSpPr/>
          <p:nvPr userDrawn="1"/>
        </p:nvSpPr>
        <p:spPr>
          <a:xfrm>
            <a:off x="433319" y="6477304"/>
            <a:ext cx="902811" cy="215444"/>
          </a:xfrm>
          <a:prstGeom prst="rect">
            <a:avLst/>
          </a:prstGeom>
        </p:spPr>
        <p:txBody>
          <a:bodyPr wrap="none">
            <a:spAutoFit/>
          </a:bodyPr>
          <a:lstStyle/>
          <a:p>
            <a:pPr>
              <a:defRPr/>
            </a:pPr>
            <a:r>
              <a:rPr lang="en-US" sz="800" dirty="0" smtClean="0">
                <a:solidFill>
                  <a:prstClr val="white">
                    <a:lumMod val="65000"/>
                  </a:prstClr>
                </a:solidFill>
                <a:latin typeface="HP Text Beta Regular"/>
                <a:cs typeface="HP Text Beta Regular"/>
              </a:rPr>
              <a:t>HP Confidential</a:t>
            </a:r>
          </a:p>
        </p:txBody>
      </p:sp>
    </p:spTree>
    <p:extLst>
      <p:ext uri="{BB962C8B-B14F-4D97-AF65-F5344CB8AC3E}">
        <p14:creationId xmlns:p14="http://schemas.microsoft.com/office/powerpoint/2010/main" val="459769244"/>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4422171"/>
            <a:ext cx="6858000" cy="12192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7"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2337584995"/>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4422171"/>
            <a:ext cx="6858000" cy="12192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283" y="487682"/>
            <a:ext cx="1064823" cy="1419764"/>
          </a:xfrm>
          <a:prstGeom prst="rect">
            <a:avLst/>
          </a:prstGeom>
        </p:spPr>
      </p:pic>
      <p:sp>
        <p:nvSpPr>
          <p:cNvPr id="6" name="TextBox 5"/>
          <p:cNvSpPr txBox="1"/>
          <p:nvPr userDrawn="1"/>
        </p:nvSpPr>
        <p:spPr>
          <a:xfrm>
            <a:off x="329187" y="6345071"/>
            <a:ext cx="8012545" cy="304800"/>
          </a:xfrm>
          <a:prstGeom prst="rect">
            <a:avLst/>
          </a:prstGeom>
          <a:noFill/>
        </p:spPr>
        <p:txBody>
          <a:bodyPr wrap="square" lIns="0" rtlCol="0">
            <a:noAutofit/>
          </a:bodyPr>
          <a:lstStyle/>
          <a:p>
            <a:pPr>
              <a:defRPr/>
            </a:pPr>
            <a:r>
              <a:rPr lang="en-US" sz="700" dirty="0" smtClean="0">
                <a:solidFill>
                  <a:prstClr val="white"/>
                </a:solidFill>
                <a:latin typeface="HP Simplified"/>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1935359556"/>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16994"/>
            <a:ext cx="7222352" cy="2675604"/>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7"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2993714141"/>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21227"/>
            <a:ext cx="7222352" cy="2675604"/>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7"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 HP Confidential.</a:t>
            </a:r>
          </a:p>
        </p:txBody>
      </p:sp>
      <p:sp>
        <p:nvSpPr>
          <p:cNvPr id="5" name="Subtitle 2"/>
          <p:cNvSpPr>
            <a:spLocks noGrp="1"/>
          </p:cNvSpPr>
          <p:nvPr>
            <p:ph type="subTitle" idx="1" hasCustomPrompt="1"/>
          </p:nvPr>
        </p:nvSpPr>
        <p:spPr>
          <a:xfrm>
            <a:off x="325269" y="4407148"/>
            <a:ext cx="5148072" cy="865632"/>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2451201"/>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30919931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554E2-EFDD-1F42-BF67-B9D1CCBD8C60}" type="datetime1">
              <a:rPr lang="en-US" smtClean="0"/>
              <a:t>3/21/16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1209762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3"/>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2556783"/>
      </p:ext>
    </p:extLst>
  </p:cSld>
  <p:clrMapOvr>
    <a:masterClrMapping/>
  </p:clrMapOvr>
  <p:timing>
    <p:tnLst>
      <p:par>
        <p:cTn xmlns:p14="http://schemas.microsoft.com/office/powerpoint/2010/mai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3"/>
            <a:ext cx="8119872" cy="4305300"/>
          </a:xfrm>
        </p:spPr>
        <p:txBody>
          <a:bodyPr wrap="square">
            <a:noAutofit/>
          </a:bodyPr>
          <a:lstStyle>
            <a:lvl1pPr marL="169863" indent="-169863">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63" indent="-233363">
              <a:lnSpc>
                <a:spcPct val="100000"/>
              </a:lnSpc>
              <a:spcAft>
                <a:spcPts val="40"/>
              </a:spcAft>
              <a:buFont typeface="HP Simplified" pitchFamily="34" charset="0"/>
              <a:buChar char="-"/>
              <a:defRPr sz="1400"/>
            </a:lvl6pPr>
            <a:lvl7pPr marL="914400" indent="-223838">
              <a:lnSpc>
                <a:spcPct val="100000"/>
              </a:lnSpc>
              <a:spcAft>
                <a:spcPts val="40"/>
              </a:spcAft>
              <a:defRPr sz="1400"/>
            </a:lvl7pPr>
          </a:lstStyle>
          <a:p>
            <a:pPr marL="169863" lvl="0" indent="-169863" algn="l" defTabSz="457200" rtl="0" eaLnBrk="1" latinLnBrk="0" hangingPunct="1">
              <a:lnSpc>
                <a:spcPct val="100000"/>
              </a:lnSpc>
              <a:spcBef>
                <a:spcPts val="0"/>
              </a:spcBef>
              <a:spcAft>
                <a:spcPts val="400"/>
              </a:spcAft>
              <a:buFont typeface="Arial"/>
              <a:buChar char="•"/>
            </a:pPr>
            <a:r>
              <a:rPr lang="en-US" smtClean="0"/>
              <a:t>Click to edit Master text styles</a:t>
            </a:r>
          </a:p>
          <a:p>
            <a:pPr marL="169863" lvl="1" indent="-169863" algn="l" defTabSz="457200" rtl="0" eaLnBrk="1" latinLnBrk="0" hangingPunct="1">
              <a:lnSpc>
                <a:spcPct val="100000"/>
              </a:lnSpc>
              <a:spcBef>
                <a:spcPts val="0"/>
              </a:spcBef>
              <a:spcAft>
                <a:spcPts val="400"/>
              </a:spcAft>
              <a:buFont typeface="Arial"/>
              <a:buChar char="•"/>
            </a:pPr>
            <a:r>
              <a:rPr lang="en-US" smtClean="0"/>
              <a:t>Second level</a:t>
            </a:r>
          </a:p>
          <a:p>
            <a:pPr marL="169863" lvl="2" indent="-169863" algn="l" defTabSz="457200" rtl="0" eaLnBrk="1" latinLnBrk="0" hangingPunct="1">
              <a:lnSpc>
                <a:spcPct val="100000"/>
              </a:lnSpc>
              <a:spcBef>
                <a:spcPts val="0"/>
              </a:spcBef>
              <a:spcAft>
                <a:spcPts val="400"/>
              </a:spcAft>
              <a:buFont typeface="Arial"/>
              <a:buChar char="•"/>
            </a:pPr>
            <a:r>
              <a:rPr lang="en-US" smtClean="0"/>
              <a:t>Third level</a:t>
            </a:r>
          </a:p>
          <a:p>
            <a:pPr marL="169863" lvl="3" indent="-169863" algn="l" defTabSz="457200" rtl="0" eaLnBrk="1" latinLnBrk="0" hangingPunct="1">
              <a:lnSpc>
                <a:spcPct val="100000"/>
              </a:lnSpc>
              <a:spcBef>
                <a:spcPts val="0"/>
              </a:spcBef>
              <a:spcAft>
                <a:spcPts val="400"/>
              </a:spcAft>
              <a:buFont typeface="Arial"/>
              <a:buChar char="•"/>
            </a:pPr>
            <a:r>
              <a:rPr lang="en-US" smtClean="0"/>
              <a:t>Fourth level</a:t>
            </a:r>
          </a:p>
          <a:p>
            <a:pPr marL="169863" lvl="4" indent="-169863" algn="l" defTabSz="457200" rtl="0" eaLnBrk="1" latinLnBrk="0" hangingPunct="1">
              <a:lnSpc>
                <a:spcPct val="100000"/>
              </a:lnSpc>
              <a:spcBef>
                <a:spcPts val="0"/>
              </a:spcBef>
              <a:spcAft>
                <a:spcPts val="400"/>
              </a:spcAft>
              <a:buFont typeface="Arial"/>
              <a:buChar char="•"/>
            </a:pPr>
            <a:r>
              <a:rPr lang="en-US" smtClean="0"/>
              <a:t>Fifth level</a:t>
            </a:r>
            <a:endParaRPr lang="en-US" dirty="0"/>
          </a:p>
        </p:txBody>
      </p:sp>
    </p:spTree>
    <p:extLst>
      <p:ext uri="{BB962C8B-B14F-4D97-AF65-F5344CB8AC3E}">
        <p14:creationId xmlns:p14="http://schemas.microsoft.com/office/powerpoint/2010/main" val="2383021345"/>
      </p:ext>
    </p:extLst>
  </p:cSld>
  <p:clrMapOvr>
    <a:masterClrMapping/>
  </p:clrMapOvr>
  <p:timing>
    <p:tnLst>
      <p:par>
        <p:cTn xmlns:p14="http://schemas.microsoft.com/office/powerpoint/2010/mai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4" y="313419"/>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584962"/>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4"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176227488"/>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30" y="1581398"/>
            <a:ext cx="3878263" cy="4296588"/>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313417"/>
            <a:ext cx="8458200"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0"/>
            <a:ext cx="4011612"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4"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0959078"/>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5" y="313417"/>
            <a:ext cx="8460105" cy="573024"/>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585385"/>
            <a:ext cx="252374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585388"/>
            <a:ext cx="2523744" cy="4296833"/>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585385"/>
            <a:ext cx="2527300"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4"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68610278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9" y="1001867"/>
            <a:ext cx="4116705" cy="276999"/>
          </a:xfrm>
          <a:prstGeom prst="rect">
            <a:avLst/>
          </a:prstGeom>
        </p:spPr>
        <p:txBody>
          <a:bodyPr wrap="square" anchor="t">
            <a:spAutoFit/>
          </a:bodyPr>
          <a:lstStyle>
            <a:lvl1pPr marL="0" indent="0" algn="l">
              <a:lnSpc>
                <a:spcPct val="100000"/>
              </a:lnSpc>
              <a:buNone/>
              <a:defRPr sz="1800" b="0" i="0">
                <a:solidFill>
                  <a:srgbClr val="000000"/>
                </a:solidFill>
                <a:latin typeface="HP Display Beta Regular"/>
                <a:cs typeface="HP Display Beta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9" y="313417"/>
            <a:ext cx="4116705" cy="1149032"/>
          </a:xfrm>
        </p:spPr>
        <p:txBody>
          <a:bodyPr/>
          <a:lstStyle>
            <a:lvl1pPr>
              <a:defRPr b="0" i="0">
                <a:latin typeface="HP Display Beta Bold"/>
                <a:cs typeface="HP Display Beta Bold"/>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5" y="6280299"/>
            <a:ext cx="182186" cy="143629"/>
          </a:xfrm>
          <a:prstGeom prst="rect">
            <a:avLst/>
          </a:prstGeom>
        </p:spPr>
        <p:txBody>
          <a:bodyPr/>
          <a:lstStyle/>
          <a:p>
            <a:fld id="{33088DE5-1DDF-C242-AF39-BA25983D68D6}" type="slidenum">
              <a:rPr lang="en-US" smtClean="0">
                <a:solidFill>
                  <a:prstClr val="black"/>
                </a:solidFill>
                <a:latin typeface="HP Simplified"/>
              </a:rPr>
              <a:pPr/>
              <a:t>‹#›</a:t>
            </a:fld>
            <a:endParaRPr lang="en-US" dirty="0">
              <a:solidFill>
                <a:prstClr val="black"/>
              </a:solidFill>
              <a:latin typeface="HP Simplified"/>
            </a:endParaRPr>
          </a:p>
        </p:txBody>
      </p:sp>
      <p:sp>
        <p:nvSpPr>
          <p:cNvPr id="11" name="Text Placeholder 10"/>
          <p:cNvSpPr>
            <a:spLocks noGrp="1"/>
          </p:cNvSpPr>
          <p:nvPr>
            <p:ph type="body" sz="quarter" idx="14"/>
          </p:nvPr>
        </p:nvSpPr>
        <p:spPr bwMode="black">
          <a:xfrm>
            <a:off x="331203" y="1944000"/>
            <a:ext cx="4116975" cy="3718664"/>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Rectangle 7"/>
          <p:cNvSpPr/>
          <p:nvPr userDrawn="1"/>
        </p:nvSpPr>
        <p:spPr>
          <a:xfrm>
            <a:off x="433317" y="6477304"/>
            <a:ext cx="902811" cy="215444"/>
          </a:xfrm>
          <a:prstGeom prst="rect">
            <a:avLst/>
          </a:prstGeom>
        </p:spPr>
        <p:txBody>
          <a:bodyPr wrap="none">
            <a:spAutoFit/>
          </a:bodyPr>
          <a:lstStyle/>
          <a:p>
            <a:pPr>
              <a:defRPr/>
            </a:pPr>
            <a:r>
              <a:rPr lang="en-US" sz="800" dirty="0" smtClean="0">
                <a:solidFill>
                  <a:prstClr val="white">
                    <a:lumMod val="65000"/>
                  </a:prstClr>
                </a:solidFill>
                <a:latin typeface="HP Text Beta Regular"/>
                <a:cs typeface="HP Text Beta Regular"/>
              </a:rPr>
              <a:t>HP Confidential</a:t>
            </a:r>
          </a:p>
        </p:txBody>
      </p:sp>
    </p:spTree>
    <p:extLst>
      <p:ext uri="{BB962C8B-B14F-4D97-AF65-F5344CB8AC3E}">
        <p14:creationId xmlns:p14="http://schemas.microsoft.com/office/powerpoint/2010/main" val="3824670685"/>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4422171"/>
            <a:ext cx="6858000" cy="12192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9440" y="487680"/>
            <a:ext cx="1883664" cy="2511552"/>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a:t>
            </a:r>
          </a:p>
        </p:txBody>
      </p:sp>
    </p:spTree>
    <p:extLst>
      <p:ext uri="{BB962C8B-B14F-4D97-AF65-F5344CB8AC3E}">
        <p14:creationId xmlns:p14="http://schemas.microsoft.com/office/powerpoint/2010/main" val="3556038592"/>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715760"/>
            <a:ext cx="6858000" cy="1608645"/>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4422171"/>
            <a:ext cx="6858000" cy="12192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68281" y="487681"/>
            <a:ext cx="1064823" cy="1419764"/>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prstClr val="white"/>
                </a:solidFill>
                <a:latin typeface="HP Simplified"/>
                <a:cs typeface="HP Simplified"/>
              </a:rPr>
              <a:t>© Copyright 2014 Hewlett-Packard Development Company, L.P.  The information contained herein is subject to change without notice.</a:t>
            </a:r>
          </a:p>
        </p:txBody>
      </p:sp>
    </p:spTree>
    <p:extLst>
      <p:ext uri="{BB962C8B-B14F-4D97-AF65-F5344CB8AC3E}">
        <p14:creationId xmlns:p14="http://schemas.microsoft.com/office/powerpoint/2010/main" val="253423576"/>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16993"/>
            <a:ext cx="7222352" cy="2675604"/>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2012 Hewlett-Packard Development Company, L.P.  The information contained herein is subject to change without notice.</a:t>
            </a:r>
          </a:p>
        </p:txBody>
      </p:sp>
      <p:pic>
        <p:nvPicPr>
          <p:cNvPr id="5" name="Picture 4" descr="HP_Blue_RGB_150_S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3853242480"/>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321226"/>
            <a:ext cx="7222352" cy="2675604"/>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05214" y="6047232"/>
            <a:ext cx="365736" cy="487648"/>
          </a:xfrm>
          <a:prstGeom prst="rect">
            <a:avLst/>
          </a:prstGeom>
        </p:spPr>
      </p:pic>
      <p:sp>
        <p:nvSpPr>
          <p:cNvPr id="6" name="TextBox 5"/>
          <p:cNvSpPr txBox="1"/>
          <p:nvPr userDrawn="1"/>
        </p:nvSpPr>
        <p:spPr>
          <a:xfrm>
            <a:off x="329185" y="6345071"/>
            <a:ext cx="8012545" cy="304800"/>
          </a:xfrm>
          <a:prstGeom prst="rect">
            <a:avLst/>
          </a:prstGeom>
          <a:noFill/>
        </p:spPr>
        <p:txBody>
          <a:bodyPr wrap="square" lIns="0" rtlCol="0">
            <a:noAutofit/>
          </a:bodyPr>
          <a:lstStyle/>
          <a:p>
            <a:pPr>
              <a:defRPr/>
            </a:pPr>
            <a:r>
              <a:rPr lang="en-US" sz="700" dirty="0" smtClean="0">
                <a:solidFill>
                  <a:srgbClr val="B9B8BB"/>
                </a:solidFill>
                <a:latin typeface="HP Simplified"/>
                <a:cs typeface="HP Simplified"/>
              </a:rPr>
              <a:t>© Copyright 2013 Hewlett-Packard Development Company, L.P.  The information contained herein is subject to change without notice. HP Confidential.</a:t>
            </a:r>
          </a:p>
        </p:txBody>
      </p:sp>
      <p:sp>
        <p:nvSpPr>
          <p:cNvPr id="5" name="Subtitle 2"/>
          <p:cNvSpPr>
            <a:spLocks noGrp="1"/>
          </p:cNvSpPr>
          <p:nvPr>
            <p:ph type="subTitle" idx="1" hasCustomPrompt="1"/>
          </p:nvPr>
        </p:nvSpPr>
        <p:spPr>
          <a:xfrm>
            <a:off x="325269" y="4407148"/>
            <a:ext cx="5148072" cy="865632"/>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97129343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8382DF-171A-0849-819F-BC8978A00752}" type="datetime1">
              <a:rPr lang="en-US" smtClean="0"/>
              <a:t>3/21/16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093931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277118591"/>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489437"/>
      </p:ext>
    </p:extLst>
  </p:cSld>
  <p:clrMapOvr>
    <a:masterClrMapping/>
  </p:clrMapOvr>
  <p:timing>
    <p:tnLst>
      <p:par>
        <p:cTn xmlns:p14="http://schemas.microsoft.com/office/powerpoint/2010/main" id="1" dur="indefinite" restart="never" nodeType="tmRoot"/>
      </p:par>
    </p:tnLst>
  </p:timing>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1001854"/>
            <a:ext cx="8117206"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313419"/>
            <a:ext cx="8117206"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2"/>
            <a:ext cx="8119872" cy="4305300"/>
          </a:xfrm>
        </p:spPr>
        <p:txBody>
          <a:bodyPr wrap="square">
            <a:noAutofit/>
          </a:bodyPr>
          <a:lstStyle>
            <a:lvl1pPr marL="169863" indent="-169863">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63" indent="-233363">
              <a:lnSpc>
                <a:spcPct val="100000"/>
              </a:lnSpc>
              <a:spcAft>
                <a:spcPts val="40"/>
              </a:spcAft>
              <a:buFont typeface="HP Simplified" pitchFamily="34" charset="0"/>
              <a:buChar char="-"/>
              <a:defRPr sz="1400"/>
            </a:lvl6pPr>
            <a:lvl7pPr marL="914400" indent="-223838">
              <a:lnSpc>
                <a:spcPct val="100000"/>
              </a:lnSpc>
              <a:spcAft>
                <a:spcPts val="40"/>
              </a:spcAft>
              <a:defRPr sz="1400"/>
            </a:lvl7pPr>
          </a:lstStyle>
          <a:p>
            <a:pPr marL="169863" lvl="0" indent="-169863" algn="l" defTabSz="457200" rtl="0" eaLnBrk="1" latinLnBrk="0" hangingPunct="1">
              <a:lnSpc>
                <a:spcPct val="100000"/>
              </a:lnSpc>
              <a:spcBef>
                <a:spcPts val="0"/>
              </a:spcBef>
              <a:spcAft>
                <a:spcPts val="400"/>
              </a:spcAft>
              <a:buFont typeface="Arial"/>
              <a:buChar char="•"/>
            </a:pPr>
            <a:r>
              <a:rPr lang="en-US" smtClean="0"/>
              <a:t>Click to edit Master text styles</a:t>
            </a:r>
          </a:p>
          <a:p>
            <a:pPr marL="169863" lvl="1" indent="-169863" algn="l" defTabSz="457200" rtl="0" eaLnBrk="1" latinLnBrk="0" hangingPunct="1">
              <a:lnSpc>
                <a:spcPct val="100000"/>
              </a:lnSpc>
              <a:spcBef>
                <a:spcPts val="0"/>
              </a:spcBef>
              <a:spcAft>
                <a:spcPts val="400"/>
              </a:spcAft>
              <a:buFont typeface="Arial"/>
              <a:buChar char="•"/>
            </a:pPr>
            <a:r>
              <a:rPr lang="en-US" smtClean="0"/>
              <a:t>Second level</a:t>
            </a:r>
          </a:p>
          <a:p>
            <a:pPr marL="169863" lvl="2" indent="-169863" algn="l" defTabSz="457200" rtl="0" eaLnBrk="1" latinLnBrk="0" hangingPunct="1">
              <a:lnSpc>
                <a:spcPct val="100000"/>
              </a:lnSpc>
              <a:spcBef>
                <a:spcPts val="0"/>
              </a:spcBef>
              <a:spcAft>
                <a:spcPts val="400"/>
              </a:spcAft>
              <a:buFont typeface="Arial"/>
              <a:buChar char="•"/>
            </a:pPr>
            <a:r>
              <a:rPr lang="en-US" smtClean="0"/>
              <a:t>Third level</a:t>
            </a:r>
          </a:p>
          <a:p>
            <a:pPr marL="169863" lvl="3" indent="-169863" algn="l" defTabSz="457200" rtl="0" eaLnBrk="1" latinLnBrk="0" hangingPunct="1">
              <a:lnSpc>
                <a:spcPct val="100000"/>
              </a:lnSpc>
              <a:spcBef>
                <a:spcPts val="0"/>
              </a:spcBef>
              <a:spcAft>
                <a:spcPts val="400"/>
              </a:spcAft>
              <a:buFont typeface="Arial"/>
              <a:buChar char="•"/>
            </a:pPr>
            <a:r>
              <a:rPr lang="en-US" smtClean="0"/>
              <a:t>Fourth level</a:t>
            </a:r>
          </a:p>
          <a:p>
            <a:pPr marL="169863" lvl="4" indent="-169863" algn="l" defTabSz="457200" rtl="0" eaLnBrk="1" latinLnBrk="0" hangingPunct="1">
              <a:lnSpc>
                <a:spcPct val="100000"/>
              </a:lnSpc>
              <a:spcBef>
                <a:spcPts val="0"/>
              </a:spcBef>
              <a:spcAft>
                <a:spcPts val="400"/>
              </a:spcAft>
              <a:buFont typeface="Arial"/>
              <a:buChar char="•"/>
            </a:pPr>
            <a:r>
              <a:rPr lang="en-US" smtClean="0"/>
              <a:t>Fifth level</a:t>
            </a:r>
            <a:endParaRPr lang="en-US" dirty="0"/>
          </a:p>
        </p:txBody>
      </p:sp>
    </p:spTree>
    <p:extLst>
      <p:ext uri="{BB962C8B-B14F-4D97-AF65-F5344CB8AC3E}">
        <p14:creationId xmlns:p14="http://schemas.microsoft.com/office/powerpoint/2010/main" val="2284409808"/>
      </p:ext>
    </p:extLst>
  </p:cSld>
  <p:clrMapOvr>
    <a:masterClrMapping/>
  </p:clrMapOvr>
  <p:timing>
    <p:tnLst>
      <p:par>
        <p:cTn xmlns:p14="http://schemas.microsoft.com/office/powerpoint/2010/mai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313419"/>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246294"/>
            <a:ext cx="4030662" cy="463169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5" y="1246293"/>
            <a:ext cx="3878264" cy="4631691"/>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8701940"/>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2" y="313418"/>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584961"/>
            <a:ext cx="4030662"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581152"/>
            <a:ext cx="387826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162199960"/>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8" y="1581397"/>
            <a:ext cx="3878263" cy="4296588"/>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313417"/>
            <a:ext cx="8458200" cy="573024"/>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584960"/>
            <a:ext cx="4011612" cy="42930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662283802"/>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3" y="313417"/>
            <a:ext cx="8460105" cy="573024"/>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585385"/>
            <a:ext cx="2523744"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585386"/>
            <a:ext cx="2523744" cy="4296833"/>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585385"/>
            <a:ext cx="2527300"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2" y="1001854"/>
            <a:ext cx="8460105" cy="369332"/>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974369407"/>
      </p:ext>
    </p:extLst>
  </p:cSld>
  <p:clrMapOvr>
    <a:masterClrMapping/>
  </p:clrMapOvr>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89" y="1001866"/>
            <a:ext cx="4116705" cy="276999"/>
          </a:xfrm>
          <a:prstGeom prst="rect">
            <a:avLst/>
          </a:prstGeom>
        </p:spPr>
        <p:txBody>
          <a:bodyPr wrap="square" anchor="t">
            <a:spAutoFit/>
          </a:bodyPr>
          <a:lstStyle>
            <a:lvl1pPr marL="0" indent="0" algn="l">
              <a:lnSpc>
                <a:spcPct val="100000"/>
              </a:lnSpc>
              <a:buNone/>
              <a:defRPr sz="1800" b="0" i="0">
                <a:solidFill>
                  <a:srgbClr val="000000"/>
                </a:solidFill>
                <a:latin typeface="HP Display Beta Regular"/>
                <a:cs typeface="HP Display Beta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89" y="313417"/>
            <a:ext cx="4116705" cy="1149032"/>
          </a:xfrm>
        </p:spPr>
        <p:txBody>
          <a:bodyPr/>
          <a:lstStyle>
            <a:lvl1pPr>
              <a:defRPr b="0" i="0">
                <a:latin typeface="HP Display Beta Bold"/>
                <a:cs typeface="HP Display Beta Bold"/>
              </a:defRPr>
            </a:lvl1pPr>
          </a:lstStyle>
          <a:p>
            <a:r>
              <a:rPr lang="en-US" noProof="0" dirty="0" smtClean="0"/>
              <a:t>Click to edit master title style</a:t>
            </a:r>
            <a:endParaRPr lang="en-US" noProof="0" dirty="0"/>
          </a:p>
        </p:txBody>
      </p:sp>
      <p:sp>
        <p:nvSpPr>
          <p:cNvPr id="5" name="Slide Number Placeholder 4"/>
          <p:cNvSpPr>
            <a:spLocks noGrp="1"/>
          </p:cNvSpPr>
          <p:nvPr>
            <p:ph type="sldNum" sz="quarter" idx="12"/>
          </p:nvPr>
        </p:nvSpPr>
        <p:spPr bwMode="black">
          <a:xfrm>
            <a:off x="348905" y="6280298"/>
            <a:ext cx="182186" cy="143629"/>
          </a:xfrm>
          <a:prstGeom prst="rect">
            <a:avLst/>
          </a:prstGeom>
        </p:spPr>
        <p:txBody>
          <a:bodyPr/>
          <a:lstStyle/>
          <a:p>
            <a:fld id="{33088DE5-1DDF-C242-AF39-BA25983D68D6}" type="slidenum">
              <a:rPr lang="en-US" smtClean="0">
                <a:solidFill>
                  <a:prstClr val="black"/>
                </a:solidFill>
                <a:latin typeface="HP Simplified"/>
              </a:rPr>
              <a:pPr/>
              <a:t>‹#›</a:t>
            </a:fld>
            <a:endParaRPr lang="en-US" dirty="0">
              <a:solidFill>
                <a:prstClr val="black"/>
              </a:solidFill>
              <a:latin typeface="HP Simplified"/>
            </a:endParaRPr>
          </a:p>
        </p:txBody>
      </p:sp>
      <p:sp>
        <p:nvSpPr>
          <p:cNvPr id="11" name="Text Placeholder 10"/>
          <p:cNvSpPr>
            <a:spLocks noGrp="1"/>
          </p:cNvSpPr>
          <p:nvPr>
            <p:ph type="body" sz="quarter" idx="14"/>
          </p:nvPr>
        </p:nvSpPr>
        <p:spPr bwMode="black">
          <a:xfrm>
            <a:off x="331203" y="1944000"/>
            <a:ext cx="4116975" cy="3718664"/>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Rectangle 7"/>
          <p:cNvSpPr/>
          <p:nvPr userDrawn="1"/>
        </p:nvSpPr>
        <p:spPr>
          <a:xfrm>
            <a:off x="433315" y="6477304"/>
            <a:ext cx="902811" cy="215444"/>
          </a:xfrm>
          <a:prstGeom prst="rect">
            <a:avLst/>
          </a:prstGeom>
        </p:spPr>
        <p:txBody>
          <a:bodyPr wrap="none">
            <a:spAutoFit/>
          </a:bodyPr>
          <a:lstStyle/>
          <a:p>
            <a:pPr>
              <a:defRPr/>
            </a:pPr>
            <a:r>
              <a:rPr lang="en-US" sz="800" dirty="0" smtClean="0">
                <a:solidFill>
                  <a:prstClr val="white">
                    <a:lumMod val="65000"/>
                  </a:prstClr>
                </a:solidFill>
                <a:latin typeface="HP Text Beta Regular"/>
                <a:cs typeface="HP Text Beta Regular"/>
              </a:rPr>
              <a:t>HP Confidential</a:t>
            </a:r>
          </a:p>
        </p:txBody>
      </p:sp>
    </p:spTree>
    <p:extLst>
      <p:ext uri="{BB962C8B-B14F-4D97-AF65-F5344CB8AC3E}">
        <p14:creationId xmlns:p14="http://schemas.microsoft.com/office/powerpoint/2010/main" val="367054472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95F977-2E26-1D4E-BD40-FE8AE29E132D}" type="datetime1">
              <a:rPr lang="en-US" smtClean="0"/>
              <a:t>3/21/16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25313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05B49-0711-664B-80B4-13B31CE7EDE8}" type="datetime1">
              <a:rPr lang="en-US" smtClean="0"/>
              <a:t>3/21/16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26209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9317B-7FD0-854B-9374-65404920B218}" type="datetime1">
              <a:rPr lang="en-US" smtClean="0"/>
              <a:t>3/21/16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858869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10D7A-93BB-E640-AE73-FCB359B680C4}" type="datetime1">
              <a:rPr lang="en-US" smtClean="0"/>
              <a:t>3/21/16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262726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30C45-427C-7841-BFA0-CB37FBFD4030}" type="datetime1">
              <a:rPr lang="en-US" smtClean="0"/>
              <a:t>3/21/16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913800-9833-F549-80FC-C3497A40B0B4}" type="slidenum">
              <a:rPr lang="en-US" smtClean="0"/>
              <a:t>‹#›</a:t>
            </a:fld>
            <a:endParaRPr lang="en-US"/>
          </a:p>
        </p:txBody>
      </p:sp>
    </p:spTree>
    <p:extLst>
      <p:ext uri="{BB962C8B-B14F-4D97-AF65-F5344CB8AC3E}">
        <p14:creationId xmlns:p14="http://schemas.microsoft.com/office/powerpoint/2010/main" val="3010016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a:defRPr>
            </a:lvl1pPr>
          </a:lstStyle>
          <a:p>
            <a:fld id="{3BA6B21B-622C-0941-840D-742673E83CDA}" type="datetime1">
              <a:rPr lang="en-US" smtClean="0"/>
              <a:t>3/21/16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a:defRPr>
            </a:lvl1pPr>
          </a:lstStyle>
          <a:p>
            <a:fld id="{AC913800-9833-F549-80FC-C3497A40B0B4}" type="slidenum">
              <a:rPr lang="en-US" smtClean="0"/>
              <a:pPr/>
              <a:t>‹#›</a:t>
            </a:fld>
            <a:endParaRPr lang="en-US"/>
          </a:p>
        </p:txBody>
      </p:sp>
    </p:spTree>
    <p:extLst>
      <p:ext uri="{BB962C8B-B14F-4D97-AF65-F5344CB8AC3E}">
        <p14:creationId xmlns:p14="http://schemas.microsoft.com/office/powerpoint/2010/main" val="1416080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4" r:id="rId12"/>
  </p:sldLayoutIdLst>
  <p:hf hdr="0" ftr="0" dt="0"/>
  <p:txStyles>
    <p:titleStyle>
      <a:lvl1pPr algn="ctr" defTabSz="457200" rtl="0" eaLnBrk="1" latinLnBrk="0" hangingPunct="1">
        <a:spcBef>
          <a:spcPct val="0"/>
        </a:spcBef>
        <a:buNone/>
        <a:defRPr sz="4400" kern="1200">
          <a:solidFill>
            <a:srgbClr val="0D49E1"/>
          </a:solidFill>
          <a:latin typeface="+mn-lt"/>
          <a:ea typeface="+mj-ea"/>
          <a:cs typeface="Arial"/>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313419"/>
            <a:ext cx="8123236"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584960"/>
            <a:ext cx="8119872" cy="4293024"/>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6" y="6345071"/>
            <a:ext cx="8012545" cy="304800"/>
          </a:xfrm>
          <a:prstGeom prst="rect">
            <a:avLst/>
          </a:prstGeom>
          <a:noFill/>
        </p:spPr>
        <p:txBody>
          <a:bodyPr wrap="square" rtlCol="0">
            <a:noAutofit/>
          </a:bodyPr>
          <a:lstStyle/>
          <a:p>
            <a:pPr>
              <a:defRPr/>
            </a:pPr>
            <a:r>
              <a:rPr lang="en-US" sz="700" dirty="0" smtClean="0">
                <a:solidFill>
                  <a:srgbClr val="B9B8BB"/>
                </a:solidFill>
                <a:latin typeface="HP Simplified"/>
                <a:cs typeface="HP Simplified"/>
              </a:rPr>
              <a:t>© Copyright 2014 Hewlett-Packard Development Company, L.P.  The information contained herein is subject to change without notice. </a:t>
            </a:r>
          </a:p>
        </p:txBody>
      </p:sp>
      <p:sp>
        <p:nvSpPr>
          <p:cNvPr id="8" name="TextBox 7"/>
          <p:cNvSpPr txBox="1"/>
          <p:nvPr/>
        </p:nvSpPr>
        <p:spPr bwMode="gray">
          <a:xfrm>
            <a:off x="329189" y="6384648"/>
            <a:ext cx="323009" cy="199109"/>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latin typeface="HP Simplified"/>
                <a:cs typeface="HP Simplified"/>
              </a:rPr>
              <a:pPr defTabSz="914400"/>
              <a:t>‹#›</a:t>
            </a:fld>
            <a:endParaRPr lang="en-US" sz="700" dirty="0" smtClean="0">
              <a:solidFill>
                <a:srgbClr val="B9B8BB"/>
              </a:solidFill>
              <a:latin typeface="HP Simplified"/>
              <a:cs typeface="HP Simplified"/>
            </a:endParaRPr>
          </a:p>
        </p:txBody>
      </p:sp>
      <p:pic>
        <p:nvPicPr>
          <p:cNvPr id="4" name="Picture 3" descr="HP_Blue_RGB_150_S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404271977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7" r:id="rId6"/>
    <p:sldLayoutId id="2147483688" r:id="rId7"/>
    <p:sldLayoutId id="2147483689" r:id="rId8"/>
    <p:sldLayoutId id="2147483690" r:id="rId9"/>
    <p:sldLayoutId id="2147483691" r:id="rId10"/>
    <p:sldLayoutId id="2147483692" r:id="rId11"/>
    <p:sldLayoutId id="2147483693" r:id="rId12"/>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313419"/>
            <a:ext cx="8123236"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584960"/>
            <a:ext cx="8119872" cy="4293024"/>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4" y="6345071"/>
            <a:ext cx="8012545" cy="304800"/>
          </a:xfrm>
          <a:prstGeom prst="rect">
            <a:avLst/>
          </a:prstGeom>
          <a:noFill/>
        </p:spPr>
        <p:txBody>
          <a:bodyPr wrap="square" rtlCol="0">
            <a:noAutofit/>
          </a:bodyPr>
          <a:lstStyle/>
          <a:p>
            <a:pPr>
              <a:defRPr/>
            </a:pPr>
            <a:r>
              <a:rPr lang="en-US" sz="700" dirty="0" smtClean="0">
                <a:solidFill>
                  <a:srgbClr val="B9B8BB"/>
                </a:solidFill>
                <a:latin typeface="HP Simplified"/>
                <a:cs typeface="HP Simplified"/>
              </a:rPr>
              <a:t>© Copyright 2014 Hewlett-Packard Development Company, L.P.  The information contained herein is subject to change without notice. </a:t>
            </a:r>
          </a:p>
        </p:txBody>
      </p:sp>
      <p:sp>
        <p:nvSpPr>
          <p:cNvPr id="8" name="TextBox 7"/>
          <p:cNvSpPr txBox="1"/>
          <p:nvPr/>
        </p:nvSpPr>
        <p:spPr bwMode="gray">
          <a:xfrm>
            <a:off x="329187" y="6384648"/>
            <a:ext cx="323009" cy="199109"/>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latin typeface="HP Simplified"/>
                <a:cs typeface="HP Simplified"/>
              </a:rPr>
              <a:pPr defTabSz="914400"/>
              <a:t>‹#›</a:t>
            </a:fld>
            <a:endParaRPr lang="en-US" sz="700" dirty="0" smtClean="0">
              <a:solidFill>
                <a:srgbClr val="B9B8BB"/>
              </a:solidFill>
              <a:latin typeface="HP Simplified"/>
              <a:cs typeface="HP Simplified"/>
            </a:endParaRPr>
          </a:p>
        </p:txBody>
      </p:sp>
      <p:pic>
        <p:nvPicPr>
          <p:cNvPr id="4" name="Picture 3" descr="HP_Blue_RGB_150_S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7064212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1" r:id="rId6"/>
    <p:sldLayoutId id="2147483702"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313419"/>
            <a:ext cx="8123236" cy="574516"/>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584960"/>
            <a:ext cx="8119872" cy="4293024"/>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2" y="6345071"/>
            <a:ext cx="8012545" cy="304800"/>
          </a:xfrm>
          <a:prstGeom prst="rect">
            <a:avLst/>
          </a:prstGeom>
          <a:noFill/>
        </p:spPr>
        <p:txBody>
          <a:bodyPr wrap="square" rtlCol="0">
            <a:noAutofit/>
          </a:bodyPr>
          <a:lstStyle/>
          <a:p>
            <a:pPr>
              <a:defRPr/>
            </a:pPr>
            <a:r>
              <a:rPr lang="en-US" sz="700" dirty="0" smtClean="0">
                <a:solidFill>
                  <a:srgbClr val="B9B8BB"/>
                </a:solidFill>
                <a:latin typeface="HP Simplified"/>
                <a:cs typeface="HP Simplified"/>
              </a:rPr>
              <a:t>© Copyright 2014 Hewlett-Packard Development Company, L.P.  The information contained herein is subject to change without notice. </a:t>
            </a:r>
          </a:p>
        </p:txBody>
      </p:sp>
      <p:sp>
        <p:nvSpPr>
          <p:cNvPr id="8" name="TextBox 7"/>
          <p:cNvSpPr txBox="1"/>
          <p:nvPr/>
        </p:nvSpPr>
        <p:spPr bwMode="gray">
          <a:xfrm>
            <a:off x="329185" y="6384647"/>
            <a:ext cx="323009" cy="199109"/>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latin typeface="HP Simplified"/>
                <a:cs typeface="HP Simplified"/>
              </a:rPr>
              <a:pPr defTabSz="914400"/>
              <a:t>‹#›</a:t>
            </a:fld>
            <a:endParaRPr lang="en-US" sz="700" dirty="0" smtClean="0">
              <a:solidFill>
                <a:srgbClr val="B9B8BB"/>
              </a:solidFill>
              <a:latin typeface="HP Simplified"/>
              <a:cs typeface="HP Simplified"/>
            </a:endParaRPr>
          </a:p>
        </p:txBody>
      </p:sp>
      <p:pic>
        <p:nvPicPr>
          <p:cNvPr id="4" name="Picture 3" descr="HP_Blue_RGB_150_S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03920" y="6047232"/>
            <a:ext cx="365760" cy="487680"/>
          </a:xfrm>
          <a:prstGeom prst="rect">
            <a:avLst/>
          </a:prstGeom>
        </p:spPr>
      </p:pic>
    </p:spTree>
    <p:extLst>
      <p:ext uri="{BB962C8B-B14F-4D97-AF65-F5344CB8AC3E}">
        <p14:creationId xmlns:p14="http://schemas.microsoft.com/office/powerpoint/2010/main" val="942464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7" r:id="rId6"/>
    <p:sldLayoutId id="2147483718" r:id="rId7"/>
    <p:sldLayoutId id="2147483719" r:id="rId8"/>
    <p:sldLayoutId id="2147483720" r:id="rId9"/>
    <p:sldLayoutId id="2147483721" r:id="rId10"/>
    <p:sldLayoutId id="2147483722" r:id="rId11"/>
    <p:sldLayoutId id="2147483723" r:id="rId12"/>
  </p:sldLayoutIdLst>
  <p:timing>
    <p:tnLst>
      <p:par>
        <p:cTn xmlns:p14="http://schemas.microsoft.com/office/powerpoint/2010/mai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5.png"/><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0.png"/><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6.jpeg"/><Relationship Id="rId5" Type="http://schemas.openxmlformats.org/officeDocument/2006/relationships/image" Target="../media/image15.emf"/><Relationship Id="rId6" Type="http://schemas.openxmlformats.org/officeDocument/2006/relationships/image" Target="../media/image3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34.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6.jpeg"/><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609" y="1273941"/>
            <a:ext cx="9011478" cy="2171627"/>
          </a:xfrm>
        </p:spPr>
        <p:txBody>
          <a:bodyPr>
            <a:normAutofit/>
          </a:bodyPr>
          <a:lstStyle/>
          <a:p>
            <a:pPr algn="ctr"/>
            <a:r>
              <a:rPr lang="en-US" dirty="0" smtClean="0"/>
              <a:t>6.888</a:t>
            </a:r>
            <a:br>
              <a:rPr lang="en-US" dirty="0" smtClean="0"/>
            </a:br>
            <a:r>
              <a:rPr lang="en-US" dirty="0" smtClean="0"/>
              <a:t> Lecture 9:</a:t>
            </a:r>
            <a:br>
              <a:rPr lang="en-US" dirty="0" smtClean="0"/>
            </a:br>
            <a:r>
              <a:rPr lang="en-US" dirty="0" smtClean="0"/>
              <a:t>Wireless/Optical Datacenters</a:t>
            </a:r>
            <a:endParaRPr lang="en-US" dirty="0"/>
          </a:p>
        </p:txBody>
      </p:sp>
      <p:sp>
        <p:nvSpPr>
          <p:cNvPr id="4" name="Subtitle 3"/>
          <p:cNvSpPr>
            <a:spLocks noGrp="1"/>
          </p:cNvSpPr>
          <p:nvPr>
            <p:ph type="subTitle" idx="1"/>
          </p:nvPr>
        </p:nvSpPr>
        <p:spPr>
          <a:xfrm>
            <a:off x="1371600" y="3114273"/>
            <a:ext cx="6400800" cy="3489727"/>
          </a:xfrm>
        </p:spPr>
        <p:txBody>
          <a:bodyPr>
            <a:normAutofit lnSpcReduction="10000"/>
          </a:bodyPr>
          <a:lstStyle/>
          <a:p>
            <a:endParaRPr lang="en-US" sz="1000" dirty="0" smtClean="0"/>
          </a:p>
          <a:p>
            <a:endParaRPr lang="en-US" dirty="0"/>
          </a:p>
          <a:p>
            <a:r>
              <a:rPr lang="en-US" sz="2800" dirty="0" smtClean="0"/>
              <a:t>Mohammad Alizadeh and Dinesh </a:t>
            </a:r>
            <a:r>
              <a:rPr lang="en-US" sz="2800" dirty="0" err="1" smtClean="0"/>
              <a:t>Bharadia</a:t>
            </a:r>
            <a:endParaRPr lang="en-US" sz="2800" dirty="0" smtClean="0"/>
          </a:p>
          <a:p>
            <a:endParaRPr lang="en-US" sz="2400" dirty="0" smtClean="0"/>
          </a:p>
          <a:p>
            <a:endParaRPr lang="en-US" sz="2400" dirty="0"/>
          </a:p>
          <a:p>
            <a:endParaRPr lang="en-US" sz="2400" dirty="0" smtClean="0"/>
          </a:p>
          <a:p>
            <a:endParaRPr lang="en-US" sz="2600" dirty="0" smtClean="0"/>
          </a:p>
          <a:p>
            <a:r>
              <a:rPr lang="en-US" sz="2600" dirty="0" smtClean="0"/>
              <a:t>Spring 2016</a:t>
            </a:r>
            <a:endParaRPr lang="en-US" sz="2600" dirty="0"/>
          </a:p>
        </p:txBody>
      </p:sp>
      <p:pic>
        <p:nvPicPr>
          <p:cNvPr id="5" name="Picture 4"/>
          <p:cNvPicPr>
            <a:picLocks noChangeAspect="1"/>
          </p:cNvPicPr>
          <p:nvPr/>
        </p:nvPicPr>
        <p:blipFill>
          <a:blip r:embed="rId2"/>
          <a:stretch>
            <a:fillRect/>
          </a:stretch>
        </p:blipFill>
        <p:spPr>
          <a:xfrm>
            <a:off x="403595" y="402834"/>
            <a:ext cx="1149121" cy="594095"/>
          </a:xfrm>
          <a:prstGeom prst="rect">
            <a:avLst/>
          </a:prstGeom>
        </p:spPr>
      </p:pic>
      <p:sp>
        <p:nvSpPr>
          <p:cNvPr id="3" name="Slide Number Placeholder 2"/>
          <p:cNvSpPr>
            <a:spLocks noGrp="1"/>
          </p:cNvSpPr>
          <p:nvPr>
            <p:ph type="sldNum" sz="quarter" idx="12"/>
          </p:nvPr>
        </p:nvSpPr>
        <p:spPr/>
        <p:txBody>
          <a:bodyPr/>
          <a:lstStyle/>
          <a:p>
            <a:fld id="{AC913800-9833-F549-80FC-C3497A40B0B4}" type="slidenum">
              <a:rPr lang="en-US" smtClean="0"/>
              <a:t>1</a:t>
            </a:fld>
            <a:endParaRPr lang="en-US" dirty="0"/>
          </a:p>
        </p:txBody>
      </p:sp>
      <p:sp>
        <p:nvSpPr>
          <p:cNvPr id="6" name="TextBox 5"/>
          <p:cNvSpPr txBox="1"/>
          <p:nvPr/>
        </p:nvSpPr>
        <p:spPr>
          <a:xfrm>
            <a:off x="265039" y="5245670"/>
            <a:ext cx="10524079" cy="400110"/>
          </a:xfrm>
          <a:prstGeom prst="rect">
            <a:avLst/>
          </a:prstGeom>
          <a:noFill/>
        </p:spPr>
        <p:txBody>
          <a:bodyPr wrap="square" rtlCol="0">
            <a:spAutoFit/>
          </a:bodyPr>
          <a:lstStyle/>
          <a:p>
            <a:pPr marL="342900" indent="-342900">
              <a:buFont typeface="Wingdings" charset="2"/>
              <a:buChar char="²"/>
            </a:pPr>
            <a:r>
              <a:rPr lang="en-US" sz="2000" dirty="0" smtClean="0">
                <a:solidFill>
                  <a:schemeClr val="bg1">
                    <a:lumMod val="50000"/>
                  </a:schemeClr>
                </a:solidFill>
              </a:rPr>
              <a:t>Many thanks to George Porter (UCSD) and </a:t>
            </a:r>
            <a:r>
              <a:rPr lang="en-US" sz="2000" dirty="0" err="1" smtClean="0">
                <a:solidFill>
                  <a:schemeClr val="bg1">
                    <a:lumMod val="50000"/>
                  </a:schemeClr>
                </a:solidFill>
              </a:rPr>
              <a:t>Vyas</a:t>
            </a:r>
            <a:r>
              <a:rPr lang="en-US" sz="2000" dirty="0" smtClean="0">
                <a:solidFill>
                  <a:schemeClr val="bg1">
                    <a:lumMod val="50000"/>
                  </a:schemeClr>
                </a:solidFill>
              </a:rPr>
              <a:t> </a:t>
            </a:r>
            <a:r>
              <a:rPr lang="en-US" sz="2000" dirty="0" err="1" smtClean="0">
                <a:solidFill>
                  <a:schemeClr val="bg1">
                    <a:lumMod val="50000"/>
                  </a:schemeClr>
                </a:solidFill>
              </a:rPr>
              <a:t>Sekar</a:t>
            </a:r>
            <a:r>
              <a:rPr lang="en-US" sz="2000" dirty="0" smtClean="0">
                <a:solidFill>
                  <a:schemeClr val="bg1">
                    <a:lumMod val="50000"/>
                  </a:schemeClr>
                </a:solidFill>
              </a:rPr>
              <a:t> (Berkeley)</a:t>
            </a:r>
            <a:endParaRPr lang="en-US" sz="2000" dirty="0">
              <a:solidFill>
                <a:schemeClr val="bg1">
                  <a:lumMod val="50000"/>
                </a:schemeClr>
              </a:solidFill>
            </a:endParaRPr>
          </a:p>
        </p:txBody>
      </p:sp>
    </p:spTree>
    <p:extLst>
      <p:ext uri="{BB962C8B-B14F-4D97-AF65-F5344CB8AC3E}">
        <p14:creationId xmlns:p14="http://schemas.microsoft.com/office/powerpoint/2010/main" val="17202814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vs. Packet</a:t>
            </a:r>
            <a:r>
              <a:rPr lang="en-US" dirty="0"/>
              <a:t> S</a:t>
            </a:r>
            <a:r>
              <a:rPr lang="en-US" dirty="0" smtClean="0"/>
              <a:t>witching</a:t>
            </a:r>
            <a:endParaRPr lang="en-US" dirty="0"/>
          </a:p>
        </p:txBody>
      </p:sp>
      <p:sp>
        <p:nvSpPr>
          <p:cNvPr id="8" name="Text Placeholder 7"/>
          <p:cNvSpPr>
            <a:spLocks noGrp="1"/>
          </p:cNvSpPr>
          <p:nvPr>
            <p:ph type="body" idx="1"/>
          </p:nvPr>
        </p:nvSpPr>
        <p:spPr>
          <a:xfrm>
            <a:off x="457200" y="2018665"/>
            <a:ext cx="4040188" cy="550737"/>
          </a:xfrm>
        </p:spPr>
        <p:txBody>
          <a:bodyPr/>
          <a:lstStyle/>
          <a:p>
            <a:r>
              <a:rPr lang="en-US" dirty="0" smtClean="0"/>
              <a:t>Electrical Packet</a:t>
            </a:r>
            <a:endParaRPr lang="en-US" dirty="0"/>
          </a:p>
        </p:txBody>
      </p:sp>
      <p:sp>
        <p:nvSpPr>
          <p:cNvPr id="9" name="Content Placeholder 8"/>
          <p:cNvSpPr>
            <a:spLocks noGrp="1"/>
          </p:cNvSpPr>
          <p:nvPr>
            <p:ph sz="half" idx="2"/>
          </p:nvPr>
        </p:nvSpPr>
        <p:spPr>
          <a:xfrm>
            <a:off x="457200" y="2646330"/>
            <a:ext cx="4040188" cy="3401456"/>
          </a:xfrm>
        </p:spPr>
        <p:txBody>
          <a:bodyPr>
            <a:normAutofit/>
          </a:bodyPr>
          <a:lstStyle/>
          <a:p>
            <a:r>
              <a:rPr lang="en-US" dirty="0" smtClean="0"/>
              <a:t>$500/port</a:t>
            </a:r>
          </a:p>
          <a:p>
            <a:r>
              <a:rPr lang="en-US" dirty="0" smtClean="0"/>
              <a:t>10 Gb/s fixed rate</a:t>
            </a:r>
          </a:p>
          <a:p>
            <a:r>
              <a:rPr lang="en-US" dirty="0" smtClean="0"/>
              <a:t>12 W/port</a:t>
            </a:r>
          </a:p>
          <a:p>
            <a:r>
              <a:rPr lang="en-US" dirty="0" smtClean="0"/>
              <a:t>Transceivers (OEO)</a:t>
            </a:r>
          </a:p>
          <a:p>
            <a:r>
              <a:rPr lang="en-US" dirty="0" smtClean="0"/>
              <a:t>Buffering</a:t>
            </a:r>
          </a:p>
          <a:p>
            <a:r>
              <a:rPr lang="en-US" dirty="0" smtClean="0"/>
              <a:t>Per-packet switching</a:t>
            </a:r>
          </a:p>
          <a:p>
            <a:r>
              <a:rPr lang="en-US" dirty="0" smtClean="0"/>
              <a:t>In-band control</a:t>
            </a:r>
            <a:endParaRPr lang="en-US" dirty="0"/>
          </a:p>
        </p:txBody>
      </p:sp>
      <p:sp>
        <p:nvSpPr>
          <p:cNvPr id="10" name="Text Placeholder 9"/>
          <p:cNvSpPr>
            <a:spLocks noGrp="1"/>
          </p:cNvSpPr>
          <p:nvPr>
            <p:ph type="body" sz="quarter" idx="3"/>
          </p:nvPr>
        </p:nvSpPr>
        <p:spPr>
          <a:xfrm>
            <a:off x="4645025" y="2018665"/>
            <a:ext cx="4041775" cy="550737"/>
          </a:xfrm>
        </p:spPr>
        <p:txBody>
          <a:bodyPr/>
          <a:lstStyle/>
          <a:p>
            <a:r>
              <a:rPr lang="en-US" dirty="0" smtClean="0"/>
              <a:t>Optical Circuit</a:t>
            </a:r>
            <a:endParaRPr lang="en-US" dirty="0"/>
          </a:p>
        </p:txBody>
      </p:sp>
      <p:sp>
        <p:nvSpPr>
          <p:cNvPr id="11" name="Content Placeholder 10"/>
          <p:cNvSpPr>
            <a:spLocks noGrp="1"/>
          </p:cNvSpPr>
          <p:nvPr>
            <p:ph sz="quarter" idx="4"/>
          </p:nvPr>
        </p:nvSpPr>
        <p:spPr>
          <a:xfrm>
            <a:off x="4459875" y="2569402"/>
            <a:ext cx="4412073" cy="3401456"/>
          </a:xfrm>
        </p:spPr>
        <p:txBody>
          <a:bodyPr>
            <a:normAutofit/>
          </a:bodyPr>
          <a:lstStyle/>
          <a:p>
            <a:r>
              <a:rPr lang="en-US" dirty="0" smtClean="0"/>
              <a:t>$500/port</a:t>
            </a:r>
          </a:p>
          <a:p>
            <a:r>
              <a:rPr lang="en-US" dirty="0" smtClean="0"/>
              <a:t>Rate free (10/40/100/400/+)</a:t>
            </a:r>
          </a:p>
          <a:p>
            <a:r>
              <a:rPr lang="en-US" dirty="0" smtClean="0"/>
              <a:t>240 </a:t>
            </a:r>
            <a:r>
              <a:rPr lang="en-US" dirty="0" err="1" smtClean="0"/>
              <a:t>mW</a:t>
            </a:r>
            <a:r>
              <a:rPr lang="en-US" dirty="0" smtClean="0"/>
              <a:t>/port</a:t>
            </a:r>
          </a:p>
          <a:p>
            <a:r>
              <a:rPr lang="en-US" dirty="0" smtClean="0"/>
              <a:t>No transceivers</a:t>
            </a:r>
          </a:p>
          <a:p>
            <a:r>
              <a:rPr lang="en-US" dirty="0" smtClean="0"/>
              <a:t>No buffering</a:t>
            </a:r>
          </a:p>
          <a:p>
            <a:r>
              <a:rPr lang="en-US" dirty="0" smtClean="0"/>
              <a:t>Duty cycle overhead</a:t>
            </a:r>
          </a:p>
          <a:p>
            <a:r>
              <a:rPr lang="en-US" dirty="0" smtClean="0"/>
              <a:t>Out-of-band control</a:t>
            </a:r>
            <a:endParaRPr lang="en-US" dirty="0"/>
          </a:p>
        </p:txBody>
      </p:sp>
      <p:sp>
        <p:nvSpPr>
          <p:cNvPr id="12" name="Content Placeholder 2"/>
          <p:cNvSpPr txBox="1">
            <a:spLocks/>
          </p:cNvSpPr>
          <p:nvPr/>
        </p:nvSpPr>
        <p:spPr>
          <a:xfrm>
            <a:off x="457200" y="1368519"/>
            <a:ext cx="8229600" cy="456171"/>
          </a:xfrm>
          <a:prstGeom prst="rect">
            <a:avLst/>
          </a:prstGeom>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4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b="0" dirty="0" smtClean="0"/>
              <a:t>Observation: Correlated traffic </a:t>
            </a:r>
            <a:r>
              <a:rPr lang="en-US" b="0" dirty="0" smtClean="0">
                <a:sym typeface="Wingdings"/>
              </a:rPr>
              <a:t> Circuits</a:t>
            </a:r>
            <a:r>
              <a:rPr lang="en-US" b="0" dirty="0" smtClean="0"/>
              <a:t> </a:t>
            </a:r>
            <a:endParaRPr lang="en-US" b="0" dirty="0"/>
          </a:p>
        </p:txBody>
      </p:sp>
      <p:sp>
        <p:nvSpPr>
          <p:cNvPr id="14" name="Rectangle 13"/>
          <p:cNvSpPr/>
          <p:nvPr/>
        </p:nvSpPr>
        <p:spPr>
          <a:xfrm>
            <a:off x="457200" y="3921149"/>
            <a:ext cx="6866631" cy="517818"/>
          </a:xfrm>
          <a:prstGeom prst="rect">
            <a:avLst/>
          </a:prstGeom>
          <a:solidFill>
            <a:srgbClr val="008000">
              <a:alpha val="4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457200" y="4414903"/>
            <a:ext cx="7224192" cy="1352766"/>
            <a:chOff x="457200" y="4492204"/>
            <a:chExt cx="7224192" cy="1352766"/>
          </a:xfrm>
        </p:grpSpPr>
        <p:sp>
          <p:nvSpPr>
            <p:cNvPr id="15" name="Rectangle 14"/>
            <p:cNvSpPr/>
            <p:nvPr/>
          </p:nvSpPr>
          <p:spPr>
            <a:xfrm>
              <a:off x="457200" y="4492204"/>
              <a:ext cx="6866631" cy="517818"/>
            </a:xfrm>
            <a:prstGeom prst="rect">
              <a:avLst/>
            </a:prstGeom>
            <a:solidFill>
              <a:srgbClr val="FF0000">
                <a:alpha val="4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7200" y="5327152"/>
              <a:ext cx="7224192" cy="517818"/>
            </a:xfrm>
            <a:prstGeom prst="rect">
              <a:avLst/>
            </a:prstGeom>
            <a:solidFill>
              <a:srgbClr val="FF0000">
                <a:alpha val="4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Rectangle 17"/>
          <p:cNvSpPr/>
          <p:nvPr/>
        </p:nvSpPr>
        <p:spPr>
          <a:xfrm>
            <a:off x="457200" y="4821759"/>
            <a:ext cx="7224192" cy="517818"/>
          </a:xfrm>
          <a:prstGeom prst="rect">
            <a:avLst/>
          </a:prstGeom>
          <a:solidFill>
            <a:schemeClr val="tx2">
              <a:alpha val="4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527712" y="1763045"/>
            <a:ext cx="973916" cy="1217395"/>
          </a:xfrm>
          <a:prstGeom prst="rect">
            <a:avLst/>
          </a:prstGeom>
        </p:spPr>
      </p:pic>
      <p:pic>
        <p:nvPicPr>
          <p:cNvPr id="20" name="Picture 19"/>
          <p:cNvPicPr>
            <a:picLocks noChangeAspect="1"/>
          </p:cNvPicPr>
          <p:nvPr/>
        </p:nvPicPr>
        <p:blipFill>
          <a:blip r:embed="rId4"/>
          <a:stretch>
            <a:fillRect/>
          </a:stretch>
        </p:blipFill>
        <p:spPr>
          <a:xfrm>
            <a:off x="6599931" y="1646940"/>
            <a:ext cx="1447800" cy="1333500"/>
          </a:xfrm>
          <a:prstGeom prst="rect">
            <a:avLst/>
          </a:prstGeom>
        </p:spPr>
      </p:pic>
    </p:spTree>
    <p:extLst>
      <p:ext uri="{BB962C8B-B14F-4D97-AF65-F5344CB8AC3E}">
        <p14:creationId xmlns:p14="http://schemas.microsoft.com/office/powerpoint/2010/main" val="3505036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grpId="1" nodeType="afterEffect">
                                  <p:stCondLst>
                                    <p:cond delay="0"/>
                                  </p:stCondLst>
                                  <p:childTnLst>
                                    <p:set>
                                      <p:cBhvr>
                                        <p:cTn id="13" dur="1" fill="hold">
                                          <p:stCondLst>
                                            <p:cond delay="0"/>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Circuits</a:t>
            </a:r>
            <a:endParaRPr lang="en-US" dirty="0"/>
          </a:p>
        </p:txBody>
      </p:sp>
      <p:sp>
        <p:nvSpPr>
          <p:cNvPr id="10" name="Content Placeholder 9"/>
          <p:cNvSpPr>
            <a:spLocks noGrp="1"/>
          </p:cNvSpPr>
          <p:nvPr>
            <p:ph sz="half" idx="1"/>
          </p:nvPr>
        </p:nvSpPr>
        <p:spPr/>
        <p:txBody>
          <a:bodyPr/>
          <a:lstStyle/>
          <a:p>
            <a:r>
              <a:rPr lang="en-US" dirty="0" smtClean="0"/>
              <a:t>Despite advantages, circuits present different service model:</a:t>
            </a:r>
          </a:p>
          <a:p>
            <a:pPr lvl="1"/>
            <a:endParaRPr lang="en-US" dirty="0" smtClean="0"/>
          </a:p>
          <a:p>
            <a:pPr lvl="1"/>
            <a:r>
              <a:rPr lang="en-US" dirty="0" smtClean="0"/>
              <a:t>Point-to-point connectivity</a:t>
            </a:r>
          </a:p>
          <a:p>
            <a:pPr lvl="1"/>
            <a:r>
              <a:rPr lang="en-US" dirty="0" smtClean="0"/>
              <a:t>Must wait for circuit to be assigned</a:t>
            </a:r>
          </a:p>
          <a:p>
            <a:pPr lvl="1"/>
            <a:r>
              <a:rPr lang="en-US" dirty="0" smtClean="0"/>
              <a:t>Circuit “down” while being reconfigured</a:t>
            </a:r>
            <a:endParaRPr lang="en-US" dirty="0"/>
          </a:p>
        </p:txBody>
      </p:sp>
      <p:pic>
        <p:nvPicPr>
          <p:cNvPr id="13" name="Picture 12" descr="hybri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1248" y="1417638"/>
            <a:ext cx="4145552" cy="2393248"/>
          </a:xfrm>
          <a:prstGeom prst="rect">
            <a:avLst/>
          </a:prstGeom>
        </p:spPr>
      </p:pic>
      <p:sp>
        <p:nvSpPr>
          <p:cNvPr id="15" name="Rectangle 14"/>
          <p:cNvSpPr/>
          <p:nvPr/>
        </p:nvSpPr>
        <p:spPr>
          <a:xfrm>
            <a:off x="4041520" y="4008731"/>
            <a:ext cx="426619" cy="1015663"/>
          </a:xfrm>
          <a:prstGeom prst="rect">
            <a:avLst/>
          </a:prstGeom>
        </p:spPr>
        <p:txBody>
          <a:bodyPr wrap="none">
            <a:spAutoFit/>
          </a:bodyPr>
          <a:lstStyle/>
          <a:p>
            <a:r>
              <a:rPr lang="en-US" sz="6000" dirty="0"/>
              <a:t>}</a:t>
            </a:r>
          </a:p>
        </p:txBody>
      </p:sp>
      <p:sp>
        <p:nvSpPr>
          <p:cNvPr id="16" name="Rectangle 15"/>
          <p:cNvSpPr/>
          <p:nvPr/>
        </p:nvSpPr>
        <p:spPr>
          <a:xfrm>
            <a:off x="4044521" y="4802238"/>
            <a:ext cx="426619" cy="1015663"/>
          </a:xfrm>
          <a:prstGeom prst="rect">
            <a:avLst/>
          </a:prstGeom>
        </p:spPr>
        <p:txBody>
          <a:bodyPr wrap="none">
            <a:spAutoFit/>
          </a:bodyPr>
          <a:lstStyle/>
          <a:p>
            <a:r>
              <a:rPr lang="en-US" sz="6000" dirty="0"/>
              <a:t>}</a:t>
            </a:r>
          </a:p>
        </p:txBody>
      </p:sp>
      <p:sp>
        <p:nvSpPr>
          <p:cNvPr id="17" name="TextBox 16"/>
          <p:cNvSpPr txBox="1"/>
          <p:nvPr/>
        </p:nvSpPr>
        <p:spPr>
          <a:xfrm>
            <a:off x="4467268" y="4334810"/>
            <a:ext cx="4197320" cy="523220"/>
          </a:xfrm>
          <a:prstGeom prst="rect">
            <a:avLst/>
          </a:prstGeom>
          <a:noFill/>
        </p:spPr>
        <p:txBody>
          <a:bodyPr wrap="none" rtlCol="0">
            <a:spAutoFit/>
          </a:bodyPr>
          <a:lstStyle/>
          <a:p>
            <a:r>
              <a:rPr lang="en-US" sz="2800" i="1" dirty="0" smtClean="0"/>
              <a:t>affects throughput, latency</a:t>
            </a:r>
            <a:endParaRPr lang="en-US" sz="2800" i="1" dirty="0"/>
          </a:p>
        </p:txBody>
      </p:sp>
      <p:sp>
        <p:nvSpPr>
          <p:cNvPr id="18" name="TextBox 17"/>
          <p:cNvSpPr txBox="1"/>
          <p:nvPr/>
        </p:nvSpPr>
        <p:spPr>
          <a:xfrm>
            <a:off x="4467268" y="5091331"/>
            <a:ext cx="4142969" cy="954107"/>
          </a:xfrm>
          <a:prstGeom prst="rect">
            <a:avLst/>
          </a:prstGeom>
          <a:noFill/>
        </p:spPr>
        <p:txBody>
          <a:bodyPr wrap="none" rtlCol="0">
            <a:spAutoFit/>
          </a:bodyPr>
          <a:lstStyle/>
          <a:p>
            <a:r>
              <a:rPr lang="en-US" sz="2800" i="1" dirty="0" smtClean="0"/>
              <a:t>affects network duty cycle;</a:t>
            </a:r>
          </a:p>
          <a:p>
            <a:r>
              <a:rPr lang="en-US" sz="2800" i="1" dirty="0"/>
              <a:t> </a:t>
            </a:r>
            <a:r>
              <a:rPr lang="en-US" sz="2800" i="1" dirty="0" smtClean="0"/>
              <a:t> overall efficiency</a:t>
            </a:r>
            <a:endParaRPr lang="en-US" sz="2800" i="1" dirty="0"/>
          </a:p>
        </p:txBody>
      </p:sp>
    </p:spTree>
    <p:extLst>
      <p:ext uri="{BB962C8B-B14F-4D97-AF65-F5344CB8AC3E}">
        <p14:creationId xmlns:p14="http://schemas.microsoft.com/office/powerpoint/2010/main" val="37182282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Stability Increases with Aggregation</a:t>
            </a:r>
            <a:endParaRPr lang="en-US" dirty="0"/>
          </a:p>
        </p:txBody>
      </p:sp>
      <p:sp>
        <p:nvSpPr>
          <p:cNvPr id="9" name="Slide Number Placeholder 8"/>
          <p:cNvSpPr>
            <a:spLocks noGrp="1"/>
          </p:cNvSpPr>
          <p:nvPr>
            <p:ph type="sldNum" sz="quarter" idx="12"/>
          </p:nvPr>
        </p:nvSpPr>
        <p:spPr/>
        <p:txBody>
          <a:bodyPr/>
          <a:lstStyle/>
          <a:p>
            <a:fld id="{674C9A27-8F03-E347-A932-7C7AE938563E}" type="slidenum">
              <a:rPr lang="en-US" smtClean="0"/>
              <a:pPr/>
              <a:t>12</a:t>
            </a:fld>
            <a:endParaRPr lang="en-US"/>
          </a:p>
        </p:txBody>
      </p:sp>
      <p:sp>
        <p:nvSpPr>
          <p:cNvPr id="13" name="TextBox 12"/>
          <p:cNvSpPr txBox="1"/>
          <p:nvPr/>
        </p:nvSpPr>
        <p:spPr>
          <a:xfrm>
            <a:off x="1257300" y="4825424"/>
            <a:ext cx="3200400"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3200" b="1" dirty="0" smtClean="0"/>
              <a:t>Inter-Thread</a:t>
            </a:r>
            <a:endParaRPr lang="en-US" sz="3200" b="1" dirty="0"/>
          </a:p>
        </p:txBody>
      </p:sp>
      <p:sp>
        <p:nvSpPr>
          <p:cNvPr id="14" name="TextBox 13"/>
          <p:cNvSpPr txBox="1"/>
          <p:nvPr/>
        </p:nvSpPr>
        <p:spPr>
          <a:xfrm>
            <a:off x="1257300" y="4240648"/>
            <a:ext cx="3200400"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3200" b="1" dirty="0" smtClean="0"/>
              <a:t>Inter-Process</a:t>
            </a:r>
            <a:endParaRPr lang="en-US" sz="3200" b="1" dirty="0"/>
          </a:p>
        </p:txBody>
      </p:sp>
      <p:sp>
        <p:nvSpPr>
          <p:cNvPr id="15" name="TextBox 14"/>
          <p:cNvSpPr txBox="1"/>
          <p:nvPr/>
        </p:nvSpPr>
        <p:spPr>
          <a:xfrm>
            <a:off x="1257300" y="3655872"/>
            <a:ext cx="3200400"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3200" b="1" dirty="0" smtClean="0"/>
              <a:t>Inter-Server</a:t>
            </a:r>
            <a:endParaRPr lang="en-US" sz="3200" b="1" dirty="0"/>
          </a:p>
        </p:txBody>
      </p:sp>
      <p:sp>
        <p:nvSpPr>
          <p:cNvPr id="16" name="TextBox 15"/>
          <p:cNvSpPr txBox="1"/>
          <p:nvPr/>
        </p:nvSpPr>
        <p:spPr>
          <a:xfrm>
            <a:off x="1257300" y="3071096"/>
            <a:ext cx="3200400"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3200" b="1" dirty="0" smtClean="0"/>
              <a:t>Inter-Rack</a:t>
            </a:r>
            <a:endParaRPr lang="en-US" sz="3200" b="1" dirty="0"/>
          </a:p>
        </p:txBody>
      </p:sp>
      <p:sp>
        <p:nvSpPr>
          <p:cNvPr id="17" name="TextBox 16"/>
          <p:cNvSpPr txBox="1"/>
          <p:nvPr/>
        </p:nvSpPr>
        <p:spPr>
          <a:xfrm>
            <a:off x="1257300" y="2486320"/>
            <a:ext cx="3200400"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3200" b="1" dirty="0" smtClean="0"/>
              <a:t>Inter-Pod</a:t>
            </a:r>
            <a:endParaRPr lang="en-US" sz="3200" b="1" dirty="0"/>
          </a:p>
        </p:txBody>
      </p:sp>
      <p:sp>
        <p:nvSpPr>
          <p:cNvPr id="18" name="TextBox 17"/>
          <p:cNvSpPr txBox="1"/>
          <p:nvPr/>
        </p:nvSpPr>
        <p:spPr>
          <a:xfrm>
            <a:off x="1257300" y="1901544"/>
            <a:ext cx="3200400" cy="58477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3200" b="1" dirty="0" smtClean="0"/>
              <a:t>Inter-Data Center</a:t>
            </a:r>
            <a:endParaRPr lang="en-US" sz="3200" b="1" dirty="0"/>
          </a:p>
        </p:txBody>
      </p:sp>
      <p:sp>
        <p:nvSpPr>
          <p:cNvPr id="19" name="TextBox 18"/>
          <p:cNvSpPr txBox="1"/>
          <p:nvPr/>
        </p:nvSpPr>
        <p:spPr>
          <a:xfrm>
            <a:off x="5667734" y="1952162"/>
            <a:ext cx="2350323" cy="1077218"/>
          </a:xfrm>
          <a:prstGeom prst="rect">
            <a:avLst/>
          </a:prstGeom>
          <a:noFill/>
        </p:spPr>
        <p:txBody>
          <a:bodyPr wrap="none" rtlCol="0">
            <a:spAutoFit/>
          </a:bodyPr>
          <a:lstStyle/>
          <a:p>
            <a:r>
              <a:rPr lang="en-US" sz="3200" b="1" dirty="0" smtClean="0"/>
              <a:t>Where is the</a:t>
            </a:r>
          </a:p>
          <a:p>
            <a:r>
              <a:rPr lang="en-US" sz="3200" b="1" dirty="0" smtClean="0"/>
              <a:t>Sweet Spot?</a:t>
            </a:r>
            <a:endParaRPr lang="en-US" sz="3200" b="1" dirty="0"/>
          </a:p>
        </p:txBody>
      </p:sp>
      <p:sp>
        <p:nvSpPr>
          <p:cNvPr id="26" name="TextBox 25"/>
          <p:cNvSpPr txBox="1"/>
          <p:nvPr/>
        </p:nvSpPr>
        <p:spPr>
          <a:xfrm>
            <a:off x="5059798" y="3328183"/>
            <a:ext cx="3403496" cy="1077218"/>
          </a:xfrm>
          <a:prstGeom prst="rect">
            <a:avLst/>
          </a:prstGeom>
          <a:noFill/>
        </p:spPr>
        <p:txBody>
          <a:bodyPr wrap="none" rtlCol="0">
            <a:spAutoFit/>
          </a:bodyPr>
          <a:lstStyle/>
          <a:p>
            <a:pPr marL="514350" indent="-514350">
              <a:buAutoNum type="arabicPeriod"/>
            </a:pPr>
            <a:r>
              <a:rPr lang="en-US" sz="3200" b="1" dirty="0" smtClean="0"/>
              <a:t>Enough Stability</a:t>
            </a:r>
          </a:p>
          <a:p>
            <a:pPr marL="514350" indent="-514350">
              <a:buAutoNum type="arabicPeriod"/>
            </a:pPr>
            <a:r>
              <a:rPr lang="en-US" sz="3200" b="1" dirty="0" smtClean="0"/>
              <a:t>Enough Traffic</a:t>
            </a:r>
          </a:p>
        </p:txBody>
      </p:sp>
    </p:spTree>
    <p:extLst>
      <p:ext uri="{BB962C8B-B14F-4D97-AF65-F5344CB8AC3E}">
        <p14:creationId xmlns:p14="http://schemas.microsoft.com/office/powerpoint/2010/main" val="14542811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lstStyle/>
          <a:p>
            <a:r>
              <a:rPr lang="en-US" dirty="0" smtClean="0"/>
              <a:t>Mordia OCS model</a:t>
            </a:r>
            <a:endParaRPr lang="en-US" dirty="0"/>
          </a:p>
        </p:txBody>
      </p:sp>
      <p:pic>
        <p:nvPicPr>
          <p:cNvPr id="5" name="Picture 4"/>
          <p:cNvPicPr>
            <a:picLocks noChangeAspect="1"/>
          </p:cNvPicPr>
          <p:nvPr/>
        </p:nvPicPr>
        <p:blipFill>
          <a:blip r:embed="rId3"/>
          <a:stretch>
            <a:fillRect/>
          </a:stretch>
        </p:blipFill>
        <p:spPr>
          <a:xfrm>
            <a:off x="269817" y="1868442"/>
            <a:ext cx="4118297" cy="1300849"/>
          </a:xfrm>
          <a:prstGeom prst="rect">
            <a:avLst/>
          </a:prstGeom>
        </p:spPr>
      </p:pic>
      <p:sp>
        <p:nvSpPr>
          <p:cNvPr id="6" name="TextBox 5"/>
          <p:cNvSpPr txBox="1"/>
          <p:nvPr/>
        </p:nvSpPr>
        <p:spPr>
          <a:xfrm>
            <a:off x="4639299" y="2225745"/>
            <a:ext cx="636863" cy="646331"/>
          </a:xfrm>
          <a:prstGeom prst="rect">
            <a:avLst/>
          </a:prstGeom>
          <a:noFill/>
        </p:spPr>
        <p:txBody>
          <a:bodyPr wrap="none" rtlCol="0">
            <a:spAutoFit/>
          </a:bodyPr>
          <a:lstStyle/>
          <a:p>
            <a:r>
              <a:rPr lang="en-US" sz="3600" dirty="0" smtClean="0">
                <a:sym typeface="Wingdings"/>
              </a:rPr>
              <a:t> </a:t>
            </a:r>
            <a:endParaRPr lang="en-US" sz="3600" dirty="0"/>
          </a:p>
        </p:txBody>
      </p:sp>
      <p:sp>
        <p:nvSpPr>
          <p:cNvPr id="7" name="Content Placeholder 2"/>
          <p:cNvSpPr txBox="1">
            <a:spLocks/>
          </p:cNvSpPr>
          <p:nvPr/>
        </p:nvSpPr>
        <p:spPr>
          <a:xfrm>
            <a:off x="269817" y="4648210"/>
            <a:ext cx="8416983" cy="210923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sym typeface="Wingdings"/>
              </a:rPr>
              <a:t>Directly connects inputs to outputs</a:t>
            </a:r>
          </a:p>
          <a:p>
            <a:r>
              <a:rPr lang="en-US" sz="2400" dirty="0" smtClean="0">
                <a:sym typeface="Wingdings"/>
              </a:rPr>
              <a:t>Reconfiguration time: 10us</a:t>
            </a:r>
          </a:p>
          <a:p>
            <a:pPr lvl="1"/>
            <a:r>
              <a:rPr lang="en-US" sz="2000" dirty="0" smtClean="0">
                <a:sym typeface="Wingdings"/>
              </a:rPr>
              <a:t>“Night” time (</a:t>
            </a:r>
            <a:r>
              <a:rPr lang="en-US" sz="2000" dirty="0" err="1" smtClean="0">
                <a:sym typeface="Wingdings"/>
              </a:rPr>
              <a:t>Tn</a:t>
            </a:r>
            <a:r>
              <a:rPr lang="en-US" sz="2000" dirty="0" smtClean="0">
                <a:sym typeface="Wingdings"/>
              </a:rPr>
              <a:t>): no traffic during reconfiguration</a:t>
            </a:r>
          </a:p>
          <a:p>
            <a:pPr lvl="1"/>
            <a:r>
              <a:rPr lang="en-US" sz="2000" dirty="0" smtClean="0">
                <a:sym typeface="Wingdings"/>
              </a:rPr>
              <a:t>“Day” time (Td): circuits/mapping established</a:t>
            </a:r>
          </a:p>
          <a:p>
            <a:r>
              <a:rPr lang="en-US" sz="2400" dirty="0" smtClean="0">
                <a:sym typeface="Wingdings"/>
              </a:rPr>
              <a:t>Duty cycle: Td / (</a:t>
            </a:r>
            <a:r>
              <a:rPr lang="en-US" sz="2400" dirty="0" err="1" smtClean="0">
                <a:sym typeface="Wingdings"/>
              </a:rPr>
              <a:t>Td+Tn</a:t>
            </a:r>
            <a:r>
              <a:rPr lang="en-US" sz="2400" dirty="0" smtClean="0">
                <a:sym typeface="Wingdings"/>
              </a:rPr>
              <a:t>)</a:t>
            </a:r>
          </a:p>
        </p:txBody>
      </p:sp>
      <p:sp>
        <p:nvSpPr>
          <p:cNvPr id="8" name="TextBox 7"/>
          <p:cNvSpPr txBox="1"/>
          <p:nvPr/>
        </p:nvSpPr>
        <p:spPr>
          <a:xfrm>
            <a:off x="5953055" y="4788680"/>
            <a:ext cx="1661407" cy="369332"/>
          </a:xfrm>
          <a:prstGeom prst="rect">
            <a:avLst/>
          </a:prstGeom>
          <a:noFill/>
        </p:spPr>
        <p:txBody>
          <a:bodyPr wrap="none" rtlCol="0">
            <a:spAutoFit/>
          </a:bodyPr>
          <a:lstStyle/>
          <a:p>
            <a:r>
              <a:rPr lang="en-US" dirty="0" smtClean="0"/>
              <a:t>Bi-partite graph</a:t>
            </a:r>
            <a:endParaRPr lang="en-US" dirty="0"/>
          </a:p>
        </p:txBody>
      </p:sp>
      <p:grpSp>
        <p:nvGrpSpPr>
          <p:cNvPr id="40" name="Group 39"/>
          <p:cNvGrpSpPr/>
          <p:nvPr/>
        </p:nvGrpSpPr>
        <p:grpSpPr>
          <a:xfrm>
            <a:off x="5953055" y="1373838"/>
            <a:ext cx="486023" cy="3260864"/>
            <a:chOff x="5953055" y="1373838"/>
            <a:chExt cx="486023" cy="3260864"/>
          </a:xfrm>
        </p:grpSpPr>
        <p:sp>
          <p:nvSpPr>
            <p:cNvPr id="9" name="Oval 8"/>
            <p:cNvSpPr/>
            <p:nvPr/>
          </p:nvSpPr>
          <p:spPr>
            <a:xfrm>
              <a:off x="5953055" y="1419180"/>
              <a:ext cx="473145" cy="4731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953055" y="2044725"/>
              <a:ext cx="473145" cy="4731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953055" y="2711640"/>
              <a:ext cx="473145" cy="4731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5953055" y="3337185"/>
              <a:ext cx="473145" cy="4731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5953055" y="4161557"/>
              <a:ext cx="473145" cy="4731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993261" y="3652525"/>
              <a:ext cx="397164" cy="461665"/>
            </a:xfrm>
            <a:prstGeom prst="rect">
              <a:avLst/>
            </a:prstGeom>
            <a:noFill/>
          </p:spPr>
          <p:txBody>
            <a:bodyPr wrap="none" rtlCol="0">
              <a:spAutoFit/>
            </a:bodyPr>
            <a:lstStyle/>
            <a:p>
              <a:r>
                <a:rPr lang="en-US" sz="2400" dirty="0" smtClean="0"/>
                <a:t>…</a:t>
              </a:r>
              <a:endParaRPr lang="en-US" sz="2400" dirty="0"/>
            </a:p>
          </p:txBody>
        </p:sp>
        <p:sp>
          <p:nvSpPr>
            <p:cNvPr id="23" name="TextBox 22"/>
            <p:cNvSpPr txBox="1"/>
            <p:nvPr/>
          </p:nvSpPr>
          <p:spPr>
            <a:xfrm>
              <a:off x="5996302" y="1373838"/>
              <a:ext cx="430076" cy="461665"/>
            </a:xfrm>
            <a:prstGeom prst="rect">
              <a:avLst/>
            </a:prstGeom>
            <a:noFill/>
          </p:spPr>
          <p:txBody>
            <a:bodyPr wrap="none" rtlCol="0">
              <a:spAutoFit/>
            </a:bodyPr>
            <a:lstStyle/>
            <a:p>
              <a:r>
                <a:rPr lang="en-US" sz="2400" dirty="0" smtClean="0">
                  <a:solidFill>
                    <a:schemeClr val="bg1"/>
                  </a:solidFill>
                </a:rPr>
                <a:t>S</a:t>
              </a:r>
              <a:r>
                <a:rPr lang="en-US" sz="2400" baseline="-25000" dirty="0" smtClean="0">
                  <a:solidFill>
                    <a:schemeClr val="bg1"/>
                  </a:solidFill>
                </a:rPr>
                <a:t>0</a:t>
              </a:r>
              <a:endParaRPr lang="en-US" sz="2400" baseline="-25000" dirty="0">
                <a:solidFill>
                  <a:schemeClr val="bg1"/>
                </a:solidFill>
              </a:endParaRPr>
            </a:p>
          </p:txBody>
        </p:sp>
        <p:sp>
          <p:nvSpPr>
            <p:cNvPr id="24" name="TextBox 23"/>
            <p:cNvSpPr txBox="1"/>
            <p:nvPr/>
          </p:nvSpPr>
          <p:spPr>
            <a:xfrm>
              <a:off x="5985749" y="1993925"/>
              <a:ext cx="430076" cy="461665"/>
            </a:xfrm>
            <a:prstGeom prst="rect">
              <a:avLst/>
            </a:prstGeom>
            <a:noFill/>
          </p:spPr>
          <p:txBody>
            <a:bodyPr wrap="none" rtlCol="0">
              <a:spAutoFit/>
            </a:bodyPr>
            <a:lstStyle/>
            <a:p>
              <a:r>
                <a:rPr lang="en-US" sz="2400" dirty="0" smtClean="0">
                  <a:solidFill>
                    <a:schemeClr val="bg1"/>
                  </a:solidFill>
                </a:rPr>
                <a:t>S</a:t>
              </a:r>
              <a:r>
                <a:rPr lang="en-US" sz="2400" baseline="-25000" dirty="0" smtClean="0">
                  <a:solidFill>
                    <a:schemeClr val="bg1"/>
                  </a:solidFill>
                </a:rPr>
                <a:t>1</a:t>
              </a:r>
              <a:endParaRPr lang="en-US" sz="2400" baseline="-25000" dirty="0">
                <a:solidFill>
                  <a:schemeClr val="bg1"/>
                </a:solidFill>
              </a:endParaRPr>
            </a:p>
          </p:txBody>
        </p:sp>
        <p:sp>
          <p:nvSpPr>
            <p:cNvPr id="25" name="TextBox 24"/>
            <p:cNvSpPr txBox="1"/>
            <p:nvPr/>
          </p:nvSpPr>
          <p:spPr>
            <a:xfrm>
              <a:off x="6009002" y="2676229"/>
              <a:ext cx="430076" cy="461665"/>
            </a:xfrm>
            <a:prstGeom prst="rect">
              <a:avLst/>
            </a:prstGeom>
            <a:noFill/>
          </p:spPr>
          <p:txBody>
            <a:bodyPr wrap="none" rtlCol="0">
              <a:spAutoFit/>
            </a:bodyPr>
            <a:lstStyle/>
            <a:p>
              <a:r>
                <a:rPr lang="en-US" sz="2400" dirty="0" smtClean="0">
                  <a:solidFill>
                    <a:schemeClr val="bg1"/>
                  </a:solidFill>
                </a:rPr>
                <a:t>S</a:t>
              </a:r>
              <a:r>
                <a:rPr lang="en-US" sz="2400" baseline="-25000" dirty="0" smtClean="0">
                  <a:solidFill>
                    <a:schemeClr val="bg1"/>
                  </a:solidFill>
                </a:rPr>
                <a:t>2</a:t>
              </a:r>
              <a:endParaRPr lang="en-US" sz="2400" baseline="-25000" dirty="0">
                <a:solidFill>
                  <a:schemeClr val="bg1"/>
                </a:solidFill>
              </a:endParaRPr>
            </a:p>
          </p:txBody>
        </p:sp>
        <p:sp>
          <p:nvSpPr>
            <p:cNvPr id="26" name="TextBox 25"/>
            <p:cNvSpPr txBox="1"/>
            <p:nvPr/>
          </p:nvSpPr>
          <p:spPr>
            <a:xfrm>
              <a:off x="5996302" y="3310590"/>
              <a:ext cx="430076" cy="461665"/>
            </a:xfrm>
            <a:prstGeom prst="rect">
              <a:avLst/>
            </a:prstGeom>
            <a:noFill/>
          </p:spPr>
          <p:txBody>
            <a:bodyPr wrap="none" rtlCol="0">
              <a:spAutoFit/>
            </a:bodyPr>
            <a:lstStyle/>
            <a:p>
              <a:r>
                <a:rPr lang="en-US" sz="2400" dirty="0" smtClean="0">
                  <a:solidFill>
                    <a:schemeClr val="bg1"/>
                  </a:solidFill>
                </a:rPr>
                <a:t>S</a:t>
              </a:r>
              <a:r>
                <a:rPr lang="en-US" sz="2400" baseline="-25000" dirty="0">
                  <a:solidFill>
                    <a:schemeClr val="bg1"/>
                  </a:solidFill>
                </a:rPr>
                <a:t>3</a:t>
              </a:r>
            </a:p>
          </p:txBody>
        </p:sp>
        <p:sp>
          <p:nvSpPr>
            <p:cNvPr id="27" name="TextBox 26"/>
            <p:cNvSpPr txBox="1"/>
            <p:nvPr/>
          </p:nvSpPr>
          <p:spPr>
            <a:xfrm>
              <a:off x="5996302" y="4130160"/>
              <a:ext cx="419356" cy="461665"/>
            </a:xfrm>
            <a:prstGeom prst="rect">
              <a:avLst/>
            </a:prstGeom>
            <a:noFill/>
          </p:spPr>
          <p:txBody>
            <a:bodyPr wrap="none" rtlCol="0">
              <a:spAutoFit/>
            </a:bodyPr>
            <a:lstStyle/>
            <a:p>
              <a:r>
                <a:rPr lang="en-US" sz="2400" dirty="0" err="1" smtClean="0">
                  <a:solidFill>
                    <a:schemeClr val="bg1"/>
                  </a:solidFill>
                </a:rPr>
                <a:t>S</a:t>
              </a:r>
              <a:r>
                <a:rPr lang="en-US" sz="2400" baseline="-25000" dirty="0" err="1" smtClean="0">
                  <a:solidFill>
                    <a:schemeClr val="bg1"/>
                  </a:solidFill>
                </a:rPr>
                <a:t>k</a:t>
              </a:r>
              <a:endParaRPr lang="en-US" sz="2400" baseline="-25000" dirty="0">
                <a:solidFill>
                  <a:schemeClr val="bg1"/>
                </a:solidFill>
              </a:endParaRPr>
            </a:p>
          </p:txBody>
        </p:sp>
      </p:grpSp>
      <p:grpSp>
        <p:nvGrpSpPr>
          <p:cNvPr id="41" name="Group 40"/>
          <p:cNvGrpSpPr/>
          <p:nvPr/>
        </p:nvGrpSpPr>
        <p:grpSpPr>
          <a:xfrm>
            <a:off x="7212066" y="1376303"/>
            <a:ext cx="486023" cy="3260864"/>
            <a:chOff x="5953055" y="1373838"/>
            <a:chExt cx="486023" cy="3260864"/>
          </a:xfrm>
        </p:grpSpPr>
        <p:sp>
          <p:nvSpPr>
            <p:cNvPr id="42" name="Oval 41"/>
            <p:cNvSpPr/>
            <p:nvPr/>
          </p:nvSpPr>
          <p:spPr>
            <a:xfrm>
              <a:off x="5953055" y="1419180"/>
              <a:ext cx="473145" cy="4731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5953055" y="2044725"/>
              <a:ext cx="473145" cy="4731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5953055" y="2711640"/>
              <a:ext cx="473145" cy="4731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5953055" y="3337185"/>
              <a:ext cx="473145" cy="4731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5953055" y="4161557"/>
              <a:ext cx="473145" cy="473145"/>
            </a:xfrm>
            <a:prstGeom prst="ellips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5993261" y="3652525"/>
              <a:ext cx="397164" cy="461665"/>
            </a:xfrm>
            <a:prstGeom prst="rect">
              <a:avLst/>
            </a:prstGeom>
            <a:noFill/>
          </p:spPr>
          <p:txBody>
            <a:bodyPr wrap="none" rtlCol="0">
              <a:spAutoFit/>
            </a:bodyPr>
            <a:lstStyle/>
            <a:p>
              <a:r>
                <a:rPr lang="en-US" sz="2400" dirty="0" smtClean="0"/>
                <a:t>…</a:t>
              </a:r>
              <a:endParaRPr lang="en-US" sz="2400" dirty="0"/>
            </a:p>
          </p:txBody>
        </p:sp>
        <p:sp>
          <p:nvSpPr>
            <p:cNvPr id="48" name="TextBox 47"/>
            <p:cNvSpPr txBox="1"/>
            <p:nvPr/>
          </p:nvSpPr>
          <p:spPr>
            <a:xfrm>
              <a:off x="5996302" y="1373838"/>
              <a:ext cx="430076" cy="461665"/>
            </a:xfrm>
            <a:prstGeom prst="rect">
              <a:avLst/>
            </a:prstGeom>
            <a:noFill/>
          </p:spPr>
          <p:txBody>
            <a:bodyPr wrap="none" rtlCol="0">
              <a:spAutoFit/>
            </a:bodyPr>
            <a:lstStyle/>
            <a:p>
              <a:r>
                <a:rPr lang="en-US" sz="2400" dirty="0" smtClean="0">
                  <a:solidFill>
                    <a:schemeClr val="bg1"/>
                  </a:solidFill>
                </a:rPr>
                <a:t>S</a:t>
              </a:r>
              <a:r>
                <a:rPr lang="en-US" sz="2400" baseline="-25000" dirty="0" smtClean="0">
                  <a:solidFill>
                    <a:schemeClr val="bg1"/>
                  </a:solidFill>
                </a:rPr>
                <a:t>0</a:t>
              </a:r>
              <a:endParaRPr lang="en-US" sz="2400" baseline="-25000" dirty="0">
                <a:solidFill>
                  <a:schemeClr val="bg1"/>
                </a:solidFill>
              </a:endParaRPr>
            </a:p>
          </p:txBody>
        </p:sp>
        <p:sp>
          <p:nvSpPr>
            <p:cNvPr id="49" name="TextBox 48"/>
            <p:cNvSpPr txBox="1"/>
            <p:nvPr/>
          </p:nvSpPr>
          <p:spPr>
            <a:xfrm>
              <a:off x="5985749" y="1993925"/>
              <a:ext cx="430076" cy="461665"/>
            </a:xfrm>
            <a:prstGeom prst="rect">
              <a:avLst/>
            </a:prstGeom>
            <a:noFill/>
          </p:spPr>
          <p:txBody>
            <a:bodyPr wrap="none" rtlCol="0">
              <a:spAutoFit/>
            </a:bodyPr>
            <a:lstStyle/>
            <a:p>
              <a:r>
                <a:rPr lang="en-US" sz="2400" dirty="0" smtClean="0">
                  <a:solidFill>
                    <a:schemeClr val="bg1"/>
                  </a:solidFill>
                </a:rPr>
                <a:t>S</a:t>
              </a:r>
              <a:r>
                <a:rPr lang="en-US" sz="2400" baseline="-25000" dirty="0" smtClean="0">
                  <a:solidFill>
                    <a:schemeClr val="bg1"/>
                  </a:solidFill>
                </a:rPr>
                <a:t>1</a:t>
              </a:r>
              <a:endParaRPr lang="en-US" sz="2400" baseline="-25000" dirty="0">
                <a:solidFill>
                  <a:schemeClr val="bg1"/>
                </a:solidFill>
              </a:endParaRPr>
            </a:p>
          </p:txBody>
        </p:sp>
        <p:sp>
          <p:nvSpPr>
            <p:cNvPr id="50" name="TextBox 49"/>
            <p:cNvSpPr txBox="1"/>
            <p:nvPr/>
          </p:nvSpPr>
          <p:spPr>
            <a:xfrm>
              <a:off x="6009002" y="2676229"/>
              <a:ext cx="430076" cy="461665"/>
            </a:xfrm>
            <a:prstGeom prst="rect">
              <a:avLst/>
            </a:prstGeom>
            <a:noFill/>
          </p:spPr>
          <p:txBody>
            <a:bodyPr wrap="none" rtlCol="0">
              <a:spAutoFit/>
            </a:bodyPr>
            <a:lstStyle/>
            <a:p>
              <a:r>
                <a:rPr lang="en-US" sz="2400" dirty="0" smtClean="0">
                  <a:solidFill>
                    <a:schemeClr val="bg1"/>
                  </a:solidFill>
                </a:rPr>
                <a:t>S</a:t>
              </a:r>
              <a:r>
                <a:rPr lang="en-US" sz="2400" baseline="-25000" dirty="0" smtClean="0">
                  <a:solidFill>
                    <a:schemeClr val="bg1"/>
                  </a:solidFill>
                </a:rPr>
                <a:t>2</a:t>
              </a:r>
              <a:endParaRPr lang="en-US" sz="2400" baseline="-25000" dirty="0">
                <a:solidFill>
                  <a:schemeClr val="bg1"/>
                </a:solidFill>
              </a:endParaRPr>
            </a:p>
          </p:txBody>
        </p:sp>
        <p:sp>
          <p:nvSpPr>
            <p:cNvPr id="51" name="TextBox 50"/>
            <p:cNvSpPr txBox="1"/>
            <p:nvPr/>
          </p:nvSpPr>
          <p:spPr>
            <a:xfrm>
              <a:off x="5996302" y="3310590"/>
              <a:ext cx="430076" cy="461665"/>
            </a:xfrm>
            <a:prstGeom prst="rect">
              <a:avLst/>
            </a:prstGeom>
            <a:noFill/>
          </p:spPr>
          <p:txBody>
            <a:bodyPr wrap="none" rtlCol="0">
              <a:spAutoFit/>
            </a:bodyPr>
            <a:lstStyle/>
            <a:p>
              <a:r>
                <a:rPr lang="en-US" sz="2400" dirty="0" smtClean="0">
                  <a:solidFill>
                    <a:schemeClr val="bg1"/>
                  </a:solidFill>
                </a:rPr>
                <a:t>S</a:t>
              </a:r>
              <a:r>
                <a:rPr lang="en-US" sz="2400" baseline="-25000" dirty="0">
                  <a:solidFill>
                    <a:schemeClr val="bg1"/>
                  </a:solidFill>
                </a:rPr>
                <a:t>3</a:t>
              </a:r>
            </a:p>
          </p:txBody>
        </p:sp>
        <p:sp>
          <p:nvSpPr>
            <p:cNvPr id="52" name="TextBox 51"/>
            <p:cNvSpPr txBox="1"/>
            <p:nvPr/>
          </p:nvSpPr>
          <p:spPr>
            <a:xfrm>
              <a:off x="5996302" y="4130160"/>
              <a:ext cx="419356" cy="461665"/>
            </a:xfrm>
            <a:prstGeom prst="rect">
              <a:avLst/>
            </a:prstGeom>
            <a:noFill/>
          </p:spPr>
          <p:txBody>
            <a:bodyPr wrap="none" rtlCol="0">
              <a:spAutoFit/>
            </a:bodyPr>
            <a:lstStyle/>
            <a:p>
              <a:r>
                <a:rPr lang="en-US" sz="2400" dirty="0" err="1" smtClean="0">
                  <a:solidFill>
                    <a:schemeClr val="bg1"/>
                  </a:solidFill>
                </a:rPr>
                <a:t>S</a:t>
              </a:r>
              <a:r>
                <a:rPr lang="en-US" sz="2400" baseline="-25000" dirty="0" err="1" smtClean="0">
                  <a:solidFill>
                    <a:schemeClr val="bg1"/>
                  </a:solidFill>
                </a:rPr>
                <a:t>k</a:t>
              </a:r>
              <a:endParaRPr lang="en-US" sz="2400" baseline="-25000" dirty="0">
                <a:solidFill>
                  <a:schemeClr val="bg1"/>
                </a:solidFill>
              </a:endParaRPr>
            </a:p>
          </p:txBody>
        </p:sp>
      </p:grpSp>
      <p:grpSp>
        <p:nvGrpSpPr>
          <p:cNvPr id="67" name="Group 66"/>
          <p:cNvGrpSpPr/>
          <p:nvPr/>
        </p:nvGrpSpPr>
        <p:grpSpPr>
          <a:xfrm>
            <a:off x="6408353" y="1607136"/>
            <a:ext cx="841813" cy="2793459"/>
            <a:chOff x="6426200" y="1607136"/>
            <a:chExt cx="841813" cy="2793459"/>
          </a:xfrm>
        </p:grpSpPr>
        <p:cxnSp>
          <p:nvCxnSpPr>
            <p:cNvPr id="54" name="Straight Arrow Connector 53"/>
            <p:cNvCxnSpPr>
              <a:stCxn id="9" idx="6"/>
              <a:endCxn id="43" idx="2"/>
            </p:cNvCxnSpPr>
            <p:nvPr/>
          </p:nvCxnSpPr>
          <p:spPr>
            <a:xfrm>
              <a:off x="6426200" y="1655753"/>
              <a:ext cx="785866" cy="6280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10" idx="6"/>
              <a:endCxn id="46" idx="2"/>
            </p:cNvCxnSpPr>
            <p:nvPr/>
          </p:nvCxnSpPr>
          <p:spPr>
            <a:xfrm>
              <a:off x="6426200" y="2281298"/>
              <a:ext cx="785866" cy="211929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stCxn id="25" idx="3"/>
              <a:endCxn id="50" idx="1"/>
            </p:cNvCxnSpPr>
            <p:nvPr/>
          </p:nvCxnSpPr>
          <p:spPr>
            <a:xfrm>
              <a:off x="6439078" y="2907062"/>
              <a:ext cx="828935" cy="246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12" idx="6"/>
              <a:endCxn id="48" idx="1"/>
            </p:cNvCxnSpPr>
            <p:nvPr/>
          </p:nvCxnSpPr>
          <p:spPr>
            <a:xfrm flipV="1">
              <a:off x="6426200" y="1607136"/>
              <a:ext cx="829113" cy="196662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13" idx="6"/>
              <a:endCxn id="51" idx="1"/>
            </p:cNvCxnSpPr>
            <p:nvPr/>
          </p:nvCxnSpPr>
          <p:spPr>
            <a:xfrm flipV="1">
              <a:off x="6426200" y="3543888"/>
              <a:ext cx="829113" cy="85424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cxnSp>
        <p:nvCxnSpPr>
          <p:cNvPr id="80" name="Straight Arrow Connector 79"/>
          <p:cNvCxnSpPr>
            <a:stCxn id="9" idx="6"/>
            <a:endCxn id="43" idx="2"/>
          </p:cNvCxnSpPr>
          <p:nvPr/>
        </p:nvCxnSpPr>
        <p:spPr>
          <a:xfrm>
            <a:off x="6426200" y="1655753"/>
            <a:ext cx="785866" cy="6280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10" idx="6"/>
            <a:endCxn id="44" idx="2"/>
          </p:cNvCxnSpPr>
          <p:nvPr/>
        </p:nvCxnSpPr>
        <p:spPr>
          <a:xfrm>
            <a:off x="6426200" y="2281298"/>
            <a:ext cx="785866" cy="66938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25" idx="3"/>
            <a:endCxn id="45" idx="2"/>
          </p:cNvCxnSpPr>
          <p:nvPr/>
        </p:nvCxnSpPr>
        <p:spPr>
          <a:xfrm>
            <a:off x="6439078" y="2907062"/>
            <a:ext cx="772988" cy="66916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a:stCxn id="12" idx="6"/>
            <a:endCxn id="46" idx="2"/>
          </p:cNvCxnSpPr>
          <p:nvPr/>
        </p:nvCxnSpPr>
        <p:spPr>
          <a:xfrm>
            <a:off x="6426200" y="3573758"/>
            <a:ext cx="785866" cy="8268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a:stCxn id="13" idx="6"/>
            <a:endCxn id="42" idx="2"/>
          </p:cNvCxnSpPr>
          <p:nvPr/>
        </p:nvCxnSpPr>
        <p:spPr>
          <a:xfrm flipV="1">
            <a:off x="6426200" y="1658218"/>
            <a:ext cx="785866" cy="273991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0330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64"/>
            <a:ext cx="8229600" cy="831947"/>
          </a:xfrm>
        </p:spPr>
        <p:txBody>
          <a:bodyPr>
            <a:noAutofit/>
          </a:bodyPr>
          <a:lstStyle/>
          <a:p>
            <a:r>
              <a:rPr lang="en-US" sz="3600" dirty="0" smtClean="0"/>
              <a:t>Previous approaches: Hotspot Scheduling</a:t>
            </a:r>
            <a:endParaRPr lang="en-US" sz="3600" dirty="0"/>
          </a:p>
        </p:txBody>
      </p:sp>
      <p:pic>
        <p:nvPicPr>
          <p:cNvPr id="39" name="Picture 38" descr="hs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885" y="1329135"/>
            <a:ext cx="7103146" cy="3693636"/>
          </a:xfrm>
          <a:prstGeom prst="rect">
            <a:avLst/>
          </a:prstGeom>
        </p:spPr>
      </p:pic>
      <p:grpSp>
        <p:nvGrpSpPr>
          <p:cNvPr id="4" name="Group 3"/>
          <p:cNvGrpSpPr/>
          <p:nvPr/>
        </p:nvGrpSpPr>
        <p:grpSpPr>
          <a:xfrm>
            <a:off x="-596900" y="5022771"/>
            <a:ext cx="9753600" cy="1581229"/>
            <a:chOff x="-596900" y="5022771"/>
            <a:chExt cx="9753600" cy="1581229"/>
          </a:xfrm>
        </p:grpSpPr>
        <p:sp>
          <p:nvSpPr>
            <p:cNvPr id="6" name="Rectangle 5"/>
            <p:cNvSpPr/>
            <p:nvPr/>
          </p:nvSpPr>
          <p:spPr>
            <a:xfrm>
              <a:off x="622300" y="5379482"/>
              <a:ext cx="1676400" cy="34925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Observe</a:t>
              </a:r>
              <a:endParaRPr lang="en-US" sz="1600" dirty="0"/>
            </a:p>
          </p:txBody>
        </p:sp>
        <p:sp>
          <p:nvSpPr>
            <p:cNvPr id="9" name="Rectangle 8"/>
            <p:cNvSpPr/>
            <p:nvPr/>
          </p:nvSpPr>
          <p:spPr>
            <a:xfrm>
              <a:off x="2298700" y="5379482"/>
              <a:ext cx="1168400" cy="34925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2. Compute</a:t>
              </a:r>
              <a:endParaRPr lang="en-US" sz="1600" dirty="0"/>
            </a:p>
          </p:txBody>
        </p:sp>
        <p:sp>
          <p:nvSpPr>
            <p:cNvPr id="10" name="Rectangle 9"/>
            <p:cNvSpPr/>
            <p:nvPr/>
          </p:nvSpPr>
          <p:spPr>
            <a:xfrm>
              <a:off x="3467100" y="5379482"/>
              <a:ext cx="167640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a:t>
              </a:r>
              <a:r>
                <a:rPr lang="en-US" sz="1600" dirty="0" err="1" smtClean="0"/>
                <a:t>Reconfig</a:t>
              </a:r>
              <a:endParaRPr lang="en-US" sz="1600" dirty="0"/>
            </a:p>
          </p:txBody>
        </p:sp>
        <p:sp>
          <p:nvSpPr>
            <p:cNvPr id="28" name="Rectangle 27"/>
            <p:cNvSpPr/>
            <p:nvPr/>
          </p:nvSpPr>
          <p:spPr>
            <a:xfrm>
              <a:off x="3458535" y="5735725"/>
              <a:ext cx="1676400" cy="34925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Observe</a:t>
              </a:r>
              <a:endParaRPr lang="en-US" sz="1600" dirty="0"/>
            </a:p>
          </p:txBody>
        </p:sp>
        <p:sp>
          <p:nvSpPr>
            <p:cNvPr id="29" name="Rectangle 28"/>
            <p:cNvSpPr/>
            <p:nvPr/>
          </p:nvSpPr>
          <p:spPr>
            <a:xfrm>
              <a:off x="5134935" y="5735725"/>
              <a:ext cx="1168400" cy="34925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2. Compute</a:t>
              </a:r>
              <a:endParaRPr lang="en-US" sz="1600" dirty="0"/>
            </a:p>
          </p:txBody>
        </p:sp>
        <p:sp>
          <p:nvSpPr>
            <p:cNvPr id="30" name="Rectangle 29"/>
            <p:cNvSpPr/>
            <p:nvPr/>
          </p:nvSpPr>
          <p:spPr>
            <a:xfrm>
              <a:off x="6303334" y="5735725"/>
              <a:ext cx="1684965"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a:t>
              </a:r>
              <a:r>
                <a:rPr lang="en-US" sz="1600" dirty="0" err="1" smtClean="0"/>
                <a:t>Reconfig</a:t>
              </a:r>
              <a:endParaRPr lang="en-US" sz="1600" dirty="0"/>
            </a:p>
          </p:txBody>
        </p:sp>
        <p:sp>
          <p:nvSpPr>
            <p:cNvPr id="32" name="Rectangle 31"/>
            <p:cNvSpPr/>
            <p:nvPr/>
          </p:nvSpPr>
          <p:spPr>
            <a:xfrm>
              <a:off x="6311900" y="6102472"/>
              <a:ext cx="1676400" cy="34925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Observe</a:t>
              </a:r>
              <a:endParaRPr lang="en-US" sz="1600" dirty="0"/>
            </a:p>
          </p:txBody>
        </p:sp>
        <p:sp>
          <p:nvSpPr>
            <p:cNvPr id="38" name="Rectangle 37"/>
            <p:cNvSpPr/>
            <p:nvPr/>
          </p:nvSpPr>
          <p:spPr>
            <a:xfrm>
              <a:off x="-596900" y="5022771"/>
              <a:ext cx="121920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a:t>
              </a:r>
              <a:r>
                <a:rPr lang="en-US" sz="1600" dirty="0" err="1" smtClean="0"/>
                <a:t>Reconfig</a:t>
              </a:r>
              <a:endParaRPr lang="en-US" sz="1600" dirty="0"/>
            </a:p>
          </p:txBody>
        </p:sp>
        <p:grpSp>
          <p:nvGrpSpPr>
            <p:cNvPr id="44" name="Group 43"/>
            <p:cNvGrpSpPr/>
            <p:nvPr/>
          </p:nvGrpSpPr>
          <p:grpSpPr>
            <a:xfrm>
              <a:off x="1600200" y="6234668"/>
              <a:ext cx="5930900" cy="369332"/>
              <a:chOff x="1600200" y="6234668"/>
              <a:chExt cx="5930900" cy="369332"/>
            </a:xfrm>
          </p:grpSpPr>
          <p:cxnSp>
            <p:nvCxnSpPr>
              <p:cNvPr id="41" name="Straight Arrow Connector 40"/>
              <p:cNvCxnSpPr/>
              <p:nvPr/>
            </p:nvCxnSpPr>
            <p:spPr>
              <a:xfrm>
                <a:off x="1600200" y="6587014"/>
                <a:ext cx="5930900" cy="0"/>
              </a:xfrm>
              <a:prstGeom prst="straightConnector1">
                <a:avLst/>
              </a:prstGeom>
              <a:ln w="57150" cmpd="sng">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258271" y="6234668"/>
                <a:ext cx="649374" cy="369332"/>
              </a:xfrm>
              <a:prstGeom prst="rect">
                <a:avLst/>
              </a:prstGeom>
              <a:noFill/>
            </p:spPr>
            <p:txBody>
              <a:bodyPr wrap="none" rtlCol="0">
                <a:spAutoFit/>
              </a:bodyPr>
              <a:lstStyle/>
              <a:p>
                <a:r>
                  <a:rPr lang="en-US" dirty="0" smtClean="0"/>
                  <a:t>Time</a:t>
                </a:r>
                <a:endParaRPr lang="en-US" dirty="0"/>
              </a:p>
            </p:txBody>
          </p:sp>
        </p:grpSp>
        <p:sp>
          <p:nvSpPr>
            <p:cNvPr id="24" name="Rectangle 23"/>
            <p:cNvSpPr/>
            <p:nvPr/>
          </p:nvSpPr>
          <p:spPr>
            <a:xfrm>
              <a:off x="7988300" y="6099423"/>
              <a:ext cx="1168400" cy="34925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2. Compute</a:t>
              </a:r>
              <a:endParaRPr lang="en-US" sz="1600" dirty="0"/>
            </a:p>
          </p:txBody>
        </p:sp>
      </p:grpSp>
      <p:grpSp>
        <p:nvGrpSpPr>
          <p:cNvPr id="3" name="Group 2"/>
          <p:cNvGrpSpPr/>
          <p:nvPr/>
        </p:nvGrpSpPr>
        <p:grpSpPr>
          <a:xfrm>
            <a:off x="2526017" y="4947674"/>
            <a:ext cx="6530621" cy="1897626"/>
            <a:chOff x="2513365" y="4933871"/>
            <a:chExt cx="6530621" cy="1897626"/>
          </a:xfrm>
        </p:grpSpPr>
        <p:sp>
          <p:nvSpPr>
            <p:cNvPr id="46" name="TextBox 45"/>
            <p:cNvSpPr txBox="1"/>
            <p:nvPr/>
          </p:nvSpPr>
          <p:spPr>
            <a:xfrm>
              <a:off x="2513365" y="4933871"/>
              <a:ext cx="915635" cy="1200329"/>
            </a:xfrm>
            <a:prstGeom prst="rect">
              <a:avLst/>
            </a:prstGeom>
            <a:noFill/>
          </p:spPr>
          <p:txBody>
            <a:bodyPr wrap="none" rtlCol="0">
              <a:spAutoFit/>
            </a:bodyPr>
            <a:lstStyle/>
            <a:p>
              <a:r>
                <a:rPr lang="en-US" sz="7200" dirty="0" smtClean="0">
                  <a:latin typeface="Arial Black"/>
                  <a:cs typeface="Arial Black"/>
                </a:rPr>
                <a:t>X</a:t>
              </a:r>
              <a:endParaRPr lang="en-US" sz="7200" dirty="0">
                <a:latin typeface="Arial Black"/>
                <a:cs typeface="Arial Black"/>
              </a:endParaRPr>
            </a:p>
          </p:txBody>
        </p:sp>
        <p:sp>
          <p:nvSpPr>
            <p:cNvPr id="47" name="TextBox 46"/>
            <p:cNvSpPr txBox="1"/>
            <p:nvPr/>
          </p:nvSpPr>
          <p:spPr>
            <a:xfrm>
              <a:off x="5260924" y="5286952"/>
              <a:ext cx="915635" cy="1200329"/>
            </a:xfrm>
            <a:prstGeom prst="rect">
              <a:avLst/>
            </a:prstGeom>
            <a:noFill/>
          </p:spPr>
          <p:txBody>
            <a:bodyPr wrap="none" rtlCol="0">
              <a:spAutoFit/>
            </a:bodyPr>
            <a:lstStyle/>
            <a:p>
              <a:r>
                <a:rPr lang="en-US" sz="7200" dirty="0" smtClean="0">
                  <a:latin typeface="Arial Black"/>
                  <a:cs typeface="Arial Black"/>
                </a:rPr>
                <a:t>X</a:t>
              </a:r>
              <a:endParaRPr lang="en-US" sz="7200" dirty="0">
                <a:latin typeface="Arial Black"/>
                <a:cs typeface="Arial Black"/>
              </a:endParaRPr>
            </a:p>
          </p:txBody>
        </p:sp>
        <p:sp>
          <p:nvSpPr>
            <p:cNvPr id="26" name="TextBox 25"/>
            <p:cNvSpPr txBox="1"/>
            <p:nvPr/>
          </p:nvSpPr>
          <p:spPr>
            <a:xfrm>
              <a:off x="8128351" y="5631168"/>
              <a:ext cx="915635" cy="1200329"/>
            </a:xfrm>
            <a:prstGeom prst="rect">
              <a:avLst/>
            </a:prstGeom>
            <a:noFill/>
          </p:spPr>
          <p:txBody>
            <a:bodyPr wrap="none" rtlCol="0">
              <a:spAutoFit/>
            </a:bodyPr>
            <a:lstStyle/>
            <a:p>
              <a:r>
                <a:rPr lang="en-US" sz="7200" dirty="0" smtClean="0">
                  <a:latin typeface="Arial Black"/>
                  <a:cs typeface="Arial Black"/>
                </a:rPr>
                <a:t>X</a:t>
              </a:r>
              <a:endParaRPr lang="en-US" sz="7200" dirty="0">
                <a:latin typeface="Arial Black"/>
                <a:cs typeface="Arial Black"/>
              </a:endParaRPr>
            </a:p>
          </p:txBody>
        </p:sp>
      </p:grpSp>
      <p:sp>
        <p:nvSpPr>
          <p:cNvPr id="5" name="TextBox 4"/>
          <p:cNvSpPr txBox="1"/>
          <p:nvPr/>
        </p:nvSpPr>
        <p:spPr>
          <a:xfrm>
            <a:off x="7033872" y="2086458"/>
            <a:ext cx="1505540" cy="646331"/>
          </a:xfrm>
          <a:prstGeom prst="rect">
            <a:avLst/>
          </a:prstGeom>
          <a:noFill/>
          <a:ln w="19050" cmpd="sng">
            <a:solidFill>
              <a:schemeClr val="tx1"/>
            </a:solidFill>
            <a:prstDash val="sysDash"/>
          </a:ln>
        </p:spPr>
        <p:txBody>
          <a:bodyPr wrap="none" rtlCol="0">
            <a:spAutoFit/>
          </a:bodyPr>
          <a:lstStyle/>
          <a:p>
            <a:r>
              <a:rPr lang="en-US" dirty="0" smtClean="0"/>
              <a:t>Assign circuits</a:t>
            </a:r>
          </a:p>
          <a:p>
            <a:r>
              <a:rPr lang="en-US" dirty="0"/>
              <a:t>t</a:t>
            </a:r>
            <a:r>
              <a:rPr lang="en-US" dirty="0" smtClean="0"/>
              <a:t>o elephants</a:t>
            </a:r>
            <a:endParaRPr lang="en-US" dirty="0"/>
          </a:p>
        </p:txBody>
      </p:sp>
    </p:spTree>
    <p:extLst>
      <p:ext uri="{BB962C8B-B14F-4D97-AF65-F5344CB8AC3E}">
        <p14:creationId xmlns:p14="http://schemas.microsoft.com/office/powerpoint/2010/main" val="3676235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464"/>
            <a:ext cx="8229600" cy="831947"/>
          </a:xfrm>
        </p:spPr>
        <p:txBody>
          <a:bodyPr>
            <a:noAutofit/>
          </a:bodyPr>
          <a:lstStyle/>
          <a:p>
            <a:r>
              <a:rPr lang="en-US" sz="3600" dirty="0" smtClean="0"/>
              <a:t>Limitations of Hotspot Scheduling</a:t>
            </a:r>
            <a:endParaRPr lang="en-US" sz="3600" dirty="0"/>
          </a:p>
        </p:txBody>
      </p:sp>
      <p:sp>
        <p:nvSpPr>
          <p:cNvPr id="6" name="Rectangle 5"/>
          <p:cNvSpPr/>
          <p:nvPr/>
        </p:nvSpPr>
        <p:spPr>
          <a:xfrm>
            <a:off x="457200" y="1530241"/>
            <a:ext cx="1676400" cy="34925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Observe</a:t>
            </a:r>
            <a:endParaRPr lang="en-US" sz="1600" dirty="0"/>
          </a:p>
        </p:txBody>
      </p:sp>
      <p:sp>
        <p:nvSpPr>
          <p:cNvPr id="10" name="Rectangle 9"/>
          <p:cNvSpPr/>
          <p:nvPr/>
        </p:nvSpPr>
        <p:spPr>
          <a:xfrm>
            <a:off x="2133600" y="1522780"/>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38" name="Rectangle 37"/>
          <p:cNvSpPr/>
          <p:nvPr/>
        </p:nvSpPr>
        <p:spPr>
          <a:xfrm>
            <a:off x="-762000" y="1173530"/>
            <a:ext cx="121920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a:t>
            </a:r>
            <a:r>
              <a:rPr lang="en-US" sz="1600" dirty="0" err="1" smtClean="0"/>
              <a:t>Reconfig</a:t>
            </a:r>
            <a:endParaRPr lang="en-US" sz="1600" dirty="0"/>
          </a:p>
        </p:txBody>
      </p:sp>
      <p:grpSp>
        <p:nvGrpSpPr>
          <p:cNvPr id="44" name="Group 43"/>
          <p:cNvGrpSpPr/>
          <p:nvPr/>
        </p:nvGrpSpPr>
        <p:grpSpPr>
          <a:xfrm>
            <a:off x="1435100" y="2737773"/>
            <a:ext cx="5930900" cy="369332"/>
            <a:chOff x="1600200" y="6234668"/>
            <a:chExt cx="5930900" cy="369332"/>
          </a:xfrm>
        </p:grpSpPr>
        <p:cxnSp>
          <p:nvCxnSpPr>
            <p:cNvPr id="41" name="Straight Arrow Connector 40"/>
            <p:cNvCxnSpPr/>
            <p:nvPr/>
          </p:nvCxnSpPr>
          <p:spPr>
            <a:xfrm>
              <a:off x="1600200" y="6587014"/>
              <a:ext cx="5930900" cy="0"/>
            </a:xfrm>
            <a:prstGeom prst="straightConnector1">
              <a:avLst/>
            </a:prstGeom>
            <a:ln w="57150" cmpd="sng">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4258271" y="6234668"/>
              <a:ext cx="649374" cy="369332"/>
            </a:xfrm>
            <a:prstGeom prst="rect">
              <a:avLst/>
            </a:prstGeom>
            <a:noFill/>
          </p:spPr>
          <p:txBody>
            <a:bodyPr wrap="none" rtlCol="0">
              <a:spAutoFit/>
            </a:bodyPr>
            <a:lstStyle/>
            <a:p>
              <a:r>
                <a:rPr lang="en-US" dirty="0" smtClean="0"/>
                <a:t>Time</a:t>
              </a:r>
              <a:endParaRPr lang="en-US" dirty="0"/>
            </a:p>
          </p:txBody>
        </p:sp>
      </p:grpSp>
      <p:grpSp>
        <p:nvGrpSpPr>
          <p:cNvPr id="26" name="Group 25"/>
          <p:cNvGrpSpPr/>
          <p:nvPr/>
        </p:nvGrpSpPr>
        <p:grpSpPr>
          <a:xfrm>
            <a:off x="2168513" y="1892112"/>
            <a:ext cx="1889240" cy="356711"/>
            <a:chOff x="457200" y="1522780"/>
            <a:chExt cx="1889240" cy="356711"/>
          </a:xfrm>
        </p:grpSpPr>
        <p:sp>
          <p:nvSpPr>
            <p:cNvPr id="31" name="Rectangle 30"/>
            <p:cNvSpPr/>
            <p:nvPr/>
          </p:nvSpPr>
          <p:spPr>
            <a:xfrm>
              <a:off x="457200" y="1530241"/>
              <a:ext cx="1676400" cy="34925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Observe</a:t>
              </a:r>
              <a:endParaRPr lang="en-US" sz="1600" dirty="0"/>
            </a:p>
          </p:txBody>
        </p:sp>
        <p:sp>
          <p:nvSpPr>
            <p:cNvPr id="33" name="Rectangle 32"/>
            <p:cNvSpPr/>
            <p:nvPr/>
          </p:nvSpPr>
          <p:spPr>
            <a:xfrm>
              <a:off x="2133600" y="1522780"/>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grpSp>
      <p:grpSp>
        <p:nvGrpSpPr>
          <p:cNvPr id="34" name="Group 33"/>
          <p:cNvGrpSpPr/>
          <p:nvPr/>
        </p:nvGrpSpPr>
        <p:grpSpPr>
          <a:xfrm>
            <a:off x="3865415" y="2321091"/>
            <a:ext cx="1889240" cy="356711"/>
            <a:chOff x="457200" y="1522780"/>
            <a:chExt cx="1889240" cy="356711"/>
          </a:xfrm>
        </p:grpSpPr>
        <p:sp>
          <p:nvSpPr>
            <p:cNvPr id="35" name="Rectangle 34"/>
            <p:cNvSpPr/>
            <p:nvPr/>
          </p:nvSpPr>
          <p:spPr>
            <a:xfrm>
              <a:off x="457200" y="1530241"/>
              <a:ext cx="1676400" cy="34925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Observe</a:t>
              </a:r>
              <a:endParaRPr lang="en-US" sz="1600" dirty="0"/>
            </a:p>
          </p:txBody>
        </p:sp>
        <p:sp>
          <p:nvSpPr>
            <p:cNvPr id="36" name="Rectangle 35"/>
            <p:cNvSpPr/>
            <p:nvPr/>
          </p:nvSpPr>
          <p:spPr>
            <a:xfrm>
              <a:off x="2133600" y="1522780"/>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grpSp>
      <p:grpSp>
        <p:nvGrpSpPr>
          <p:cNvPr id="22" name="Group 21"/>
          <p:cNvGrpSpPr/>
          <p:nvPr/>
        </p:nvGrpSpPr>
        <p:grpSpPr>
          <a:xfrm>
            <a:off x="-595938" y="3749632"/>
            <a:ext cx="9864930" cy="2999079"/>
            <a:chOff x="-595938" y="3749632"/>
            <a:chExt cx="9864930" cy="2999079"/>
          </a:xfrm>
        </p:grpSpPr>
        <p:sp>
          <p:nvSpPr>
            <p:cNvPr id="51" name="Rectangle 50"/>
            <p:cNvSpPr/>
            <p:nvPr/>
          </p:nvSpPr>
          <p:spPr>
            <a:xfrm>
              <a:off x="-595938" y="4714630"/>
              <a:ext cx="121920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 </a:t>
              </a:r>
              <a:r>
                <a:rPr lang="en-US" sz="1600" dirty="0" err="1" smtClean="0"/>
                <a:t>Reconfig</a:t>
              </a:r>
              <a:endParaRPr lang="en-US" sz="1600" dirty="0"/>
            </a:p>
          </p:txBody>
        </p:sp>
        <p:grpSp>
          <p:nvGrpSpPr>
            <p:cNvPr id="52" name="Group 51"/>
            <p:cNvGrpSpPr/>
            <p:nvPr/>
          </p:nvGrpSpPr>
          <p:grpSpPr>
            <a:xfrm>
              <a:off x="1601162" y="6379379"/>
              <a:ext cx="5930900" cy="369332"/>
              <a:chOff x="1600200" y="6234668"/>
              <a:chExt cx="5930900" cy="369332"/>
            </a:xfrm>
          </p:grpSpPr>
          <p:cxnSp>
            <p:nvCxnSpPr>
              <p:cNvPr id="77" name="Straight Arrow Connector 76"/>
              <p:cNvCxnSpPr/>
              <p:nvPr/>
            </p:nvCxnSpPr>
            <p:spPr>
              <a:xfrm>
                <a:off x="1600200" y="6587014"/>
                <a:ext cx="5930900" cy="0"/>
              </a:xfrm>
              <a:prstGeom prst="straightConnector1">
                <a:avLst/>
              </a:prstGeom>
              <a:ln w="57150" cmpd="sng">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4258271" y="6234668"/>
                <a:ext cx="649374" cy="369332"/>
              </a:xfrm>
              <a:prstGeom prst="rect">
                <a:avLst/>
              </a:prstGeom>
              <a:noFill/>
            </p:spPr>
            <p:txBody>
              <a:bodyPr wrap="none" rtlCol="0">
                <a:spAutoFit/>
              </a:bodyPr>
              <a:lstStyle/>
              <a:p>
                <a:r>
                  <a:rPr lang="en-US" dirty="0" smtClean="0"/>
                  <a:t>Time</a:t>
                </a:r>
                <a:endParaRPr lang="en-US" dirty="0"/>
              </a:p>
            </p:txBody>
          </p:sp>
        </p:grpSp>
        <p:sp>
          <p:nvSpPr>
            <p:cNvPr id="79" name="Title 1"/>
            <p:cNvSpPr txBox="1">
              <a:spLocks/>
            </p:cNvSpPr>
            <p:nvPr/>
          </p:nvSpPr>
          <p:spPr>
            <a:xfrm>
              <a:off x="457200" y="3749632"/>
              <a:ext cx="8229600" cy="8319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t>Goal</a:t>
              </a:r>
              <a:endParaRPr lang="en-US" sz="3600" dirty="0"/>
            </a:p>
          </p:txBody>
        </p:sp>
        <p:grpSp>
          <p:nvGrpSpPr>
            <p:cNvPr id="4" name="Group 3"/>
            <p:cNvGrpSpPr/>
            <p:nvPr/>
          </p:nvGrpSpPr>
          <p:grpSpPr>
            <a:xfrm>
              <a:off x="623262" y="5061261"/>
              <a:ext cx="4048177" cy="359806"/>
              <a:chOff x="623262" y="5061261"/>
              <a:chExt cx="4048177" cy="359806"/>
            </a:xfrm>
          </p:grpSpPr>
          <p:sp>
            <p:nvSpPr>
              <p:cNvPr id="66" name="Rectangle 65"/>
              <p:cNvSpPr/>
              <p:nvPr/>
            </p:nvSpPr>
            <p:spPr>
              <a:xfrm>
                <a:off x="623262" y="5071341"/>
                <a:ext cx="1676400" cy="34925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Observe</a:t>
                </a:r>
                <a:endParaRPr lang="en-US" sz="1600" dirty="0"/>
              </a:p>
            </p:txBody>
          </p:sp>
          <p:sp>
            <p:nvSpPr>
              <p:cNvPr id="67" name="Rectangle 66"/>
              <p:cNvSpPr/>
              <p:nvPr/>
            </p:nvSpPr>
            <p:spPr>
              <a:xfrm>
                <a:off x="2299662" y="5071341"/>
                <a:ext cx="369428" cy="34925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2</a:t>
                </a:r>
                <a:endParaRPr lang="en-US" sz="1600" dirty="0"/>
              </a:p>
            </p:txBody>
          </p:sp>
          <p:sp>
            <p:nvSpPr>
              <p:cNvPr id="80" name="Rectangle 79"/>
              <p:cNvSpPr/>
              <p:nvPr/>
            </p:nvSpPr>
            <p:spPr>
              <a:xfrm>
                <a:off x="2677374" y="5063880"/>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81" name="Rectangle 80"/>
              <p:cNvSpPr/>
              <p:nvPr/>
            </p:nvSpPr>
            <p:spPr>
              <a:xfrm>
                <a:off x="2900293" y="5061261"/>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82" name="Rectangle 81"/>
              <p:cNvSpPr/>
              <p:nvPr/>
            </p:nvSpPr>
            <p:spPr>
              <a:xfrm>
                <a:off x="3123212" y="5071341"/>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83" name="Rectangle 82"/>
              <p:cNvSpPr/>
              <p:nvPr/>
            </p:nvSpPr>
            <p:spPr>
              <a:xfrm>
                <a:off x="3346131" y="5068722"/>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84" name="Rectangle 83"/>
              <p:cNvSpPr/>
              <p:nvPr/>
            </p:nvSpPr>
            <p:spPr>
              <a:xfrm>
                <a:off x="3566923" y="5064356"/>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85" name="Rectangle 84"/>
              <p:cNvSpPr/>
              <p:nvPr/>
            </p:nvSpPr>
            <p:spPr>
              <a:xfrm>
                <a:off x="3789842" y="5061737"/>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86" name="Rectangle 85"/>
              <p:cNvSpPr/>
              <p:nvPr/>
            </p:nvSpPr>
            <p:spPr>
              <a:xfrm>
                <a:off x="4012761" y="5071817"/>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87" name="Rectangle 86"/>
              <p:cNvSpPr/>
              <p:nvPr/>
            </p:nvSpPr>
            <p:spPr>
              <a:xfrm>
                <a:off x="4235680" y="5069198"/>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88" name="Rectangle 87"/>
              <p:cNvSpPr/>
              <p:nvPr/>
            </p:nvSpPr>
            <p:spPr>
              <a:xfrm>
                <a:off x="4458599" y="5071817"/>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grpSp>
        <p:grpSp>
          <p:nvGrpSpPr>
            <p:cNvPr id="89" name="Group 88"/>
            <p:cNvGrpSpPr/>
            <p:nvPr/>
          </p:nvGrpSpPr>
          <p:grpSpPr>
            <a:xfrm>
              <a:off x="2669090" y="5430280"/>
              <a:ext cx="4048177" cy="359806"/>
              <a:chOff x="623262" y="5061261"/>
              <a:chExt cx="4048177" cy="359806"/>
            </a:xfrm>
          </p:grpSpPr>
          <p:sp>
            <p:nvSpPr>
              <p:cNvPr id="90" name="Rectangle 89"/>
              <p:cNvSpPr/>
              <p:nvPr/>
            </p:nvSpPr>
            <p:spPr>
              <a:xfrm>
                <a:off x="623262" y="5071341"/>
                <a:ext cx="1676400" cy="34925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Observe</a:t>
                </a:r>
                <a:endParaRPr lang="en-US" sz="1600" dirty="0"/>
              </a:p>
            </p:txBody>
          </p:sp>
          <p:sp>
            <p:nvSpPr>
              <p:cNvPr id="91" name="Rectangle 90"/>
              <p:cNvSpPr/>
              <p:nvPr/>
            </p:nvSpPr>
            <p:spPr>
              <a:xfrm>
                <a:off x="2299662" y="5071341"/>
                <a:ext cx="369428" cy="34925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2</a:t>
                </a:r>
                <a:endParaRPr lang="en-US" sz="1600" dirty="0"/>
              </a:p>
            </p:txBody>
          </p:sp>
          <p:sp>
            <p:nvSpPr>
              <p:cNvPr id="92" name="Rectangle 91"/>
              <p:cNvSpPr/>
              <p:nvPr/>
            </p:nvSpPr>
            <p:spPr>
              <a:xfrm>
                <a:off x="2677374" y="5063880"/>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93" name="Rectangle 92"/>
              <p:cNvSpPr/>
              <p:nvPr/>
            </p:nvSpPr>
            <p:spPr>
              <a:xfrm>
                <a:off x="2900293" y="5061261"/>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94" name="Rectangle 93"/>
              <p:cNvSpPr/>
              <p:nvPr/>
            </p:nvSpPr>
            <p:spPr>
              <a:xfrm>
                <a:off x="3123212" y="5071341"/>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95" name="Rectangle 94"/>
              <p:cNvSpPr/>
              <p:nvPr/>
            </p:nvSpPr>
            <p:spPr>
              <a:xfrm>
                <a:off x="3346131" y="5068722"/>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96" name="Rectangle 95"/>
              <p:cNvSpPr/>
              <p:nvPr/>
            </p:nvSpPr>
            <p:spPr>
              <a:xfrm>
                <a:off x="3566923" y="5064356"/>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97" name="Rectangle 96"/>
              <p:cNvSpPr/>
              <p:nvPr/>
            </p:nvSpPr>
            <p:spPr>
              <a:xfrm>
                <a:off x="3789842" y="5061737"/>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98" name="Rectangle 97"/>
              <p:cNvSpPr/>
              <p:nvPr/>
            </p:nvSpPr>
            <p:spPr>
              <a:xfrm>
                <a:off x="4012761" y="5071817"/>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99" name="Rectangle 98"/>
              <p:cNvSpPr/>
              <p:nvPr/>
            </p:nvSpPr>
            <p:spPr>
              <a:xfrm>
                <a:off x="4235680" y="5069198"/>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100" name="Rectangle 99"/>
              <p:cNvSpPr/>
              <p:nvPr/>
            </p:nvSpPr>
            <p:spPr>
              <a:xfrm>
                <a:off x="4458599" y="5071817"/>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grpSp>
        <p:grpSp>
          <p:nvGrpSpPr>
            <p:cNvPr id="101" name="Group 100"/>
            <p:cNvGrpSpPr/>
            <p:nvPr/>
          </p:nvGrpSpPr>
          <p:grpSpPr>
            <a:xfrm>
              <a:off x="4714918" y="5800004"/>
              <a:ext cx="4048177" cy="359806"/>
              <a:chOff x="623262" y="5061261"/>
              <a:chExt cx="4048177" cy="359806"/>
            </a:xfrm>
          </p:grpSpPr>
          <p:sp>
            <p:nvSpPr>
              <p:cNvPr id="102" name="Rectangle 101"/>
              <p:cNvSpPr/>
              <p:nvPr/>
            </p:nvSpPr>
            <p:spPr>
              <a:xfrm>
                <a:off x="623262" y="5071341"/>
                <a:ext cx="1676400" cy="34925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Observe</a:t>
                </a:r>
                <a:endParaRPr lang="en-US" sz="1600" dirty="0"/>
              </a:p>
            </p:txBody>
          </p:sp>
          <p:sp>
            <p:nvSpPr>
              <p:cNvPr id="103" name="Rectangle 102"/>
              <p:cNvSpPr/>
              <p:nvPr/>
            </p:nvSpPr>
            <p:spPr>
              <a:xfrm>
                <a:off x="2299662" y="5071341"/>
                <a:ext cx="369428" cy="34925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2</a:t>
                </a:r>
                <a:endParaRPr lang="en-US" sz="1600" dirty="0"/>
              </a:p>
            </p:txBody>
          </p:sp>
          <p:sp>
            <p:nvSpPr>
              <p:cNvPr id="104" name="Rectangle 103"/>
              <p:cNvSpPr/>
              <p:nvPr/>
            </p:nvSpPr>
            <p:spPr>
              <a:xfrm>
                <a:off x="2677374" y="5063880"/>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105" name="Rectangle 104"/>
              <p:cNvSpPr/>
              <p:nvPr/>
            </p:nvSpPr>
            <p:spPr>
              <a:xfrm>
                <a:off x="2900293" y="5061261"/>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106" name="Rectangle 105"/>
              <p:cNvSpPr/>
              <p:nvPr/>
            </p:nvSpPr>
            <p:spPr>
              <a:xfrm>
                <a:off x="3123212" y="5071341"/>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107" name="Rectangle 106"/>
              <p:cNvSpPr/>
              <p:nvPr/>
            </p:nvSpPr>
            <p:spPr>
              <a:xfrm>
                <a:off x="3346131" y="5068722"/>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108" name="Rectangle 107"/>
              <p:cNvSpPr/>
              <p:nvPr/>
            </p:nvSpPr>
            <p:spPr>
              <a:xfrm>
                <a:off x="3566923" y="5064356"/>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109" name="Rectangle 108"/>
              <p:cNvSpPr/>
              <p:nvPr/>
            </p:nvSpPr>
            <p:spPr>
              <a:xfrm>
                <a:off x="3789842" y="5061737"/>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110" name="Rectangle 109"/>
              <p:cNvSpPr/>
              <p:nvPr/>
            </p:nvSpPr>
            <p:spPr>
              <a:xfrm>
                <a:off x="4012761" y="5071817"/>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111" name="Rectangle 110"/>
              <p:cNvSpPr/>
              <p:nvPr/>
            </p:nvSpPr>
            <p:spPr>
              <a:xfrm>
                <a:off x="4235680" y="5069198"/>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112" name="Rectangle 111"/>
              <p:cNvSpPr/>
              <p:nvPr/>
            </p:nvSpPr>
            <p:spPr>
              <a:xfrm>
                <a:off x="4458599" y="5071817"/>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grpSp>
        <p:sp>
          <p:nvSpPr>
            <p:cNvPr id="114" name="Rectangle 113"/>
            <p:cNvSpPr/>
            <p:nvPr/>
          </p:nvSpPr>
          <p:spPr>
            <a:xfrm>
              <a:off x="6779121" y="6199476"/>
              <a:ext cx="1676400" cy="349250"/>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1. Observe</a:t>
              </a:r>
              <a:endParaRPr lang="en-US" sz="1600" dirty="0"/>
            </a:p>
          </p:txBody>
        </p:sp>
        <p:sp>
          <p:nvSpPr>
            <p:cNvPr id="115" name="Rectangle 114"/>
            <p:cNvSpPr/>
            <p:nvPr/>
          </p:nvSpPr>
          <p:spPr>
            <a:xfrm>
              <a:off x="8455521" y="6199476"/>
              <a:ext cx="369428" cy="349250"/>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2</a:t>
              </a:r>
              <a:endParaRPr lang="en-US" sz="1600" dirty="0"/>
            </a:p>
          </p:txBody>
        </p:sp>
        <p:sp>
          <p:nvSpPr>
            <p:cNvPr id="116" name="Rectangle 115"/>
            <p:cNvSpPr/>
            <p:nvPr/>
          </p:nvSpPr>
          <p:spPr>
            <a:xfrm>
              <a:off x="8833233" y="6192015"/>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sp>
          <p:nvSpPr>
            <p:cNvPr id="117" name="Rectangle 116"/>
            <p:cNvSpPr/>
            <p:nvPr/>
          </p:nvSpPr>
          <p:spPr>
            <a:xfrm>
              <a:off x="9056152" y="6189396"/>
              <a:ext cx="212840" cy="349250"/>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a:t>
              </a:r>
              <a:endParaRPr lang="en-US" sz="1600" dirty="0"/>
            </a:p>
          </p:txBody>
        </p:sp>
      </p:grpSp>
      <p:sp>
        <p:nvSpPr>
          <p:cNvPr id="8" name="TextBox 7"/>
          <p:cNvSpPr txBox="1"/>
          <p:nvPr/>
        </p:nvSpPr>
        <p:spPr>
          <a:xfrm>
            <a:off x="6634351" y="2082729"/>
            <a:ext cx="773018" cy="369332"/>
          </a:xfrm>
          <a:prstGeom prst="rect">
            <a:avLst/>
          </a:prstGeom>
          <a:noFill/>
        </p:spPr>
        <p:txBody>
          <a:bodyPr wrap="none" rtlCol="0">
            <a:spAutoFit/>
          </a:bodyPr>
          <a:lstStyle/>
          <a:p>
            <a:r>
              <a:rPr lang="en-US" dirty="0" smtClean="0"/>
              <a:t>TM(</a:t>
            </a:r>
            <a:r>
              <a:rPr lang="en-US" dirty="0" smtClean="0">
                <a:latin typeface="Courier New"/>
                <a:cs typeface="Courier New"/>
              </a:rPr>
              <a:t>t</a:t>
            </a:r>
            <a:r>
              <a:rPr lang="en-US" dirty="0" smtClean="0"/>
              <a:t>)</a:t>
            </a:r>
            <a:endParaRPr lang="en-US" dirty="0"/>
          </a:p>
        </p:txBody>
      </p:sp>
      <p:grpSp>
        <p:nvGrpSpPr>
          <p:cNvPr id="21" name="Group 20"/>
          <p:cNvGrpSpPr/>
          <p:nvPr/>
        </p:nvGrpSpPr>
        <p:grpSpPr>
          <a:xfrm>
            <a:off x="2989692" y="975132"/>
            <a:ext cx="4386426" cy="1130378"/>
            <a:chOff x="3006713" y="965052"/>
            <a:chExt cx="4386426" cy="1130378"/>
          </a:xfrm>
        </p:grpSpPr>
        <p:pic>
          <p:nvPicPr>
            <p:cNvPr id="15" name="Picture 14"/>
            <p:cNvPicPr>
              <a:picLocks noChangeAspect="1"/>
            </p:cNvPicPr>
            <p:nvPr/>
          </p:nvPicPr>
          <p:blipFill>
            <a:blip r:embed="rId3"/>
            <a:stretch>
              <a:fillRect/>
            </a:stretch>
          </p:blipFill>
          <p:spPr>
            <a:xfrm>
              <a:off x="5996042" y="965052"/>
              <a:ext cx="1397097" cy="1130378"/>
            </a:xfrm>
            <a:prstGeom prst="rect">
              <a:avLst/>
            </a:prstGeom>
          </p:spPr>
        </p:pic>
        <p:cxnSp>
          <p:nvCxnSpPr>
            <p:cNvPr id="20" name="Straight Arrow Connector 19"/>
            <p:cNvCxnSpPr>
              <a:endCxn id="31" idx="0"/>
            </p:cNvCxnSpPr>
            <p:nvPr/>
          </p:nvCxnSpPr>
          <p:spPr>
            <a:xfrm flipH="1">
              <a:off x="3006713" y="1173530"/>
              <a:ext cx="3031003" cy="72604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6037716" y="987832"/>
            <a:ext cx="1314881" cy="1094897"/>
            <a:chOff x="6037716" y="987832"/>
            <a:chExt cx="1314881" cy="1094897"/>
          </a:xfrm>
        </p:grpSpPr>
        <p:sp>
          <p:nvSpPr>
            <p:cNvPr id="13" name="Oval 12"/>
            <p:cNvSpPr/>
            <p:nvPr/>
          </p:nvSpPr>
          <p:spPr>
            <a:xfrm>
              <a:off x="6565566" y="1209586"/>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6301666" y="1405923"/>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Oval 125"/>
            <p:cNvSpPr/>
            <p:nvPr/>
          </p:nvSpPr>
          <p:spPr>
            <a:xfrm>
              <a:off x="6037716" y="1645778"/>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6844855" y="1849016"/>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Oval 127"/>
            <p:cNvSpPr/>
            <p:nvPr/>
          </p:nvSpPr>
          <p:spPr>
            <a:xfrm>
              <a:off x="7118884" y="987832"/>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1" name="TextBox 70"/>
          <p:cNvSpPr txBox="1"/>
          <p:nvPr/>
        </p:nvSpPr>
        <p:spPr>
          <a:xfrm>
            <a:off x="8085251" y="5225845"/>
            <a:ext cx="773018" cy="369332"/>
          </a:xfrm>
          <a:prstGeom prst="rect">
            <a:avLst/>
          </a:prstGeom>
          <a:noFill/>
        </p:spPr>
        <p:txBody>
          <a:bodyPr wrap="none" rtlCol="0">
            <a:spAutoFit/>
          </a:bodyPr>
          <a:lstStyle/>
          <a:p>
            <a:r>
              <a:rPr lang="en-US" dirty="0" smtClean="0"/>
              <a:t>TM(</a:t>
            </a:r>
            <a:r>
              <a:rPr lang="en-US" dirty="0" smtClean="0">
                <a:latin typeface="Courier New"/>
                <a:cs typeface="Courier New"/>
              </a:rPr>
              <a:t>t</a:t>
            </a:r>
            <a:r>
              <a:rPr lang="en-US" dirty="0" smtClean="0"/>
              <a:t>)</a:t>
            </a:r>
            <a:endParaRPr lang="en-US" dirty="0"/>
          </a:p>
        </p:txBody>
      </p:sp>
      <p:grpSp>
        <p:nvGrpSpPr>
          <p:cNvPr id="72" name="Group 71"/>
          <p:cNvGrpSpPr/>
          <p:nvPr/>
        </p:nvGrpSpPr>
        <p:grpSpPr>
          <a:xfrm>
            <a:off x="4440592" y="4118248"/>
            <a:ext cx="4386426" cy="1130378"/>
            <a:chOff x="3006713" y="965052"/>
            <a:chExt cx="4386426" cy="1130378"/>
          </a:xfrm>
        </p:grpSpPr>
        <p:pic>
          <p:nvPicPr>
            <p:cNvPr id="73" name="Picture 72"/>
            <p:cNvPicPr>
              <a:picLocks noChangeAspect="1"/>
            </p:cNvPicPr>
            <p:nvPr/>
          </p:nvPicPr>
          <p:blipFill>
            <a:blip r:embed="rId3"/>
            <a:stretch>
              <a:fillRect/>
            </a:stretch>
          </p:blipFill>
          <p:spPr>
            <a:xfrm>
              <a:off x="5996042" y="965052"/>
              <a:ext cx="1397097" cy="1130378"/>
            </a:xfrm>
            <a:prstGeom prst="rect">
              <a:avLst/>
            </a:prstGeom>
          </p:spPr>
        </p:pic>
        <p:cxnSp>
          <p:nvCxnSpPr>
            <p:cNvPr id="74" name="Straight Arrow Connector 73"/>
            <p:cNvCxnSpPr/>
            <p:nvPr/>
          </p:nvCxnSpPr>
          <p:spPr>
            <a:xfrm flipH="1">
              <a:off x="3006713" y="1173530"/>
              <a:ext cx="3031003" cy="72604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7448214" y="4141281"/>
            <a:ext cx="1314881" cy="1094897"/>
            <a:chOff x="6037716" y="987832"/>
            <a:chExt cx="1314881" cy="1094897"/>
          </a:xfrm>
        </p:grpSpPr>
        <p:sp>
          <p:nvSpPr>
            <p:cNvPr id="76" name="Oval 75"/>
            <p:cNvSpPr/>
            <p:nvPr/>
          </p:nvSpPr>
          <p:spPr>
            <a:xfrm>
              <a:off x="6565566" y="1209586"/>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Oval 112"/>
            <p:cNvSpPr/>
            <p:nvPr/>
          </p:nvSpPr>
          <p:spPr>
            <a:xfrm>
              <a:off x="6301666" y="1405923"/>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6037716" y="1645778"/>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844855" y="1849016"/>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7118884" y="987832"/>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7510385" y="4158089"/>
            <a:ext cx="1291500" cy="1067756"/>
            <a:chOff x="7471595" y="4144472"/>
            <a:chExt cx="1291500" cy="1067756"/>
          </a:xfrm>
        </p:grpSpPr>
        <p:sp>
          <p:nvSpPr>
            <p:cNvPr id="122" name="Oval 121"/>
            <p:cNvSpPr/>
            <p:nvPr/>
          </p:nvSpPr>
          <p:spPr>
            <a:xfrm>
              <a:off x="7987560" y="4796276"/>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Oval 122"/>
            <p:cNvSpPr/>
            <p:nvPr/>
          </p:nvSpPr>
          <p:spPr>
            <a:xfrm>
              <a:off x="7718542" y="4144472"/>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7471595" y="4978515"/>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8261731" y="4364060"/>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8529382" y="4597773"/>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7494905" y="4141281"/>
            <a:ext cx="1278266" cy="1093404"/>
            <a:chOff x="7494905" y="4141281"/>
            <a:chExt cx="1278266" cy="1093404"/>
          </a:xfrm>
        </p:grpSpPr>
        <p:sp>
          <p:nvSpPr>
            <p:cNvPr id="132" name="Oval 131"/>
            <p:cNvSpPr/>
            <p:nvPr/>
          </p:nvSpPr>
          <p:spPr>
            <a:xfrm>
              <a:off x="8021638" y="4141281"/>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p:nvPr/>
          </p:nvSpPr>
          <p:spPr>
            <a:xfrm>
              <a:off x="7728618" y="4562012"/>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p:nvPr/>
          </p:nvSpPr>
          <p:spPr>
            <a:xfrm>
              <a:off x="7494905" y="4374994"/>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p:nvPr/>
          </p:nvSpPr>
          <p:spPr>
            <a:xfrm>
              <a:off x="8256343" y="5000972"/>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8539458" y="4765974"/>
              <a:ext cx="233713" cy="233713"/>
            </a:xfrm>
            <a:prstGeom prst="ellips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242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7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31"/>
            <a:ext cx="8229600" cy="1143000"/>
          </a:xfrm>
        </p:spPr>
        <p:txBody>
          <a:bodyPr/>
          <a:lstStyle/>
          <a:p>
            <a:r>
              <a:rPr lang="en-US" dirty="0" smtClean="0"/>
              <a:t>Traffic Matrix Scheduling</a:t>
            </a:r>
            <a:endParaRPr lang="en-US" dirty="0"/>
          </a:p>
        </p:txBody>
      </p:sp>
      <p:pic>
        <p:nvPicPr>
          <p:cNvPr id="5" name="Picture 4" descr="tm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146" y="1174680"/>
            <a:ext cx="6119826" cy="5521444"/>
          </a:xfrm>
          <a:prstGeom prst="rect">
            <a:avLst/>
          </a:prstGeom>
        </p:spPr>
      </p:pic>
      <p:sp>
        <p:nvSpPr>
          <p:cNvPr id="3" name="TextBox 2"/>
          <p:cNvSpPr txBox="1"/>
          <p:nvPr/>
        </p:nvSpPr>
        <p:spPr>
          <a:xfrm>
            <a:off x="5572895" y="2490249"/>
            <a:ext cx="3467653"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400" dirty="0" err="1"/>
              <a:t>Birkhoff</a:t>
            </a:r>
            <a:r>
              <a:rPr lang="en-US" sz="2400" dirty="0"/>
              <a:t> von-Neumann </a:t>
            </a:r>
            <a:r>
              <a:rPr lang="en-US" sz="2400" dirty="0" smtClean="0"/>
              <a:t>Decomposition</a:t>
            </a:r>
            <a:endParaRPr lang="en-US" sz="2400" dirty="0"/>
          </a:p>
        </p:txBody>
      </p:sp>
    </p:spTree>
    <p:extLst>
      <p:ext uri="{BB962C8B-B14F-4D97-AF65-F5344CB8AC3E}">
        <p14:creationId xmlns:p14="http://schemas.microsoft.com/office/powerpoint/2010/main" val="11611240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Shape 847"/>
          <p:cNvSpPr>
            <a:spLocks noGrp="1"/>
          </p:cNvSpPr>
          <p:nvPr>
            <p:ph type="body" sz="quarter" idx="1"/>
          </p:nvPr>
        </p:nvSpPr>
        <p:spPr>
          <a:xfrm>
            <a:off x="669727" y="1900449"/>
            <a:ext cx="7804547" cy="1154445"/>
          </a:xfrm>
          <a:prstGeom prst="rect">
            <a:avLst/>
          </a:prstGeom>
        </p:spPr>
        <p:txBody>
          <a:bodyPr/>
          <a:lstStyle>
            <a:lvl1pPr marL="444500" indent="-444500">
              <a:defRPr sz="3000"/>
            </a:lvl1pPr>
          </a:lstStyle>
          <a:p>
            <a:r>
              <a:t> </a:t>
            </a:r>
          </a:p>
        </p:txBody>
      </p:sp>
      <p:sp>
        <p:nvSpPr>
          <p:cNvPr id="848" name="Shape 848"/>
          <p:cNvSpPr>
            <a:spLocks noGrp="1"/>
          </p:cNvSpPr>
          <p:nvPr>
            <p:ph type="title"/>
          </p:nvPr>
        </p:nvSpPr>
        <p:spPr>
          <a:prstGeom prst="rect">
            <a:avLst/>
          </a:prstGeom>
        </p:spPr>
        <p:txBody>
          <a:bodyPr/>
          <a:lstStyle/>
          <a:p>
            <a:r>
              <a:t>BvN Decomposition</a:t>
            </a:r>
          </a:p>
        </p:txBody>
      </p:sp>
      <p:pic>
        <p:nvPicPr>
          <p:cNvPr id="849" name="pasted-image.pdf"/>
          <p:cNvPicPr>
            <a:picLocks noChangeAspect="1"/>
          </p:cNvPicPr>
          <p:nvPr/>
        </p:nvPicPr>
        <p:blipFill>
          <a:blip r:embed="rId2">
            <a:extLst/>
          </a:blip>
          <a:stretch>
            <a:fillRect/>
          </a:stretch>
        </p:blipFill>
        <p:spPr>
          <a:xfrm>
            <a:off x="1013146" y="2334160"/>
            <a:ext cx="4522556" cy="287023"/>
          </a:xfrm>
          <a:prstGeom prst="rect">
            <a:avLst/>
          </a:prstGeom>
          <a:ln w="12700">
            <a:miter lim="400000"/>
          </a:ln>
        </p:spPr>
      </p:pic>
      <p:pic>
        <p:nvPicPr>
          <p:cNvPr id="850" name="pasted-image.pdf"/>
          <p:cNvPicPr>
            <a:picLocks noChangeAspect="1"/>
          </p:cNvPicPr>
          <p:nvPr/>
        </p:nvPicPr>
        <p:blipFill>
          <a:blip r:embed="rId3">
            <a:extLst/>
          </a:blip>
          <a:stretch>
            <a:fillRect/>
          </a:stretch>
        </p:blipFill>
        <p:spPr>
          <a:xfrm>
            <a:off x="2244556" y="3183451"/>
            <a:ext cx="4455915" cy="276821"/>
          </a:xfrm>
          <a:prstGeom prst="rect">
            <a:avLst/>
          </a:prstGeom>
          <a:ln w="12700">
            <a:miter lim="400000"/>
          </a:ln>
        </p:spPr>
      </p:pic>
      <p:sp>
        <p:nvSpPr>
          <p:cNvPr id="851" name="Shape 851"/>
          <p:cNvSpPr/>
          <p:nvPr/>
        </p:nvSpPr>
        <p:spPr>
          <a:xfrm>
            <a:off x="1969296" y="2965247"/>
            <a:ext cx="5205409" cy="713228"/>
          </a:xfrm>
          <a:prstGeom prst="rect">
            <a:avLst/>
          </a:prstGeom>
          <a:ln w="25400">
            <a:solidFill>
              <a:srgbClr val="0433FF"/>
            </a:solidFill>
            <a:miter lim="400000"/>
          </a:ln>
        </p:spPr>
        <p:txBody>
          <a:bodyPr lIns="35717" tIns="35717" rIns="35717" bIns="35717" anchor="ctr"/>
          <a:lstStyle/>
          <a:p>
            <a:pPr>
              <a:defRPr sz="2400"/>
            </a:pPr>
            <a:endParaRPr/>
          </a:p>
        </p:txBody>
      </p:sp>
      <p:sp>
        <p:nvSpPr>
          <p:cNvPr id="852" name="Shape 852"/>
          <p:cNvSpPr/>
          <p:nvPr/>
        </p:nvSpPr>
        <p:spPr>
          <a:xfrm>
            <a:off x="6197889" y="3588828"/>
            <a:ext cx="1" cy="418135"/>
          </a:xfrm>
          <a:prstGeom prst="line">
            <a:avLst/>
          </a:prstGeom>
          <a:ln w="25400">
            <a:solidFill>
              <a:schemeClr val="accent5"/>
            </a:solidFill>
            <a:miter lim="400000"/>
            <a:tailEnd type="triangle"/>
          </a:ln>
        </p:spPr>
        <p:txBody>
          <a:bodyPr lIns="35717" tIns="35717" rIns="35717" bIns="35717" anchor="ctr"/>
          <a:lstStyle/>
          <a:p>
            <a:pPr>
              <a:defRPr sz="2400"/>
            </a:pPr>
            <a:endParaRPr/>
          </a:p>
        </p:txBody>
      </p:sp>
      <p:sp>
        <p:nvSpPr>
          <p:cNvPr id="853" name="Shape 853"/>
          <p:cNvSpPr/>
          <p:nvPr/>
        </p:nvSpPr>
        <p:spPr>
          <a:xfrm>
            <a:off x="4706006" y="3881997"/>
            <a:ext cx="3219778" cy="99546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defRPr sz="3000">
                <a:solidFill>
                  <a:srgbClr val="FF2600"/>
                </a:solidFill>
              </a:defRPr>
            </a:pPr>
            <a:r>
              <a:rPr dirty="0"/>
              <a:t>k’ could be large           </a:t>
            </a:r>
          </a:p>
          <a:p>
            <a:pPr>
              <a:defRPr sz="3000">
                <a:solidFill>
                  <a:srgbClr val="FF2600"/>
                </a:solidFill>
              </a:defRPr>
            </a:pPr>
            <a:r>
              <a:rPr dirty="0"/>
              <a:t>(          in worst case) </a:t>
            </a:r>
          </a:p>
        </p:txBody>
      </p:sp>
      <p:pic>
        <p:nvPicPr>
          <p:cNvPr id="854" name="pasted-image.pdf"/>
          <p:cNvPicPr>
            <a:picLocks noChangeAspect="1"/>
          </p:cNvPicPr>
          <p:nvPr/>
        </p:nvPicPr>
        <p:blipFill>
          <a:blip r:embed="rId4">
            <a:extLst/>
          </a:blip>
          <a:stretch>
            <a:fillRect/>
          </a:stretch>
        </p:blipFill>
        <p:spPr>
          <a:xfrm>
            <a:off x="4865179" y="4447716"/>
            <a:ext cx="826127" cy="389325"/>
          </a:xfrm>
          <a:prstGeom prst="rect">
            <a:avLst/>
          </a:prstGeom>
          <a:ln w="12700">
            <a:miter lim="400000"/>
          </a:ln>
        </p:spPr>
      </p:pic>
      <p:sp>
        <p:nvSpPr>
          <p:cNvPr id="855" name="Shape 855"/>
          <p:cNvSpPr/>
          <p:nvPr/>
        </p:nvSpPr>
        <p:spPr>
          <a:xfrm>
            <a:off x="2325083" y="3588828"/>
            <a:ext cx="1" cy="418135"/>
          </a:xfrm>
          <a:prstGeom prst="line">
            <a:avLst/>
          </a:prstGeom>
          <a:ln w="25400">
            <a:solidFill>
              <a:schemeClr val="accent5"/>
            </a:solidFill>
            <a:miter lim="400000"/>
            <a:tailEnd type="triangle"/>
          </a:ln>
        </p:spPr>
        <p:txBody>
          <a:bodyPr lIns="35717" tIns="35717" rIns="35717" bIns="35717" anchor="ctr"/>
          <a:lstStyle/>
          <a:p>
            <a:pPr>
              <a:defRPr sz="2400"/>
            </a:pPr>
            <a:endParaRPr/>
          </a:p>
        </p:txBody>
      </p:sp>
      <p:sp>
        <p:nvSpPr>
          <p:cNvPr id="856" name="Shape 856"/>
          <p:cNvSpPr/>
          <p:nvPr/>
        </p:nvSpPr>
        <p:spPr>
          <a:xfrm>
            <a:off x="1307849" y="3881997"/>
            <a:ext cx="2820405" cy="99546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a:defRPr sz="3000">
                <a:solidFill>
                  <a:srgbClr val="FF2600"/>
                </a:solidFill>
              </a:defRPr>
            </a:pPr>
            <a:r>
              <a:t>T has to be </a:t>
            </a:r>
          </a:p>
          <a:p>
            <a:pPr>
              <a:defRPr sz="3000">
                <a:solidFill>
                  <a:srgbClr val="FF2600"/>
                </a:solidFill>
              </a:defRPr>
            </a:pPr>
            <a:r>
              <a:t>doubly-stochastic </a:t>
            </a:r>
          </a:p>
        </p:txBody>
      </p:sp>
      <p:sp>
        <p:nvSpPr>
          <p:cNvPr id="857" name="Shape 857"/>
          <p:cNvSpPr/>
          <p:nvPr/>
        </p:nvSpPr>
        <p:spPr>
          <a:xfrm>
            <a:off x="669727" y="5072049"/>
            <a:ext cx="7804547" cy="1154445"/>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normAutofit/>
          </a:bodyPr>
          <a:lstStyle>
            <a:lvl1pPr marL="444500" indent="-444500" algn="l">
              <a:spcBef>
                <a:spcPts val="4200"/>
              </a:spcBef>
              <a:buSzPct val="75000"/>
              <a:buChar char="•"/>
              <a:defRPr sz="3000"/>
            </a:lvl1pPr>
          </a:lstStyle>
          <a:p>
            <a:pPr>
              <a:buFont typeface="Wingdings" charset="2"/>
              <a:buChar char="²"/>
            </a:pPr>
            <a:r>
              <a:rPr sz="2800" dirty="0"/>
              <a:t>Suppose: T is a scaled </a:t>
            </a:r>
            <a:r>
              <a:rPr sz="2800" dirty="0" smtClean="0"/>
              <a:t>doubly</a:t>
            </a:r>
            <a:r>
              <a:rPr sz="2800" dirty="0"/>
              <a:t>-stochastic matrix</a:t>
            </a:r>
          </a:p>
        </p:txBody>
      </p:sp>
    </p:spTree>
    <p:extLst>
      <p:ext uri="{BB962C8B-B14F-4D97-AF65-F5344CB8AC3E}">
        <p14:creationId xmlns:p14="http://schemas.microsoft.com/office/powerpoint/2010/main" val="174334218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a:spLocks noGrp="1"/>
          </p:cNvSpPr>
          <p:nvPr>
            <p:ph type="title"/>
          </p:nvPr>
        </p:nvSpPr>
        <p:spPr>
          <a:prstGeom prst="rect">
            <a:avLst/>
          </a:prstGeom>
        </p:spPr>
        <p:txBody>
          <a:bodyPr/>
          <a:lstStyle/>
          <a:p>
            <a:r>
              <a:t>Scheduling</a:t>
            </a:r>
          </a:p>
        </p:txBody>
      </p:sp>
      <p:sp>
        <p:nvSpPr>
          <p:cNvPr id="401" name="Shape 401"/>
          <p:cNvSpPr>
            <a:spLocks noGrp="1"/>
          </p:cNvSpPr>
          <p:nvPr>
            <p:ph type="body" sz="quarter" idx="1"/>
          </p:nvPr>
        </p:nvSpPr>
        <p:spPr>
          <a:xfrm>
            <a:off x="669727" y="1830586"/>
            <a:ext cx="7804547" cy="538704"/>
          </a:xfrm>
          <a:prstGeom prst="rect">
            <a:avLst/>
          </a:prstGeom>
        </p:spPr>
        <p:txBody>
          <a:bodyPr>
            <a:normAutofit fontScale="77500" lnSpcReduction="20000"/>
          </a:bodyPr>
          <a:lstStyle/>
          <a:p>
            <a:pPr marL="306261" indent="-306261" defTabSz="402516">
              <a:spcBef>
                <a:spcPts val="2883"/>
              </a:spcBef>
              <a:defRPr sz="3528"/>
            </a:pPr>
            <a:r>
              <a:t>circuit switch configuration: </a:t>
            </a:r>
            <a:r>
              <a:rPr>
                <a:solidFill>
                  <a:schemeClr val="accent5">
                    <a:hueOff val="-522602"/>
                    <a:satOff val="-6700"/>
                    <a:lumOff val="-22320"/>
                  </a:schemeClr>
                </a:solidFill>
              </a:rPr>
              <a:t>bipartite graph matching</a:t>
            </a:r>
          </a:p>
        </p:txBody>
      </p:sp>
      <p:sp>
        <p:nvSpPr>
          <p:cNvPr id="402" name="Shape 402"/>
          <p:cNvSpPr/>
          <p:nvPr/>
        </p:nvSpPr>
        <p:spPr>
          <a:xfrm>
            <a:off x="4480265"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03" name="Shape 403"/>
          <p:cNvSpPr/>
          <p:nvPr/>
        </p:nvSpPr>
        <p:spPr>
          <a:xfrm>
            <a:off x="4480265"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04" name="Shape 404"/>
          <p:cNvSpPr/>
          <p:nvPr/>
        </p:nvSpPr>
        <p:spPr>
          <a:xfrm>
            <a:off x="4480265"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05" name="Shape 405"/>
          <p:cNvSpPr/>
          <p:nvPr/>
        </p:nvSpPr>
        <p:spPr>
          <a:xfrm>
            <a:off x="4480265"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06" name="Shape 406"/>
          <p:cNvSpPr/>
          <p:nvPr/>
        </p:nvSpPr>
        <p:spPr>
          <a:xfrm>
            <a:off x="4480265"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07" name="Shape 407"/>
          <p:cNvSpPr/>
          <p:nvPr/>
        </p:nvSpPr>
        <p:spPr>
          <a:xfrm>
            <a:off x="4365818" y="5449597"/>
            <a:ext cx="3174609" cy="1"/>
          </a:xfrm>
          <a:prstGeom prst="line">
            <a:avLst/>
          </a:prstGeom>
          <a:ln w="25400">
            <a:solidFill>
              <a:srgbClr val="000000"/>
            </a:solidFill>
            <a:miter lim="400000"/>
            <a:tailEnd type="triangle"/>
          </a:ln>
        </p:spPr>
        <p:txBody>
          <a:bodyPr lIns="35715" tIns="35715" rIns="35715" bIns="35715" anchor="ctr"/>
          <a:lstStyle/>
          <a:p>
            <a:pPr>
              <a:defRPr sz="2400"/>
            </a:pPr>
            <a:endParaRPr/>
          </a:p>
        </p:txBody>
      </p:sp>
      <p:sp>
        <p:nvSpPr>
          <p:cNvPr id="408" name="Shape 408"/>
          <p:cNvSpPr/>
          <p:nvPr/>
        </p:nvSpPr>
        <p:spPr>
          <a:xfrm>
            <a:off x="7269444" y="5472058"/>
            <a:ext cx="935860" cy="381123"/>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lstStyle>
            <a:lvl1pPr>
              <a:defRPr sz="3000"/>
            </a:lvl1pPr>
          </a:lstStyle>
          <a:p>
            <a:r>
              <a:rPr dirty="0"/>
              <a:t>time</a:t>
            </a:r>
          </a:p>
        </p:txBody>
      </p:sp>
      <p:sp>
        <p:nvSpPr>
          <p:cNvPr id="409" name="Shape 409"/>
          <p:cNvSpPr/>
          <p:nvPr/>
        </p:nvSpPr>
        <p:spPr>
          <a:xfrm flipV="1">
            <a:off x="4536821"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grpSp>
        <p:nvGrpSpPr>
          <p:cNvPr id="443" name="Group 443"/>
          <p:cNvGrpSpPr/>
          <p:nvPr/>
        </p:nvGrpSpPr>
        <p:grpSpPr>
          <a:xfrm>
            <a:off x="1545545" y="3525565"/>
            <a:ext cx="1796773" cy="1673951"/>
            <a:chOff x="-1" y="-109824"/>
            <a:chExt cx="2555410" cy="2380729"/>
          </a:xfrm>
        </p:grpSpPr>
        <p:sp>
          <p:nvSpPr>
            <p:cNvPr id="410" name="Shape 410"/>
            <p:cNvSpPr/>
            <p:nvPr/>
          </p:nvSpPr>
          <p:spPr>
            <a:xfrm>
              <a:off x="315702" y="656656"/>
              <a:ext cx="32580" cy="3258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11" name="Shape 411"/>
            <p:cNvSpPr/>
            <p:nvPr/>
          </p:nvSpPr>
          <p:spPr>
            <a:xfrm>
              <a:off x="803464" y="657011"/>
              <a:ext cx="31871" cy="3187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12" name="Shape 412"/>
            <p:cNvSpPr/>
            <p:nvPr/>
          </p:nvSpPr>
          <p:spPr>
            <a:xfrm>
              <a:off x="314051" y="1069324"/>
              <a:ext cx="34231" cy="3423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13" name="Shape 413"/>
            <p:cNvSpPr/>
            <p:nvPr/>
          </p:nvSpPr>
          <p:spPr>
            <a:xfrm>
              <a:off x="1290872" y="1070504"/>
              <a:ext cx="31871" cy="3187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14" name="Shape 414"/>
            <p:cNvSpPr/>
            <p:nvPr/>
          </p:nvSpPr>
          <p:spPr>
            <a:xfrm>
              <a:off x="802284" y="1482818"/>
              <a:ext cx="34231" cy="3423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15" name="Shape 415"/>
            <p:cNvSpPr/>
            <p:nvPr/>
          </p:nvSpPr>
          <p:spPr>
            <a:xfrm>
              <a:off x="1290163" y="1483643"/>
              <a:ext cx="32580" cy="3258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16" name="Shape 416"/>
            <p:cNvSpPr/>
            <p:nvPr/>
          </p:nvSpPr>
          <p:spPr>
            <a:xfrm>
              <a:off x="1776624" y="677242"/>
              <a:ext cx="34231" cy="3423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17" name="Shape 417"/>
            <p:cNvSpPr/>
            <p:nvPr/>
          </p:nvSpPr>
          <p:spPr>
            <a:xfrm>
              <a:off x="1778280" y="1483998"/>
              <a:ext cx="31871" cy="3187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18" name="Shape 418"/>
            <p:cNvSpPr/>
            <p:nvPr/>
          </p:nvSpPr>
          <p:spPr>
            <a:xfrm>
              <a:off x="803464" y="1897491"/>
              <a:ext cx="31871" cy="3187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19" name="Shape 419"/>
            <p:cNvSpPr/>
            <p:nvPr/>
          </p:nvSpPr>
          <p:spPr>
            <a:xfrm>
              <a:off x="316056" y="243517"/>
              <a:ext cx="31872" cy="31872"/>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20" name="Shape 420"/>
            <p:cNvSpPr/>
            <p:nvPr/>
          </p:nvSpPr>
          <p:spPr>
            <a:xfrm>
              <a:off x="1290517" y="243163"/>
              <a:ext cx="32581" cy="3258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21" name="Shape 421"/>
            <p:cNvSpPr/>
            <p:nvPr/>
          </p:nvSpPr>
          <p:spPr>
            <a:xfrm>
              <a:off x="2264509" y="230535"/>
              <a:ext cx="34230" cy="3423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22" name="Shape 422"/>
            <p:cNvSpPr/>
            <p:nvPr/>
          </p:nvSpPr>
          <p:spPr>
            <a:xfrm>
              <a:off x="2265333" y="1070150"/>
              <a:ext cx="32581" cy="3258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23" name="Shape 423"/>
            <p:cNvSpPr/>
            <p:nvPr/>
          </p:nvSpPr>
          <p:spPr>
            <a:xfrm>
              <a:off x="2265688" y="1908114"/>
              <a:ext cx="31871" cy="3187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grpSp>
          <p:nvGrpSpPr>
            <p:cNvPr id="427" name="Group 427"/>
            <p:cNvGrpSpPr/>
            <p:nvPr/>
          </p:nvGrpSpPr>
          <p:grpSpPr>
            <a:xfrm>
              <a:off x="-1" y="47453"/>
              <a:ext cx="171241" cy="2159001"/>
              <a:chOff x="0" y="0"/>
              <a:chExt cx="171239" cy="2159000"/>
            </a:xfrm>
          </p:grpSpPr>
          <p:sp>
            <p:nvSpPr>
              <p:cNvPr id="424" name="Shape 424"/>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425" name="Shape 425"/>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426" name="Shape 426"/>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grpSp>
          <p:nvGrpSpPr>
            <p:cNvPr id="431" name="Group 431"/>
            <p:cNvGrpSpPr/>
            <p:nvPr/>
          </p:nvGrpSpPr>
          <p:grpSpPr>
            <a:xfrm flipH="1">
              <a:off x="2384168" y="47453"/>
              <a:ext cx="171241" cy="2159001"/>
              <a:chOff x="0" y="0"/>
              <a:chExt cx="171239" cy="2159000"/>
            </a:xfrm>
          </p:grpSpPr>
          <p:sp>
            <p:nvSpPr>
              <p:cNvPr id="428" name="Shape 428"/>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429" name="Shape 429"/>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430" name="Shape 430"/>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sp>
          <p:nvSpPr>
            <p:cNvPr id="432" name="Shape 432"/>
            <p:cNvSpPr/>
            <p:nvPr/>
          </p:nvSpPr>
          <p:spPr>
            <a:xfrm>
              <a:off x="1776624" y="1906935"/>
              <a:ext cx="34231" cy="3423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433" name="Shape 433"/>
            <p:cNvSpPr/>
            <p:nvPr/>
          </p:nvSpPr>
          <p:spPr>
            <a:xfrm>
              <a:off x="675412" y="-109824"/>
              <a:ext cx="386253" cy="714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1</a:t>
              </a:r>
            </a:p>
          </p:txBody>
        </p:sp>
        <p:sp>
          <p:nvSpPr>
            <p:cNvPr id="434" name="Shape 434"/>
            <p:cNvSpPr/>
            <p:nvPr/>
          </p:nvSpPr>
          <p:spPr>
            <a:xfrm>
              <a:off x="1162820" y="315471"/>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1</a:t>
              </a:r>
            </a:p>
          </p:txBody>
        </p:sp>
        <p:sp>
          <p:nvSpPr>
            <p:cNvPr id="435" name="Shape 435"/>
            <p:cNvSpPr/>
            <p:nvPr/>
          </p:nvSpPr>
          <p:spPr>
            <a:xfrm>
              <a:off x="1649752" y="728965"/>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1</a:t>
              </a:r>
            </a:p>
          </p:txBody>
        </p:sp>
        <p:sp>
          <p:nvSpPr>
            <p:cNvPr id="436" name="Shape 436"/>
            <p:cNvSpPr/>
            <p:nvPr/>
          </p:nvSpPr>
          <p:spPr>
            <a:xfrm>
              <a:off x="2122603" y="1148183"/>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1</a:t>
              </a:r>
            </a:p>
          </p:txBody>
        </p:sp>
        <p:sp>
          <p:nvSpPr>
            <p:cNvPr id="437" name="Shape 437"/>
            <p:cNvSpPr/>
            <p:nvPr/>
          </p:nvSpPr>
          <p:spPr>
            <a:xfrm>
              <a:off x="188005" y="1555951"/>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1</a:t>
              </a:r>
            </a:p>
          </p:txBody>
        </p:sp>
        <p:sp>
          <p:nvSpPr>
            <p:cNvPr id="438" name="Shape 438"/>
            <p:cNvSpPr/>
            <p:nvPr/>
          </p:nvSpPr>
          <p:spPr>
            <a:xfrm>
              <a:off x="1649752" y="-62372"/>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4</a:t>
              </a:r>
            </a:p>
          </p:txBody>
        </p:sp>
        <p:sp>
          <p:nvSpPr>
            <p:cNvPr id="439" name="Shape 439"/>
            <p:cNvSpPr/>
            <p:nvPr/>
          </p:nvSpPr>
          <p:spPr>
            <a:xfrm>
              <a:off x="2138340" y="315471"/>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4</a:t>
              </a:r>
            </a:p>
          </p:txBody>
        </p:sp>
        <p:sp>
          <p:nvSpPr>
            <p:cNvPr id="440" name="Shape 440"/>
            <p:cNvSpPr/>
            <p:nvPr/>
          </p:nvSpPr>
          <p:spPr>
            <a:xfrm>
              <a:off x="677824" y="728965"/>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4</a:t>
              </a:r>
            </a:p>
          </p:txBody>
        </p:sp>
        <p:sp>
          <p:nvSpPr>
            <p:cNvPr id="441" name="Shape 441"/>
            <p:cNvSpPr/>
            <p:nvPr/>
          </p:nvSpPr>
          <p:spPr>
            <a:xfrm>
              <a:off x="188005" y="1142459"/>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4</a:t>
              </a:r>
            </a:p>
          </p:txBody>
        </p:sp>
        <p:sp>
          <p:nvSpPr>
            <p:cNvPr id="442" name="Shape 442"/>
            <p:cNvSpPr/>
            <p:nvPr/>
          </p:nvSpPr>
          <p:spPr>
            <a:xfrm>
              <a:off x="1133718" y="1549832"/>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4</a:t>
              </a:r>
            </a:p>
          </p:txBody>
        </p:sp>
      </p:grpSp>
      <p:sp>
        <p:nvSpPr>
          <p:cNvPr id="444" name="Shape 444"/>
          <p:cNvSpPr/>
          <p:nvPr/>
        </p:nvSpPr>
        <p:spPr>
          <a:xfrm>
            <a:off x="1679530" y="5260055"/>
            <a:ext cx="1870810"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n = 5 nodes</a:t>
            </a:r>
          </a:p>
        </p:txBody>
      </p:sp>
      <p:sp>
        <p:nvSpPr>
          <p:cNvPr id="445" name="Shape 445"/>
          <p:cNvSpPr/>
          <p:nvPr/>
        </p:nvSpPr>
        <p:spPr>
          <a:xfrm>
            <a:off x="1475841" y="2963138"/>
            <a:ext cx="2546889"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Traffic Matrix: T</a:t>
            </a:r>
          </a:p>
        </p:txBody>
      </p:sp>
    </p:spTree>
    <p:extLst>
      <p:ext uri="{BB962C8B-B14F-4D97-AF65-F5344CB8AC3E}">
        <p14:creationId xmlns:p14="http://schemas.microsoft.com/office/powerpoint/2010/main" val="21487737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p:nvPr/>
        </p:nvSpPr>
        <p:spPr>
          <a:xfrm>
            <a:off x="4480265"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48" name="Shape 448"/>
          <p:cNvSpPr/>
          <p:nvPr/>
        </p:nvSpPr>
        <p:spPr>
          <a:xfrm>
            <a:off x="4480265"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49" name="Shape 449"/>
          <p:cNvSpPr/>
          <p:nvPr/>
        </p:nvSpPr>
        <p:spPr>
          <a:xfrm>
            <a:off x="4480265"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50" name="Shape 450"/>
          <p:cNvSpPr/>
          <p:nvPr/>
        </p:nvSpPr>
        <p:spPr>
          <a:xfrm>
            <a:off x="4480265"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51" name="Shape 451"/>
          <p:cNvSpPr/>
          <p:nvPr/>
        </p:nvSpPr>
        <p:spPr>
          <a:xfrm>
            <a:off x="4480265"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52" name="Shape 452"/>
          <p:cNvSpPr/>
          <p:nvPr/>
        </p:nvSpPr>
        <p:spPr>
          <a:xfrm>
            <a:off x="4365818" y="5449597"/>
            <a:ext cx="3174609" cy="1"/>
          </a:xfrm>
          <a:prstGeom prst="line">
            <a:avLst/>
          </a:prstGeom>
          <a:ln w="25400">
            <a:solidFill>
              <a:srgbClr val="000000"/>
            </a:solidFill>
            <a:miter lim="400000"/>
            <a:tailEnd type="triangle"/>
          </a:ln>
        </p:spPr>
        <p:txBody>
          <a:bodyPr lIns="35715" tIns="35715" rIns="35715" bIns="35715" anchor="ctr"/>
          <a:lstStyle/>
          <a:p>
            <a:pPr>
              <a:defRPr sz="2400"/>
            </a:pPr>
            <a:endParaRPr/>
          </a:p>
        </p:txBody>
      </p:sp>
      <p:sp>
        <p:nvSpPr>
          <p:cNvPr id="453" name="Shape 453"/>
          <p:cNvSpPr/>
          <p:nvPr/>
        </p:nvSpPr>
        <p:spPr>
          <a:xfrm>
            <a:off x="7269444" y="5472058"/>
            <a:ext cx="980034" cy="381123"/>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lstStyle>
            <a:lvl1pPr>
              <a:defRPr sz="3000"/>
            </a:lvl1pPr>
          </a:lstStyle>
          <a:p>
            <a:r>
              <a:rPr dirty="0"/>
              <a:t>time</a:t>
            </a:r>
          </a:p>
        </p:txBody>
      </p:sp>
      <p:sp>
        <p:nvSpPr>
          <p:cNvPr id="454" name="Shape 454"/>
          <p:cNvSpPr/>
          <p:nvPr/>
        </p:nvSpPr>
        <p:spPr>
          <a:xfrm flipV="1">
            <a:off x="4536821"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sp>
        <p:nvSpPr>
          <p:cNvPr id="455" name="Shape 455"/>
          <p:cNvSpPr/>
          <p:nvPr/>
        </p:nvSpPr>
        <p:spPr>
          <a:xfrm>
            <a:off x="1767523" y="4064496"/>
            <a:ext cx="22908" cy="22908"/>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56" name="Shape 456"/>
          <p:cNvSpPr/>
          <p:nvPr/>
        </p:nvSpPr>
        <p:spPr>
          <a:xfrm>
            <a:off x="2110481" y="4064745"/>
            <a:ext cx="22410"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57" name="Shape 457"/>
          <p:cNvSpPr/>
          <p:nvPr/>
        </p:nvSpPr>
        <p:spPr>
          <a:xfrm>
            <a:off x="1766363" y="4354654"/>
            <a:ext cx="24068"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58" name="Shape 458"/>
          <p:cNvSpPr/>
          <p:nvPr/>
        </p:nvSpPr>
        <p:spPr>
          <a:xfrm>
            <a:off x="2453191" y="4355484"/>
            <a:ext cx="22409"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59" name="Shape 459"/>
          <p:cNvSpPr/>
          <p:nvPr/>
        </p:nvSpPr>
        <p:spPr>
          <a:xfrm>
            <a:off x="2109653" y="4645391"/>
            <a:ext cx="24069" cy="24068"/>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60" name="Shape 460"/>
          <p:cNvSpPr/>
          <p:nvPr/>
        </p:nvSpPr>
        <p:spPr>
          <a:xfrm>
            <a:off x="2452691" y="4645970"/>
            <a:ext cx="22909"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61" name="Shape 461"/>
          <p:cNvSpPr/>
          <p:nvPr/>
        </p:nvSpPr>
        <p:spPr>
          <a:xfrm>
            <a:off x="2794735" y="4078971"/>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62" name="Shape 462"/>
          <p:cNvSpPr/>
          <p:nvPr/>
        </p:nvSpPr>
        <p:spPr>
          <a:xfrm>
            <a:off x="2795900" y="4646220"/>
            <a:ext cx="22409"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63" name="Shape 463"/>
          <p:cNvSpPr/>
          <p:nvPr/>
        </p:nvSpPr>
        <p:spPr>
          <a:xfrm>
            <a:off x="2110481" y="4936959"/>
            <a:ext cx="22410"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64" name="Shape 464"/>
          <p:cNvSpPr/>
          <p:nvPr/>
        </p:nvSpPr>
        <p:spPr>
          <a:xfrm>
            <a:off x="1767772" y="3774009"/>
            <a:ext cx="22410"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65" name="Shape 465"/>
          <p:cNvSpPr/>
          <p:nvPr/>
        </p:nvSpPr>
        <p:spPr>
          <a:xfrm>
            <a:off x="2452940" y="3773758"/>
            <a:ext cx="22909"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66" name="Shape 466"/>
          <p:cNvSpPr/>
          <p:nvPr/>
        </p:nvSpPr>
        <p:spPr>
          <a:xfrm>
            <a:off x="3137779" y="3764880"/>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67" name="Shape 467"/>
          <p:cNvSpPr/>
          <p:nvPr/>
        </p:nvSpPr>
        <p:spPr>
          <a:xfrm>
            <a:off x="3138358" y="4355234"/>
            <a:ext cx="22908"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68" name="Shape 468"/>
          <p:cNvSpPr/>
          <p:nvPr/>
        </p:nvSpPr>
        <p:spPr>
          <a:xfrm>
            <a:off x="3138609" y="4944427"/>
            <a:ext cx="22409"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grpSp>
        <p:nvGrpSpPr>
          <p:cNvPr id="472" name="Group 472"/>
          <p:cNvGrpSpPr/>
          <p:nvPr/>
        </p:nvGrpSpPr>
        <p:grpSpPr>
          <a:xfrm>
            <a:off x="1545545" y="3636150"/>
            <a:ext cx="120403" cy="1518048"/>
            <a:chOff x="0" y="0"/>
            <a:chExt cx="171239" cy="2159000"/>
          </a:xfrm>
        </p:grpSpPr>
        <p:sp>
          <p:nvSpPr>
            <p:cNvPr id="469" name="Shape 469"/>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470" name="Shape 470"/>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471" name="Shape 471"/>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grpSp>
        <p:nvGrpSpPr>
          <p:cNvPr id="476" name="Group 476"/>
          <p:cNvGrpSpPr/>
          <p:nvPr/>
        </p:nvGrpSpPr>
        <p:grpSpPr>
          <a:xfrm flipH="1">
            <a:off x="3221914" y="3636150"/>
            <a:ext cx="120404" cy="1518048"/>
            <a:chOff x="0" y="0"/>
            <a:chExt cx="171239" cy="2159000"/>
          </a:xfrm>
        </p:grpSpPr>
        <p:sp>
          <p:nvSpPr>
            <p:cNvPr id="473" name="Shape 473"/>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474" name="Shape 474"/>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475" name="Shape 475"/>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sp>
        <p:nvSpPr>
          <p:cNvPr id="477" name="Shape 477"/>
          <p:cNvSpPr/>
          <p:nvPr/>
        </p:nvSpPr>
        <p:spPr>
          <a:xfrm>
            <a:off x="2794735" y="4943599"/>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478" name="Shape 478"/>
          <p:cNvSpPr/>
          <p:nvPr/>
        </p:nvSpPr>
        <p:spPr>
          <a:xfrm>
            <a:off x="2020447" y="3540796"/>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1</a:t>
            </a:r>
          </a:p>
        </p:txBody>
      </p:sp>
      <p:sp>
        <p:nvSpPr>
          <p:cNvPr id="479" name="Shape 479"/>
          <p:cNvSpPr/>
          <p:nvPr/>
        </p:nvSpPr>
        <p:spPr>
          <a:xfrm>
            <a:off x="2363155" y="3839832"/>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1</a:t>
            </a:r>
          </a:p>
        </p:txBody>
      </p:sp>
      <p:sp>
        <p:nvSpPr>
          <p:cNvPr id="480" name="Shape 480"/>
          <p:cNvSpPr/>
          <p:nvPr/>
        </p:nvSpPr>
        <p:spPr>
          <a:xfrm>
            <a:off x="2705529" y="4130570"/>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1</a:t>
            </a:r>
          </a:p>
        </p:txBody>
      </p:sp>
      <p:sp>
        <p:nvSpPr>
          <p:cNvPr id="481" name="Shape 481"/>
          <p:cNvSpPr/>
          <p:nvPr/>
        </p:nvSpPr>
        <p:spPr>
          <a:xfrm>
            <a:off x="3038001" y="4425333"/>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1</a:t>
            </a:r>
          </a:p>
        </p:txBody>
      </p:sp>
      <p:sp>
        <p:nvSpPr>
          <p:cNvPr id="482" name="Shape 482"/>
          <p:cNvSpPr/>
          <p:nvPr/>
        </p:nvSpPr>
        <p:spPr>
          <a:xfrm>
            <a:off x="1677738" y="4712045"/>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1</a:t>
            </a:r>
          </a:p>
        </p:txBody>
      </p:sp>
      <p:sp>
        <p:nvSpPr>
          <p:cNvPr id="483" name="Shape 483"/>
          <p:cNvSpPr/>
          <p:nvPr/>
        </p:nvSpPr>
        <p:spPr>
          <a:xfrm>
            <a:off x="2705511" y="3574162"/>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4</a:t>
            </a:r>
          </a:p>
        </p:txBody>
      </p:sp>
      <p:sp>
        <p:nvSpPr>
          <p:cNvPr id="484" name="Shape 484"/>
          <p:cNvSpPr/>
          <p:nvPr/>
        </p:nvSpPr>
        <p:spPr>
          <a:xfrm>
            <a:off x="3049050" y="3839832"/>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4</a:t>
            </a:r>
          </a:p>
        </p:txBody>
      </p:sp>
      <p:sp>
        <p:nvSpPr>
          <p:cNvPr id="485" name="Shape 485"/>
          <p:cNvSpPr/>
          <p:nvPr/>
        </p:nvSpPr>
        <p:spPr>
          <a:xfrm>
            <a:off x="2022124" y="4130570"/>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4</a:t>
            </a:r>
          </a:p>
        </p:txBody>
      </p:sp>
      <p:sp>
        <p:nvSpPr>
          <p:cNvPr id="486" name="Shape 486"/>
          <p:cNvSpPr/>
          <p:nvPr/>
        </p:nvSpPr>
        <p:spPr>
          <a:xfrm>
            <a:off x="1677720" y="4421308"/>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4</a:t>
            </a:r>
          </a:p>
        </p:txBody>
      </p:sp>
      <p:sp>
        <p:nvSpPr>
          <p:cNvPr id="487" name="Shape 487"/>
          <p:cNvSpPr/>
          <p:nvPr/>
        </p:nvSpPr>
        <p:spPr>
          <a:xfrm>
            <a:off x="2342674" y="4707742"/>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4</a:t>
            </a:r>
          </a:p>
        </p:txBody>
      </p:sp>
      <p:sp>
        <p:nvSpPr>
          <p:cNvPr id="488" name="Shape 488"/>
          <p:cNvSpPr/>
          <p:nvPr/>
        </p:nvSpPr>
        <p:spPr>
          <a:xfrm>
            <a:off x="5539242"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89" name="Shape 489"/>
          <p:cNvSpPr/>
          <p:nvPr/>
        </p:nvSpPr>
        <p:spPr>
          <a:xfrm>
            <a:off x="5539242"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90" name="Shape 490"/>
          <p:cNvSpPr/>
          <p:nvPr/>
        </p:nvSpPr>
        <p:spPr>
          <a:xfrm>
            <a:off x="5539242"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91" name="Shape 491"/>
          <p:cNvSpPr/>
          <p:nvPr/>
        </p:nvSpPr>
        <p:spPr>
          <a:xfrm>
            <a:off x="5539242"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92" name="Shape 492"/>
          <p:cNvSpPr/>
          <p:nvPr/>
        </p:nvSpPr>
        <p:spPr>
          <a:xfrm>
            <a:off x="5539242"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493" name="Shape 493"/>
          <p:cNvSpPr/>
          <p:nvPr/>
        </p:nvSpPr>
        <p:spPr>
          <a:xfrm>
            <a:off x="4626079" y="3451697"/>
            <a:ext cx="883378" cy="401385"/>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494" name="Shape 494"/>
          <p:cNvSpPr/>
          <p:nvPr/>
        </p:nvSpPr>
        <p:spPr>
          <a:xfrm>
            <a:off x="4625987" y="3929585"/>
            <a:ext cx="885129" cy="735156"/>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495" name="Shape 495"/>
          <p:cNvSpPr/>
          <p:nvPr/>
        </p:nvSpPr>
        <p:spPr>
          <a:xfrm flipV="1">
            <a:off x="4615209" y="3465041"/>
            <a:ext cx="906727" cy="801297"/>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496" name="Shape 496"/>
          <p:cNvSpPr/>
          <p:nvPr/>
        </p:nvSpPr>
        <p:spPr>
          <a:xfrm>
            <a:off x="4633307" y="4738523"/>
            <a:ext cx="869095" cy="419910"/>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497" name="Shape 497"/>
          <p:cNvSpPr/>
          <p:nvPr/>
        </p:nvSpPr>
        <p:spPr>
          <a:xfrm flipV="1">
            <a:off x="4631348" y="4334667"/>
            <a:ext cx="874522" cy="766283"/>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498" name="Shape 498"/>
          <p:cNvSpPr/>
          <p:nvPr/>
        </p:nvSpPr>
        <p:spPr>
          <a:xfrm flipV="1">
            <a:off x="5595797"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pic>
        <p:nvPicPr>
          <p:cNvPr id="499" name="pasted-image.pdf"/>
          <p:cNvPicPr>
            <a:picLocks noChangeAspect="1"/>
          </p:cNvPicPr>
          <p:nvPr/>
        </p:nvPicPr>
        <p:blipFill>
          <a:blip r:embed="rId2">
            <a:extLst/>
          </a:blip>
          <a:stretch>
            <a:fillRect/>
          </a:stretch>
        </p:blipFill>
        <p:spPr>
          <a:xfrm>
            <a:off x="4958692" y="3007570"/>
            <a:ext cx="239827" cy="218666"/>
          </a:xfrm>
          <a:prstGeom prst="rect">
            <a:avLst/>
          </a:prstGeom>
          <a:ln w="12700">
            <a:miter lim="400000"/>
          </a:ln>
        </p:spPr>
      </p:pic>
      <p:pic>
        <p:nvPicPr>
          <p:cNvPr id="500" name="pasted-image.pdf"/>
          <p:cNvPicPr>
            <a:picLocks noChangeAspect="1"/>
          </p:cNvPicPr>
          <p:nvPr/>
        </p:nvPicPr>
        <p:blipFill>
          <a:blip r:embed="rId3">
            <a:extLst/>
          </a:blip>
          <a:stretch>
            <a:fillRect/>
          </a:stretch>
        </p:blipFill>
        <p:spPr>
          <a:xfrm>
            <a:off x="4946397" y="5585028"/>
            <a:ext cx="239827" cy="155183"/>
          </a:xfrm>
          <a:prstGeom prst="rect">
            <a:avLst/>
          </a:prstGeom>
          <a:ln w="12700">
            <a:miter lim="400000"/>
          </a:ln>
        </p:spPr>
      </p:pic>
      <p:sp>
        <p:nvSpPr>
          <p:cNvPr id="501" name="Shape 501"/>
          <p:cNvSpPr>
            <a:spLocks noGrp="1"/>
          </p:cNvSpPr>
          <p:nvPr>
            <p:ph type="title"/>
          </p:nvPr>
        </p:nvSpPr>
        <p:spPr>
          <a:prstGeom prst="rect">
            <a:avLst/>
          </a:prstGeom>
        </p:spPr>
        <p:txBody>
          <a:bodyPr/>
          <a:lstStyle/>
          <a:p>
            <a:r>
              <a:t>Scheduling</a:t>
            </a:r>
          </a:p>
        </p:txBody>
      </p:sp>
      <p:sp>
        <p:nvSpPr>
          <p:cNvPr id="502" name="Shape 502"/>
          <p:cNvSpPr>
            <a:spLocks noGrp="1"/>
          </p:cNvSpPr>
          <p:nvPr>
            <p:ph type="body" sz="quarter" idx="1"/>
          </p:nvPr>
        </p:nvSpPr>
        <p:spPr>
          <a:xfrm>
            <a:off x="669727" y="1830586"/>
            <a:ext cx="7804547" cy="538704"/>
          </a:xfrm>
          <a:prstGeom prst="rect">
            <a:avLst/>
          </a:prstGeom>
        </p:spPr>
        <p:txBody>
          <a:bodyPr>
            <a:normAutofit fontScale="77500" lnSpcReduction="20000"/>
          </a:bodyPr>
          <a:lstStyle>
            <a:lvl1pPr marL="342264" indent="-342264" defTabSz="449833">
              <a:spcBef>
                <a:spcPts val="3200"/>
              </a:spcBef>
              <a:defRPr sz="2772"/>
            </a:lvl1pPr>
          </a:lstStyle>
          <a:p>
            <a:r>
              <a:t>configuration of circuit switch modeled as bipartite graph matching</a:t>
            </a:r>
          </a:p>
        </p:txBody>
      </p:sp>
      <p:sp>
        <p:nvSpPr>
          <p:cNvPr id="503" name="Shape 503"/>
          <p:cNvSpPr/>
          <p:nvPr/>
        </p:nvSpPr>
        <p:spPr>
          <a:xfrm>
            <a:off x="1679530" y="5260055"/>
            <a:ext cx="1870810"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n = 5 nodes</a:t>
            </a:r>
          </a:p>
        </p:txBody>
      </p:sp>
      <p:sp>
        <p:nvSpPr>
          <p:cNvPr id="504" name="Shape 504"/>
          <p:cNvSpPr/>
          <p:nvPr/>
        </p:nvSpPr>
        <p:spPr>
          <a:xfrm>
            <a:off x="1475841" y="2963138"/>
            <a:ext cx="2546889"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Traffic Matrix: T</a:t>
            </a:r>
          </a:p>
        </p:txBody>
      </p:sp>
    </p:spTree>
    <p:extLst>
      <p:ext uri="{BB962C8B-B14F-4D97-AF65-F5344CB8AC3E}">
        <p14:creationId xmlns:p14="http://schemas.microsoft.com/office/powerpoint/2010/main" val="345601255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Datacenter Fabrics</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2</a:t>
            </a:fld>
            <a:endParaRPr lang="en-US"/>
          </a:p>
        </p:txBody>
      </p:sp>
      <p:grpSp>
        <p:nvGrpSpPr>
          <p:cNvPr id="255" name="Group 254"/>
          <p:cNvGrpSpPr/>
          <p:nvPr/>
        </p:nvGrpSpPr>
        <p:grpSpPr>
          <a:xfrm>
            <a:off x="850490" y="1743337"/>
            <a:ext cx="7916709" cy="3051231"/>
            <a:chOff x="1295400" y="3810001"/>
            <a:chExt cx="7315200" cy="2819399"/>
          </a:xfrm>
        </p:grpSpPr>
        <p:sp>
          <p:nvSpPr>
            <p:cNvPr id="5" name="TextBox 4"/>
            <p:cNvSpPr txBox="1"/>
            <p:nvPr/>
          </p:nvSpPr>
          <p:spPr>
            <a:xfrm>
              <a:off x="7620000" y="5468133"/>
              <a:ext cx="990600" cy="461661"/>
            </a:xfrm>
            <a:prstGeom prst="rect">
              <a:avLst/>
            </a:prstGeom>
            <a:noFill/>
          </p:spPr>
          <p:txBody>
            <a:bodyPr wrap="square" lIns="91435" tIns="45718" rIns="91435" bIns="45718" rtlCol="0">
              <a:spAutoFit/>
            </a:bodyPr>
            <a:lstStyle/>
            <a:p>
              <a:pPr algn="ctr"/>
              <a:r>
                <a:rPr lang="en-US" sz="2400" dirty="0">
                  <a:solidFill>
                    <a:schemeClr val="bg2">
                      <a:lumMod val="25000"/>
                    </a:schemeClr>
                  </a:solidFill>
                </a:rPr>
                <a:t>Leaf</a:t>
              </a:r>
            </a:p>
          </p:txBody>
        </p:sp>
        <p:cxnSp>
          <p:nvCxnSpPr>
            <p:cNvPr id="6" name="Straight Arrow Connector 5"/>
            <p:cNvCxnSpPr>
              <a:stCxn id="61" idx="0"/>
              <a:endCxn id="16" idx="3"/>
            </p:cNvCxnSpPr>
            <p:nvPr/>
          </p:nvCxnSpPr>
          <p:spPr>
            <a:xfrm flipV="1">
              <a:off x="2068555" y="4380501"/>
              <a:ext cx="561248"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83" idx="0"/>
              <a:endCxn id="16" idx="3"/>
            </p:cNvCxnSpPr>
            <p:nvPr/>
          </p:nvCxnSpPr>
          <p:spPr>
            <a:xfrm flipH="1" flipV="1">
              <a:off x="2629803" y="4380501"/>
              <a:ext cx="453981"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105" idx="0"/>
              <a:endCxn id="12" idx="2"/>
            </p:cNvCxnSpPr>
            <p:nvPr/>
          </p:nvCxnSpPr>
          <p:spPr>
            <a:xfrm flipV="1">
              <a:off x="4091509" y="4377276"/>
              <a:ext cx="619783" cy="13012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127" idx="0"/>
              <a:endCxn id="12" idx="2"/>
            </p:cNvCxnSpPr>
            <p:nvPr/>
          </p:nvCxnSpPr>
          <p:spPr>
            <a:xfrm flipH="1" flipV="1">
              <a:off x="4711291" y="4377276"/>
              <a:ext cx="459530"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4427186" y="3812651"/>
              <a:ext cx="449615" cy="567849"/>
              <a:chOff x="1027560" y="1988818"/>
              <a:chExt cx="545969" cy="678181"/>
            </a:xfrm>
          </p:grpSpPr>
          <p:sp>
            <p:nvSpPr>
              <p:cNvPr id="11" name="Cube 1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5" name="Group 14"/>
            <p:cNvGrpSpPr/>
            <p:nvPr/>
          </p:nvGrpSpPr>
          <p:grpSpPr>
            <a:xfrm>
              <a:off x="2348794" y="3812651"/>
              <a:ext cx="449615" cy="567849"/>
              <a:chOff x="1027560" y="1988818"/>
              <a:chExt cx="545969" cy="678181"/>
            </a:xfrm>
          </p:grpSpPr>
          <p:sp>
            <p:nvSpPr>
              <p:cNvPr id="16" name="Cube 15"/>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0" name="Group 19"/>
            <p:cNvGrpSpPr/>
            <p:nvPr/>
          </p:nvGrpSpPr>
          <p:grpSpPr>
            <a:xfrm>
              <a:off x="1676400" y="5866878"/>
              <a:ext cx="775546" cy="420648"/>
              <a:chOff x="457200" y="4457617"/>
              <a:chExt cx="1085821" cy="427364"/>
            </a:xfrm>
          </p:grpSpPr>
          <p:cxnSp>
            <p:nvCxnSpPr>
              <p:cNvPr id="21" name="Straight Connector 2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25" name="Group 24"/>
              <p:cNvGrpSpPr/>
              <p:nvPr/>
            </p:nvGrpSpPr>
            <p:grpSpPr>
              <a:xfrm flipH="1">
                <a:off x="1012996" y="4465798"/>
                <a:ext cx="530025" cy="419183"/>
                <a:chOff x="609600" y="4610017"/>
                <a:chExt cx="530025" cy="419183"/>
              </a:xfrm>
            </p:grpSpPr>
            <p:cxnSp>
              <p:nvCxnSpPr>
                <p:cNvPr id="26" name="Straight Connector 2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30" name="Group 29"/>
            <p:cNvGrpSpPr/>
            <p:nvPr/>
          </p:nvGrpSpPr>
          <p:grpSpPr>
            <a:xfrm>
              <a:off x="2691672" y="5867439"/>
              <a:ext cx="775546" cy="420648"/>
              <a:chOff x="457200" y="4457617"/>
              <a:chExt cx="1085821" cy="427364"/>
            </a:xfrm>
          </p:grpSpPr>
          <p:cxnSp>
            <p:nvCxnSpPr>
              <p:cNvPr id="31" name="Straight Connector 3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flipH="1">
                <a:off x="1012996" y="4465798"/>
                <a:ext cx="530025" cy="419183"/>
                <a:chOff x="609600" y="4610017"/>
                <a:chExt cx="530025" cy="419183"/>
              </a:xfrm>
            </p:grpSpPr>
            <p:cxnSp>
              <p:nvCxnSpPr>
                <p:cNvPr id="36" name="Straight Connector 3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40" name="Group 39"/>
            <p:cNvGrpSpPr/>
            <p:nvPr/>
          </p:nvGrpSpPr>
          <p:grpSpPr>
            <a:xfrm>
              <a:off x="3698789" y="5867439"/>
              <a:ext cx="775546" cy="420648"/>
              <a:chOff x="457200" y="4457617"/>
              <a:chExt cx="1085821" cy="427364"/>
            </a:xfrm>
          </p:grpSpPr>
          <p:cxnSp>
            <p:nvCxnSpPr>
              <p:cNvPr id="41" name="Straight Connector 4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flipH="1">
                <a:off x="1012996" y="4465798"/>
                <a:ext cx="530025" cy="419183"/>
                <a:chOff x="609600" y="4610017"/>
                <a:chExt cx="530025" cy="419183"/>
              </a:xfrm>
            </p:grpSpPr>
            <p:cxnSp>
              <p:nvCxnSpPr>
                <p:cNvPr id="46" name="Straight Connector 4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50" name="Group 49"/>
            <p:cNvGrpSpPr/>
            <p:nvPr/>
          </p:nvGrpSpPr>
          <p:grpSpPr>
            <a:xfrm>
              <a:off x="4777334" y="5857595"/>
              <a:ext cx="775546" cy="420648"/>
              <a:chOff x="457200" y="4457617"/>
              <a:chExt cx="1085821" cy="427364"/>
            </a:xfrm>
          </p:grpSpPr>
          <p:cxnSp>
            <p:nvCxnSpPr>
              <p:cNvPr id="51" name="Straight Connector 50"/>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55" name="Group 54"/>
              <p:cNvGrpSpPr/>
              <p:nvPr/>
            </p:nvGrpSpPr>
            <p:grpSpPr>
              <a:xfrm flipH="1">
                <a:off x="1012996" y="4465798"/>
                <a:ext cx="530025" cy="419183"/>
                <a:chOff x="609600" y="4610017"/>
                <a:chExt cx="530025" cy="419183"/>
              </a:xfrm>
            </p:grpSpPr>
            <p:cxnSp>
              <p:nvCxnSpPr>
                <p:cNvPr id="56" name="Straight Connector 55"/>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60" name="Group 59"/>
            <p:cNvGrpSpPr/>
            <p:nvPr/>
          </p:nvGrpSpPr>
          <p:grpSpPr>
            <a:xfrm>
              <a:off x="1719213" y="5671459"/>
              <a:ext cx="698684" cy="203473"/>
              <a:chOff x="5220661" y="3675707"/>
              <a:chExt cx="978209" cy="243008"/>
            </a:xfrm>
          </p:grpSpPr>
          <p:sp>
            <p:nvSpPr>
              <p:cNvPr id="61" name="Rectangle 60"/>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6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2" name="Group 81"/>
            <p:cNvGrpSpPr/>
            <p:nvPr/>
          </p:nvGrpSpPr>
          <p:grpSpPr>
            <a:xfrm>
              <a:off x="2734442" y="5671459"/>
              <a:ext cx="698684" cy="203473"/>
              <a:chOff x="5220661" y="3675707"/>
              <a:chExt cx="978209" cy="243008"/>
            </a:xfrm>
          </p:grpSpPr>
          <p:sp>
            <p:nvSpPr>
              <p:cNvPr id="83" name="Rectangle 82"/>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8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 name="Group 103"/>
            <p:cNvGrpSpPr/>
            <p:nvPr/>
          </p:nvGrpSpPr>
          <p:grpSpPr>
            <a:xfrm>
              <a:off x="3742166" y="5678569"/>
              <a:ext cx="698684" cy="203473"/>
              <a:chOff x="5220661" y="3675707"/>
              <a:chExt cx="978209" cy="243008"/>
            </a:xfrm>
          </p:grpSpPr>
          <p:sp>
            <p:nvSpPr>
              <p:cNvPr id="105" name="Rectangle 104"/>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0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6" name="Group 125"/>
            <p:cNvGrpSpPr/>
            <p:nvPr/>
          </p:nvGrpSpPr>
          <p:grpSpPr>
            <a:xfrm>
              <a:off x="4821479" y="5671459"/>
              <a:ext cx="698684" cy="203473"/>
              <a:chOff x="5220661" y="3675707"/>
              <a:chExt cx="978209" cy="243008"/>
            </a:xfrm>
          </p:grpSpPr>
          <p:sp>
            <p:nvSpPr>
              <p:cNvPr id="127" name="Rectangle 126"/>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2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8" name="Straight Arrow Connector 147"/>
            <p:cNvCxnSpPr>
              <a:stCxn id="176" idx="0"/>
              <a:endCxn id="152" idx="2"/>
            </p:cNvCxnSpPr>
            <p:nvPr/>
          </p:nvCxnSpPr>
          <p:spPr>
            <a:xfrm flipV="1">
              <a:off x="6260120" y="4377276"/>
              <a:ext cx="500987" cy="13012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149" name="Straight Arrow Connector 148"/>
            <p:cNvCxnSpPr>
              <a:stCxn id="198" idx="0"/>
              <a:endCxn id="152" idx="2"/>
            </p:cNvCxnSpPr>
            <p:nvPr/>
          </p:nvCxnSpPr>
          <p:spPr>
            <a:xfrm flipH="1" flipV="1">
              <a:off x="6761106" y="4377276"/>
              <a:ext cx="578326"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150" name="Group 149"/>
            <p:cNvGrpSpPr/>
            <p:nvPr/>
          </p:nvGrpSpPr>
          <p:grpSpPr>
            <a:xfrm>
              <a:off x="6477001" y="3812651"/>
              <a:ext cx="449615" cy="567849"/>
              <a:chOff x="1027560" y="1988818"/>
              <a:chExt cx="545969" cy="678181"/>
            </a:xfrm>
          </p:grpSpPr>
          <p:sp>
            <p:nvSpPr>
              <p:cNvPr id="151" name="Cube 150"/>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4"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55" name="Group 154"/>
            <p:cNvGrpSpPr/>
            <p:nvPr/>
          </p:nvGrpSpPr>
          <p:grpSpPr>
            <a:xfrm>
              <a:off x="5867400" y="5867439"/>
              <a:ext cx="775546" cy="420648"/>
              <a:chOff x="457200" y="4457617"/>
              <a:chExt cx="1085821" cy="427364"/>
            </a:xfrm>
          </p:grpSpPr>
          <p:cxnSp>
            <p:nvCxnSpPr>
              <p:cNvPr id="156" name="Straight Connector 155"/>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60" name="Group 159"/>
              <p:cNvGrpSpPr/>
              <p:nvPr/>
            </p:nvGrpSpPr>
            <p:grpSpPr>
              <a:xfrm flipH="1">
                <a:off x="1012996" y="4465798"/>
                <a:ext cx="530025" cy="419183"/>
                <a:chOff x="609600" y="4610017"/>
                <a:chExt cx="530025" cy="419183"/>
              </a:xfrm>
            </p:grpSpPr>
            <p:cxnSp>
              <p:nvCxnSpPr>
                <p:cNvPr id="161" name="Straight Connector 160"/>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65" name="Group 164"/>
            <p:cNvGrpSpPr/>
            <p:nvPr/>
          </p:nvGrpSpPr>
          <p:grpSpPr>
            <a:xfrm>
              <a:off x="6945945" y="5857595"/>
              <a:ext cx="775546" cy="420648"/>
              <a:chOff x="457200" y="4457617"/>
              <a:chExt cx="1085821" cy="427364"/>
            </a:xfrm>
          </p:grpSpPr>
          <p:cxnSp>
            <p:nvCxnSpPr>
              <p:cNvPr id="166" name="Straight Connector 165"/>
              <p:cNvCxnSpPr/>
              <p:nvPr/>
            </p:nvCxnSpPr>
            <p:spPr>
              <a:xfrm flipV="1">
                <a:off x="457200" y="44576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609600" y="44576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V="1">
                <a:off x="762000" y="44576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914400" y="44576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nvGrpSpPr>
              <p:cNvPr id="170" name="Group 169"/>
              <p:cNvGrpSpPr/>
              <p:nvPr/>
            </p:nvGrpSpPr>
            <p:grpSpPr>
              <a:xfrm flipH="1">
                <a:off x="1012996" y="4465798"/>
                <a:ext cx="530025" cy="419183"/>
                <a:chOff x="609600" y="4610017"/>
                <a:chExt cx="530025" cy="419183"/>
              </a:xfrm>
            </p:grpSpPr>
            <p:cxnSp>
              <p:nvCxnSpPr>
                <p:cNvPr id="171" name="Straight Connector 170"/>
                <p:cNvCxnSpPr/>
                <p:nvPr/>
              </p:nvCxnSpPr>
              <p:spPr>
                <a:xfrm flipV="1">
                  <a:off x="609600" y="4610017"/>
                  <a:ext cx="5300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flipV="1">
                  <a:off x="762000" y="4610017"/>
                  <a:ext cx="3776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914400" y="4610017"/>
                  <a:ext cx="2252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V="1">
                  <a:off x="1066800" y="4610017"/>
                  <a:ext cx="72825" cy="419183"/>
                </a:xfrm>
                <a:prstGeom prst="line">
                  <a:avLst/>
                </a:prstGeom>
                <a:ln w="19050">
                  <a:solidFill>
                    <a:schemeClr val="bg2">
                      <a:lumMod val="25000"/>
                    </a:schemeClr>
                  </a:solidFill>
                </a:ln>
              </p:spPr>
              <p:style>
                <a:lnRef idx="2">
                  <a:schemeClr val="accent1"/>
                </a:lnRef>
                <a:fillRef idx="0">
                  <a:schemeClr val="accent1"/>
                </a:fillRef>
                <a:effectRef idx="1">
                  <a:schemeClr val="accent1"/>
                </a:effectRef>
                <a:fontRef idx="minor">
                  <a:schemeClr val="tx1"/>
                </a:fontRef>
              </p:style>
            </p:cxnSp>
          </p:grpSp>
        </p:grpSp>
        <p:grpSp>
          <p:nvGrpSpPr>
            <p:cNvPr id="175" name="Group 174"/>
            <p:cNvGrpSpPr/>
            <p:nvPr/>
          </p:nvGrpSpPr>
          <p:grpSpPr>
            <a:xfrm>
              <a:off x="5910777" y="5678569"/>
              <a:ext cx="698684" cy="203473"/>
              <a:chOff x="5220661" y="3675707"/>
              <a:chExt cx="978209" cy="243008"/>
            </a:xfrm>
          </p:grpSpPr>
          <p:sp>
            <p:nvSpPr>
              <p:cNvPr id="176" name="Rectangle 175"/>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7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7" name="Group 196"/>
            <p:cNvGrpSpPr/>
            <p:nvPr/>
          </p:nvGrpSpPr>
          <p:grpSpPr>
            <a:xfrm>
              <a:off x="6990090" y="5671459"/>
              <a:ext cx="698684" cy="203473"/>
              <a:chOff x="5220661" y="3675707"/>
              <a:chExt cx="978209" cy="243008"/>
            </a:xfrm>
          </p:grpSpPr>
          <p:sp>
            <p:nvSpPr>
              <p:cNvPr id="198" name="Rectangle 197"/>
              <p:cNvSpPr/>
              <p:nvPr/>
            </p:nvSpPr>
            <p:spPr>
              <a:xfrm>
                <a:off x="5220661" y="3675707"/>
                <a:ext cx="978209" cy="243008"/>
              </a:xfrm>
              <a:prstGeom prst="rect">
                <a:avLst/>
              </a:prstGeom>
              <a:ln>
                <a:solidFill>
                  <a:schemeClr val="tx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19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24733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339542"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43175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0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523965"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616121" y="3805705"/>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716981"/>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708333"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00544" y="3805704"/>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716980"/>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892756"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15"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5986833" y="3805703"/>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716979"/>
                <a:ext cx="92211" cy="72579"/>
              </a:xfrm>
              <a:prstGeom prst="rect">
                <a:avLst/>
              </a:prstGeom>
              <a:noFill/>
              <a:extLst>
                <a:ext uri="{909E8E84-426E-40dd-AFC4-6F175D3DCCD1}">
                  <a14:hiddenFill xmlns:a14="http://schemas.microsoft.com/office/drawing/2010/main">
                    <a:solidFill>
                      <a:srgbClr val="FFFFFF"/>
                    </a:solidFill>
                  </a14:hiddenFill>
                </a:ext>
              </a:extLst>
            </p:spPr>
          </p:pic>
          <p:pic>
            <p:nvPicPr>
              <p:cNvPr id="218" name="Picture 8" descr="Ethernet Network Connector Rj-45 Lan Female Clip 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r="19589"/>
              <a:stretch/>
            </p:blipFill>
            <p:spPr bwMode="auto">
              <a:xfrm>
                <a:off x="6079045" y="3805702"/>
                <a:ext cx="92211" cy="72579"/>
              </a:xfrm>
              <a:prstGeom prst="rect">
                <a:avLst/>
              </a:prstGeom>
              <a:noFill/>
              <a:extLst>
                <a:ext uri="{909E8E84-426E-40dd-AFC4-6F175D3DCCD1}">
                  <a14:hiddenFill xmlns:a14="http://schemas.microsoft.com/office/drawing/2010/main">
                    <a:solidFill>
                      <a:srgbClr val="FFFFFF"/>
                    </a:solidFill>
                  </a14:hiddenFill>
                </a:ext>
              </a:extLst>
            </p:spPr>
          </p:pic>
        </p:grpSp>
        <p:sp>
          <p:nvSpPr>
            <p:cNvPr id="219" name="Left-Right Arrow 218"/>
            <p:cNvSpPr/>
            <p:nvPr/>
          </p:nvSpPr>
          <p:spPr>
            <a:xfrm>
              <a:off x="1295400" y="5994612"/>
              <a:ext cx="6781800" cy="634788"/>
            </a:xfrm>
            <a:prstGeom prst="leftRightArrow">
              <a:avLst/>
            </a:prstGeom>
            <a:ln/>
          </p:spPr>
          <p:style>
            <a:lnRef idx="2">
              <a:schemeClr val="accent2">
                <a:shade val="50000"/>
              </a:schemeClr>
            </a:lnRef>
            <a:fillRef idx="1">
              <a:schemeClr val="accent2"/>
            </a:fillRef>
            <a:effectRef idx="0">
              <a:schemeClr val="accent2"/>
            </a:effectRef>
            <a:fontRef idx="minor">
              <a:schemeClr val="lt1"/>
            </a:fontRef>
          </p:style>
          <p:txBody>
            <a:bodyPr lIns="91435" tIns="45718" rIns="91435" bIns="45718" rtlCol="0" anchor="ctr"/>
            <a:lstStyle/>
            <a:p>
              <a:pPr algn="ctr"/>
              <a:r>
                <a:rPr lang="en-US" sz="2400" dirty="0"/>
                <a:t>1000s of server ports</a:t>
              </a:r>
            </a:p>
          </p:txBody>
        </p:sp>
        <p:sp>
          <p:nvSpPr>
            <p:cNvPr id="220" name="TextBox 219"/>
            <p:cNvSpPr txBox="1"/>
            <p:nvPr/>
          </p:nvSpPr>
          <p:spPr>
            <a:xfrm>
              <a:off x="7010400" y="3866918"/>
              <a:ext cx="990600" cy="461661"/>
            </a:xfrm>
            <a:prstGeom prst="rect">
              <a:avLst/>
            </a:prstGeom>
            <a:noFill/>
          </p:spPr>
          <p:txBody>
            <a:bodyPr wrap="square" lIns="91435" tIns="45718" rIns="91435" bIns="45718" rtlCol="0">
              <a:spAutoFit/>
            </a:bodyPr>
            <a:lstStyle/>
            <a:p>
              <a:pPr algn="ctr"/>
              <a:r>
                <a:rPr lang="en-US" sz="2400" dirty="0">
                  <a:solidFill>
                    <a:schemeClr val="bg2">
                      <a:lumMod val="25000"/>
                    </a:schemeClr>
                  </a:solidFill>
                </a:rPr>
                <a:t>Spine</a:t>
              </a:r>
            </a:p>
          </p:txBody>
        </p:sp>
        <p:cxnSp>
          <p:nvCxnSpPr>
            <p:cNvPr id="221" name="Straight Arrow Connector 220"/>
            <p:cNvCxnSpPr>
              <a:stCxn id="61" idx="0"/>
              <a:endCxn id="11" idx="3"/>
            </p:cNvCxnSpPr>
            <p:nvPr/>
          </p:nvCxnSpPr>
          <p:spPr>
            <a:xfrm flipV="1">
              <a:off x="2068556" y="4380501"/>
              <a:ext cx="2639639"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2" name="Straight Arrow Connector 221"/>
            <p:cNvCxnSpPr>
              <a:stCxn id="61" idx="0"/>
              <a:endCxn id="151" idx="3"/>
            </p:cNvCxnSpPr>
            <p:nvPr/>
          </p:nvCxnSpPr>
          <p:spPr>
            <a:xfrm flipV="1">
              <a:off x="2068555" y="4380501"/>
              <a:ext cx="4689454"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a:stCxn id="83" idx="0"/>
              <a:endCxn id="12" idx="2"/>
            </p:cNvCxnSpPr>
            <p:nvPr/>
          </p:nvCxnSpPr>
          <p:spPr>
            <a:xfrm flipV="1">
              <a:off x="3083785" y="4377276"/>
              <a:ext cx="1627507"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4" name="Straight Arrow Connector 223"/>
            <p:cNvCxnSpPr>
              <a:stCxn id="83" idx="0"/>
              <a:endCxn id="151" idx="3"/>
            </p:cNvCxnSpPr>
            <p:nvPr/>
          </p:nvCxnSpPr>
          <p:spPr>
            <a:xfrm flipV="1">
              <a:off x="3083784" y="4380501"/>
              <a:ext cx="3674225"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a:stCxn id="105" idx="0"/>
              <a:endCxn id="16" idx="3"/>
            </p:cNvCxnSpPr>
            <p:nvPr/>
          </p:nvCxnSpPr>
          <p:spPr>
            <a:xfrm flipH="1" flipV="1">
              <a:off x="2629804" y="4380500"/>
              <a:ext cx="1461705" cy="129806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a:stCxn id="105" idx="0"/>
              <a:endCxn id="151" idx="3"/>
            </p:cNvCxnSpPr>
            <p:nvPr/>
          </p:nvCxnSpPr>
          <p:spPr>
            <a:xfrm flipV="1">
              <a:off x="4091508" y="4380500"/>
              <a:ext cx="2666501" cy="129806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a:stCxn id="127" idx="0"/>
              <a:endCxn id="16" idx="3"/>
            </p:cNvCxnSpPr>
            <p:nvPr/>
          </p:nvCxnSpPr>
          <p:spPr>
            <a:xfrm flipH="1" flipV="1">
              <a:off x="2629804" y="4380501"/>
              <a:ext cx="2541018"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a:stCxn id="127" idx="0"/>
              <a:endCxn id="151" idx="3"/>
            </p:cNvCxnSpPr>
            <p:nvPr/>
          </p:nvCxnSpPr>
          <p:spPr>
            <a:xfrm flipV="1">
              <a:off x="5170822" y="4380501"/>
              <a:ext cx="1587188"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29" name="Straight Arrow Connector 228"/>
            <p:cNvCxnSpPr>
              <a:stCxn id="176" idx="0"/>
              <a:endCxn id="12" idx="2"/>
            </p:cNvCxnSpPr>
            <p:nvPr/>
          </p:nvCxnSpPr>
          <p:spPr>
            <a:xfrm flipH="1" flipV="1">
              <a:off x="4711292" y="4377276"/>
              <a:ext cx="1548828" cy="130129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a:stCxn id="176" idx="0"/>
              <a:endCxn id="16" idx="3"/>
            </p:cNvCxnSpPr>
            <p:nvPr/>
          </p:nvCxnSpPr>
          <p:spPr>
            <a:xfrm flipH="1" flipV="1">
              <a:off x="2629803" y="4380500"/>
              <a:ext cx="3630316" cy="129806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31" name="Straight Arrow Connector 230"/>
            <p:cNvCxnSpPr>
              <a:stCxn id="198" idx="0"/>
              <a:endCxn id="12" idx="2"/>
            </p:cNvCxnSpPr>
            <p:nvPr/>
          </p:nvCxnSpPr>
          <p:spPr>
            <a:xfrm flipH="1" flipV="1">
              <a:off x="4711291" y="4377276"/>
              <a:ext cx="2628141" cy="129418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a:stCxn id="198" idx="0"/>
              <a:endCxn id="16" idx="3"/>
            </p:cNvCxnSpPr>
            <p:nvPr/>
          </p:nvCxnSpPr>
          <p:spPr>
            <a:xfrm flipH="1" flipV="1">
              <a:off x="2629804" y="4380501"/>
              <a:ext cx="4709629" cy="129095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nvGrpSpPr>
            <p:cNvPr id="233" name="Group 232"/>
            <p:cNvGrpSpPr/>
            <p:nvPr/>
          </p:nvGrpSpPr>
          <p:grpSpPr>
            <a:xfrm>
              <a:off x="3360386" y="3810001"/>
              <a:ext cx="449615" cy="567849"/>
              <a:chOff x="1027560" y="1988818"/>
              <a:chExt cx="545969" cy="678181"/>
            </a:xfrm>
          </p:grpSpPr>
          <p:sp>
            <p:nvSpPr>
              <p:cNvPr id="234" name="Cube 233"/>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7"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238" name="Group 237"/>
            <p:cNvGrpSpPr/>
            <p:nvPr/>
          </p:nvGrpSpPr>
          <p:grpSpPr>
            <a:xfrm>
              <a:off x="5454409" y="3836445"/>
              <a:ext cx="449615" cy="567849"/>
              <a:chOff x="1027560" y="1988818"/>
              <a:chExt cx="545969" cy="678181"/>
            </a:xfrm>
          </p:grpSpPr>
          <p:sp>
            <p:nvSpPr>
              <p:cNvPr id="239" name="Cube 238"/>
              <p:cNvSpPr/>
              <p:nvPr/>
            </p:nvSpPr>
            <p:spPr>
              <a:xfrm flipH="1">
                <a:off x="1027560" y="1988818"/>
                <a:ext cx="545969" cy="67818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1"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2"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cxnSp>
          <p:nvCxnSpPr>
            <p:cNvPr id="243" name="Straight Arrow Connector 242"/>
            <p:cNvCxnSpPr>
              <a:stCxn id="198" idx="0"/>
              <a:endCxn id="239" idx="3"/>
            </p:cNvCxnSpPr>
            <p:nvPr/>
          </p:nvCxnSpPr>
          <p:spPr>
            <a:xfrm flipH="1" flipV="1">
              <a:off x="5735418" y="4404293"/>
              <a:ext cx="1604014" cy="1267165"/>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4" name="Straight Arrow Connector 243"/>
            <p:cNvCxnSpPr>
              <a:stCxn id="198" idx="0"/>
              <a:endCxn id="235" idx="2"/>
            </p:cNvCxnSpPr>
            <p:nvPr/>
          </p:nvCxnSpPr>
          <p:spPr>
            <a:xfrm flipH="1" flipV="1">
              <a:off x="3644491" y="4374626"/>
              <a:ext cx="3694941" cy="129683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5" name="Straight Arrow Connector 244"/>
            <p:cNvCxnSpPr>
              <a:stCxn id="176" idx="0"/>
              <a:endCxn id="239" idx="3"/>
            </p:cNvCxnSpPr>
            <p:nvPr/>
          </p:nvCxnSpPr>
          <p:spPr>
            <a:xfrm flipH="1" flipV="1">
              <a:off x="5735418" y="4404293"/>
              <a:ext cx="524701" cy="1274275"/>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6" name="Straight Arrow Connector 245"/>
            <p:cNvCxnSpPr>
              <a:stCxn id="176" idx="0"/>
              <a:endCxn id="234" idx="3"/>
            </p:cNvCxnSpPr>
            <p:nvPr/>
          </p:nvCxnSpPr>
          <p:spPr>
            <a:xfrm flipH="1" flipV="1">
              <a:off x="3641394" y="4377850"/>
              <a:ext cx="2618725" cy="130071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7" name="Straight Arrow Connector 246"/>
            <p:cNvCxnSpPr>
              <a:stCxn id="127" idx="0"/>
              <a:endCxn id="239" idx="3"/>
            </p:cNvCxnSpPr>
            <p:nvPr/>
          </p:nvCxnSpPr>
          <p:spPr>
            <a:xfrm flipV="1">
              <a:off x="5170822" y="4404293"/>
              <a:ext cx="564597" cy="1267165"/>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8" name="Straight Arrow Connector 247"/>
            <p:cNvCxnSpPr>
              <a:stCxn id="127" idx="0"/>
              <a:endCxn id="235" idx="2"/>
            </p:cNvCxnSpPr>
            <p:nvPr/>
          </p:nvCxnSpPr>
          <p:spPr>
            <a:xfrm flipH="1" flipV="1">
              <a:off x="3644491" y="4374626"/>
              <a:ext cx="1526330" cy="129683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49" name="Straight Arrow Connector 248"/>
            <p:cNvCxnSpPr>
              <a:stCxn id="105" idx="0"/>
              <a:endCxn id="240" idx="2"/>
            </p:cNvCxnSpPr>
            <p:nvPr/>
          </p:nvCxnSpPr>
          <p:spPr>
            <a:xfrm flipV="1">
              <a:off x="4091509" y="4401070"/>
              <a:ext cx="1647007" cy="127749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50" name="Straight Arrow Connector 249"/>
            <p:cNvCxnSpPr>
              <a:stCxn id="105" idx="0"/>
              <a:endCxn id="235" idx="2"/>
            </p:cNvCxnSpPr>
            <p:nvPr/>
          </p:nvCxnSpPr>
          <p:spPr>
            <a:xfrm flipH="1" flipV="1">
              <a:off x="3644492" y="4374626"/>
              <a:ext cx="447017" cy="1303942"/>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51" name="Straight Arrow Connector 250"/>
            <p:cNvCxnSpPr>
              <a:stCxn id="83" idx="0"/>
              <a:endCxn id="240" idx="2"/>
            </p:cNvCxnSpPr>
            <p:nvPr/>
          </p:nvCxnSpPr>
          <p:spPr>
            <a:xfrm flipV="1">
              <a:off x="3083785" y="4401070"/>
              <a:ext cx="2654731" cy="127038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52" name="Straight Arrow Connector 251"/>
            <p:cNvCxnSpPr>
              <a:stCxn id="83" idx="0"/>
              <a:endCxn id="234" idx="3"/>
            </p:cNvCxnSpPr>
            <p:nvPr/>
          </p:nvCxnSpPr>
          <p:spPr>
            <a:xfrm flipV="1">
              <a:off x="3083784" y="4377850"/>
              <a:ext cx="557610" cy="129360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53" name="Straight Arrow Connector 252"/>
            <p:cNvCxnSpPr>
              <a:stCxn id="61" idx="0"/>
              <a:endCxn id="234" idx="3"/>
            </p:cNvCxnSpPr>
            <p:nvPr/>
          </p:nvCxnSpPr>
          <p:spPr>
            <a:xfrm flipV="1">
              <a:off x="2068556" y="4377850"/>
              <a:ext cx="1572839" cy="1293609"/>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a:stCxn id="61" idx="0"/>
              <a:endCxn id="240" idx="2"/>
            </p:cNvCxnSpPr>
            <p:nvPr/>
          </p:nvCxnSpPr>
          <p:spPr>
            <a:xfrm flipV="1">
              <a:off x="2068555" y="4401070"/>
              <a:ext cx="3669960" cy="1270388"/>
            </a:xfrm>
            <a:prstGeom prst="straightConnector1">
              <a:avLst/>
            </a:prstGeom>
            <a:ln w="19050">
              <a:solidFill>
                <a:schemeClr val="bg2">
                  <a:lumMod val="25000"/>
                </a:schemeClr>
              </a:solidFill>
              <a:tailEnd type="none"/>
            </a:ln>
          </p:spPr>
          <p:style>
            <a:lnRef idx="2">
              <a:schemeClr val="accent1"/>
            </a:lnRef>
            <a:fillRef idx="0">
              <a:schemeClr val="accent1"/>
            </a:fillRef>
            <a:effectRef idx="1">
              <a:schemeClr val="accent1"/>
            </a:effectRef>
            <a:fontRef idx="minor">
              <a:schemeClr val="tx1"/>
            </a:fontRef>
          </p:style>
        </p:cxnSp>
      </p:grpSp>
      <p:sp>
        <p:nvSpPr>
          <p:cNvPr id="257" name="TextBox 256"/>
          <p:cNvSpPr txBox="1"/>
          <p:nvPr/>
        </p:nvSpPr>
        <p:spPr>
          <a:xfrm>
            <a:off x="684524" y="5113650"/>
            <a:ext cx="8005199" cy="1261884"/>
          </a:xfrm>
          <a:prstGeom prst="rect">
            <a:avLst/>
          </a:prstGeom>
          <a:noFill/>
        </p:spPr>
        <p:txBody>
          <a:bodyPr wrap="square" rtlCol="0">
            <a:spAutoFit/>
          </a:bodyPr>
          <a:lstStyle/>
          <a:p>
            <a:r>
              <a:rPr lang="en-US" sz="2800" dirty="0"/>
              <a:t>Scale </a:t>
            </a:r>
            <a:r>
              <a:rPr lang="en-US" sz="2800" dirty="0" smtClean="0"/>
              <a:t>out designs (VL2, Fat-tree)  </a:t>
            </a:r>
          </a:p>
          <a:p>
            <a:pPr marL="342900" indent="-342900">
              <a:buFont typeface="Wingdings" charset="2"/>
              <a:buChar char="Ø"/>
            </a:pPr>
            <a:r>
              <a:rPr lang="en-US" sz="2400" dirty="0">
                <a:solidFill>
                  <a:srgbClr val="0D49E1"/>
                </a:solidFill>
              </a:rPr>
              <a:t>L</a:t>
            </a:r>
            <a:r>
              <a:rPr lang="en-US" sz="2400" dirty="0" smtClean="0">
                <a:solidFill>
                  <a:srgbClr val="0D49E1"/>
                </a:solidFill>
              </a:rPr>
              <a:t>ittle to no oversubscription</a:t>
            </a:r>
          </a:p>
          <a:p>
            <a:pPr marL="342900" indent="-342900">
              <a:buFont typeface="Wingdings" charset="2"/>
              <a:buChar char="Ø"/>
            </a:pPr>
            <a:r>
              <a:rPr lang="en-US" sz="2400" dirty="0" smtClean="0">
                <a:solidFill>
                  <a:srgbClr val="D1140E"/>
                </a:solidFill>
              </a:rPr>
              <a:t>Cost, power, complexity</a:t>
            </a:r>
            <a:endParaRPr lang="en-US" sz="2400" dirty="0">
              <a:solidFill>
                <a:srgbClr val="D1140E"/>
              </a:solidFill>
            </a:endParaRPr>
          </a:p>
        </p:txBody>
      </p:sp>
    </p:spTree>
    <p:extLst>
      <p:ext uri="{BB962C8B-B14F-4D97-AF65-F5344CB8AC3E}">
        <p14:creationId xmlns:p14="http://schemas.microsoft.com/office/powerpoint/2010/main" val="1114533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p:nvPr/>
        </p:nvSpPr>
        <p:spPr>
          <a:xfrm>
            <a:off x="4480265"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07" name="Shape 507"/>
          <p:cNvSpPr/>
          <p:nvPr/>
        </p:nvSpPr>
        <p:spPr>
          <a:xfrm>
            <a:off x="4480265"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08" name="Shape 508"/>
          <p:cNvSpPr/>
          <p:nvPr/>
        </p:nvSpPr>
        <p:spPr>
          <a:xfrm>
            <a:off x="4480265"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09" name="Shape 509"/>
          <p:cNvSpPr/>
          <p:nvPr/>
        </p:nvSpPr>
        <p:spPr>
          <a:xfrm>
            <a:off x="4480265"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10" name="Shape 510"/>
          <p:cNvSpPr/>
          <p:nvPr/>
        </p:nvSpPr>
        <p:spPr>
          <a:xfrm>
            <a:off x="4480265"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11" name="Shape 511"/>
          <p:cNvSpPr/>
          <p:nvPr/>
        </p:nvSpPr>
        <p:spPr>
          <a:xfrm>
            <a:off x="4365818" y="5449597"/>
            <a:ext cx="3174609" cy="1"/>
          </a:xfrm>
          <a:prstGeom prst="line">
            <a:avLst/>
          </a:prstGeom>
          <a:ln w="25400">
            <a:solidFill>
              <a:srgbClr val="000000"/>
            </a:solidFill>
            <a:miter lim="400000"/>
            <a:tailEnd type="triangle"/>
          </a:ln>
        </p:spPr>
        <p:txBody>
          <a:bodyPr lIns="35715" tIns="35715" rIns="35715" bIns="35715" anchor="ctr"/>
          <a:lstStyle/>
          <a:p>
            <a:pPr>
              <a:defRPr sz="2400"/>
            </a:pPr>
            <a:endParaRPr/>
          </a:p>
        </p:txBody>
      </p:sp>
      <p:sp>
        <p:nvSpPr>
          <p:cNvPr id="512" name="Shape 512"/>
          <p:cNvSpPr/>
          <p:nvPr/>
        </p:nvSpPr>
        <p:spPr>
          <a:xfrm>
            <a:off x="7269444" y="5472058"/>
            <a:ext cx="858556" cy="381123"/>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lstStyle>
            <a:lvl1pPr>
              <a:defRPr sz="3000"/>
            </a:lvl1pPr>
          </a:lstStyle>
          <a:p>
            <a:r>
              <a:rPr dirty="0"/>
              <a:t>time</a:t>
            </a:r>
          </a:p>
        </p:txBody>
      </p:sp>
      <p:sp>
        <p:nvSpPr>
          <p:cNvPr id="513" name="Shape 513"/>
          <p:cNvSpPr/>
          <p:nvPr/>
        </p:nvSpPr>
        <p:spPr>
          <a:xfrm flipV="1">
            <a:off x="4536821"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sp>
        <p:nvSpPr>
          <p:cNvPr id="514" name="Shape 514"/>
          <p:cNvSpPr/>
          <p:nvPr/>
        </p:nvSpPr>
        <p:spPr>
          <a:xfrm>
            <a:off x="1767523" y="4064496"/>
            <a:ext cx="22908" cy="22908"/>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15" name="Shape 515"/>
          <p:cNvSpPr/>
          <p:nvPr/>
        </p:nvSpPr>
        <p:spPr>
          <a:xfrm>
            <a:off x="2110481" y="4064745"/>
            <a:ext cx="22410"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16" name="Shape 516"/>
          <p:cNvSpPr/>
          <p:nvPr/>
        </p:nvSpPr>
        <p:spPr>
          <a:xfrm>
            <a:off x="1766363" y="4354654"/>
            <a:ext cx="24068"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17" name="Shape 517"/>
          <p:cNvSpPr/>
          <p:nvPr/>
        </p:nvSpPr>
        <p:spPr>
          <a:xfrm>
            <a:off x="2453191" y="4355484"/>
            <a:ext cx="22409"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18" name="Shape 518"/>
          <p:cNvSpPr/>
          <p:nvPr/>
        </p:nvSpPr>
        <p:spPr>
          <a:xfrm>
            <a:off x="2109653" y="4645391"/>
            <a:ext cx="24069" cy="24068"/>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19" name="Shape 519"/>
          <p:cNvSpPr/>
          <p:nvPr/>
        </p:nvSpPr>
        <p:spPr>
          <a:xfrm>
            <a:off x="2452691" y="4645970"/>
            <a:ext cx="22909"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20" name="Shape 520"/>
          <p:cNvSpPr/>
          <p:nvPr/>
        </p:nvSpPr>
        <p:spPr>
          <a:xfrm>
            <a:off x="2794735" y="4078971"/>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21" name="Shape 521"/>
          <p:cNvSpPr/>
          <p:nvPr/>
        </p:nvSpPr>
        <p:spPr>
          <a:xfrm>
            <a:off x="2795900" y="4646220"/>
            <a:ext cx="22409"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22" name="Shape 522"/>
          <p:cNvSpPr/>
          <p:nvPr/>
        </p:nvSpPr>
        <p:spPr>
          <a:xfrm>
            <a:off x="2110481" y="4936959"/>
            <a:ext cx="22410"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23" name="Shape 523"/>
          <p:cNvSpPr/>
          <p:nvPr/>
        </p:nvSpPr>
        <p:spPr>
          <a:xfrm>
            <a:off x="1767772" y="3774009"/>
            <a:ext cx="22410"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24" name="Shape 524"/>
          <p:cNvSpPr/>
          <p:nvPr/>
        </p:nvSpPr>
        <p:spPr>
          <a:xfrm>
            <a:off x="2452940" y="3773758"/>
            <a:ext cx="22909"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25" name="Shape 525"/>
          <p:cNvSpPr/>
          <p:nvPr/>
        </p:nvSpPr>
        <p:spPr>
          <a:xfrm>
            <a:off x="3137779" y="3764880"/>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26" name="Shape 526"/>
          <p:cNvSpPr/>
          <p:nvPr/>
        </p:nvSpPr>
        <p:spPr>
          <a:xfrm>
            <a:off x="3138358" y="4355234"/>
            <a:ext cx="22908"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27" name="Shape 527"/>
          <p:cNvSpPr/>
          <p:nvPr/>
        </p:nvSpPr>
        <p:spPr>
          <a:xfrm>
            <a:off x="3138609" y="4944427"/>
            <a:ext cx="22409"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grpSp>
        <p:nvGrpSpPr>
          <p:cNvPr id="531" name="Group 531"/>
          <p:cNvGrpSpPr/>
          <p:nvPr/>
        </p:nvGrpSpPr>
        <p:grpSpPr>
          <a:xfrm>
            <a:off x="1545545" y="3636150"/>
            <a:ext cx="120403" cy="1518048"/>
            <a:chOff x="0" y="0"/>
            <a:chExt cx="171239" cy="2159000"/>
          </a:xfrm>
        </p:grpSpPr>
        <p:sp>
          <p:nvSpPr>
            <p:cNvPr id="528" name="Shape 528"/>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529" name="Shape 529"/>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530" name="Shape 530"/>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grpSp>
        <p:nvGrpSpPr>
          <p:cNvPr id="535" name="Group 535"/>
          <p:cNvGrpSpPr/>
          <p:nvPr/>
        </p:nvGrpSpPr>
        <p:grpSpPr>
          <a:xfrm flipH="1">
            <a:off x="3221914" y="3636150"/>
            <a:ext cx="120404" cy="1518048"/>
            <a:chOff x="0" y="0"/>
            <a:chExt cx="171239" cy="2159000"/>
          </a:xfrm>
        </p:grpSpPr>
        <p:sp>
          <p:nvSpPr>
            <p:cNvPr id="532" name="Shape 532"/>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533" name="Shape 533"/>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534" name="Shape 534"/>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sp>
        <p:nvSpPr>
          <p:cNvPr id="536" name="Shape 536"/>
          <p:cNvSpPr/>
          <p:nvPr/>
        </p:nvSpPr>
        <p:spPr>
          <a:xfrm>
            <a:off x="2794735" y="4943599"/>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37" name="Shape 537"/>
          <p:cNvSpPr/>
          <p:nvPr/>
        </p:nvSpPr>
        <p:spPr>
          <a:xfrm>
            <a:off x="2020447" y="3540796"/>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1</a:t>
            </a:r>
          </a:p>
        </p:txBody>
      </p:sp>
      <p:sp>
        <p:nvSpPr>
          <p:cNvPr id="538" name="Shape 538"/>
          <p:cNvSpPr/>
          <p:nvPr/>
        </p:nvSpPr>
        <p:spPr>
          <a:xfrm>
            <a:off x="2363155" y="3839832"/>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1</a:t>
            </a:r>
          </a:p>
        </p:txBody>
      </p:sp>
      <p:sp>
        <p:nvSpPr>
          <p:cNvPr id="539" name="Shape 539"/>
          <p:cNvSpPr/>
          <p:nvPr/>
        </p:nvSpPr>
        <p:spPr>
          <a:xfrm>
            <a:off x="2705529" y="4130570"/>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1</a:t>
            </a:r>
          </a:p>
        </p:txBody>
      </p:sp>
      <p:sp>
        <p:nvSpPr>
          <p:cNvPr id="540" name="Shape 540"/>
          <p:cNvSpPr/>
          <p:nvPr/>
        </p:nvSpPr>
        <p:spPr>
          <a:xfrm>
            <a:off x="3038001" y="4425333"/>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1</a:t>
            </a:r>
          </a:p>
        </p:txBody>
      </p:sp>
      <p:sp>
        <p:nvSpPr>
          <p:cNvPr id="541" name="Shape 541"/>
          <p:cNvSpPr/>
          <p:nvPr/>
        </p:nvSpPr>
        <p:spPr>
          <a:xfrm>
            <a:off x="1677738" y="4712045"/>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1</a:t>
            </a:r>
          </a:p>
        </p:txBody>
      </p:sp>
      <p:sp>
        <p:nvSpPr>
          <p:cNvPr id="542" name="Shape 542"/>
          <p:cNvSpPr/>
          <p:nvPr/>
        </p:nvSpPr>
        <p:spPr>
          <a:xfrm>
            <a:off x="2705511" y="3574162"/>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0</a:t>
            </a:r>
          </a:p>
        </p:txBody>
      </p:sp>
      <p:sp>
        <p:nvSpPr>
          <p:cNvPr id="543" name="Shape 543"/>
          <p:cNvSpPr/>
          <p:nvPr/>
        </p:nvSpPr>
        <p:spPr>
          <a:xfrm>
            <a:off x="3049050" y="3839832"/>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0</a:t>
            </a:r>
          </a:p>
        </p:txBody>
      </p:sp>
      <p:sp>
        <p:nvSpPr>
          <p:cNvPr id="544" name="Shape 544"/>
          <p:cNvSpPr/>
          <p:nvPr/>
        </p:nvSpPr>
        <p:spPr>
          <a:xfrm>
            <a:off x="2022124" y="4130570"/>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0</a:t>
            </a:r>
          </a:p>
        </p:txBody>
      </p:sp>
      <p:sp>
        <p:nvSpPr>
          <p:cNvPr id="545" name="Shape 545"/>
          <p:cNvSpPr/>
          <p:nvPr/>
        </p:nvSpPr>
        <p:spPr>
          <a:xfrm>
            <a:off x="1677720" y="4421308"/>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0</a:t>
            </a:r>
          </a:p>
        </p:txBody>
      </p:sp>
      <p:sp>
        <p:nvSpPr>
          <p:cNvPr id="546" name="Shape 546"/>
          <p:cNvSpPr/>
          <p:nvPr/>
        </p:nvSpPr>
        <p:spPr>
          <a:xfrm>
            <a:off x="2342674" y="4707742"/>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0</a:t>
            </a:r>
          </a:p>
        </p:txBody>
      </p:sp>
      <p:sp>
        <p:nvSpPr>
          <p:cNvPr id="547" name="Shape 547"/>
          <p:cNvSpPr/>
          <p:nvPr/>
        </p:nvSpPr>
        <p:spPr>
          <a:xfrm>
            <a:off x="5539242"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48" name="Shape 548"/>
          <p:cNvSpPr/>
          <p:nvPr/>
        </p:nvSpPr>
        <p:spPr>
          <a:xfrm>
            <a:off x="5539242"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49" name="Shape 549"/>
          <p:cNvSpPr/>
          <p:nvPr/>
        </p:nvSpPr>
        <p:spPr>
          <a:xfrm>
            <a:off x="5539242"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50" name="Shape 550"/>
          <p:cNvSpPr/>
          <p:nvPr/>
        </p:nvSpPr>
        <p:spPr>
          <a:xfrm>
            <a:off x="5539242"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51" name="Shape 551"/>
          <p:cNvSpPr/>
          <p:nvPr/>
        </p:nvSpPr>
        <p:spPr>
          <a:xfrm>
            <a:off x="5539242"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52" name="Shape 552"/>
          <p:cNvSpPr/>
          <p:nvPr/>
        </p:nvSpPr>
        <p:spPr>
          <a:xfrm>
            <a:off x="4626079" y="3451697"/>
            <a:ext cx="883378" cy="401385"/>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553" name="Shape 553"/>
          <p:cNvSpPr/>
          <p:nvPr/>
        </p:nvSpPr>
        <p:spPr>
          <a:xfrm>
            <a:off x="4625987" y="3929585"/>
            <a:ext cx="885129" cy="735156"/>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554" name="Shape 554"/>
          <p:cNvSpPr/>
          <p:nvPr/>
        </p:nvSpPr>
        <p:spPr>
          <a:xfrm flipV="1">
            <a:off x="4615209" y="3465041"/>
            <a:ext cx="906727" cy="801297"/>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555" name="Shape 555"/>
          <p:cNvSpPr/>
          <p:nvPr/>
        </p:nvSpPr>
        <p:spPr>
          <a:xfrm>
            <a:off x="4633307" y="4738523"/>
            <a:ext cx="869095" cy="419910"/>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556" name="Shape 556"/>
          <p:cNvSpPr/>
          <p:nvPr/>
        </p:nvSpPr>
        <p:spPr>
          <a:xfrm flipV="1">
            <a:off x="4631348" y="4334667"/>
            <a:ext cx="874522" cy="766283"/>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557" name="Shape 557"/>
          <p:cNvSpPr/>
          <p:nvPr/>
        </p:nvSpPr>
        <p:spPr>
          <a:xfrm flipV="1">
            <a:off x="5595797"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pic>
        <p:nvPicPr>
          <p:cNvPr id="558" name="pasted-image.pdf"/>
          <p:cNvPicPr>
            <a:picLocks noChangeAspect="1"/>
          </p:cNvPicPr>
          <p:nvPr/>
        </p:nvPicPr>
        <p:blipFill>
          <a:blip r:embed="rId2">
            <a:extLst/>
          </a:blip>
          <a:stretch>
            <a:fillRect/>
          </a:stretch>
        </p:blipFill>
        <p:spPr>
          <a:xfrm>
            <a:off x="4958692" y="3007570"/>
            <a:ext cx="239827" cy="218666"/>
          </a:xfrm>
          <a:prstGeom prst="rect">
            <a:avLst/>
          </a:prstGeom>
          <a:ln w="12700">
            <a:miter lim="400000"/>
          </a:ln>
        </p:spPr>
      </p:pic>
      <p:pic>
        <p:nvPicPr>
          <p:cNvPr id="559" name="pasted-image.pdf"/>
          <p:cNvPicPr>
            <a:picLocks noChangeAspect="1"/>
          </p:cNvPicPr>
          <p:nvPr/>
        </p:nvPicPr>
        <p:blipFill>
          <a:blip r:embed="rId3">
            <a:extLst/>
          </a:blip>
          <a:stretch>
            <a:fillRect/>
          </a:stretch>
        </p:blipFill>
        <p:spPr>
          <a:xfrm>
            <a:off x="4946397" y="5585028"/>
            <a:ext cx="239827" cy="155183"/>
          </a:xfrm>
          <a:prstGeom prst="rect">
            <a:avLst/>
          </a:prstGeom>
          <a:ln w="12700">
            <a:miter lim="400000"/>
          </a:ln>
        </p:spPr>
      </p:pic>
      <p:sp>
        <p:nvSpPr>
          <p:cNvPr id="560" name="Shape 560"/>
          <p:cNvSpPr/>
          <p:nvPr/>
        </p:nvSpPr>
        <p:spPr>
          <a:xfrm>
            <a:off x="5896567"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61" name="Shape 561"/>
          <p:cNvSpPr/>
          <p:nvPr/>
        </p:nvSpPr>
        <p:spPr>
          <a:xfrm>
            <a:off x="5896567"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62" name="Shape 562"/>
          <p:cNvSpPr/>
          <p:nvPr/>
        </p:nvSpPr>
        <p:spPr>
          <a:xfrm>
            <a:off x="5896567"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63" name="Shape 563"/>
          <p:cNvSpPr/>
          <p:nvPr/>
        </p:nvSpPr>
        <p:spPr>
          <a:xfrm>
            <a:off x="5896567"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64" name="Shape 564"/>
          <p:cNvSpPr/>
          <p:nvPr/>
        </p:nvSpPr>
        <p:spPr>
          <a:xfrm>
            <a:off x="5896567"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65" name="Shape 565"/>
          <p:cNvSpPr/>
          <p:nvPr/>
        </p:nvSpPr>
        <p:spPr>
          <a:xfrm>
            <a:off x="5682139" y="3442354"/>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566" name="Shape 566"/>
          <p:cNvSpPr/>
          <p:nvPr/>
        </p:nvSpPr>
        <p:spPr>
          <a:xfrm>
            <a:off x="5682139" y="3875450"/>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567" name="Shape 567"/>
          <p:cNvSpPr/>
          <p:nvPr/>
        </p:nvSpPr>
        <p:spPr>
          <a:xfrm>
            <a:off x="5682139" y="4294439"/>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568" name="Shape 568"/>
          <p:cNvSpPr/>
          <p:nvPr/>
        </p:nvSpPr>
        <p:spPr>
          <a:xfrm>
            <a:off x="5682139" y="4720482"/>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569" name="Shape 569"/>
          <p:cNvSpPr/>
          <p:nvPr/>
        </p:nvSpPr>
        <p:spPr>
          <a:xfrm>
            <a:off x="5682139" y="5157470"/>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570" name="Shape 570"/>
          <p:cNvSpPr/>
          <p:nvPr/>
        </p:nvSpPr>
        <p:spPr>
          <a:xfrm flipV="1">
            <a:off x="5953122"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pic>
        <p:nvPicPr>
          <p:cNvPr id="571" name="pasted-image.pdf"/>
          <p:cNvPicPr>
            <a:picLocks noChangeAspect="1"/>
          </p:cNvPicPr>
          <p:nvPr/>
        </p:nvPicPr>
        <p:blipFill>
          <a:blip r:embed="rId4">
            <a:extLst/>
          </a:blip>
          <a:stretch>
            <a:fillRect/>
          </a:stretch>
        </p:blipFill>
        <p:spPr>
          <a:xfrm>
            <a:off x="5716568" y="5532015"/>
            <a:ext cx="105806" cy="190451"/>
          </a:xfrm>
          <a:prstGeom prst="rect">
            <a:avLst/>
          </a:prstGeom>
          <a:ln w="12700">
            <a:miter lim="400000"/>
          </a:ln>
        </p:spPr>
      </p:pic>
      <p:sp>
        <p:nvSpPr>
          <p:cNvPr id="572" name="Shape 572"/>
          <p:cNvSpPr/>
          <p:nvPr/>
        </p:nvSpPr>
        <p:spPr>
          <a:xfrm>
            <a:off x="4587309" y="5802660"/>
            <a:ext cx="3332141" cy="456848"/>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500" b="1">
                <a:solidFill>
                  <a:srgbClr val="0433FF"/>
                </a:solidFill>
                <a:latin typeface="Helvetica"/>
                <a:ea typeface="Helvetica"/>
                <a:cs typeface="Helvetica"/>
                <a:sym typeface="Helvetica"/>
              </a:defRPr>
            </a:lvl1pPr>
          </a:lstStyle>
          <a:p>
            <a:r>
              <a:t>reconfiguration delay</a:t>
            </a:r>
          </a:p>
        </p:txBody>
      </p:sp>
      <p:sp>
        <p:nvSpPr>
          <p:cNvPr id="573" name="Shape 573"/>
          <p:cNvSpPr>
            <a:spLocks noGrp="1"/>
          </p:cNvSpPr>
          <p:nvPr>
            <p:ph type="title"/>
          </p:nvPr>
        </p:nvSpPr>
        <p:spPr>
          <a:prstGeom prst="rect">
            <a:avLst/>
          </a:prstGeom>
        </p:spPr>
        <p:txBody>
          <a:bodyPr/>
          <a:lstStyle/>
          <a:p>
            <a:r>
              <a:t>Scheduling</a:t>
            </a:r>
          </a:p>
        </p:txBody>
      </p:sp>
      <p:sp>
        <p:nvSpPr>
          <p:cNvPr id="574" name="Shape 574"/>
          <p:cNvSpPr>
            <a:spLocks noGrp="1"/>
          </p:cNvSpPr>
          <p:nvPr>
            <p:ph type="body" sz="quarter" idx="1"/>
          </p:nvPr>
        </p:nvSpPr>
        <p:spPr>
          <a:xfrm>
            <a:off x="669727" y="1830586"/>
            <a:ext cx="7804547" cy="538704"/>
          </a:xfrm>
          <a:prstGeom prst="rect">
            <a:avLst/>
          </a:prstGeom>
        </p:spPr>
        <p:txBody>
          <a:bodyPr>
            <a:normAutofit fontScale="77500" lnSpcReduction="20000"/>
          </a:bodyPr>
          <a:lstStyle>
            <a:lvl1pPr marL="342264" indent="-342264" defTabSz="449833">
              <a:spcBef>
                <a:spcPts val="3200"/>
              </a:spcBef>
              <a:defRPr sz="2772"/>
            </a:lvl1pPr>
          </a:lstStyle>
          <a:p>
            <a:r>
              <a:t>configuration of circuit switch modeled as bipartite graph matching</a:t>
            </a:r>
          </a:p>
        </p:txBody>
      </p:sp>
      <p:sp>
        <p:nvSpPr>
          <p:cNvPr id="575" name="Shape 575"/>
          <p:cNvSpPr/>
          <p:nvPr/>
        </p:nvSpPr>
        <p:spPr>
          <a:xfrm>
            <a:off x="1679530" y="5260055"/>
            <a:ext cx="1870810"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n = 5 nodes</a:t>
            </a:r>
          </a:p>
        </p:txBody>
      </p:sp>
      <p:sp>
        <p:nvSpPr>
          <p:cNvPr id="576" name="Shape 576"/>
          <p:cNvSpPr/>
          <p:nvPr/>
        </p:nvSpPr>
        <p:spPr>
          <a:xfrm>
            <a:off x="1475841" y="2963138"/>
            <a:ext cx="2546889"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Traffic Matrix: T</a:t>
            </a:r>
          </a:p>
        </p:txBody>
      </p:sp>
    </p:spTree>
    <p:extLst>
      <p:ext uri="{BB962C8B-B14F-4D97-AF65-F5344CB8AC3E}">
        <p14:creationId xmlns:p14="http://schemas.microsoft.com/office/powerpoint/2010/main" val="20101997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p:nvPr/>
        </p:nvSpPr>
        <p:spPr>
          <a:xfrm>
            <a:off x="4480265"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79" name="Shape 579"/>
          <p:cNvSpPr/>
          <p:nvPr/>
        </p:nvSpPr>
        <p:spPr>
          <a:xfrm>
            <a:off x="4480265"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80" name="Shape 580"/>
          <p:cNvSpPr/>
          <p:nvPr/>
        </p:nvSpPr>
        <p:spPr>
          <a:xfrm>
            <a:off x="4480265"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81" name="Shape 581"/>
          <p:cNvSpPr/>
          <p:nvPr/>
        </p:nvSpPr>
        <p:spPr>
          <a:xfrm>
            <a:off x="4480265"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82" name="Shape 582"/>
          <p:cNvSpPr/>
          <p:nvPr/>
        </p:nvSpPr>
        <p:spPr>
          <a:xfrm>
            <a:off x="4480265"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583" name="Shape 583"/>
          <p:cNvSpPr/>
          <p:nvPr/>
        </p:nvSpPr>
        <p:spPr>
          <a:xfrm>
            <a:off x="4365818" y="5449597"/>
            <a:ext cx="3174609" cy="1"/>
          </a:xfrm>
          <a:prstGeom prst="line">
            <a:avLst/>
          </a:prstGeom>
          <a:ln w="25400">
            <a:solidFill>
              <a:srgbClr val="000000"/>
            </a:solidFill>
            <a:miter lim="400000"/>
            <a:tailEnd type="triangle"/>
          </a:ln>
        </p:spPr>
        <p:txBody>
          <a:bodyPr lIns="35715" tIns="35715" rIns="35715" bIns="35715" anchor="ctr"/>
          <a:lstStyle/>
          <a:p>
            <a:pPr>
              <a:defRPr sz="2400"/>
            </a:pPr>
            <a:endParaRPr/>
          </a:p>
        </p:txBody>
      </p:sp>
      <p:sp>
        <p:nvSpPr>
          <p:cNvPr id="584" name="Shape 584"/>
          <p:cNvSpPr/>
          <p:nvPr/>
        </p:nvSpPr>
        <p:spPr>
          <a:xfrm>
            <a:off x="7269444" y="5472058"/>
            <a:ext cx="913773" cy="381123"/>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lstStyle>
            <a:lvl1pPr>
              <a:defRPr sz="3000"/>
            </a:lvl1pPr>
          </a:lstStyle>
          <a:p>
            <a:r>
              <a:rPr dirty="0"/>
              <a:t>time</a:t>
            </a:r>
          </a:p>
        </p:txBody>
      </p:sp>
      <p:sp>
        <p:nvSpPr>
          <p:cNvPr id="585" name="Shape 585"/>
          <p:cNvSpPr/>
          <p:nvPr/>
        </p:nvSpPr>
        <p:spPr>
          <a:xfrm flipV="1">
            <a:off x="4536821"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sp>
        <p:nvSpPr>
          <p:cNvPr id="586" name="Shape 586"/>
          <p:cNvSpPr/>
          <p:nvPr/>
        </p:nvSpPr>
        <p:spPr>
          <a:xfrm>
            <a:off x="1767523" y="4064496"/>
            <a:ext cx="22908" cy="22908"/>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87" name="Shape 587"/>
          <p:cNvSpPr/>
          <p:nvPr/>
        </p:nvSpPr>
        <p:spPr>
          <a:xfrm>
            <a:off x="2110481" y="4064745"/>
            <a:ext cx="22410"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88" name="Shape 588"/>
          <p:cNvSpPr/>
          <p:nvPr/>
        </p:nvSpPr>
        <p:spPr>
          <a:xfrm>
            <a:off x="1766363" y="4354654"/>
            <a:ext cx="24068"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89" name="Shape 589"/>
          <p:cNvSpPr/>
          <p:nvPr/>
        </p:nvSpPr>
        <p:spPr>
          <a:xfrm>
            <a:off x="2453191" y="4355484"/>
            <a:ext cx="22409"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90" name="Shape 590"/>
          <p:cNvSpPr/>
          <p:nvPr/>
        </p:nvSpPr>
        <p:spPr>
          <a:xfrm>
            <a:off x="2109653" y="4645391"/>
            <a:ext cx="24069" cy="24068"/>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91" name="Shape 591"/>
          <p:cNvSpPr/>
          <p:nvPr/>
        </p:nvSpPr>
        <p:spPr>
          <a:xfrm>
            <a:off x="2452691" y="4645970"/>
            <a:ext cx="22909"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92" name="Shape 592"/>
          <p:cNvSpPr/>
          <p:nvPr/>
        </p:nvSpPr>
        <p:spPr>
          <a:xfrm>
            <a:off x="2794735" y="4078971"/>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93" name="Shape 593"/>
          <p:cNvSpPr/>
          <p:nvPr/>
        </p:nvSpPr>
        <p:spPr>
          <a:xfrm>
            <a:off x="2795900" y="4646220"/>
            <a:ext cx="22409"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94" name="Shape 594"/>
          <p:cNvSpPr/>
          <p:nvPr/>
        </p:nvSpPr>
        <p:spPr>
          <a:xfrm>
            <a:off x="2110481" y="4936959"/>
            <a:ext cx="22410"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95" name="Shape 595"/>
          <p:cNvSpPr/>
          <p:nvPr/>
        </p:nvSpPr>
        <p:spPr>
          <a:xfrm>
            <a:off x="1767772" y="3774009"/>
            <a:ext cx="22410"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96" name="Shape 596"/>
          <p:cNvSpPr/>
          <p:nvPr/>
        </p:nvSpPr>
        <p:spPr>
          <a:xfrm>
            <a:off x="2452940" y="3773758"/>
            <a:ext cx="22909"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97" name="Shape 597"/>
          <p:cNvSpPr/>
          <p:nvPr/>
        </p:nvSpPr>
        <p:spPr>
          <a:xfrm>
            <a:off x="3137779" y="3764880"/>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98" name="Shape 598"/>
          <p:cNvSpPr/>
          <p:nvPr/>
        </p:nvSpPr>
        <p:spPr>
          <a:xfrm>
            <a:off x="3138358" y="4355234"/>
            <a:ext cx="22908"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599" name="Shape 599"/>
          <p:cNvSpPr/>
          <p:nvPr/>
        </p:nvSpPr>
        <p:spPr>
          <a:xfrm>
            <a:off x="3138609" y="4944427"/>
            <a:ext cx="22409"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grpSp>
        <p:nvGrpSpPr>
          <p:cNvPr id="603" name="Group 603"/>
          <p:cNvGrpSpPr/>
          <p:nvPr/>
        </p:nvGrpSpPr>
        <p:grpSpPr>
          <a:xfrm>
            <a:off x="1545545" y="3636150"/>
            <a:ext cx="120403" cy="1518048"/>
            <a:chOff x="0" y="0"/>
            <a:chExt cx="171239" cy="2159000"/>
          </a:xfrm>
        </p:grpSpPr>
        <p:sp>
          <p:nvSpPr>
            <p:cNvPr id="600" name="Shape 600"/>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601" name="Shape 601"/>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602" name="Shape 602"/>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grpSp>
        <p:nvGrpSpPr>
          <p:cNvPr id="607" name="Group 607"/>
          <p:cNvGrpSpPr/>
          <p:nvPr/>
        </p:nvGrpSpPr>
        <p:grpSpPr>
          <a:xfrm flipH="1">
            <a:off x="3221914" y="3636150"/>
            <a:ext cx="120404" cy="1518048"/>
            <a:chOff x="0" y="0"/>
            <a:chExt cx="171239" cy="2159000"/>
          </a:xfrm>
        </p:grpSpPr>
        <p:sp>
          <p:nvSpPr>
            <p:cNvPr id="604" name="Shape 604"/>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605" name="Shape 605"/>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606" name="Shape 606"/>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sp>
        <p:nvSpPr>
          <p:cNvPr id="608" name="Shape 608"/>
          <p:cNvSpPr/>
          <p:nvPr/>
        </p:nvSpPr>
        <p:spPr>
          <a:xfrm>
            <a:off x="2794735" y="4943599"/>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09" name="Shape 609"/>
          <p:cNvSpPr/>
          <p:nvPr/>
        </p:nvSpPr>
        <p:spPr>
          <a:xfrm>
            <a:off x="2020429" y="3540796"/>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1</a:t>
            </a:r>
          </a:p>
        </p:txBody>
      </p:sp>
      <p:sp>
        <p:nvSpPr>
          <p:cNvPr id="610" name="Shape 610"/>
          <p:cNvSpPr/>
          <p:nvPr/>
        </p:nvSpPr>
        <p:spPr>
          <a:xfrm>
            <a:off x="2363137" y="3839832"/>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1</a:t>
            </a:r>
          </a:p>
        </p:txBody>
      </p:sp>
      <p:sp>
        <p:nvSpPr>
          <p:cNvPr id="611" name="Shape 611"/>
          <p:cNvSpPr/>
          <p:nvPr/>
        </p:nvSpPr>
        <p:spPr>
          <a:xfrm>
            <a:off x="2705511" y="4130570"/>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1</a:t>
            </a:r>
          </a:p>
        </p:txBody>
      </p:sp>
      <p:sp>
        <p:nvSpPr>
          <p:cNvPr id="612" name="Shape 612"/>
          <p:cNvSpPr/>
          <p:nvPr/>
        </p:nvSpPr>
        <p:spPr>
          <a:xfrm>
            <a:off x="3037983" y="4425333"/>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1</a:t>
            </a:r>
          </a:p>
        </p:txBody>
      </p:sp>
      <p:sp>
        <p:nvSpPr>
          <p:cNvPr id="613" name="Shape 613"/>
          <p:cNvSpPr/>
          <p:nvPr/>
        </p:nvSpPr>
        <p:spPr>
          <a:xfrm>
            <a:off x="1677720" y="4712045"/>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1</a:t>
            </a:r>
          </a:p>
        </p:txBody>
      </p:sp>
      <p:sp>
        <p:nvSpPr>
          <p:cNvPr id="614" name="Shape 614"/>
          <p:cNvSpPr/>
          <p:nvPr/>
        </p:nvSpPr>
        <p:spPr>
          <a:xfrm>
            <a:off x="2705529" y="3574162"/>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0</a:t>
            </a:r>
          </a:p>
        </p:txBody>
      </p:sp>
      <p:sp>
        <p:nvSpPr>
          <p:cNvPr id="615" name="Shape 615"/>
          <p:cNvSpPr/>
          <p:nvPr/>
        </p:nvSpPr>
        <p:spPr>
          <a:xfrm>
            <a:off x="3049067" y="3839832"/>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0</a:t>
            </a:r>
          </a:p>
        </p:txBody>
      </p:sp>
      <p:sp>
        <p:nvSpPr>
          <p:cNvPr id="616" name="Shape 616"/>
          <p:cNvSpPr/>
          <p:nvPr/>
        </p:nvSpPr>
        <p:spPr>
          <a:xfrm>
            <a:off x="2022142" y="4130570"/>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0</a:t>
            </a:r>
          </a:p>
        </p:txBody>
      </p:sp>
      <p:sp>
        <p:nvSpPr>
          <p:cNvPr id="617" name="Shape 617"/>
          <p:cNvSpPr/>
          <p:nvPr/>
        </p:nvSpPr>
        <p:spPr>
          <a:xfrm>
            <a:off x="1677738" y="4421308"/>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0</a:t>
            </a:r>
          </a:p>
        </p:txBody>
      </p:sp>
      <p:sp>
        <p:nvSpPr>
          <p:cNvPr id="618" name="Shape 618"/>
          <p:cNvSpPr/>
          <p:nvPr/>
        </p:nvSpPr>
        <p:spPr>
          <a:xfrm>
            <a:off x="2342692" y="4707742"/>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0</a:t>
            </a:r>
          </a:p>
        </p:txBody>
      </p:sp>
      <p:sp>
        <p:nvSpPr>
          <p:cNvPr id="619" name="Shape 619"/>
          <p:cNvSpPr/>
          <p:nvPr/>
        </p:nvSpPr>
        <p:spPr>
          <a:xfrm>
            <a:off x="5539242"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20" name="Shape 620"/>
          <p:cNvSpPr/>
          <p:nvPr/>
        </p:nvSpPr>
        <p:spPr>
          <a:xfrm>
            <a:off x="5539242"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21" name="Shape 621"/>
          <p:cNvSpPr/>
          <p:nvPr/>
        </p:nvSpPr>
        <p:spPr>
          <a:xfrm>
            <a:off x="5539242"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22" name="Shape 622"/>
          <p:cNvSpPr/>
          <p:nvPr/>
        </p:nvSpPr>
        <p:spPr>
          <a:xfrm>
            <a:off x="5539242"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23" name="Shape 623"/>
          <p:cNvSpPr/>
          <p:nvPr/>
        </p:nvSpPr>
        <p:spPr>
          <a:xfrm>
            <a:off x="5539242"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24" name="Shape 624"/>
          <p:cNvSpPr/>
          <p:nvPr/>
        </p:nvSpPr>
        <p:spPr>
          <a:xfrm>
            <a:off x="4626079" y="3451697"/>
            <a:ext cx="883378" cy="401385"/>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625" name="Shape 625"/>
          <p:cNvSpPr/>
          <p:nvPr/>
        </p:nvSpPr>
        <p:spPr>
          <a:xfrm>
            <a:off x="4625987" y="3929585"/>
            <a:ext cx="885129" cy="735156"/>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626" name="Shape 626"/>
          <p:cNvSpPr/>
          <p:nvPr/>
        </p:nvSpPr>
        <p:spPr>
          <a:xfrm flipV="1">
            <a:off x="4615209" y="3465041"/>
            <a:ext cx="906727" cy="801297"/>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627" name="Shape 627"/>
          <p:cNvSpPr/>
          <p:nvPr/>
        </p:nvSpPr>
        <p:spPr>
          <a:xfrm>
            <a:off x="4633307" y="4738523"/>
            <a:ext cx="869095" cy="419910"/>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628" name="Shape 628"/>
          <p:cNvSpPr/>
          <p:nvPr/>
        </p:nvSpPr>
        <p:spPr>
          <a:xfrm flipV="1">
            <a:off x="4631348" y="4334667"/>
            <a:ext cx="874522" cy="766283"/>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629" name="Shape 629"/>
          <p:cNvSpPr/>
          <p:nvPr/>
        </p:nvSpPr>
        <p:spPr>
          <a:xfrm flipV="1">
            <a:off x="5595797"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pic>
        <p:nvPicPr>
          <p:cNvPr id="630" name="pasted-image.pdf"/>
          <p:cNvPicPr>
            <a:picLocks noChangeAspect="1"/>
          </p:cNvPicPr>
          <p:nvPr/>
        </p:nvPicPr>
        <p:blipFill>
          <a:blip r:embed="rId2">
            <a:extLst/>
          </a:blip>
          <a:stretch>
            <a:fillRect/>
          </a:stretch>
        </p:blipFill>
        <p:spPr>
          <a:xfrm>
            <a:off x="4958692" y="3007570"/>
            <a:ext cx="239827" cy="218666"/>
          </a:xfrm>
          <a:prstGeom prst="rect">
            <a:avLst/>
          </a:prstGeom>
          <a:ln w="12700">
            <a:miter lim="400000"/>
          </a:ln>
        </p:spPr>
      </p:pic>
      <p:pic>
        <p:nvPicPr>
          <p:cNvPr id="631" name="pasted-image.pdf"/>
          <p:cNvPicPr>
            <a:picLocks noChangeAspect="1"/>
          </p:cNvPicPr>
          <p:nvPr/>
        </p:nvPicPr>
        <p:blipFill>
          <a:blip r:embed="rId3">
            <a:extLst/>
          </a:blip>
          <a:stretch>
            <a:fillRect/>
          </a:stretch>
        </p:blipFill>
        <p:spPr>
          <a:xfrm>
            <a:off x="4946397" y="5585028"/>
            <a:ext cx="239827" cy="155183"/>
          </a:xfrm>
          <a:prstGeom prst="rect">
            <a:avLst/>
          </a:prstGeom>
          <a:ln w="12700">
            <a:miter lim="400000"/>
          </a:ln>
        </p:spPr>
      </p:pic>
      <p:sp>
        <p:nvSpPr>
          <p:cNvPr id="632" name="Shape 632"/>
          <p:cNvSpPr/>
          <p:nvPr/>
        </p:nvSpPr>
        <p:spPr>
          <a:xfrm>
            <a:off x="5896567"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33" name="Shape 633"/>
          <p:cNvSpPr/>
          <p:nvPr/>
        </p:nvSpPr>
        <p:spPr>
          <a:xfrm>
            <a:off x="5896567"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34" name="Shape 634"/>
          <p:cNvSpPr/>
          <p:nvPr/>
        </p:nvSpPr>
        <p:spPr>
          <a:xfrm>
            <a:off x="5896567"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35" name="Shape 635"/>
          <p:cNvSpPr/>
          <p:nvPr/>
        </p:nvSpPr>
        <p:spPr>
          <a:xfrm>
            <a:off x="5896567"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36" name="Shape 636"/>
          <p:cNvSpPr/>
          <p:nvPr/>
        </p:nvSpPr>
        <p:spPr>
          <a:xfrm>
            <a:off x="5896567"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37" name="Shape 637"/>
          <p:cNvSpPr/>
          <p:nvPr/>
        </p:nvSpPr>
        <p:spPr>
          <a:xfrm>
            <a:off x="5682139" y="3442354"/>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638" name="Shape 638"/>
          <p:cNvSpPr/>
          <p:nvPr/>
        </p:nvSpPr>
        <p:spPr>
          <a:xfrm>
            <a:off x="5682139" y="3875450"/>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639" name="Shape 639"/>
          <p:cNvSpPr/>
          <p:nvPr/>
        </p:nvSpPr>
        <p:spPr>
          <a:xfrm>
            <a:off x="5682139" y="4294439"/>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640" name="Shape 640"/>
          <p:cNvSpPr/>
          <p:nvPr/>
        </p:nvSpPr>
        <p:spPr>
          <a:xfrm>
            <a:off x="5682139" y="4720482"/>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641" name="Shape 641"/>
          <p:cNvSpPr/>
          <p:nvPr/>
        </p:nvSpPr>
        <p:spPr>
          <a:xfrm>
            <a:off x="5682139" y="5157470"/>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642" name="Shape 642"/>
          <p:cNvSpPr/>
          <p:nvPr/>
        </p:nvSpPr>
        <p:spPr>
          <a:xfrm flipV="1">
            <a:off x="5953122"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pic>
        <p:nvPicPr>
          <p:cNvPr id="643" name="pasted-image.pdf"/>
          <p:cNvPicPr>
            <a:picLocks noChangeAspect="1"/>
          </p:cNvPicPr>
          <p:nvPr/>
        </p:nvPicPr>
        <p:blipFill>
          <a:blip r:embed="rId4">
            <a:extLst/>
          </a:blip>
          <a:stretch>
            <a:fillRect/>
          </a:stretch>
        </p:blipFill>
        <p:spPr>
          <a:xfrm>
            <a:off x="5716568" y="5532015"/>
            <a:ext cx="105806" cy="190451"/>
          </a:xfrm>
          <a:prstGeom prst="rect">
            <a:avLst/>
          </a:prstGeom>
          <a:ln w="12700">
            <a:miter lim="400000"/>
          </a:ln>
        </p:spPr>
      </p:pic>
      <p:sp>
        <p:nvSpPr>
          <p:cNvPr id="644" name="Shape 644"/>
          <p:cNvSpPr/>
          <p:nvPr/>
        </p:nvSpPr>
        <p:spPr>
          <a:xfrm>
            <a:off x="6598218"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45" name="Shape 645"/>
          <p:cNvSpPr/>
          <p:nvPr/>
        </p:nvSpPr>
        <p:spPr>
          <a:xfrm>
            <a:off x="6598218"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46" name="Shape 646"/>
          <p:cNvSpPr/>
          <p:nvPr/>
        </p:nvSpPr>
        <p:spPr>
          <a:xfrm>
            <a:off x="6598218"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47" name="Shape 647"/>
          <p:cNvSpPr/>
          <p:nvPr/>
        </p:nvSpPr>
        <p:spPr>
          <a:xfrm>
            <a:off x="6598218"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48" name="Shape 648"/>
          <p:cNvSpPr/>
          <p:nvPr/>
        </p:nvSpPr>
        <p:spPr>
          <a:xfrm>
            <a:off x="6598218"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49" name="Shape 649"/>
          <p:cNvSpPr/>
          <p:nvPr/>
        </p:nvSpPr>
        <p:spPr>
          <a:xfrm>
            <a:off x="6025014" y="3486966"/>
            <a:ext cx="587272" cy="1562585"/>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650" name="Shape 650"/>
          <p:cNvSpPr/>
          <p:nvPr/>
        </p:nvSpPr>
        <p:spPr>
          <a:xfrm>
            <a:off x="6025884" y="3880542"/>
            <a:ext cx="560104" cy="409824"/>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651" name="Shape 651"/>
          <p:cNvSpPr/>
          <p:nvPr/>
        </p:nvSpPr>
        <p:spPr>
          <a:xfrm flipV="1">
            <a:off x="6028704" y="3467027"/>
            <a:ext cx="556170" cy="812936"/>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652" name="Shape 652"/>
          <p:cNvSpPr/>
          <p:nvPr/>
        </p:nvSpPr>
        <p:spPr>
          <a:xfrm flipV="1">
            <a:off x="6028680" y="3885979"/>
            <a:ext cx="556170" cy="812936"/>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653" name="Shape 653"/>
          <p:cNvSpPr/>
          <p:nvPr/>
        </p:nvSpPr>
        <p:spPr>
          <a:xfrm flipV="1">
            <a:off x="6042363" y="4760935"/>
            <a:ext cx="538693" cy="364023"/>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654" name="Shape 654"/>
          <p:cNvSpPr/>
          <p:nvPr/>
        </p:nvSpPr>
        <p:spPr>
          <a:xfrm flipV="1">
            <a:off x="6654773"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pic>
        <p:nvPicPr>
          <p:cNvPr id="655" name="pasted-image.pdf"/>
          <p:cNvPicPr>
            <a:picLocks noChangeAspect="1"/>
          </p:cNvPicPr>
          <p:nvPr/>
        </p:nvPicPr>
        <p:blipFill>
          <a:blip r:embed="rId5">
            <a:extLst/>
          </a:blip>
          <a:stretch>
            <a:fillRect/>
          </a:stretch>
        </p:blipFill>
        <p:spPr>
          <a:xfrm>
            <a:off x="6192707" y="3007570"/>
            <a:ext cx="246881" cy="218666"/>
          </a:xfrm>
          <a:prstGeom prst="rect">
            <a:avLst/>
          </a:prstGeom>
          <a:ln w="12700">
            <a:miter lim="400000"/>
          </a:ln>
        </p:spPr>
      </p:pic>
      <p:pic>
        <p:nvPicPr>
          <p:cNvPr id="656" name="pasted-image.pdf"/>
          <p:cNvPicPr>
            <a:picLocks noChangeAspect="1"/>
          </p:cNvPicPr>
          <p:nvPr/>
        </p:nvPicPr>
        <p:blipFill>
          <a:blip r:embed="rId6">
            <a:extLst/>
          </a:blip>
          <a:stretch>
            <a:fillRect/>
          </a:stretch>
        </p:blipFill>
        <p:spPr>
          <a:xfrm>
            <a:off x="6230081" y="5563584"/>
            <a:ext cx="246881" cy="155183"/>
          </a:xfrm>
          <a:prstGeom prst="rect">
            <a:avLst/>
          </a:prstGeom>
          <a:ln w="12700">
            <a:miter lim="400000"/>
          </a:ln>
        </p:spPr>
      </p:pic>
      <p:sp>
        <p:nvSpPr>
          <p:cNvPr id="657" name="Shape 657"/>
          <p:cNvSpPr>
            <a:spLocks noGrp="1"/>
          </p:cNvSpPr>
          <p:nvPr>
            <p:ph type="title"/>
          </p:nvPr>
        </p:nvSpPr>
        <p:spPr>
          <a:prstGeom prst="rect">
            <a:avLst/>
          </a:prstGeom>
        </p:spPr>
        <p:txBody>
          <a:bodyPr/>
          <a:lstStyle/>
          <a:p>
            <a:r>
              <a:t>Scheduling</a:t>
            </a:r>
          </a:p>
        </p:txBody>
      </p:sp>
      <p:sp>
        <p:nvSpPr>
          <p:cNvPr id="658" name="Shape 658"/>
          <p:cNvSpPr>
            <a:spLocks noGrp="1"/>
          </p:cNvSpPr>
          <p:nvPr>
            <p:ph type="body" sz="quarter" idx="1"/>
          </p:nvPr>
        </p:nvSpPr>
        <p:spPr>
          <a:xfrm>
            <a:off x="669727" y="1830586"/>
            <a:ext cx="7804547" cy="538704"/>
          </a:xfrm>
          <a:prstGeom prst="rect">
            <a:avLst/>
          </a:prstGeom>
        </p:spPr>
        <p:txBody>
          <a:bodyPr>
            <a:normAutofit fontScale="77500" lnSpcReduction="20000"/>
          </a:bodyPr>
          <a:lstStyle>
            <a:lvl1pPr marL="342264" indent="-342264" defTabSz="449833">
              <a:spcBef>
                <a:spcPts val="3200"/>
              </a:spcBef>
              <a:defRPr sz="2772"/>
            </a:lvl1pPr>
          </a:lstStyle>
          <a:p>
            <a:r>
              <a:t>configuration of circuit switch modeled as bipartite graph matching</a:t>
            </a:r>
          </a:p>
        </p:txBody>
      </p:sp>
      <p:sp>
        <p:nvSpPr>
          <p:cNvPr id="659" name="Shape 659"/>
          <p:cNvSpPr/>
          <p:nvPr/>
        </p:nvSpPr>
        <p:spPr>
          <a:xfrm>
            <a:off x="1679530" y="5260055"/>
            <a:ext cx="1870810"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n = 5 nodes</a:t>
            </a:r>
          </a:p>
        </p:txBody>
      </p:sp>
      <p:sp>
        <p:nvSpPr>
          <p:cNvPr id="660" name="Shape 660"/>
          <p:cNvSpPr/>
          <p:nvPr/>
        </p:nvSpPr>
        <p:spPr>
          <a:xfrm>
            <a:off x="1475841" y="2963138"/>
            <a:ext cx="2546889"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Traffic Matrix: T</a:t>
            </a:r>
          </a:p>
        </p:txBody>
      </p:sp>
    </p:spTree>
    <p:extLst>
      <p:ext uri="{BB962C8B-B14F-4D97-AF65-F5344CB8AC3E}">
        <p14:creationId xmlns:p14="http://schemas.microsoft.com/office/powerpoint/2010/main" val="176789640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Shape 662"/>
          <p:cNvSpPr/>
          <p:nvPr/>
        </p:nvSpPr>
        <p:spPr>
          <a:xfrm>
            <a:off x="4480265"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63" name="Shape 663"/>
          <p:cNvSpPr/>
          <p:nvPr/>
        </p:nvSpPr>
        <p:spPr>
          <a:xfrm>
            <a:off x="4480265"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64" name="Shape 664"/>
          <p:cNvSpPr/>
          <p:nvPr/>
        </p:nvSpPr>
        <p:spPr>
          <a:xfrm>
            <a:off x="4480265"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65" name="Shape 665"/>
          <p:cNvSpPr/>
          <p:nvPr/>
        </p:nvSpPr>
        <p:spPr>
          <a:xfrm>
            <a:off x="4480265"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66" name="Shape 666"/>
          <p:cNvSpPr/>
          <p:nvPr/>
        </p:nvSpPr>
        <p:spPr>
          <a:xfrm>
            <a:off x="4480265"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667" name="Shape 667"/>
          <p:cNvSpPr/>
          <p:nvPr/>
        </p:nvSpPr>
        <p:spPr>
          <a:xfrm>
            <a:off x="4365818" y="5449597"/>
            <a:ext cx="3174609" cy="1"/>
          </a:xfrm>
          <a:prstGeom prst="line">
            <a:avLst/>
          </a:prstGeom>
          <a:ln w="25400">
            <a:solidFill>
              <a:srgbClr val="000000"/>
            </a:solidFill>
            <a:miter lim="400000"/>
            <a:tailEnd type="triangle"/>
          </a:ln>
        </p:spPr>
        <p:txBody>
          <a:bodyPr lIns="35715" tIns="35715" rIns="35715" bIns="35715" anchor="ctr"/>
          <a:lstStyle/>
          <a:p>
            <a:pPr>
              <a:defRPr sz="2400"/>
            </a:pPr>
            <a:endParaRPr/>
          </a:p>
        </p:txBody>
      </p:sp>
      <p:sp>
        <p:nvSpPr>
          <p:cNvPr id="668" name="Shape 668"/>
          <p:cNvSpPr/>
          <p:nvPr/>
        </p:nvSpPr>
        <p:spPr>
          <a:xfrm>
            <a:off x="7269444" y="5472058"/>
            <a:ext cx="946904" cy="381123"/>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lstStyle>
            <a:lvl1pPr>
              <a:defRPr sz="3000"/>
            </a:lvl1pPr>
          </a:lstStyle>
          <a:p>
            <a:r>
              <a:rPr dirty="0"/>
              <a:t>time</a:t>
            </a:r>
          </a:p>
        </p:txBody>
      </p:sp>
      <p:sp>
        <p:nvSpPr>
          <p:cNvPr id="669" name="Shape 669"/>
          <p:cNvSpPr/>
          <p:nvPr/>
        </p:nvSpPr>
        <p:spPr>
          <a:xfrm flipV="1">
            <a:off x="4536821"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sp>
        <p:nvSpPr>
          <p:cNvPr id="670" name="Shape 670"/>
          <p:cNvSpPr/>
          <p:nvPr/>
        </p:nvSpPr>
        <p:spPr>
          <a:xfrm>
            <a:off x="1767523" y="4064496"/>
            <a:ext cx="22908" cy="22908"/>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71" name="Shape 671"/>
          <p:cNvSpPr/>
          <p:nvPr/>
        </p:nvSpPr>
        <p:spPr>
          <a:xfrm>
            <a:off x="2110481" y="4064745"/>
            <a:ext cx="22410"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72" name="Shape 672"/>
          <p:cNvSpPr/>
          <p:nvPr/>
        </p:nvSpPr>
        <p:spPr>
          <a:xfrm>
            <a:off x="1766363" y="4354654"/>
            <a:ext cx="24068"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73" name="Shape 673"/>
          <p:cNvSpPr/>
          <p:nvPr/>
        </p:nvSpPr>
        <p:spPr>
          <a:xfrm>
            <a:off x="2453191" y="4355484"/>
            <a:ext cx="22409"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74" name="Shape 674"/>
          <p:cNvSpPr/>
          <p:nvPr/>
        </p:nvSpPr>
        <p:spPr>
          <a:xfrm>
            <a:off x="2109653" y="4645391"/>
            <a:ext cx="24069" cy="24068"/>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75" name="Shape 675"/>
          <p:cNvSpPr/>
          <p:nvPr/>
        </p:nvSpPr>
        <p:spPr>
          <a:xfrm>
            <a:off x="2452691" y="4645970"/>
            <a:ext cx="22909"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76" name="Shape 676"/>
          <p:cNvSpPr/>
          <p:nvPr/>
        </p:nvSpPr>
        <p:spPr>
          <a:xfrm>
            <a:off x="2794735" y="4078971"/>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77" name="Shape 677"/>
          <p:cNvSpPr/>
          <p:nvPr/>
        </p:nvSpPr>
        <p:spPr>
          <a:xfrm>
            <a:off x="2795900" y="4646220"/>
            <a:ext cx="22409"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78" name="Shape 678"/>
          <p:cNvSpPr/>
          <p:nvPr/>
        </p:nvSpPr>
        <p:spPr>
          <a:xfrm>
            <a:off x="2110481" y="4936959"/>
            <a:ext cx="22410"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79" name="Shape 679"/>
          <p:cNvSpPr/>
          <p:nvPr/>
        </p:nvSpPr>
        <p:spPr>
          <a:xfrm>
            <a:off x="1767772" y="3774009"/>
            <a:ext cx="22410" cy="224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80" name="Shape 680"/>
          <p:cNvSpPr/>
          <p:nvPr/>
        </p:nvSpPr>
        <p:spPr>
          <a:xfrm>
            <a:off x="2452940" y="3773758"/>
            <a:ext cx="22909"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81" name="Shape 681"/>
          <p:cNvSpPr/>
          <p:nvPr/>
        </p:nvSpPr>
        <p:spPr>
          <a:xfrm>
            <a:off x="3137779" y="3764880"/>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82" name="Shape 682"/>
          <p:cNvSpPr/>
          <p:nvPr/>
        </p:nvSpPr>
        <p:spPr>
          <a:xfrm>
            <a:off x="3138358" y="4355234"/>
            <a:ext cx="22908" cy="2290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83" name="Shape 683"/>
          <p:cNvSpPr/>
          <p:nvPr/>
        </p:nvSpPr>
        <p:spPr>
          <a:xfrm>
            <a:off x="3138609" y="4944427"/>
            <a:ext cx="22409" cy="22410"/>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grpSp>
        <p:nvGrpSpPr>
          <p:cNvPr id="687" name="Group 687"/>
          <p:cNvGrpSpPr/>
          <p:nvPr/>
        </p:nvGrpSpPr>
        <p:grpSpPr>
          <a:xfrm>
            <a:off x="1545545" y="3636150"/>
            <a:ext cx="120403" cy="1518048"/>
            <a:chOff x="0" y="0"/>
            <a:chExt cx="171239" cy="2159000"/>
          </a:xfrm>
        </p:grpSpPr>
        <p:sp>
          <p:nvSpPr>
            <p:cNvPr id="684" name="Shape 684"/>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685" name="Shape 685"/>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686" name="Shape 686"/>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grpSp>
        <p:nvGrpSpPr>
          <p:cNvPr id="691" name="Group 691"/>
          <p:cNvGrpSpPr/>
          <p:nvPr/>
        </p:nvGrpSpPr>
        <p:grpSpPr>
          <a:xfrm flipH="1">
            <a:off x="3221914" y="3636150"/>
            <a:ext cx="120404" cy="1518048"/>
            <a:chOff x="0" y="0"/>
            <a:chExt cx="171239" cy="2159000"/>
          </a:xfrm>
        </p:grpSpPr>
        <p:sp>
          <p:nvSpPr>
            <p:cNvPr id="688" name="Shape 688"/>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689" name="Shape 689"/>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690" name="Shape 690"/>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sp>
        <p:nvSpPr>
          <p:cNvPr id="692" name="Shape 692"/>
          <p:cNvSpPr/>
          <p:nvPr/>
        </p:nvSpPr>
        <p:spPr>
          <a:xfrm>
            <a:off x="2794735" y="4943599"/>
            <a:ext cx="24069" cy="24069"/>
          </a:xfrm>
          <a:prstGeom prst="ellipse">
            <a:avLst/>
          </a:prstGeom>
          <a:ln w="12700">
            <a:solidFill>
              <a:srgbClr val="000000"/>
            </a:solidFill>
            <a:miter lim="400000"/>
          </a:ln>
        </p:spPr>
        <p:txBody>
          <a:bodyPr lIns="35715" tIns="35715" rIns="35715" bIns="35715" anchor="ctr"/>
          <a:lstStyle/>
          <a:p>
            <a:pPr>
              <a:defRPr sz="2400">
                <a:solidFill>
                  <a:srgbClr val="FFFFFF"/>
                </a:solidFill>
              </a:defRPr>
            </a:pPr>
            <a:endParaRPr/>
          </a:p>
        </p:txBody>
      </p:sp>
      <p:sp>
        <p:nvSpPr>
          <p:cNvPr id="693" name="Shape 693"/>
          <p:cNvSpPr/>
          <p:nvPr/>
        </p:nvSpPr>
        <p:spPr>
          <a:xfrm>
            <a:off x="2020429" y="3540796"/>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0</a:t>
            </a:r>
          </a:p>
        </p:txBody>
      </p:sp>
      <p:sp>
        <p:nvSpPr>
          <p:cNvPr id="694" name="Shape 694"/>
          <p:cNvSpPr/>
          <p:nvPr/>
        </p:nvSpPr>
        <p:spPr>
          <a:xfrm>
            <a:off x="2363137" y="3839832"/>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0</a:t>
            </a:r>
          </a:p>
        </p:txBody>
      </p:sp>
      <p:sp>
        <p:nvSpPr>
          <p:cNvPr id="695" name="Shape 695"/>
          <p:cNvSpPr/>
          <p:nvPr/>
        </p:nvSpPr>
        <p:spPr>
          <a:xfrm>
            <a:off x="2705511" y="4130570"/>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0</a:t>
            </a:r>
          </a:p>
        </p:txBody>
      </p:sp>
      <p:sp>
        <p:nvSpPr>
          <p:cNvPr id="696" name="Shape 696"/>
          <p:cNvSpPr/>
          <p:nvPr/>
        </p:nvSpPr>
        <p:spPr>
          <a:xfrm>
            <a:off x="3037983" y="4425333"/>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0</a:t>
            </a:r>
          </a:p>
        </p:txBody>
      </p:sp>
      <p:sp>
        <p:nvSpPr>
          <p:cNvPr id="697" name="Shape 697"/>
          <p:cNvSpPr/>
          <p:nvPr/>
        </p:nvSpPr>
        <p:spPr>
          <a:xfrm>
            <a:off x="1677720" y="4712045"/>
            <a:ext cx="257562"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b="1">
                <a:solidFill>
                  <a:schemeClr val="accent5"/>
                </a:solidFill>
                <a:latin typeface="Helvetica"/>
                <a:ea typeface="Helvetica"/>
                <a:cs typeface="Helvetica"/>
                <a:sym typeface="Helvetica"/>
              </a:defRPr>
            </a:lvl1pPr>
          </a:lstStyle>
          <a:p>
            <a:r>
              <a:t>0</a:t>
            </a:r>
          </a:p>
        </p:txBody>
      </p:sp>
      <p:sp>
        <p:nvSpPr>
          <p:cNvPr id="698" name="Shape 698"/>
          <p:cNvSpPr/>
          <p:nvPr/>
        </p:nvSpPr>
        <p:spPr>
          <a:xfrm>
            <a:off x="2705529" y="3574162"/>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0</a:t>
            </a:r>
          </a:p>
        </p:txBody>
      </p:sp>
      <p:sp>
        <p:nvSpPr>
          <p:cNvPr id="699" name="Shape 699"/>
          <p:cNvSpPr/>
          <p:nvPr/>
        </p:nvSpPr>
        <p:spPr>
          <a:xfrm>
            <a:off x="3049067" y="3839832"/>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0</a:t>
            </a:r>
          </a:p>
        </p:txBody>
      </p:sp>
      <p:sp>
        <p:nvSpPr>
          <p:cNvPr id="700" name="Shape 700"/>
          <p:cNvSpPr/>
          <p:nvPr/>
        </p:nvSpPr>
        <p:spPr>
          <a:xfrm>
            <a:off x="2022142" y="4130570"/>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0</a:t>
            </a:r>
          </a:p>
        </p:txBody>
      </p:sp>
      <p:sp>
        <p:nvSpPr>
          <p:cNvPr id="701" name="Shape 701"/>
          <p:cNvSpPr/>
          <p:nvPr/>
        </p:nvSpPr>
        <p:spPr>
          <a:xfrm>
            <a:off x="1677738" y="4421308"/>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0</a:t>
            </a:r>
          </a:p>
        </p:txBody>
      </p:sp>
      <p:sp>
        <p:nvSpPr>
          <p:cNvPr id="702" name="Shape 702"/>
          <p:cNvSpPr/>
          <p:nvPr/>
        </p:nvSpPr>
        <p:spPr>
          <a:xfrm>
            <a:off x="2342692" y="4707742"/>
            <a:ext cx="241119" cy="472237"/>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600"/>
            </a:lvl1pPr>
          </a:lstStyle>
          <a:p>
            <a:r>
              <a:t>0</a:t>
            </a:r>
          </a:p>
        </p:txBody>
      </p:sp>
      <p:sp>
        <p:nvSpPr>
          <p:cNvPr id="703" name="Shape 703"/>
          <p:cNvSpPr/>
          <p:nvPr/>
        </p:nvSpPr>
        <p:spPr>
          <a:xfrm>
            <a:off x="5539242"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04" name="Shape 704"/>
          <p:cNvSpPr/>
          <p:nvPr/>
        </p:nvSpPr>
        <p:spPr>
          <a:xfrm>
            <a:off x="5539242"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05" name="Shape 705"/>
          <p:cNvSpPr/>
          <p:nvPr/>
        </p:nvSpPr>
        <p:spPr>
          <a:xfrm>
            <a:off x="5539242"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06" name="Shape 706"/>
          <p:cNvSpPr/>
          <p:nvPr/>
        </p:nvSpPr>
        <p:spPr>
          <a:xfrm>
            <a:off x="5539242"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07" name="Shape 707"/>
          <p:cNvSpPr/>
          <p:nvPr/>
        </p:nvSpPr>
        <p:spPr>
          <a:xfrm>
            <a:off x="5539242"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08" name="Shape 708"/>
          <p:cNvSpPr/>
          <p:nvPr/>
        </p:nvSpPr>
        <p:spPr>
          <a:xfrm>
            <a:off x="4626079" y="3451697"/>
            <a:ext cx="883378" cy="401385"/>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709" name="Shape 709"/>
          <p:cNvSpPr/>
          <p:nvPr/>
        </p:nvSpPr>
        <p:spPr>
          <a:xfrm>
            <a:off x="4625987" y="3929585"/>
            <a:ext cx="885129" cy="735156"/>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710" name="Shape 710"/>
          <p:cNvSpPr/>
          <p:nvPr/>
        </p:nvSpPr>
        <p:spPr>
          <a:xfrm flipV="1">
            <a:off x="4615209" y="3465041"/>
            <a:ext cx="906727" cy="801297"/>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711" name="Shape 711"/>
          <p:cNvSpPr/>
          <p:nvPr/>
        </p:nvSpPr>
        <p:spPr>
          <a:xfrm>
            <a:off x="4633307" y="4738523"/>
            <a:ext cx="869095" cy="419910"/>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712" name="Shape 712"/>
          <p:cNvSpPr/>
          <p:nvPr/>
        </p:nvSpPr>
        <p:spPr>
          <a:xfrm flipV="1">
            <a:off x="4631348" y="4334667"/>
            <a:ext cx="874522" cy="766283"/>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713" name="Shape 713"/>
          <p:cNvSpPr/>
          <p:nvPr/>
        </p:nvSpPr>
        <p:spPr>
          <a:xfrm flipV="1">
            <a:off x="5595797"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pic>
        <p:nvPicPr>
          <p:cNvPr id="714" name="pasted-image.pdf"/>
          <p:cNvPicPr>
            <a:picLocks noChangeAspect="1"/>
          </p:cNvPicPr>
          <p:nvPr/>
        </p:nvPicPr>
        <p:blipFill>
          <a:blip r:embed="rId2">
            <a:extLst/>
          </a:blip>
          <a:stretch>
            <a:fillRect/>
          </a:stretch>
        </p:blipFill>
        <p:spPr>
          <a:xfrm>
            <a:off x="4958692" y="3007570"/>
            <a:ext cx="239827" cy="218666"/>
          </a:xfrm>
          <a:prstGeom prst="rect">
            <a:avLst/>
          </a:prstGeom>
          <a:ln w="12700">
            <a:miter lim="400000"/>
          </a:ln>
        </p:spPr>
      </p:pic>
      <p:pic>
        <p:nvPicPr>
          <p:cNvPr id="715" name="pasted-image.pdf"/>
          <p:cNvPicPr>
            <a:picLocks noChangeAspect="1"/>
          </p:cNvPicPr>
          <p:nvPr/>
        </p:nvPicPr>
        <p:blipFill>
          <a:blip r:embed="rId3">
            <a:extLst/>
          </a:blip>
          <a:stretch>
            <a:fillRect/>
          </a:stretch>
        </p:blipFill>
        <p:spPr>
          <a:xfrm>
            <a:off x="4946397" y="5585028"/>
            <a:ext cx="239827" cy="155183"/>
          </a:xfrm>
          <a:prstGeom prst="rect">
            <a:avLst/>
          </a:prstGeom>
          <a:ln w="12700">
            <a:miter lim="400000"/>
          </a:ln>
        </p:spPr>
      </p:pic>
      <p:sp>
        <p:nvSpPr>
          <p:cNvPr id="716" name="Shape 716"/>
          <p:cNvSpPr/>
          <p:nvPr/>
        </p:nvSpPr>
        <p:spPr>
          <a:xfrm>
            <a:off x="5896567"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17" name="Shape 717"/>
          <p:cNvSpPr/>
          <p:nvPr/>
        </p:nvSpPr>
        <p:spPr>
          <a:xfrm>
            <a:off x="5896567"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18" name="Shape 718"/>
          <p:cNvSpPr/>
          <p:nvPr/>
        </p:nvSpPr>
        <p:spPr>
          <a:xfrm>
            <a:off x="5896567"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19" name="Shape 719"/>
          <p:cNvSpPr/>
          <p:nvPr/>
        </p:nvSpPr>
        <p:spPr>
          <a:xfrm>
            <a:off x="5896567"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20" name="Shape 720"/>
          <p:cNvSpPr/>
          <p:nvPr/>
        </p:nvSpPr>
        <p:spPr>
          <a:xfrm>
            <a:off x="5896567"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21" name="Shape 721"/>
          <p:cNvSpPr/>
          <p:nvPr/>
        </p:nvSpPr>
        <p:spPr>
          <a:xfrm>
            <a:off x="5682139" y="3442354"/>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722" name="Shape 722"/>
          <p:cNvSpPr/>
          <p:nvPr/>
        </p:nvSpPr>
        <p:spPr>
          <a:xfrm>
            <a:off x="5682139" y="3875450"/>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723" name="Shape 723"/>
          <p:cNvSpPr/>
          <p:nvPr/>
        </p:nvSpPr>
        <p:spPr>
          <a:xfrm>
            <a:off x="5682139" y="4294439"/>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724" name="Shape 724"/>
          <p:cNvSpPr/>
          <p:nvPr/>
        </p:nvSpPr>
        <p:spPr>
          <a:xfrm>
            <a:off x="5682139" y="4720482"/>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725" name="Shape 725"/>
          <p:cNvSpPr/>
          <p:nvPr/>
        </p:nvSpPr>
        <p:spPr>
          <a:xfrm>
            <a:off x="5682139" y="5157470"/>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726" name="Shape 726"/>
          <p:cNvSpPr/>
          <p:nvPr/>
        </p:nvSpPr>
        <p:spPr>
          <a:xfrm flipV="1">
            <a:off x="5953122"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pic>
        <p:nvPicPr>
          <p:cNvPr id="727" name="pasted-image.pdf"/>
          <p:cNvPicPr>
            <a:picLocks noChangeAspect="1"/>
          </p:cNvPicPr>
          <p:nvPr/>
        </p:nvPicPr>
        <p:blipFill>
          <a:blip r:embed="rId4">
            <a:extLst/>
          </a:blip>
          <a:stretch>
            <a:fillRect/>
          </a:stretch>
        </p:blipFill>
        <p:spPr>
          <a:xfrm>
            <a:off x="5716568" y="5532015"/>
            <a:ext cx="105806" cy="190451"/>
          </a:xfrm>
          <a:prstGeom prst="rect">
            <a:avLst/>
          </a:prstGeom>
          <a:ln w="12700">
            <a:miter lim="400000"/>
          </a:ln>
        </p:spPr>
      </p:pic>
      <p:sp>
        <p:nvSpPr>
          <p:cNvPr id="728" name="Shape 728"/>
          <p:cNvSpPr/>
          <p:nvPr/>
        </p:nvSpPr>
        <p:spPr>
          <a:xfrm>
            <a:off x="6598218"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29" name="Shape 729"/>
          <p:cNvSpPr/>
          <p:nvPr/>
        </p:nvSpPr>
        <p:spPr>
          <a:xfrm>
            <a:off x="6598218"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30" name="Shape 730"/>
          <p:cNvSpPr/>
          <p:nvPr/>
        </p:nvSpPr>
        <p:spPr>
          <a:xfrm>
            <a:off x="6598218"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31" name="Shape 731"/>
          <p:cNvSpPr/>
          <p:nvPr/>
        </p:nvSpPr>
        <p:spPr>
          <a:xfrm>
            <a:off x="6598218"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32" name="Shape 732"/>
          <p:cNvSpPr/>
          <p:nvPr/>
        </p:nvSpPr>
        <p:spPr>
          <a:xfrm>
            <a:off x="6598218"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33" name="Shape 733"/>
          <p:cNvSpPr/>
          <p:nvPr/>
        </p:nvSpPr>
        <p:spPr>
          <a:xfrm>
            <a:off x="6025014" y="3486966"/>
            <a:ext cx="587272" cy="1562585"/>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734" name="Shape 734"/>
          <p:cNvSpPr/>
          <p:nvPr/>
        </p:nvSpPr>
        <p:spPr>
          <a:xfrm>
            <a:off x="6025884" y="3880542"/>
            <a:ext cx="560104" cy="409824"/>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735" name="Shape 735"/>
          <p:cNvSpPr/>
          <p:nvPr/>
        </p:nvSpPr>
        <p:spPr>
          <a:xfrm flipV="1">
            <a:off x="6028704" y="3467027"/>
            <a:ext cx="556170" cy="812936"/>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736" name="Shape 736"/>
          <p:cNvSpPr/>
          <p:nvPr/>
        </p:nvSpPr>
        <p:spPr>
          <a:xfrm flipV="1">
            <a:off x="6028680" y="3885979"/>
            <a:ext cx="556170" cy="812936"/>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737" name="Shape 737"/>
          <p:cNvSpPr/>
          <p:nvPr/>
        </p:nvSpPr>
        <p:spPr>
          <a:xfrm flipV="1">
            <a:off x="6042363" y="4760935"/>
            <a:ext cx="538693" cy="364023"/>
          </a:xfrm>
          <a:prstGeom prst="line">
            <a:avLst/>
          </a:prstGeom>
          <a:ln w="25400">
            <a:solidFill>
              <a:schemeClr val="accent5"/>
            </a:solidFill>
            <a:miter lim="400000"/>
            <a:tailEnd type="triangle"/>
          </a:ln>
        </p:spPr>
        <p:txBody>
          <a:bodyPr lIns="35715" tIns="35715" rIns="35715" bIns="35715" anchor="ctr"/>
          <a:lstStyle/>
          <a:p>
            <a:pPr>
              <a:defRPr sz="2400"/>
            </a:pPr>
            <a:endParaRPr/>
          </a:p>
        </p:txBody>
      </p:sp>
      <p:sp>
        <p:nvSpPr>
          <p:cNvPr id="738" name="Shape 738"/>
          <p:cNvSpPr/>
          <p:nvPr/>
        </p:nvSpPr>
        <p:spPr>
          <a:xfrm flipV="1">
            <a:off x="6654773"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pic>
        <p:nvPicPr>
          <p:cNvPr id="739" name="pasted-image.pdf"/>
          <p:cNvPicPr>
            <a:picLocks noChangeAspect="1"/>
          </p:cNvPicPr>
          <p:nvPr/>
        </p:nvPicPr>
        <p:blipFill>
          <a:blip r:embed="rId5">
            <a:extLst/>
          </a:blip>
          <a:stretch>
            <a:fillRect/>
          </a:stretch>
        </p:blipFill>
        <p:spPr>
          <a:xfrm>
            <a:off x="6192707" y="3007570"/>
            <a:ext cx="246881" cy="218666"/>
          </a:xfrm>
          <a:prstGeom prst="rect">
            <a:avLst/>
          </a:prstGeom>
          <a:ln w="12700">
            <a:miter lim="400000"/>
          </a:ln>
        </p:spPr>
      </p:pic>
      <p:pic>
        <p:nvPicPr>
          <p:cNvPr id="740" name="pasted-image.pdf"/>
          <p:cNvPicPr>
            <a:picLocks noChangeAspect="1"/>
          </p:cNvPicPr>
          <p:nvPr/>
        </p:nvPicPr>
        <p:blipFill>
          <a:blip r:embed="rId6">
            <a:extLst/>
          </a:blip>
          <a:stretch>
            <a:fillRect/>
          </a:stretch>
        </p:blipFill>
        <p:spPr>
          <a:xfrm>
            <a:off x="6230081" y="5563584"/>
            <a:ext cx="246881" cy="155183"/>
          </a:xfrm>
          <a:prstGeom prst="rect">
            <a:avLst/>
          </a:prstGeom>
          <a:ln w="12700">
            <a:miter lim="400000"/>
          </a:ln>
        </p:spPr>
      </p:pic>
      <p:sp>
        <p:nvSpPr>
          <p:cNvPr id="741" name="Shape 741"/>
          <p:cNvSpPr/>
          <p:nvPr/>
        </p:nvSpPr>
        <p:spPr>
          <a:xfrm>
            <a:off x="6970301"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42" name="Shape 742"/>
          <p:cNvSpPr/>
          <p:nvPr/>
        </p:nvSpPr>
        <p:spPr>
          <a:xfrm>
            <a:off x="6970301"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43" name="Shape 743"/>
          <p:cNvSpPr/>
          <p:nvPr/>
        </p:nvSpPr>
        <p:spPr>
          <a:xfrm>
            <a:off x="6970301"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44" name="Shape 744"/>
          <p:cNvSpPr/>
          <p:nvPr/>
        </p:nvSpPr>
        <p:spPr>
          <a:xfrm>
            <a:off x="6970301"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45" name="Shape 745"/>
          <p:cNvSpPr/>
          <p:nvPr/>
        </p:nvSpPr>
        <p:spPr>
          <a:xfrm>
            <a:off x="6970301"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46" name="Shape 746"/>
          <p:cNvSpPr/>
          <p:nvPr/>
        </p:nvSpPr>
        <p:spPr>
          <a:xfrm>
            <a:off x="6755872" y="3442354"/>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747" name="Shape 747"/>
          <p:cNvSpPr/>
          <p:nvPr/>
        </p:nvSpPr>
        <p:spPr>
          <a:xfrm>
            <a:off x="6755872" y="3875450"/>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748" name="Shape 748"/>
          <p:cNvSpPr/>
          <p:nvPr/>
        </p:nvSpPr>
        <p:spPr>
          <a:xfrm>
            <a:off x="6755872" y="4294439"/>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749" name="Shape 749"/>
          <p:cNvSpPr/>
          <p:nvPr/>
        </p:nvSpPr>
        <p:spPr>
          <a:xfrm>
            <a:off x="6755872" y="4720482"/>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750" name="Shape 750"/>
          <p:cNvSpPr/>
          <p:nvPr/>
        </p:nvSpPr>
        <p:spPr>
          <a:xfrm>
            <a:off x="6755872" y="5157470"/>
            <a:ext cx="174665" cy="1"/>
          </a:xfrm>
          <a:prstGeom prst="line">
            <a:avLst/>
          </a:prstGeom>
          <a:ln w="25400">
            <a:solidFill>
              <a:srgbClr val="000000"/>
            </a:solidFill>
            <a:miter lim="400000"/>
          </a:ln>
        </p:spPr>
        <p:txBody>
          <a:bodyPr lIns="35715" tIns="35715" rIns="35715" bIns="35715" anchor="ctr"/>
          <a:lstStyle/>
          <a:p>
            <a:pPr>
              <a:defRPr sz="2400"/>
            </a:pPr>
            <a:endParaRPr/>
          </a:p>
        </p:txBody>
      </p:sp>
      <p:sp>
        <p:nvSpPr>
          <p:cNvPr id="751" name="Shape 751"/>
          <p:cNvSpPr/>
          <p:nvPr/>
        </p:nvSpPr>
        <p:spPr>
          <a:xfrm flipV="1">
            <a:off x="7026856"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pic>
        <p:nvPicPr>
          <p:cNvPr id="752" name="pasted-image.pdf"/>
          <p:cNvPicPr>
            <a:picLocks noChangeAspect="1"/>
          </p:cNvPicPr>
          <p:nvPr/>
        </p:nvPicPr>
        <p:blipFill>
          <a:blip r:embed="rId4">
            <a:extLst/>
          </a:blip>
          <a:stretch>
            <a:fillRect/>
          </a:stretch>
        </p:blipFill>
        <p:spPr>
          <a:xfrm>
            <a:off x="6790302" y="5532015"/>
            <a:ext cx="105806" cy="190451"/>
          </a:xfrm>
          <a:prstGeom prst="rect">
            <a:avLst/>
          </a:prstGeom>
          <a:ln w="12700">
            <a:miter lim="400000"/>
          </a:ln>
        </p:spPr>
      </p:pic>
      <p:sp>
        <p:nvSpPr>
          <p:cNvPr id="753" name="Shape 753"/>
          <p:cNvSpPr>
            <a:spLocks noGrp="1"/>
          </p:cNvSpPr>
          <p:nvPr>
            <p:ph type="title"/>
          </p:nvPr>
        </p:nvSpPr>
        <p:spPr>
          <a:prstGeom prst="rect">
            <a:avLst/>
          </a:prstGeom>
        </p:spPr>
        <p:txBody>
          <a:bodyPr/>
          <a:lstStyle/>
          <a:p>
            <a:r>
              <a:t>Scheduling</a:t>
            </a:r>
          </a:p>
        </p:txBody>
      </p:sp>
      <p:sp>
        <p:nvSpPr>
          <p:cNvPr id="754" name="Shape 754"/>
          <p:cNvSpPr>
            <a:spLocks noGrp="1"/>
          </p:cNvSpPr>
          <p:nvPr>
            <p:ph type="body" sz="quarter" idx="1"/>
          </p:nvPr>
        </p:nvSpPr>
        <p:spPr>
          <a:xfrm>
            <a:off x="669727" y="1830586"/>
            <a:ext cx="7804547" cy="538704"/>
          </a:xfrm>
          <a:prstGeom prst="rect">
            <a:avLst/>
          </a:prstGeom>
        </p:spPr>
        <p:txBody>
          <a:bodyPr>
            <a:normAutofit fontScale="77500" lnSpcReduction="20000"/>
          </a:bodyPr>
          <a:lstStyle>
            <a:lvl1pPr marL="342264" indent="-342264" defTabSz="449833">
              <a:spcBef>
                <a:spcPts val="3200"/>
              </a:spcBef>
              <a:defRPr sz="2772"/>
            </a:lvl1pPr>
          </a:lstStyle>
          <a:p>
            <a:r>
              <a:t>configuration of circuit switch modeled as bipartite graph matching</a:t>
            </a:r>
          </a:p>
        </p:txBody>
      </p:sp>
      <p:sp>
        <p:nvSpPr>
          <p:cNvPr id="755" name="Shape 755"/>
          <p:cNvSpPr/>
          <p:nvPr/>
        </p:nvSpPr>
        <p:spPr>
          <a:xfrm>
            <a:off x="1679530" y="5260055"/>
            <a:ext cx="1870810"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n = 5 nodes</a:t>
            </a:r>
          </a:p>
        </p:txBody>
      </p:sp>
      <p:sp>
        <p:nvSpPr>
          <p:cNvPr id="756" name="Shape 756"/>
          <p:cNvSpPr/>
          <p:nvPr/>
        </p:nvSpPr>
        <p:spPr>
          <a:xfrm>
            <a:off x="1475841" y="2963138"/>
            <a:ext cx="2546889"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Traffic Matrix: T</a:t>
            </a:r>
          </a:p>
        </p:txBody>
      </p:sp>
    </p:spTree>
    <p:extLst>
      <p:ext uri="{BB962C8B-B14F-4D97-AF65-F5344CB8AC3E}">
        <p14:creationId xmlns:p14="http://schemas.microsoft.com/office/powerpoint/2010/main" val="3692075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a:spLocks noGrp="1"/>
          </p:cNvSpPr>
          <p:nvPr>
            <p:ph type="body" sz="quarter" idx="1"/>
          </p:nvPr>
        </p:nvSpPr>
        <p:spPr>
          <a:xfrm>
            <a:off x="669727" y="1937812"/>
            <a:ext cx="7804547" cy="392907"/>
          </a:xfrm>
          <a:prstGeom prst="rect">
            <a:avLst/>
          </a:prstGeom>
        </p:spPr>
        <p:txBody>
          <a:bodyPr>
            <a:normAutofit fontScale="77500" lnSpcReduction="20000"/>
          </a:bodyPr>
          <a:lstStyle>
            <a:lvl1pPr marL="373379" indent="-373379" defTabSz="490727">
              <a:spcBef>
                <a:spcPts val="3500"/>
              </a:spcBef>
              <a:defRPr sz="3024">
                <a:solidFill>
                  <a:schemeClr val="accent5"/>
                </a:solidFill>
              </a:defRPr>
            </a:lvl1pPr>
          </a:lstStyle>
          <a:p>
            <a:r>
              <a:t>maximize throughput in time-window W</a:t>
            </a:r>
          </a:p>
        </p:txBody>
      </p:sp>
      <p:sp>
        <p:nvSpPr>
          <p:cNvPr id="759" name="Shape 759"/>
          <p:cNvSpPr/>
          <p:nvPr/>
        </p:nvSpPr>
        <p:spPr>
          <a:xfrm>
            <a:off x="4480265"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60" name="Shape 760"/>
          <p:cNvSpPr/>
          <p:nvPr/>
        </p:nvSpPr>
        <p:spPr>
          <a:xfrm>
            <a:off x="4480265"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61" name="Shape 761"/>
          <p:cNvSpPr/>
          <p:nvPr/>
        </p:nvSpPr>
        <p:spPr>
          <a:xfrm>
            <a:off x="4480265"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62" name="Shape 762"/>
          <p:cNvSpPr/>
          <p:nvPr/>
        </p:nvSpPr>
        <p:spPr>
          <a:xfrm>
            <a:off x="4480265"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63" name="Shape 763"/>
          <p:cNvSpPr/>
          <p:nvPr/>
        </p:nvSpPr>
        <p:spPr>
          <a:xfrm>
            <a:off x="4480265"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64" name="Shape 764"/>
          <p:cNvSpPr/>
          <p:nvPr/>
        </p:nvSpPr>
        <p:spPr>
          <a:xfrm>
            <a:off x="4365818" y="5449597"/>
            <a:ext cx="3174609" cy="1"/>
          </a:xfrm>
          <a:prstGeom prst="line">
            <a:avLst/>
          </a:prstGeom>
          <a:ln w="25400">
            <a:solidFill>
              <a:srgbClr val="000000"/>
            </a:solidFill>
            <a:miter lim="400000"/>
            <a:tailEnd type="triangle"/>
          </a:ln>
        </p:spPr>
        <p:txBody>
          <a:bodyPr lIns="35715" tIns="35715" rIns="35715" bIns="35715" anchor="ctr"/>
          <a:lstStyle/>
          <a:p>
            <a:pPr>
              <a:defRPr sz="2400"/>
            </a:pPr>
            <a:endParaRPr/>
          </a:p>
        </p:txBody>
      </p:sp>
      <p:sp>
        <p:nvSpPr>
          <p:cNvPr id="765" name="Shape 765"/>
          <p:cNvSpPr/>
          <p:nvPr/>
        </p:nvSpPr>
        <p:spPr>
          <a:xfrm>
            <a:off x="7269444" y="5472058"/>
            <a:ext cx="1002121" cy="381123"/>
          </a:xfrm>
          <a:prstGeom prst="rect">
            <a:avLst/>
          </a:prstGeom>
          <a:ln w="12700">
            <a:miter lim="400000"/>
          </a:ln>
          <a:extLst>
            <a:ext uri="{C572A759-6A51-4108-AA02-DFA0A04FC94B}">
              <ma14:wrappingTextBoxFlag xmlns:ma14="http://schemas.microsoft.com/office/mac/drawingml/2011/main" val="1"/>
            </a:ext>
          </a:extLst>
        </p:spPr>
        <p:txBody>
          <a:bodyPr lIns="35715" tIns="35715" rIns="35715" bIns="35715" anchor="ctr"/>
          <a:lstStyle>
            <a:lvl1pPr>
              <a:defRPr sz="3000"/>
            </a:lvl1pPr>
          </a:lstStyle>
          <a:p>
            <a:r>
              <a:rPr dirty="0"/>
              <a:t>time</a:t>
            </a:r>
          </a:p>
        </p:txBody>
      </p:sp>
      <p:sp>
        <p:nvSpPr>
          <p:cNvPr id="766" name="Shape 766"/>
          <p:cNvSpPr/>
          <p:nvPr/>
        </p:nvSpPr>
        <p:spPr>
          <a:xfrm flipV="1">
            <a:off x="4536821"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sp>
        <p:nvSpPr>
          <p:cNvPr id="767" name="Shape 767"/>
          <p:cNvSpPr/>
          <p:nvPr/>
        </p:nvSpPr>
        <p:spPr>
          <a:xfrm>
            <a:off x="6970301" y="3385799"/>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68" name="Shape 768"/>
          <p:cNvSpPr/>
          <p:nvPr/>
        </p:nvSpPr>
        <p:spPr>
          <a:xfrm>
            <a:off x="6970301" y="3811841"/>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69" name="Shape 769"/>
          <p:cNvSpPr/>
          <p:nvPr/>
        </p:nvSpPr>
        <p:spPr>
          <a:xfrm>
            <a:off x="6970301" y="4237885"/>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70" name="Shape 770"/>
          <p:cNvSpPr/>
          <p:nvPr/>
        </p:nvSpPr>
        <p:spPr>
          <a:xfrm>
            <a:off x="6970301" y="4663927"/>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71" name="Shape 771"/>
          <p:cNvSpPr/>
          <p:nvPr/>
        </p:nvSpPr>
        <p:spPr>
          <a:xfrm>
            <a:off x="6970301" y="5089970"/>
            <a:ext cx="113108" cy="113108"/>
          </a:xfrm>
          <a:prstGeom prst="ellipse">
            <a:avLst/>
          </a:prstGeom>
          <a:solidFill>
            <a:srgbClr val="000000"/>
          </a:solidFill>
          <a:ln w="12700">
            <a:miter lim="400000"/>
          </a:ln>
        </p:spPr>
        <p:txBody>
          <a:bodyPr lIns="35715" tIns="35715" rIns="35715" bIns="35715" anchor="ctr"/>
          <a:lstStyle/>
          <a:p>
            <a:pPr>
              <a:defRPr sz="2400">
                <a:solidFill>
                  <a:srgbClr val="FFFFFF"/>
                </a:solidFill>
              </a:defRPr>
            </a:pPr>
            <a:endParaRPr/>
          </a:p>
        </p:txBody>
      </p:sp>
      <p:sp>
        <p:nvSpPr>
          <p:cNvPr id="772" name="Shape 772"/>
          <p:cNvSpPr/>
          <p:nvPr/>
        </p:nvSpPr>
        <p:spPr>
          <a:xfrm flipV="1">
            <a:off x="7026856" y="5367501"/>
            <a:ext cx="1" cy="164190"/>
          </a:xfrm>
          <a:prstGeom prst="line">
            <a:avLst/>
          </a:prstGeom>
          <a:ln w="25400">
            <a:solidFill>
              <a:srgbClr val="000000"/>
            </a:solidFill>
            <a:miter lim="400000"/>
          </a:ln>
        </p:spPr>
        <p:txBody>
          <a:bodyPr lIns="35715" tIns="35715" rIns="35715" bIns="35715" anchor="ctr"/>
          <a:lstStyle/>
          <a:p>
            <a:pPr>
              <a:defRPr sz="2400"/>
            </a:pPr>
            <a:endParaRPr/>
          </a:p>
        </p:txBody>
      </p:sp>
      <p:grpSp>
        <p:nvGrpSpPr>
          <p:cNvPr id="806" name="Group 806"/>
          <p:cNvGrpSpPr/>
          <p:nvPr/>
        </p:nvGrpSpPr>
        <p:grpSpPr>
          <a:xfrm>
            <a:off x="1545545" y="3525565"/>
            <a:ext cx="1796773" cy="1673951"/>
            <a:chOff x="-1" y="-109824"/>
            <a:chExt cx="2555410" cy="2380729"/>
          </a:xfrm>
        </p:grpSpPr>
        <p:sp>
          <p:nvSpPr>
            <p:cNvPr id="773" name="Shape 773"/>
            <p:cNvSpPr/>
            <p:nvPr/>
          </p:nvSpPr>
          <p:spPr>
            <a:xfrm>
              <a:off x="315702" y="656656"/>
              <a:ext cx="32580" cy="3258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74" name="Shape 774"/>
            <p:cNvSpPr/>
            <p:nvPr/>
          </p:nvSpPr>
          <p:spPr>
            <a:xfrm>
              <a:off x="803464" y="657011"/>
              <a:ext cx="31871" cy="3187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75" name="Shape 775"/>
            <p:cNvSpPr/>
            <p:nvPr/>
          </p:nvSpPr>
          <p:spPr>
            <a:xfrm>
              <a:off x="314051" y="1069324"/>
              <a:ext cx="34231" cy="3423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76" name="Shape 776"/>
            <p:cNvSpPr/>
            <p:nvPr/>
          </p:nvSpPr>
          <p:spPr>
            <a:xfrm>
              <a:off x="1290872" y="1070504"/>
              <a:ext cx="31871" cy="3187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77" name="Shape 777"/>
            <p:cNvSpPr/>
            <p:nvPr/>
          </p:nvSpPr>
          <p:spPr>
            <a:xfrm>
              <a:off x="802284" y="1482818"/>
              <a:ext cx="34231" cy="3423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78" name="Shape 778"/>
            <p:cNvSpPr/>
            <p:nvPr/>
          </p:nvSpPr>
          <p:spPr>
            <a:xfrm>
              <a:off x="1290163" y="1483643"/>
              <a:ext cx="32580" cy="3258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79" name="Shape 779"/>
            <p:cNvSpPr/>
            <p:nvPr/>
          </p:nvSpPr>
          <p:spPr>
            <a:xfrm>
              <a:off x="1776624" y="677242"/>
              <a:ext cx="34231" cy="3423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80" name="Shape 780"/>
            <p:cNvSpPr/>
            <p:nvPr/>
          </p:nvSpPr>
          <p:spPr>
            <a:xfrm>
              <a:off x="1778280" y="1483998"/>
              <a:ext cx="31871" cy="3187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81" name="Shape 781"/>
            <p:cNvSpPr/>
            <p:nvPr/>
          </p:nvSpPr>
          <p:spPr>
            <a:xfrm>
              <a:off x="803464" y="1897491"/>
              <a:ext cx="31871" cy="3187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82" name="Shape 782"/>
            <p:cNvSpPr/>
            <p:nvPr/>
          </p:nvSpPr>
          <p:spPr>
            <a:xfrm>
              <a:off x="316056" y="243517"/>
              <a:ext cx="31872" cy="31872"/>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83" name="Shape 783"/>
            <p:cNvSpPr/>
            <p:nvPr/>
          </p:nvSpPr>
          <p:spPr>
            <a:xfrm>
              <a:off x="1290517" y="243163"/>
              <a:ext cx="32581" cy="3258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84" name="Shape 784"/>
            <p:cNvSpPr/>
            <p:nvPr/>
          </p:nvSpPr>
          <p:spPr>
            <a:xfrm>
              <a:off x="2264509" y="230535"/>
              <a:ext cx="34230" cy="3423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85" name="Shape 785"/>
            <p:cNvSpPr/>
            <p:nvPr/>
          </p:nvSpPr>
          <p:spPr>
            <a:xfrm>
              <a:off x="2265333" y="1070150"/>
              <a:ext cx="32581" cy="3258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86" name="Shape 786"/>
            <p:cNvSpPr/>
            <p:nvPr/>
          </p:nvSpPr>
          <p:spPr>
            <a:xfrm>
              <a:off x="2265688" y="1908114"/>
              <a:ext cx="31871" cy="31871"/>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grpSp>
          <p:nvGrpSpPr>
            <p:cNvPr id="790" name="Group 790"/>
            <p:cNvGrpSpPr/>
            <p:nvPr/>
          </p:nvGrpSpPr>
          <p:grpSpPr>
            <a:xfrm>
              <a:off x="-1" y="47453"/>
              <a:ext cx="171241" cy="2159001"/>
              <a:chOff x="0" y="0"/>
              <a:chExt cx="171239" cy="2159000"/>
            </a:xfrm>
          </p:grpSpPr>
          <p:sp>
            <p:nvSpPr>
              <p:cNvPr id="787" name="Shape 787"/>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788" name="Shape 788"/>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789" name="Shape 789"/>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grpSp>
          <p:nvGrpSpPr>
            <p:cNvPr id="794" name="Group 794"/>
            <p:cNvGrpSpPr/>
            <p:nvPr/>
          </p:nvGrpSpPr>
          <p:grpSpPr>
            <a:xfrm flipH="1">
              <a:off x="2384168" y="47453"/>
              <a:ext cx="171241" cy="2159001"/>
              <a:chOff x="0" y="0"/>
              <a:chExt cx="171239" cy="2159000"/>
            </a:xfrm>
          </p:grpSpPr>
          <p:sp>
            <p:nvSpPr>
              <p:cNvPr id="791" name="Shape 791"/>
              <p:cNvSpPr/>
              <p:nvPr/>
            </p:nvSpPr>
            <p:spPr>
              <a:xfrm flipV="1">
                <a:off x="6625" y="-1"/>
                <a:ext cx="1" cy="215900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792" name="Shape 792"/>
              <p:cNvSpPr/>
              <p:nvPr/>
            </p:nvSpPr>
            <p:spPr>
              <a:xfrm flipH="1" flipV="1">
                <a:off x="-1" y="1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793" name="Shape 793"/>
              <p:cNvSpPr/>
              <p:nvPr/>
            </p:nvSpPr>
            <p:spPr>
              <a:xfrm flipH="1">
                <a:off x="-1" y="2157399"/>
                <a:ext cx="171241"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sp>
          <p:nvSpPr>
            <p:cNvPr id="795" name="Shape 795"/>
            <p:cNvSpPr/>
            <p:nvPr/>
          </p:nvSpPr>
          <p:spPr>
            <a:xfrm>
              <a:off x="1776624" y="1906935"/>
              <a:ext cx="34231" cy="34230"/>
            </a:xfrm>
            <a:prstGeom prst="ellipse">
              <a:avLst/>
            </a:prstGeom>
            <a:noFill/>
            <a:ln w="12700" cap="flat">
              <a:solidFill>
                <a:srgbClr val="000000"/>
              </a:solidFill>
              <a:prstDash val="solid"/>
              <a:miter lim="400000"/>
            </a:ln>
            <a:effectLst/>
          </p:spPr>
          <p:txBody>
            <a:bodyPr wrap="square" lIns="50800" tIns="50800" rIns="50800" bIns="50800" numCol="1" anchor="ctr">
              <a:noAutofit/>
            </a:bodyPr>
            <a:lstStyle/>
            <a:p>
              <a:pPr>
                <a:defRPr sz="2400">
                  <a:solidFill>
                    <a:srgbClr val="FFFFFF"/>
                  </a:solidFill>
                </a:defRPr>
              </a:pPr>
              <a:endParaRPr/>
            </a:p>
          </p:txBody>
        </p:sp>
        <p:sp>
          <p:nvSpPr>
            <p:cNvPr id="796" name="Shape 796"/>
            <p:cNvSpPr/>
            <p:nvPr/>
          </p:nvSpPr>
          <p:spPr>
            <a:xfrm>
              <a:off x="675412" y="-109824"/>
              <a:ext cx="386253" cy="7149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1</a:t>
              </a:r>
            </a:p>
          </p:txBody>
        </p:sp>
        <p:sp>
          <p:nvSpPr>
            <p:cNvPr id="797" name="Shape 797"/>
            <p:cNvSpPr/>
            <p:nvPr/>
          </p:nvSpPr>
          <p:spPr>
            <a:xfrm>
              <a:off x="1162820" y="315471"/>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1</a:t>
              </a:r>
            </a:p>
          </p:txBody>
        </p:sp>
        <p:sp>
          <p:nvSpPr>
            <p:cNvPr id="798" name="Shape 798"/>
            <p:cNvSpPr/>
            <p:nvPr/>
          </p:nvSpPr>
          <p:spPr>
            <a:xfrm>
              <a:off x="1649752" y="728965"/>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1</a:t>
              </a:r>
            </a:p>
          </p:txBody>
        </p:sp>
        <p:sp>
          <p:nvSpPr>
            <p:cNvPr id="799" name="Shape 799"/>
            <p:cNvSpPr/>
            <p:nvPr/>
          </p:nvSpPr>
          <p:spPr>
            <a:xfrm>
              <a:off x="2122603" y="1148183"/>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1</a:t>
              </a:r>
            </a:p>
          </p:txBody>
        </p:sp>
        <p:sp>
          <p:nvSpPr>
            <p:cNvPr id="800" name="Shape 800"/>
            <p:cNvSpPr/>
            <p:nvPr/>
          </p:nvSpPr>
          <p:spPr>
            <a:xfrm>
              <a:off x="188005" y="1555951"/>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1</a:t>
              </a:r>
            </a:p>
          </p:txBody>
        </p:sp>
        <p:sp>
          <p:nvSpPr>
            <p:cNvPr id="801" name="Shape 801"/>
            <p:cNvSpPr/>
            <p:nvPr/>
          </p:nvSpPr>
          <p:spPr>
            <a:xfrm>
              <a:off x="1649752" y="-62372"/>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4</a:t>
              </a:r>
            </a:p>
          </p:txBody>
        </p:sp>
        <p:sp>
          <p:nvSpPr>
            <p:cNvPr id="802" name="Shape 802"/>
            <p:cNvSpPr/>
            <p:nvPr/>
          </p:nvSpPr>
          <p:spPr>
            <a:xfrm>
              <a:off x="2138340" y="315471"/>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4</a:t>
              </a:r>
            </a:p>
          </p:txBody>
        </p:sp>
        <p:sp>
          <p:nvSpPr>
            <p:cNvPr id="803" name="Shape 803"/>
            <p:cNvSpPr/>
            <p:nvPr/>
          </p:nvSpPr>
          <p:spPr>
            <a:xfrm>
              <a:off x="677824" y="728965"/>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4</a:t>
              </a:r>
            </a:p>
          </p:txBody>
        </p:sp>
        <p:sp>
          <p:nvSpPr>
            <p:cNvPr id="804" name="Shape 804"/>
            <p:cNvSpPr/>
            <p:nvPr/>
          </p:nvSpPr>
          <p:spPr>
            <a:xfrm>
              <a:off x="188005" y="1142459"/>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4</a:t>
              </a:r>
            </a:p>
          </p:txBody>
        </p:sp>
        <p:sp>
          <p:nvSpPr>
            <p:cNvPr id="805" name="Shape 805"/>
            <p:cNvSpPr/>
            <p:nvPr/>
          </p:nvSpPr>
          <p:spPr>
            <a:xfrm>
              <a:off x="1133718" y="1549832"/>
              <a:ext cx="386253" cy="7149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600"/>
              </a:lvl1pPr>
            </a:lstStyle>
            <a:p>
              <a:r>
                <a:t>4</a:t>
              </a:r>
            </a:p>
          </p:txBody>
        </p:sp>
      </p:grpSp>
      <p:sp>
        <p:nvSpPr>
          <p:cNvPr id="807" name="Shape 807"/>
          <p:cNvSpPr/>
          <p:nvPr/>
        </p:nvSpPr>
        <p:spPr>
          <a:xfrm>
            <a:off x="5633207" y="5580921"/>
            <a:ext cx="357349" cy="456848"/>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2500"/>
            </a:lvl1pPr>
          </a:lstStyle>
          <a:p>
            <a:r>
              <a:t>W</a:t>
            </a:r>
          </a:p>
        </p:txBody>
      </p:sp>
      <p:sp>
        <p:nvSpPr>
          <p:cNvPr id="808" name="Shape 808"/>
          <p:cNvSpPr/>
          <p:nvPr/>
        </p:nvSpPr>
        <p:spPr>
          <a:xfrm>
            <a:off x="5972448" y="5809699"/>
            <a:ext cx="1040784" cy="1"/>
          </a:xfrm>
          <a:prstGeom prst="line">
            <a:avLst/>
          </a:prstGeom>
          <a:ln w="25400">
            <a:solidFill>
              <a:srgbClr val="000000"/>
            </a:solidFill>
            <a:miter lim="400000"/>
            <a:tailEnd type="triangle"/>
          </a:ln>
        </p:spPr>
        <p:txBody>
          <a:bodyPr lIns="35715" tIns="35715" rIns="35715" bIns="35715" anchor="ctr"/>
          <a:lstStyle/>
          <a:p>
            <a:pPr>
              <a:defRPr sz="2400"/>
            </a:pPr>
            <a:endParaRPr/>
          </a:p>
        </p:txBody>
      </p:sp>
      <p:sp>
        <p:nvSpPr>
          <p:cNvPr id="809" name="Shape 809"/>
          <p:cNvSpPr/>
          <p:nvPr/>
        </p:nvSpPr>
        <p:spPr>
          <a:xfrm flipH="1">
            <a:off x="4523362" y="5809699"/>
            <a:ext cx="1040785" cy="1"/>
          </a:xfrm>
          <a:prstGeom prst="line">
            <a:avLst/>
          </a:prstGeom>
          <a:ln w="25400">
            <a:solidFill>
              <a:srgbClr val="000000"/>
            </a:solidFill>
            <a:miter lim="400000"/>
            <a:tailEnd type="triangle"/>
          </a:ln>
        </p:spPr>
        <p:txBody>
          <a:bodyPr lIns="35715" tIns="35715" rIns="35715" bIns="35715" anchor="ctr"/>
          <a:lstStyle/>
          <a:p>
            <a:pPr>
              <a:defRPr sz="2400"/>
            </a:pPr>
            <a:endParaRPr/>
          </a:p>
        </p:txBody>
      </p:sp>
      <p:sp>
        <p:nvSpPr>
          <p:cNvPr id="810" name="Shape 810"/>
          <p:cNvSpPr/>
          <p:nvPr/>
        </p:nvSpPr>
        <p:spPr>
          <a:xfrm>
            <a:off x="5535122" y="4119876"/>
            <a:ext cx="354131" cy="349126"/>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b="1">
                <a:solidFill>
                  <a:schemeClr val="accent5"/>
                </a:solidFill>
                <a:latin typeface="Helvetica"/>
                <a:ea typeface="Helvetica"/>
                <a:cs typeface="Helvetica"/>
                <a:sym typeface="Helvetica"/>
              </a:defRPr>
            </a:lvl1pPr>
          </a:lstStyle>
          <a:p>
            <a:r>
              <a:t>??</a:t>
            </a:r>
          </a:p>
        </p:txBody>
      </p:sp>
      <p:sp>
        <p:nvSpPr>
          <p:cNvPr id="811" name="Shape 811"/>
          <p:cNvSpPr/>
          <p:nvPr/>
        </p:nvSpPr>
        <p:spPr>
          <a:xfrm>
            <a:off x="4629498" y="3483727"/>
            <a:ext cx="269894" cy="127411"/>
          </a:xfrm>
          <a:prstGeom prst="line">
            <a:avLst/>
          </a:prstGeom>
          <a:ln w="25400">
            <a:solidFill>
              <a:schemeClr val="accent5"/>
            </a:solidFill>
            <a:miter lim="400000"/>
          </a:ln>
        </p:spPr>
        <p:txBody>
          <a:bodyPr lIns="35715" tIns="35715" rIns="35715" bIns="35715" anchor="ctr"/>
          <a:lstStyle/>
          <a:p>
            <a:pPr>
              <a:defRPr sz="2400"/>
            </a:pPr>
            <a:endParaRPr/>
          </a:p>
        </p:txBody>
      </p:sp>
      <p:sp>
        <p:nvSpPr>
          <p:cNvPr id="812" name="Shape 812"/>
          <p:cNvSpPr/>
          <p:nvPr/>
        </p:nvSpPr>
        <p:spPr>
          <a:xfrm>
            <a:off x="4629498" y="4757203"/>
            <a:ext cx="269894" cy="127411"/>
          </a:xfrm>
          <a:prstGeom prst="line">
            <a:avLst/>
          </a:prstGeom>
          <a:ln w="25400">
            <a:solidFill>
              <a:schemeClr val="accent5"/>
            </a:solidFill>
            <a:miter lim="400000"/>
          </a:ln>
        </p:spPr>
        <p:txBody>
          <a:bodyPr lIns="35715" tIns="35715" rIns="35715" bIns="35715" anchor="ctr"/>
          <a:lstStyle/>
          <a:p>
            <a:pPr>
              <a:defRPr sz="2400"/>
            </a:pPr>
            <a:endParaRPr/>
          </a:p>
        </p:txBody>
      </p:sp>
      <p:sp>
        <p:nvSpPr>
          <p:cNvPr id="813" name="Shape 813"/>
          <p:cNvSpPr/>
          <p:nvPr/>
        </p:nvSpPr>
        <p:spPr>
          <a:xfrm flipV="1">
            <a:off x="4629500" y="4975989"/>
            <a:ext cx="269893" cy="148039"/>
          </a:xfrm>
          <a:prstGeom prst="line">
            <a:avLst/>
          </a:prstGeom>
          <a:ln w="25400">
            <a:solidFill>
              <a:schemeClr val="accent5"/>
            </a:solidFill>
            <a:miter lim="400000"/>
          </a:ln>
        </p:spPr>
        <p:txBody>
          <a:bodyPr lIns="35715" tIns="35715" rIns="35715" bIns="35715" anchor="ctr"/>
          <a:lstStyle/>
          <a:p>
            <a:pPr>
              <a:defRPr sz="2400"/>
            </a:pPr>
            <a:endParaRPr/>
          </a:p>
        </p:txBody>
      </p:sp>
      <p:sp>
        <p:nvSpPr>
          <p:cNvPr id="814" name="Shape 814"/>
          <p:cNvSpPr/>
          <p:nvPr/>
        </p:nvSpPr>
        <p:spPr>
          <a:xfrm flipV="1">
            <a:off x="4629498" y="4173377"/>
            <a:ext cx="269894" cy="96761"/>
          </a:xfrm>
          <a:prstGeom prst="line">
            <a:avLst/>
          </a:prstGeom>
          <a:ln w="25400">
            <a:solidFill>
              <a:schemeClr val="accent5"/>
            </a:solidFill>
            <a:miter lim="400000"/>
          </a:ln>
        </p:spPr>
        <p:txBody>
          <a:bodyPr lIns="35715" tIns="35715" rIns="35715" bIns="35715" anchor="ctr"/>
          <a:lstStyle/>
          <a:p>
            <a:pPr>
              <a:defRPr sz="2400"/>
            </a:pPr>
            <a:endParaRPr/>
          </a:p>
        </p:txBody>
      </p:sp>
      <p:sp>
        <p:nvSpPr>
          <p:cNvPr id="815" name="Shape 815"/>
          <p:cNvSpPr/>
          <p:nvPr/>
        </p:nvSpPr>
        <p:spPr>
          <a:xfrm>
            <a:off x="4629498" y="3892186"/>
            <a:ext cx="269894" cy="147969"/>
          </a:xfrm>
          <a:prstGeom prst="line">
            <a:avLst/>
          </a:prstGeom>
          <a:ln w="25400">
            <a:solidFill>
              <a:schemeClr val="accent5"/>
            </a:solidFill>
            <a:miter lim="400000"/>
          </a:ln>
        </p:spPr>
        <p:txBody>
          <a:bodyPr lIns="35715" tIns="35715" rIns="35715" bIns="35715" anchor="ctr"/>
          <a:lstStyle/>
          <a:p>
            <a:pPr>
              <a:defRPr sz="2400"/>
            </a:pPr>
            <a:endParaRPr/>
          </a:p>
        </p:txBody>
      </p:sp>
      <p:sp>
        <p:nvSpPr>
          <p:cNvPr id="816" name="Shape 816"/>
          <p:cNvSpPr/>
          <p:nvPr/>
        </p:nvSpPr>
        <p:spPr>
          <a:xfrm>
            <a:off x="6668684" y="4129914"/>
            <a:ext cx="269893" cy="147969"/>
          </a:xfrm>
          <a:prstGeom prst="line">
            <a:avLst/>
          </a:prstGeom>
          <a:ln w="25400">
            <a:solidFill>
              <a:schemeClr val="accent5"/>
            </a:solidFill>
            <a:miter lim="400000"/>
          </a:ln>
        </p:spPr>
        <p:txBody>
          <a:bodyPr lIns="35715" tIns="35715" rIns="35715" bIns="35715" anchor="ctr"/>
          <a:lstStyle/>
          <a:p>
            <a:pPr>
              <a:defRPr sz="2400"/>
            </a:pPr>
            <a:endParaRPr/>
          </a:p>
        </p:txBody>
      </p:sp>
      <p:sp>
        <p:nvSpPr>
          <p:cNvPr id="817" name="Shape 817"/>
          <p:cNvSpPr/>
          <p:nvPr/>
        </p:nvSpPr>
        <p:spPr>
          <a:xfrm>
            <a:off x="6668684" y="4976060"/>
            <a:ext cx="269893" cy="147969"/>
          </a:xfrm>
          <a:prstGeom prst="line">
            <a:avLst/>
          </a:prstGeom>
          <a:ln w="25400">
            <a:solidFill>
              <a:schemeClr val="accent5"/>
            </a:solidFill>
            <a:miter lim="400000"/>
          </a:ln>
        </p:spPr>
        <p:txBody>
          <a:bodyPr lIns="35715" tIns="35715" rIns="35715" bIns="35715" anchor="ctr"/>
          <a:lstStyle/>
          <a:p>
            <a:pPr>
              <a:defRPr sz="2400"/>
            </a:pPr>
            <a:endParaRPr/>
          </a:p>
        </p:txBody>
      </p:sp>
      <p:sp>
        <p:nvSpPr>
          <p:cNvPr id="818" name="Shape 818"/>
          <p:cNvSpPr/>
          <p:nvPr/>
        </p:nvSpPr>
        <p:spPr>
          <a:xfrm flipV="1">
            <a:off x="6676056" y="3470242"/>
            <a:ext cx="262522" cy="130880"/>
          </a:xfrm>
          <a:prstGeom prst="line">
            <a:avLst/>
          </a:prstGeom>
          <a:ln w="25400">
            <a:solidFill>
              <a:schemeClr val="accent5"/>
            </a:solidFill>
            <a:miter lim="400000"/>
          </a:ln>
        </p:spPr>
        <p:txBody>
          <a:bodyPr lIns="35715" tIns="35715" rIns="35715" bIns="35715" anchor="ctr"/>
          <a:lstStyle/>
          <a:p>
            <a:pPr>
              <a:defRPr sz="2400"/>
            </a:pPr>
            <a:endParaRPr/>
          </a:p>
        </p:txBody>
      </p:sp>
      <p:sp>
        <p:nvSpPr>
          <p:cNvPr id="819" name="Shape 819"/>
          <p:cNvSpPr/>
          <p:nvPr/>
        </p:nvSpPr>
        <p:spPr>
          <a:xfrm>
            <a:off x="6668685" y="3847810"/>
            <a:ext cx="269894" cy="1"/>
          </a:xfrm>
          <a:prstGeom prst="line">
            <a:avLst/>
          </a:prstGeom>
          <a:ln w="25400">
            <a:solidFill>
              <a:schemeClr val="accent5"/>
            </a:solidFill>
            <a:miter lim="400000"/>
          </a:ln>
        </p:spPr>
        <p:txBody>
          <a:bodyPr lIns="35715" tIns="35715" rIns="35715" bIns="35715" anchor="ctr"/>
          <a:lstStyle/>
          <a:p>
            <a:pPr>
              <a:defRPr sz="2400"/>
            </a:pPr>
            <a:endParaRPr/>
          </a:p>
        </p:txBody>
      </p:sp>
      <p:sp>
        <p:nvSpPr>
          <p:cNvPr id="820" name="Shape 820"/>
          <p:cNvSpPr/>
          <p:nvPr/>
        </p:nvSpPr>
        <p:spPr>
          <a:xfrm>
            <a:off x="6668684" y="4558888"/>
            <a:ext cx="269893" cy="147969"/>
          </a:xfrm>
          <a:prstGeom prst="line">
            <a:avLst/>
          </a:prstGeom>
          <a:ln w="25400">
            <a:solidFill>
              <a:schemeClr val="accent5"/>
            </a:solidFill>
            <a:miter lim="400000"/>
          </a:ln>
        </p:spPr>
        <p:txBody>
          <a:bodyPr lIns="35715" tIns="35715" rIns="35715" bIns="35715" anchor="ctr"/>
          <a:lstStyle/>
          <a:p>
            <a:pPr>
              <a:defRPr sz="2400"/>
            </a:pPr>
            <a:endParaRPr/>
          </a:p>
        </p:txBody>
      </p:sp>
      <p:sp>
        <p:nvSpPr>
          <p:cNvPr id="821" name="Shape 821"/>
          <p:cNvSpPr>
            <a:spLocks noGrp="1"/>
          </p:cNvSpPr>
          <p:nvPr>
            <p:ph type="title"/>
          </p:nvPr>
        </p:nvSpPr>
        <p:spPr>
          <a:prstGeom prst="rect">
            <a:avLst/>
          </a:prstGeom>
        </p:spPr>
        <p:txBody>
          <a:bodyPr/>
          <a:lstStyle/>
          <a:p>
            <a:r>
              <a:t>Scheduling</a:t>
            </a:r>
          </a:p>
        </p:txBody>
      </p:sp>
      <p:sp>
        <p:nvSpPr>
          <p:cNvPr id="822" name="Shape 822"/>
          <p:cNvSpPr/>
          <p:nvPr/>
        </p:nvSpPr>
        <p:spPr>
          <a:xfrm>
            <a:off x="1679530" y="5260055"/>
            <a:ext cx="1870810"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n = 5 nodes</a:t>
            </a:r>
          </a:p>
        </p:txBody>
      </p:sp>
      <p:sp>
        <p:nvSpPr>
          <p:cNvPr id="823" name="Shape 823"/>
          <p:cNvSpPr/>
          <p:nvPr/>
        </p:nvSpPr>
        <p:spPr>
          <a:xfrm>
            <a:off x="1475841" y="2963138"/>
            <a:ext cx="2546889" cy="533792"/>
          </a:xfrm>
          <a:prstGeom prst="rect">
            <a:avLst/>
          </a:prstGeom>
          <a:ln w="12700">
            <a:miter lim="400000"/>
          </a:ln>
          <a:extLst>
            <a:ext uri="{C572A759-6A51-4108-AA02-DFA0A04FC94B}">
              <ma14:wrappingTextBoxFlag xmlns:ma14="http://schemas.microsoft.com/office/mac/drawingml/2011/main" val="1"/>
            </a:ext>
          </a:extLst>
        </p:spPr>
        <p:txBody>
          <a:bodyPr wrap="none" lIns="35715" tIns="35715" rIns="35715" bIns="35715" anchor="ctr">
            <a:spAutoFit/>
          </a:bodyPr>
          <a:lstStyle>
            <a:lvl1pPr>
              <a:defRPr sz="3000"/>
            </a:lvl1pPr>
          </a:lstStyle>
          <a:p>
            <a:r>
              <a:t>Traffic Matrix: T</a:t>
            </a:r>
          </a:p>
        </p:txBody>
      </p:sp>
    </p:spTree>
    <p:extLst>
      <p:ext uri="{BB962C8B-B14F-4D97-AF65-F5344CB8AC3E}">
        <p14:creationId xmlns:p14="http://schemas.microsoft.com/office/powerpoint/2010/main" val="277037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 name="Shape 825"/>
          <p:cNvSpPr>
            <a:spLocks noGrp="1"/>
          </p:cNvSpPr>
          <p:nvPr>
            <p:ph type="title"/>
          </p:nvPr>
        </p:nvSpPr>
        <p:spPr>
          <a:prstGeom prst="rect">
            <a:avLst/>
          </a:prstGeom>
        </p:spPr>
        <p:txBody>
          <a:bodyPr/>
          <a:lstStyle/>
          <a:p>
            <a:r>
              <a:t>Problem Statement</a:t>
            </a:r>
          </a:p>
        </p:txBody>
      </p:sp>
      <p:grpSp>
        <p:nvGrpSpPr>
          <p:cNvPr id="836" name="Group 836"/>
          <p:cNvGrpSpPr/>
          <p:nvPr/>
        </p:nvGrpSpPr>
        <p:grpSpPr>
          <a:xfrm>
            <a:off x="1438899" y="2395421"/>
            <a:ext cx="5534201" cy="2746192"/>
            <a:chOff x="-200286" y="0"/>
            <a:chExt cx="7870868" cy="3905696"/>
          </a:xfrm>
        </p:grpSpPr>
        <p:pic>
          <p:nvPicPr>
            <p:cNvPr id="826" name="pasted-image.pdf"/>
            <p:cNvPicPr>
              <a:picLocks noChangeAspect="1"/>
            </p:cNvPicPr>
            <p:nvPr/>
          </p:nvPicPr>
          <p:blipFill>
            <a:blip r:embed="rId2">
              <a:extLst/>
            </a:blip>
            <a:stretch>
              <a:fillRect/>
            </a:stretch>
          </p:blipFill>
          <p:spPr>
            <a:xfrm>
              <a:off x="3567689" y="0"/>
              <a:ext cx="3452705" cy="1137362"/>
            </a:xfrm>
            <a:prstGeom prst="rect">
              <a:avLst/>
            </a:prstGeom>
            <a:ln w="12700" cap="flat">
              <a:noFill/>
              <a:miter lim="400000"/>
            </a:ln>
            <a:effectLst/>
          </p:spPr>
        </p:pic>
        <p:sp>
          <p:nvSpPr>
            <p:cNvPr id="827" name="Shape 827"/>
            <p:cNvSpPr/>
            <p:nvPr/>
          </p:nvSpPr>
          <p:spPr>
            <a:xfrm>
              <a:off x="1193464" y="167431"/>
              <a:ext cx="225866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solidFill>
                    <a:srgbClr val="0433FF"/>
                  </a:solidFill>
                </a:defRPr>
              </a:lvl1pPr>
            </a:lstStyle>
            <a:p>
              <a:r>
                <a:t>maximize</a:t>
              </a:r>
            </a:p>
          </p:txBody>
        </p:sp>
        <p:sp>
          <p:nvSpPr>
            <p:cNvPr id="828" name="Shape 828"/>
            <p:cNvSpPr/>
            <p:nvPr/>
          </p:nvSpPr>
          <p:spPr>
            <a:xfrm>
              <a:off x="1685937" y="1519955"/>
              <a:ext cx="819437" cy="8024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solidFill>
                    <a:srgbClr val="0433FF"/>
                  </a:solidFill>
                </a:defRPr>
              </a:lvl1pPr>
            </a:lstStyle>
            <a:p>
              <a:r>
                <a:rPr dirty="0"/>
                <a:t>s.t.</a:t>
              </a:r>
            </a:p>
          </p:txBody>
        </p:sp>
        <p:sp>
          <p:nvSpPr>
            <p:cNvPr id="829" name="Shape 829"/>
            <p:cNvSpPr/>
            <p:nvPr/>
          </p:nvSpPr>
          <p:spPr>
            <a:xfrm>
              <a:off x="3792596" y="3129344"/>
              <a:ext cx="928149" cy="1"/>
            </a:xfrm>
            <a:prstGeom prst="line">
              <a:avLst/>
            </a:prstGeom>
            <a:noFill/>
            <a:ln w="25400" cap="flat">
              <a:solidFill>
                <a:schemeClr val="accent5"/>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830" name="Shape 830"/>
            <p:cNvSpPr/>
            <p:nvPr/>
          </p:nvSpPr>
          <p:spPr>
            <a:xfrm>
              <a:off x="-177438" y="2689822"/>
              <a:ext cx="4018980" cy="671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solidFill>
                    <a:srgbClr val="FF2600"/>
                  </a:solidFill>
                </a:defRPr>
              </a:lvl1pPr>
            </a:lstStyle>
            <a:p>
              <a:r>
                <a:rPr sz="2400" dirty="0"/>
                <a:t>permutation matrices</a:t>
              </a:r>
            </a:p>
          </p:txBody>
        </p:sp>
        <p:sp>
          <p:nvSpPr>
            <p:cNvPr id="831" name="Shape 831"/>
            <p:cNvSpPr/>
            <p:nvPr/>
          </p:nvSpPr>
          <p:spPr>
            <a:xfrm>
              <a:off x="3767641" y="3686734"/>
              <a:ext cx="928149" cy="1"/>
            </a:xfrm>
            <a:prstGeom prst="line">
              <a:avLst/>
            </a:prstGeom>
            <a:noFill/>
            <a:ln w="25400" cap="flat">
              <a:solidFill>
                <a:schemeClr val="accent5"/>
              </a:solidFill>
              <a:prstDash val="solid"/>
              <a:miter lim="400000"/>
              <a:tailEnd type="triangle" w="med" len="med"/>
            </a:ln>
            <a:effectLst/>
          </p:spPr>
          <p:txBody>
            <a:bodyPr wrap="square" lIns="50800" tIns="50800" rIns="50800" bIns="50800" numCol="1" anchor="ctr">
              <a:noAutofit/>
            </a:bodyPr>
            <a:lstStyle/>
            <a:p>
              <a:pPr>
                <a:defRPr sz="2400"/>
              </a:pPr>
              <a:endParaRPr/>
            </a:p>
          </p:txBody>
        </p:sp>
        <p:sp>
          <p:nvSpPr>
            <p:cNvPr id="832" name="Shape 832"/>
            <p:cNvSpPr/>
            <p:nvPr/>
          </p:nvSpPr>
          <p:spPr>
            <a:xfrm>
              <a:off x="1998852" y="3234515"/>
              <a:ext cx="1672823" cy="671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solidFill>
                    <a:srgbClr val="FF2600"/>
                  </a:solidFill>
                </a:defRPr>
              </a:lvl1pPr>
            </a:lstStyle>
            <a:p>
              <a:r>
                <a:rPr sz="2400"/>
                <a:t>duration</a:t>
              </a:r>
            </a:p>
          </p:txBody>
        </p:sp>
        <p:pic>
          <p:nvPicPr>
            <p:cNvPr id="833" name="pasted-image.pdf"/>
            <p:cNvPicPr>
              <a:picLocks noChangeAspect="1"/>
            </p:cNvPicPr>
            <p:nvPr/>
          </p:nvPicPr>
          <p:blipFill>
            <a:blip r:embed="rId3">
              <a:extLst/>
            </a:blip>
            <a:stretch>
              <a:fillRect/>
            </a:stretch>
          </p:blipFill>
          <p:spPr>
            <a:xfrm>
              <a:off x="2917501" y="1795977"/>
              <a:ext cx="4753081" cy="2013314"/>
            </a:xfrm>
            <a:prstGeom prst="rect">
              <a:avLst/>
            </a:prstGeom>
            <a:ln w="12700" cap="flat">
              <a:noFill/>
              <a:miter lim="400000"/>
            </a:ln>
            <a:effectLst/>
          </p:spPr>
        </p:pic>
        <p:sp>
          <p:nvSpPr>
            <p:cNvPr id="834" name="Shape 834"/>
            <p:cNvSpPr/>
            <p:nvPr/>
          </p:nvSpPr>
          <p:spPr>
            <a:xfrm>
              <a:off x="-200286" y="2144840"/>
              <a:ext cx="3946952" cy="6711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000">
                  <a:solidFill>
                    <a:srgbClr val="FF2600"/>
                  </a:solidFill>
                </a:defRPr>
              </a:lvl1pPr>
            </a:lstStyle>
            <a:p>
              <a:r>
                <a:rPr sz="2400" dirty="0"/>
                <a:t>number of matchings</a:t>
              </a:r>
            </a:p>
          </p:txBody>
        </p:sp>
        <p:sp>
          <p:nvSpPr>
            <p:cNvPr id="835" name="Shape 835"/>
            <p:cNvSpPr/>
            <p:nvPr/>
          </p:nvSpPr>
          <p:spPr>
            <a:xfrm>
              <a:off x="3792596" y="2558957"/>
              <a:ext cx="928149" cy="1"/>
            </a:xfrm>
            <a:prstGeom prst="line">
              <a:avLst/>
            </a:prstGeom>
            <a:noFill/>
            <a:ln w="25400" cap="flat">
              <a:solidFill>
                <a:schemeClr val="accent5"/>
              </a:solidFill>
              <a:prstDash val="solid"/>
              <a:miter lim="400000"/>
              <a:tailEnd type="triangle" w="med" len="med"/>
            </a:ln>
            <a:effectLst/>
          </p:spPr>
          <p:txBody>
            <a:bodyPr wrap="square" lIns="50800" tIns="50800" rIns="50800" bIns="50800" numCol="1" anchor="ctr">
              <a:noAutofit/>
            </a:bodyPr>
            <a:lstStyle/>
            <a:p>
              <a:pPr>
                <a:defRPr sz="2400"/>
              </a:pPr>
              <a:endParaRPr/>
            </a:p>
          </p:txBody>
        </p:sp>
      </p:grpSp>
    </p:spTree>
    <p:extLst>
      <p:ext uri="{BB962C8B-B14F-4D97-AF65-F5344CB8AC3E}">
        <p14:creationId xmlns:p14="http://schemas.microsoft.com/office/powerpoint/2010/main" val="31926042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3-08 at 2.25.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469" y="1196760"/>
            <a:ext cx="6487269" cy="5068179"/>
          </a:xfrm>
          <a:prstGeom prst="rect">
            <a:avLst/>
          </a:prstGeom>
        </p:spPr>
      </p:pic>
      <p:sp>
        <p:nvSpPr>
          <p:cNvPr id="2" name="Title 1"/>
          <p:cNvSpPr>
            <a:spLocks noGrp="1"/>
          </p:cNvSpPr>
          <p:nvPr>
            <p:ph type="title"/>
          </p:nvPr>
        </p:nvSpPr>
        <p:spPr>
          <a:xfrm>
            <a:off x="143565" y="108994"/>
            <a:ext cx="8757478" cy="1143000"/>
          </a:xfrm>
        </p:spPr>
        <p:txBody>
          <a:bodyPr>
            <a:normAutofit fontScale="90000"/>
          </a:bodyPr>
          <a:lstStyle/>
          <a:p>
            <a:r>
              <a:rPr lang="en-US" dirty="0" smtClean="0"/>
              <a:t>Eclipse: Greedy Algorithm </a:t>
            </a:r>
            <a:br>
              <a:rPr lang="en-US" dirty="0" smtClean="0"/>
            </a:br>
            <a:r>
              <a:rPr lang="en-US" sz="4000" dirty="0"/>
              <a:t>(</a:t>
            </a:r>
            <a:r>
              <a:rPr lang="en-US" sz="4000" dirty="0" smtClean="0"/>
              <a:t>with provable guarantees)</a:t>
            </a:r>
            <a:endParaRPr lang="en-US" sz="4000" dirty="0"/>
          </a:p>
        </p:txBody>
      </p:sp>
      <p:sp>
        <p:nvSpPr>
          <p:cNvPr id="4" name="Slide Number Placeholder 3"/>
          <p:cNvSpPr>
            <a:spLocks noGrp="1"/>
          </p:cNvSpPr>
          <p:nvPr>
            <p:ph type="sldNum" sz="quarter" idx="2"/>
          </p:nvPr>
        </p:nvSpPr>
        <p:spPr/>
        <p:txBody>
          <a:bodyPr/>
          <a:lstStyle/>
          <a:p>
            <a:fld id="{86CB4B4D-7CA3-9044-876B-883B54F8677D}" type="slidenum">
              <a:rPr lang="uk-UA" smtClean="0"/>
              <a:t>25</a:t>
            </a:fld>
            <a:endParaRPr lang="uk-UA"/>
          </a:p>
        </p:txBody>
      </p:sp>
      <p:sp>
        <p:nvSpPr>
          <p:cNvPr id="6" name="TextBox 5"/>
          <p:cNvSpPr txBox="1"/>
          <p:nvPr/>
        </p:nvSpPr>
        <p:spPr>
          <a:xfrm>
            <a:off x="265039" y="6134987"/>
            <a:ext cx="8421761" cy="646331"/>
          </a:xfrm>
          <a:prstGeom prst="rect">
            <a:avLst/>
          </a:prstGeom>
          <a:noFill/>
        </p:spPr>
        <p:txBody>
          <a:bodyPr wrap="square" rtlCol="0">
            <a:spAutoFit/>
          </a:bodyPr>
          <a:lstStyle/>
          <a:p>
            <a:pPr marL="342900" indent="-342900">
              <a:buFont typeface="Wingdings" charset="2"/>
              <a:buChar char="²"/>
            </a:pPr>
            <a:r>
              <a:rPr lang="en-US" dirty="0" err="1" smtClean="0">
                <a:solidFill>
                  <a:schemeClr val="bg1">
                    <a:lumMod val="50000"/>
                  </a:schemeClr>
                </a:solidFill>
              </a:rPr>
              <a:t>Venkatakrishnan</a:t>
            </a:r>
            <a:r>
              <a:rPr lang="en-US" dirty="0" smtClean="0">
                <a:solidFill>
                  <a:schemeClr val="bg1">
                    <a:lumMod val="50000"/>
                  </a:schemeClr>
                </a:solidFill>
              </a:rPr>
              <a:t> et al., “Costly Circuits, </a:t>
            </a:r>
            <a:r>
              <a:rPr lang="en-US" dirty="0" err="1" smtClean="0">
                <a:solidFill>
                  <a:schemeClr val="bg1">
                    <a:lumMod val="50000"/>
                  </a:schemeClr>
                </a:solidFill>
              </a:rPr>
              <a:t>Submodular</a:t>
            </a:r>
            <a:r>
              <a:rPr lang="en-US" dirty="0" smtClean="0">
                <a:solidFill>
                  <a:schemeClr val="bg1">
                    <a:lumMod val="50000"/>
                  </a:schemeClr>
                </a:solidFill>
              </a:rPr>
              <a:t> Schedules, Hybrid Switch Scheduling for Data Centers”, To appear in SIGMETRICS 2016.  </a:t>
            </a:r>
            <a:endParaRPr lang="en-US" dirty="0">
              <a:solidFill>
                <a:schemeClr val="bg1">
                  <a:lumMod val="50000"/>
                </a:schemeClr>
              </a:solidFill>
            </a:endParaRPr>
          </a:p>
        </p:txBody>
      </p:sp>
    </p:spTree>
    <p:extLst>
      <p:ext uri="{BB962C8B-B14F-4D97-AF65-F5344CB8AC3E}">
        <p14:creationId xmlns:p14="http://schemas.microsoft.com/office/powerpoint/2010/main" val="16356340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Discussion</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AC913800-9833-F549-80FC-C3497A40B0B4}" type="slidenum">
              <a:rPr lang="en-US" smtClean="0"/>
              <a:t>26</a:t>
            </a:fld>
            <a:endParaRPr lang="en-US"/>
          </a:p>
        </p:txBody>
      </p:sp>
    </p:spTree>
    <p:extLst>
      <p:ext uri="{BB962C8B-B14F-4D97-AF65-F5344CB8AC3E}">
        <p14:creationId xmlns:p14="http://schemas.microsoft.com/office/powerpoint/2010/main" val="10011104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Firefly</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27</a:t>
            </a:fld>
            <a:endParaRPr lang="en-US"/>
          </a:p>
        </p:txBody>
      </p:sp>
      <p:sp>
        <p:nvSpPr>
          <p:cNvPr id="7" name="TextBox 6"/>
          <p:cNvSpPr txBox="1"/>
          <p:nvPr/>
        </p:nvSpPr>
        <p:spPr>
          <a:xfrm>
            <a:off x="409710" y="5445725"/>
            <a:ext cx="10524079" cy="461665"/>
          </a:xfrm>
          <a:prstGeom prst="rect">
            <a:avLst/>
          </a:prstGeom>
          <a:noFill/>
        </p:spPr>
        <p:txBody>
          <a:bodyPr wrap="square" rtlCol="0">
            <a:spAutoFit/>
          </a:bodyPr>
          <a:lstStyle/>
          <a:p>
            <a:pPr marL="342900" indent="-342900">
              <a:buFont typeface="Wingdings" charset="2"/>
              <a:buChar char="²"/>
            </a:pPr>
            <a:r>
              <a:rPr lang="en-US" sz="2400" dirty="0" smtClean="0">
                <a:solidFill>
                  <a:schemeClr val="bg1">
                    <a:lumMod val="50000"/>
                  </a:schemeClr>
                </a:solidFill>
              </a:rPr>
              <a:t>Slides based on presentation by </a:t>
            </a:r>
            <a:r>
              <a:rPr lang="en-US" sz="2400" dirty="0" err="1" smtClean="0">
                <a:solidFill>
                  <a:schemeClr val="bg1">
                    <a:lumMod val="50000"/>
                  </a:schemeClr>
                </a:solidFill>
              </a:rPr>
              <a:t>Vyas</a:t>
            </a:r>
            <a:r>
              <a:rPr lang="en-US" sz="2400" dirty="0" smtClean="0">
                <a:solidFill>
                  <a:schemeClr val="bg1">
                    <a:lumMod val="50000"/>
                  </a:schemeClr>
                </a:solidFill>
              </a:rPr>
              <a:t> </a:t>
            </a:r>
            <a:r>
              <a:rPr lang="en-US" sz="2400" dirty="0" err="1" smtClean="0">
                <a:solidFill>
                  <a:schemeClr val="bg1">
                    <a:lumMod val="50000"/>
                  </a:schemeClr>
                </a:solidFill>
              </a:rPr>
              <a:t>Sekar</a:t>
            </a:r>
            <a:r>
              <a:rPr lang="en-US" sz="2400" dirty="0" smtClean="0">
                <a:solidFill>
                  <a:schemeClr val="bg1">
                    <a:lumMod val="50000"/>
                  </a:schemeClr>
                </a:solidFill>
              </a:rPr>
              <a:t> (CMU)</a:t>
            </a:r>
            <a:endParaRPr lang="en-US" sz="2400" dirty="0">
              <a:solidFill>
                <a:schemeClr val="bg1">
                  <a:lumMod val="50000"/>
                </a:schemeClr>
              </a:solidFill>
            </a:endParaRPr>
          </a:p>
        </p:txBody>
      </p:sp>
    </p:spTree>
    <p:extLst>
      <p:ext uri="{BB962C8B-B14F-4D97-AF65-F5344CB8AC3E}">
        <p14:creationId xmlns:p14="http://schemas.microsoft.com/office/powerpoint/2010/main" val="16393663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5719"/>
          </a:xfrm>
        </p:spPr>
        <p:txBody>
          <a:bodyPr>
            <a:normAutofit/>
          </a:bodyPr>
          <a:lstStyle/>
          <a:p>
            <a:r>
              <a:rPr lang="en-US" dirty="0" smtClean="0">
                <a:solidFill>
                  <a:srgbClr val="0000BF"/>
                </a:solidFill>
              </a:rPr>
              <a:t>Why FSO instead of RF?</a:t>
            </a:r>
            <a:endParaRPr lang="en-US" dirty="0">
              <a:solidFill>
                <a:srgbClr val="0000BF"/>
              </a:solidFill>
            </a:endParaRPr>
          </a:p>
        </p:txBody>
      </p:sp>
      <p:sp>
        <p:nvSpPr>
          <p:cNvPr id="3" name="Slide Number Placeholder 2"/>
          <p:cNvSpPr>
            <a:spLocks noGrp="1"/>
          </p:cNvSpPr>
          <p:nvPr>
            <p:ph type="sldNum" sz="quarter" idx="12"/>
          </p:nvPr>
        </p:nvSpPr>
        <p:spPr/>
        <p:txBody>
          <a:bodyPr/>
          <a:lstStyle/>
          <a:p>
            <a:fld id="{2F8258B8-ACF5-6E4C-8B3E-49E538074B44}" type="slidenum">
              <a:rPr lang="en-US" smtClean="0"/>
              <a:pPr/>
              <a:t>28</a:t>
            </a:fld>
            <a:endParaRPr lang="en-US" dirty="0"/>
          </a:p>
        </p:txBody>
      </p:sp>
      <p:sp>
        <p:nvSpPr>
          <p:cNvPr id="120" name="Isosceles Triangle 119"/>
          <p:cNvSpPr/>
          <p:nvPr/>
        </p:nvSpPr>
        <p:spPr>
          <a:xfrm rot="16200000">
            <a:off x="1705727" y="1220676"/>
            <a:ext cx="861669" cy="2096058"/>
          </a:xfrm>
          <a:prstGeom prst="triangl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2" name="Group 63"/>
          <p:cNvGrpSpPr/>
          <p:nvPr/>
        </p:nvGrpSpPr>
        <p:grpSpPr>
          <a:xfrm>
            <a:off x="867349" y="2785817"/>
            <a:ext cx="838521" cy="961506"/>
            <a:chOff x="1027560" y="1988818"/>
            <a:chExt cx="545969" cy="678181"/>
          </a:xfrm>
        </p:grpSpPr>
        <p:sp>
          <p:nvSpPr>
            <p:cNvPr id="143" name="Cube 142"/>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6"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123" name="Picture 45" descr="Service Router"/>
          <p:cNvPicPr>
            <a:picLocks noChangeAspect="1" noChangeArrowheads="1"/>
          </p:cNvPicPr>
          <p:nvPr/>
        </p:nvPicPr>
        <p:blipFill>
          <a:blip r:embed="rId5" cstate="print"/>
          <a:srcRect/>
          <a:stretch>
            <a:fillRect/>
          </a:stretch>
        </p:blipFill>
        <p:spPr bwMode="auto">
          <a:xfrm>
            <a:off x="848635" y="2501966"/>
            <a:ext cx="857234" cy="264618"/>
          </a:xfrm>
          <a:prstGeom prst="rect">
            <a:avLst/>
          </a:prstGeom>
          <a:noFill/>
          <a:ln>
            <a:noFill/>
          </a:ln>
        </p:spPr>
      </p:pic>
      <p:grpSp>
        <p:nvGrpSpPr>
          <p:cNvPr id="124" name="Group 76"/>
          <p:cNvGrpSpPr/>
          <p:nvPr/>
        </p:nvGrpSpPr>
        <p:grpSpPr>
          <a:xfrm>
            <a:off x="2786513" y="2775010"/>
            <a:ext cx="838521" cy="961506"/>
            <a:chOff x="1027560" y="1988818"/>
            <a:chExt cx="545969" cy="678181"/>
          </a:xfrm>
        </p:grpSpPr>
        <p:sp>
          <p:nvSpPr>
            <p:cNvPr id="139" name="Cube 138"/>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1"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42"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125" name="Picture 45" descr="Service Router"/>
          <p:cNvPicPr>
            <a:picLocks noChangeAspect="1" noChangeArrowheads="1"/>
          </p:cNvPicPr>
          <p:nvPr/>
        </p:nvPicPr>
        <p:blipFill>
          <a:blip r:embed="rId5" cstate="print"/>
          <a:srcRect/>
          <a:stretch>
            <a:fillRect/>
          </a:stretch>
        </p:blipFill>
        <p:spPr bwMode="auto">
          <a:xfrm>
            <a:off x="2767796" y="2491162"/>
            <a:ext cx="857234" cy="264618"/>
          </a:xfrm>
          <a:prstGeom prst="rect">
            <a:avLst/>
          </a:prstGeom>
          <a:noFill/>
          <a:ln>
            <a:noFill/>
          </a:ln>
        </p:spPr>
      </p:pic>
      <p:grpSp>
        <p:nvGrpSpPr>
          <p:cNvPr id="147" name="Group 146"/>
          <p:cNvGrpSpPr/>
          <p:nvPr/>
        </p:nvGrpSpPr>
        <p:grpSpPr>
          <a:xfrm>
            <a:off x="643994" y="1963847"/>
            <a:ext cx="1061876" cy="609715"/>
            <a:chOff x="643994" y="1963847"/>
            <a:chExt cx="1061876" cy="609715"/>
          </a:xfrm>
        </p:grpSpPr>
        <p:pic>
          <p:nvPicPr>
            <p:cNvPr id="148" name="Picture 4" descr="http://topnews.in/usa/files/wireless-radio.png"/>
            <p:cNvPicPr>
              <a:picLocks noChangeAspect="1" noChangeArrowheads="1"/>
            </p:cNvPicPr>
            <p:nvPr/>
          </p:nvPicPr>
          <p:blipFill>
            <a:blip r:embed="rId6"/>
            <a:srcRect/>
            <a:stretch>
              <a:fillRect/>
            </a:stretch>
          </p:blipFill>
          <p:spPr bwMode="auto">
            <a:xfrm flipH="1">
              <a:off x="1185880" y="1963847"/>
              <a:ext cx="519990" cy="609715"/>
            </a:xfrm>
            <a:prstGeom prst="rect">
              <a:avLst/>
            </a:prstGeom>
            <a:noFill/>
          </p:spPr>
        </p:pic>
        <p:pic>
          <p:nvPicPr>
            <p:cNvPr id="149" name="Picture 4" descr="http://topnews.in/usa/files/wireless-radio.png"/>
            <p:cNvPicPr>
              <a:picLocks noChangeAspect="1" noChangeArrowheads="1"/>
            </p:cNvPicPr>
            <p:nvPr/>
          </p:nvPicPr>
          <p:blipFill>
            <a:blip r:embed="rId6"/>
            <a:srcRect/>
            <a:stretch>
              <a:fillRect/>
            </a:stretch>
          </p:blipFill>
          <p:spPr bwMode="auto">
            <a:xfrm flipH="1">
              <a:off x="643994" y="1963847"/>
              <a:ext cx="519990" cy="609715"/>
            </a:xfrm>
            <a:prstGeom prst="rect">
              <a:avLst/>
            </a:prstGeom>
            <a:noFill/>
          </p:spPr>
        </p:pic>
      </p:grpSp>
      <p:grpSp>
        <p:nvGrpSpPr>
          <p:cNvPr id="151" name="Group 150"/>
          <p:cNvGrpSpPr/>
          <p:nvPr/>
        </p:nvGrpSpPr>
        <p:grpSpPr>
          <a:xfrm>
            <a:off x="2653653" y="1927338"/>
            <a:ext cx="1061876" cy="609715"/>
            <a:chOff x="643994" y="1963847"/>
            <a:chExt cx="1061876" cy="609715"/>
          </a:xfrm>
        </p:grpSpPr>
        <p:pic>
          <p:nvPicPr>
            <p:cNvPr id="152" name="Picture 4" descr="http://topnews.in/usa/files/wireless-radio.png"/>
            <p:cNvPicPr>
              <a:picLocks noChangeAspect="1" noChangeArrowheads="1"/>
            </p:cNvPicPr>
            <p:nvPr/>
          </p:nvPicPr>
          <p:blipFill>
            <a:blip r:embed="rId6"/>
            <a:srcRect/>
            <a:stretch>
              <a:fillRect/>
            </a:stretch>
          </p:blipFill>
          <p:spPr bwMode="auto">
            <a:xfrm flipH="1">
              <a:off x="1185880" y="1963847"/>
              <a:ext cx="519990" cy="609715"/>
            </a:xfrm>
            <a:prstGeom prst="rect">
              <a:avLst/>
            </a:prstGeom>
            <a:noFill/>
          </p:spPr>
        </p:pic>
        <p:pic>
          <p:nvPicPr>
            <p:cNvPr id="153" name="Picture 4" descr="http://topnews.in/usa/files/wireless-radio.png"/>
            <p:cNvPicPr>
              <a:picLocks noChangeAspect="1" noChangeArrowheads="1"/>
            </p:cNvPicPr>
            <p:nvPr/>
          </p:nvPicPr>
          <p:blipFill>
            <a:blip r:embed="rId6"/>
            <a:srcRect/>
            <a:stretch>
              <a:fillRect/>
            </a:stretch>
          </p:blipFill>
          <p:spPr bwMode="auto">
            <a:xfrm flipH="1">
              <a:off x="643994" y="1963847"/>
              <a:ext cx="519990" cy="609715"/>
            </a:xfrm>
            <a:prstGeom prst="rect">
              <a:avLst/>
            </a:prstGeom>
            <a:noFill/>
          </p:spPr>
        </p:pic>
      </p:grpSp>
      <p:grpSp>
        <p:nvGrpSpPr>
          <p:cNvPr id="4" name="Group 3"/>
          <p:cNvGrpSpPr/>
          <p:nvPr/>
        </p:nvGrpSpPr>
        <p:grpSpPr>
          <a:xfrm>
            <a:off x="5780874" y="2137719"/>
            <a:ext cx="2776399" cy="1609604"/>
            <a:chOff x="5780874" y="2137719"/>
            <a:chExt cx="2776399" cy="1609604"/>
          </a:xfrm>
        </p:grpSpPr>
        <p:grpSp>
          <p:nvGrpSpPr>
            <p:cNvPr id="48" name="Group 63"/>
            <p:cNvGrpSpPr/>
            <p:nvPr/>
          </p:nvGrpSpPr>
          <p:grpSpPr>
            <a:xfrm>
              <a:off x="5799588" y="2785817"/>
              <a:ext cx="838521" cy="961506"/>
              <a:chOff x="1027560" y="1988818"/>
              <a:chExt cx="545969" cy="678181"/>
            </a:xfrm>
          </p:grpSpPr>
          <p:sp>
            <p:nvSpPr>
              <p:cNvPr id="49" name="Cube 48"/>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56" name="Picture 45" descr="Service Router"/>
            <p:cNvPicPr>
              <a:picLocks noChangeAspect="1" noChangeArrowheads="1"/>
            </p:cNvPicPr>
            <p:nvPr/>
          </p:nvPicPr>
          <p:blipFill>
            <a:blip r:embed="rId5" cstate="print"/>
            <a:srcRect/>
            <a:stretch>
              <a:fillRect/>
            </a:stretch>
          </p:blipFill>
          <p:spPr bwMode="auto">
            <a:xfrm>
              <a:off x="5780874" y="2501966"/>
              <a:ext cx="857234" cy="264618"/>
            </a:xfrm>
            <a:prstGeom prst="rect">
              <a:avLst/>
            </a:prstGeom>
            <a:noFill/>
            <a:ln>
              <a:noFill/>
            </a:ln>
          </p:spPr>
        </p:pic>
        <p:grpSp>
          <p:nvGrpSpPr>
            <p:cNvPr id="57" name="Group 76"/>
            <p:cNvGrpSpPr/>
            <p:nvPr/>
          </p:nvGrpSpPr>
          <p:grpSpPr>
            <a:xfrm>
              <a:off x="7718752" y="2775010"/>
              <a:ext cx="838521" cy="961506"/>
              <a:chOff x="1027560" y="1988818"/>
              <a:chExt cx="545969" cy="678181"/>
            </a:xfrm>
          </p:grpSpPr>
          <p:sp>
            <p:nvSpPr>
              <p:cNvPr id="58" name="Cube 57"/>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1"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62" name="Picture 45" descr="Service Router"/>
            <p:cNvPicPr>
              <a:picLocks noChangeAspect="1" noChangeArrowheads="1"/>
            </p:cNvPicPr>
            <p:nvPr/>
          </p:nvPicPr>
          <p:blipFill>
            <a:blip r:embed="rId5" cstate="print"/>
            <a:srcRect/>
            <a:stretch>
              <a:fillRect/>
            </a:stretch>
          </p:blipFill>
          <p:spPr bwMode="auto">
            <a:xfrm>
              <a:off x="7700035" y="2491162"/>
              <a:ext cx="857234" cy="264618"/>
            </a:xfrm>
            <a:prstGeom prst="rect">
              <a:avLst/>
            </a:prstGeom>
            <a:noFill/>
            <a:ln>
              <a:noFill/>
            </a:ln>
          </p:spPr>
        </p:pic>
        <p:cxnSp>
          <p:nvCxnSpPr>
            <p:cNvPr id="63" name="Straight Connector 62"/>
            <p:cNvCxnSpPr/>
            <p:nvPr/>
          </p:nvCxnSpPr>
          <p:spPr>
            <a:xfrm>
              <a:off x="6528003" y="2209404"/>
              <a:ext cx="1164828" cy="1588"/>
            </a:xfrm>
            <a:prstGeom prst="line">
              <a:avLst/>
            </a:prstGeom>
          </p:spPr>
          <p:style>
            <a:lnRef idx="2">
              <a:schemeClr val="dk1"/>
            </a:lnRef>
            <a:fillRef idx="0">
              <a:schemeClr val="dk1"/>
            </a:fillRef>
            <a:effectRef idx="1">
              <a:schemeClr val="dk1"/>
            </a:effectRef>
            <a:fontRef idx="minor">
              <a:schemeClr val="tx1"/>
            </a:fontRef>
          </p:style>
        </p:cxnSp>
        <p:grpSp>
          <p:nvGrpSpPr>
            <p:cNvPr id="64" name="Group 25"/>
            <p:cNvGrpSpPr>
              <a:grpSpLocks noChangeAspect="1"/>
            </p:cNvGrpSpPr>
            <p:nvPr/>
          </p:nvGrpSpPr>
          <p:grpSpPr>
            <a:xfrm>
              <a:off x="5780874" y="2137719"/>
              <a:ext cx="307931" cy="419081"/>
              <a:chOff x="648736" y="4012462"/>
              <a:chExt cx="959208" cy="770068"/>
            </a:xfrm>
          </p:grpSpPr>
          <p:sp>
            <p:nvSpPr>
              <p:cNvPr id="65" name="Can 64"/>
              <p:cNvSpPr/>
              <p:nvPr/>
            </p:nvSpPr>
            <p:spPr>
              <a:xfrm rot="5400000">
                <a:off x="1026961" y="3634237"/>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66" name="Straight Connector 65"/>
              <p:cNvCxnSpPr>
                <a:stCxn id="65" idx="4"/>
              </p:cNvCxnSpPr>
              <p:nvPr/>
            </p:nvCxnSpPr>
            <p:spPr>
              <a:xfrm flipH="1">
                <a:off x="1121466" y="4215220"/>
                <a:ext cx="6874" cy="56731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891768" y="4782530"/>
                <a:ext cx="472907"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8" name="Group 25"/>
            <p:cNvGrpSpPr>
              <a:grpSpLocks noChangeAspect="1"/>
            </p:cNvGrpSpPr>
            <p:nvPr/>
          </p:nvGrpSpPr>
          <p:grpSpPr>
            <a:xfrm>
              <a:off x="6180782" y="2137719"/>
              <a:ext cx="307931" cy="419081"/>
              <a:chOff x="648736" y="4012462"/>
              <a:chExt cx="959208" cy="770068"/>
            </a:xfrm>
          </p:grpSpPr>
          <p:sp>
            <p:nvSpPr>
              <p:cNvPr id="69" name="Can 68"/>
              <p:cNvSpPr/>
              <p:nvPr/>
            </p:nvSpPr>
            <p:spPr>
              <a:xfrm rot="5400000">
                <a:off x="1026961" y="3634237"/>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70" name="Straight Connector 69"/>
              <p:cNvCxnSpPr>
                <a:stCxn id="69" idx="4"/>
              </p:cNvCxnSpPr>
              <p:nvPr/>
            </p:nvCxnSpPr>
            <p:spPr>
              <a:xfrm flipH="1">
                <a:off x="1121466" y="4215220"/>
                <a:ext cx="6874" cy="56731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891768" y="4782530"/>
                <a:ext cx="472907"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2" name="Group 25"/>
            <p:cNvGrpSpPr>
              <a:grpSpLocks noChangeAspect="1"/>
            </p:cNvGrpSpPr>
            <p:nvPr/>
          </p:nvGrpSpPr>
          <p:grpSpPr>
            <a:xfrm>
              <a:off x="7738820" y="2162442"/>
              <a:ext cx="307931" cy="419083"/>
              <a:chOff x="648736" y="4012462"/>
              <a:chExt cx="959208" cy="770068"/>
            </a:xfrm>
          </p:grpSpPr>
          <p:sp>
            <p:nvSpPr>
              <p:cNvPr id="73" name="Can 72"/>
              <p:cNvSpPr/>
              <p:nvPr/>
            </p:nvSpPr>
            <p:spPr>
              <a:xfrm rot="5400000">
                <a:off x="1026961" y="3634237"/>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74" name="Straight Connector 73"/>
              <p:cNvCxnSpPr>
                <a:stCxn id="73" idx="4"/>
              </p:cNvCxnSpPr>
              <p:nvPr/>
            </p:nvCxnSpPr>
            <p:spPr>
              <a:xfrm flipH="1">
                <a:off x="1121466" y="4215220"/>
                <a:ext cx="6874" cy="567310"/>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891768" y="4782530"/>
                <a:ext cx="472907" cy="0"/>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76" name="Group 25"/>
            <p:cNvGrpSpPr>
              <a:grpSpLocks noChangeAspect="1"/>
            </p:cNvGrpSpPr>
            <p:nvPr/>
          </p:nvGrpSpPr>
          <p:grpSpPr>
            <a:xfrm>
              <a:off x="8138728" y="2162442"/>
              <a:ext cx="307931" cy="419083"/>
              <a:chOff x="648736" y="4012462"/>
              <a:chExt cx="959208" cy="770068"/>
            </a:xfrm>
          </p:grpSpPr>
          <p:sp>
            <p:nvSpPr>
              <p:cNvPr id="77" name="Can 76"/>
              <p:cNvSpPr/>
              <p:nvPr/>
            </p:nvSpPr>
            <p:spPr>
              <a:xfrm rot="5400000">
                <a:off x="1026961" y="3634237"/>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78" name="Straight Connector 77"/>
              <p:cNvCxnSpPr>
                <a:stCxn id="77" idx="4"/>
              </p:cNvCxnSpPr>
              <p:nvPr/>
            </p:nvCxnSpPr>
            <p:spPr>
              <a:xfrm flipH="1">
                <a:off x="1121466" y="4215220"/>
                <a:ext cx="6874" cy="567310"/>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891768" y="4782530"/>
                <a:ext cx="472907" cy="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5" name="Rectangle 4"/>
          <p:cNvSpPr/>
          <p:nvPr/>
        </p:nvSpPr>
        <p:spPr>
          <a:xfrm>
            <a:off x="882684" y="1145719"/>
            <a:ext cx="3090226" cy="584775"/>
          </a:xfrm>
          <a:prstGeom prst="rect">
            <a:avLst/>
          </a:prstGeom>
        </p:spPr>
        <p:txBody>
          <a:bodyPr wrap="square">
            <a:spAutoFit/>
          </a:bodyPr>
          <a:lstStyle/>
          <a:p>
            <a:pPr algn="ctr"/>
            <a:r>
              <a:rPr lang="en-US" sz="3200" u="sng" dirty="0" smtClean="0"/>
              <a:t>RF (e.g. 60GHZ)</a:t>
            </a:r>
            <a:endParaRPr lang="en-US" sz="3200" u="sng" dirty="0"/>
          </a:p>
        </p:txBody>
      </p:sp>
      <p:sp>
        <p:nvSpPr>
          <p:cNvPr id="81" name="Rectangle 80"/>
          <p:cNvSpPr/>
          <p:nvPr/>
        </p:nvSpPr>
        <p:spPr>
          <a:xfrm>
            <a:off x="4826000" y="1145719"/>
            <a:ext cx="4483253" cy="584775"/>
          </a:xfrm>
          <a:prstGeom prst="rect">
            <a:avLst/>
          </a:prstGeom>
        </p:spPr>
        <p:txBody>
          <a:bodyPr wrap="square">
            <a:spAutoFit/>
          </a:bodyPr>
          <a:lstStyle/>
          <a:p>
            <a:pPr algn="ctr"/>
            <a:r>
              <a:rPr lang="en-US" sz="3200" u="sng" dirty="0" smtClean="0"/>
              <a:t>FSO (Free Space optical)</a:t>
            </a:r>
            <a:endParaRPr lang="en-US" sz="3200" u="sng" dirty="0"/>
          </a:p>
        </p:txBody>
      </p:sp>
      <p:sp>
        <p:nvSpPr>
          <p:cNvPr id="82" name="Rectangle 81"/>
          <p:cNvSpPr/>
          <p:nvPr/>
        </p:nvSpPr>
        <p:spPr>
          <a:xfrm>
            <a:off x="333787" y="4085751"/>
            <a:ext cx="4187413" cy="2677656"/>
          </a:xfrm>
          <a:prstGeom prst="rect">
            <a:avLst/>
          </a:prstGeom>
        </p:spPr>
        <p:txBody>
          <a:bodyPr wrap="square">
            <a:spAutoFit/>
          </a:bodyPr>
          <a:lstStyle/>
          <a:p>
            <a:r>
              <a:rPr lang="en-US" sz="2800" dirty="0" smtClean="0"/>
              <a:t>Wide beam </a:t>
            </a:r>
            <a:r>
              <a:rPr lang="en-US" sz="2800" dirty="0" smtClean="0">
                <a:sym typeface="Wingdings"/>
              </a:rPr>
              <a:t></a:t>
            </a:r>
          </a:p>
          <a:p>
            <a:r>
              <a:rPr lang="en-US" sz="2800" dirty="0" smtClean="0">
                <a:sym typeface="Wingdings"/>
              </a:rPr>
              <a:t>Faster steering of beams</a:t>
            </a:r>
          </a:p>
          <a:p>
            <a:r>
              <a:rPr lang="en-US" sz="2800" dirty="0" smtClean="0">
                <a:sym typeface="Wingdings"/>
              </a:rPr>
              <a:t>High interference</a:t>
            </a:r>
          </a:p>
          <a:p>
            <a:r>
              <a:rPr lang="en-US" sz="2800" dirty="0" smtClean="0">
                <a:sym typeface="Wingdings"/>
              </a:rPr>
              <a:t>Limited active links</a:t>
            </a:r>
          </a:p>
          <a:p>
            <a:r>
              <a:rPr lang="en-US" sz="2800" dirty="0" smtClean="0">
                <a:sym typeface="Wingdings"/>
              </a:rPr>
              <a:t>Limited Throughput</a:t>
            </a:r>
          </a:p>
          <a:p>
            <a:endParaRPr lang="en-US" sz="2800" dirty="0" smtClean="0">
              <a:sym typeface="Wingdings"/>
            </a:endParaRPr>
          </a:p>
        </p:txBody>
      </p:sp>
      <p:sp>
        <p:nvSpPr>
          <p:cNvPr id="83" name="Rectangle 82"/>
          <p:cNvSpPr/>
          <p:nvPr/>
        </p:nvSpPr>
        <p:spPr>
          <a:xfrm>
            <a:off x="5023263" y="4085751"/>
            <a:ext cx="4560124" cy="2246769"/>
          </a:xfrm>
          <a:prstGeom prst="rect">
            <a:avLst/>
          </a:prstGeom>
        </p:spPr>
        <p:txBody>
          <a:bodyPr wrap="square">
            <a:spAutoFit/>
          </a:bodyPr>
          <a:lstStyle/>
          <a:p>
            <a:r>
              <a:rPr lang="en-US" sz="2800" dirty="0" smtClean="0"/>
              <a:t>Narrow beam </a:t>
            </a:r>
            <a:r>
              <a:rPr lang="en-US" sz="2800" dirty="0" smtClean="0">
                <a:sym typeface="Wingdings"/>
              </a:rPr>
              <a:t></a:t>
            </a:r>
          </a:p>
          <a:p>
            <a:r>
              <a:rPr lang="en-US" sz="2800" dirty="0" smtClean="0">
                <a:sym typeface="Wingdings"/>
              </a:rPr>
              <a:t>Slow steering </a:t>
            </a:r>
            <a:r>
              <a:rPr lang="en-US" sz="2800" dirty="0">
                <a:sym typeface="Wingdings"/>
              </a:rPr>
              <a:t>of </a:t>
            </a:r>
            <a:r>
              <a:rPr lang="en-US" sz="2800" dirty="0" smtClean="0">
                <a:sym typeface="Wingdings"/>
              </a:rPr>
              <a:t>beams</a:t>
            </a:r>
          </a:p>
          <a:p>
            <a:r>
              <a:rPr lang="en-US" sz="2800" dirty="0" smtClean="0">
                <a:sym typeface="Wingdings"/>
              </a:rPr>
              <a:t>Zero interference</a:t>
            </a:r>
          </a:p>
          <a:p>
            <a:r>
              <a:rPr lang="en-US" sz="2800" dirty="0" smtClean="0">
                <a:sym typeface="Wingdings"/>
              </a:rPr>
              <a:t>No limit on active links</a:t>
            </a:r>
          </a:p>
          <a:p>
            <a:r>
              <a:rPr lang="en-US" sz="2800" dirty="0" smtClean="0">
                <a:sym typeface="Wingdings"/>
              </a:rPr>
              <a:t>High Throughput</a:t>
            </a:r>
            <a:endParaRPr lang="en-US" sz="2800" dirty="0">
              <a:sym typeface="Wingdings"/>
            </a:endParaRPr>
          </a:p>
        </p:txBody>
      </p:sp>
      <p:cxnSp>
        <p:nvCxnSpPr>
          <p:cNvPr id="7" name="Straight Connector 6"/>
          <p:cNvCxnSpPr/>
          <p:nvPr/>
        </p:nvCxnSpPr>
        <p:spPr>
          <a:xfrm>
            <a:off x="4809067" y="1145719"/>
            <a:ext cx="16933" cy="5356681"/>
          </a:xfrm>
          <a:prstGeom prst="line">
            <a:avLst/>
          </a:prstGeom>
          <a:ln>
            <a:prstDash val="dash"/>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667598224"/>
      </p:ext>
    </p:extLst>
  </p:cSld>
  <p:clrMapOvr>
    <a:masterClrMapping/>
  </p:clrMapOvr>
  <mc:AlternateContent xmlns:mc="http://schemas.openxmlformats.org/markup-compatibility/2006" xmlns:p14="http://schemas.microsoft.com/office/powerpoint/2010/main">
    <mc:Choice Requires="p14">
      <p:transition spd="slow" p14:dur="2000" advTm="64382"/>
    </mc:Choice>
    <mc:Fallback xmlns="">
      <p:transition spd="slow" advTm="6438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5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xEl>
                                              <p:pRg st="1" end="1"/>
                                            </p:txEl>
                                          </p:spTgt>
                                        </p:tgtEl>
                                        <p:attrNameLst>
                                          <p:attrName>style.visibility</p:attrName>
                                        </p:attrNameLst>
                                      </p:cBhvr>
                                      <p:to>
                                        <p:strVal val="visible"/>
                                      </p:to>
                                    </p:set>
                                    <p:animEffect transition="in" filter="fade">
                                      <p:cBhvr>
                                        <p:cTn id="12" dur="500"/>
                                        <p:tgtEl>
                                          <p:spTgt spid="8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xEl>
                                              <p:pRg st="2" end="2"/>
                                            </p:txEl>
                                          </p:spTgt>
                                        </p:tgtEl>
                                        <p:attrNameLst>
                                          <p:attrName>style.visibility</p:attrName>
                                        </p:attrNameLst>
                                      </p:cBhvr>
                                      <p:to>
                                        <p:strVal val="visible"/>
                                      </p:to>
                                    </p:set>
                                    <p:animEffect transition="in" filter="fade">
                                      <p:cBhvr>
                                        <p:cTn id="17" dur="500"/>
                                        <p:tgtEl>
                                          <p:spTgt spid="8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
                                            <p:txEl>
                                              <p:pRg st="3" end="3"/>
                                            </p:txEl>
                                          </p:spTgt>
                                        </p:tgtEl>
                                        <p:attrNameLst>
                                          <p:attrName>style.visibility</p:attrName>
                                        </p:attrNameLst>
                                      </p:cBhvr>
                                      <p:to>
                                        <p:strVal val="visible"/>
                                      </p:to>
                                    </p:set>
                                    <p:animEffect transition="in" filter="fade">
                                      <p:cBhvr>
                                        <p:cTn id="22" dur="500"/>
                                        <p:tgtEl>
                                          <p:spTgt spid="8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
                                            <p:txEl>
                                              <p:pRg st="4" end="4"/>
                                            </p:txEl>
                                          </p:spTgt>
                                        </p:tgtEl>
                                        <p:attrNameLst>
                                          <p:attrName>style.visibility</p:attrName>
                                        </p:attrNameLst>
                                      </p:cBhvr>
                                      <p:to>
                                        <p:strVal val="visible"/>
                                      </p:to>
                                    </p:set>
                                    <p:animEffect transition="in" filter="fade">
                                      <p:cBhvr>
                                        <p:cTn id="27" dur="500"/>
                                        <p:tgtEl>
                                          <p:spTgt spid="8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83">
                                            <p:txEl>
                                              <p:pRg st="0" end="0"/>
                                            </p:txEl>
                                          </p:spTgt>
                                        </p:tgtEl>
                                        <p:attrNameLst>
                                          <p:attrName>style.visibility</p:attrName>
                                        </p:attrNameLst>
                                      </p:cBhvr>
                                      <p:to>
                                        <p:strVal val="visible"/>
                                      </p:to>
                                    </p:set>
                                    <p:animEffect transition="in" filter="fade">
                                      <p:cBhvr>
                                        <p:cTn id="34" dur="500"/>
                                        <p:tgtEl>
                                          <p:spTgt spid="83">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83">
                                            <p:txEl>
                                              <p:pRg st="1" end="1"/>
                                            </p:txEl>
                                          </p:spTgt>
                                        </p:tgtEl>
                                        <p:attrNameLst>
                                          <p:attrName>style.visibility</p:attrName>
                                        </p:attrNameLst>
                                      </p:cBhvr>
                                      <p:to>
                                        <p:strVal val="visible"/>
                                      </p:to>
                                    </p:set>
                                    <p:animEffect transition="in" filter="fade">
                                      <p:cBhvr>
                                        <p:cTn id="37" dur="500"/>
                                        <p:tgtEl>
                                          <p:spTgt spid="83">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81">
                                            <p:txEl>
                                              <p:pRg st="0" end="0"/>
                                            </p:txEl>
                                          </p:spTgt>
                                        </p:tgtEl>
                                        <p:attrNameLst>
                                          <p:attrName>style.visibility</p:attrName>
                                        </p:attrNameLst>
                                      </p:cBhvr>
                                      <p:to>
                                        <p:strVal val="visible"/>
                                      </p:to>
                                    </p:set>
                                    <p:animEffect transition="in" filter="fade">
                                      <p:cBhvr>
                                        <p:cTn id="40" dur="500"/>
                                        <p:tgtEl>
                                          <p:spTgt spid="8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3">
                                            <p:txEl>
                                              <p:pRg st="2" end="2"/>
                                            </p:txEl>
                                          </p:spTgt>
                                        </p:tgtEl>
                                        <p:attrNameLst>
                                          <p:attrName>style.visibility</p:attrName>
                                        </p:attrNameLst>
                                      </p:cBhvr>
                                      <p:to>
                                        <p:strVal val="visible"/>
                                      </p:to>
                                    </p:set>
                                    <p:animEffect transition="in" filter="fade">
                                      <p:cBhvr>
                                        <p:cTn id="45" dur="500"/>
                                        <p:tgtEl>
                                          <p:spTgt spid="83">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3">
                                            <p:txEl>
                                              <p:pRg st="3" end="3"/>
                                            </p:txEl>
                                          </p:spTgt>
                                        </p:tgtEl>
                                        <p:attrNameLst>
                                          <p:attrName>style.visibility</p:attrName>
                                        </p:attrNameLst>
                                      </p:cBhvr>
                                      <p:to>
                                        <p:strVal val="visible"/>
                                      </p:to>
                                    </p:set>
                                    <p:animEffect transition="in" filter="fade">
                                      <p:cBhvr>
                                        <p:cTn id="50" dur="500"/>
                                        <p:tgtEl>
                                          <p:spTgt spid="8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3">
                                            <p:txEl>
                                              <p:pRg st="4" end="4"/>
                                            </p:txEl>
                                          </p:spTgt>
                                        </p:tgtEl>
                                        <p:attrNameLst>
                                          <p:attrName>style.visibility</p:attrName>
                                        </p:attrNameLst>
                                      </p:cBhvr>
                                      <p:to>
                                        <p:strVal val="visible"/>
                                      </p:to>
                                    </p:set>
                                    <p:animEffect transition="in" filter="fade">
                                      <p:cBhvr>
                                        <p:cTn id="55" dur="500"/>
                                        <p:tgtEl>
                                          <p:spTgt spid="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258B8-ACF5-6E4C-8B3E-49E538074B44}" type="slidenum">
              <a:rPr lang="en-US" smtClean="0"/>
              <a:pPr/>
              <a:t>29</a:t>
            </a:fld>
            <a:endParaRPr lang="en-US" dirty="0"/>
          </a:p>
        </p:txBody>
      </p:sp>
      <p:sp>
        <p:nvSpPr>
          <p:cNvPr id="26" name="Title 1"/>
          <p:cNvSpPr txBox="1">
            <a:spLocks/>
          </p:cNvSpPr>
          <p:nvPr/>
        </p:nvSpPr>
        <p:spPr>
          <a:xfrm>
            <a:off x="67283" y="127000"/>
            <a:ext cx="8686800"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00BF"/>
                </a:solidFill>
              </a:rPr>
              <a:t>Today’s FSO</a:t>
            </a:r>
            <a:endParaRPr lang="en-US" dirty="0">
              <a:solidFill>
                <a:srgbClr val="0000BF"/>
              </a:solidFill>
            </a:endParaRPr>
          </a:p>
        </p:txBody>
      </p:sp>
      <p:pic>
        <p:nvPicPr>
          <p:cNvPr id="43012" name="Picture 4" descr="http://www.made-in-zelenograd.com/images/upload/ru/2000/rod_1.jpg"/>
          <p:cNvPicPr>
            <a:picLocks noChangeAspect="1" noChangeArrowheads="1"/>
          </p:cNvPicPr>
          <p:nvPr/>
        </p:nvPicPr>
        <p:blipFill>
          <a:blip r:embed="rId4"/>
          <a:srcRect/>
          <a:stretch>
            <a:fillRect/>
          </a:stretch>
        </p:blipFill>
        <p:spPr bwMode="auto">
          <a:xfrm>
            <a:off x="414555" y="2011294"/>
            <a:ext cx="3182258" cy="2386693"/>
          </a:xfrm>
          <a:prstGeom prst="rect">
            <a:avLst/>
          </a:prstGeom>
          <a:noFill/>
        </p:spPr>
      </p:pic>
      <p:sp>
        <p:nvSpPr>
          <p:cNvPr id="34" name="Content Placeholder 2"/>
          <p:cNvSpPr>
            <a:spLocks noGrp="1"/>
          </p:cNvSpPr>
          <p:nvPr>
            <p:ph idx="1"/>
          </p:nvPr>
        </p:nvSpPr>
        <p:spPr>
          <a:xfrm>
            <a:off x="4341233" y="1862273"/>
            <a:ext cx="3909459" cy="2300831"/>
          </a:xfrm>
        </p:spPr>
        <p:txBody>
          <a:bodyPr>
            <a:noAutofit/>
          </a:bodyPr>
          <a:lstStyle/>
          <a:p>
            <a:r>
              <a:rPr lang="en-US" dirty="0" smtClean="0"/>
              <a:t>Cost:  $15K per FSO</a:t>
            </a:r>
            <a:endParaRPr lang="en-US" b="1" i="1" dirty="0">
              <a:solidFill>
                <a:srgbClr val="FF0000"/>
              </a:solidFill>
            </a:endParaRPr>
          </a:p>
          <a:p>
            <a:r>
              <a:rPr lang="en-US" dirty="0" smtClean="0"/>
              <a:t>Size: 3 ft³</a:t>
            </a:r>
          </a:p>
          <a:p>
            <a:r>
              <a:rPr lang="en-US" dirty="0" smtClean="0"/>
              <a:t>Power:  30w</a:t>
            </a:r>
          </a:p>
          <a:p>
            <a:r>
              <a:rPr lang="en-US" dirty="0" smtClean="0"/>
              <a:t>Non steerable </a:t>
            </a:r>
            <a:endParaRPr lang="en-US" dirty="0"/>
          </a:p>
        </p:txBody>
      </p:sp>
      <p:sp>
        <p:nvSpPr>
          <p:cNvPr id="2" name="TextBox 1"/>
          <p:cNvSpPr txBox="1"/>
          <p:nvPr/>
        </p:nvSpPr>
        <p:spPr>
          <a:xfrm>
            <a:off x="580350" y="4632870"/>
            <a:ext cx="8092921" cy="1292662"/>
          </a:xfrm>
          <a:prstGeom prst="rect">
            <a:avLst/>
          </a:prstGeom>
          <a:noFill/>
        </p:spPr>
        <p:txBody>
          <a:bodyPr wrap="none" rtlCol="0">
            <a:spAutoFit/>
          </a:bodyPr>
          <a:lstStyle/>
          <a:p>
            <a:pPr marL="457200" indent="-457200">
              <a:buFont typeface="Arial" panose="020B0604020202020204" pitchFamily="34" charset="0"/>
              <a:buChar char="•"/>
            </a:pPr>
            <a:r>
              <a:rPr lang="en-US" sz="3200" dirty="0" smtClean="0"/>
              <a:t>Current: bulky, power-hungry, and expensive</a:t>
            </a:r>
          </a:p>
          <a:p>
            <a:pPr marL="285750" indent="-285750">
              <a:buFont typeface="Arial" panose="020B0604020202020204" pitchFamily="34" charset="0"/>
              <a:buChar char="•"/>
            </a:pPr>
            <a:endParaRPr lang="en-US" sz="1400" dirty="0"/>
          </a:p>
          <a:p>
            <a:pPr marL="457200" indent="-457200">
              <a:buFont typeface="Arial" panose="020B0604020202020204" pitchFamily="34" charset="0"/>
              <a:buChar char="•"/>
            </a:pPr>
            <a:r>
              <a:rPr lang="en-US" sz="3200" u="sng" dirty="0" smtClean="0"/>
              <a:t>Required</a:t>
            </a:r>
            <a:r>
              <a:rPr lang="en-US" sz="3200" dirty="0" smtClean="0"/>
              <a:t>: small, low power and low expense</a:t>
            </a:r>
            <a:endParaRPr lang="en-US" sz="3200" dirty="0"/>
          </a:p>
        </p:txBody>
      </p:sp>
    </p:spTree>
    <p:custDataLst>
      <p:tags r:id="rId1"/>
    </p:custDataLst>
    <p:extLst>
      <p:ext uri="{BB962C8B-B14F-4D97-AF65-F5344CB8AC3E}">
        <p14:creationId xmlns:p14="http://schemas.microsoft.com/office/powerpoint/2010/main" val="1617626505"/>
      </p:ext>
    </p:extLst>
  </p:cSld>
  <p:clrMapOvr>
    <a:masterClrMapping/>
  </p:clrMapOvr>
  <mc:AlternateContent xmlns:mc="http://schemas.openxmlformats.org/markup-compatibility/2006" xmlns:p14="http://schemas.microsoft.com/office/powerpoint/2010/main">
    <mc:Choice Requires="p14">
      <p:transition spd="slow" p14:dur="2000" advTm="49188"/>
    </mc:Choice>
    <mc:Fallback xmlns="">
      <p:transition spd="slow" advTm="4918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500"/>
                                        <p:tgtEl>
                                          <p:spTgt spid="3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
                                            <p:txEl>
                                              <p:pRg st="1" end="1"/>
                                            </p:txEl>
                                          </p:spTgt>
                                        </p:tgtEl>
                                        <p:attrNameLst>
                                          <p:attrName>style.visibility</p:attrName>
                                        </p:attrNameLst>
                                      </p:cBhvr>
                                      <p:to>
                                        <p:strVal val="visible"/>
                                      </p:to>
                                    </p:set>
                                    <p:animEffect transition="in" filter="fade">
                                      <p:cBhvr>
                                        <p:cTn id="16" dur="500"/>
                                        <p:tgtEl>
                                          <p:spTgt spid="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animEffect transition="in" filter="fade">
                                      <p:cBhvr>
                                        <p:cTn id="21" dur="500"/>
                                        <p:tgtEl>
                                          <p:spTgt spid="3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
                                            <p:txEl>
                                              <p:pRg st="3" end="3"/>
                                            </p:txEl>
                                          </p:spTgt>
                                        </p:tgtEl>
                                        <p:attrNameLst>
                                          <p:attrName>style.visibility</p:attrName>
                                        </p:attrNameLst>
                                      </p:cBhvr>
                                      <p:to>
                                        <p:strVal val="visible"/>
                                      </p:to>
                                    </p:set>
                                    <p:animEffect transition="in" filter="fade">
                                      <p:cBhvr>
                                        <p:cTn id="26" dur="500"/>
                                        <p:tgtEl>
                                          <p:spTgt spid="3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500"/>
                                        <p:tgtEl>
                                          <p:spTgt spid="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fade">
                                      <p:cBhvr>
                                        <p:cTn id="3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913800-9833-F549-80FC-C3497A40B0B4}" type="slidenum">
              <a:rPr lang="en-US" smtClean="0"/>
              <a:t>3</a:t>
            </a:fld>
            <a:endParaRPr lang="en-US"/>
          </a:p>
        </p:txBody>
      </p:sp>
      <p:pic>
        <p:nvPicPr>
          <p:cNvPr id="5" name="Picture 4"/>
          <p:cNvPicPr>
            <a:picLocks noChangeAspect="1"/>
          </p:cNvPicPr>
          <p:nvPr/>
        </p:nvPicPr>
        <p:blipFill>
          <a:blip r:embed="rId2"/>
          <a:stretch>
            <a:fillRect/>
          </a:stretch>
        </p:blipFill>
        <p:spPr>
          <a:xfrm>
            <a:off x="386514" y="0"/>
            <a:ext cx="7929219" cy="6256019"/>
          </a:xfrm>
          <a:prstGeom prst="rect">
            <a:avLst/>
          </a:prstGeom>
        </p:spPr>
      </p:pic>
      <p:sp>
        <p:nvSpPr>
          <p:cNvPr id="6" name="TextBox 5"/>
          <p:cNvSpPr txBox="1"/>
          <p:nvPr/>
        </p:nvSpPr>
        <p:spPr>
          <a:xfrm>
            <a:off x="154605" y="6268023"/>
            <a:ext cx="8260526" cy="584776"/>
          </a:xfrm>
          <a:prstGeom prst="rect">
            <a:avLst/>
          </a:prstGeom>
          <a:noFill/>
        </p:spPr>
        <p:txBody>
          <a:bodyPr wrap="square" rtlCol="0">
            <a:spAutoFit/>
          </a:bodyPr>
          <a:lstStyle/>
          <a:p>
            <a:pPr marL="342900" indent="-342900">
              <a:buFont typeface="Wingdings" charset="2"/>
              <a:buChar char="²"/>
            </a:pPr>
            <a:r>
              <a:rPr lang="en-US" sz="1600" dirty="0">
                <a:solidFill>
                  <a:schemeClr val="bg1">
                    <a:lumMod val="50000"/>
                  </a:schemeClr>
                </a:solidFill>
              </a:rPr>
              <a:t>https://</a:t>
            </a:r>
            <a:r>
              <a:rPr lang="en-US" sz="1600" dirty="0" err="1">
                <a:solidFill>
                  <a:schemeClr val="bg1">
                    <a:lumMod val="50000"/>
                  </a:schemeClr>
                </a:solidFill>
              </a:rPr>
              <a:t>code.facebook.com</a:t>
            </a:r>
            <a:r>
              <a:rPr lang="en-US" sz="1600" dirty="0">
                <a:solidFill>
                  <a:schemeClr val="bg1">
                    <a:lumMod val="50000"/>
                  </a:schemeClr>
                </a:solidFill>
              </a:rPr>
              <a:t>/posts/360346274145943/introducing-data-center-fabric-the-next-generation-facebook-data-center-network/</a:t>
            </a:r>
          </a:p>
        </p:txBody>
      </p:sp>
      <p:sp>
        <p:nvSpPr>
          <p:cNvPr id="7" name="Rounded Rectangle 6"/>
          <p:cNvSpPr/>
          <p:nvPr/>
        </p:nvSpPr>
        <p:spPr>
          <a:xfrm>
            <a:off x="154605" y="552174"/>
            <a:ext cx="4163392" cy="122182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Multiple switching layers</a:t>
            </a:r>
          </a:p>
          <a:p>
            <a:pPr algn="ctr"/>
            <a:r>
              <a:rPr lang="en-US" sz="2800" dirty="0" smtClean="0"/>
              <a:t>(Why?)</a:t>
            </a:r>
            <a:endParaRPr lang="en-US" sz="2800" dirty="0"/>
          </a:p>
        </p:txBody>
      </p:sp>
    </p:spTree>
    <p:extLst>
      <p:ext uri="{BB962C8B-B14F-4D97-AF65-F5344CB8AC3E}">
        <p14:creationId xmlns:p14="http://schemas.microsoft.com/office/powerpoint/2010/main" val="335027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514"/>
            <a:ext cx="9029702" cy="1132114"/>
          </a:xfrm>
        </p:spPr>
        <p:txBody>
          <a:bodyPr>
            <a:normAutofit/>
          </a:bodyPr>
          <a:lstStyle/>
          <a:p>
            <a:r>
              <a:rPr lang="en-US" sz="4000" dirty="0" smtClean="0">
                <a:solidFill>
                  <a:srgbClr val="0000DD"/>
                </a:solidFill>
              </a:rPr>
              <a:t>Why Size, Cost, Power Can be Reduced? </a:t>
            </a:r>
            <a:endParaRPr lang="en-US" sz="4000" dirty="0">
              <a:solidFill>
                <a:srgbClr val="0000DD"/>
              </a:solidFill>
            </a:endParaRPr>
          </a:p>
        </p:txBody>
      </p:sp>
      <p:sp>
        <p:nvSpPr>
          <p:cNvPr id="4" name="Slide Number Placeholder 3"/>
          <p:cNvSpPr>
            <a:spLocks noGrp="1"/>
          </p:cNvSpPr>
          <p:nvPr>
            <p:ph type="sldNum" sz="quarter" idx="12"/>
          </p:nvPr>
        </p:nvSpPr>
        <p:spPr/>
        <p:txBody>
          <a:bodyPr/>
          <a:lstStyle/>
          <a:p>
            <a:fld id="{2F8258B8-ACF5-6E4C-8B3E-49E538074B44}" type="slidenum">
              <a:rPr lang="en-US" smtClean="0"/>
              <a:pPr/>
              <a:t>30</a:t>
            </a:fld>
            <a:endParaRPr lang="en-US" dirty="0"/>
          </a:p>
        </p:txBody>
      </p:sp>
      <p:sp>
        <p:nvSpPr>
          <p:cNvPr id="6" name="Content Placeholder 2"/>
          <p:cNvSpPr txBox="1">
            <a:spLocks/>
          </p:cNvSpPr>
          <p:nvPr/>
        </p:nvSpPr>
        <p:spPr>
          <a:xfrm>
            <a:off x="419652" y="1640114"/>
            <a:ext cx="8267148" cy="4716236"/>
          </a:xfrm>
          <a:prstGeom prst="rect">
            <a:avLst/>
          </a:prstGeom>
        </p:spPr>
        <p:txBody>
          <a:bodyPr vert="horz" lIns="91440" tIns="45720" rIns="91440" bIns="45720" rtlCol="0">
            <a:normAutofit/>
          </a:bodyPr>
          <a:lstStyle/>
          <a:p>
            <a:pPr lvl="0">
              <a:spcBef>
                <a:spcPct val="20000"/>
              </a:spcBef>
              <a:buFont typeface="Arial" pitchFamily="34" charset="0"/>
              <a:buChar char="•"/>
            </a:pPr>
            <a:r>
              <a:rPr lang="en-US" sz="3200" dirty="0" smtClean="0"/>
              <a:t> Traditional use : outdoor, long haul</a:t>
            </a:r>
          </a:p>
          <a:p>
            <a:pPr lvl="1">
              <a:spcBef>
                <a:spcPct val="20000"/>
              </a:spcBef>
              <a:buFont typeface="Calibri" pitchFamily="34" charset="0"/>
              <a:buChar char="‒"/>
            </a:pPr>
            <a:r>
              <a:rPr lang="en-US" sz="3200" dirty="0" smtClean="0"/>
              <a:t> </a:t>
            </a:r>
            <a:r>
              <a:rPr lang="en-US" sz="2800" dirty="0" smtClean="0"/>
              <a:t>High power</a:t>
            </a:r>
          </a:p>
          <a:p>
            <a:pPr lvl="1">
              <a:spcBef>
                <a:spcPct val="20000"/>
              </a:spcBef>
              <a:buFont typeface="Calibri" pitchFamily="34" charset="0"/>
              <a:buChar char="‒"/>
            </a:pPr>
            <a:r>
              <a:rPr lang="en-US" sz="2800" dirty="0" smtClean="0"/>
              <a:t> Weatherproof</a:t>
            </a:r>
          </a:p>
          <a:p>
            <a:pPr lvl="1">
              <a:spcBef>
                <a:spcPct val="20000"/>
              </a:spcBef>
            </a:pPr>
            <a:endParaRPr lang="en-US" sz="1000" dirty="0" smtClean="0"/>
          </a:p>
          <a:p>
            <a:pPr>
              <a:spcBef>
                <a:spcPct val="20000"/>
              </a:spcBef>
              <a:buFont typeface="Arial" pitchFamily="34" charset="0"/>
              <a:buChar char="•"/>
            </a:pPr>
            <a:r>
              <a:rPr lang="en-US" sz="3200" dirty="0" smtClean="0"/>
              <a:t> Data centers: indoor, short haul</a:t>
            </a:r>
          </a:p>
          <a:p>
            <a:pPr>
              <a:spcBef>
                <a:spcPct val="20000"/>
              </a:spcBef>
            </a:pPr>
            <a:endParaRPr lang="en-US" sz="1000" dirty="0"/>
          </a:p>
          <a:p>
            <a:pPr lvl="0">
              <a:spcBef>
                <a:spcPct val="20000"/>
              </a:spcBef>
              <a:buFont typeface="Arial" pitchFamily="34" charset="0"/>
              <a:buChar char="•"/>
            </a:pPr>
            <a:r>
              <a:rPr lang="en-US" sz="3200" dirty="0" smtClean="0"/>
              <a:t> Feasible roadmap via commodity fiber optics </a:t>
            </a:r>
          </a:p>
          <a:p>
            <a:pPr lvl="1">
              <a:spcBef>
                <a:spcPct val="20000"/>
              </a:spcBef>
              <a:buFont typeface="Calibri" pitchFamily="34" charset="0"/>
              <a:buChar char="‒"/>
            </a:pPr>
            <a:r>
              <a:rPr lang="en-US" sz="3200" dirty="0" smtClean="0"/>
              <a:t> </a:t>
            </a:r>
            <a:r>
              <a:rPr lang="en-US" sz="2800" dirty="0" smtClean="0"/>
              <a:t>E.g. Small form transceivers (Optical SFP)</a:t>
            </a:r>
          </a:p>
          <a:p>
            <a:pPr lvl="1">
              <a:spcBef>
                <a:spcPct val="20000"/>
              </a:spcBef>
              <a:buFont typeface="Arial" pitchFamily="34" charset="0"/>
              <a:buChar char="•"/>
            </a:pPr>
            <a:endParaRPr lang="en-US" sz="3200" dirty="0" smtClean="0"/>
          </a:p>
        </p:txBody>
      </p:sp>
    </p:spTree>
    <p:extLst>
      <p:ext uri="{BB962C8B-B14F-4D97-AF65-F5344CB8AC3E}">
        <p14:creationId xmlns:p14="http://schemas.microsoft.com/office/powerpoint/2010/main" val="1094057981"/>
      </p:ext>
    </p:extLst>
  </p:cSld>
  <p:clrMapOvr>
    <a:masterClrMapping/>
  </p:clrMapOvr>
  <mc:AlternateContent xmlns:mc="http://schemas.openxmlformats.org/markup-compatibility/2006" xmlns:p14="http://schemas.microsoft.com/office/powerpoint/2010/main">
    <mc:Choice Requires="p14">
      <p:transition spd="slow" p14:dur="2000" advTm="43707"/>
    </mc:Choice>
    <mc:Fallback xmlns="">
      <p:transition spd="slow" advTm="4370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p:cNvSpPr/>
          <p:nvPr/>
        </p:nvSpPr>
        <p:spPr>
          <a:xfrm rot="16200000">
            <a:off x="3662242" y="240621"/>
            <a:ext cx="1699274" cy="5022214"/>
          </a:xfrm>
          <a:prstGeom prst="triangl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4514"/>
            <a:ext cx="9029702" cy="1132114"/>
          </a:xfrm>
        </p:spPr>
        <p:txBody>
          <a:bodyPr>
            <a:normAutofit/>
          </a:bodyPr>
          <a:lstStyle/>
          <a:p>
            <a:r>
              <a:rPr lang="en-US" sz="4000" dirty="0" smtClean="0">
                <a:solidFill>
                  <a:srgbClr val="0000DD"/>
                </a:solidFill>
              </a:rPr>
              <a:t>FSO Design Overview</a:t>
            </a:r>
            <a:endParaRPr lang="en-US" sz="4000" dirty="0">
              <a:solidFill>
                <a:srgbClr val="0000DD"/>
              </a:solidFill>
            </a:endParaRPr>
          </a:p>
        </p:txBody>
      </p:sp>
      <p:sp>
        <p:nvSpPr>
          <p:cNvPr id="4" name="Slide Number Placeholder 3"/>
          <p:cNvSpPr>
            <a:spLocks noGrp="1"/>
          </p:cNvSpPr>
          <p:nvPr>
            <p:ph type="sldNum" sz="quarter" idx="12"/>
          </p:nvPr>
        </p:nvSpPr>
        <p:spPr/>
        <p:txBody>
          <a:bodyPr/>
          <a:lstStyle/>
          <a:p>
            <a:fld id="{2F8258B8-ACF5-6E4C-8B3E-49E538074B44}" type="slidenum">
              <a:rPr lang="en-US" smtClean="0"/>
              <a:pPr/>
              <a:t>31</a:t>
            </a:fld>
            <a:endParaRPr lang="en-US" dirty="0"/>
          </a:p>
        </p:txBody>
      </p:sp>
      <p:sp>
        <p:nvSpPr>
          <p:cNvPr id="61" name="TextBox 60"/>
          <p:cNvSpPr txBox="1"/>
          <p:nvPr/>
        </p:nvSpPr>
        <p:spPr>
          <a:xfrm>
            <a:off x="3378042" y="3761751"/>
            <a:ext cx="625492"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SFP</a:t>
            </a:r>
            <a:endParaRPr lang="en-US" sz="2400" dirty="0"/>
          </a:p>
        </p:txBody>
      </p:sp>
      <p:sp>
        <p:nvSpPr>
          <p:cNvPr id="53" name="TextBox 52"/>
          <p:cNvSpPr txBox="1"/>
          <p:nvPr/>
        </p:nvSpPr>
        <p:spPr>
          <a:xfrm>
            <a:off x="4851634" y="895737"/>
            <a:ext cx="2317558"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fiber optic cables</a:t>
            </a:r>
            <a:endParaRPr lang="en-US" sz="2400" dirty="0"/>
          </a:p>
        </p:txBody>
      </p:sp>
      <p:cxnSp>
        <p:nvCxnSpPr>
          <p:cNvPr id="54" name="Straight Arrow Connector 53"/>
          <p:cNvCxnSpPr/>
          <p:nvPr/>
        </p:nvCxnSpPr>
        <p:spPr>
          <a:xfrm flipH="1">
            <a:off x="4578787" y="1084152"/>
            <a:ext cx="289987" cy="251880"/>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6096671" y="979259"/>
            <a:ext cx="213629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Diverging beam</a:t>
            </a:r>
            <a:endParaRPr lang="en-US" sz="2400" dirty="0"/>
          </a:p>
        </p:txBody>
      </p:sp>
      <p:cxnSp>
        <p:nvCxnSpPr>
          <p:cNvPr id="75" name="Straight Arrow Connector 74"/>
          <p:cNvCxnSpPr/>
          <p:nvPr/>
        </p:nvCxnSpPr>
        <p:spPr>
          <a:xfrm flipH="1">
            <a:off x="6911885" y="1440924"/>
            <a:ext cx="307411" cy="399720"/>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3046979" y="2728558"/>
            <a:ext cx="3012622" cy="130125"/>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Isosceles Triangle 86"/>
          <p:cNvSpPr>
            <a:spLocks noChangeAspect="1"/>
          </p:cNvSpPr>
          <p:nvPr/>
        </p:nvSpPr>
        <p:spPr>
          <a:xfrm rot="5400000">
            <a:off x="6520642" y="2348483"/>
            <a:ext cx="130123" cy="909460"/>
          </a:xfrm>
          <a:prstGeom prst="triangl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2000772" y="2588613"/>
            <a:ext cx="942396" cy="0"/>
          </a:xfrm>
          <a:prstGeom prst="straightConnector1">
            <a:avLst/>
          </a:prstGeom>
          <a:ln w="38100">
            <a:solidFill>
              <a:srgbClr val="FF0000"/>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89" name="TextBox 88"/>
          <p:cNvSpPr txBox="1"/>
          <p:nvPr/>
        </p:nvSpPr>
        <p:spPr>
          <a:xfrm>
            <a:off x="958318" y="1193469"/>
            <a:ext cx="2524794"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Lens focal distance</a:t>
            </a:r>
            <a:endParaRPr lang="en-US" sz="2400" dirty="0"/>
          </a:p>
        </p:txBody>
      </p:sp>
      <p:sp>
        <p:nvSpPr>
          <p:cNvPr id="90" name="TextBox 89"/>
          <p:cNvSpPr txBox="1"/>
          <p:nvPr/>
        </p:nvSpPr>
        <p:spPr>
          <a:xfrm>
            <a:off x="491444" y="4505596"/>
            <a:ext cx="6502549"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marL="800100" lvl="1" indent="-342900">
              <a:buFont typeface="Arial" panose="020B0604020202020204" pitchFamily="34" charset="0"/>
              <a:buChar char="•"/>
            </a:pPr>
            <a:r>
              <a:rPr lang="en-US" sz="2400" dirty="0" smtClean="0">
                <a:solidFill>
                  <a:schemeClr val="tx1"/>
                </a:solidFill>
              </a:rPr>
              <a:t>large cores (&gt; 125 microns) are more robust</a:t>
            </a:r>
            <a:endParaRPr lang="en-US" sz="2400" dirty="0"/>
          </a:p>
        </p:txBody>
      </p:sp>
      <p:sp>
        <p:nvSpPr>
          <p:cNvPr id="95" name="TextBox 94"/>
          <p:cNvSpPr txBox="1"/>
          <p:nvPr/>
        </p:nvSpPr>
        <p:spPr>
          <a:xfrm>
            <a:off x="2739822" y="3133526"/>
            <a:ext cx="367793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Large core fiber optic cables</a:t>
            </a:r>
            <a:endParaRPr lang="en-US" sz="2400" dirty="0"/>
          </a:p>
        </p:txBody>
      </p:sp>
      <p:sp>
        <p:nvSpPr>
          <p:cNvPr id="91" name="Can 90"/>
          <p:cNvSpPr/>
          <p:nvPr/>
        </p:nvSpPr>
        <p:spPr>
          <a:xfrm rot="5400000" flipV="1">
            <a:off x="2797059" y="3257192"/>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3" name="Can 92"/>
          <p:cNvSpPr/>
          <p:nvPr/>
        </p:nvSpPr>
        <p:spPr>
          <a:xfrm rot="5400000">
            <a:off x="6029879" y="3274188"/>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grpSp>
        <p:nvGrpSpPr>
          <p:cNvPr id="7" name="Group 6"/>
          <p:cNvGrpSpPr/>
          <p:nvPr/>
        </p:nvGrpSpPr>
        <p:grpSpPr>
          <a:xfrm>
            <a:off x="1425178" y="2779731"/>
            <a:ext cx="6179340" cy="974061"/>
            <a:chOff x="1425178" y="2779731"/>
            <a:chExt cx="6179340" cy="974061"/>
          </a:xfrm>
        </p:grpSpPr>
        <p:sp>
          <p:nvSpPr>
            <p:cNvPr id="92" name="Freeform 91"/>
            <p:cNvSpPr/>
            <p:nvPr/>
          </p:nvSpPr>
          <p:spPr>
            <a:xfrm rot="10800000" flipV="1">
              <a:off x="1425178" y="2779731"/>
              <a:ext cx="1015413" cy="957065"/>
            </a:xfrm>
            <a:custGeom>
              <a:avLst/>
              <a:gdLst>
                <a:gd name="connsiteX0" fmla="*/ 411480 w 1015413"/>
                <a:gd name="connsiteY0" fmla="*/ 0 h 1271016"/>
                <a:gd name="connsiteX1" fmla="*/ 1005840 w 1015413"/>
                <a:gd name="connsiteY1" fmla="*/ 192024 h 1271016"/>
                <a:gd name="connsiteX2" fmla="*/ 722376 w 1015413"/>
                <a:gd name="connsiteY2" fmla="*/ 1097280 h 1271016"/>
                <a:gd name="connsiteX3" fmla="*/ 0 w 1015413"/>
                <a:gd name="connsiteY3" fmla="*/ 1271016 h 1271016"/>
              </a:gdLst>
              <a:ahLst/>
              <a:cxnLst>
                <a:cxn ang="0">
                  <a:pos x="connsiteX0" y="connsiteY0"/>
                </a:cxn>
                <a:cxn ang="0">
                  <a:pos x="connsiteX1" y="connsiteY1"/>
                </a:cxn>
                <a:cxn ang="0">
                  <a:pos x="connsiteX2" y="connsiteY2"/>
                </a:cxn>
                <a:cxn ang="0">
                  <a:pos x="connsiteX3" y="connsiteY3"/>
                </a:cxn>
              </a:cxnLst>
              <a:rect l="l" t="t" r="r" b="b"/>
              <a:pathLst>
                <a:path w="1015413" h="1271016">
                  <a:moveTo>
                    <a:pt x="411480" y="0"/>
                  </a:moveTo>
                  <a:cubicBezTo>
                    <a:pt x="682752" y="4572"/>
                    <a:pt x="954024" y="9144"/>
                    <a:pt x="1005840" y="192024"/>
                  </a:cubicBezTo>
                  <a:cubicBezTo>
                    <a:pt x="1057656" y="374904"/>
                    <a:pt x="890016" y="917448"/>
                    <a:pt x="722376" y="1097280"/>
                  </a:cubicBezTo>
                  <a:cubicBezTo>
                    <a:pt x="554736" y="1277112"/>
                    <a:pt x="112776" y="1242060"/>
                    <a:pt x="0" y="1271016"/>
                  </a:cubicBezTo>
                </a:path>
              </a:pathLst>
            </a:cu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Freeform 93"/>
            <p:cNvSpPr/>
            <p:nvPr/>
          </p:nvSpPr>
          <p:spPr>
            <a:xfrm>
              <a:off x="6589105" y="2796727"/>
              <a:ext cx="1015413" cy="957065"/>
            </a:xfrm>
            <a:custGeom>
              <a:avLst/>
              <a:gdLst>
                <a:gd name="connsiteX0" fmla="*/ 411480 w 1015413"/>
                <a:gd name="connsiteY0" fmla="*/ 0 h 1271016"/>
                <a:gd name="connsiteX1" fmla="*/ 1005840 w 1015413"/>
                <a:gd name="connsiteY1" fmla="*/ 192024 h 1271016"/>
                <a:gd name="connsiteX2" fmla="*/ 722376 w 1015413"/>
                <a:gd name="connsiteY2" fmla="*/ 1097280 h 1271016"/>
                <a:gd name="connsiteX3" fmla="*/ 0 w 1015413"/>
                <a:gd name="connsiteY3" fmla="*/ 1271016 h 1271016"/>
              </a:gdLst>
              <a:ahLst/>
              <a:cxnLst>
                <a:cxn ang="0">
                  <a:pos x="connsiteX0" y="connsiteY0"/>
                </a:cxn>
                <a:cxn ang="0">
                  <a:pos x="connsiteX1" y="connsiteY1"/>
                </a:cxn>
                <a:cxn ang="0">
                  <a:pos x="connsiteX2" y="connsiteY2"/>
                </a:cxn>
                <a:cxn ang="0">
                  <a:pos x="connsiteX3" y="connsiteY3"/>
                </a:cxn>
              </a:cxnLst>
              <a:rect l="l" t="t" r="r" b="b"/>
              <a:pathLst>
                <a:path w="1015413" h="1271016">
                  <a:moveTo>
                    <a:pt x="411480" y="0"/>
                  </a:moveTo>
                  <a:cubicBezTo>
                    <a:pt x="682752" y="4572"/>
                    <a:pt x="954024" y="9144"/>
                    <a:pt x="1005840" y="192024"/>
                  </a:cubicBezTo>
                  <a:cubicBezTo>
                    <a:pt x="1057656" y="374904"/>
                    <a:pt x="890016" y="917448"/>
                    <a:pt x="722376" y="1097280"/>
                  </a:cubicBezTo>
                  <a:cubicBezTo>
                    <a:pt x="554736" y="1277112"/>
                    <a:pt x="112776" y="1242060"/>
                    <a:pt x="0" y="1271016"/>
                  </a:cubicBezTo>
                </a:path>
              </a:pathLst>
            </a:cu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96" name="Straight Arrow Connector 95"/>
          <p:cNvCxnSpPr>
            <a:stCxn id="95" idx="3"/>
          </p:cNvCxnSpPr>
          <p:nvPr/>
        </p:nvCxnSpPr>
        <p:spPr>
          <a:xfrm>
            <a:off x="6417752" y="3364359"/>
            <a:ext cx="988266" cy="9594"/>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stCxn id="95" idx="1"/>
          </p:cNvCxnSpPr>
          <p:nvPr/>
        </p:nvCxnSpPr>
        <p:spPr>
          <a:xfrm flipH="1" flipV="1">
            <a:off x="1535496" y="3133527"/>
            <a:ext cx="1204326" cy="230832"/>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2230837" y="1655134"/>
            <a:ext cx="185822" cy="859466"/>
          </a:xfrm>
          <a:prstGeom prst="straightConnector1">
            <a:avLst/>
          </a:prstGeom>
          <a:ln w="3810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4868773" y="1336032"/>
            <a:ext cx="187577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Parallel beam</a:t>
            </a:r>
            <a:endParaRPr lang="en-US" sz="2400" dirty="0"/>
          </a:p>
        </p:txBody>
      </p:sp>
      <p:cxnSp>
        <p:nvCxnSpPr>
          <p:cNvPr id="100" name="Straight Arrow Connector 99"/>
          <p:cNvCxnSpPr/>
          <p:nvPr/>
        </p:nvCxnSpPr>
        <p:spPr>
          <a:xfrm flipH="1">
            <a:off x="4964638" y="1775417"/>
            <a:ext cx="342283" cy="886634"/>
          </a:xfrm>
          <a:prstGeom prst="straightConnector1">
            <a:avLst/>
          </a:prstGeom>
          <a:ln w="38100">
            <a:solidFill>
              <a:schemeClr val="tx1"/>
            </a:solidFill>
            <a:tailEnd type="triangle" w="lg" len="lg"/>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a:off x="2025490" y="1884312"/>
            <a:ext cx="1241541" cy="1335615"/>
            <a:chOff x="2336661" y="2401360"/>
            <a:chExt cx="1241541" cy="1335615"/>
          </a:xfrm>
        </p:grpSpPr>
        <p:sp>
          <p:nvSpPr>
            <p:cNvPr id="76" name="Isosceles Triangle 75"/>
            <p:cNvSpPr>
              <a:spLocks noChangeAspect="1"/>
            </p:cNvSpPr>
            <p:nvPr/>
          </p:nvSpPr>
          <p:spPr>
            <a:xfrm rot="16200000">
              <a:off x="2726329" y="2848037"/>
              <a:ext cx="130123" cy="909460"/>
            </a:xfrm>
            <a:prstGeom prst="triangle">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3229357" y="2868295"/>
              <a:ext cx="115824" cy="868680"/>
              <a:chOff x="5943600" y="3886200"/>
              <a:chExt cx="152400" cy="1143000"/>
            </a:xfrm>
          </p:grpSpPr>
          <p:sp>
            <p:nvSpPr>
              <p:cNvPr id="78" name="Freeform 20"/>
              <p:cNvSpPr>
                <a:spLocks/>
              </p:cNvSpPr>
              <p:nvPr/>
            </p:nvSpPr>
            <p:spPr bwMode="auto">
              <a:xfrm>
                <a:off x="5943600" y="3886200"/>
                <a:ext cx="76200" cy="1143000"/>
              </a:xfrm>
              <a:custGeom>
                <a:avLst/>
                <a:gdLst>
                  <a:gd name="T0" fmla="*/ 48 w 48"/>
                  <a:gd name="T1" fmla="*/ 0 h 720"/>
                  <a:gd name="T2" fmla="*/ 0 w 48"/>
                  <a:gd name="T3" fmla="*/ 384 h 720"/>
                  <a:gd name="T4" fmla="*/ 48 w 48"/>
                  <a:gd name="T5" fmla="*/ 720 h 720"/>
                  <a:gd name="T6" fmla="*/ 0 60000 65536"/>
                  <a:gd name="T7" fmla="*/ 0 60000 65536"/>
                  <a:gd name="T8" fmla="*/ 0 60000 65536"/>
                  <a:gd name="T9" fmla="*/ 0 w 48"/>
                  <a:gd name="T10" fmla="*/ 0 h 720"/>
                  <a:gd name="T11" fmla="*/ 48 w 48"/>
                  <a:gd name="T12" fmla="*/ 720 h 720"/>
                </a:gdLst>
                <a:ahLst/>
                <a:cxnLst>
                  <a:cxn ang="T6">
                    <a:pos x="T0" y="T1"/>
                  </a:cxn>
                  <a:cxn ang="T7">
                    <a:pos x="T2" y="T3"/>
                  </a:cxn>
                  <a:cxn ang="T8">
                    <a:pos x="T4" y="T5"/>
                  </a:cxn>
                </a:cxnLst>
                <a:rect l="T9" t="T10" r="T11" b="T12"/>
                <a:pathLst>
                  <a:path w="48" h="720">
                    <a:moveTo>
                      <a:pt x="48" y="0"/>
                    </a:moveTo>
                    <a:cubicBezTo>
                      <a:pt x="24" y="132"/>
                      <a:pt x="0" y="264"/>
                      <a:pt x="0" y="384"/>
                    </a:cubicBezTo>
                    <a:cubicBezTo>
                      <a:pt x="0" y="504"/>
                      <a:pt x="24" y="612"/>
                      <a:pt x="48" y="720"/>
                    </a:cubicBezTo>
                  </a:path>
                </a:pathLst>
              </a:custGeom>
              <a:solidFill>
                <a:srgbClr val="9FF1F6"/>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9" name="Freeform 21"/>
              <p:cNvSpPr>
                <a:spLocks/>
              </p:cNvSpPr>
              <p:nvPr/>
            </p:nvSpPr>
            <p:spPr bwMode="auto">
              <a:xfrm flipH="1">
                <a:off x="6019800" y="3886200"/>
                <a:ext cx="76200" cy="1143000"/>
              </a:xfrm>
              <a:custGeom>
                <a:avLst/>
                <a:gdLst>
                  <a:gd name="T0" fmla="*/ 48 w 48"/>
                  <a:gd name="T1" fmla="*/ 0 h 720"/>
                  <a:gd name="T2" fmla="*/ 0 w 48"/>
                  <a:gd name="T3" fmla="*/ 384 h 720"/>
                  <a:gd name="T4" fmla="*/ 48 w 48"/>
                  <a:gd name="T5" fmla="*/ 720 h 720"/>
                  <a:gd name="T6" fmla="*/ 0 60000 65536"/>
                  <a:gd name="T7" fmla="*/ 0 60000 65536"/>
                  <a:gd name="T8" fmla="*/ 0 60000 65536"/>
                  <a:gd name="T9" fmla="*/ 0 w 48"/>
                  <a:gd name="T10" fmla="*/ 0 h 720"/>
                  <a:gd name="T11" fmla="*/ 48 w 48"/>
                  <a:gd name="T12" fmla="*/ 720 h 720"/>
                </a:gdLst>
                <a:ahLst/>
                <a:cxnLst>
                  <a:cxn ang="T6">
                    <a:pos x="T0" y="T1"/>
                  </a:cxn>
                  <a:cxn ang="T7">
                    <a:pos x="T2" y="T3"/>
                  </a:cxn>
                  <a:cxn ang="T8">
                    <a:pos x="T4" y="T5"/>
                  </a:cxn>
                </a:cxnLst>
                <a:rect l="T9" t="T10" r="T11" b="T12"/>
                <a:pathLst>
                  <a:path w="48" h="720">
                    <a:moveTo>
                      <a:pt x="48" y="0"/>
                    </a:moveTo>
                    <a:cubicBezTo>
                      <a:pt x="24" y="132"/>
                      <a:pt x="0" y="264"/>
                      <a:pt x="0" y="384"/>
                    </a:cubicBezTo>
                    <a:cubicBezTo>
                      <a:pt x="0" y="504"/>
                      <a:pt x="24" y="612"/>
                      <a:pt x="48" y="720"/>
                    </a:cubicBezTo>
                  </a:path>
                </a:pathLst>
              </a:custGeom>
              <a:solidFill>
                <a:srgbClr val="9FF1F6"/>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80" name="TextBox 79"/>
            <p:cNvSpPr txBox="1"/>
            <p:nvPr/>
          </p:nvSpPr>
          <p:spPr>
            <a:xfrm>
              <a:off x="2886987" y="2401360"/>
              <a:ext cx="691215"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lens</a:t>
              </a:r>
              <a:endParaRPr lang="en-US" sz="2400" dirty="0"/>
            </a:p>
          </p:txBody>
        </p:sp>
      </p:grpSp>
      <p:sp>
        <p:nvSpPr>
          <p:cNvPr id="101" name="TextBox 100"/>
          <p:cNvSpPr txBox="1"/>
          <p:nvPr/>
        </p:nvSpPr>
        <p:spPr>
          <a:xfrm>
            <a:off x="5371739" y="1840644"/>
            <a:ext cx="1847557"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Focusing lens</a:t>
            </a:r>
            <a:endParaRPr lang="en-US" sz="2400" dirty="0"/>
          </a:p>
        </p:txBody>
      </p:sp>
      <p:sp>
        <p:nvSpPr>
          <p:cNvPr id="102" name="TextBox 101"/>
          <p:cNvSpPr txBox="1"/>
          <p:nvPr/>
        </p:nvSpPr>
        <p:spPr>
          <a:xfrm>
            <a:off x="2607499" y="1895827"/>
            <a:ext cx="2166299"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smtClean="0"/>
              <a:t>Collimating lens</a:t>
            </a:r>
            <a:endParaRPr lang="en-US" sz="2400" dirty="0"/>
          </a:p>
        </p:txBody>
      </p:sp>
      <p:grpSp>
        <p:nvGrpSpPr>
          <p:cNvPr id="84" name="Group 83"/>
          <p:cNvGrpSpPr>
            <a:grpSpLocks noChangeAspect="1"/>
          </p:cNvGrpSpPr>
          <p:nvPr/>
        </p:nvGrpSpPr>
        <p:grpSpPr>
          <a:xfrm>
            <a:off x="6010413" y="2349864"/>
            <a:ext cx="115824" cy="868680"/>
            <a:chOff x="5943600" y="3886200"/>
            <a:chExt cx="152400" cy="1143000"/>
          </a:xfrm>
        </p:grpSpPr>
        <p:sp>
          <p:nvSpPr>
            <p:cNvPr id="85" name="Freeform 20"/>
            <p:cNvSpPr>
              <a:spLocks/>
            </p:cNvSpPr>
            <p:nvPr/>
          </p:nvSpPr>
          <p:spPr bwMode="auto">
            <a:xfrm>
              <a:off x="5943600" y="3886200"/>
              <a:ext cx="76200" cy="1143000"/>
            </a:xfrm>
            <a:custGeom>
              <a:avLst/>
              <a:gdLst>
                <a:gd name="T0" fmla="*/ 48 w 48"/>
                <a:gd name="T1" fmla="*/ 0 h 720"/>
                <a:gd name="T2" fmla="*/ 0 w 48"/>
                <a:gd name="T3" fmla="*/ 384 h 720"/>
                <a:gd name="T4" fmla="*/ 48 w 48"/>
                <a:gd name="T5" fmla="*/ 720 h 720"/>
                <a:gd name="T6" fmla="*/ 0 60000 65536"/>
                <a:gd name="T7" fmla="*/ 0 60000 65536"/>
                <a:gd name="T8" fmla="*/ 0 60000 65536"/>
                <a:gd name="T9" fmla="*/ 0 w 48"/>
                <a:gd name="T10" fmla="*/ 0 h 720"/>
                <a:gd name="T11" fmla="*/ 48 w 48"/>
                <a:gd name="T12" fmla="*/ 720 h 720"/>
              </a:gdLst>
              <a:ahLst/>
              <a:cxnLst>
                <a:cxn ang="T6">
                  <a:pos x="T0" y="T1"/>
                </a:cxn>
                <a:cxn ang="T7">
                  <a:pos x="T2" y="T3"/>
                </a:cxn>
                <a:cxn ang="T8">
                  <a:pos x="T4" y="T5"/>
                </a:cxn>
              </a:cxnLst>
              <a:rect l="T9" t="T10" r="T11" b="T12"/>
              <a:pathLst>
                <a:path w="48" h="720">
                  <a:moveTo>
                    <a:pt x="48" y="0"/>
                  </a:moveTo>
                  <a:cubicBezTo>
                    <a:pt x="24" y="132"/>
                    <a:pt x="0" y="264"/>
                    <a:pt x="0" y="384"/>
                  </a:cubicBezTo>
                  <a:cubicBezTo>
                    <a:pt x="0" y="504"/>
                    <a:pt x="24" y="612"/>
                    <a:pt x="48" y="720"/>
                  </a:cubicBezTo>
                </a:path>
              </a:pathLst>
            </a:custGeom>
            <a:solidFill>
              <a:srgbClr val="9FF1F6"/>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6" name="Freeform 21"/>
            <p:cNvSpPr>
              <a:spLocks/>
            </p:cNvSpPr>
            <p:nvPr/>
          </p:nvSpPr>
          <p:spPr bwMode="auto">
            <a:xfrm flipH="1">
              <a:off x="6019800" y="3886200"/>
              <a:ext cx="76200" cy="1143000"/>
            </a:xfrm>
            <a:custGeom>
              <a:avLst/>
              <a:gdLst>
                <a:gd name="T0" fmla="*/ 48 w 48"/>
                <a:gd name="T1" fmla="*/ 0 h 720"/>
                <a:gd name="T2" fmla="*/ 0 w 48"/>
                <a:gd name="T3" fmla="*/ 384 h 720"/>
                <a:gd name="T4" fmla="*/ 48 w 48"/>
                <a:gd name="T5" fmla="*/ 720 h 720"/>
                <a:gd name="T6" fmla="*/ 0 60000 65536"/>
                <a:gd name="T7" fmla="*/ 0 60000 65536"/>
                <a:gd name="T8" fmla="*/ 0 60000 65536"/>
                <a:gd name="T9" fmla="*/ 0 w 48"/>
                <a:gd name="T10" fmla="*/ 0 h 720"/>
                <a:gd name="T11" fmla="*/ 48 w 48"/>
                <a:gd name="T12" fmla="*/ 720 h 720"/>
              </a:gdLst>
              <a:ahLst/>
              <a:cxnLst>
                <a:cxn ang="T6">
                  <a:pos x="T0" y="T1"/>
                </a:cxn>
                <a:cxn ang="T7">
                  <a:pos x="T2" y="T3"/>
                </a:cxn>
                <a:cxn ang="T8">
                  <a:pos x="T4" y="T5"/>
                </a:cxn>
              </a:cxnLst>
              <a:rect l="T9" t="T10" r="T11" b="T12"/>
              <a:pathLst>
                <a:path w="48" h="720">
                  <a:moveTo>
                    <a:pt x="48" y="0"/>
                  </a:moveTo>
                  <a:cubicBezTo>
                    <a:pt x="24" y="132"/>
                    <a:pt x="0" y="264"/>
                    <a:pt x="0" y="384"/>
                  </a:cubicBezTo>
                  <a:cubicBezTo>
                    <a:pt x="0" y="504"/>
                    <a:pt x="24" y="612"/>
                    <a:pt x="48" y="720"/>
                  </a:cubicBezTo>
                </a:path>
              </a:pathLst>
            </a:custGeom>
            <a:solidFill>
              <a:srgbClr val="9FF1F6"/>
            </a:solidFill>
            <a:ln w="9525">
              <a:solidFill>
                <a:schemeClr val="tx1"/>
              </a:solidFill>
              <a:round/>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3" name="Freeform 2"/>
          <p:cNvSpPr/>
          <p:nvPr/>
        </p:nvSpPr>
        <p:spPr>
          <a:xfrm>
            <a:off x="997461" y="1084152"/>
            <a:ext cx="7219999" cy="2680704"/>
          </a:xfrm>
          <a:custGeom>
            <a:avLst/>
            <a:gdLst>
              <a:gd name="connsiteX0" fmla="*/ 1429522 w 7219999"/>
              <a:gd name="connsiteY0" fmla="*/ 2617121 h 2680704"/>
              <a:gd name="connsiteX1" fmla="*/ 73687 w 7219999"/>
              <a:gd name="connsiteY1" fmla="*/ 1450473 h 2680704"/>
              <a:gd name="connsiteX2" fmla="*/ 3415977 w 7219999"/>
              <a:gd name="connsiteY2" fmla="*/ 45 h 2680704"/>
              <a:gd name="connsiteX3" fmla="*/ 3226791 w 7219999"/>
              <a:gd name="connsiteY3" fmla="*/ 1497769 h 2680704"/>
              <a:gd name="connsiteX4" fmla="*/ 7042046 w 7219999"/>
              <a:gd name="connsiteY4" fmla="*/ 1529300 h 2680704"/>
              <a:gd name="connsiteX5" fmla="*/ 6490253 w 7219999"/>
              <a:gd name="connsiteY5" fmla="*/ 2554059 h 2680704"/>
              <a:gd name="connsiteX6" fmla="*/ 5591618 w 7219999"/>
              <a:gd name="connsiteY6" fmla="*/ 2664418 h 268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999" h="2680704">
                <a:moveTo>
                  <a:pt x="1429522" y="2617121"/>
                </a:moveTo>
                <a:cubicBezTo>
                  <a:pt x="586066" y="2251886"/>
                  <a:pt x="-257389" y="1886652"/>
                  <a:pt x="73687" y="1450473"/>
                </a:cubicBezTo>
                <a:cubicBezTo>
                  <a:pt x="404763" y="1014294"/>
                  <a:pt x="2890460" y="-7838"/>
                  <a:pt x="3415977" y="45"/>
                </a:cubicBezTo>
                <a:cubicBezTo>
                  <a:pt x="3941494" y="7928"/>
                  <a:pt x="2622446" y="1242893"/>
                  <a:pt x="3226791" y="1497769"/>
                </a:cubicBezTo>
                <a:cubicBezTo>
                  <a:pt x="3831136" y="1752645"/>
                  <a:pt x="6498136" y="1353252"/>
                  <a:pt x="7042046" y="1529300"/>
                </a:cubicBezTo>
                <a:cubicBezTo>
                  <a:pt x="7585956" y="1705348"/>
                  <a:pt x="6731991" y="2364873"/>
                  <a:pt x="6490253" y="2554059"/>
                </a:cubicBezTo>
                <a:cubicBezTo>
                  <a:pt x="6248515" y="2743245"/>
                  <a:pt x="5591618" y="2664418"/>
                  <a:pt x="5591618" y="2664418"/>
                </a:cubicBez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78086267"/>
      </p:ext>
    </p:extLst>
  </p:cSld>
  <p:clrMapOvr>
    <a:masterClrMapping/>
  </p:clrMapOvr>
  <mc:AlternateContent xmlns:mc="http://schemas.openxmlformats.org/markup-compatibility/2006" xmlns:p14="http://schemas.microsoft.com/office/powerpoint/2010/main">
    <mc:Choice Requires="p14">
      <p:transition spd="slow" p14:dur="2000" advTm="43707"/>
    </mc:Choice>
    <mc:Fallback xmlns="">
      <p:transition spd="slow" advTm="4370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3"/>
                                        </p:tgtEl>
                                      </p:cBhvr>
                                    </p:animEffect>
                                    <p:set>
                                      <p:cBhvr>
                                        <p:cTn id="7" dur="1" fill="hold">
                                          <p:stCondLst>
                                            <p:cond delay="499"/>
                                          </p:stCondLst>
                                        </p:cTn>
                                        <p:tgtEl>
                                          <p:spTgt spid="5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54"/>
                                        </p:tgtEl>
                                      </p:cBhvr>
                                    </p:animEffect>
                                    <p:set>
                                      <p:cBhvr>
                                        <p:cTn id="13" dur="1" fill="hold">
                                          <p:stCondLst>
                                            <p:cond delay="499"/>
                                          </p:stCondLst>
                                        </p:cTn>
                                        <p:tgtEl>
                                          <p:spTgt spid="54"/>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nodeType="with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xit" presetSubtype="0" fill="hold" grpId="1" nodeType="withEffect">
                                  <p:stCondLst>
                                    <p:cond delay="0"/>
                                  </p:stCondLst>
                                  <p:childTnLst>
                                    <p:animEffect transition="out" filter="fade">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4"/>
                                        </p:tgtEl>
                                      </p:cBhvr>
                                    </p:animEffect>
                                    <p:set>
                                      <p:cBhvr>
                                        <p:cTn id="36" dur="1" fill="hold">
                                          <p:stCondLst>
                                            <p:cond delay="499"/>
                                          </p:stCondLst>
                                        </p:cTn>
                                        <p:tgtEl>
                                          <p:spTgt spid="7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75"/>
                                        </p:tgtEl>
                                      </p:cBhvr>
                                    </p:animEffect>
                                    <p:set>
                                      <p:cBhvr>
                                        <p:cTn id="39" dur="1" fill="hold">
                                          <p:stCondLst>
                                            <p:cond delay="499"/>
                                          </p:stCondLst>
                                        </p:cTn>
                                        <p:tgtEl>
                                          <p:spTgt spid="75"/>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10"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500"/>
                                        <p:tgtEl>
                                          <p:spTgt spid="9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fade">
                                      <p:cBhvr>
                                        <p:cTn id="51" dur="500"/>
                                        <p:tgtEl>
                                          <p:spTgt spid="8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par>
                                <p:cTn id="55" presetID="10" presetClass="entr" presetSubtype="0" fill="hold" nodeType="with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fade">
                                      <p:cBhvr>
                                        <p:cTn id="57" dur="500"/>
                                        <p:tgtEl>
                                          <p:spTgt spid="10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500"/>
                                        <p:tgtEl>
                                          <p:spTgt spid="10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4"/>
                                        </p:tgtEl>
                                        <p:attrNameLst>
                                          <p:attrName>style.visibility</p:attrName>
                                        </p:attrNameLst>
                                      </p:cBhvr>
                                      <p:to>
                                        <p:strVal val="visible"/>
                                      </p:to>
                                    </p:set>
                                    <p:animEffect transition="in" filter="fade">
                                      <p:cBhvr>
                                        <p:cTn id="65" dur="500"/>
                                        <p:tgtEl>
                                          <p:spTgt spid="8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1"/>
                                        </p:tgtEl>
                                        <p:attrNameLst>
                                          <p:attrName>style.visibility</p:attrName>
                                        </p:attrNameLst>
                                      </p:cBhvr>
                                      <p:to>
                                        <p:strVal val="visible"/>
                                      </p:to>
                                    </p:set>
                                    <p:animEffect transition="in" filter="fade">
                                      <p:cBhvr>
                                        <p:cTn id="68" dur="500"/>
                                        <p:tgtEl>
                                          <p:spTgt spid="10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fade">
                                      <p:cBhvr>
                                        <p:cTn id="71" dur="500"/>
                                        <p:tgtEl>
                                          <p:spTgt spid="8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0"/>
                                        </p:tgtEl>
                                        <p:attrNameLst>
                                          <p:attrName>style.visibility</p:attrName>
                                        </p:attrNameLst>
                                      </p:cBhvr>
                                      <p:to>
                                        <p:strVal val="visible"/>
                                      </p:to>
                                    </p:set>
                                    <p:animEffect transition="in" filter="fade">
                                      <p:cBhvr>
                                        <p:cTn id="74" dur="500"/>
                                        <p:tgtEl>
                                          <p:spTgt spid="9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90">
                                            <p:txEl>
                                              <p:pRg st="0" end="0"/>
                                            </p:txEl>
                                          </p:spTgt>
                                        </p:tgtEl>
                                        <p:attrNameLst>
                                          <p:attrName>style.visibility</p:attrName>
                                        </p:attrNameLst>
                                      </p:cBhvr>
                                      <p:to>
                                        <p:strVal val="visible"/>
                                      </p:to>
                                    </p:set>
                                    <p:animEffect transition="in" filter="fade">
                                      <p:cBhvr>
                                        <p:cTn id="79" dur="500"/>
                                        <p:tgtEl>
                                          <p:spTgt spid="90">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fade">
                                      <p:cBhvr>
                                        <p:cTn id="82" dur="500"/>
                                        <p:tgtEl>
                                          <p:spTgt spid="95"/>
                                        </p:tgtEl>
                                      </p:cBhvr>
                                    </p:animEffect>
                                  </p:childTnLst>
                                </p:cTn>
                              </p:par>
                              <p:par>
                                <p:cTn id="83" presetID="10" presetClass="entr" presetSubtype="0" fill="hold" nodeType="withEffect">
                                  <p:stCondLst>
                                    <p:cond delay="0"/>
                                  </p:stCondLst>
                                  <p:childTnLst>
                                    <p:set>
                                      <p:cBhvr>
                                        <p:cTn id="84" dur="1" fill="hold">
                                          <p:stCondLst>
                                            <p:cond delay="0"/>
                                          </p:stCondLst>
                                        </p:cTn>
                                        <p:tgtEl>
                                          <p:spTgt spid="97"/>
                                        </p:tgtEl>
                                        <p:attrNameLst>
                                          <p:attrName>style.visibility</p:attrName>
                                        </p:attrNameLst>
                                      </p:cBhvr>
                                      <p:to>
                                        <p:strVal val="visible"/>
                                      </p:to>
                                    </p:set>
                                    <p:animEffect transition="in" filter="fade">
                                      <p:cBhvr>
                                        <p:cTn id="85" dur="500"/>
                                        <p:tgtEl>
                                          <p:spTgt spid="97"/>
                                        </p:tgtEl>
                                      </p:cBhvr>
                                    </p:animEffect>
                                  </p:childTnLst>
                                </p:cTn>
                              </p:par>
                              <p:par>
                                <p:cTn id="86" presetID="10" presetClass="entr" presetSubtype="0" fill="hold" nodeType="withEffect">
                                  <p:stCondLst>
                                    <p:cond delay="0"/>
                                  </p:stCondLst>
                                  <p:childTnLst>
                                    <p:set>
                                      <p:cBhvr>
                                        <p:cTn id="87" dur="1" fill="hold">
                                          <p:stCondLst>
                                            <p:cond delay="0"/>
                                          </p:stCondLst>
                                        </p:cTn>
                                        <p:tgtEl>
                                          <p:spTgt spid="96"/>
                                        </p:tgtEl>
                                        <p:attrNameLst>
                                          <p:attrName>style.visibility</p:attrName>
                                        </p:attrNameLst>
                                      </p:cBhvr>
                                      <p:to>
                                        <p:strVal val="visible"/>
                                      </p:to>
                                    </p:set>
                                    <p:animEffect transition="in" filter="fade">
                                      <p:cBhvr>
                                        <p:cTn id="88"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53" grpId="0" animBg="1"/>
      <p:bldP spid="74" grpId="0" animBg="1"/>
      <p:bldP spid="74" grpId="1" animBg="1"/>
      <p:bldP spid="83" grpId="0" animBg="1"/>
      <p:bldP spid="87" grpId="0" animBg="1"/>
      <p:bldP spid="89" grpId="0" animBg="1"/>
      <p:bldP spid="90" grpId="0" animBg="1"/>
      <p:bldP spid="95" grpId="0" animBg="1"/>
      <p:bldP spid="99" grpId="0" animBg="1"/>
      <p:bldP spid="101" grpId="0" animBg="1"/>
      <p:bldP spid="10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DD"/>
                </a:solidFill>
              </a:rPr>
              <a:t>FSO Link Performance</a:t>
            </a:r>
            <a:endParaRPr lang="en-US" dirty="0">
              <a:solidFill>
                <a:srgbClr val="0000DD"/>
              </a:solidFill>
            </a:endParaRPr>
          </a:p>
        </p:txBody>
      </p:sp>
      <p:grpSp>
        <p:nvGrpSpPr>
          <p:cNvPr id="4" name="Group 23"/>
          <p:cNvGrpSpPr/>
          <p:nvPr/>
        </p:nvGrpSpPr>
        <p:grpSpPr>
          <a:xfrm>
            <a:off x="691091" y="3705276"/>
            <a:ext cx="3614312" cy="1301367"/>
            <a:chOff x="4660096" y="1315165"/>
            <a:chExt cx="3614312" cy="1301367"/>
          </a:xfrm>
        </p:grpSpPr>
        <p:grpSp>
          <p:nvGrpSpPr>
            <p:cNvPr id="5" name="Group 6"/>
            <p:cNvGrpSpPr/>
            <p:nvPr/>
          </p:nvGrpSpPr>
          <p:grpSpPr>
            <a:xfrm>
              <a:off x="4660096" y="2173880"/>
              <a:ext cx="959208" cy="408785"/>
              <a:chOff x="585589" y="4001917"/>
              <a:chExt cx="959208" cy="780613"/>
            </a:xfrm>
          </p:grpSpPr>
          <p:sp>
            <p:nvSpPr>
              <p:cNvPr id="9" name="Can 8"/>
              <p:cNvSpPr/>
              <p:nvPr/>
            </p:nvSpPr>
            <p:spPr>
              <a:xfrm rot="5400000">
                <a:off x="963813" y="3623693"/>
                <a:ext cx="202759"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a:stCxn id="9" idx="4"/>
              </p:cNvCxnSpPr>
              <p:nvPr/>
            </p:nvCxnSpPr>
            <p:spPr>
              <a:xfrm flipH="1">
                <a:off x="1058318" y="4204678"/>
                <a:ext cx="6874" cy="5673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91768" y="4782530"/>
                <a:ext cx="442768"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8" name="Straight Connector 7"/>
            <p:cNvCxnSpPr/>
            <p:nvPr/>
          </p:nvCxnSpPr>
          <p:spPr bwMode="auto">
            <a:xfrm>
              <a:off x="5637519" y="2229022"/>
              <a:ext cx="1641251" cy="4346"/>
            </a:xfrm>
            <a:prstGeom prst="line">
              <a:avLst/>
            </a:prstGeom>
            <a:solidFill>
              <a:schemeClr val="accent1"/>
            </a:solidFill>
            <a:ln w="38100" cap="flat" cmpd="sng" algn="ctr">
              <a:solidFill>
                <a:schemeClr val="accent1"/>
              </a:solidFill>
              <a:prstDash val="solid"/>
              <a:round/>
              <a:headEnd type="none" w="med" len="med"/>
              <a:tailEnd type="none" w="med" len="med"/>
            </a:ln>
            <a:effectLst/>
          </p:spPr>
        </p:cxnSp>
        <p:grpSp>
          <p:nvGrpSpPr>
            <p:cNvPr id="7" name="Group 13"/>
            <p:cNvGrpSpPr/>
            <p:nvPr/>
          </p:nvGrpSpPr>
          <p:grpSpPr>
            <a:xfrm rot="10800000">
              <a:off x="7315200" y="2175933"/>
              <a:ext cx="959208" cy="440599"/>
              <a:chOff x="585589" y="3363311"/>
              <a:chExt cx="959208" cy="841365"/>
            </a:xfrm>
          </p:grpSpPr>
          <p:sp>
            <p:nvSpPr>
              <p:cNvPr id="15" name="Can 14"/>
              <p:cNvSpPr/>
              <p:nvPr/>
            </p:nvSpPr>
            <p:spPr>
              <a:xfrm rot="5400000">
                <a:off x="963813" y="3623693"/>
                <a:ext cx="202759"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flipH="1">
                <a:off x="1051444" y="3363311"/>
                <a:ext cx="6874" cy="5673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36934" y="3379537"/>
                <a:ext cx="442768"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0" name="Straight Arrow Connector 19"/>
            <p:cNvCxnSpPr/>
            <p:nvPr/>
          </p:nvCxnSpPr>
          <p:spPr bwMode="auto">
            <a:xfrm>
              <a:off x="5593904" y="1726644"/>
              <a:ext cx="0" cy="443544"/>
            </a:xfrm>
            <a:prstGeom prst="straightConnector1">
              <a:avLst/>
            </a:prstGeom>
            <a:solidFill>
              <a:schemeClr val="accent1"/>
            </a:solidFill>
            <a:ln w="38100" cap="flat" cmpd="sng" algn="ctr">
              <a:solidFill>
                <a:schemeClr val="accent1"/>
              </a:solidFill>
              <a:prstDash val="solid"/>
              <a:round/>
              <a:headEnd type="triangle" w="med" len="med"/>
              <a:tailEnd type="triangle" w="med" len="med"/>
            </a:ln>
            <a:effectLst/>
          </p:spPr>
        </p:cxnSp>
        <p:cxnSp>
          <p:nvCxnSpPr>
            <p:cNvPr id="21" name="Straight Arrow Connector 20"/>
            <p:cNvCxnSpPr/>
            <p:nvPr/>
          </p:nvCxnSpPr>
          <p:spPr bwMode="auto">
            <a:xfrm>
              <a:off x="7391400" y="1730336"/>
              <a:ext cx="0" cy="443544"/>
            </a:xfrm>
            <a:prstGeom prst="straightConnector1">
              <a:avLst/>
            </a:prstGeom>
            <a:solidFill>
              <a:schemeClr val="accent1"/>
            </a:solidFill>
            <a:ln w="38100" cap="flat" cmpd="sng" algn="ctr">
              <a:solidFill>
                <a:schemeClr val="accent1"/>
              </a:solidFill>
              <a:prstDash val="solid"/>
              <a:round/>
              <a:headEnd type="triangle" w="med" len="med"/>
              <a:tailEnd type="triangle" w="med" len="med"/>
            </a:ln>
            <a:effectLst/>
          </p:spPr>
        </p:cxnSp>
        <p:sp>
          <p:nvSpPr>
            <p:cNvPr id="22" name="TextBox 21"/>
            <p:cNvSpPr txBox="1"/>
            <p:nvPr/>
          </p:nvSpPr>
          <p:spPr>
            <a:xfrm>
              <a:off x="5187716" y="1330663"/>
              <a:ext cx="899605" cy="461665"/>
            </a:xfrm>
            <a:prstGeom prst="rect">
              <a:avLst/>
            </a:prstGeom>
            <a:noFill/>
          </p:spPr>
          <p:txBody>
            <a:bodyPr wrap="none" rtlCol="0">
              <a:spAutoFit/>
            </a:bodyPr>
            <a:lstStyle/>
            <a:p>
              <a:r>
                <a:rPr lang="en-US" sz="2400" dirty="0"/>
                <a:t>6</a:t>
              </a:r>
              <a:r>
                <a:rPr lang="en-US" sz="2400" dirty="0" smtClean="0"/>
                <a:t> mm</a:t>
              </a:r>
              <a:endParaRPr lang="en-US" sz="2400" dirty="0"/>
            </a:p>
          </p:txBody>
        </p:sp>
        <p:sp>
          <p:nvSpPr>
            <p:cNvPr id="23" name="TextBox 22"/>
            <p:cNvSpPr txBox="1"/>
            <p:nvPr/>
          </p:nvSpPr>
          <p:spPr>
            <a:xfrm>
              <a:off x="6906520" y="1315165"/>
              <a:ext cx="899605" cy="461665"/>
            </a:xfrm>
            <a:prstGeom prst="rect">
              <a:avLst/>
            </a:prstGeom>
            <a:noFill/>
          </p:spPr>
          <p:txBody>
            <a:bodyPr wrap="none" rtlCol="0">
              <a:spAutoFit/>
            </a:bodyPr>
            <a:lstStyle/>
            <a:p>
              <a:r>
                <a:rPr lang="en-US" sz="2400" dirty="0"/>
                <a:t>6</a:t>
              </a:r>
              <a:r>
                <a:rPr lang="en-US" sz="2400" dirty="0" smtClean="0"/>
                <a:t> mm</a:t>
              </a:r>
              <a:endParaRPr lang="en-US" sz="2400" dirty="0"/>
            </a:p>
          </p:txBody>
        </p:sp>
      </p:grpSp>
      <p:sp>
        <p:nvSpPr>
          <p:cNvPr id="31" name="Slide Number Placeholder 30"/>
          <p:cNvSpPr>
            <a:spLocks noGrp="1"/>
          </p:cNvSpPr>
          <p:nvPr>
            <p:ph type="sldNum" sz="quarter" idx="12"/>
          </p:nvPr>
        </p:nvSpPr>
        <p:spPr/>
        <p:txBody>
          <a:bodyPr/>
          <a:lstStyle/>
          <a:p>
            <a:fld id="{2F8258B8-ACF5-6E4C-8B3E-49E538074B44}" type="slidenum">
              <a:rPr lang="en-US" smtClean="0"/>
              <a:pPr/>
              <a:t>32</a:t>
            </a:fld>
            <a:endParaRPr lang="en-US" dirty="0"/>
          </a:p>
        </p:txBody>
      </p:sp>
      <p:sp>
        <p:nvSpPr>
          <p:cNvPr id="33" name="TextBox 32"/>
          <p:cNvSpPr txBox="1"/>
          <p:nvPr/>
        </p:nvSpPr>
        <p:spPr>
          <a:xfrm>
            <a:off x="1170694" y="5527411"/>
            <a:ext cx="6959513" cy="584775"/>
          </a:xfrm>
          <a:prstGeom prst="rect">
            <a:avLst/>
          </a:prstGeom>
          <a:ln w="38100" cmpd="sng">
            <a:solidFill>
              <a:srgbClr val="00009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t>FSO link is as robust as a wired link</a:t>
            </a:r>
            <a:endParaRPr lang="en-US" sz="2400" dirty="0"/>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834" y="1315362"/>
            <a:ext cx="4802166" cy="3916076"/>
          </a:xfrm>
          <a:prstGeom prst="rect">
            <a:avLst/>
          </a:prstGeom>
        </p:spPr>
      </p:pic>
      <p:sp>
        <p:nvSpPr>
          <p:cNvPr id="3" name="Content Placeholder 2"/>
          <p:cNvSpPr>
            <a:spLocks noGrp="1"/>
          </p:cNvSpPr>
          <p:nvPr>
            <p:ph idx="1"/>
          </p:nvPr>
        </p:nvSpPr>
        <p:spPr>
          <a:xfrm>
            <a:off x="457200" y="1417638"/>
            <a:ext cx="4228134" cy="3974698"/>
          </a:xfrm>
        </p:spPr>
        <p:txBody>
          <a:bodyPr/>
          <a:lstStyle/>
          <a:p>
            <a:r>
              <a:rPr lang="en-US" sz="2600" dirty="0" smtClean="0"/>
              <a:t>Effect of vibrations, etc.</a:t>
            </a:r>
          </a:p>
          <a:p>
            <a:r>
              <a:rPr lang="en-US" sz="2600" dirty="0" smtClean="0"/>
              <a:t>6mm movement tolerance</a:t>
            </a:r>
          </a:p>
          <a:p>
            <a:r>
              <a:rPr lang="en-US" sz="2600" dirty="0" smtClean="0"/>
              <a:t>Range up to 24m tested</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1828" y="1528435"/>
            <a:ext cx="1365497"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586663" y="1656347"/>
            <a:ext cx="641684" cy="790074"/>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68621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500"/>
                                        <p:tgtEl>
                                          <p:spTgt spid="10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8258B8-ACF5-6E4C-8B3E-49E538074B44}" type="slidenum">
              <a:rPr lang="en-US" smtClean="0"/>
              <a:pPr/>
              <a:t>33</a:t>
            </a:fld>
            <a:endParaRPr lang="en-US" dirty="0"/>
          </a:p>
        </p:txBody>
      </p:sp>
      <p:sp>
        <p:nvSpPr>
          <p:cNvPr id="26" name="Title 1"/>
          <p:cNvSpPr txBox="1">
            <a:spLocks/>
          </p:cNvSpPr>
          <p:nvPr/>
        </p:nvSpPr>
        <p:spPr>
          <a:xfrm>
            <a:off x="67283" y="127000"/>
            <a:ext cx="8686800" cy="914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solidFill>
                  <a:srgbClr val="0000BF"/>
                </a:solidFill>
              </a:rPr>
              <a:t>Steerability</a:t>
            </a:r>
            <a:endParaRPr lang="en-US" dirty="0">
              <a:solidFill>
                <a:srgbClr val="0000BF"/>
              </a:solidFill>
            </a:endParaRPr>
          </a:p>
        </p:txBody>
      </p:sp>
      <p:sp>
        <p:nvSpPr>
          <p:cNvPr id="34" name="Content Placeholder 2"/>
          <p:cNvSpPr>
            <a:spLocks noGrp="1"/>
          </p:cNvSpPr>
          <p:nvPr>
            <p:ph idx="1"/>
          </p:nvPr>
        </p:nvSpPr>
        <p:spPr>
          <a:xfrm>
            <a:off x="431774" y="2357932"/>
            <a:ext cx="3909459" cy="3238652"/>
          </a:xfrm>
        </p:spPr>
        <p:txBody>
          <a:bodyPr>
            <a:noAutofit/>
          </a:bodyPr>
          <a:lstStyle/>
          <a:p>
            <a:pPr>
              <a:lnSpc>
                <a:spcPct val="150000"/>
              </a:lnSpc>
              <a:buFont typeface="Wingdings" panose="05000000000000000000" pitchFamily="2" charset="2"/>
              <a:buChar char="ü"/>
            </a:pPr>
            <a:r>
              <a:rPr lang="en-US" dirty="0" smtClean="0"/>
              <a:t>Cost</a:t>
            </a:r>
          </a:p>
          <a:p>
            <a:pPr>
              <a:lnSpc>
                <a:spcPct val="150000"/>
              </a:lnSpc>
              <a:buFont typeface="Wingdings" panose="05000000000000000000" pitchFamily="2" charset="2"/>
              <a:buChar char="ü"/>
            </a:pPr>
            <a:r>
              <a:rPr lang="en-US" dirty="0" smtClean="0"/>
              <a:t>Size</a:t>
            </a:r>
          </a:p>
          <a:p>
            <a:pPr>
              <a:lnSpc>
                <a:spcPct val="150000"/>
              </a:lnSpc>
              <a:buFont typeface="Wingdings" panose="05000000000000000000" pitchFamily="2" charset="2"/>
              <a:buChar char="ü"/>
            </a:pPr>
            <a:r>
              <a:rPr lang="en-US" dirty="0" smtClean="0"/>
              <a:t>Power</a:t>
            </a:r>
          </a:p>
          <a:p>
            <a:pPr>
              <a:lnSpc>
                <a:spcPct val="150000"/>
              </a:lnSpc>
              <a:buFont typeface="Arial" panose="020B0604020202020204" pitchFamily="34" charset="0"/>
              <a:buChar char="•"/>
            </a:pPr>
            <a:r>
              <a:rPr lang="en-US" dirty="0" smtClean="0">
                <a:solidFill>
                  <a:srgbClr val="FF0000"/>
                </a:solidFill>
              </a:rPr>
              <a:t>Not Steerable</a:t>
            </a:r>
            <a:endParaRPr lang="en-US" dirty="0">
              <a:solidFill>
                <a:srgbClr val="FF0000"/>
              </a:solidFill>
            </a:endParaRPr>
          </a:p>
        </p:txBody>
      </p:sp>
      <p:sp>
        <p:nvSpPr>
          <p:cNvPr id="3" name="Right Brace 2"/>
          <p:cNvSpPr/>
          <p:nvPr/>
        </p:nvSpPr>
        <p:spPr>
          <a:xfrm>
            <a:off x="4341233" y="2734285"/>
            <a:ext cx="739214" cy="186564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5430021" y="3128500"/>
            <a:ext cx="2100832" cy="107721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200" dirty="0" smtClean="0"/>
              <a:t>FSO design </a:t>
            </a:r>
          </a:p>
          <a:p>
            <a:r>
              <a:rPr lang="en-US" sz="3200" dirty="0" smtClean="0"/>
              <a:t>using SFP</a:t>
            </a:r>
            <a:endParaRPr lang="en-US" sz="3200" dirty="0"/>
          </a:p>
        </p:txBody>
      </p:sp>
      <p:sp>
        <p:nvSpPr>
          <p:cNvPr id="10" name="Right Brace 9"/>
          <p:cNvSpPr/>
          <p:nvPr/>
        </p:nvSpPr>
        <p:spPr>
          <a:xfrm>
            <a:off x="4341233" y="4845308"/>
            <a:ext cx="739214" cy="75127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5430021" y="4743984"/>
            <a:ext cx="3445174" cy="95410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800" dirty="0">
                <a:solidFill>
                  <a:srgbClr val="FF0000"/>
                </a:solidFill>
              </a:rPr>
              <a:t>V</a:t>
            </a:r>
            <a:r>
              <a:rPr lang="en-US" sz="2800" dirty="0" smtClean="0">
                <a:solidFill>
                  <a:srgbClr val="FF0000"/>
                </a:solidFill>
              </a:rPr>
              <a:t>ia Switchable mirrors</a:t>
            </a:r>
          </a:p>
          <a:p>
            <a:r>
              <a:rPr lang="en-US" sz="2800" dirty="0">
                <a:solidFill>
                  <a:srgbClr val="FF0000"/>
                </a:solidFill>
              </a:rPr>
              <a:t> </a:t>
            </a:r>
            <a:r>
              <a:rPr lang="en-US" sz="2800" dirty="0" smtClean="0">
                <a:solidFill>
                  <a:srgbClr val="FF0000"/>
                </a:solidFill>
              </a:rPr>
              <a:t>or </a:t>
            </a:r>
            <a:r>
              <a:rPr lang="en-US" sz="2800" dirty="0" err="1" smtClean="0">
                <a:solidFill>
                  <a:srgbClr val="FF0000"/>
                </a:solidFill>
              </a:rPr>
              <a:t>Galvo</a:t>
            </a:r>
            <a:r>
              <a:rPr lang="en-US" sz="2800" dirty="0" smtClean="0">
                <a:solidFill>
                  <a:srgbClr val="FF0000"/>
                </a:solidFill>
              </a:rPr>
              <a:t> mirrors</a:t>
            </a:r>
          </a:p>
        </p:txBody>
      </p:sp>
      <p:sp>
        <p:nvSpPr>
          <p:cNvPr id="9" name="TextBox 8"/>
          <p:cNvSpPr txBox="1"/>
          <p:nvPr/>
        </p:nvSpPr>
        <p:spPr>
          <a:xfrm>
            <a:off x="431774" y="1734435"/>
            <a:ext cx="5111336" cy="584775"/>
          </a:xfrm>
          <a:prstGeom prst="rect">
            <a:avLst/>
          </a:prstGeom>
          <a:noFill/>
        </p:spPr>
        <p:txBody>
          <a:bodyPr wrap="none" rtlCol="0">
            <a:spAutoFit/>
          </a:bodyPr>
          <a:lstStyle/>
          <a:p>
            <a:r>
              <a:rPr lang="en-US" sz="3200" u="sng" dirty="0" smtClean="0"/>
              <a:t>Shortcomings of current FSOs</a:t>
            </a:r>
            <a:endParaRPr lang="en-US" sz="3200" u="sng" dirty="0"/>
          </a:p>
        </p:txBody>
      </p:sp>
      <p:sp>
        <p:nvSpPr>
          <p:cNvPr id="12" name="TextBox 11"/>
          <p:cNvSpPr txBox="1"/>
          <p:nvPr/>
        </p:nvSpPr>
        <p:spPr>
          <a:xfrm>
            <a:off x="1097130" y="5842462"/>
            <a:ext cx="5111336" cy="584775"/>
          </a:xfrm>
          <a:prstGeom prst="rect">
            <a:avLst/>
          </a:prstGeom>
          <a:noFill/>
        </p:spPr>
        <p:txBody>
          <a:bodyPr wrap="none" rtlCol="0">
            <a:spAutoFit/>
          </a:bodyPr>
          <a:lstStyle/>
          <a:p>
            <a:r>
              <a:rPr lang="en-US" sz="3200" u="sng" dirty="0" smtClean="0"/>
              <a:t>Shortcomings of current FSOs</a:t>
            </a:r>
            <a:endParaRPr lang="en-US" sz="3200" u="sng" dirty="0"/>
          </a:p>
        </p:txBody>
      </p:sp>
    </p:spTree>
    <p:custDataLst>
      <p:tags r:id="rId1"/>
    </p:custDataLst>
    <p:extLst>
      <p:ext uri="{BB962C8B-B14F-4D97-AF65-F5344CB8AC3E}">
        <p14:creationId xmlns:p14="http://schemas.microsoft.com/office/powerpoint/2010/main" val="503280369"/>
      </p:ext>
    </p:extLst>
  </p:cSld>
  <p:clrMapOvr>
    <a:masterClrMapping/>
  </p:clrMapOvr>
  <mc:AlternateContent xmlns:mc="http://schemas.openxmlformats.org/markup-compatibility/2006" xmlns:p14="http://schemas.microsoft.com/office/powerpoint/2010/main">
    <mc:Choice Requires="p14">
      <p:transition spd="slow" p14:dur="2000" advTm="49188"/>
    </mc:Choice>
    <mc:Fallback xmlns="">
      <p:transition spd="slow" advTm="4918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3" end="3"/>
                                            </p:txEl>
                                          </p:spTgt>
                                        </p:tgtEl>
                                        <p:attrNameLst>
                                          <p:attrName>style.visibility</p:attrName>
                                        </p:attrNameLst>
                                      </p:cBhvr>
                                      <p:to>
                                        <p:strVal val="visible"/>
                                      </p:to>
                                    </p:set>
                                    <p:animEffect transition="in" filter="fade">
                                      <p:cBhvr>
                                        <p:cTn id="7" dur="500"/>
                                        <p:tgtEl>
                                          <p:spTgt spid="3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23" y="58738"/>
            <a:ext cx="8229600" cy="881062"/>
          </a:xfrm>
        </p:spPr>
        <p:txBody>
          <a:bodyPr/>
          <a:lstStyle/>
          <a:p>
            <a:r>
              <a:rPr lang="en-US" dirty="0" err="1">
                <a:solidFill>
                  <a:srgbClr val="0000BF"/>
                </a:solidFill>
              </a:rPr>
              <a:t>Steerability</a:t>
            </a:r>
            <a:r>
              <a:rPr lang="en-US" dirty="0">
                <a:solidFill>
                  <a:srgbClr val="0000BF"/>
                </a:solidFill>
              </a:rPr>
              <a:t> via </a:t>
            </a:r>
            <a:r>
              <a:rPr lang="en-US" dirty="0" smtClean="0">
                <a:solidFill>
                  <a:srgbClr val="0000BF"/>
                </a:solidFill>
              </a:rPr>
              <a:t>Switchable Mirror</a:t>
            </a:r>
            <a:endParaRPr lang="en-US" dirty="0">
              <a:solidFill>
                <a:srgbClr val="0000BF"/>
              </a:solidFill>
            </a:endParaRPr>
          </a:p>
        </p:txBody>
      </p:sp>
      <p:sp>
        <p:nvSpPr>
          <p:cNvPr id="4" name="Slide Number Placeholder 3"/>
          <p:cNvSpPr>
            <a:spLocks noGrp="1"/>
          </p:cNvSpPr>
          <p:nvPr>
            <p:ph type="sldNum" sz="quarter" idx="12"/>
          </p:nvPr>
        </p:nvSpPr>
        <p:spPr>
          <a:xfrm>
            <a:off x="6836212" y="6356350"/>
            <a:ext cx="2133600" cy="365125"/>
          </a:xfrm>
        </p:spPr>
        <p:txBody>
          <a:bodyPr/>
          <a:lstStyle/>
          <a:p>
            <a:fld id="{2F8258B8-ACF5-6E4C-8B3E-49E538074B44}" type="slidenum">
              <a:rPr lang="en-US" smtClean="0"/>
              <a:pPr/>
              <a:t>34</a:t>
            </a:fld>
            <a:endParaRPr lang="en-US" dirty="0"/>
          </a:p>
        </p:txBody>
      </p:sp>
      <p:grpSp>
        <p:nvGrpSpPr>
          <p:cNvPr id="26" name="Group 25"/>
          <p:cNvGrpSpPr/>
          <p:nvPr/>
        </p:nvGrpSpPr>
        <p:grpSpPr>
          <a:xfrm>
            <a:off x="488470" y="4210937"/>
            <a:ext cx="959208" cy="770068"/>
            <a:chOff x="648736" y="4012462"/>
            <a:chExt cx="959208" cy="770068"/>
          </a:xfrm>
        </p:grpSpPr>
        <p:sp>
          <p:nvSpPr>
            <p:cNvPr id="30" name="Can 29"/>
            <p:cNvSpPr/>
            <p:nvPr/>
          </p:nvSpPr>
          <p:spPr>
            <a:xfrm rot="5400000">
              <a:off x="1026961" y="3634237"/>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31" name="Straight Connector 30"/>
            <p:cNvCxnSpPr>
              <a:stCxn id="30" idx="4"/>
            </p:cNvCxnSpPr>
            <p:nvPr/>
          </p:nvCxnSpPr>
          <p:spPr>
            <a:xfrm flipH="1">
              <a:off x="1121466" y="4215220"/>
              <a:ext cx="6874" cy="5673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91768" y="4782530"/>
              <a:ext cx="472907"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a:off x="0" y="4997142"/>
            <a:ext cx="3972421"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4531423" y="4992729"/>
            <a:ext cx="1547329" cy="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2682833" y="4280414"/>
            <a:ext cx="0" cy="688189"/>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3325172" y="4289093"/>
            <a:ext cx="0" cy="691912"/>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1447678" y="4308834"/>
            <a:ext cx="1163046" cy="348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7034756" y="4985043"/>
            <a:ext cx="1547329" cy="0"/>
          </a:xfrm>
          <a:prstGeom prst="line">
            <a:avLst/>
          </a:prstGeom>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a:xfrm flipH="1">
            <a:off x="1704467" y="4006535"/>
            <a:ext cx="523804" cy="670304"/>
          </a:xfrm>
          <a:prstGeom prst="line">
            <a:avLst/>
          </a:prstGeom>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1991615" y="4312316"/>
            <a:ext cx="0" cy="688189"/>
          </a:xfrm>
          <a:prstGeom prst="line">
            <a:avLst/>
          </a:prstGeom>
        </p:spPr>
        <p:style>
          <a:lnRef idx="2">
            <a:schemeClr val="accent1"/>
          </a:lnRef>
          <a:fillRef idx="0">
            <a:schemeClr val="accent1"/>
          </a:fillRef>
          <a:effectRef idx="1">
            <a:schemeClr val="accent1"/>
          </a:effectRef>
          <a:fontRef idx="minor">
            <a:schemeClr val="tx1"/>
          </a:fontRef>
        </p:style>
      </p:cxnSp>
      <p:sp>
        <p:nvSpPr>
          <p:cNvPr id="76" name="Can 75"/>
          <p:cNvSpPr/>
          <p:nvPr/>
        </p:nvSpPr>
        <p:spPr>
          <a:xfrm rot="16200000" flipH="1">
            <a:off x="7648065" y="3953135"/>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77" name="Straight Connector 76"/>
          <p:cNvCxnSpPr/>
          <p:nvPr/>
        </p:nvCxnSpPr>
        <p:spPr>
          <a:xfrm flipH="1">
            <a:off x="7766430" y="4523619"/>
            <a:ext cx="6874" cy="444984"/>
          </a:xfrm>
          <a:prstGeom prst="line">
            <a:avLst/>
          </a:prstGeom>
        </p:spPr>
        <p:style>
          <a:lnRef idx="2">
            <a:schemeClr val="accent1"/>
          </a:lnRef>
          <a:fillRef idx="0">
            <a:schemeClr val="accent1"/>
          </a:fillRef>
          <a:effectRef idx="1">
            <a:schemeClr val="accent1"/>
          </a:effectRef>
          <a:fontRef idx="minor">
            <a:schemeClr val="tx1"/>
          </a:fontRef>
        </p:style>
      </p:cxnSp>
      <p:sp>
        <p:nvSpPr>
          <p:cNvPr id="78" name="Can 77"/>
          <p:cNvSpPr/>
          <p:nvPr/>
        </p:nvSpPr>
        <p:spPr>
          <a:xfrm rot="16200000" flipH="1">
            <a:off x="5254889" y="3930610"/>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79" name="Straight Connector 78"/>
          <p:cNvCxnSpPr/>
          <p:nvPr/>
        </p:nvCxnSpPr>
        <p:spPr>
          <a:xfrm>
            <a:off x="5356268" y="4523619"/>
            <a:ext cx="0" cy="476886"/>
          </a:xfrm>
          <a:prstGeom prst="line">
            <a:avLst/>
          </a:prstGeom>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rot="9073041">
            <a:off x="2089327" y="4331506"/>
            <a:ext cx="1104648" cy="167807"/>
            <a:chOff x="457200" y="1837356"/>
            <a:chExt cx="7947038" cy="200511"/>
          </a:xfrm>
        </p:grpSpPr>
        <p:cxnSp>
          <p:nvCxnSpPr>
            <p:cNvPr id="85" name="Straight Connector 84"/>
            <p:cNvCxnSpPr/>
            <p:nvPr/>
          </p:nvCxnSpPr>
          <p:spPr>
            <a:xfrm>
              <a:off x="457200" y="2037867"/>
              <a:ext cx="794703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6" name="Group 273"/>
            <p:cNvGrpSpPr/>
            <p:nvPr/>
          </p:nvGrpSpPr>
          <p:grpSpPr>
            <a:xfrm>
              <a:off x="648737" y="1837356"/>
              <a:ext cx="3823614" cy="200511"/>
              <a:chOff x="1945676" y="1632568"/>
              <a:chExt cx="5413773" cy="405299"/>
            </a:xfrm>
          </p:grpSpPr>
          <p:cxnSp>
            <p:nvCxnSpPr>
              <p:cNvPr id="100" name="Straight Connector 99"/>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7" name="Group 274"/>
            <p:cNvGrpSpPr/>
            <p:nvPr/>
          </p:nvGrpSpPr>
          <p:grpSpPr>
            <a:xfrm>
              <a:off x="4458841" y="1837356"/>
              <a:ext cx="3823614" cy="200511"/>
              <a:chOff x="1945676" y="1632568"/>
              <a:chExt cx="5413773" cy="405299"/>
            </a:xfrm>
          </p:grpSpPr>
          <p:cxnSp>
            <p:nvCxnSpPr>
              <p:cNvPr id="88" name="Straight Connector 87"/>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113" name="Straight Connector 112"/>
          <p:cNvCxnSpPr>
            <a:endCxn id="78" idx="1"/>
          </p:cNvCxnSpPr>
          <p:nvPr/>
        </p:nvCxnSpPr>
        <p:spPr>
          <a:xfrm>
            <a:off x="3823693" y="2969747"/>
            <a:ext cx="1052971" cy="144046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2635662" y="2987388"/>
            <a:ext cx="1125014" cy="127055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253732" y="5054157"/>
            <a:ext cx="1901354" cy="461665"/>
          </a:xfrm>
          <a:prstGeom prst="rect">
            <a:avLst/>
          </a:prstGeom>
          <a:noFill/>
        </p:spPr>
        <p:txBody>
          <a:bodyPr wrap="square" rtlCol="0">
            <a:spAutoFit/>
          </a:bodyPr>
          <a:lstStyle/>
          <a:p>
            <a:r>
              <a:rPr lang="en-US" sz="2400" dirty="0"/>
              <a:t>A</a:t>
            </a:r>
          </a:p>
        </p:txBody>
      </p:sp>
      <p:sp>
        <p:nvSpPr>
          <p:cNvPr id="116" name="TextBox 115"/>
          <p:cNvSpPr txBox="1"/>
          <p:nvPr/>
        </p:nvSpPr>
        <p:spPr>
          <a:xfrm>
            <a:off x="6680731" y="2299623"/>
            <a:ext cx="1883721" cy="461665"/>
          </a:xfrm>
          <a:prstGeom prst="rect">
            <a:avLst/>
          </a:prstGeom>
          <a:noFill/>
        </p:spPr>
        <p:txBody>
          <a:bodyPr wrap="none" rtlCol="0">
            <a:spAutoFit/>
          </a:bodyPr>
          <a:lstStyle/>
          <a:p>
            <a:r>
              <a:rPr lang="en-US" sz="2400" dirty="0" smtClean="0"/>
              <a:t>Ceiling mirror</a:t>
            </a:r>
            <a:endParaRPr lang="en-US" sz="2400" dirty="0"/>
          </a:p>
        </p:txBody>
      </p:sp>
      <p:cxnSp>
        <p:nvCxnSpPr>
          <p:cNvPr id="117" name="Straight Connector 116"/>
          <p:cNvCxnSpPr/>
          <p:nvPr/>
        </p:nvCxnSpPr>
        <p:spPr>
          <a:xfrm>
            <a:off x="270204" y="5000505"/>
            <a:ext cx="1547329" cy="0"/>
          </a:xfrm>
          <a:prstGeom prst="line">
            <a:avLst/>
          </a:prstGeom>
        </p:spPr>
        <p:style>
          <a:lnRef idx="2">
            <a:schemeClr val="dk1"/>
          </a:lnRef>
          <a:fillRef idx="0">
            <a:schemeClr val="dk1"/>
          </a:fillRef>
          <a:effectRef idx="1">
            <a:schemeClr val="dk1"/>
          </a:effectRef>
          <a:fontRef idx="minor">
            <a:schemeClr val="tx1"/>
          </a:fontRef>
        </p:style>
      </p:cxnSp>
      <p:sp>
        <p:nvSpPr>
          <p:cNvPr id="118" name="Rectangle 117"/>
          <p:cNvSpPr/>
          <p:nvPr/>
        </p:nvSpPr>
        <p:spPr>
          <a:xfrm>
            <a:off x="5381111" y="4522720"/>
            <a:ext cx="351378" cy="461665"/>
          </a:xfrm>
          <a:prstGeom prst="rect">
            <a:avLst/>
          </a:prstGeom>
        </p:spPr>
        <p:txBody>
          <a:bodyPr wrap="none">
            <a:spAutoFit/>
          </a:bodyPr>
          <a:lstStyle/>
          <a:p>
            <a:r>
              <a:rPr lang="en-US" sz="2400" dirty="0" smtClean="0"/>
              <a:t>B</a:t>
            </a:r>
            <a:endParaRPr lang="en-US" sz="2400" dirty="0"/>
          </a:p>
        </p:txBody>
      </p:sp>
      <p:sp>
        <p:nvSpPr>
          <p:cNvPr id="119" name="Rectangle 118"/>
          <p:cNvSpPr/>
          <p:nvPr/>
        </p:nvSpPr>
        <p:spPr>
          <a:xfrm>
            <a:off x="7773304" y="4540799"/>
            <a:ext cx="348172" cy="461665"/>
          </a:xfrm>
          <a:prstGeom prst="rect">
            <a:avLst/>
          </a:prstGeom>
        </p:spPr>
        <p:txBody>
          <a:bodyPr wrap="none">
            <a:spAutoFit/>
          </a:bodyPr>
          <a:lstStyle/>
          <a:p>
            <a:r>
              <a:rPr lang="en-US" sz="2400" dirty="0" smtClean="0"/>
              <a:t>C</a:t>
            </a:r>
            <a:endParaRPr lang="en-US" sz="2400" dirty="0"/>
          </a:p>
        </p:txBody>
      </p:sp>
      <p:sp>
        <p:nvSpPr>
          <p:cNvPr id="120" name="TextBox 119"/>
          <p:cNvSpPr txBox="1"/>
          <p:nvPr/>
        </p:nvSpPr>
        <p:spPr>
          <a:xfrm>
            <a:off x="166352" y="1422460"/>
            <a:ext cx="8380416" cy="954107"/>
          </a:xfrm>
          <a:prstGeom prst="rect">
            <a:avLst/>
          </a:prstGeom>
          <a:noFill/>
        </p:spPr>
        <p:txBody>
          <a:bodyPr wrap="square" rtlCol="0">
            <a:spAutoFit/>
          </a:bodyPr>
          <a:lstStyle/>
          <a:p>
            <a:pPr marL="457200" indent="-457200">
              <a:buFont typeface="Arial" pitchFamily="34" charset="0"/>
              <a:buChar char="•"/>
            </a:pPr>
            <a:r>
              <a:rPr lang="en-US" sz="2800" dirty="0" smtClean="0"/>
              <a:t>Switchable Mirror:      glass           </a:t>
            </a:r>
            <a:r>
              <a:rPr lang="en-US" sz="2800" b="1" dirty="0" smtClean="0"/>
              <a:t> </a:t>
            </a:r>
            <a:r>
              <a:rPr lang="en-US" sz="2800" dirty="0" smtClean="0"/>
              <a:t>  mirror</a:t>
            </a:r>
          </a:p>
          <a:p>
            <a:pPr marL="457200" indent="-457200">
              <a:buFont typeface="Arial" pitchFamily="34" charset="0"/>
              <a:buChar char="•"/>
            </a:pPr>
            <a:r>
              <a:rPr lang="en-US" sz="2800" dirty="0" smtClean="0"/>
              <a:t>Electronic control, low latency</a:t>
            </a:r>
          </a:p>
        </p:txBody>
      </p:sp>
      <p:grpSp>
        <p:nvGrpSpPr>
          <p:cNvPr id="121" name="Group 120"/>
          <p:cNvGrpSpPr/>
          <p:nvPr/>
        </p:nvGrpSpPr>
        <p:grpSpPr>
          <a:xfrm>
            <a:off x="272204" y="2761288"/>
            <a:ext cx="8414596" cy="226100"/>
            <a:chOff x="304312" y="2396044"/>
            <a:chExt cx="7947038" cy="200511"/>
          </a:xfrm>
        </p:grpSpPr>
        <p:grpSp>
          <p:nvGrpSpPr>
            <p:cNvPr id="122" name="Group 5"/>
            <p:cNvGrpSpPr/>
            <p:nvPr/>
          </p:nvGrpSpPr>
          <p:grpSpPr>
            <a:xfrm flipH="1">
              <a:off x="396549" y="2396044"/>
              <a:ext cx="7844756" cy="200511"/>
              <a:chOff x="457200" y="1837356"/>
              <a:chExt cx="7947038" cy="200511"/>
            </a:xfrm>
          </p:grpSpPr>
          <p:cxnSp>
            <p:nvCxnSpPr>
              <p:cNvPr id="151" name="Straight Connector 6"/>
              <p:cNvCxnSpPr/>
              <p:nvPr/>
            </p:nvCxnSpPr>
            <p:spPr>
              <a:xfrm>
                <a:off x="457200" y="2037867"/>
                <a:ext cx="794703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2" name="Group 215"/>
              <p:cNvGrpSpPr/>
              <p:nvPr/>
            </p:nvGrpSpPr>
            <p:grpSpPr>
              <a:xfrm>
                <a:off x="648737" y="1837356"/>
                <a:ext cx="3823614" cy="200511"/>
                <a:chOff x="1945676" y="1632568"/>
                <a:chExt cx="5413773" cy="405299"/>
              </a:xfrm>
            </p:grpSpPr>
            <p:cxnSp>
              <p:nvCxnSpPr>
                <p:cNvPr id="166" name="Straight Connector 165"/>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32"/>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53" name="Group 216"/>
              <p:cNvGrpSpPr/>
              <p:nvPr/>
            </p:nvGrpSpPr>
            <p:grpSpPr>
              <a:xfrm>
                <a:off x="4458841" y="1837356"/>
                <a:ext cx="3823614" cy="200511"/>
                <a:chOff x="1945676" y="1632568"/>
                <a:chExt cx="5413773" cy="405299"/>
              </a:xfrm>
            </p:grpSpPr>
            <p:cxnSp>
              <p:nvCxnSpPr>
                <p:cNvPr id="154" name="Straight Connector 153"/>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23" name="Group 35"/>
            <p:cNvGrpSpPr/>
            <p:nvPr/>
          </p:nvGrpSpPr>
          <p:grpSpPr>
            <a:xfrm>
              <a:off x="304312" y="2396044"/>
              <a:ext cx="7947038" cy="200511"/>
              <a:chOff x="457200" y="1837356"/>
              <a:chExt cx="7947038" cy="200511"/>
            </a:xfrm>
          </p:grpSpPr>
          <p:cxnSp>
            <p:nvCxnSpPr>
              <p:cNvPr id="124" name="Straight Connector 123"/>
              <p:cNvCxnSpPr/>
              <p:nvPr/>
            </p:nvCxnSpPr>
            <p:spPr>
              <a:xfrm>
                <a:off x="457200" y="2037867"/>
                <a:ext cx="794703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25" name="Group 215"/>
              <p:cNvGrpSpPr/>
              <p:nvPr/>
            </p:nvGrpSpPr>
            <p:grpSpPr>
              <a:xfrm>
                <a:off x="648737" y="1837356"/>
                <a:ext cx="3823614" cy="200511"/>
                <a:chOff x="1945676" y="1632568"/>
                <a:chExt cx="5413773" cy="405299"/>
              </a:xfrm>
            </p:grpSpPr>
            <p:cxnSp>
              <p:nvCxnSpPr>
                <p:cNvPr id="139" name="Straight Connector 138"/>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26" name="Group 216"/>
              <p:cNvGrpSpPr/>
              <p:nvPr/>
            </p:nvGrpSpPr>
            <p:grpSpPr>
              <a:xfrm>
                <a:off x="4458841" y="1837356"/>
                <a:ext cx="3823614" cy="200511"/>
                <a:chOff x="1945676" y="1632568"/>
                <a:chExt cx="5413773" cy="405299"/>
              </a:xfrm>
            </p:grpSpPr>
            <p:cxnSp>
              <p:nvCxnSpPr>
                <p:cNvPr id="127" name="Straight Connector 126"/>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grpSp>
      <p:cxnSp>
        <p:nvCxnSpPr>
          <p:cNvPr id="178" name="Straight Connector 177"/>
          <p:cNvCxnSpPr/>
          <p:nvPr/>
        </p:nvCxnSpPr>
        <p:spPr>
          <a:xfrm rot="10800000" flipV="1">
            <a:off x="2792670" y="4140753"/>
            <a:ext cx="910234" cy="360284"/>
          </a:xfrm>
          <a:prstGeom prst="line">
            <a:avLst/>
          </a:prstGeom>
        </p:spPr>
        <p:style>
          <a:lnRef idx="2">
            <a:schemeClr val="accent1"/>
          </a:lnRef>
          <a:fillRef idx="0">
            <a:schemeClr val="accent1"/>
          </a:fillRef>
          <a:effectRef idx="1">
            <a:schemeClr val="accent1"/>
          </a:effectRef>
          <a:fontRef idx="minor">
            <a:schemeClr val="tx1"/>
          </a:fontRef>
        </p:style>
      </p:cxnSp>
      <p:grpSp>
        <p:nvGrpSpPr>
          <p:cNvPr id="179" name="Group 178"/>
          <p:cNvGrpSpPr/>
          <p:nvPr/>
        </p:nvGrpSpPr>
        <p:grpSpPr>
          <a:xfrm>
            <a:off x="1427671" y="5242446"/>
            <a:ext cx="1454829" cy="1362154"/>
            <a:chOff x="1027560" y="1988818"/>
            <a:chExt cx="545969" cy="678181"/>
          </a:xfrm>
        </p:grpSpPr>
        <p:sp>
          <p:nvSpPr>
            <p:cNvPr id="180" name="Cube 179"/>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3"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184" name="Picture 45" descr="Service Router"/>
          <p:cNvPicPr>
            <a:picLocks noChangeAspect="1" noChangeArrowheads="1"/>
          </p:cNvPicPr>
          <p:nvPr/>
        </p:nvPicPr>
        <p:blipFill>
          <a:blip r:embed="rId4" cstate="print"/>
          <a:srcRect/>
          <a:stretch>
            <a:fillRect/>
          </a:stretch>
        </p:blipFill>
        <p:spPr bwMode="auto">
          <a:xfrm>
            <a:off x="1414786" y="5054161"/>
            <a:ext cx="1487295" cy="442345"/>
          </a:xfrm>
          <a:prstGeom prst="rect">
            <a:avLst/>
          </a:prstGeom>
          <a:noFill/>
          <a:ln>
            <a:solidFill>
              <a:schemeClr val="bg1"/>
            </a:solidFill>
          </a:ln>
        </p:spPr>
      </p:pic>
      <p:grpSp>
        <p:nvGrpSpPr>
          <p:cNvPr id="185" name="Group 184"/>
          <p:cNvGrpSpPr/>
          <p:nvPr/>
        </p:nvGrpSpPr>
        <p:grpSpPr>
          <a:xfrm>
            <a:off x="4603014" y="5227136"/>
            <a:ext cx="1454829" cy="1362154"/>
            <a:chOff x="1027560" y="1988818"/>
            <a:chExt cx="545969" cy="678181"/>
          </a:xfrm>
        </p:grpSpPr>
        <p:sp>
          <p:nvSpPr>
            <p:cNvPr id="186" name="Cube 185"/>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9"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190" name="Picture 45" descr="Service Router"/>
          <p:cNvPicPr>
            <a:picLocks noChangeAspect="1" noChangeArrowheads="1"/>
          </p:cNvPicPr>
          <p:nvPr/>
        </p:nvPicPr>
        <p:blipFill>
          <a:blip r:embed="rId4" cstate="print"/>
          <a:srcRect/>
          <a:stretch>
            <a:fillRect/>
          </a:stretch>
        </p:blipFill>
        <p:spPr bwMode="auto">
          <a:xfrm>
            <a:off x="4590129" y="5038851"/>
            <a:ext cx="1487295" cy="442345"/>
          </a:xfrm>
          <a:prstGeom prst="rect">
            <a:avLst/>
          </a:prstGeom>
          <a:noFill/>
          <a:ln>
            <a:solidFill>
              <a:schemeClr val="bg1"/>
            </a:solidFill>
          </a:ln>
        </p:spPr>
      </p:pic>
      <p:grpSp>
        <p:nvGrpSpPr>
          <p:cNvPr id="191" name="Group 190"/>
          <p:cNvGrpSpPr/>
          <p:nvPr/>
        </p:nvGrpSpPr>
        <p:grpSpPr>
          <a:xfrm>
            <a:off x="7031603" y="5242442"/>
            <a:ext cx="1454829" cy="1362154"/>
            <a:chOff x="1027560" y="1988818"/>
            <a:chExt cx="545969" cy="678181"/>
          </a:xfrm>
        </p:grpSpPr>
        <p:sp>
          <p:nvSpPr>
            <p:cNvPr id="192" name="Cube 191"/>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196" name="Picture 45" descr="Service Router"/>
          <p:cNvPicPr>
            <a:picLocks noChangeAspect="1" noChangeArrowheads="1"/>
          </p:cNvPicPr>
          <p:nvPr/>
        </p:nvPicPr>
        <p:blipFill>
          <a:blip r:embed="rId4" cstate="print"/>
          <a:srcRect/>
          <a:stretch>
            <a:fillRect/>
          </a:stretch>
        </p:blipFill>
        <p:spPr bwMode="auto">
          <a:xfrm>
            <a:off x="7018718" y="5054157"/>
            <a:ext cx="1487295" cy="442345"/>
          </a:xfrm>
          <a:prstGeom prst="rect">
            <a:avLst/>
          </a:prstGeom>
          <a:noFill/>
          <a:ln>
            <a:solidFill>
              <a:schemeClr val="bg1"/>
            </a:solidFill>
          </a:ln>
        </p:spPr>
      </p:pic>
      <p:cxnSp>
        <p:nvCxnSpPr>
          <p:cNvPr id="197" name="Straight Connector 196"/>
          <p:cNvCxnSpPr/>
          <p:nvPr/>
        </p:nvCxnSpPr>
        <p:spPr>
          <a:xfrm rot="10800000" flipV="1">
            <a:off x="2117167" y="4061536"/>
            <a:ext cx="983688" cy="53329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1" name="Straight Arrow Connector 200"/>
          <p:cNvCxnSpPr/>
          <p:nvPr/>
        </p:nvCxnSpPr>
        <p:spPr>
          <a:xfrm>
            <a:off x="4851991" y="1717590"/>
            <a:ext cx="566834" cy="1588"/>
          </a:xfrm>
          <a:prstGeom prst="straightConnector1">
            <a:avLst/>
          </a:prstGeom>
          <a:ln>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961200" y="3111988"/>
            <a:ext cx="2021251" cy="830997"/>
          </a:xfrm>
          <a:prstGeom prst="rect">
            <a:avLst/>
          </a:prstGeom>
          <a:noFill/>
        </p:spPr>
        <p:txBody>
          <a:bodyPr wrap="square" rtlCol="0">
            <a:spAutoFit/>
          </a:bodyPr>
          <a:lstStyle/>
          <a:p>
            <a:r>
              <a:rPr lang="en-US" sz="2400" dirty="0" smtClean="0"/>
              <a:t>SM in “mirror” </a:t>
            </a:r>
          </a:p>
          <a:p>
            <a:r>
              <a:rPr lang="en-US" sz="2400" dirty="0" smtClean="0"/>
              <a:t>mode</a:t>
            </a:r>
            <a:endParaRPr lang="en-US" sz="2400" dirty="0"/>
          </a:p>
        </p:txBody>
      </p:sp>
      <p:cxnSp>
        <p:nvCxnSpPr>
          <p:cNvPr id="199" name="Straight Arrow Connector 198"/>
          <p:cNvCxnSpPr/>
          <p:nvPr/>
        </p:nvCxnSpPr>
        <p:spPr>
          <a:xfrm rot="16200000" flipH="1">
            <a:off x="2090539" y="3715564"/>
            <a:ext cx="565793" cy="4745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200" name="Group 199"/>
          <p:cNvGrpSpPr/>
          <p:nvPr/>
        </p:nvGrpSpPr>
        <p:grpSpPr>
          <a:xfrm rot="9588576">
            <a:off x="2742201" y="4313439"/>
            <a:ext cx="1061382" cy="200511"/>
            <a:chOff x="457200" y="1837356"/>
            <a:chExt cx="7947038" cy="200511"/>
          </a:xfrm>
        </p:grpSpPr>
        <p:cxnSp>
          <p:nvCxnSpPr>
            <p:cNvPr id="202" name="Straight Connector 201"/>
            <p:cNvCxnSpPr/>
            <p:nvPr/>
          </p:nvCxnSpPr>
          <p:spPr>
            <a:xfrm>
              <a:off x="457200" y="2037867"/>
              <a:ext cx="794703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03" name="Group 373"/>
            <p:cNvGrpSpPr/>
            <p:nvPr/>
          </p:nvGrpSpPr>
          <p:grpSpPr>
            <a:xfrm>
              <a:off x="648737" y="1837356"/>
              <a:ext cx="3823614" cy="200511"/>
              <a:chOff x="1945676" y="1632568"/>
              <a:chExt cx="5413773" cy="405299"/>
            </a:xfrm>
          </p:grpSpPr>
          <p:cxnSp>
            <p:nvCxnSpPr>
              <p:cNvPr id="217" name="Straight Connector 216"/>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0" name="Straight Connector 219"/>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4" name="Straight Connector 223"/>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04" name="Group 374"/>
            <p:cNvGrpSpPr/>
            <p:nvPr/>
          </p:nvGrpSpPr>
          <p:grpSpPr>
            <a:xfrm>
              <a:off x="4458841" y="1837356"/>
              <a:ext cx="3823614" cy="200511"/>
              <a:chOff x="1945676" y="1632568"/>
              <a:chExt cx="5413773" cy="405299"/>
            </a:xfrm>
          </p:grpSpPr>
          <p:cxnSp>
            <p:nvCxnSpPr>
              <p:cNvPr id="205" name="Straight Connector 204"/>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229" name="Straight Connector 228"/>
          <p:cNvCxnSpPr/>
          <p:nvPr/>
        </p:nvCxnSpPr>
        <p:spPr>
          <a:xfrm>
            <a:off x="1447678" y="4273778"/>
            <a:ext cx="1774266" cy="17194"/>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V="1">
            <a:off x="3221944" y="2987388"/>
            <a:ext cx="2241415" cy="1317846"/>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5463359" y="2987388"/>
            <a:ext cx="1806481" cy="1445351"/>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p:nvPr/>
        </p:nvCxnSpPr>
        <p:spPr>
          <a:xfrm>
            <a:off x="2136146" y="3669957"/>
            <a:ext cx="1167824" cy="6210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89999139"/>
      </p:ext>
    </p:extLst>
  </p:cSld>
  <p:clrMapOvr>
    <a:masterClrMapping/>
  </p:clrMapOvr>
  <mc:AlternateContent xmlns:mc="http://schemas.openxmlformats.org/markup-compatibility/2006" xmlns:p14="http://schemas.microsoft.com/office/powerpoint/2010/main">
    <mc:Choice Requires="p14">
      <p:transition spd="slow" p14:dur="2000" advTm="43599"/>
    </mc:Choice>
    <mc:Fallback xmlns="">
      <p:transition spd="slow" advTm="4359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nodeType="withEffect">
                                  <p:stCondLst>
                                    <p:cond delay="0"/>
                                  </p:stCondLst>
                                  <p:childTnLst>
                                    <p:set>
                                      <p:cBhvr>
                                        <p:cTn id="12" dur="1" fill="hold">
                                          <p:stCondLst>
                                            <p:cond delay="0"/>
                                          </p:stCondLst>
                                        </p:cTn>
                                        <p:tgtEl>
                                          <p:spTgt spid="114"/>
                                        </p:tgtEl>
                                        <p:attrNameLst>
                                          <p:attrName>style.visibility</p:attrName>
                                        </p:attrNameLst>
                                      </p:cBhvr>
                                      <p:to>
                                        <p:strVal val="visible"/>
                                      </p:to>
                                    </p:set>
                                    <p:animEffect transition="in" filter="fade">
                                      <p:cBhvr>
                                        <p:cTn id="13" dur="500"/>
                                        <p:tgtEl>
                                          <p:spTgt spid="114"/>
                                        </p:tgtEl>
                                      </p:cBhvr>
                                    </p:animEffect>
                                  </p:childTnLst>
                                </p:cTn>
                              </p:par>
                              <p:par>
                                <p:cTn id="14" presetID="10" presetClass="entr" presetSubtype="0" fill="hold"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500"/>
                                        <p:tgtEl>
                                          <p:spTgt spid="84"/>
                                        </p:tgtEl>
                                      </p:cBhvr>
                                    </p:animEffect>
                                  </p:childTnLst>
                                </p:cTn>
                              </p:par>
                              <p:par>
                                <p:cTn id="20" presetID="10" presetClass="entr" presetSubtype="0" fill="hold"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fade">
                                      <p:cBhvr>
                                        <p:cTn id="22" dur="500"/>
                                        <p:tgtEl>
                                          <p:spTgt spid="113"/>
                                        </p:tgtEl>
                                      </p:cBhvr>
                                    </p:animEffect>
                                  </p:childTnLst>
                                </p:cTn>
                              </p:par>
                              <p:par>
                                <p:cTn id="23" presetID="10"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par>
                                <p:cTn id="29" presetID="10" presetClass="entr" presetSubtype="0" fill="hold" nodeType="withEffect">
                                  <p:stCondLst>
                                    <p:cond delay="0"/>
                                  </p:stCondLst>
                                  <p:childTnLst>
                                    <p:set>
                                      <p:cBhvr>
                                        <p:cTn id="30" dur="1" fill="hold">
                                          <p:stCondLst>
                                            <p:cond delay="0"/>
                                          </p:stCondLst>
                                        </p:cTn>
                                        <p:tgtEl>
                                          <p:spTgt spid="197"/>
                                        </p:tgtEl>
                                        <p:attrNameLst>
                                          <p:attrName>style.visibility</p:attrName>
                                        </p:attrNameLst>
                                      </p:cBhvr>
                                      <p:to>
                                        <p:strVal val="visible"/>
                                      </p:to>
                                    </p:set>
                                    <p:animEffect transition="in" filter="fade">
                                      <p:cBhvr>
                                        <p:cTn id="31" dur="500"/>
                                        <p:tgtEl>
                                          <p:spTgt spid="19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childTnLst>
                                </p:cTn>
                              </p:par>
                              <p:par>
                                <p:cTn id="37" presetID="10" presetClass="entr" presetSubtype="0" fill="hold" nodeType="withEffect">
                                  <p:stCondLst>
                                    <p:cond delay="0"/>
                                  </p:stCondLst>
                                  <p:childTnLst>
                                    <p:set>
                                      <p:cBhvr>
                                        <p:cTn id="38" dur="1" fill="hold">
                                          <p:stCondLst>
                                            <p:cond delay="0"/>
                                          </p:stCondLst>
                                        </p:cTn>
                                        <p:tgtEl>
                                          <p:spTgt spid="199"/>
                                        </p:tgtEl>
                                        <p:attrNameLst>
                                          <p:attrName>style.visibility</p:attrName>
                                        </p:attrNameLst>
                                      </p:cBhvr>
                                      <p:to>
                                        <p:strVal val="visible"/>
                                      </p:to>
                                    </p:set>
                                    <p:animEffect transition="in" filter="fade">
                                      <p:cBhvr>
                                        <p:cTn id="39" dur="500"/>
                                        <p:tgtEl>
                                          <p:spTgt spid="199"/>
                                        </p:tgtEl>
                                      </p:cBhvr>
                                    </p:animEffect>
                                  </p:childTnLst>
                                </p:cTn>
                              </p:par>
                              <p:par>
                                <p:cTn id="40" presetID="10" presetClass="entr" presetSubtype="0" fill="hold" nodeType="withEffect">
                                  <p:stCondLst>
                                    <p:cond delay="0"/>
                                  </p:stCondLst>
                                  <p:childTnLst>
                                    <p:set>
                                      <p:cBhvr>
                                        <p:cTn id="41" dur="1" fill="hold">
                                          <p:stCondLst>
                                            <p:cond delay="0"/>
                                          </p:stCondLst>
                                        </p:cTn>
                                        <p:tgtEl>
                                          <p:spTgt spid="201"/>
                                        </p:tgtEl>
                                        <p:attrNameLst>
                                          <p:attrName>style.visibility</p:attrName>
                                        </p:attrNameLst>
                                      </p:cBhvr>
                                      <p:to>
                                        <p:strVal val="visible"/>
                                      </p:to>
                                    </p:set>
                                    <p:animEffect transition="in" filter="fade">
                                      <p:cBhvr>
                                        <p:cTn id="42" dur="500"/>
                                        <p:tgtEl>
                                          <p:spTgt spid="201"/>
                                        </p:tgtEl>
                                      </p:cBhvr>
                                    </p:animEffect>
                                  </p:childTnLst>
                                </p:cTn>
                              </p:par>
                              <p:par>
                                <p:cTn id="43" presetID="10" presetClass="entr" presetSubtype="0" fill="hold" nodeType="withEffect">
                                  <p:stCondLst>
                                    <p:cond delay="0"/>
                                  </p:stCondLst>
                                  <p:childTnLst>
                                    <p:set>
                                      <p:cBhvr>
                                        <p:cTn id="44" dur="1" fill="hold">
                                          <p:stCondLst>
                                            <p:cond delay="0"/>
                                          </p:stCondLst>
                                        </p:cTn>
                                        <p:tgtEl>
                                          <p:spTgt spid="120">
                                            <p:txEl>
                                              <p:pRg st="0" end="0"/>
                                            </p:txEl>
                                          </p:spTgt>
                                        </p:tgtEl>
                                        <p:attrNameLst>
                                          <p:attrName>style.visibility</p:attrName>
                                        </p:attrNameLst>
                                      </p:cBhvr>
                                      <p:to>
                                        <p:strVal val="visible"/>
                                      </p:to>
                                    </p:set>
                                    <p:animEffect transition="in" filter="fade">
                                      <p:cBhvr>
                                        <p:cTn id="45" dur="500"/>
                                        <p:tgtEl>
                                          <p:spTgt spid="120">
                                            <p:txEl>
                                              <p:pRg st="0" end="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8"/>
                                        </p:tgtEl>
                                        <p:attrNameLst>
                                          <p:attrName>style.visibility</p:attrName>
                                        </p:attrNameLst>
                                      </p:cBhvr>
                                      <p:to>
                                        <p:strVal val="visible"/>
                                      </p:to>
                                    </p:set>
                                    <p:animEffect transition="in" filter="fade">
                                      <p:cBhvr>
                                        <p:cTn id="48" dur="500"/>
                                        <p:tgtEl>
                                          <p:spTgt spid="198"/>
                                        </p:tgtEl>
                                      </p:cBhvr>
                                    </p:animEffect>
                                  </p:childTnLst>
                                </p:cTn>
                              </p:par>
                              <p:par>
                                <p:cTn id="49" presetID="10" presetClass="entr" presetSubtype="0"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fade">
                                      <p:cBhvr>
                                        <p:cTn id="51" dur="500"/>
                                        <p:tgtEl>
                                          <p:spTgt spid="74"/>
                                        </p:tgtEl>
                                      </p:cBhvr>
                                    </p:animEffect>
                                  </p:childTnLst>
                                </p:cTn>
                              </p:par>
                              <p:par>
                                <p:cTn id="52" presetID="10" presetClass="entr" presetSubtype="0" fill="hold"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500"/>
                                        <p:tgtEl>
                                          <p:spTgt spid="71"/>
                                        </p:tgtEl>
                                      </p:cBhvr>
                                    </p:animEffect>
                                  </p:childTnLst>
                                </p:cTn>
                              </p:par>
                              <p:par>
                                <p:cTn id="55" presetID="10" presetClass="entr" presetSubtype="0" fill="hold" nodeType="withEffect">
                                  <p:stCondLst>
                                    <p:cond delay="0"/>
                                  </p:stCondLst>
                                  <p:childTnLst>
                                    <p:set>
                                      <p:cBhvr>
                                        <p:cTn id="56" dur="1" fill="hold">
                                          <p:stCondLst>
                                            <p:cond delay="0"/>
                                          </p:stCondLst>
                                        </p:cTn>
                                        <p:tgtEl>
                                          <p:spTgt spid="178"/>
                                        </p:tgtEl>
                                        <p:attrNameLst>
                                          <p:attrName>style.visibility</p:attrName>
                                        </p:attrNameLst>
                                      </p:cBhvr>
                                      <p:to>
                                        <p:strVal val="visible"/>
                                      </p:to>
                                    </p:set>
                                    <p:animEffect transition="in" filter="fade">
                                      <p:cBhvr>
                                        <p:cTn id="57" dur="500"/>
                                        <p:tgtEl>
                                          <p:spTgt spid="17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4"/>
                                        </p:tgtEl>
                                      </p:cBhvr>
                                    </p:animEffect>
                                    <p:set>
                                      <p:cBhvr>
                                        <p:cTn id="62" dur="1" fill="hold">
                                          <p:stCondLst>
                                            <p:cond delay="499"/>
                                          </p:stCondLst>
                                        </p:cTn>
                                        <p:tgtEl>
                                          <p:spTgt spid="114"/>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72"/>
                                        </p:tgtEl>
                                      </p:cBhvr>
                                    </p:animEffect>
                                    <p:set>
                                      <p:cBhvr>
                                        <p:cTn id="65" dur="1" fill="hold">
                                          <p:stCondLst>
                                            <p:cond delay="499"/>
                                          </p:stCondLst>
                                        </p:cTn>
                                        <p:tgtEl>
                                          <p:spTgt spid="72"/>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84"/>
                                        </p:tgtEl>
                                      </p:cBhvr>
                                    </p:animEffect>
                                    <p:set>
                                      <p:cBhvr>
                                        <p:cTn id="68" dur="1" fill="hold">
                                          <p:stCondLst>
                                            <p:cond delay="499"/>
                                          </p:stCondLst>
                                        </p:cTn>
                                        <p:tgtEl>
                                          <p:spTgt spid="8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13"/>
                                        </p:tgtEl>
                                      </p:cBhvr>
                                    </p:animEffect>
                                    <p:set>
                                      <p:cBhvr>
                                        <p:cTn id="71" dur="1" fill="hold">
                                          <p:stCondLst>
                                            <p:cond delay="499"/>
                                          </p:stCondLst>
                                        </p:cTn>
                                        <p:tgtEl>
                                          <p:spTgt spid="11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199"/>
                                        </p:tgtEl>
                                      </p:cBhvr>
                                    </p:animEffect>
                                    <p:set>
                                      <p:cBhvr>
                                        <p:cTn id="74" dur="1" fill="hold">
                                          <p:stCondLst>
                                            <p:cond delay="499"/>
                                          </p:stCondLst>
                                        </p:cTn>
                                        <p:tgtEl>
                                          <p:spTgt spid="199"/>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13"/>
                                        </p:tgtEl>
                                      </p:cBhvr>
                                    </p:animEffect>
                                    <p:set>
                                      <p:cBhvr>
                                        <p:cTn id="77" dur="1" fill="hold">
                                          <p:stCondLst>
                                            <p:cond delay="499"/>
                                          </p:stCondLst>
                                        </p:cTn>
                                        <p:tgtEl>
                                          <p:spTgt spid="113"/>
                                        </p:tgtEl>
                                        <p:attrNameLst>
                                          <p:attrName>style.visibility</p:attrName>
                                        </p:attrNameLst>
                                      </p:cBhvr>
                                      <p:to>
                                        <p:strVal val="hidden"/>
                                      </p:to>
                                    </p:set>
                                  </p:childTnLst>
                                </p:cTn>
                              </p:par>
                              <p:par>
                                <p:cTn id="78" presetID="10" presetClass="entr" presetSubtype="0" fill="hold" nodeType="withEffect">
                                  <p:stCondLst>
                                    <p:cond delay="0"/>
                                  </p:stCondLst>
                                  <p:childTnLst>
                                    <p:set>
                                      <p:cBhvr>
                                        <p:cTn id="79" dur="1" fill="hold">
                                          <p:stCondLst>
                                            <p:cond delay="0"/>
                                          </p:stCondLst>
                                        </p:cTn>
                                        <p:tgtEl>
                                          <p:spTgt spid="200"/>
                                        </p:tgtEl>
                                        <p:attrNameLst>
                                          <p:attrName>style.visibility</p:attrName>
                                        </p:attrNameLst>
                                      </p:cBhvr>
                                      <p:to>
                                        <p:strVal val="visible"/>
                                      </p:to>
                                    </p:set>
                                    <p:animEffect transition="in" filter="fade">
                                      <p:cBhvr>
                                        <p:cTn id="80" dur="500"/>
                                        <p:tgtEl>
                                          <p:spTgt spid="200"/>
                                        </p:tgtEl>
                                      </p:cBhvr>
                                    </p:animEffect>
                                  </p:childTnLst>
                                </p:cTn>
                              </p:par>
                              <p:par>
                                <p:cTn id="81" presetID="10" presetClass="entr" presetSubtype="0" fill="hold" nodeType="withEffect">
                                  <p:stCondLst>
                                    <p:cond delay="0"/>
                                  </p:stCondLst>
                                  <p:childTnLst>
                                    <p:set>
                                      <p:cBhvr>
                                        <p:cTn id="82" dur="1" fill="hold">
                                          <p:stCondLst>
                                            <p:cond delay="0"/>
                                          </p:stCondLst>
                                        </p:cTn>
                                        <p:tgtEl>
                                          <p:spTgt spid="229"/>
                                        </p:tgtEl>
                                        <p:attrNameLst>
                                          <p:attrName>style.visibility</p:attrName>
                                        </p:attrNameLst>
                                      </p:cBhvr>
                                      <p:to>
                                        <p:strVal val="visible"/>
                                      </p:to>
                                    </p:set>
                                    <p:animEffect transition="in" filter="fade">
                                      <p:cBhvr>
                                        <p:cTn id="83" dur="500"/>
                                        <p:tgtEl>
                                          <p:spTgt spid="229"/>
                                        </p:tgtEl>
                                      </p:cBhvr>
                                    </p:animEffect>
                                  </p:childTnLst>
                                </p:cTn>
                              </p:par>
                              <p:par>
                                <p:cTn id="84" presetID="10" presetClass="entr" presetSubtype="0" fill="hold" nodeType="withEffect">
                                  <p:stCondLst>
                                    <p:cond delay="0"/>
                                  </p:stCondLst>
                                  <p:childTnLst>
                                    <p:set>
                                      <p:cBhvr>
                                        <p:cTn id="85" dur="1" fill="hold">
                                          <p:stCondLst>
                                            <p:cond delay="0"/>
                                          </p:stCondLst>
                                        </p:cTn>
                                        <p:tgtEl>
                                          <p:spTgt spid="230"/>
                                        </p:tgtEl>
                                        <p:attrNameLst>
                                          <p:attrName>style.visibility</p:attrName>
                                        </p:attrNameLst>
                                      </p:cBhvr>
                                      <p:to>
                                        <p:strVal val="visible"/>
                                      </p:to>
                                    </p:set>
                                    <p:animEffect transition="in" filter="fade">
                                      <p:cBhvr>
                                        <p:cTn id="86" dur="500"/>
                                        <p:tgtEl>
                                          <p:spTgt spid="230"/>
                                        </p:tgtEl>
                                      </p:cBhvr>
                                    </p:animEffect>
                                  </p:childTnLst>
                                </p:cTn>
                              </p:par>
                              <p:par>
                                <p:cTn id="87" presetID="10" presetClass="entr" presetSubtype="0" fill="hold" nodeType="withEffect">
                                  <p:stCondLst>
                                    <p:cond delay="0"/>
                                  </p:stCondLst>
                                  <p:childTnLst>
                                    <p:set>
                                      <p:cBhvr>
                                        <p:cTn id="88" dur="1" fill="hold">
                                          <p:stCondLst>
                                            <p:cond delay="0"/>
                                          </p:stCondLst>
                                        </p:cTn>
                                        <p:tgtEl>
                                          <p:spTgt spid="231"/>
                                        </p:tgtEl>
                                        <p:attrNameLst>
                                          <p:attrName>style.visibility</p:attrName>
                                        </p:attrNameLst>
                                      </p:cBhvr>
                                      <p:to>
                                        <p:strVal val="visible"/>
                                      </p:to>
                                    </p:set>
                                    <p:animEffect transition="in" filter="fade">
                                      <p:cBhvr>
                                        <p:cTn id="89" dur="500"/>
                                        <p:tgtEl>
                                          <p:spTgt spid="231"/>
                                        </p:tgtEl>
                                      </p:cBhvr>
                                    </p:animEffect>
                                  </p:childTnLst>
                                </p:cTn>
                              </p:par>
                              <p:par>
                                <p:cTn id="90" presetID="10" presetClass="entr" presetSubtype="0" fill="hold" nodeType="withEffect">
                                  <p:stCondLst>
                                    <p:cond delay="0"/>
                                  </p:stCondLst>
                                  <p:childTnLst>
                                    <p:set>
                                      <p:cBhvr>
                                        <p:cTn id="91" dur="1" fill="hold">
                                          <p:stCondLst>
                                            <p:cond delay="0"/>
                                          </p:stCondLst>
                                        </p:cTn>
                                        <p:tgtEl>
                                          <p:spTgt spid="232"/>
                                        </p:tgtEl>
                                        <p:attrNameLst>
                                          <p:attrName>style.visibility</p:attrName>
                                        </p:attrNameLst>
                                      </p:cBhvr>
                                      <p:to>
                                        <p:strVal val="visible"/>
                                      </p:to>
                                    </p:set>
                                    <p:animEffect transition="in" filter="fade">
                                      <p:cBhvr>
                                        <p:cTn id="92" dur="500"/>
                                        <p:tgtEl>
                                          <p:spTgt spid="23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20">
                                            <p:txEl>
                                              <p:pRg st="1" end="1"/>
                                            </p:txEl>
                                          </p:spTgt>
                                        </p:tgtEl>
                                        <p:attrNameLst>
                                          <p:attrName>style.visibility</p:attrName>
                                        </p:attrNameLst>
                                      </p:cBhvr>
                                      <p:to>
                                        <p:strVal val="visible"/>
                                      </p:to>
                                    </p:set>
                                    <p:animEffect transition="in" filter="fade">
                                      <p:cBhvr>
                                        <p:cTn id="97" dur="500"/>
                                        <p:tgtEl>
                                          <p:spTgt spid="1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0" grpId="0"/>
      <p:bldP spid="19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881062"/>
          </a:xfrm>
        </p:spPr>
        <p:txBody>
          <a:bodyPr/>
          <a:lstStyle/>
          <a:p>
            <a:r>
              <a:rPr lang="en-US" dirty="0" err="1" smtClean="0">
                <a:solidFill>
                  <a:srgbClr val="0000BF"/>
                </a:solidFill>
              </a:rPr>
              <a:t>Steerability</a:t>
            </a:r>
            <a:r>
              <a:rPr lang="en-US" dirty="0" smtClean="0">
                <a:solidFill>
                  <a:srgbClr val="0000BF"/>
                </a:solidFill>
              </a:rPr>
              <a:t> via </a:t>
            </a:r>
            <a:r>
              <a:rPr lang="en-US" dirty="0" err="1" smtClean="0">
                <a:solidFill>
                  <a:srgbClr val="0000BF"/>
                </a:solidFill>
              </a:rPr>
              <a:t>Galvo</a:t>
            </a:r>
            <a:r>
              <a:rPr lang="en-US" dirty="0" smtClean="0">
                <a:solidFill>
                  <a:srgbClr val="0000BF"/>
                </a:solidFill>
              </a:rPr>
              <a:t> Mirror</a:t>
            </a:r>
            <a:endParaRPr lang="en-US" dirty="0">
              <a:solidFill>
                <a:srgbClr val="0000BF"/>
              </a:solidFill>
            </a:endParaRPr>
          </a:p>
        </p:txBody>
      </p:sp>
      <p:sp>
        <p:nvSpPr>
          <p:cNvPr id="4" name="Slide Number Placeholder 3"/>
          <p:cNvSpPr>
            <a:spLocks noGrp="1"/>
          </p:cNvSpPr>
          <p:nvPr>
            <p:ph type="sldNum" sz="quarter" idx="12"/>
          </p:nvPr>
        </p:nvSpPr>
        <p:spPr>
          <a:xfrm>
            <a:off x="6836212" y="6356350"/>
            <a:ext cx="2133600" cy="365125"/>
          </a:xfrm>
        </p:spPr>
        <p:txBody>
          <a:bodyPr/>
          <a:lstStyle/>
          <a:p>
            <a:fld id="{2F8258B8-ACF5-6E4C-8B3E-49E538074B44}" type="slidenum">
              <a:rPr lang="en-US" smtClean="0"/>
              <a:pPr/>
              <a:t>35</a:t>
            </a:fld>
            <a:endParaRPr lang="en-US" dirty="0"/>
          </a:p>
        </p:txBody>
      </p:sp>
      <p:grpSp>
        <p:nvGrpSpPr>
          <p:cNvPr id="26" name="Group 25"/>
          <p:cNvGrpSpPr/>
          <p:nvPr/>
        </p:nvGrpSpPr>
        <p:grpSpPr>
          <a:xfrm>
            <a:off x="488470" y="4210937"/>
            <a:ext cx="959208" cy="770068"/>
            <a:chOff x="648736" y="4012462"/>
            <a:chExt cx="959208" cy="770068"/>
          </a:xfrm>
        </p:grpSpPr>
        <p:sp>
          <p:nvSpPr>
            <p:cNvPr id="30" name="Can 29"/>
            <p:cNvSpPr/>
            <p:nvPr/>
          </p:nvSpPr>
          <p:spPr>
            <a:xfrm rot="5400000">
              <a:off x="1026961" y="3634237"/>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31" name="Straight Connector 30"/>
            <p:cNvCxnSpPr>
              <a:stCxn id="30" idx="4"/>
            </p:cNvCxnSpPr>
            <p:nvPr/>
          </p:nvCxnSpPr>
          <p:spPr>
            <a:xfrm flipH="1">
              <a:off x="1121466" y="4215220"/>
              <a:ext cx="6874" cy="5673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91768" y="4782530"/>
              <a:ext cx="472907"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34" name="Straight Connector 33"/>
          <p:cNvCxnSpPr/>
          <p:nvPr/>
        </p:nvCxnSpPr>
        <p:spPr>
          <a:xfrm>
            <a:off x="0" y="4997142"/>
            <a:ext cx="3972421"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4531423" y="4992729"/>
            <a:ext cx="1547329" cy="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2682833" y="4280414"/>
            <a:ext cx="0" cy="688189"/>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1447678" y="4308834"/>
            <a:ext cx="1163046" cy="348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7034756" y="4985043"/>
            <a:ext cx="1547329" cy="0"/>
          </a:xfrm>
          <a:prstGeom prst="line">
            <a:avLst/>
          </a:prstGeom>
        </p:spPr>
        <p:style>
          <a:lnRef idx="2">
            <a:schemeClr val="dk1"/>
          </a:lnRef>
          <a:fillRef idx="0">
            <a:schemeClr val="dk1"/>
          </a:fillRef>
          <a:effectRef idx="1">
            <a:schemeClr val="dk1"/>
          </a:effectRef>
          <a:fontRef idx="minor">
            <a:schemeClr val="tx1"/>
          </a:fontRef>
        </p:style>
      </p:cxnSp>
      <p:sp>
        <p:nvSpPr>
          <p:cNvPr id="76" name="Can 75"/>
          <p:cNvSpPr/>
          <p:nvPr/>
        </p:nvSpPr>
        <p:spPr>
          <a:xfrm rot="16200000" flipH="1">
            <a:off x="7648065" y="3953135"/>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77" name="Straight Connector 76"/>
          <p:cNvCxnSpPr/>
          <p:nvPr/>
        </p:nvCxnSpPr>
        <p:spPr>
          <a:xfrm flipH="1">
            <a:off x="7766430" y="4523619"/>
            <a:ext cx="6874" cy="444984"/>
          </a:xfrm>
          <a:prstGeom prst="line">
            <a:avLst/>
          </a:prstGeom>
        </p:spPr>
        <p:style>
          <a:lnRef idx="2">
            <a:schemeClr val="accent1"/>
          </a:lnRef>
          <a:fillRef idx="0">
            <a:schemeClr val="accent1"/>
          </a:fillRef>
          <a:effectRef idx="1">
            <a:schemeClr val="accent1"/>
          </a:effectRef>
          <a:fontRef idx="minor">
            <a:schemeClr val="tx1"/>
          </a:fontRef>
        </p:style>
      </p:cxnSp>
      <p:sp>
        <p:nvSpPr>
          <p:cNvPr id="78" name="Can 77"/>
          <p:cNvSpPr/>
          <p:nvPr/>
        </p:nvSpPr>
        <p:spPr>
          <a:xfrm rot="16200000" flipH="1">
            <a:off x="5254889" y="3930610"/>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79" name="Straight Connector 78"/>
          <p:cNvCxnSpPr/>
          <p:nvPr/>
        </p:nvCxnSpPr>
        <p:spPr>
          <a:xfrm>
            <a:off x="5356268" y="4523619"/>
            <a:ext cx="0" cy="476886"/>
          </a:xfrm>
          <a:prstGeom prst="line">
            <a:avLst/>
          </a:prstGeom>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rot="9073041">
            <a:off x="2115180" y="4280300"/>
            <a:ext cx="1104648" cy="167807"/>
            <a:chOff x="457200" y="1837356"/>
            <a:chExt cx="7947038" cy="200511"/>
          </a:xfrm>
        </p:grpSpPr>
        <p:cxnSp>
          <p:nvCxnSpPr>
            <p:cNvPr id="85" name="Straight Connector 84"/>
            <p:cNvCxnSpPr/>
            <p:nvPr/>
          </p:nvCxnSpPr>
          <p:spPr>
            <a:xfrm>
              <a:off x="457200" y="2037867"/>
              <a:ext cx="794703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86" name="Group 273"/>
            <p:cNvGrpSpPr/>
            <p:nvPr/>
          </p:nvGrpSpPr>
          <p:grpSpPr>
            <a:xfrm>
              <a:off x="648737" y="1837356"/>
              <a:ext cx="3823614" cy="200511"/>
              <a:chOff x="1945676" y="1632568"/>
              <a:chExt cx="5413773" cy="405299"/>
            </a:xfrm>
          </p:grpSpPr>
          <p:cxnSp>
            <p:nvCxnSpPr>
              <p:cNvPr id="100" name="Straight Connector 99"/>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87" name="Group 274"/>
            <p:cNvGrpSpPr/>
            <p:nvPr/>
          </p:nvGrpSpPr>
          <p:grpSpPr>
            <a:xfrm>
              <a:off x="4458841" y="1837356"/>
              <a:ext cx="3823614" cy="200511"/>
              <a:chOff x="1945676" y="1632568"/>
              <a:chExt cx="5413773" cy="405299"/>
            </a:xfrm>
          </p:grpSpPr>
          <p:cxnSp>
            <p:nvCxnSpPr>
              <p:cNvPr id="88" name="Straight Connector 87"/>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113" name="Straight Connector 112"/>
          <p:cNvCxnSpPr>
            <a:endCxn id="78" idx="1"/>
          </p:cNvCxnSpPr>
          <p:nvPr/>
        </p:nvCxnSpPr>
        <p:spPr>
          <a:xfrm>
            <a:off x="3823693" y="2969747"/>
            <a:ext cx="1052971" cy="144046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V="1">
            <a:off x="2635662" y="2987388"/>
            <a:ext cx="1125014" cy="127055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115" name="TextBox 114"/>
          <p:cNvSpPr txBox="1"/>
          <p:nvPr/>
        </p:nvSpPr>
        <p:spPr>
          <a:xfrm>
            <a:off x="253732" y="5054157"/>
            <a:ext cx="1901354" cy="461665"/>
          </a:xfrm>
          <a:prstGeom prst="rect">
            <a:avLst/>
          </a:prstGeom>
          <a:noFill/>
        </p:spPr>
        <p:txBody>
          <a:bodyPr wrap="square" rtlCol="0">
            <a:spAutoFit/>
          </a:bodyPr>
          <a:lstStyle/>
          <a:p>
            <a:r>
              <a:rPr lang="en-US" sz="2400" dirty="0" smtClean="0"/>
              <a:t>A</a:t>
            </a:r>
            <a:endParaRPr lang="en-US" sz="2400" dirty="0"/>
          </a:p>
        </p:txBody>
      </p:sp>
      <p:sp>
        <p:nvSpPr>
          <p:cNvPr id="116" name="TextBox 115"/>
          <p:cNvSpPr txBox="1"/>
          <p:nvPr/>
        </p:nvSpPr>
        <p:spPr>
          <a:xfrm>
            <a:off x="6680731" y="2299623"/>
            <a:ext cx="1883721" cy="461665"/>
          </a:xfrm>
          <a:prstGeom prst="rect">
            <a:avLst/>
          </a:prstGeom>
          <a:noFill/>
        </p:spPr>
        <p:txBody>
          <a:bodyPr wrap="none" rtlCol="0">
            <a:spAutoFit/>
          </a:bodyPr>
          <a:lstStyle/>
          <a:p>
            <a:r>
              <a:rPr lang="en-US" sz="2400" dirty="0" smtClean="0"/>
              <a:t>Ceiling mirror</a:t>
            </a:r>
            <a:endParaRPr lang="en-US" sz="2400" dirty="0"/>
          </a:p>
        </p:txBody>
      </p:sp>
      <p:cxnSp>
        <p:nvCxnSpPr>
          <p:cNvPr id="117" name="Straight Connector 116"/>
          <p:cNvCxnSpPr/>
          <p:nvPr/>
        </p:nvCxnSpPr>
        <p:spPr>
          <a:xfrm>
            <a:off x="270204" y="5000505"/>
            <a:ext cx="1547329" cy="0"/>
          </a:xfrm>
          <a:prstGeom prst="line">
            <a:avLst/>
          </a:prstGeom>
        </p:spPr>
        <p:style>
          <a:lnRef idx="2">
            <a:schemeClr val="dk1"/>
          </a:lnRef>
          <a:fillRef idx="0">
            <a:schemeClr val="dk1"/>
          </a:fillRef>
          <a:effectRef idx="1">
            <a:schemeClr val="dk1"/>
          </a:effectRef>
          <a:fontRef idx="minor">
            <a:schemeClr val="tx1"/>
          </a:fontRef>
        </p:style>
      </p:cxnSp>
      <p:sp>
        <p:nvSpPr>
          <p:cNvPr id="118" name="Rectangle 117"/>
          <p:cNvSpPr/>
          <p:nvPr/>
        </p:nvSpPr>
        <p:spPr>
          <a:xfrm>
            <a:off x="5381111" y="4522720"/>
            <a:ext cx="351378" cy="461665"/>
          </a:xfrm>
          <a:prstGeom prst="rect">
            <a:avLst/>
          </a:prstGeom>
        </p:spPr>
        <p:txBody>
          <a:bodyPr wrap="none">
            <a:spAutoFit/>
          </a:bodyPr>
          <a:lstStyle/>
          <a:p>
            <a:r>
              <a:rPr lang="en-US" sz="2400" dirty="0" smtClean="0"/>
              <a:t>B</a:t>
            </a:r>
            <a:endParaRPr lang="en-US" sz="2400" dirty="0"/>
          </a:p>
        </p:txBody>
      </p:sp>
      <p:sp>
        <p:nvSpPr>
          <p:cNvPr id="119" name="Rectangle 118"/>
          <p:cNvSpPr/>
          <p:nvPr/>
        </p:nvSpPr>
        <p:spPr>
          <a:xfrm>
            <a:off x="7773304" y="4540799"/>
            <a:ext cx="348172" cy="461665"/>
          </a:xfrm>
          <a:prstGeom prst="rect">
            <a:avLst/>
          </a:prstGeom>
        </p:spPr>
        <p:txBody>
          <a:bodyPr wrap="none">
            <a:spAutoFit/>
          </a:bodyPr>
          <a:lstStyle/>
          <a:p>
            <a:r>
              <a:rPr lang="en-US" sz="2400" dirty="0" smtClean="0"/>
              <a:t>C</a:t>
            </a:r>
            <a:endParaRPr lang="en-US" sz="2400" dirty="0"/>
          </a:p>
        </p:txBody>
      </p:sp>
      <p:sp>
        <p:nvSpPr>
          <p:cNvPr id="120" name="TextBox 119"/>
          <p:cNvSpPr txBox="1"/>
          <p:nvPr/>
        </p:nvSpPr>
        <p:spPr>
          <a:xfrm>
            <a:off x="166352" y="1422460"/>
            <a:ext cx="8380416" cy="954107"/>
          </a:xfrm>
          <a:prstGeom prst="rect">
            <a:avLst/>
          </a:prstGeom>
          <a:noFill/>
        </p:spPr>
        <p:txBody>
          <a:bodyPr wrap="square" rtlCol="0">
            <a:spAutoFit/>
          </a:bodyPr>
          <a:lstStyle/>
          <a:p>
            <a:pPr marL="457200" indent="-457200">
              <a:buFont typeface="Arial" pitchFamily="34" charset="0"/>
              <a:buChar char="•"/>
            </a:pPr>
            <a:r>
              <a:rPr lang="en-US" sz="2800" dirty="0" err="1" smtClean="0"/>
              <a:t>Galvo</a:t>
            </a:r>
            <a:r>
              <a:rPr lang="en-US" sz="2800" dirty="0" smtClean="0"/>
              <a:t> Mirror: small rotating mirror</a:t>
            </a:r>
          </a:p>
          <a:p>
            <a:pPr marL="457200" indent="-457200">
              <a:buFont typeface="Arial" pitchFamily="34" charset="0"/>
              <a:buChar char="•"/>
            </a:pPr>
            <a:r>
              <a:rPr lang="en-US" sz="2800" dirty="0" smtClean="0"/>
              <a:t>Very low latency</a:t>
            </a:r>
          </a:p>
        </p:txBody>
      </p:sp>
      <p:grpSp>
        <p:nvGrpSpPr>
          <p:cNvPr id="121" name="Group 120"/>
          <p:cNvGrpSpPr/>
          <p:nvPr/>
        </p:nvGrpSpPr>
        <p:grpSpPr>
          <a:xfrm>
            <a:off x="272204" y="2761288"/>
            <a:ext cx="8414596" cy="226100"/>
            <a:chOff x="304312" y="2396044"/>
            <a:chExt cx="7947038" cy="200511"/>
          </a:xfrm>
        </p:grpSpPr>
        <p:grpSp>
          <p:nvGrpSpPr>
            <p:cNvPr id="122" name="Group 5"/>
            <p:cNvGrpSpPr/>
            <p:nvPr/>
          </p:nvGrpSpPr>
          <p:grpSpPr>
            <a:xfrm flipH="1">
              <a:off x="396549" y="2396044"/>
              <a:ext cx="7844756" cy="200511"/>
              <a:chOff x="457200" y="1837356"/>
              <a:chExt cx="7947038" cy="200511"/>
            </a:xfrm>
          </p:grpSpPr>
          <p:cxnSp>
            <p:nvCxnSpPr>
              <p:cNvPr id="151" name="Straight Connector 6"/>
              <p:cNvCxnSpPr/>
              <p:nvPr/>
            </p:nvCxnSpPr>
            <p:spPr>
              <a:xfrm>
                <a:off x="457200" y="2037867"/>
                <a:ext cx="794703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2" name="Group 215"/>
              <p:cNvGrpSpPr/>
              <p:nvPr/>
            </p:nvGrpSpPr>
            <p:grpSpPr>
              <a:xfrm>
                <a:off x="648737" y="1837356"/>
                <a:ext cx="3823614" cy="200511"/>
                <a:chOff x="1945676" y="1632568"/>
                <a:chExt cx="5413773" cy="405299"/>
              </a:xfrm>
            </p:grpSpPr>
            <p:cxnSp>
              <p:nvCxnSpPr>
                <p:cNvPr id="166" name="Straight Connector 165"/>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32"/>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53" name="Group 216"/>
              <p:cNvGrpSpPr/>
              <p:nvPr/>
            </p:nvGrpSpPr>
            <p:grpSpPr>
              <a:xfrm>
                <a:off x="4458841" y="1837356"/>
                <a:ext cx="3823614" cy="200511"/>
                <a:chOff x="1945676" y="1632568"/>
                <a:chExt cx="5413773" cy="405299"/>
              </a:xfrm>
            </p:grpSpPr>
            <p:cxnSp>
              <p:nvCxnSpPr>
                <p:cNvPr id="154" name="Straight Connector 153"/>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123" name="Group 35"/>
            <p:cNvGrpSpPr/>
            <p:nvPr/>
          </p:nvGrpSpPr>
          <p:grpSpPr>
            <a:xfrm>
              <a:off x="304312" y="2396044"/>
              <a:ext cx="7947038" cy="200511"/>
              <a:chOff x="457200" y="1837356"/>
              <a:chExt cx="7947038" cy="200511"/>
            </a:xfrm>
          </p:grpSpPr>
          <p:cxnSp>
            <p:nvCxnSpPr>
              <p:cNvPr id="124" name="Straight Connector 123"/>
              <p:cNvCxnSpPr/>
              <p:nvPr/>
            </p:nvCxnSpPr>
            <p:spPr>
              <a:xfrm>
                <a:off x="457200" y="2037867"/>
                <a:ext cx="794703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25" name="Group 215"/>
              <p:cNvGrpSpPr/>
              <p:nvPr/>
            </p:nvGrpSpPr>
            <p:grpSpPr>
              <a:xfrm>
                <a:off x="648737" y="1837356"/>
                <a:ext cx="3823614" cy="200511"/>
                <a:chOff x="1945676" y="1632568"/>
                <a:chExt cx="5413773" cy="405299"/>
              </a:xfrm>
            </p:grpSpPr>
            <p:cxnSp>
              <p:nvCxnSpPr>
                <p:cNvPr id="139" name="Straight Connector 138"/>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26" name="Group 216"/>
              <p:cNvGrpSpPr/>
              <p:nvPr/>
            </p:nvGrpSpPr>
            <p:grpSpPr>
              <a:xfrm>
                <a:off x="4458841" y="1837356"/>
                <a:ext cx="3823614" cy="200511"/>
                <a:chOff x="1945676" y="1632568"/>
                <a:chExt cx="5413773" cy="405299"/>
              </a:xfrm>
            </p:grpSpPr>
            <p:cxnSp>
              <p:nvCxnSpPr>
                <p:cNvPr id="127" name="Straight Connector 126"/>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grpSp>
      <p:grpSp>
        <p:nvGrpSpPr>
          <p:cNvPr id="179" name="Group 178"/>
          <p:cNvGrpSpPr/>
          <p:nvPr/>
        </p:nvGrpSpPr>
        <p:grpSpPr>
          <a:xfrm>
            <a:off x="1427671" y="5242446"/>
            <a:ext cx="1454829" cy="1362154"/>
            <a:chOff x="1027560" y="1988818"/>
            <a:chExt cx="545969" cy="678181"/>
          </a:xfrm>
        </p:grpSpPr>
        <p:sp>
          <p:nvSpPr>
            <p:cNvPr id="180" name="Cube 179"/>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2"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3"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184" name="Picture 45" descr="Service Router"/>
          <p:cNvPicPr>
            <a:picLocks noChangeAspect="1" noChangeArrowheads="1"/>
          </p:cNvPicPr>
          <p:nvPr/>
        </p:nvPicPr>
        <p:blipFill>
          <a:blip r:embed="rId4" cstate="print"/>
          <a:srcRect/>
          <a:stretch>
            <a:fillRect/>
          </a:stretch>
        </p:blipFill>
        <p:spPr bwMode="auto">
          <a:xfrm>
            <a:off x="1414786" y="5054161"/>
            <a:ext cx="1487295" cy="442345"/>
          </a:xfrm>
          <a:prstGeom prst="rect">
            <a:avLst/>
          </a:prstGeom>
          <a:noFill/>
          <a:ln>
            <a:solidFill>
              <a:schemeClr val="bg1"/>
            </a:solidFill>
          </a:ln>
        </p:spPr>
      </p:pic>
      <p:grpSp>
        <p:nvGrpSpPr>
          <p:cNvPr id="185" name="Group 184"/>
          <p:cNvGrpSpPr/>
          <p:nvPr/>
        </p:nvGrpSpPr>
        <p:grpSpPr>
          <a:xfrm>
            <a:off x="4603014" y="5227136"/>
            <a:ext cx="1454829" cy="1362154"/>
            <a:chOff x="1027560" y="1988818"/>
            <a:chExt cx="545969" cy="678181"/>
          </a:xfrm>
        </p:grpSpPr>
        <p:sp>
          <p:nvSpPr>
            <p:cNvPr id="186" name="Cube 185"/>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8"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89"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190" name="Picture 45" descr="Service Router"/>
          <p:cNvPicPr>
            <a:picLocks noChangeAspect="1" noChangeArrowheads="1"/>
          </p:cNvPicPr>
          <p:nvPr/>
        </p:nvPicPr>
        <p:blipFill>
          <a:blip r:embed="rId4" cstate="print"/>
          <a:srcRect/>
          <a:stretch>
            <a:fillRect/>
          </a:stretch>
        </p:blipFill>
        <p:spPr bwMode="auto">
          <a:xfrm>
            <a:off x="4590129" y="5038851"/>
            <a:ext cx="1487295" cy="442345"/>
          </a:xfrm>
          <a:prstGeom prst="rect">
            <a:avLst/>
          </a:prstGeom>
          <a:noFill/>
          <a:ln>
            <a:solidFill>
              <a:schemeClr val="bg1"/>
            </a:solidFill>
          </a:ln>
        </p:spPr>
      </p:pic>
      <p:grpSp>
        <p:nvGrpSpPr>
          <p:cNvPr id="191" name="Group 190"/>
          <p:cNvGrpSpPr/>
          <p:nvPr/>
        </p:nvGrpSpPr>
        <p:grpSpPr>
          <a:xfrm>
            <a:off x="7031603" y="5242442"/>
            <a:ext cx="1454829" cy="1362154"/>
            <a:chOff x="1027560" y="1988818"/>
            <a:chExt cx="545969" cy="678181"/>
          </a:xfrm>
        </p:grpSpPr>
        <p:sp>
          <p:nvSpPr>
            <p:cNvPr id="192" name="Cube 191"/>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196" name="Picture 45" descr="Service Router"/>
          <p:cNvPicPr>
            <a:picLocks noChangeAspect="1" noChangeArrowheads="1"/>
          </p:cNvPicPr>
          <p:nvPr/>
        </p:nvPicPr>
        <p:blipFill>
          <a:blip r:embed="rId4" cstate="print"/>
          <a:srcRect/>
          <a:stretch>
            <a:fillRect/>
          </a:stretch>
        </p:blipFill>
        <p:spPr bwMode="auto">
          <a:xfrm>
            <a:off x="7018718" y="5054157"/>
            <a:ext cx="1487295" cy="442345"/>
          </a:xfrm>
          <a:prstGeom prst="rect">
            <a:avLst/>
          </a:prstGeom>
          <a:noFill/>
          <a:ln>
            <a:solidFill>
              <a:schemeClr val="bg1"/>
            </a:solidFill>
          </a:ln>
        </p:spPr>
      </p:pic>
      <p:sp>
        <p:nvSpPr>
          <p:cNvPr id="198" name="TextBox 197"/>
          <p:cNvSpPr txBox="1"/>
          <p:nvPr/>
        </p:nvSpPr>
        <p:spPr>
          <a:xfrm>
            <a:off x="961200" y="3111988"/>
            <a:ext cx="2021251" cy="461665"/>
          </a:xfrm>
          <a:prstGeom prst="rect">
            <a:avLst/>
          </a:prstGeom>
          <a:noFill/>
        </p:spPr>
        <p:txBody>
          <a:bodyPr wrap="square" rtlCol="0">
            <a:spAutoFit/>
          </a:bodyPr>
          <a:lstStyle/>
          <a:p>
            <a:r>
              <a:rPr lang="en-US" sz="2400" dirty="0" err="1" smtClean="0"/>
              <a:t>Galvo</a:t>
            </a:r>
            <a:r>
              <a:rPr lang="en-US" sz="2400" dirty="0" smtClean="0"/>
              <a:t> Mirror</a:t>
            </a:r>
            <a:endParaRPr lang="en-US" sz="2400" dirty="0"/>
          </a:p>
        </p:txBody>
      </p:sp>
      <p:cxnSp>
        <p:nvCxnSpPr>
          <p:cNvPr id="199" name="Straight Arrow Connector 198"/>
          <p:cNvCxnSpPr/>
          <p:nvPr/>
        </p:nvCxnSpPr>
        <p:spPr>
          <a:xfrm rot="16200000" flipH="1">
            <a:off x="2090539" y="3715564"/>
            <a:ext cx="565793" cy="4745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3" name="Straight Connector 232"/>
          <p:cNvCxnSpPr/>
          <p:nvPr/>
        </p:nvCxnSpPr>
        <p:spPr>
          <a:xfrm flipV="1">
            <a:off x="2610724" y="2977021"/>
            <a:ext cx="2192439" cy="1316509"/>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4883572" y="3032378"/>
            <a:ext cx="2318298" cy="1408705"/>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513073"/>
      </p:ext>
    </p:extLst>
  </p:cSld>
  <p:clrMapOvr>
    <a:masterClrMapping/>
  </p:clrMapOvr>
  <mc:AlternateContent xmlns:mc="http://schemas.openxmlformats.org/markup-compatibility/2006" xmlns:p14="http://schemas.microsoft.com/office/powerpoint/2010/main">
    <mc:Choice Requires="p14">
      <p:transition spd="slow" p14:dur="2000" advTm="43599"/>
    </mc:Choice>
    <mc:Fallback xmlns="">
      <p:transition spd="slow" advTm="4359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par>
                                <p:cTn id="14" presetID="10" presetClass="entr" presetSubtype="0" fill="hold" nodeType="with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fade">
                                      <p:cBhvr>
                                        <p:cTn id="16" dur="500"/>
                                        <p:tgtEl>
                                          <p:spTgt spid="114"/>
                                        </p:tgtEl>
                                      </p:cBhvr>
                                    </p:animEffect>
                                  </p:childTnLst>
                                </p:cTn>
                              </p:par>
                              <p:par>
                                <p:cTn id="17" presetID="10"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500"/>
                                        <p:tgtEl>
                                          <p:spTgt spid="120"/>
                                        </p:tgtEl>
                                      </p:cBhvr>
                                    </p:animEffect>
                                  </p:childTnLst>
                                </p:cTn>
                              </p:par>
                              <p:par>
                                <p:cTn id="26" presetID="10" presetClass="entr" presetSubtype="0" fill="hold"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500"/>
                                        <p:tgtEl>
                                          <p:spTgt spid="113"/>
                                        </p:tgtEl>
                                      </p:cBhvr>
                                    </p:animEffect>
                                  </p:childTnLst>
                                </p:cTn>
                              </p:par>
                              <p:par>
                                <p:cTn id="29" presetID="10" presetClass="entr" presetSubtype="0" fill="hold" nodeType="with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8"/>
                                        </p:tgtEl>
                                        <p:attrNameLst>
                                          <p:attrName>style.visibility</p:attrName>
                                        </p:attrNameLst>
                                      </p:cBhvr>
                                      <p:to>
                                        <p:strVal val="visible"/>
                                      </p:to>
                                    </p:set>
                                    <p:animEffect transition="in" filter="fade">
                                      <p:cBhvr>
                                        <p:cTn id="34" dur="500"/>
                                        <p:tgtEl>
                                          <p:spTgt spid="198"/>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600000">
                                      <p:cBhvr>
                                        <p:cTn id="38" dur="500" fill="hold"/>
                                        <p:tgtEl>
                                          <p:spTgt spid="84"/>
                                        </p:tgtEl>
                                        <p:attrNameLst>
                                          <p:attrName>r</p:attrName>
                                        </p:attrNameLst>
                                      </p:cBhvr>
                                    </p:animRot>
                                  </p:childTnLst>
                                </p:cTn>
                              </p:par>
                              <p:par>
                                <p:cTn id="39" presetID="10" presetClass="exit" presetSubtype="0" fill="hold" nodeType="withEffect">
                                  <p:stCondLst>
                                    <p:cond delay="0"/>
                                  </p:stCondLst>
                                  <p:childTnLst>
                                    <p:animEffect transition="out" filter="fade">
                                      <p:cBhvr>
                                        <p:cTn id="40" dur="500"/>
                                        <p:tgtEl>
                                          <p:spTgt spid="114"/>
                                        </p:tgtEl>
                                      </p:cBhvr>
                                    </p:animEffect>
                                    <p:set>
                                      <p:cBhvr>
                                        <p:cTn id="41" dur="1" fill="hold">
                                          <p:stCondLst>
                                            <p:cond delay="499"/>
                                          </p:stCondLst>
                                        </p:cTn>
                                        <p:tgtEl>
                                          <p:spTgt spid="114"/>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13"/>
                                        </p:tgtEl>
                                      </p:cBhvr>
                                    </p:animEffect>
                                    <p:set>
                                      <p:cBhvr>
                                        <p:cTn id="44" dur="1" fill="hold">
                                          <p:stCondLst>
                                            <p:cond delay="499"/>
                                          </p:stCondLst>
                                        </p:cTn>
                                        <p:tgtEl>
                                          <p:spTgt spid="113"/>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13"/>
                                        </p:tgtEl>
                                      </p:cBhvr>
                                    </p:animEffect>
                                    <p:set>
                                      <p:cBhvr>
                                        <p:cTn id="47" dur="1" fill="hold">
                                          <p:stCondLst>
                                            <p:cond delay="499"/>
                                          </p:stCondLst>
                                        </p:cTn>
                                        <p:tgtEl>
                                          <p:spTgt spid="113"/>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33"/>
                                        </p:tgtEl>
                                        <p:attrNameLst>
                                          <p:attrName>style.visibility</p:attrName>
                                        </p:attrNameLst>
                                      </p:cBhvr>
                                      <p:to>
                                        <p:strVal val="visible"/>
                                      </p:to>
                                    </p:set>
                                    <p:animEffect transition="in" filter="fade">
                                      <p:cBhvr>
                                        <p:cTn id="50" dur="500"/>
                                        <p:tgtEl>
                                          <p:spTgt spid="233"/>
                                        </p:tgtEl>
                                      </p:cBhvr>
                                    </p:animEffect>
                                  </p:childTnLst>
                                </p:cTn>
                              </p:par>
                              <p:par>
                                <p:cTn id="51" presetID="10" presetClass="entr" presetSubtype="0" fill="hold" nodeType="withEffect">
                                  <p:stCondLst>
                                    <p:cond delay="0"/>
                                  </p:stCondLst>
                                  <p:childTnLst>
                                    <p:set>
                                      <p:cBhvr>
                                        <p:cTn id="52" dur="1" fill="hold">
                                          <p:stCondLst>
                                            <p:cond delay="0"/>
                                          </p:stCondLst>
                                        </p:cTn>
                                        <p:tgtEl>
                                          <p:spTgt spid="234"/>
                                        </p:tgtEl>
                                        <p:attrNameLst>
                                          <p:attrName>style.visibility</p:attrName>
                                        </p:attrNameLst>
                                      </p:cBhvr>
                                      <p:to>
                                        <p:strVal val="visible"/>
                                      </p:to>
                                    </p:set>
                                    <p:animEffect transition="in" filter="fade">
                                      <p:cBhvr>
                                        <p:cTn id="53" dur="500"/>
                                        <p:tgtEl>
                                          <p:spTgt spid="23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20">
                                            <p:txEl>
                                              <p:pRg st="1" end="1"/>
                                            </p:txEl>
                                          </p:spTgt>
                                        </p:tgtEl>
                                        <p:attrNameLst>
                                          <p:attrName>style.visibility</p:attrName>
                                        </p:attrNameLst>
                                      </p:cBhvr>
                                      <p:to>
                                        <p:strVal val="visible"/>
                                      </p:to>
                                    </p:set>
                                    <p:animEffect transition="in" filter="fade">
                                      <p:cBhvr>
                                        <p:cTn id="58" dur="500"/>
                                        <p:tgtEl>
                                          <p:spTgt spid="1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0" grpId="0"/>
      <p:bldP spid="19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BF"/>
                </a:solidFill>
              </a:rPr>
              <a:t>How to design </a:t>
            </a:r>
            <a:r>
              <a:rPr lang="en-US" dirty="0" err="1" smtClean="0">
                <a:solidFill>
                  <a:srgbClr val="0000BF"/>
                </a:solidFill>
              </a:rPr>
              <a:t>FireFly</a:t>
            </a:r>
            <a:r>
              <a:rPr lang="en-US" dirty="0" smtClean="0">
                <a:solidFill>
                  <a:srgbClr val="0000BF"/>
                </a:solidFill>
              </a:rPr>
              <a:t> network?</a:t>
            </a:r>
            <a:endParaRPr lang="en-US" dirty="0">
              <a:solidFill>
                <a:srgbClr val="0000BF"/>
              </a:solidFill>
            </a:endParaRPr>
          </a:p>
        </p:txBody>
      </p:sp>
      <p:sp>
        <p:nvSpPr>
          <p:cNvPr id="152" name="Slide Number Placeholder 3"/>
          <p:cNvSpPr txBox="1">
            <a:spLocks/>
          </p:cNvSpPr>
          <p:nvPr/>
        </p:nvSpPr>
        <p:spPr>
          <a:xfrm>
            <a:off x="6836212" y="6356350"/>
            <a:ext cx="2133600" cy="3651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2F8258B8-ACF5-6E4C-8B3E-49E538074B44}" type="slidenum">
              <a:rPr kumimoji="0" lang="en-US" sz="18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Content Placeholder 3"/>
          <p:cNvSpPr>
            <a:spLocks noGrp="1"/>
          </p:cNvSpPr>
          <p:nvPr>
            <p:ph idx="1"/>
          </p:nvPr>
        </p:nvSpPr>
        <p:spPr>
          <a:xfrm>
            <a:off x="298174" y="1417638"/>
            <a:ext cx="8442659" cy="5000095"/>
          </a:xfrm>
        </p:spPr>
        <p:txBody>
          <a:bodyPr>
            <a:normAutofit/>
          </a:bodyPr>
          <a:lstStyle/>
          <a:p>
            <a:pPr>
              <a:spcAft>
                <a:spcPts val="1800"/>
              </a:spcAft>
            </a:pPr>
            <a:r>
              <a:rPr lang="en-US" dirty="0" smtClean="0"/>
              <a:t>Goals: Robustness to current and future traffic</a:t>
            </a:r>
          </a:p>
          <a:p>
            <a:pPr>
              <a:spcAft>
                <a:spcPts val="1800"/>
              </a:spcAft>
            </a:pPr>
            <a:r>
              <a:rPr lang="en-US" dirty="0"/>
              <a:t>Budget &amp; Physical Constraints</a:t>
            </a:r>
            <a:endParaRPr lang="en-US" dirty="0" smtClean="0"/>
          </a:p>
          <a:p>
            <a:r>
              <a:rPr lang="en-US" dirty="0" smtClean="0"/>
              <a:t>Design parameters</a:t>
            </a:r>
          </a:p>
          <a:p>
            <a:pPr lvl="1"/>
            <a:r>
              <a:rPr lang="en-US" dirty="0" smtClean="0"/>
              <a:t>Number of FSOs?</a:t>
            </a:r>
          </a:p>
          <a:p>
            <a:pPr lvl="1"/>
            <a:r>
              <a:rPr lang="en-US" dirty="0" smtClean="0"/>
              <a:t>Number of steering mirrors?</a:t>
            </a:r>
          </a:p>
          <a:p>
            <a:pPr lvl="1">
              <a:spcAft>
                <a:spcPts val="3000"/>
              </a:spcAft>
            </a:pPr>
            <a:r>
              <a:rPr lang="en-US" dirty="0" smtClean="0"/>
              <a:t>Initial mirrors’ configuration</a:t>
            </a:r>
          </a:p>
          <a:p>
            <a:r>
              <a:rPr lang="en-US" dirty="0" smtClean="0"/>
              <a:t>Performance metric</a:t>
            </a:r>
          </a:p>
          <a:p>
            <a:pPr lvl="1"/>
            <a:r>
              <a:rPr lang="en-US" dirty="0" smtClean="0"/>
              <a:t>Dynamic bisection bandwidth</a:t>
            </a:r>
          </a:p>
          <a:p>
            <a:endParaRPr lang="en-US" dirty="0" smtClean="0"/>
          </a:p>
          <a:p>
            <a:endParaRPr lang="en-US" dirty="0"/>
          </a:p>
        </p:txBody>
      </p:sp>
      <p:grpSp>
        <p:nvGrpSpPr>
          <p:cNvPr id="107" name="Group 106"/>
          <p:cNvGrpSpPr>
            <a:grpSpLocks/>
          </p:cNvGrpSpPr>
          <p:nvPr/>
        </p:nvGrpSpPr>
        <p:grpSpPr>
          <a:xfrm>
            <a:off x="5562216" y="2376560"/>
            <a:ext cx="3458764" cy="2203184"/>
            <a:chOff x="379749" y="1963430"/>
            <a:chExt cx="8416596" cy="3843312"/>
          </a:xfrm>
        </p:grpSpPr>
        <p:grpSp>
          <p:nvGrpSpPr>
            <p:cNvPr id="108" name="Group 107"/>
            <p:cNvGrpSpPr/>
            <p:nvPr/>
          </p:nvGrpSpPr>
          <p:grpSpPr>
            <a:xfrm>
              <a:off x="598015" y="3413079"/>
              <a:ext cx="959208" cy="770068"/>
              <a:chOff x="648736" y="4012462"/>
              <a:chExt cx="959208" cy="770068"/>
            </a:xfrm>
          </p:grpSpPr>
          <p:sp>
            <p:nvSpPr>
              <p:cNvPr id="339" name="Can 338"/>
              <p:cNvSpPr/>
              <p:nvPr/>
            </p:nvSpPr>
            <p:spPr>
              <a:xfrm rot="5400000">
                <a:off x="1026961" y="3634237"/>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340" name="Straight Connector 339"/>
              <p:cNvCxnSpPr>
                <a:stCxn id="339" idx="4"/>
              </p:cNvCxnSpPr>
              <p:nvPr/>
            </p:nvCxnSpPr>
            <p:spPr>
              <a:xfrm flipH="1">
                <a:off x="1121466" y="4215220"/>
                <a:ext cx="6874" cy="56731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a:off x="891768" y="4782530"/>
                <a:ext cx="472907"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09" name="Straight Connector 108"/>
            <p:cNvCxnSpPr/>
            <p:nvPr/>
          </p:nvCxnSpPr>
          <p:spPr>
            <a:xfrm flipV="1">
              <a:off x="566745" y="4199284"/>
              <a:ext cx="3515221" cy="5322"/>
            </a:xfrm>
            <a:prstGeom prst="line">
              <a:avLst/>
            </a:prstGeom>
          </p:spPr>
          <p:style>
            <a:lnRef idx="2">
              <a:schemeClr val="dk1"/>
            </a:lnRef>
            <a:fillRef idx="0">
              <a:schemeClr val="dk1"/>
            </a:fillRef>
            <a:effectRef idx="1">
              <a:schemeClr val="dk1"/>
            </a:effectRef>
            <a:fontRef idx="minor">
              <a:schemeClr val="tx1"/>
            </a:fontRef>
          </p:style>
        </p:cxnSp>
        <p:cxnSp>
          <p:nvCxnSpPr>
            <p:cNvPr id="110" name="Straight Connector 109"/>
            <p:cNvCxnSpPr/>
            <p:nvPr/>
          </p:nvCxnSpPr>
          <p:spPr>
            <a:xfrm>
              <a:off x="4640968" y="4194871"/>
              <a:ext cx="1547329" cy="0"/>
            </a:xfrm>
            <a:prstGeom prst="line">
              <a:avLst/>
            </a:prstGeom>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a:xfrm>
              <a:off x="2792378" y="3482556"/>
              <a:ext cx="0" cy="6881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3434717" y="3491235"/>
              <a:ext cx="0" cy="6919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flipV="1">
              <a:off x="1557223" y="3510976"/>
              <a:ext cx="1163046" cy="3482"/>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7144301" y="4187185"/>
              <a:ext cx="1547329" cy="0"/>
            </a:xfrm>
            <a:prstGeom prst="line">
              <a:avLst/>
            </a:prstGeom>
          </p:spPr>
          <p:style>
            <a:lnRef idx="2">
              <a:schemeClr val="dk1"/>
            </a:lnRef>
            <a:fillRef idx="0">
              <a:schemeClr val="dk1"/>
            </a:fillRef>
            <a:effectRef idx="1">
              <a:schemeClr val="dk1"/>
            </a:effectRef>
            <a:fontRef idx="minor">
              <a:schemeClr val="tx1"/>
            </a:fontRef>
          </p:style>
        </p:cxnSp>
        <p:cxnSp>
          <p:nvCxnSpPr>
            <p:cNvPr id="138" name="Straight Connector 137"/>
            <p:cNvCxnSpPr/>
            <p:nvPr/>
          </p:nvCxnSpPr>
          <p:spPr>
            <a:xfrm flipH="1">
              <a:off x="1814012" y="3208677"/>
              <a:ext cx="523804" cy="6703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101160" y="3514458"/>
              <a:ext cx="0" cy="688189"/>
            </a:xfrm>
            <a:prstGeom prst="line">
              <a:avLst/>
            </a:prstGeom>
          </p:spPr>
          <p:style>
            <a:lnRef idx="2">
              <a:schemeClr val="accent1"/>
            </a:lnRef>
            <a:fillRef idx="0">
              <a:schemeClr val="accent1"/>
            </a:fillRef>
            <a:effectRef idx="1">
              <a:schemeClr val="accent1"/>
            </a:effectRef>
            <a:fontRef idx="minor">
              <a:schemeClr val="tx1"/>
            </a:fontRef>
          </p:style>
        </p:cxnSp>
        <p:sp>
          <p:nvSpPr>
            <p:cNvPr id="151" name="Can 150"/>
            <p:cNvSpPr/>
            <p:nvPr/>
          </p:nvSpPr>
          <p:spPr>
            <a:xfrm rot="16200000" flipH="1">
              <a:off x="7757610" y="3155277"/>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160" name="Straight Connector 159"/>
            <p:cNvCxnSpPr/>
            <p:nvPr/>
          </p:nvCxnSpPr>
          <p:spPr>
            <a:xfrm flipH="1">
              <a:off x="7875975" y="3725761"/>
              <a:ext cx="6874" cy="444984"/>
            </a:xfrm>
            <a:prstGeom prst="line">
              <a:avLst/>
            </a:prstGeom>
          </p:spPr>
          <p:style>
            <a:lnRef idx="2">
              <a:schemeClr val="accent1"/>
            </a:lnRef>
            <a:fillRef idx="0">
              <a:schemeClr val="accent1"/>
            </a:fillRef>
            <a:effectRef idx="1">
              <a:schemeClr val="accent1"/>
            </a:effectRef>
            <a:fontRef idx="minor">
              <a:schemeClr val="tx1"/>
            </a:fontRef>
          </p:style>
        </p:cxnSp>
        <p:sp>
          <p:nvSpPr>
            <p:cNvPr id="217" name="Can 216"/>
            <p:cNvSpPr/>
            <p:nvPr/>
          </p:nvSpPr>
          <p:spPr>
            <a:xfrm rot="16200000" flipH="1">
              <a:off x="5364434" y="3132752"/>
              <a:ext cx="202758" cy="959208"/>
            </a:xfrm>
            <a:prstGeom prst="can">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cxnSp>
          <p:nvCxnSpPr>
            <p:cNvPr id="218" name="Straight Connector 217"/>
            <p:cNvCxnSpPr/>
            <p:nvPr/>
          </p:nvCxnSpPr>
          <p:spPr>
            <a:xfrm>
              <a:off x="5465813" y="3725761"/>
              <a:ext cx="0" cy="476886"/>
            </a:xfrm>
            <a:prstGeom prst="line">
              <a:avLst/>
            </a:prstGeom>
          </p:spPr>
          <p:style>
            <a:lnRef idx="2">
              <a:schemeClr val="accent1"/>
            </a:lnRef>
            <a:fillRef idx="0">
              <a:schemeClr val="accent1"/>
            </a:fillRef>
            <a:effectRef idx="1">
              <a:schemeClr val="accent1"/>
            </a:effectRef>
            <a:fontRef idx="minor">
              <a:schemeClr val="tx1"/>
            </a:fontRef>
          </p:style>
        </p:cxnSp>
        <p:grpSp>
          <p:nvGrpSpPr>
            <p:cNvPr id="219" name="Group 218"/>
            <p:cNvGrpSpPr/>
            <p:nvPr/>
          </p:nvGrpSpPr>
          <p:grpSpPr>
            <a:xfrm rot="9073041">
              <a:off x="2186934" y="3532329"/>
              <a:ext cx="1104648" cy="175159"/>
              <a:chOff x="540641" y="1837356"/>
              <a:chExt cx="7947038" cy="209295"/>
            </a:xfrm>
          </p:grpSpPr>
          <p:cxnSp>
            <p:nvCxnSpPr>
              <p:cNvPr id="312" name="Straight Connector 311"/>
              <p:cNvCxnSpPr/>
              <p:nvPr/>
            </p:nvCxnSpPr>
            <p:spPr>
              <a:xfrm>
                <a:off x="540641" y="2046651"/>
                <a:ext cx="794703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313" name="Group 273"/>
              <p:cNvGrpSpPr/>
              <p:nvPr/>
            </p:nvGrpSpPr>
            <p:grpSpPr>
              <a:xfrm>
                <a:off x="648737" y="1837356"/>
                <a:ext cx="3823614" cy="206430"/>
                <a:chOff x="1945676" y="1632568"/>
                <a:chExt cx="5413773" cy="417263"/>
              </a:xfrm>
            </p:grpSpPr>
            <p:cxnSp>
              <p:nvCxnSpPr>
                <p:cNvPr id="327" name="Straight Connector 326"/>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9" name="Straight Connector 328"/>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3" name="Straight Connector 332"/>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2993391" y="1644532"/>
                  <a:ext cx="526957" cy="405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14" name="Group 274"/>
              <p:cNvGrpSpPr/>
              <p:nvPr/>
            </p:nvGrpSpPr>
            <p:grpSpPr>
              <a:xfrm>
                <a:off x="4458841" y="1837356"/>
                <a:ext cx="3823614" cy="200511"/>
                <a:chOff x="1945676" y="1632568"/>
                <a:chExt cx="5413773" cy="405299"/>
              </a:xfrm>
            </p:grpSpPr>
            <p:cxnSp>
              <p:nvCxnSpPr>
                <p:cNvPr id="315" name="Straight Connector 314"/>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cxnSp>
          <p:nvCxnSpPr>
            <p:cNvPr id="220" name="Straight Connector 219"/>
            <p:cNvCxnSpPr>
              <a:endCxn id="217" idx="1"/>
            </p:cNvCxnSpPr>
            <p:nvPr/>
          </p:nvCxnSpPr>
          <p:spPr>
            <a:xfrm>
              <a:off x="3933238" y="2171889"/>
              <a:ext cx="1052971" cy="1440467"/>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flipV="1">
              <a:off x="2745207" y="2189530"/>
              <a:ext cx="1125014" cy="1270553"/>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229" name="Straight Connector 228"/>
            <p:cNvCxnSpPr/>
            <p:nvPr/>
          </p:nvCxnSpPr>
          <p:spPr>
            <a:xfrm>
              <a:off x="379749" y="4202647"/>
              <a:ext cx="1547329" cy="0"/>
            </a:xfrm>
            <a:prstGeom prst="line">
              <a:avLst/>
            </a:prstGeom>
          </p:spPr>
          <p:style>
            <a:lnRef idx="2">
              <a:schemeClr val="dk1"/>
            </a:lnRef>
            <a:fillRef idx="0">
              <a:schemeClr val="dk1"/>
            </a:fillRef>
            <a:effectRef idx="1">
              <a:schemeClr val="dk1"/>
            </a:effectRef>
            <a:fontRef idx="minor">
              <a:schemeClr val="tx1"/>
            </a:fontRef>
          </p:style>
        </p:cxnSp>
        <p:grpSp>
          <p:nvGrpSpPr>
            <p:cNvPr id="232" name="Group 231"/>
            <p:cNvGrpSpPr/>
            <p:nvPr/>
          </p:nvGrpSpPr>
          <p:grpSpPr>
            <a:xfrm>
              <a:off x="381749" y="1963430"/>
              <a:ext cx="8414596" cy="226100"/>
              <a:chOff x="304312" y="2396044"/>
              <a:chExt cx="7947038" cy="200511"/>
            </a:xfrm>
          </p:grpSpPr>
          <p:grpSp>
            <p:nvGrpSpPr>
              <p:cNvPr id="256" name="Group 5"/>
              <p:cNvGrpSpPr/>
              <p:nvPr/>
            </p:nvGrpSpPr>
            <p:grpSpPr>
              <a:xfrm flipH="1">
                <a:off x="396549" y="2396044"/>
                <a:ext cx="7844756" cy="200511"/>
                <a:chOff x="457200" y="1837356"/>
                <a:chExt cx="7947038" cy="200511"/>
              </a:xfrm>
            </p:grpSpPr>
            <p:cxnSp>
              <p:nvCxnSpPr>
                <p:cNvPr id="285" name="Straight Connector 6"/>
                <p:cNvCxnSpPr/>
                <p:nvPr/>
              </p:nvCxnSpPr>
              <p:spPr>
                <a:xfrm>
                  <a:off x="457200" y="2037867"/>
                  <a:ext cx="794703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86" name="Group 215"/>
                <p:cNvGrpSpPr/>
                <p:nvPr/>
              </p:nvGrpSpPr>
              <p:grpSpPr>
                <a:xfrm>
                  <a:off x="648737" y="1837356"/>
                  <a:ext cx="3823614" cy="200511"/>
                  <a:chOff x="1945676" y="1632568"/>
                  <a:chExt cx="5413773" cy="405299"/>
                </a:xfrm>
              </p:grpSpPr>
              <p:cxnSp>
                <p:nvCxnSpPr>
                  <p:cNvPr id="300" name="Straight Connector 299"/>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2"/>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87" name="Group 216"/>
                <p:cNvGrpSpPr/>
                <p:nvPr/>
              </p:nvGrpSpPr>
              <p:grpSpPr>
                <a:xfrm>
                  <a:off x="4458841" y="1837356"/>
                  <a:ext cx="3823614" cy="200511"/>
                  <a:chOff x="1945676" y="1632568"/>
                  <a:chExt cx="5413773" cy="405299"/>
                </a:xfrm>
              </p:grpSpPr>
              <p:cxnSp>
                <p:nvCxnSpPr>
                  <p:cNvPr id="288" name="Straight Connector 287"/>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9" name="Straight Connector 288"/>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2" name="Straight Connector 291"/>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3" name="Straight Connector 292"/>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grpSp>
            <p:nvGrpSpPr>
              <p:cNvPr id="257" name="Group 35"/>
              <p:cNvGrpSpPr/>
              <p:nvPr/>
            </p:nvGrpSpPr>
            <p:grpSpPr>
              <a:xfrm>
                <a:off x="304312" y="2396044"/>
                <a:ext cx="7947038" cy="200511"/>
                <a:chOff x="457200" y="1837356"/>
                <a:chExt cx="7947038" cy="200511"/>
              </a:xfrm>
            </p:grpSpPr>
            <p:cxnSp>
              <p:nvCxnSpPr>
                <p:cNvPr id="258" name="Straight Connector 257"/>
                <p:cNvCxnSpPr/>
                <p:nvPr/>
              </p:nvCxnSpPr>
              <p:spPr>
                <a:xfrm>
                  <a:off x="457200" y="2037867"/>
                  <a:ext cx="794703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259" name="Group 215"/>
                <p:cNvGrpSpPr/>
                <p:nvPr/>
              </p:nvGrpSpPr>
              <p:grpSpPr>
                <a:xfrm>
                  <a:off x="648737" y="1837356"/>
                  <a:ext cx="3823614" cy="200511"/>
                  <a:chOff x="1945676" y="1632568"/>
                  <a:chExt cx="5413773" cy="405299"/>
                </a:xfrm>
              </p:grpSpPr>
              <p:cxnSp>
                <p:nvCxnSpPr>
                  <p:cNvPr id="273" name="Straight Connector 272"/>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60" name="Group 216"/>
                <p:cNvGrpSpPr/>
                <p:nvPr/>
              </p:nvGrpSpPr>
              <p:grpSpPr>
                <a:xfrm>
                  <a:off x="4458841" y="1837356"/>
                  <a:ext cx="3823614" cy="200511"/>
                  <a:chOff x="1945676" y="1632568"/>
                  <a:chExt cx="5413773" cy="405299"/>
                </a:xfrm>
              </p:grpSpPr>
              <p:cxnSp>
                <p:nvCxnSpPr>
                  <p:cNvPr id="261" name="Straight Connector 260"/>
                  <p:cNvCxnSpPr/>
                  <p:nvPr/>
                </p:nvCxnSpPr>
                <p:spPr>
                  <a:xfrm flipV="1">
                    <a:off x="194567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V="1">
                    <a:off x="238993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flipV="1">
                    <a:off x="327844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flipV="1">
                    <a:off x="372270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416695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V="1">
                    <a:off x="4611212"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flipV="1">
                    <a:off x="5943980"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flipV="1">
                    <a:off x="638823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832496"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flipV="1">
                    <a:off x="505546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flipV="1">
                    <a:off x="5499724"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flipV="1">
                    <a:off x="2834188" y="1632568"/>
                    <a:ext cx="526953" cy="405299"/>
                  </a:xfrm>
                  <a:prstGeom prst="line">
                    <a:avLst/>
                  </a:prstGeom>
                </p:spPr>
                <p:style>
                  <a:lnRef idx="2">
                    <a:schemeClr val="accent1"/>
                  </a:lnRef>
                  <a:fillRef idx="0">
                    <a:schemeClr val="accent1"/>
                  </a:fillRef>
                  <a:effectRef idx="1">
                    <a:schemeClr val="accent1"/>
                  </a:effectRef>
                  <a:fontRef idx="minor">
                    <a:schemeClr val="tx1"/>
                  </a:fontRef>
                </p:style>
              </p:cxnSp>
            </p:grpSp>
          </p:grpSp>
        </p:grpSp>
        <p:cxnSp>
          <p:nvCxnSpPr>
            <p:cNvPr id="233" name="Straight Connector 232"/>
            <p:cNvCxnSpPr/>
            <p:nvPr/>
          </p:nvCxnSpPr>
          <p:spPr>
            <a:xfrm rot="10800000" flipV="1">
              <a:off x="2902215" y="3342895"/>
              <a:ext cx="910234" cy="360284"/>
            </a:xfrm>
            <a:prstGeom prst="line">
              <a:avLst/>
            </a:prstGeom>
          </p:spPr>
          <p:style>
            <a:lnRef idx="2">
              <a:schemeClr val="accent1"/>
            </a:lnRef>
            <a:fillRef idx="0">
              <a:schemeClr val="accent1"/>
            </a:fillRef>
            <a:effectRef idx="1">
              <a:schemeClr val="accent1"/>
            </a:effectRef>
            <a:fontRef idx="minor">
              <a:schemeClr val="tx1"/>
            </a:fontRef>
          </p:style>
        </p:cxnSp>
        <p:grpSp>
          <p:nvGrpSpPr>
            <p:cNvPr id="234" name="Group 233"/>
            <p:cNvGrpSpPr/>
            <p:nvPr/>
          </p:nvGrpSpPr>
          <p:grpSpPr>
            <a:xfrm>
              <a:off x="1537216" y="4444588"/>
              <a:ext cx="1454829" cy="1362154"/>
              <a:chOff x="1027560" y="1988818"/>
              <a:chExt cx="545969" cy="678181"/>
            </a:xfrm>
          </p:grpSpPr>
          <p:sp>
            <p:nvSpPr>
              <p:cNvPr id="252" name="Cube 251"/>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4"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55"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235" name="Picture 45" descr="Service Router"/>
            <p:cNvPicPr>
              <a:picLocks noChangeAspect="1" noChangeArrowheads="1"/>
            </p:cNvPicPr>
            <p:nvPr/>
          </p:nvPicPr>
          <p:blipFill>
            <a:blip r:embed="rId4" cstate="print"/>
            <a:srcRect/>
            <a:stretch>
              <a:fillRect/>
            </a:stretch>
          </p:blipFill>
          <p:spPr bwMode="auto">
            <a:xfrm>
              <a:off x="1524331" y="4256303"/>
              <a:ext cx="1487295" cy="442345"/>
            </a:xfrm>
            <a:prstGeom prst="rect">
              <a:avLst/>
            </a:prstGeom>
            <a:noFill/>
            <a:ln>
              <a:solidFill>
                <a:schemeClr val="bg1"/>
              </a:solidFill>
            </a:ln>
          </p:spPr>
        </p:pic>
        <p:grpSp>
          <p:nvGrpSpPr>
            <p:cNvPr id="236" name="Group 235"/>
            <p:cNvGrpSpPr/>
            <p:nvPr/>
          </p:nvGrpSpPr>
          <p:grpSpPr>
            <a:xfrm>
              <a:off x="4712559" y="4429278"/>
              <a:ext cx="1454829" cy="1362154"/>
              <a:chOff x="1027560" y="1988818"/>
              <a:chExt cx="545969" cy="678181"/>
            </a:xfrm>
          </p:grpSpPr>
          <p:sp>
            <p:nvSpPr>
              <p:cNvPr id="248" name="Cube 247"/>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0"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51"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237" name="Picture 45" descr="Service Router"/>
            <p:cNvPicPr>
              <a:picLocks noChangeAspect="1" noChangeArrowheads="1"/>
            </p:cNvPicPr>
            <p:nvPr/>
          </p:nvPicPr>
          <p:blipFill>
            <a:blip r:embed="rId4" cstate="print"/>
            <a:srcRect/>
            <a:stretch>
              <a:fillRect/>
            </a:stretch>
          </p:blipFill>
          <p:spPr bwMode="auto">
            <a:xfrm>
              <a:off x="4699674" y="4240993"/>
              <a:ext cx="1487295" cy="442345"/>
            </a:xfrm>
            <a:prstGeom prst="rect">
              <a:avLst/>
            </a:prstGeom>
            <a:noFill/>
            <a:ln>
              <a:solidFill>
                <a:schemeClr val="bg1"/>
              </a:solidFill>
            </a:ln>
          </p:spPr>
        </p:pic>
        <p:grpSp>
          <p:nvGrpSpPr>
            <p:cNvPr id="238" name="Group 237"/>
            <p:cNvGrpSpPr/>
            <p:nvPr/>
          </p:nvGrpSpPr>
          <p:grpSpPr>
            <a:xfrm>
              <a:off x="7141148" y="4444584"/>
              <a:ext cx="1454829" cy="1362154"/>
              <a:chOff x="1027560" y="1988818"/>
              <a:chExt cx="545969" cy="678181"/>
            </a:xfrm>
          </p:grpSpPr>
          <p:sp>
            <p:nvSpPr>
              <p:cNvPr id="244" name="Cube 243"/>
              <p:cNvSpPr/>
              <p:nvPr/>
            </p:nvSpPr>
            <p:spPr>
              <a:xfrm flipH="1">
                <a:off x="1027560" y="1988818"/>
                <a:ext cx="545969" cy="678181"/>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171574" y="2133601"/>
                <a:ext cx="401955" cy="529548"/>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 name="Rectangle 83"/>
              <p:cNvSpPr/>
              <p:nvPr/>
            </p:nvSpPr>
            <p:spPr>
              <a:xfrm>
                <a:off x="1028484" y="2005964"/>
                <a:ext cx="125948" cy="65341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48" h="653415">
                    <a:moveTo>
                      <a:pt x="1905" y="0"/>
                    </a:moveTo>
                    <a:lnTo>
                      <a:pt x="124043" y="121920"/>
                    </a:lnTo>
                    <a:lnTo>
                      <a:pt x="125948" y="653415"/>
                    </a:lnTo>
                    <a:lnTo>
                      <a:pt x="0" y="527685"/>
                    </a:lnTo>
                    <a:lnTo>
                      <a:pt x="1905" y="0"/>
                    </a:lnTo>
                    <a:close/>
                  </a:path>
                </a:pathLst>
              </a:custGeom>
              <a:gradFill flip="none" rotWithShape="1">
                <a:gsLst>
                  <a:gs pos="0">
                    <a:schemeClr val="dk1">
                      <a:tint val="50000"/>
                      <a:satMod val="300000"/>
                    </a:schemeClr>
                  </a:gs>
                  <a:gs pos="61000">
                    <a:schemeClr val="dk1">
                      <a:tint val="37000"/>
                      <a:satMod val="300000"/>
                      <a:lumMod val="66000"/>
                    </a:schemeClr>
                  </a:gs>
                  <a:gs pos="100000">
                    <a:schemeClr val="dk1">
                      <a:tint val="15000"/>
                      <a:satMod val="350000"/>
                    </a:schemeClr>
                  </a:gs>
                </a:gsLst>
                <a:lin ang="0" scaled="1"/>
                <a:tileRec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7" name="Rectangle 83"/>
              <p:cNvSpPr/>
              <p:nvPr/>
            </p:nvSpPr>
            <p:spPr>
              <a:xfrm>
                <a:off x="1037545" y="1988820"/>
                <a:ext cx="520283" cy="127635"/>
              </a:xfrm>
              <a:custGeom>
                <a:avLst/>
                <a:gdLst>
                  <a:gd name="connsiteX0" fmla="*/ 0 w 230723"/>
                  <a:gd name="connsiteY0" fmla="*/ 0 h 609600"/>
                  <a:gd name="connsiteX1" fmla="*/ 230723 w 230723"/>
                  <a:gd name="connsiteY1" fmla="*/ 0 h 609600"/>
                  <a:gd name="connsiteX2" fmla="*/ 230723 w 230723"/>
                  <a:gd name="connsiteY2" fmla="*/ 609600 h 609600"/>
                  <a:gd name="connsiteX3" fmla="*/ 0 w 230723"/>
                  <a:gd name="connsiteY3" fmla="*/ 609600 h 609600"/>
                  <a:gd name="connsiteX4" fmla="*/ 0 w 230723"/>
                  <a:gd name="connsiteY4" fmla="*/ 0 h 609600"/>
                  <a:gd name="connsiteX0" fmla="*/ 123825 w 230723"/>
                  <a:gd name="connsiteY0" fmla="*/ 0 h 645795"/>
                  <a:gd name="connsiteX1" fmla="*/ 230723 w 230723"/>
                  <a:gd name="connsiteY1" fmla="*/ 36195 h 645795"/>
                  <a:gd name="connsiteX2" fmla="*/ 230723 w 230723"/>
                  <a:gd name="connsiteY2" fmla="*/ 645795 h 645795"/>
                  <a:gd name="connsiteX3" fmla="*/ 0 w 230723"/>
                  <a:gd name="connsiteY3" fmla="*/ 645795 h 645795"/>
                  <a:gd name="connsiteX4" fmla="*/ 123825 w 230723"/>
                  <a:gd name="connsiteY4" fmla="*/ 0 h 645795"/>
                  <a:gd name="connsiteX0" fmla="*/ 123825 w 234533"/>
                  <a:gd name="connsiteY0" fmla="*/ 0 h 645795"/>
                  <a:gd name="connsiteX1" fmla="*/ 234533 w 234533"/>
                  <a:gd name="connsiteY1" fmla="*/ 116205 h 645795"/>
                  <a:gd name="connsiteX2" fmla="*/ 230723 w 234533"/>
                  <a:gd name="connsiteY2" fmla="*/ 645795 h 645795"/>
                  <a:gd name="connsiteX3" fmla="*/ 0 w 234533"/>
                  <a:gd name="connsiteY3" fmla="*/ 645795 h 645795"/>
                  <a:gd name="connsiteX4" fmla="*/ 123825 w 234533"/>
                  <a:gd name="connsiteY4" fmla="*/ 0 h 645795"/>
                  <a:gd name="connsiteX0" fmla="*/ 13335 w 124043"/>
                  <a:gd name="connsiteY0" fmla="*/ 0 h 645795"/>
                  <a:gd name="connsiteX1" fmla="*/ 124043 w 124043"/>
                  <a:gd name="connsiteY1" fmla="*/ 116205 h 645795"/>
                  <a:gd name="connsiteX2" fmla="*/ 120233 w 124043"/>
                  <a:gd name="connsiteY2" fmla="*/ 645795 h 645795"/>
                  <a:gd name="connsiteX3" fmla="*/ 0 w 124043"/>
                  <a:gd name="connsiteY3" fmla="*/ 502920 h 645795"/>
                  <a:gd name="connsiteX4" fmla="*/ 13335 w 124043"/>
                  <a:gd name="connsiteY4" fmla="*/ 0 h 645795"/>
                  <a:gd name="connsiteX0" fmla="*/ 13335 w 125948"/>
                  <a:gd name="connsiteY0" fmla="*/ 0 h 628650"/>
                  <a:gd name="connsiteX1" fmla="*/ 124043 w 125948"/>
                  <a:gd name="connsiteY1" fmla="*/ 116205 h 628650"/>
                  <a:gd name="connsiteX2" fmla="*/ 125948 w 125948"/>
                  <a:gd name="connsiteY2" fmla="*/ 628650 h 628650"/>
                  <a:gd name="connsiteX3" fmla="*/ 0 w 125948"/>
                  <a:gd name="connsiteY3" fmla="*/ 502920 h 628650"/>
                  <a:gd name="connsiteX4" fmla="*/ 13335 w 125948"/>
                  <a:gd name="connsiteY4" fmla="*/ 0 h 628650"/>
                  <a:gd name="connsiteX0" fmla="*/ 3810 w 116423"/>
                  <a:gd name="connsiteY0" fmla="*/ 0 h 628650"/>
                  <a:gd name="connsiteX1" fmla="*/ 114518 w 116423"/>
                  <a:gd name="connsiteY1" fmla="*/ 116205 h 628650"/>
                  <a:gd name="connsiteX2" fmla="*/ 116423 w 116423"/>
                  <a:gd name="connsiteY2" fmla="*/ 628650 h 628650"/>
                  <a:gd name="connsiteX3" fmla="*/ 0 w 116423"/>
                  <a:gd name="connsiteY3" fmla="*/ 514350 h 628650"/>
                  <a:gd name="connsiteX4" fmla="*/ 3810 w 116423"/>
                  <a:gd name="connsiteY4" fmla="*/ 0 h 628650"/>
                  <a:gd name="connsiteX0" fmla="*/ 0 w 120233"/>
                  <a:gd name="connsiteY0" fmla="*/ 0 h 632460"/>
                  <a:gd name="connsiteX1" fmla="*/ 118328 w 120233"/>
                  <a:gd name="connsiteY1" fmla="*/ 120015 h 632460"/>
                  <a:gd name="connsiteX2" fmla="*/ 120233 w 120233"/>
                  <a:gd name="connsiteY2" fmla="*/ 632460 h 632460"/>
                  <a:gd name="connsiteX3" fmla="*/ 3810 w 120233"/>
                  <a:gd name="connsiteY3" fmla="*/ 518160 h 632460"/>
                  <a:gd name="connsiteX4" fmla="*/ 0 w 120233"/>
                  <a:gd name="connsiteY4" fmla="*/ 0 h 632460"/>
                  <a:gd name="connsiteX0" fmla="*/ 0 w 118328"/>
                  <a:gd name="connsiteY0" fmla="*/ 0 h 643890"/>
                  <a:gd name="connsiteX1" fmla="*/ 116423 w 118328"/>
                  <a:gd name="connsiteY1" fmla="*/ 131445 h 643890"/>
                  <a:gd name="connsiteX2" fmla="*/ 118328 w 118328"/>
                  <a:gd name="connsiteY2" fmla="*/ 643890 h 643890"/>
                  <a:gd name="connsiteX3" fmla="*/ 1905 w 118328"/>
                  <a:gd name="connsiteY3" fmla="*/ 529590 h 643890"/>
                  <a:gd name="connsiteX4" fmla="*/ 0 w 118328"/>
                  <a:gd name="connsiteY4" fmla="*/ 0 h 643890"/>
                  <a:gd name="connsiteX0" fmla="*/ 0 w 122138"/>
                  <a:gd name="connsiteY0" fmla="*/ 0 h 643890"/>
                  <a:gd name="connsiteX1" fmla="*/ 122138 w 122138"/>
                  <a:gd name="connsiteY1" fmla="*/ 121920 h 643890"/>
                  <a:gd name="connsiteX2" fmla="*/ 118328 w 122138"/>
                  <a:gd name="connsiteY2" fmla="*/ 643890 h 643890"/>
                  <a:gd name="connsiteX3" fmla="*/ 1905 w 122138"/>
                  <a:gd name="connsiteY3" fmla="*/ 529590 h 643890"/>
                  <a:gd name="connsiteX4" fmla="*/ 0 w 122138"/>
                  <a:gd name="connsiteY4" fmla="*/ 0 h 643890"/>
                  <a:gd name="connsiteX0" fmla="*/ 0 w 124043"/>
                  <a:gd name="connsiteY0" fmla="*/ 0 h 653415"/>
                  <a:gd name="connsiteX1" fmla="*/ 122138 w 124043"/>
                  <a:gd name="connsiteY1" fmla="*/ 121920 h 653415"/>
                  <a:gd name="connsiteX2" fmla="*/ 124043 w 124043"/>
                  <a:gd name="connsiteY2" fmla="*/ 653415 h 653415"/>
                  <a:gd name="connsiteX3" fmla="*/ 1905 w 124043"/>
                  <a:gd name="connsiteY3" fmla="*/ 529590 h 653415"/>
                  <a:gd name="connsiteX4" fmla="*/ 0 w 124043"/>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31495 h 653415"/>
                  <a:gd name="connsiteX4" fmla="*/ 1905 w 125948"/>
                  <a:gd name="connsiteY4" fmla="*/ 0 h 653415"/>
                  <a:gd name="connsiteX0" fmla="*/ 1905 w 125948"/>
                  <a:gd name="connsiteY0" fmla="*/ 0 h 653415"/>
                  <a:gd name="connsiteX1" fmla="*/ 124043 w 125948"/>
                  <a:gd name="connsiteY1" fmla="*/ 121920 h 653415"/>
                  <a:gd name="connsiteX2" fmla="*/ 125948 w 125948"/>
                  <a:gd name="connsiteY2" fmla="*/ 653415 h 653415"/>
                  <a:gd name="connsiteX3" fmla="*/ 0 w 125948"/>
                  <a:gd name="connsiteY3" fmla="*/ 527685 h 653415"/>
                  <a:gd name="connsiteX4" fmla="*/ 1905 w 125948"/>
                  <a:gd name="connsiteY4" fmla="*/ 0 h 653415"/>
                  <a:gd name="connsiteX0" fmla="*/ 1905 w 305018"/>
                  <a:gd name="connsiteY0" fmla="*/ 0 h 527685"/>
                  <a:gd name="connsiteX1" fmla="*/ 124043 w 305018"/>
                  <a:gd name="connsiteY1" fmla="*/ 121920 h 527685"/>
                  <a:gd name="connsiteX2" fmla="*/ 305018 w 305018"/>
                  <a:gd name="connsiteY2" fmla="*/ 358140 h 527685"/>
                  <a:gd name="connsiteX3" fmla="*/ 0 w 305018"/>
                  <a:gd name="connsiteY3" fmla="*/ 527685 h 527685"/>
                  <a:gd name="connsiteX4" fmla="*/ 1905 w 305018"/>
                  <a:gd name="connsiteY4" fmla="*/ 0 h 527685"/>
                  <a:gd name="connsiteX0" fmla="*/ 62865 w 365978"/>
                  <a:gd name="connsiteY0" fmla="*/ 0 h 360045"/>
                  <a:gd name="connsiteX1" fmla="*/ 185003 w 365978"/>
                  <a:gd name="connsiteY1" fmla="*/ 121920 h 360045"/>
                  <a:gd name="connsiteX2" fmla="*/ 365978 w 365978"/>
                  <a:gd name="connsiteY2" fmla="*/ 358140 h 360045"/>
                  <a:gd name="connsiteX3" fmla="*/ 0 w 365978"/>
                  <a:gd name="connsiteY3" fmla="*/ 360045 h 360045"/>
                  <a:gd name="connsiteX4" fmla="*/ 62865 w 365978"/>
                  <a:gd name="connsiteY4" fmla="*/ 0 h 360045"/>
                  <a:gd name="connsiteX0" fmla="*/ 0 w 489803"/>
                  <a:gd name="connsiteY0" fmla="*/ 123825 h 238125"/>
                  <a:gd name="connsiteX1" fmla="*/ 308828 w 489803"/>
                  <a:gd name="connsiteY1" fmla="*/ 0 h 238125"/>
                  <a:gd name="connsiteX2" fmla="*/ 489803 w 489803"/>
                  <a:gd name="connsiteY2" fmla="*/ 236220 h 238125"/>
                  <a:gd name="connsiteX3" fmla="*/ 123825 w 489803"/>
                  <a:gd name="connsiteY3" fmla="*/ 238125 h 238125"/>
                  <a:gd name="connsiteX4" fmla="*/ 0 w 489803"/>
                  <a:gd name="connsiteY4" fmla="*/ 123825 h 238125"/>
                  <a:gd name="connsiteX0" fmla="*/ 0 w 489803"/>
                  <a:gd name="connsiteY0" fmla="*/ 15240 h 129540"/>
                  <a:gd name="connsiteX1" fmla="*/ 331688 w 489803"/>
                  <a:gd name="connsiteY1" fmla="*/ 0 h 129540"/>
                  <a:gd name="connsiteX2" fmla="*/ 489803 w 489803"/>
                  <a:gd name="connsiteY2" fmla="*/ 127635 h 129540"/>
                  <a:gd name="connsiteX3" fmla="*/ 123825 w 489803"/>
                  <a:gd name="connsiteY3" fmla="*/ 129540 h 129540"/>
                  <a:gd name="connsiteX4" fmla="*/ 0 w 489803"/>
                  <a:gd name="connsiteY4" fmla="*/ 15240 h 129540"/>
                  <a:gd name="connsiteX0" fmla="*/ 0 w 489803"/>
                  <a:gd name="connsiteY0" fmla="*/ 1905 h 116205"/>
                  <a:gd name="connsiteX1" fmla="*/ 385028 w 489803"/>
                  <a:gd name="connsiteY1" fmla="*/ 0 h 116205"/>
                  <a:gd name="connsiteX2" fmla="*/ 489803 w 489803"/>
                  <a:gd name="connsiteY2" fmla="*/ 114300 h 116205"/>
                  <a:gd name="connsiteX3" fmla="*/ 123825 w 489803"/>
                  <a:gd name="connsiteY3" fmla="*/ 116205 h 116205"/>
                  <a:gd name="connsiteX4" fmla="*/ 0 w 489803"/>
                  <a:gd name="connsiteY4" fmla="*/ 1905 h 116205"/>
                  <a:gd name="connsiteX0" fmla="*/ 0 w 505043"/>
                  <a:gd name="connsiteY0" fmla="*/ 0 h 121920"/>
                  <a:gd name="connsiteX1" fmla="*/ 400268 w 505043"/>
                  <a:gd name="connsiteY1" fmla="*/ 5715 h 121920"/>
                  <a:gd name="connsiteX2" fmla="*/ 505043 w 505043"/>
                  <a:gd name="connsiteY2" fmla="*/ 120015 h 121920"/>
                  <a:gd name="connsiteX3" fmla="*/ 139065 w 505043"/>
                  <a:gd name="connsiteY3" fmla="*/ 121920 h 121920"/>
                  <a:gd name="connsiteX4" fmla="*/ 0 w 505043"/>
                  <a:gd name="connsiteY4" fmla="*/ 0 h 121920"/>
                  <a:gd name="connsiteX0" fmla="*/ 0 w 505043"/>
                  <a:gd name="connsiteY0" fmla="*/ 1905 h 123825"/>
                  <a:gd name="connsiteX1" fmla="*/ 404078 w 505043"/>
                  <a:gd name="connsiteY1" fmla="*/ 0 h 123825"/>
                  <a:gd name="connsiteX2" fmla="*/ 505043 w 505043"/>
                  <a:gd name="connsiteY2" fmla="*/ 121920 h 123825"/>
                  <a:gd name="connsiteX3" fmla="*/ 139065 w 505043"/>
                  <a:gd name="connsiteY3" fmla="*/ 123825 h 123825"/>
                  <a:gd name="connsiteX4" fmla="*/ 0 w 505043"/>
                  <a:gd name="connsiteY4" fmla="*/ 1905 h 123825"/>
                  <a:gd name="connsiteX0" fmla="*/ 0 w 514568"/>
                  <a:gd name="connsiteY0" fmla="*/ 1905 h 123825"/>
                  <a:gd name="connsiteX1" fmla="*/ 404078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3825"/>
                  <a:gd name="connsiteX1" fmla="*/ 398363 w 514568"/>
                  <a:gd name="connsiteY1" fmla="*/ 0 h 123825"/>
                  <a:gd name="connsiteX2" fmla="*/ 514568 w 514568"/>
                  <a:gd name="connsiteY2" fmla="*/ 121920 h 123825"/>
                  <a:gd name="connsiteX3" fmla="*/ 139065 w 514568"/>
                  <a:gd name="connsiteY3" fmla="*/ 123825 h 123825"/>
                  <a:gd name="connsiteX4" fmla="*/ 0 w 514568"/>
                  <a:gd name="connsiteY4" fmla="*/ 1905 h 123825"/>
                  <a:gd name="connsiteX0" fmla="*/ 0 w 514568"/>
                  <a:gd name="connsiteY0" fmla="*/ 1905 h 121920"/>
                  <a:gd name="connsiteX1" fmla="*/ 398363 w 514568"/>
                  <a:gd name="connsiteY1" fmla="*/ 0 h 121920"/>
                  <a:gd name="connsiteX2" fmla="*/ 514568 w 514568"/>
                  <a:gd name="connsiteY2" fmla="*/ 121920 h 121920"/>
                  <a:gd name="connsiteX3" fmla="*/ 129540 w 514568"/>
                  <a:gd name="connsiteY3" fmla="*/ 121920 h 121920"/>
                  <a:gd name="connsiteX4" fmla="*/ 0 w 514568"/>
                  <a:gd name="connsiteY4" fmla="*/ 1905 h 121920"/>
                  <a:gd name="connsiteX0" fmla="*/ 0 w 520283"/>
                  <a:gd name="connsiteY0" fmla="*/ 1905 h 125730"/>
                  <a:gd name="connsiteX1" fmla="*/ 398363 w 520283"/>
                  <a:gd name="connsiteY1" fmla="*/ 0 h 125730"/>
                  <a:gd name="connsiteX2" fmla="*/ 520283 w 520283"/>
                  <a:gd name="connsiteY2" fmla="*/ 125730 h 125730"/>
                  <a:gd name="connsiteX3" fmla="*/ 129540 w 520283"/>
                  <a:gd name="connsiteY3" fmla="*/ 121920 h 125730"/>
                  <a:gd name="connsiteX4" fmla="*/ 0 w 520283"/>
                  <a:gd name="connsiteY4" fmla="*/ 1905 h 125730"/>
                  <a:gd name="connsiteX0" fmla="*/ 0 w 520283"/>
                  <a:gd name="connsiteY0" fmla="*/ 1905 h 127635"/>
                  <a:gd name="connsiteX1" fmla="*/ 398363 w 520283"/>
                  <a:gd name="connsiteY1" fmla="*/ 0 h 127635"/>
                  <a:gd name="connsiteX2" fmla="*/ 520283 w 520283"/>
                  <a:gd name="connsiteY2" fmla="*/ 125730 h 127635"/>
                  <a:gd name="connsiteX3" fmla="*/ 133350 w 520283"/>
                  <a:gd name="connsiteY3" fmla="*/ 127635 h 127635"/>
                  <a:gd name="connsiteX4" fmla="*/ 0 w 520283"/>
                  <a:gd name="connsiteY4" fmla="*/ 1905 h 12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83" h="127635">
                    <a:moveTo>
                      <a:pt x="0" y="1905"/>
                    </a:moveTo>
                    <a:lnTo>
                      <a:pt x="398363" y="0"/>
                    </a:lnTo>
                    <a:lnTo>
                      <a:pt x="520283" y="125730"/>
                    </a:lnTo>
                    <a:lnTo>
                      <a:pt x="133350" y="127635"/>
                    </a:lnTo>
                    <a:lnTo>
                      <a:pt x="0" y="1905"/>
                    </a:lnTo>
                    <a:close/>
                  </a:path>
                </a:pathLst>
              </a:custGeom>
              <a:gradFill>
                <a:gsLst>
                  <a:gs pos="0">
                    <a:schemeClr val="dk1">
                      <a:tint val="50000"/>
                      <a:satMod val="300000"/>
                    </a:schemeClr>
                  </a:gs>
                  <a:gs pos="61000">
                    <a:schemeClr val="dk1">
                      <a:tint val="37000"/>
                      <a:satMod val="300000"/>
                      <a:lumMod val="66000"/>
                    </a:schemeClr>
                  </a:gs>
                  <a:gs pos="100000">
                    <a:schemeClr val="dk1">
                      <a:tint val="15000"/>
                      <a:satMod val="350000"/>
                    </a:schemeClr>
                  </a:gs>
                </a:gsLst>
              </a:gradFill>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grpSp>
        <p:pic>
          <p:nvPicPr>
            <p:cNvPr id="239" name="Picture 45" descr="Service Router"/>
            <p:cNvPicPr>
              <a:picLocks noChangeAspect="1" noChangeArrowheads="1"/>
            </p:cNvPicPr>
            <p:nvPr/>
          </p:nvPicPr>
          <p:blipFill>
            <a:blip r:embed="rId4" cstate="print"/>
            <a:srcRect/>
            <a:stretch>
              <a:fillRect/>
            </a:stretch>
          </p:blipFill>
          <p:spPr bwMode="auto">
            <a:xfrm>
              <a:off x="7128263" y="4256299"/>
              <a:ext cx="1487295" cy="442345"/>
            </a:xfrm>
            <a:prstGeom prst="rect">
              <a:avLst/>
            </a:prstGeom>
            <a:noFill/>
            <a:ln>
              <a:solidFill>
                <a:schemeClr val="bg1"/>
              </a:solidFill>
            </a:ln>
          </p:spPr>
        </p:pic>
      </p:grpSp>
    </p:spTree>
    <p:extLst>
      <p:ext uri="{BB962C8B-B14F-4D97-AF65-F5344CB8AC3E}">
        <p14:creationId xmlns:p14="http://schemas.microsoft.com/office/powerpoint/2010/main" val="1957239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7"/>
                                        </p:tgtEl>
                                        <p:attrNameLst>
                                          <p:attrName>style.visibility</p:attrName>
                                        </p:attrNameLst>
                                      </p:cBhvr>
                                      <p:to>
                                        <p:strVal val="visible"/>
                                      </p:to>
                                    </p:set>
                                    <p:animEffect transition="in" filter="fade">
                                      <p:cBhvr>
                                        <p:cTn id="20" dur="500"/>
                                        <p:tgtEl>
                                          <p:spTgt spid="10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Discussion</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AC913800-9833-F549-80FC-C3497A40B0B4}" type="slidenum">
              <a:rPr lang="en-US" smtClean="0"/>
              <a:t>37</a:t>
            </a:fld>
            <a:endParaRPr lang="en-US"/>
          </a:p>
        </p:txBody>
      </p:sp>
    </p:spTree>
    <p:extLst>
      <p:ext uri="{BB962C8B-B14F-4D97-AF65-F5344CB8AC3E}">
        <p14:creationId xmlns:p14="http://schemas.microsoft.com/office/powerpoint/2010/main" val="180293973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Time: Rack-Scale Computing</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38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80906">
            <a:off x="1768797" y="1719241"/>
            <a:ext cx="5464473" cy="4969791"/>
          </a:xfrm>
          <a:prstGeom prst="rect">
            <a:avLst/>
          </a:prstGeom>
          <a:noFill/>
          <a:ln w="50800">
            <a:solidFill>
              <a:schemeClr val="bg1">
                <a:lumMod val="95000"/>
              </a:schemeClr>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47612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AC913800-9833-F549-80FC-C3497A40B0B4}" type="slidenum">
              <a:rPr lang="en-US" smtClean="0"/>
              <a:t>39</a:t>
            </a:fld>
            <a:endParaRPr lang="en-US"/>
          </a:p>
        </p:txBody>
      </p:sp>
    </p:spTree>
    <p:extLst>
      <p:ext uri="{BB962C8B-B14F-4D97-AF65-F5344CB8AC3E}">
        <p14:creationId xmlns:p14="http://schemas.microsoft.com/office/powerpoint/2010/main" val="19993661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3600173" y="3249405"/>
            <a:ext cx="5300870" cy="3472070"/>
          </a:xfrm>
          <a:prstGeom prst="rect">
            <a:avLst/>
          </a:prstGeom>
        </p:spPr>
      </p:pic>
      <p:sp>
        <p:nvSpPr>
          <p:cNvPr id="2" name="Title 1"/>
          <p:cNvSpPr>
            <a:spLocks noGrp="1"/>
          </p:cNvSpPr>
          <p:nvPr>
            <p:ph type="title"/>
          </p:nvPr>
        </p:nvSpPr>
        <p:spPr>
          <a:xfrm>
            <a:off x="254000" y="274638"/>
            <a:ext cx="8801652" cy="1143000"/>
          </a:xfrm>
        </p:spPr>
        <p:txBody>
          <a:bodyPr>
            <a:normAutofit fontScale="90000"/>
          </a:bodyPr>
          <a:lstStyle/>
          <a:p>
            <a:r>
              <a:rPr lang="en-US" dirty="0" smtClean="0"/>
              <a:t>Building Block: </a:t>
            </a:r>
            <a:br>
              <a:rPr lang="en-US" dirty="0" smtClean="0"/>
            </a:br>
            <a:r>
              <a:rPr lang="en-US" dirty="0" smtClean="0"/>
              <a:t>Merchant Silicon Switching Chips</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4</a:t>
            </a:fld>
            <a:endParaRPr lang="en-US"/>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0" b="97706" l="0" r="100000">
                        <a14:foregroundMark x1="27417" y1="91297" x2="27417" y2="91297"/>
                        <a14:foregroundMark x1="28875" y1="93117" x2="28875" y2="93117"/>
                      </a14:backgroundRemoval>
                    </a14:imgEffect>
                  </a14:imgLayer>
                </a14:imgProps>
              </a:ext>
            </a:extLst>
          </a:blip>
          <a:stretch>
            <a:fillRect/>
          </a:stretch>
        </p:blipFill>
        <p:spPr>
          <a:xfrm>
            <a:off x="254000" y="1652176"/>
            <a:ext cx="4958522" cy="2611489"/>
          </a:xfrm>
          <a:prstGeom prst="rect">
            <a:avLst/>
          </a:prstGeom>
        </p:spPr>
      </p:pic>
      <p:sp>
        <p:nvSpPr>
          <p:cNvPr id="11" name="TextBox 10"/>
          <p:cNvSpPr txBox="1"/>
          <p:nvPr/>
        </p:nvSpPr>
        <p:spPr>
          <a:xfrm>
            <a:off x="408600" y="4175321"/>
            <a:ext cx="2838175" cy="523220"/>
          </a:xfrm>
          <a:prstGeom prst="rect">
            <a:avLst/>
          </a:prstGeom>
          <a:noFill/>
        </p:spPr>
        <p:txBody>
          <a:bodyPr wrap="square" rtlCol="0">
            <a:spAutoFit/>
          </a:bodyPr>
          <a:lstStyle/>
          <a:p>
            <a:pPr algn="ctr"/>
            <a:r>
              <a:rPr lang="en-US" sz="2800" dirty="0" smtClean="0"/>
              <a:t>Facebook Wedge</a:t>
            </a:r>
            <a:endParaRPr lang="en-US" sz="2800" dirty="0"/>
          </a:p>
        </p:txBody>
      </p:sp>
      <p:sp>
        <p:nvSpPr>
          <p:cNvPr id="12" name="TextBox 11"/>
          <p:cNvSpPr txBox="1"/>
          <p:nvPr/>
        </p:nvSpPr>
        <p:spPr>
          <a:xfrm>
            <a:off x="5663098" y="2571804"/>
            <a:ext cx="2462696" cy="523220"/>
          </a:xfrm>
          <a:prstGeom prst="rect">
            <a:avLst/>
          </a:prstGeom>
          <a:noFill/>
        </p:spPr>
        <p:txBody>
          <a:bodyPr wrap="square" rtlCol="0">
            <a:spAutoFit/>
          </a:bodyPr>
          <a:lstStyle/>
          <a:p>
            <a:pPr algn="ctr"/>
            <a:r>
              <a:rPr lang="en-US" sz="2800" dirty="0" smtClean="0"/>
              <a:t>6 pack</a:t>
            </a:r>
            <a:endParaRPr lang="en-US" sz="2800" dirty="0"/>
          </a:p>
        </p:txBody>
      </p:sp>
      <p:cxnSp>
        <p:nvCxnSpPr>
          <p:cNvPr id="14" name="Straight Arrow Connector 13"/>
          <p:cNvCxnSpPr/>
          <p:nvPr/>
        </p:nvCxnSpPr>
        <p:spPr>
          <a:xfrm flipH="1">
            <a:off x="4072834" y="1842935"/>
            <a:ext cx="2054087" cy="629478"/>
          </a:xfrm>
          <a:prstGeom prst="straightConnector1">
            <a:avLst/>
          </a:prstGeom>
          <a:ln w="762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996609" y="1552785"/>
            <a:ext cx="2462696" cy="523220"/>
          </a:xfrm>
          <a:prstGeom prst="rect">
            <a:avLst/>
          </a:prstGeom>
          <a:noFill/>
        </p:spPr>
        <p:txBody>
          <a:bodyPr wrap="square" rtlCol="0">
            <a:spAutoFit/>
          </a:bodyPr>
          <a:lstStyle/>
          <a:p>
            <a:pPr algn="ctr"/>
            <a:r>
              <a:rPr lang="en-US" sz="2800" dirty="0" smtClean="0"/>
              <a:t>Switch ASIC</a:t>
            </a:r>
            <a:endParaRPr lang="en-US" sz="2800" dirty="0"/>
          </a:p>
        </p:txBody>
      </p:sp>
      <p:sp>
        <p:nvSpPr>
          <p:cNvPr id="17" name="TextBox 16"/>
          <p:cNvSpPr txBox="1"/>
          <p:nvPr/>
        </p:nvSpPr>
        <p:spPr>
          <a:xfrm>
            <a:off x="231912" y="6174898"/>
            <a:ext cx="8094872" cy="338554"/>
          </a:xfrm>
          <a:prstGeom prst="rect">
            <a:avLst/>
          </a:prstGeom>
          <a:noFill/>
        </p:spPr>
        <p:txBody>
          <a:bodyPr wrap="square" rtlCol="0">
            <a:spAutoFit/>
          </a:bodyPr>
          <a:lstStyle/>
          <a:p>
            <a:pPr marL="285750" indent="-285750">
              <a:buFont typeface="Wingdings" charset="2"/>
              <a:buChar char="²"/>
            </a:pPr>
            <a:r>
              <a:rPr lang="en-US" sz="1600" dirty="0" smtClean="0">
                <a:solidFill>
                  <a:schemeClr val="tx1">
                    <a:lumMod val="50000"/>
                    <a:lumOff val="50000"/>
                  </a:schemeClr>
                </a:solidFill>
              </a:rPr>
              <a:t>Image courtesy of Facebook</a:t>
            </a:r>
            <a:endParaRPr lang="en-US" sz="1600" dirty="0">
              <a:solidFill>
                <a:schemeClr val="tx1">
                  <a:lumMod val="50000"/>
                  <a:lumOff val="50000"/>
                </a:schemeClr>
              </a:solidFill>
            </a:endParaRPr>
          </a:p>
        </p:txBody>
      </p:sp>
      <p:sp>
        <p:nvSpPr>
          <p:cNvPr id="13" name="Content Placeholder 8"/>
          <p:cNvSpPr txBox="1">
            <a:spLocks/>
          </p:cNvSpPr>
          <p:nvPr/>
        </p:nvSpPr>
        <p:spPr>
          <a:xfrm>
            <a:off x="254000" y="4869253"/>
            <a:ext cx="4086088" cy="11545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rmAutofit/>
          </a:bodyPr>
          <a:lstStyle>
            <a:lvl1pPr marL="0" indent="0" algn="l" defTabSz="457200" rtl="0" eaLnBrk="1" latinLnBrk="0" hangingPunct="1">
              <a:spcBef>
                <a:spcPct val="20000"/>
              </a:spcBef>
              <a:buFont typeface="Arial"/>
              <a:buNone/>
              <a:defRPr sz="3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smtClean="0">
                <a:solidFill>
                  <a:schemeClr val="bg1"/>
                </a:solidFill>
              </a:rPr>
              <a:t>Limited radix: 16x40Gbps</a:t>
            </a:r>
          </a:p>
          <a:p>
            <a:pPr algn="ctr"/>
            <a:r>
              <a:rPr lang="en-US" sz="2800" dirty="0" smtClean="0">
                <a:solidFill>
                  <a:schemeClr val="bg1"/>
                </a:solidFill>
              </a:rPr>
              <a:t>High power: 17 W/port</a:t>
            </a:r>
          </a:p>
        </p:txBody>
      </p:sp>
    </p:spTree>
    <p:extLst>
      <p:ext uri="{BB962C8B-B14F-4D97-AF65-F5344CB8AC3E}">
        <p14:creationId xmlns:p14="http://schemas.microsoft.com/office/powerpoint/2010/main" val="2542141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913800-9833-F549-80FC-C3497A40B0B4}" type="slidenum">
              <a:rPr lang="en-US" smtClean="0"/>
              <a:t>5</a:t>
            </a:fld>
            <a:endParaRPr lang="en-US"/>
          </a:p>
        </p:txBody>
      </p:sp>
      <p:pic>
        <p:nvPicPr>
          <p:cNvPr id="5" name="Picture 4"/>
          <p:cNvPicPr>
            <a:picLocks noChangeAspect="1"/>
          </p:cNvPicPr>
          <p:nvPr/>
        </p:nvPicPr>
        <p:blipFill>
          <a:blip r:embed="rId2"/>
          <a:stretch>
            <a:fillRect/>
          </a:stretch>
        </p:blipFill>
        <p:spPr>
          <a:xfrm>
            <a:off x="22089" y="392595"/>
            <a:ext cx="9144000" cy="5894651"/>
          </a:xfrm>
          <a:prstGeom prst="rect">
            <a:avLst/>
          </a:prstGeom>
        </p:spPr>
      </p:pic>
      <p:sp>
        <p:nvSpPr>
          <p:cNvPr id="6" name="TextBox 5"/>
          <p:cNvSpPr txBox="1"/>
          <p:nvPr/>
        </p:nvSpPr>
        <p:spPr>
          <a:xfrm>
            <a:off x="154605" y="6268023"/>
            <a:ext cx="8260526" cy="584776"/>
          </a:xfrm>
          <a:prstGeom prst="rect">
            <a:avLst/>
          </a:prstGeom>
          <a:noFill/>
        </p:spPr>
        <p:txBody>
          <a:bodyPr wrap="square" rtlCol="0">
            <a:spAutoFit/>
          </a:bodyPr>
          <a:lstStyle/>
          <a:p>
            <a:pPr marL="342900" indent="-342900">
              <a:buFont typeface="Wingdings" charset="2"/>
              <a:buChar char="²"/>
            </a:pPr>
            <a:r>
              <a:rPr lang="en-US" sz="1600" dirty="0">
                <a:solidFill>
                  <a:schemeClr val="bg1">
                    <a:lumMod val="50000"/>
                  </a:schemeClr>
                </a:solidFill>
              </a:rPr>
              <a:t>https://</a:t>
            </a:r>
            <a:r>
              <a:rPr lang="en-US" sz="1600" dirty="0" err="1">
                <a:solidFill>
                  <a:schemeClr val="bg1">
                    <a:lumMod val="50000"/>
                  </a:schemeClr>
                </a:solidFill>
              </a:rPr>
              <a:t>code.facebook.com</a:t>
            </a:r>
            <a:r>
              <a:rPr lang="en-US" sz="1600" dirty="0">
                <a:solidFill>
                  <a:schemeClr val="bg1">
                    <a:lumMod val="50000"/>
                  </a:schemeClr>
                </a:solidFill>
              </a:rPr>
              <a:t>/posts/360346274145943/introducing-data-center-fabric-the-next-generation-facebook-data-center-network/</a:t>
            </a:r>
          </a:p>
        </p:txBody>
      </p:sp>
      <p:grpSp>
        <p:nvGrpSpPr>
          <p:cNvPr id="15" name="Group 14"/>
          <p:cNvGrpSpPr/>
          <p:nvPr/>
        </p:nvGrpSpPr>
        <p:grpSpPr>
          <a:xfrm>
            <a:off x="773022" y="163228"/>
            <a:ext cx="3335152" cy="2387815"/>
            <a:chOff x="773022" y="163228"/>
            <a:chExt cx="3335152" cy="2387815"/>
          </a:xfrm>
        </p:grpSpPr>
        <p:grpSp>
          <p:nvGrpSpPr>
            <p:cNvPr id="10" name="Group 9"/>
            <p:cNvGrpSpPr/>
            <p:nvPr/>
          </p:nvGrpSpPr>
          <p:grpSpPr>
            <a:xfrm>
              <a:off x="773022" y="163228"/>
              <a:ext cx="2650435" cy="2387815"/>
              <a:chOff x="773022" y="163228"/>
              <a:chExt cx="2650435" cy="2387815"/>
            </a:xfrm>
          </p:grpSpPr>
          <p:cxnSp>
            <p:nvCxnSpPr>
              <p:cNvPr id="8" name="Straight Arrow Connector 7"/>
              <p:cNvCxnSpPr/>
              <p:nvPr/>
            </p:nvCxnSpPr>
            <p:spPr>
              <a:xfrm flipH="1">
                <a:off x="1380436" y="916609"/>
                <a:ext cx="276086" cy="1634434"/>
              </a:xfrm>
              <a:prstGeom prst="straightConnector1">
                <a:avLst/>
              </a:prstGeom>
              <a:ln>
                <a:solidFill>
                  <a:srgbClr val="D1140E"/>
                </a:solidFill>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73022" y="163228"/>
                <a:ext cx="2650435" cy="830997"/>
              </a:xfrm>
              <a:prstGeom prst="rect">
                <a:avLst/>
              </a:prstGeom>
              <a:noFill/>
            </p:spPr>
            <p:txBody>
              <a:bodyPr wrap="square" rtlCol="0">
                <a:spAutoFit/>
              </a:bodyPr>
              <a:lstStyle/>
              <a:p>
                <a:pPr algn="ctr"/>
                <a:r>
                  <a:rPr lang="en-US" sz="2400" dirty="0" smtClean="0">
                    <a:solidFill>
                      <a:srgbClr val="D1140E"/>
                    </a:solidFill>
                  </a:rPr>
                  <a:t>Long cables</a:t>
                </a:r>
              </a:p>
              <a:p>
                <a:pPr algn="ctr"/>
                <a:r>
                  <a:rPr lang="en-US" sz="2400" dirty="0" smtClean="0">
                    <a:solidFill>
                      <a:srgbClr val="D1140E"/>
                    </a:solidFill>
                  </a:rPr>
                  <a:t>(fiber)</a:t>
                </a:r>
              </a:p>
            </p:txBody>
          </p:sp>
        </p:grpSp>
        <p:cxnSp>
          <p:nvCxnSpPr>
            <p:cNvPr id="12" name="Straight Arrow Connector 11"/>
            <p:cNvCxnSpPr/>
            <p:nvPr/>
          </p:nvCxnSpPr>
          <p:spPr>
            <a:xfrm>
              <a:off x="2705652" y="651565"/>
              <a:ext cx="1402522" cy="364435"/>
            </a:xfrm>
            <a:prstGeom prst="straightConnector1">
              <a:avLst/>
            </a:prstGeom>
            <a:ln>
              <a:solidFill>
                <a:srgbClr val="D1140E"/>
              </a:solidFill>
              <a:tailEnd type="arrow"/>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0341182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attre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373" y="2574076"/>
            <a:ext cx="6174433" cy="3804185"/>
          </a:xfrm>
          <a:prstGeom prst="rect">
            <a:avLst/>
          </a:prstGeom>
        </p:spPr>
      </p:pic>
      <p:sp>
        <p:nvSpPr>
          <p:cNvPr id="3" name="Title 2"/>
          <p:cNvSpPr>
            <a:spLocks noGrp="1"/>
          </p:cNvSpPr>
          <p:nvPr>
            <p:ph type="title"/>
          </p:nvPr>
        </p:nvSpPr>
        <p:spPr>
          <a:xfrm>
            <a:off x="457200" y="126690"/>
            <a:ext cx="8229600" cy="811657"/>
          </a:xfrm>
        </p:spPr>
        <p:txBody>
          <a:bodyPr>
            <a:normAutofit/>
          </a:bodyPr>
          <a:lstStyle/>
          <a:p>
            <a:r>
              <a:rPr lang="en-US" dirty="0" smtClean="0"/>
              <a:t>Scale-out packet-switch fabrics</a:t>
            </a:r>
            <a:endParaRPr lang="en-US" dirty="0"/>
          </a:p>
        </p:txBody>
      </p:sp>
      <p:sp>
        <p:nvSpPr>
          <p:cNvPr id="2" name="Rounded Rectangle 1"/>
          <p:cNvSpPr/>
          <p:nvPr/>
        </p:nvSpPr>
        <p:spPr>
          <a:xfrm>
            <a:off x="1848689" y="2574076"/>
            <a:ext cx="5005851" cy="2291848"/>
          </a:xfrm>
          <a:prstGeom prst="roundRect">
            <a:avLst/>
          </a:prstGeom>
          <a:solidFill>
            <a:srgbClr val="FF0000">
              <a:alpha val="22000"/>
            </a:srgbClr>
          </a:solidFill>
          <a:ln w="762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75603" y="1035020"/>
            <a:ext cx="8333409" cy="1384995"/>
          </a:xfrm>
          <a:prstGeom prst="rect">
            <a:avLst/>
          </a:prstGeom>
          <a:noFill/>
        </p:spPr>
        <p:txBody>
          <a:bodyPr wrap="square" rtlCol="0">
            <a:spAutoFit/>
          </a:bodyPr>
          <a:lstStyle/>
          <a:p>
            <a:r>
              <a:rPr lang="en-US" sz="2800" dirty="0" smtClean="0"/>
              <a:t>Large number of switches, fibers, </a:t>
            </a:r>
            <a:r>
              <a:rPr lang="en-US" sz="2800" dirty="0">
                <a:solidFill>
                  <a:srgbClr val="D1140E"/>
                </a:solidFill>
              </a:rPr>
              <a:t>optical transceivers</a:t>
            </a:r>
            <a:endParaRPr lang="en-US" sz="2800" dirty="0" smtClean="0">
              <a:solidFill>
                <a:srgbClr val="D1140E"/>
              </a:solidFill>
            </a:endParaRPr>
          </a:p>
          <a:p>
            <a:r>
              <a:rPr lang="en-US" sz="2800" dirty="0" smtClean="0"/>
              <a:t>Power hungry </a:t>
            </a:r>
          </a:p>
          <a:p>
            <a:r>
              <a:rPr lang="en-US" sz="2800" dirty="0"/>
              <a:t>Hard to </a:t>
            </a:r>
            <a:r>
              <a:rPr lang="en-US" sz="2800" dirty="0" smtClean="0"/>
              <a:t>expand</a:t>
            </a:r>
            <a:endParaRPr lang="en-US" sz="2800" dirty="0"/>
          </a:p>
        </p:txBody>
      </p:sp>
    </p:spTree>
    <p:extLst>
      <p:ext uri="{BB962C8B-B14F-4D97-AF65-F5344CB8AC3E}">
        <p14:creationId xmlns:p14="http://schemas.microsoft.com/office/powerpoint/2010/main" val="2082928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913800-9833-F549-80FC-C3497A40B0B4}" type="slidenum">
              <a:rPr lang="en-US" smtClean="0"/>
              <a:t>7</a:t>
            </a:fld>
            <a:endParaRPr lang="en-US"/>
          </a:p>
        </p:txBody>
      </p:sp>
      <p:sp>
        <p:nvSpPr>
          <p:cNvPr id="5" name="Title 3"/>
          <p:cNvSpPr>
            <a:spLocks noGrp="1"/>
          </p:cNvSpPr>
          <p:nvPr>
            <p:ph type="title"/>
          </p:nvPr>
        </p:nvSpPr>
        <p:spPr>
          <a:xfrm>
            <a:off x="99391" y="274639"/>
            <a:ext cx="8808277" cy="1143000"/>
          </a:xfrm>
        </p:spPr>
        <p:txBody>
          <a:bodyPr>
            <a:normAutofit/>
          </a:bodyPr>
          <a:lstStyle/>
          <a:p>
            <a:r>
              <a:rPr lang="en-US" dirty="0" smtClean="0"/>
              <a:t>Beyond Packet-Switched DC Fabrics</a:t>
            </a:r>
            <a:endParaRPr lang="en-US" dirty="0"/>
          </a:p>
        </p:txBody>
      </p:sp>
      <p:grpSp>
        <p:nvGrpSpPr>
          <p:cNvPr id="62" name="Group 61"/>
          <p:cNvGrpSpPr/>
          <p:nvPr/>
        </p:nvGrpSpPr>
        <p:grpSpPr>
          <a:xfrm>
            <a:off x="397577" y="1587554"/>
            <a:ext cx="5477333" cy="2938086"/>
            <a:chOff x="397577" y="1587554"/>
            <a:chExt cx="5477333" cy="2938086"/>
          </a:xfrm>
        </p:grpSpPr>
        <p:pic>
          <p:nvPicPr>
            <p:cNvPr id="6" name="Picture 5" descr="hybri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71" y="2298584"/>
              <a:ext cx="3857676" cy="2227056"/>
            </a:xfrm>
            <a:prstGeom prst="rect">
              <a:avLst/>
            </a:prstGeom>
          </p:spPr>
        </p:pic>
        <p:sp>
          <p:nvSpPr>
            <p:cNvPr id="7" name="TextBox 6"/>
            <p:cNvSpPr txBox="1"/>
            <p:nvPr/>
          </p:nvSpPr>
          <p:spPr>
            <a:xfrm>
              <a:off x="397577" y="1587554"/>
              <a:ext cx="5477333" cy="769441"/>
            </a:xfrm>
            <a:prstGeom prst="rect">
              <a:avLst/>
            </a:prstGeom>
            <a:noFill/>
          </p:spPr>
          <p:txBody>
            <a:bodyPr wrap="square" rtlCol="0">
              <a:spAutoFit/>
            </a:bodyPr>
            <a:lstStyle/>
            <a:p>
              <a:r>
                <a:rPr lang="en-US" sz="2400" dirty="0" smtClean="0"/>
                <a:t>Optical circuit switching</a:t>
              </a:r>
            </a:p>
            <a:p>
              <a:r>
                <a:rPr lang="en-US" sz="2000" dirty="0" smtClean="0">
                  <a:solidFill>
                    <a:srgbClr val="D1140E"/>
                  </a:solidFill>
                </a:rPr>
                <a:t>[Helios, </a:t>
              </a:r>
              <a:r>
                <a:rPr lang="en-US" sz="2000" dirty="0" err="1" smtClean="0">
                  <a:solidFill>
                    <a:srgbClr val="D1140E"/>
                  </a:solidFill>
                </a:rPr>
                <a:t>cThrough</a:t>
              </a:r>
              <a:r>
                <a:rPr lang="en-US" sz="2000" dirty="0" smtClean="0">
                  <a:solidFill>
                    <a:srgbClr val="D1140E"/>
                  </a:solidFill>
                </a:rPr>
                <a:t>, </a:t>
              </a:r>
              <a:r>
                <a:rPr lang="en-US" sz="2000" dirty="0" err="1" smtClean="0">
                  <a:solidFill>
                    <a:srgbClr val="D1140E"/>
                  </a:solidFill>
                </a:rPr>
                <a:t>Mordio</a:t>
              </a:r>
              <a:r>
                <a:rPr lang="en-US" sz="2000" dirty="0" smtClean="0">
                  <a:solidFill>
                    <a:srgbClr val="D1140E"/>
                  </a:solidFill>
                </a:rPr>
                <a:t>, </a:t>
              </a:r>
              <a:r>
                <a:rPr lang="en-US" sz="2000" dirty="0" err="1" smtClean="0">
                  <a:solidFill>
                    <a:srgbClr val="D1140E"/>
                  </a:solidFill>
                </a:rPr>
                <a:t>ReacTor</a:t>
              </a:r>
              <a:r>
                <a:rPr lang="en-US" sz="2000" dirty="0" smtClean="0">
                  <a:solidFill>
                    <a:srgbClr val="D1140E"/>
                  </a:solidFill>
                </a:rPr>
                <a:t>, </a:t>
              </a:r>
              <a:r>
                <a:rPr lang="is-IS" sz="2000" dirty="0" smtClean="0">
                  <a:solidFill>
                    <a:srgbClr val="D1140E"/>
                  </a:solidFill>
                </a:rPr>
                <a:t>…]</a:t>
              </a:r>
              <a:r>
                <a:rPr lang="en-US" sz="2000" dirty="0" smtClean="0">
                  <a:solidFill>
                    <a:srgbClr val="D1140E"/>
                  </a:solidFill>
                </a:rPr>
                <a:t> </a:t>
              </a:r>
              <a:endParaRPr lang="en-US" dirty="0">
                <a:solidFill>
                  <a:srgbClr val="D1140E"/>
                </a:solidFill>
              </a:endParaRPr>
            </a:p>
          </p:txBody>
        </p:sp>
      </p:grpSp>
      <p:grpSp>
        <p:nvGrpSpPr>
          <p:cNvPr id="63" name="Group 62"/>
          <p:cNvGrpSpPr/>
          <p:nvPr/>
        </p:nvGrpSpPr>
        <p:grpSpPr>
          <a:xfrm>
            <a:off x="5011023" y="1538413"/>
            <a:ext cx="8976905" cy="3623523"/>
            <a:chOff x="5011023" y="1538413"/>
            <a:chExt cx="8976905" cy="3623523"/>
          </a:xfrm>
        </p:grpSpPr>
        <p:grpSp>
          <p:nvGrpSpPr>
            <p:cNvPr id="10" name="Group 9"/>
            <p:cNvGrpSpPr/>
            <p:nvPr/>
          </p:nvGrpSpPr>
          <p:grpSpPr>
            <a:xfrm>
              <a:off x="5011023" y="2220461"/>
              <a:ext cx="3896645" cy="2713351"/>
              <a:chOff x="4606780" y="1653812"/>
              <a:chExt cx="4431337" cy="3085674"/>
            </a:xfrm>
          </p:grpSpPr>
          <p:pic>
            <p:nvPicPr>
              <p:cNvPr id="8" name="Picture 7" descr="Screen Shot 2016-03-08 at 1.16.1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780" y="1653812"/>
                <a:ext cx="4431337" cy="3085674"/>
              </a:xfrm>
              <a:prstGeom prst="rect">
                <a:avLst/>
              </a:prstGeom>
            </p:spPr>
          </p:pic>
          <p:sp>
            <p:nvSpPr>
              <p:cNvPr id="9" name="Rectangle 8"/>
              <p:cNvSpPr/>
              <p:nvPr/>
            </p:nvSpPr>
            <p:spPr>
              <a:xfrm>
                <a:off x="8022117" y="3909391"/>
                <a:ext cx="1016000" cy="7767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5096583" y="1538413"/>
              <a:ext cx="2930718" cy="1138773"/>
            </a:xfrm>
            <a:prstGeom prst="rect">
              <a:avLst/>
            </a:prstGeom>
            <a:noFill/>
          </p:spPr>
          <p:txBody>
            <a:bodyPr wrap="square" rtlCol="0">
              <a:spAutoFit/>
            </a:bodyPr>
            <a:lstStyle/>
            <a:p>
              <a:r>
                <a:rPr lang="en-US" sz="2400" dirty="0" smtClean="0"/>
                <a:t>60 GHz RF</a:t>
              </a:r>
            </a:p>
            <a:p>
              <a:r>
                <a:rPr lang="en-US" sz="2000" dirty="0" smtClean="0">
                  <a:solidFill>
                    <a:srgbClr val="D1140E"/>
                  </a:solidFill>
                </a:rPr>
                <a:t>[Flyways, </a:t>
              </a:r>
              <a:r>
                <a:rPr lang="en-US" sz="2000" dirty="0" err="1" smtClean="0">
                  <a:solidFill>
                    <a:srgbClr val="D1140E"/>
                  </a:solidFill>
                </a:rPr>
                <a:t>MirrorMirror</a:t>
              </a:r>
              <a:r>
                <a:rPr lang="is-IS" sz="2000" dirty="0" smtClean="0">
                  <a:solidFill>
                    <a:srgbClr val="D1140E"/>
                  </a:solidFill>
                </a:rPr>
                <a:t>]</a:t>
              </a:r>
              <a:r>
                <a:rPr lang="en-US" sz="2000" dirty="0" smtClean="0">
                  <a:solidFill>
                    <a:srgbClr val="D1140E"/>
                  </a:solidFill>
                </a:rPr>
                <a:t> </a:t>
              </a:r>
              <a:endParaRPr lang="en-US" sz="2000" dirty="0">
                <a:solidFill>
                  <a:srgbClr val="D1140E"/>
                </a:solidFill>
              </a:endParaRPr>
            </a:p>
            <a:p>
              <a:endParaRPr lang="en-US" sz="2400" dirty="0"/>
            </a:p>
          </p:txBody>
        </p:sp>
        <p:sp>
          <p:nvSpPr>
            <p:cNvPr id="61" name="TextBox 60"/>
            <p:cNvSpPr txBox="1"/>
            <p:nvPr/>
          </p:nvSpPr>
          <p:spPr>
            <a:xfrm>
              <a:off x="5727402" y="4823382"/>
              <a:ext cx="8260526" cy="338554"/>
            </a:xfrm>
            <a:prstGeom prst="rect">
              <a:avLst/>
            </a:prstGeom>
            <a:noFill/>
          </p:spPr>
          <p:txBody>
            <a:bodyPr wrap="square" rtlCol="0">
              <a:spAutoFit/>
            </a:bodyPr>
            <a:lstStyle/>
            <a:p>
              <a:pPr marL="342900" indent="-342900">
                <a:buFont typeface="Wingdings" charset="2"/>
                <a:buChar char="²"/>
              </a:pPr>
              <a:r>
                <a:rPr lang="en-US" sz="1600" dirty="0" smtClean="0">
                  <a:solidFill>
                    <a:schemeClr val="bg1">
                      <a:lumMod val="50000"/>
                    </a:schemeClr>
                  </a:solidFill>
                </a:rPr>
                <a:t>Fig. from presentation by Xia Zhou </a:t>
              </a:r>
              <a:endParaRPr lang="en-US" sz="1600" dirty="0">
                <a:solidFill>
                  <a:schemeClr val="bg1">
                    <a:lumMod val="50000"/>
                  </a:schemeClr>
                </a:solidFill>
              </a:endParaRPr>
            </a:p>
          </p:txBody>
        </p:sp>
      </p:grpSp>
      <p:grpSp>
        <p:nvGrpSpPr>
          <p:cNvPr id="64" name="Group 63"/>
          <p:cNvGrpSpPr/>
          <p:nvPr/>
        </p:nvGrpSpPr>
        <p:grpSpPr>
          <a:xfrm>
            <a:off x="286521" y="4678970"/>
            <a:ext cx="5477314" cy="2050931"/>
            <a:chOff x="286521" y="4678970"/>
            <a:chExt cx="5477314" cy="2050931"/>
          </a:xfrm>
        </p:grpSpPr>
        <p:grpSp>
          <p:nvGrpSpPr>
            <p:cNvPr id="59" name="Group 58"/>
            <p:cNvGrpSpPr/>
            <p:nvPr/>
          </p:nvGrpSpPr>
          <p:grpSpPr>
            <a:xfrm>
              <a:off x="2672761" y="4678970"/>
              <a:ext cx="3091074" cy="2050931"/>
              <a:chOff x="2655488" y="4112662"/>
              <a:chExt cx="3983094" cy="2642787"/>
            </a:xfrm>
          </p:grpSpPr>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958886" y="5874788"/>
                <a:ext cx="507956" cy="880661"/>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2655488" y="5055157"/>
                <a:ext cx="3875741" cy="376605"/>
                <a:chOff x="4295770" y="2536103"/>
                <a:chExt cx="3875741" cy="376605"/>
              </a:xfrm>
            </p:grpSpPr>
            <p:sp>
              <p:nvSpPr>
                <p:cNvPr id="14" name="Can 13"/>
                <p:cNvSpPr/>
                <p:nvPr/>
              </p:nvSpPr>
              <p:spPr>
                <a:xfrm rot="2976130">
                  <a:off x="4398940" y="2543708"/>
                  <a:ext cx="139313" cy="345654"/>
                </a:xfrm>
                <a:prstGeom prst="can">
                  <a:avLst>
                    <a:gd name="adj" fmla="val 50000"/>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77923" tIns="38961" rIns="77923" bIns="38961" rtlCol="0" anchor="ctr"/>
                <a:lstStyle/>
                <a:p>
                  <a:pPr algn="ctr"/>
                  <a:endParaRPr lang="en-US" dirty="0"/>
                </a:p>
              </p:txBody>
            </p:sp>
            <p:sp>
              <p:nvSpPr>
                <p:cNvPr id="15" name="Can 14"/>
                <p:cNvSpPr/>
                <p:nvPr/>
              </p:nvSpPr>
              <p:spPr>
                <a:xfrm rot="19753693">
                  <a:off x="7509661" y="2540502"/>
                  <a:ext cx="94279" cy="362665"/>
                </a:xfrm>
                <a:prstGeom prst="can">
                  <a:avLst>
                    <a:gd name="adj" fmla="val 50000"/>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77923" tIns="38961" rIns="77923" bIns="38961" rtlCol="0" anchor="ctr"/>
                <a:lstStyle/>
                <a:p>
                  <a:pPr algn="ctr"/>
                  <a:endParaRPr lang="en-US" dirty="0"/>
                </a:p>
              </p:txBody>
            </p:sp>
            <p:sp>
              <p:nvSpPr>
                <p:cNvPr id="16" name="Can 15"/>
                <p:cNvSpPr/>
                <p:nvPr/>
              </p:nvSpPr>
              <p:spPr>
                <a:xfrm rot="19033263">
                  <a:off x="8070131" y="2553774"/>
                  <a:ext cx="101380" cy="358934"/>
                </a:xfrm>
                <a:prstGeom prst="can">
                  <a:avLst>
                    <a:gd name="adj" fmla="val 50000"/>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77923" tIns="38961" rIns="77923" bIns="38961" rtlCol="0" anchor="ctr"/>
                <a:lstStyle/>
                <a:p>
                  <a:pPr algn="ctr"/>
                  <a:endParaRPr lang="en-US" dirty="0"/>
                </a:p>
              </p:txBody>
            </p:sp>
            <p:sp>
              <p:nvSpPr>
                <p:cNvPr id="17" name="Can 16"/>
                <p:cNvSpPr/>
                <p:nvPr/>
              </p:nvSpPr>
              <p:spPr>
                <a:xfrm rot="1996158">
                  <a:off x="6431683" y="2539925"/>
                  <a:ext cx="111472" cy="359209"/>
                </a:xfrm>
                <a:prstGeom prst="can">
                  <a:avLst>
                    <a:gd name="adj" fmla="val 50000"/>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77923" tIns="38961" rIns="77923" bIns="38961" rtlCol="0" anchor="ctr"/>
                <a:lstStyle/>
                <a:p>
                  <a:pPr algn="ctr"/>
                  <a:endParaRPr lang="en-US" dirty="0"/>
                </a:p>
              </p:txBody>
            </p:sp>
            <p:sp>
              <p:nvSpPr>
                <p:cNvPr id="18" name="Can 17"/>
                <p:cNvSpPr/>
                <p:nvPr/>
              </p:nvSpPr>
              <p:spPr>
                <a:xfrm rot="19753693">
                  <a:off x="5903625" y="2538016"/>
                  <a:ext cx="110048" cy="360005"/>
                </a:xfrm>
                <a:prstGeom prst="can">
                  <a:avLst>
                    <a:gd name="adj" fmla="val 50000"/>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77923" tIns="38961" rIns="77923" bIns="38961" rtlCol="0" anchor="ctr"/>
                <a:lstStyle/>
                <a:p>
                  <a:pPr algn="ctr"/>
                  <a:endParaRPr lang="en-US" dirty="0"/>
                </a:p>
              </p:txBody>
            </p:sp>
            <p:sp>
              <p:nvSpPr>
                <p:cNvPr id="19" name="Can 18"/>
                <p:cNvSpPr/>
                <p:nvPr/>
              </p:nvSpPr>
              <p:spPr>
                <a:xfrm rot="1996158">
                  <a:off x="4897975" y="2536103"/>
                  <a:ext cx="114897" cy="362119"/>
                </a:xfrm>
                <a:prstGeom prst="can">
                  <a:avLst>
                    <a:gd name="adj" fmla="val 50000"/>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77923" tIns="38961" rIns="77923" bIns="38961" rtlCol="0" anchor="ctr"/>
                <a:lstStyle/>
                <a:p>
                  <a:pPr algn="ctr"/>
                  <a:endParaRPr lang="en-US" dirty="0"/>
                </a:p>
              </p:txBody>
            </p:sp>
          </p:gr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379530" y="5874783"/>
                <a:ext cx="507956" cy="880663"/>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953292" y="5874783"/>
                <a:ext cx="507956" cy="880663"/>
              </a:xfrm>
              <a:prstGeom prst="rect">
                <a:avLst/>
              </a:prstGeom>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2727191" y="5425283"/>
                <a:ext cx="974787" cy="449505"/>
                <a:chOff x="4368525" y="2854963"/>
                <a:chExt cx="974787" cy="449505"/>
              </a:xfrm>
            </p:grpSpPr>
            <p:pic>
              <p:nvPicPr>
                <p:cNvPr id="23" name="Picture 45" descr="Service Router"/>
                <p:cNvPicPr>
                  <a:picLocks noChangeAspect="1" noChangeArrowheads="1"/>
                </p:cNvPicPr>
                <p:nvPr/>
              </p:nvPicPr>
              <p:blipFill>
                <a:blip r:embed="rId5" cstate="print"/>
                <a:srcRect/>
                <a:stretch>
                  <a:fillRect/>
                </a:stretch>
              </p:blipFill>
              <p:spPr bwMode="auto">
                <a:xfrm>
                  <a:off x="4368525" y="2854963"/>
                  <a:ext cx="974787" cy="366256"/>
                </a:xfrm>
                <a:prstGeom prst="rect">
                  <a:avLst/>
                </a:prstGeom>
                <a:noFill/>
                <a:ln>
                  <a:solidFill>
                    <a:schemeClr val="bg1"/>
                  </a:solidFill>
                </a:ln>
              </p:spPr>
            </p:pic>
            <p:cxnSp>
              <p:nvCxnSpPr>
                <p:cNvPr id="24" name="Straight Connector 23"/>
                <p:cNvCxnSpPr/>
                <p:nvPr/>
              </p:nvCxnSpPr>
              <p:spPr>
                <a:xfrm flipH="1">
                  <a:off x="4636939" y="3187378"/>
                  <a:ext cx="69606" cy="117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4727044" y="3183415"/>
                  <a:ext cx="69606" cy="117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23432" y="3174795"/>
                  <a:ext cx="69788" cy="1261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020763" y="3178284"/>
                  <a:ext cx="69788" cy="1261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4155086" y="5409338"/>
                <a:ext cx="974787" cy="465450"/>
                <a:chOff x="5782692" y="2843353"/>
                <a:chExt cx="974787" cy="465450"/>
              </a:xfrm>
            </p:grpSpPr>
            <p:pic>
              <p:nvPicPr>
                <p:cNvPr id="29" name="Picture 45" descr="Service Router"/>
                <p:cNvPicPr>
                  <a:picLocks noChangeAspect="1" noChangeArrowheads="1"/>
                </p:cNvPicPr>
                <p:nvPr/>
              </p:nvPicPr>
              <p:blipFill>
                <a:blip r:embed="rId5" cstate="print"/>
                <a:srcRect/>
                <a:stretch>
                  <a:fillRect/>
                </a:stretch>
              </p:blipFill>
              <p:spPr bwMode="auto">
                <a:xfrm>
                  <a:off x="5782692" y="2843353"/>
                  <a:ext cx="974787" cy="366255"/>
                </a:xfrm>
                <a:prstGeom prst="rect">
                  <a:avLst/>
                </a:prstGeom>
                <a:noFill/>
                <a:ln>
                  <a:solidFill>
                    <a:schemeClr val="bg1"/>
                  </a:solidFill>
                </a:ln>
              </p:spPr>
            </p:pic>
            <p:cxnSp>
              <p:nvCxnSpPr>
                <p:cNvPr id="30" name="Straight Connector 29"/>
                <p:cNvCxnSpPr/>
                <p:nvPr/>
              </p:nvCxnSpPr>
              <p:spPr>
                <a:xfrm flipH="1">
                  <a:off x="6142524" y="3181042"/>
                  <a:ext cx="69606" cy="117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423543" y="3174319"/>
                  <a:ext cx="69788" cy="1261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328747" y="3182619"/>
                  <a:ext cx="69788" cy="1261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6039174" y="3174314"/>
                  <a:ext cx="69606" cy="117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a:off x="2863289" y="4187217"/>
                <a:ext cx="3476054" cy="983019"/>
                <a:chOff x="4504623" y="1634038"/>
                <a:chExt cx="3476054" cy="983019"/>
              </a:xfrm>
            </p:grpSpPr>
            <p:sp>
              <p:nvSpPr>
                <p:cNvPr id="35" name="Freeform 34"/>
                <p:cNvSpPr/>
                <p:nvPr/>
              </p:nvSpPr>
              <p:spPr>
                <a:xfrm>
                  <a:off x="4971063" y="2144929"/>
                  <a:ext cx="922696" cy="451970"/>
                </a:xfrm>
                <a:custGeom>
                  <a:avLst/>
                  <a:gdLst>
                    <a:gd name="connsiteX0" fmla="*/ 0 w 4945259"/>
                    <a:gd name="connsiteY0" fmla="*/ 824108 h 824108"/>
                    <a:gd name="connsiteX1" fmla="*/ 2215908 w 4945259"/>
                    <a:gd name="connsiteY1" fmla="*/ 0 h 824108"/>
                    <a:gd name="connsiteX2" fmla="*/ 4945259 w 4945259"/>
                    <a:gd name="connsiteY2" fmla="*/ 824108 h 824108"/>
                  </a:gdLst>
                  <a:ahLst/>
                  <a:cxnLst>
                    <a:cxn ang="0">
                      <a:pos x="connsiteX0" y="connsiteY0"/>
                    </a:cxn>
                    <a:cxn ang="0">
                      <a:pos x="connsiteX1" y="connsiteY1"/>
                    </a:cxn>
                    <a:cxn ang="0">
                      <a:pos x="connsiteX2" y="connsiteY2"/>
                    </a:cxn>
                  </a:cxnLst>
                  <a:rect l="l" t="t" r="r" b="b"/>
                  <a:pathLst>
                    <a:path w="4945259" h="824108">
                      <a:moveTo>
                        <a:pt x="0" y="824108"/>
                      </a:moveTo>
                      <a:cubicBezTo>
                        <a:pt x="695849" y="412054"/>
                        <a:pt x="1391698" y="0"/>
                        <a:pt x="2215908" y="0"/>
                      </a:cubicBezTo>
                      <a:cubicBezTo>
                        <a:pt x="3040118" y="0"/>
                        <a:pt x="4945259" y="824108"/>
                        <a:pt x="4945259" y="824108"/>
                      </a:cubicBezTo>
                    </a:path>
                  </a:pathLst>
                </a:custGeom>
                <a:ln>
                  <a:solidFill>
                    <a:srgbClr val="FF0000"/>
                  </a:solidFill>
                  <a:tailEnd type="none"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solidFill>
                      <a:srgbClr val="FF0000"/>
                    </a:solidFill>
                  </a:endParaRPr>
                </a:p>
              </p:txBody>
            </p:sp>
            <p:sp>
              <p:nvSpPr>
                <p:cNvPr id="36" name="Freeform 35"/>
                <p:cNvSpPr/>
                <p:nvPr/>
              </p:nvSpPr>
              <p:spPr>
                <a:xfrm>
                  <a:off x="4504623" y="1634038"/>
                  <a:ext cx="3476054" cy="983019"/>
                </a:xfrm>
                <a:custGeom>
                  <a:avLst/>
                  <a:gdLst>
                    <a:gd name="connsiteX0" fmla="*/ 0 w 4945259"/>
                    <a:gd name="connsiteY0" fmla="*/ 824108 h 824108"/>
                    <a:gd name="connsiteX1" fmla="*/ 2215908 w 4945259"/>
                    <a:gd name="connsiteY1" fmla="*/ 0 h 824108"/>
                    <a:gd name="connsiteX2" fmla="*/ 4945259 w 4945259"/>
                    <a:gd name="connsiteY2" fmla="*/ 824108 h 824108"/>
                  </a:gdLst>
                  <a:ahLst/>
                  <a:cxnLst>
                    <a:cxn ang="0">
                      <a:pos x="connsiteX0" y="connsiteY0"/>
                    </a:cxn>
                    <a:cxn ang="0">
                      <a:pos x="connsiteX1" y="connsiteY1"/>
                    </a:cxn>
                    <a:cxn ang="0">
                      <a:pos x="connsiteX2" y="connsiteY2"/>
                    </a:cxn>
                  </a:cxnLst>
                  <a:rect l="l" t="t" r="r" b="b"/>
                  <a:pathLst>
                    <a:path w="4945259" h="824108">
                      <a:moveTo>
                        <a:pt x="0" y="824108"/>
                      </a:moveTo>
                      <a:cubicBezTo>
                        <a:pt x="695849" y="412054"/>
                        <a:pt x="1391698" y="0"/>
                        <a:pt x="2215908" y="0"/>
                      </a:cubicBezTo>
                      <a:cubicBezTo>
                        <a:pt x="3040118" y="0"/>
                        <a:pt x="4945259" y="824108"/>
                        <a:pt x="4945259" y="824108"/>
                      </a:cubicBezTo>
                    </a:path>
                  </a:pathLst>
                </a:custGeom>
                <a:ln>
                  <a:solidFill>
                    <a:srgbClr val="FF0000"/>
                  </a:solidFill>
                  <a:tailEnd type="none"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solidFill>
                      <a:srgbClr val="FF0000"/>
                    </a:solidFill>
                  </a:endParaRPr>
                </a:p>
              </p:txBody>
            </p:sp>
            <p:sp>
              <p:nvSpPr>
                <p:cNvPr id="37" name="Freeform 36"/>
                <p:cNvSpPr/>
                <p:nvPr/>
              </p:nvSpPr>
              <p:spPr>
                <a:xfrm>
                  <a:off x="6534439" y="2101785"/>
                  <a:ext cx="922696" cy="451970"/>
                </a:xfrm>
                <a:custGeom>
                  <a:avLst/>
                  <a:gdLst>
                    <a:gd name="connsiteX0" fmla="*/ 0 w 4945259"/>
                    <a:gd name="connsiteY0" fmla="*/ 824108 h 824108"/>
                    <a:gd name="connsiteX1" fmla="*/ 2215908 w 4945259"/>
                    <a:gd name="connsiteY1" fmla="*/ 0 h 824108"/>
                    <a:gd name="connsiteX2" fmla="*/ 4945259 w 4945259"/>
                    <a:gd name="connsiteY2" fmla="*/ 824108 h 824108"/>
                  </a:gdLst>
                  <a:ahLst/>
                  <a:cxnLst>
                    <a:cxn ang="0">
                      <a:pos x="connsiteX0" y="connsiteY0"/>
                    </a:cxn>
                    <a:cxn ang="0">
                      <a:pos x="connsiteX1" y="connsiteY1"/>
                    </a:cxn>
                    <a:cxn ang="0">
                      <a:pos x="connsiteX2" y="connsiteY2"/>
                    </a:cxn>
                  </a:cxnLst>
                  <a:rect l="l" t="t" r="r" b="b"/>
                  <a:pathLst>
                    <a:path w="4945259" h="824108">
                      <a:moveTo>
                        <a:pt x="0" y="824108"/>
                      </a:moveTo>
                      <a:cubicBezTo>
                        <a:pt x="695849" y="412054"/>
                        <a:pt x="1391698" y="0"/>
                        <a:pt x="2215908" y="0"/>
                      </a:cubicBezTo>
                      <a:cubicBezTo>
                        <a:pt x="3040118" y="0"/>
                        <a:pt x="4945259" y="824108"/>
                        <a:pt x="4945259" y="824108"/>
                      </a:cubicBezTo>
                    </a:path>
                  </a:pathLst>
                </a:custGeom>
                <a:ln>
                  <a:solidFill>
                    <a:srgbClr val="FF0000"/>
                  </a:solidFill>
                  <a:tailEnd type="none"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solidFill>
                      <a:srgbClr val="FF0000"/>
                    </a:solidFill>
                  </a:endParaRPr>
                </a:p>
              </p:txBody>
            </p:sp>
          </p:grpSp>
          <p:grpSp>
            <p:nvGrpSpPr>
              <p:cNvPr id="40" name="Group 39"/>
              <p:cNvGrpSpPr/>
              <p:nvPr/>
            </p:nvGrpSpPr>
            <p:grpSpPr>
              <a:xfrm>
                <a:off x="5663795" y="5422002"/>
                <a:ext cx="974787" cy="458607"/>
                <a:chOff x="7282379" y="2854959"/>
                <a:chExt cx="974787" cy="458607"/>
              </a:xfrm>
            </p:grpSpPr>
            <p:pic>
              <p:nvPicPr>
                <p:cNvPr id="41" name="Picture 45" descr="Service Router"/>
                <p:cNvPicPr>
                  <a:picLocks noChangeAspect="1" noChangeArrowheads="1"/>
                </p:cNvPicPr>
                <p:nvPr/>
              </p:nvPicPr>
              <p:blipFill>
                <a:blip r:embed="rId5" cstate="print"/>
                <a:srcRect/>
                <a:stretch>
                  <a:fillRect/>
                </a:stretch>
              </p:blipFill>
              <p:spPr bwMode="auto">
                <a:xfrm>
                  <a:off x="7282379" y="2854959"/>
                  <a:ext cx="974787" cy="366255"/>
                </a:xfrm>
                <a:prstGeom prst="rect">
                  <a:avLst/>
                </a:prstGeom>
                <a:noFill/>
                <a:ln>
                  <a:solidFill>
                    <a:schemeClr val="bg1"/>
                  </a:solidFill>
                </a:ln>
              </p:spPr>
            </p:pic>
            <p:cxnSp>
              <p:nvCxnSpPr>
                <p:cNvPr id="42" name="Straight Connector 41"/>
                <p:cNvCxnSpPr/>
                <p:nvPr/>
              </p:nvCxnSpPr>
              <p:spPr>
                <a:xfrm flipH="1">
                  <a:off x="7598655" y="3196478"/>
                  <a:ext cx="69606" cy="117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7702005" y="3183415"/>
                  <a:ext cx="69606" cy="117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996260" y="3178279"/>
                  <a:ext cx="69788" cy="1261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882968" y="3190655"/>
                  <a:ext cx="56008" cy="1170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 name="Group 45"/>
              <p:cNvGrpSpPr/>
              <p:nvPr/>
            </p:nvGrpSpPr>
            <p:grpSpPr>
              <a:xfrm>
                <a:off x="2908676" y="4140943"/>
                <a:ext cx="2941708" cy="1028697"/>
                <a:chOff x="4539099" y="1596942"/>
                <a:chExt cx="2941708" cy="1028697"/>
              </a:xfrm>
            </p:grpSpPr>
            <p:sp>
              <p:nvSpPr>
                <p:cNvPr id="47" name="Freeform 46"/>
                <p:cNvSpPr/>
                <p:nvPr/>
              </p:nvSpPr>
              <p:spPr>
                <a:xfrm>
                  <a:off x="4539099" y="1596942"/>
                  <a:ext cx="1354660" cy="1028697"/>
                </a:xfrm>
                <a:custGeom>
                  <a:avLst/>
                  <a:gdLst>
                    <a:gd name="connsiteX0" fmla="*/ 0 w 4945259"/>
                    <a:gd name="connsiteY0" fmla="*/ 824108 h 824108"/>
                    <a:gd name="connsiteX1" fmla="*/ 2215908 w 4945259"/>
                    <a:gd name="connsiteY1" fmla="*/ 0 h 824108"/>
                    <a:gd name="connsiteX2" fmla="*/ 4945259 w 4945259"/>
                    <a:gd name="connsiteY2" fmla="*/ 824108 h 824108"/>
                  </a:gdLst>
                  <a:ahLst/>
                  <a:cxnLst>
                    <a:cxn ang="0">
                      <a:pos x="connsiteX0" y="connsiteY0"/>
                    </a:cxn>
                    <a:cxn ang="0">
                      <a:pos x="connsiteX1" y="connsiteY1"/>
                    </a:cxn>
                    <a:cxn ang="0">
                      <a:pos x="connsiteX2" y="connsiteY2"/>
                    </a:cxn>
                  </a:cxnLst>
                  <a:rect l="l" t="t" r="r" b="b"/>
                  <a:pathLst>
                    <a:path w="4945259" h="824108">
                      <a:moveTo>
                        <a:pt x="0" y="824108"/>
                      </a:moveTo>
                      <a:cubicBezTo>
                        <a:pt x="695849" y="412054"/>
                        <a:pt x="1391698" y="0"/>
                        <a:pt x="2215908" y="0"/>
                      </a:cubicBezTo>
                      <a:cubicBezTo>
                        <a:pt x="3040118" y="0"/>
                        <a:pt x="4945259" y="824108"/>
                        <a:pt x="4945259" y="824108"/>
                      </a:cubicBezTo>
                    </a:path>
                  </a:pathLst>
                </a:custGeom>
                <a:ln>
                  <a:solidFill>
                    <a:srgbClr val="FF0000"/>
                  </a:solidFill>
                  <a:tailEnd type="none"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solidFill>
                      <a:srgbClr val="FF0000"/>
                    </a:solidFill>
                  </a:endParaRPr>
                </a:p>
              </p:txBody>
            </p:sp>
            <p:sp>
              <p:nvSpPr>
                <p:cNvPr id="48" name="Freeform 47"/>
                <p:cNvSpPr/>
                <p:nvPr/>
              </p:nvSpPr>
              <p:spPr>
                <a:xfrm flipH="1">
                  <a:off x="5020762" y="1606487"/>
                  <a:ext cx="2460045" cy="973744"/>
                </a:xfrm>
                <a:custGeom>
                  <a:avLst/>
                  <a:gdLst>
                    <a:gd name="connsiteX0" fmla="*/ 0 w 4945259"/>
                    <a:gd name="connsiteY0" fmla="*/ 824108 h 824108"/>
                    <a:gd name="connsiteX1" fmla="*/ 2215908 w 4945259"/>
                    <a:gd name="connsiteY1" fmla="*/ 0 h 824108"/>
                    <a:gd name="connsiteX2" fmla="*/ 4945259 w 4945259"/>
                    <a:gd name="connsiteY2" fmla="*/ 824108 h 824108"/>
                  </a:gdLst>
                  <a:ahLst/>
                  <a:cxnLst>
                    <a:cxn ang="0">
                      <a:pos x="connsiteX0" y="connsiteY0"/>
                    </a:cxn>
                    <a:cxn ang="0">
                      <a:pos x="connsiteX1" y="connsiteY1"/>
                    </a:cxn>
                    <a:cxn ang="0">
                      <a:pos x="connsiteX2" y="connsiteY2"/>
                    </a:cxn>
                  </a:cxnLst>
                  <a:rect l="l" t="t" r="r" b="b"/>
                  <a:pathLst>
                    <a:path w="4945259" h="824108">
                      <a:moveTo>
                        <a:pt x="0" y="824108"/>
                      </a:moveTo>
                      <a:cubicBezTo>
                        <a:pt x="695849" y="412054"/>
                        <a:pt x="1391698" y="0"/>
                        <a:pt x="2215908" y="0"/>
                      </a:cubicBezTo>
                      <a:cubicBezTo>
                        <a:pt x="3040118" y="0"/>
                        <a:pt x="4945259" y="824108"/>
                        <a:pt x="4945259" y="824108"/>
                      </a:cubicBezTo>
                    </a:path>
                  </a:pathLst>
                </a:custGeom>
                <a:ln>
                  <a:solidFill>
                    <a:srgbClr val="FF0000"/>
                  </a:solidFill>
                  <a:tailEnd type="none" w="lg" len="lg"/>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dirty="0">
                    <a:solidFill>
                      <a:srgbClr val="FF0000"/>
                    </a:solidFill>
                  </a:endParaRPr>
                </a:p>
              </p:txBody>
            </p:sp>
          </p:grpSp>
          <p:sp>
            <p:nvSpPr>
              <p:cNvPr id="50" name="TextBox 49"/>
              <p:cNvSpPr txBox="1"/>
              <p:nvPr/>
            </p:nvSpPr>
            <p:spPr>
              <a:xfrm>
                <a:off x="4817746" y="5717835"/>
                <a:ext cx="1225896" cy="735940"/>
              </a:xfrm>
              <a:prstGeom prst="rect">
                <a:avLst/>
              </a:prstGeom>
              <a:noFill/>
            </p:spPr>
            <p:txBody>
              <a:bodyPr wrap="none" lIns="77923" tIns="38961" rIns="77923" bIns="38961" rtlCol="0">
                <a:spAutoFit/>
              </a:bodyPr>
              <a:lstStyle/>
              <a:p>
                <a:pPr algn="ctr"/>
                <a:r>
                  <a:rPr lang="en-US" sz="1600" dirty="0" smtClean="0"/>
                  <a:t>Steerable</a:t>
                </a:r>
                <a:endParaRPr lang="en-US" sz="1600" dirty="0"/>
              </a:p>
              <a:p>
                <a:pPr algn="ctr"/>
                <a:r>
                  <a:rPr lang="en-US" sz="1600" dirty="0" smtClean="0"/>
                  <a:t>Links</a:t>
                </a:r>
                <a:endParaRPr lang="en-US" sz="1600" dirty="0"/>
              </a:p>
            </p:txBody>
          </p:sp>
          <p:cxnSp>
            <p:nvCxnSpPr>
              <p:cNvPr id="51" name="Straight Arrow Connector 50"/>
              <p:cNvCxnSpPr/>
              <p:nvPr/>
            </p:nvCxnSpPr>
            <p:spPr>
              <a:xfrm flipH="1" flipV="1">
                <a:off x="4944826" y="5265609"/>
                <a:ext cx="471323" cy="3403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5423415" y="5253287"/>
                <a:ext cx="390385" cy="3599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2727190" y="4112662"/>
                <a:ext cx="3720273" cy="333976"/>
                <a:chOff x="-171666" y="5567470"/>
                <a:chExt cx="2733748" cy="234279"/>
              </a:xfrm>
            </p:grpSpPr>
            <p:sp>
              <p:nvSpPr>
                <p:cNvPr id="54" name="Rectangle 53"/>
                <p:cNvSpPr/>
                <p:nvPr/>
              </p:nvSpPr>
              <p:spPr>
                <a:xfrm>
                  <a:off x="-171666" y="5567470"/>
                  <a:ext cx="2733748" cy="234279"/>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5" name="Picture 45" descr="Service Router"/>
                <p:cNvPicPr>
                  <a:picLocks noChangeAspect="1" noChangeArrowheads="1"/>
                </p:cNvPicPr>
                <p:nvPr/>
              </p:nvPicPr>
              <p:blipFill>
                <a:blip r:embed="rId5" cstate="print"/>
                <a:srcRect/>
                <a:stretch>
                  <a:fillRect/>
                </a:stretch>
              </p:blipFill>
              <p:spPr bwMode="auto">
                <a:xfrm>
                  <a:off x="2146965" y="5630138"/>
                  <a:ext cx="304711" cy="95486"/>
                </a:xfrm>
                <a:prstGeom prst="rect">
                  <a:avLst/>
                </a:prstGeom>
                <a:noFill/>
                <a:ln>
                  <a:noFill/>
                </a:ln>
              </p:spPr>
            </p:pic>
            <p:pic>
              <p:nvPicPr>
                <p:cNvPr id="56" name="Picture 45" descr="Service Router"/>
                <p:cNvPicPr>
                  <a:picLocks noChangeAspect="1" noChangeArrowheads="1"/>
                </p:cNvPicPr>
                <p:nvPr/>
              </p:nvPicPr>
              <p:blipFill>
                <a:blip r:embed="rId5" cstate="print"/>
                <a:srcRect/>
                <a:stretch>
                  <a:fillRect/>
                </a:stretch>
              </p:blipFill>
              <p:spPr bwMode="auto">
                <a:xfrm>
                  <a:off x="1448537" y="5639499"/>
                  <a:ext cx="304711" cy="95486"/>
                </a:xfrm>
                <a:prstGeom prst="rect">
                  <a:avLst/>
                </a:prstGeom>
                <a:noFill/>
                <a:ln>
                  <a:noFill/>
                </a:ln>
              </p:spPr>
            </p:pic>
            <p:pic>
              <p:nvPicPr>
                <p:cNvPr id="57" name="Picture 45" descr="Service Router"/>
                <p:cNvPicPr>
                  <a:picLocks noChangeAspect="1" noChangeArrowheads="1"/>
                </p:cNvPicPr>
                <p:nvPr/>
              </p:nvPicPr>
              <p:blipFill>
                <a:blip r:embed="rId5" cstate="print"/>
                <a:srcRect/>
                <a:stretch>
                  <a:fillRect/>
                </a:stretch>
              </p:blipFill>
              <p:spPr bwMode="auto">
                <a:xfrm>
                  <a:off x="-11930" y="5637781"/>
                  <a:ext cx="304711" cy="95486"/>
                </a:xfrm>
                <a:prstGeom prst="rect">
                  <a:avLst/>
                </a:prstGeom>
                <a:noFill/>
                <a:ln>
                  <a:noFill/>
                </a:ln>
              </p:spPr>
            </p:pic>
            <p:pic>
              <p:nvPicPr>
                <p:cNvPr id="58" name="Picture 45" descr="Service Router"/>
                <p:cNvPicPr>
                  <a:picLocks noChangeAspect="1" noChangeArrowheads="1"/>
                </p:cNvPicPr>
                <p:nvPr/>
              </p:nvPicPr>
              <p:blipFill>
                <a:blip r:embed="rId5" cstate="print"/>
                <a:srcRect/>
                <a:stretch>
                  <a:fillRect/>
                </a:stretch>
              </p:blipFill>
              <p:spPr bwMode="auto">
                <a:xfrm>
                  <a:off x="689625" y="5637781"/>
                  <a:ext cx="304711" cy="95486"/>
                </a:xfrm>
                <a:prstGeom prst="rect">
                  <a:avLst/>
                </a:prstGeom>
                <a:noFill/>
                <a:ln>
                  <a:noFill/>
                </a:ln>
              </p:spPr>
            </p:pic>
          </p:grpSp>
        </p:grpSp>
        <p:sp>
          <p:nvSpPr>
            <p:cNvPr id="60" name="TextBox 59"/>
            <p:cNvSpPr txBox="1"/>
            <p:nvPr/>
          </p:nvSpPr>
          <p:spPr>
            <a:xfrm>
              <a:off x="286521" y="4974316"/>
              <a:ext cx="2782768" cy="1138773"/>
            </a:xfrm>
            <a:prstGeom prst="rect">
              <a:avLst/>
            </a:prstGeom>
            <a:noFill/>
          </p:spPr>
          <p:txBody>
            <a:bodyPr wrap="square" rtlCol="0">
              <a:spAutoFit/>
            </a:bodyPr>
            <a:lstStyle/>
            <a:p>
              <a:r>
                <a:rPr lang="en-US" sz="2400" dirty="0" smtClean="0"/>
                <a:t>Free-space Optics</a:t>
              </a:r>
            </a:p>
            <a:p>
              <a:r>
                <a:rPr lang="en-US" sz="2000" dirty="0" smtClean="0">
                  <a:solidFill>
                    <a:srgbClr val="D1140E"/>
                  </a:solidFill>
                </a:rPr>
                <a:t>[</a:t>
              </a:r>
              <a:r>
                <a:rPr lang="en-US" sz="2000" dirty="0" err="1" smtClean="0">
                  <a:solidFill>
                    <a:srgbClr val="D1140E"/>
                  </a:solidFill>
                </a:rPr>
                <a:t>FireFly</a:t>
              </a:r>
              <a:r>
                <a:rPr lang="is-IS" sz="2000" dirty="0" smtClean="0">
                  <a:solidFill>
                    <a:srgbClr val="D1140E"/>
                  </a:solidFill>
                </a:rPr>
                <a:t>]</a:t>
              </a:r>
              <a:r>
                <a:rPr lang="en-US" sz="2000" dirty="0" smtClean="0">
                  <a:solidFill>
                    <a:srgbClr val="D1140E"/>
                  </a:solidFill>
                </a:rPr>
                <a:t> </a:t>
              </a:r>
              <a:endParaRPr lang="en-US" sz="2000" dirty="0">
                <a:solidFill>
                  <a:srgbClr val="D1140E"/>
                </a:solidFill>
              </a:endParaRPr>
            </a:p>
            <a:p>
              <a:endParaRPr lang="en-US" sz="2400" dirty="0"/>
            </a:p>
          </p:txBody>
        </p:sp>
      </p:grpSp>
    </p:spTree>
    <p:extLst>
      <p:ext uri="{BB962C8B-B14F-4D97-AF65-F5344CB8AC3E}">
        <p14:creationId xmlns:p14="http://schemas.microsoft.com/office/powerpoint/2010/main" val="1862187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Integrating Microsecond Circuit Switching into the Data Center </a:t>
            </a:r>
            <a:endParaRPr lang="en-US" dirty="0"/>
          </a:p>
        </p:txBody>
      </p:sp>
      <p:sp>
        <p:nvSpPr>
          <p:cNvPr id="4" name="Slide Number Placeholder 3"/>
          <p:cNvSpPr>
            <a:spLocks noGrp="1"/>
          </p:cNvSpPr>
          <p:nvPr>
            <p:ph type="sldNum" sz="quarter" idx="12"/>
          </p:nvPr>
        </p:nvSpPr>
        <p:spPr/>
        <p:txBody>
          <a:bodyPr/>
          <a:lstStyle/>
          <a:p>
            <a:fld id="{AC913800-9833-F549-80FC-C3497A40B0B4}" type="slidenum">
              <a:rPr lang="en-US" smtClean="0"/>
              <a:t>8</a:t>
            </a:fld>
            <a:endParaRPr lang="en-US"/>
          </a:p>
        </p:txBody>
      </p:sp>
      <p:sp>
        <p:nvSpPr>
          <p:cNvPr id="7" name="TextBox 6"/>
          <p:cNvSpPr txBox="1"/>
          <p:nvPr/>
        </p:nvSpPr>
        <p:spPr>
          <a:xfrm>
            <a:off x="409710" y="5445725"/>
            <a:ext cx="10524079" cy="461665"/>
          </a:xfrm>
          <a:prstGeom prst="rect">
            <a:avLst/>
          </a:prstGeom>
          <a:noFill/>
        </p:spPr>
        <p:txBody>
          <a:bodyPr wrap="square" rtlCol="0">
            <a:spAutoFit/>
          </a:bodyPr>
          <a:lstStyle/>
          <a:p>
            <a:pPr marL="342900" indent="-342900">
              <a:buFont typeface="Wingdings" charset="2"/>
              <a:buChar char="²"/>
            </a:pPr>
            <a:r>
              <a:rPr lang="en-US" sz="2400" dirty="0" smtClean="0">
                <a:solidFill>
                  <a:schemeClr val="bg1">
                    <a:lumMod val="50000"/>
                  </a:schemeClr>
                </a:solidFill>
              </a:rPr>
              <a:t>Slides based on presentation by George Porter (UCSD)</a:t>
            </a:r>
            <a:endParaRPr lang="en-US" sz="2400" dirty="0">
              <a:solidFill>
                <a:schemeClr val="bg1">
                  <a:lumMod val="50000"/>
                </a:schemeClr>
              </a:solidFill>
            </a:endParaRPr>
          </a:p>
        </p:txBody>
      </p:sp>
    </p:spTree>
    <p:extLst>
      <p:ext uri="{BB962C8B-B14F-4D97-AF65-F5344CB8AC3E}">
        <p14:creationId xmlns:p14="http://schemas.microsoft.com/office/powerpoint/2010/main" val="27738166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idea: </a:t>
            </a:r>
            <a:br>
              <a:rPr lang="en-US" dirty="0" smtClean="0"/>
            </a:br>
            <a:r>
              <a:rPr lang="en-US" i="1" dirty="0" smtClean="0"/>
              <a:t>Hybrid</a:t>
            </a:r>
            <a:r>
              <a:rPr lang="en-US" dirty="0" smtClean="0"/>
              <a:t> Circuit/Packet Networks</a:t>
            </a:r>
            <a:endParaRPr lang="en-US" dirty="0"/>
          </a:p>
        </p:txBody>
      </p:sp>
      <p:pic>
        <p:nvPicPr>
          <p:cNvPr id="5" name="Picture 4" descr="hybri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145" y="1943877"/>
            <a:ext cx="6387709" cy="3687656"/>
          </a:xfrm>
          <a:prstGeom prst="rect">
            <a:avLst/>
          </a:prstGeom>
        </p:spPr>
      </p:pic>
      <p:sp>
        <p:nvSpPr>
          <p:cNvPr id="6" name="Rectangle 5"/>
          <p:cNvSpPr/>
          <p:nvPr/>
        </p:nvSpPr>
        <p:spPr>
          <a:xfrm>
            <a:off x="1632004" y="5721887"/>
            <a:ext cx="5879990" cy="707886"/>
          </a:xfrm>
          <a:prstGeom prst="rect">
            <a:avLst/>
          </a:prstGeom>
        </p:spPr>
        <p:txBody>
          <a:bodyPr wrap="square">
            <a:spAutoFit/>
          </a:bodyPr>
          <a:lstStyle/>
          <a:p>
            <a:r>
              <a:rPr lang="en-US" sz="4000" dirty="0" smtClean="0"/>
              <a:t>Why build hybrid switch?</a:t>
            </a:r>
            <a:endParaRPr lang="en-US" sz="4000" dirty="0"/>
          </a:p>
        </p:txBody>
      </p:sp>
    </p:spTree>
    <p:extLst>
      <p:ext uri="{BB962C8B-B14F-4D97-AF65-F5344CB8AC3E}">
        <p14:creationId xmlns:p14="http://schemas.microsoft.com/office/powerpoint/2010/main" val="334763480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7|5.4|14.6"/>
</p:tagLst>
</file>

<file path=ppt/tags/tag2.xml><?xml version="1.0" encoding="utf-8"?>
<p:tagLst xmlns:a="http://schemas.openxmlformats.org/drawingml/2006/main" xmlns:r="http://schemas.openxmlformats.org/officeDocument/2006/relationships" xmlns:p="http://schemas.openxmlformats.org/presentationml/2006/main">
  <p:tag name="TIMING" val="|28.7|9.4|1.9|8.2"/>
</p:tagLst>
</file>

<file path=ppt/tags/tag3.xml><?xml version="1.0" encoding="utf-8"?>
<p:tagLst xmlns:a="http://schemas.openxmlformats.org/drawingml/2006/main" xmlns:r="http://schemas.openxmlformats.org/officeDocument/2006/relationships" xmlns:p="http://schemas.openxmlformats.org/presentationml/2006/main">
  <p:tag name="TIMING" val="|28.7|9.4|1.9|8.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chCon13-CloudMirror">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0" defTabSz="430213">
          <a:spcAft>
            <a:spcPts val="400"/>
          </a:spcAft>
          <a:buSzPct val="100000"/>
          <a:defRPr sz="1400" dirty="0" smtClean="0">
            <a:solidFill>
              <a:srgbClr val="000000"/>
            </a:solidFill>
            <a:latin typeface="HP Simplified" pitchFamily="34" charset="0"/>
            <a:cs typeface="HP Simplified" pitchFamily="34" charset="0"/>
          </a:defRPr>
        </a:defPPr>
      </a:lstStyle>
    </a:txDef>
  </a:objectDefaults>
  <a:extraClrSchemeLst/>
</a:theme>
</file>

<file path=ppt/theme/theme3.xml><?xml version="1.0" encoding="utf-8"?>
<a:theme xmlns:a="http://schemas.openxmlformats.org/drawingml/2006/main" name="1_TechCon13-CloudMirror">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0" defTabSz="430213">
          <a:spcAft>
            <a:spcPts val="400"/>
          </a:spcAft>
          <a:buSzPct val="100000"/>
          <a:defRPr sz="1400" dirty="0" smtClean="0">
            <a:solidFill>
              <a:srgbClr val="000000"/>
            </a:solidFill>
            <a:latin typeface="HP Simplified" pitchFamily="34" charset="0"/>
            <a:cs typeface="HP Simplified" pitchFamily="34" charset="0"/>
          </a:defRPr>
        </a:defPPr>
      </a:lstStyle>
    </a:txDef>
  </a:objectDefaults>
  <a:extraClrSchemeLst/>
</a:theme>
</file>

<file path=ppt/theme/theme4.xml><?xml version="1.0" encoding="utf-8"?>
<a:theme xmlns:a="http://schemas.openxmlformats.org/drawingml/2006/main" name="2_TechCon13-CloudMirror">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marL="0" defTabSz="430213">
          <a:spcAft>
            <a:spcPts val="400"/>
          </a:spcAft>
          <a:buSzPct val="100000"/>
          <a:defRPr sz="1400" dirty="0" smtClean="0">
            <a:solidFill>
              <a:srgbClr val="000000"/>
            </a:solidFill>
            <a:latin typeface="HP Simplified" pitchFamily="34" charset="0"/>
            <a:cs typeface="HP Simplified"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17955</TotalTime>
  <Words>2055</Words>
  <Application>Microsoft Macintosh PowerPoint</Application>
  <PresentationFormat>On-screen Show (4:3)</PresentationFormat>
  <Paragraphs>479</Paragraphs>
  <Slides>39</Slides>
  <Notes>15</Notes>
  <HiddenSlides>0</HiddenSlides>
  <MMClips>0</MMClips>
  <ScaleCrop>false</ScaleCrop>
  <HeadingPairs>
    <vt:vector size="4" baseType="variant">
      <vt:variant>
        <vt:lpstr>Theme</vt:lpstr>
      </vt:variant>
      <vt:variant>
        <vt:i4>4</vt:i4>
      </vt:variant>
      <vt:variant>
        <vt:lpstr>Slide Titles</vt:lpstr>
      </vt:variant>
      <vt:variant>
        <vt:i4>39</vt:i4>
      </vt:variant>
    </vt:vector>
  </HeadingPairs>
  <TitlesOfParts>
    <vt:vector size="43" baseType="lpstr">
      <vt:lpstr>Office Theme</vt:lpstr>
      <vt:lpstr>TechCon13-CloudMirror</vt:lpstr>
      <vt:lpstr>1_TechCon13-CloudMirror</vt:lpstr>
      <vt:lpstr>2_TechCon13-CloudMirror</vt:lpstr>
      <vt:lpstr>6.888  Lecture 9: Wireless/Optical Datacenters</vt:lpstr>
      <vt:lpstr>Datacenter Fabrics</vt:lpstr>
      <vt:lpstr>PowerPoint Presentation</vt:lpstr>
      <vt:lpstr>Building Block:  Merchant Silicon Switching Chips</vt:lpstr>
      <vt:lpstr>PowerPoint Presentation</vt:lpstr>
      <vt:lpstr>Scale-out packet-switch fabrics</vt:lpstr>
      <vt:lpstr>Beyond Packet-Switched DC Fabrics</vt:lpstr>
      <vt:lpstr>Integrating Microsecond Circuit Switching into the Data Center </vt:lpstr>
      <vt:lpstr>Key idea:  Hybrid Circuit/Packet Networks</vt:lpstr>
      <vt:lpstr>Circuit vs. Packet Switching</vt:lpstr>
      <vt:lpstr>Disadvantages of Circuits</vt:lpstr>
      <vt:lpstr>Stability Increases with Aggregation</vt:lpstr>
      <vt:lpstr>Mordia OCS model</vt:lpstr>
      <vt:lpstr>Previous approaches: Hotspot Scheduling</vt:lpstr>
      <vt:lpstr>Limitations of Hotspot Scheduling</vt:lpstr>
      <vt:lpstr>Traffic Matrix Scheduling</vt:lpstr>
      <vt:lpstr>BvN Decomposition</vt:lpstr>
      <vt:lpstr>Scheduling</vt:lpstr>
      <vt:lpstr>Scheduling</vt:lpstr>
      <vt:lpstr>Scheduling</vt:lpstr>
      <vt:lpstr>Scheduling</vt:lpstr>
      <vt:lpstr>Scheduling</vt:lpstr>
      <vt:lpstr>Scheduling</vt:lpstr>
      <vt:lpstr>Problem Statement</vt:lpstr>
      <vt:lpstr>Eclipse: Greedy Algorithm  (with provable guarantees)</vt:lpstr>
      <vt:lpstr>Discussion</vt:lpstr>
      <vt:lpstr>Firefly</vt:lpstr>
      <vt:lpstr>Why FSO instead of RF?</vt:lpstr>
      <vt:lpstr>PowerPoint Presentation</vt:lpstr>
      <vt:lpstr>Why Size, Cost, Power Can be Reduced? </vt:lpstr>
      <vt:lpstr>FSO Design Overview</vt:lpstr>
      <vt:lpstr>FSO Link Performance</vt:lpstr>
      <vt:lpstr>PowerPoint Presentation</vt:lpstr>
      <vt:lpstr>Steerability via Switchable Mirror</vt:lpstr>
      <vt:lpstr>Steerability via Galvo Mirror</vt:lpstr>
      <vt:lpstr>How to design FireFly network?</vt:lpstr>
      <vt:lpstr>Discussion</vt:lpstr>
      <vt:lpstr>Next Time: Rack-Scale Computing</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Alizadeh</dc:creator>
  <cp:lastModifiedBy>Mohammad Alizadeh</cp:lastModifiedBy>
  <cp:revision>1461</cp:revision>
  <dcterms:created xsi:type="dcterms:W3CDTF">2016-02-01T15:45:25Z</dcterms:created>
  <dcterms:modified xsi:type="dcterms:W3CDTF">2016-03-21T22:22:47Z</dcterms:modified>
</cp:coreProperties>
</file>