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embeddings/oleObject3.bin" ContentType="application/vnd.openxmlformats-officedocument.oleObject"/>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embeddings/oleObject4.bin" ContentType="application/vnd.openxmlformats-officedocument.oleObject"/>
  <Override PartName="/ppt/tags/tag17.xml" ContentType="application/vnd.openxmlformats-officedocument.presentationml.tags+xml"/>
  <Override PartName="/ppt/embeddings/oleObject5.bin" ContentType="application/vnd.openxmlformats-officedocument.oleObject"/>
  <Override PartName="/ppt/tags/tag18.xml" ContentType="application/vnd.openxmlformats-officedocument.presentationml.tags+xml"/>
  <Override PartName="/ppt/embeddings/oleObject6.bin" ContentType="application/vnd.openxmlformats-officedocument.oleObject"/>
  <Override PartName="/ppt/tags/tag19.xml" ContentType="application/vnd.openxmlformats-officedocument.presentationml.tags+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551" r:id="rId3"/>
    <p:sldId id="472" r:id="rId4"/>
    <p:sldId id="552" r:id="rId5"/>
    <p:sldId id="358" r:id="rId6"/>
    <p:sldId id="446" r:id="rId7"/>
    <p:sldId id="497" r:id="rId8"/>
    <p:sldId id="554" r:id="rId9"/>
    <p:sldId id="364" r:id="rId10"/>
    <p:sldId id="456" r:id="rId11"/>
    <p:sldId id="460" r:id="rId12"/>
    <p:sldId id="461" r:id="rId13"/>
    <p:sldId id="462" r:id="rId14"/>
    <p:sldId id="492" r:id="rId15"/>
    <p:sldId id="300" r:id="rId16"/>
    <p:sldId id="450" r:id="rId17"/>
    <p:sldId id="451" r:id="rId18"/>
    <p:sldId id="376" r:id="rId19"/>
    <p:sldId id="378" r:id="rId20"/>
    <p:sldId id="379" r:id="rId21"/>
    <p:sldId id="380" r:id="rId22"/>
    <p:sldId id="285" r:id="rId23"/>
    <p:sldId id="332" r:id="rId24"/>
    <p:sldId id="387" r:id="rId25"/>
    <p:sldId id="388" r:id="rId26"/>
    <p:sldId id="389" r:id="rId27"/>
    <p:sldId id="556" r:id="rId28"/>
    <p:sldId id="557" r:id="rId29"/>
    <p:sldId id="394" r:id="rId30"/>
    <p:sldId id="395" r:id="rId31"/>
    <p:sldId id="396" r:id="rId32"/>
    <p:sldId id="397" r:id="rId33"/>
    <p:sldId id="340" r:id="rId34"/>
    <p:sldId id="416" r:id="rId35"/>
    <p:sldId id="438" r:id="rId36"/>
    <p:sldId id="418" r:id="rId37"/>
    <p:sldId id="419" r:id="rId38"/>
    <p:sldId id="421" r:id="rId39"/>
    <p:sldId id="484" r:id="rId40"/>
    <p:sldId id="562" r:id="rId41"/>
    <p:sldId id="532" r:id="rId42"/>
    <p:sldId id="563" r:id="rId43"/>
    <p:sldId id="564" r:id="rId44"/>
    <p:sldId id="496" r:id="rId45"/>
    <p:sldId id="29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1C2"/>
    <a:srgbClr val="D0813C"/>
    <a:srgbClr val="1429F8"/>
    <a:srgbClr val="AD332F"/>
    <a:srgbClr val="46BEE1"/>
    <a:srgbClr val="0000CC"/>
    <a:srgbClr val="3700C0"/>
    <a:srgbClr val="695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0" autoAdjust="0"/>
    <p:restoredTop sz="87059" autoAdjust="0"/>
  </p:normalViewPr>
  <p:slideViewPr>
    <p:cSldViewPr showGuides="1">
      <p:cViewPr varScale="1">
        <p:scale>
          <a:sx n="97" d="100"/>
          <a:sy n="97" d="100"/>
        </p:scale>
        <p:origin x="-1816" y="-104"/>
      </p:cViewPr>
      <p:guideLst>
        <p:guide orient="horz" pos="1536"/>
        <p:guide pos="2880"/>
      </p:guideLst>
    </p:cSldViewPr>
  </p:slideViewPr>
  <p:notesTextViewPr>
    <p:cViewPr>
      <p:scale>
        <a:sx n="1" d="1"/>
        <a:sy n="1" d="1"/>
      </p:scale>
      <p:origin x="0" y="0"/>
    </p:cViewPr>
  </p:notesTextViewPr>
  <p:sorterViewPr>
    <p:cViewPr>
      <p:scale>
        <a:sx n="66" d="100"/>
        <a:sy n="66" d="100"/>
      </p:scale>
      <p:origin x="0" y="2080"/>
    </p:cViewPr>
  </p:sorterViewPr>
  <p:notesViewPr>
    <p:cSldViewPr showGuides="1">
      <p:cViewPr varScale="1">
        <p:scale>
          <a:sx n="86" d="100"/>
          <a:sy n="86" d="100"/>
        </p:scale>
        <p:origin x="-280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ohammad:Dropbox:NSDI:Excel:slow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3399694901151"/>
          <c:y val="0.031858407079646"/>
          <c:w val="0.799766596706717"/>
          <c:h val="0.629834157898404"/>
        </c:manualLayout>
      </c:layout>
      <c:barChart>
        <c:barDir val="col"/>
        <c:grouping val="clustered"/>
        <c:varyColors val="0"/>
        <c:ser>
          <c:idx val="0"/>
          <c:order val="0"/>
          <c:tx>
            <c:v>Theory</c:v>
          </c:tx>
          <c:spPr>
            <a:solidFill>
              <a:schemeClr val="tx1"/>
            </a:solidFill>
            <a:effectLst/>
          </c:spPr>
          <c:invertIfNegative val="0"/>
          <c:cat>
            <c:numRef>
              <c:f>Slowdown!$A$6:$A$16</c:f>
              <c:numCache>
                <c:formatCode>0%</c:formatCode>
                <c:ptCount val="11"/>
                <c:pt idx="0">
                  <c:v>0.2</c:v>
                </c:pt>
                <c:pt idx="1">
                  <c:v>0.4</c:v>
                </c:pt>
                <c:pt idx="2">
                  <c:v>0.6</c:v>
                </c:pt>
                <c:pt idx="4">
                  <c:v>0.2</c:v>
                </c:pt>
                <c:pt idx="5">
                  <c:v>0.4</c:v>
                </c:pt>
                <c:pt idx="6">
                  <c:v>0.6</c:v>
                </c:pt>
                <c:pt idx="8">
                  <c:v>0.2</c:v>
                </c:pt>
                <c:pt idx="9">
                  <c:v>0.4</c:v>
                </c:pt>
                <c:pt idx="10">
                  <c:v>0.6</c:v>
                </c:pt>
              </c:numCache>
            </c:numRef>
          </c:cat>
          <c:val>
            <c:numRef>
              <c:f>Slowdown!$B$52:$B$62</c:f>
              <c:numCache>
                <c:formatCode>0.00%</c:formatCode>
                <c:ptCount val="11"/>
                <c:pt idx="0" formatCode="0%">
                  <c:v>0.53846153846154</c:v>
                </c:pt>
                <c:pt idx="1">
                  <c:v>0.875</c:v>
                </c:pt>
                <c:pt idx="2" formatCode="0%">
                  <c:v>2.33333333333333</c:v>
                </c:pt>
                <c:pt idx="4" formatCode="0%">
                  <c:v>0.29032258064516</c:v>
                </c:pt>
                <c:pt idx="5" formatCode="0%">
                  <c:v>0.42857142857143</c:v>
                </c:pt>
                <c:pt idx="6" formatCode="0%">
                  <c:v>0.81818181818182</c:v>
                </c:pt>
                <c:pt idx="8" formatCode="0%">
                  <c:v>0.19</c:v>
                </c:pt>
                <c:pt idx="9" formatCode="0%">
                  <c:v>0.28</c:v>
                </c:pt>
                <c:pt idx="10" formatCode="0%">
                  <c:v>0.48</c:v>
                </c:pt>
              </c:numCache>
            </c:numRef>
          </c:val>
        </c:ser>
        <c:ser>
          <c:idx val="1"/>
          <c:order val="1"/>
          <c:tx>
            <c:v>Experiment</c:v>
          </c:tx>
          <c:spPr>
            <a:pattFill prst="wdDnDiag">
              <a:fgClr>
                <a:srgbClr val="FF0000"/>
              </a:fgClr>
              <a:bgClr>
                <a:prstClr val="white"/>
              </a:bgClr>
            </a:pattFill>
            <a:effectLst/>
          </c:spPr>
          <c:invertIfNegative val="0"/>
          <c:cat>
            <c:numRef>
              <c:f>Slowdown!$A$6:$A$16</c:f>
              <c:numCache>
                <c:formatCode>0%</c:formatCode>
                <c:ptCount val="11"/>
                <c:pt idx="0">
                  <c:v>0.2</c:v>
                </c:pt>
                <c:pt idx="1">
                  <c:v>0.4</c:v>
                </c:pt>
                <c:pt idx="2">
                  <c:v>0.6</c:v>
                </c:pt>
                <c:pt idx="4">
                  <c:v>0.2</c:v>
                </c:pt>
                <c:pt idx="5">
                  <c:v>0.4</c:v>
                </c:pt>
                <c:pt idx="6">
                  <c:v>0.6</c:v>
                </c:pt>
                <c:pt idx="8">
                  <c:v>0.2</c:v>
                </c:pt>
                <c:pt idx="9">
                  <c:v>0.4</c:v>
                </c:pt>
                <c:pt idx="10">
                  <c:v>0.6</c:v>
                </c:pt>
              </c:numCache>
            </c:numRef>
          </c:cat>
          <c:val>
            <c:numRef>
              <c:f>Slowdown!$C$52:$C$62</c:f>
              <c:numCache>
                <c:formatCode>0%</c:formatCode>
                <c:ptCount val="11"/>
                <c:pt idx="0">
                  <c:v>0.556168740061734</c:v>
                </c:pt>
                <c:pt idx="1">
                  <c:v>0.896423841059603</c:v>
                </c:pt>
                <c:pt idx="2">
                  <c:v>1.64448</c:v>
                </c:pt>
                <c:pt idx="4">
                  <c:v>0.306332429146011</c:v>
                </c:pt>
                <c:pt idx="5">
                  <c:v>0.493311258278146</c:v>
                </c:pt>
                <c:pt idx="6">
                  <c:v>0.82408</c:v>
                </c:pt>
                <c:pt idx="8">
                  <c:v>0.172949209615564</c:v>
                </c:pt>
                <c:pt idx="9">
                  <c:v>0.321192052980132</c:v>
                </c:pt>
                <c:pt idx="10">
                  <c:v>0.5568</c:v>
                </c:pt>
              </c:numCache>
            </c:numRef>
          </c:val>
        </c:ser>
        <c:dLbls>
          <c:showLegendKey val="0"/>
          <c:showVal val="0"/>
          <c:showCatName val="0"/>
          <c:showSerName val="0"/>
          <c:showPercent val="0"/>
          <c:showBubbleSize val="0"/>
        </c:dLbls>
        <c:gapWidth val="150"/>
        <c:axId val="-2143735544"/>
        <c:axId val="-2143746520"/>
      </c:barChart>
      <c:catAx>
        <c:axId val="-2143735544"/>
        <c:scaling>
          <c:orientation val="minMax"/>
        </c:scaling>
        <c:delete val="0"/>
        <c:axPos val="b"/>
        <c:title>
          <c:tx>
            <c:rich>
              <a:bodyPr/>
              <a:lstStyle/>
              <a:p>
                <a:pPr>
                  <a:defRPr sz="2000"/>
                </a:pPr>
                <a:r>
                  <a:rPr lang="en-US" sz="2000"/>
                  <a:t>Traffic Load (% of Link</a:t>
                </a:r>
                <a:r>
                  <a:rPr lang="en-US" sz="2000" baseline="0"/>
                  <a:t> Capacity)</a:t>
                </a:r>
                <a:r>
                  <a:rPr lang="en-US" sz="2000"/>
                  <a:t> </a:t>
                </a:r>
              </a:p>
            </c:rich>
          </c:tx>
          <c:layout>
            <c:manualLayout>
              <c:xMode val="edge"/>
              <c:yMode val="edge"/>
              <c:x val="0.328446923586606"/>
              <c:y val="0.920353982300885"/>
            </c:manualLayout>
          </c:layout>
          <c:overlay val="0"/>
        </c:title>
        <c:numFmt formatCode="0%" sourceLinked="1"/>
        <c:majorTickMark val="out"/>
        <c:minorTickMark val="none"/>
        <c:tickLblPos val="nextTo"/>
        <c:txPr>
          <a:bodyPr/>
          <a:lstStyle/>
          <a:p>
            <a:pPr>
              <a:defRPr sz="1800"/>
            </a:pPr>
            <a:endParaRPr lang="en-US"/>
          </a:p>
        </c:txPr>
        <c:crossAx val="-2143746520"/>
        <c:crosses val="autoZero"/>
        <c:auto val="1"/>
        <c:lblAlgn val="ctr"/>
        <c:lblOffset val="100"/>
        <c:noMultiLvlLbl val="0"/>
      </c:catAx>
      <c:valAx>
        <c:axId val="-2143746520"/>
        <c:scaling>
          <c:orientation val="minMax"/>
        </c:scaling>
        <c:delete val="0"/>
        <c:axPos val="l"/>
        <c:majorGridlines/>
        <c:title>
          <c:tx>
            <c:rich>
              <a:bodyPr rot="-5400000" vert="horz"/>
              <a:lstStyle/>
              <a:p>
                <a:pPr>
                  <a:defRPr sz="2000"/>
                </a:pPr>
                <a:r>
                  <a:rPr lang="en-US" sz="2000"/>
                  <a:t>Slowdown</a:t>
                </a:r>
              </a:p>
            </c:rich>
          </c:tx>
          <c:layout/>
          <c:overlay val="0"/>
        </c:title>
        <c:numFmt formatCode="0%" sourceLinked="1"/>
        <c:majorTickMark val="out"/>
        <c:minorTickMark val="none"/>
        <c:tickLblPos val="nextTo"/>
        <c:txPr>
          <a:bodyPr/>
          <a:lstStyle/>
          <a:p>
            <a:pPr>
              <a:defRPr sz="1800"/>
            </a:pPr>
            <a:endParaRPr lang="en-US"/>
          </a:p>
        </c:txPr>
        <c:crossAx val="-2143735544"/>
        <c:crosses val="autoZero"/>
        <c:crossBetween val="between"/>
      </c:valAx>
    </c:plotArea>
    <c:legend>
      <c:legendPos val="tr"/>
      <c:layout>
        <c:manualLayout>
          <c:xMode val="edge"/>
          <c:yMode val="edge"/>
          <c:x val="0.486136955483304"/>
          <c:y val="0.0322421201774557"/>
          <c:w val="0.420212798742623"/>
          <c:h val="0.120524237567649"/>
        </c:manualLayout>
      </c:layout>
      <c:overlay val="1"/>
      <c:txPr>
        <a:bodyPr/>
        <a:lstStyle/>
        <a:p>
          <a:pPr>
            <a:defRPr sz="2000" b="1"/>
          </a:pPr>
          <a:endParaRPr lang="en-US"/>
        </a:p>
      </c:txPr>
    </c:legend>
    <c:plotVisOnly val="1"/>
    <c:dispBlanksAs val="gap"/>
    <c:showDLblsOverMax val="0"/>
  </c:chart>
  <c:spPr>
    <a:ln>
      <a:noFill/>
    </a:ln>
  </c:spPr>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 Id="rId2"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7.wmf"/><Relationship Id="rId4" Type="http://schemas.openxmlformats.org/officeDocument/2006/relationships/image" Target="../media/image68.wmf"/><Relationship Id="rId5" Type="http://schemas.openxmlformats.org/officeDocument/2006/relationships/image" Target="../media/image69.wmf"/><Relationship Id="rId1" Type="http://schemas.openxmlformats.org/officeDocument/2006/relationships/image" Target="../media/image65.wmf"/><Relationship Id="rId2"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emf"/><Relationship Id="rId3" Type="http://schemas.openxmlformats.org/officeDocument/2006/relationships/image" Target="../media/image8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F3A331-3EEC-4946-8610-C756C79DE656}" type="datetimeFigureOut">
              <a:rPr lang="en-US" smtClean="0"/>
              <a:t>12/27/13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1DD3F3-258F-40C3-9785-091F9F62D381}" type="slidenum">
              <a:rPr lang="en-US" smtClean="0"/>
              <a:t>‹#›</a:t>
            </a:fld>
            <a:endParaRPr lang="en-US"/>
          </a:p>
        </p:txBody>
      </p:sp>
    </p:spTree>
    <p:extLst>
      <p:ext uri="{BB962C8B-B14F-4D97-AF65-F5344CB8AC3E}">
        <p14:creationId xmlns:p14="http://schemas.microsoft.com/office/powerpoint/2010/main" val="1525210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8099B2-E712-45EC-BF1D-3A94D8186357}" type="datetimeFigureOut">
              <a:rPr lang="en-US" smtClean="0"/>
              <a:pPr/>
              <a:t>12/27/13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FA87D-4A36-4D96-80E2-F587745F739C}" type="slidenum">
              <a:rPr lang="en-US" smtClean="0"/>
              <a:pPr/>
              <a:t>‹#›</a:t>
            </a:fld>
            <a:endParaRPr lang="en-US"/>
          </a:p>
        </p:txBody>
      </p:sp>
    </p:spTree>
    <p:extLst>
      <p:ext uri="{BB962C8B-B14F-4D97-AF65-F5344CB8AC3E}">
        <p14:creationId xmlns:p14="http://schemas.microsoft.com/office/powerpoint/2010/main" val="3533094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Cisco </a:t>
            </a:r>
            <a:r>
              <a:rPr lang="en-US" dirty="0" err="1" smtClean="0"/>
              <a:t>forcasts</a:t>
            </a:r>
            <a:r>
              <a:rPr lang="en-US" dirty="0" smtClean="0"/>
              <a:t>: in 2011:</a:t>
            </a:r>
            <a:r>
              <a:rPr lang="en-US" baseline="0" dirty="0" smtClean="0"/>
              <a:t> </a:t>
            </a:r>
            <a:r>
              <a:rPr lang="en-US" dirty="0" smtClean="0"/>
              <a:t>~300ExaBytes/year in IP WAN networks, ~1.5ZettaBytes/year</a:t>
            </a:r>
            <a:r>
              <a:rPr lang="en-US" baseline="0" dirty="0" smtClean="0"/>
              <a:t> in DC (</a:t>
            </a:r>
            <a:r>
              <a:rPr lang="en-US" baseline="0" dirty="0" err="1" smtClean="0"/>
              <a:t>forcasts</a:t>
            </a:r>
            <a:r>
              <a:rPr lang="en-US" baseline="0" dirty="0" smtClean="0"/>
              <a:t> show similar growth at 32% CAGR until 2015)</a:t>
            </a:r>
            <a:endParaRPr lang="en-US" dirty="0" smtClean="0"/>
          </a:p>
          <a:p>
            <a:r>
              <a:rPr lang="en-US" dirty="0" smtClean="0"/>
              <a:t>Facebook</a:t>
            </a:r>
            <a:r>
              <a:rPr lang="en-US" baseline="0" dirty="0" smtClean="0"/>
              <a:t> IPO: in 2011 out of $806m total cost of revenue, $606m was spent on DC</a:t>
            </a:r>
            <a:endParaRPr lang="en-US" dirty="0"/>
          </a:p>
        </p:txBody>
      </p:sp>
      <p:sp>
        <p:nvSpPr>
          <p:cNvPr id="4" name="Slide Number Placeholder 3"/>
          <p:cNvSpPr>
            <a:spLocks noGrp="1"/>
          </p:cNvSpPr>
          <p:nvPr>
            <p:ph type="sldNum" sz="quarter" idx="10"/>
          </p:nvPr>
        </p:nvSpPr>
        <p:spPr/>
        <p:txBody>
          <a:bodyPr/>
          <a:lstStyle/>
          <a:p>
            <a:fld id="{9EFFA87D-4A36-4D96-80E2-F587745F739C}" type="slidenum">
              <a:rPr lang="en-US" smtClean="0"/>
              <a:pPr/>
              <a:t>2</a:t>
            </a:fld>
            <a:endParaRPr lang="en-US"/>
          </a:p>
        </p:txBody>
      </p:sp>
    </p:spTree>
    <p:extLst>
      <p:ext uri="{BB962C8B-B14F-4D97-AF65-F5344CB8AC3E}">
        <p14:creationId xmlns:p14="http://schemas.microsoft.com/office/powerpoint/2010/main" val="199256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Deep</a:t>
            </a:r>
            <a:r>
              <a:rPr lang="en-US" baseline="0" dirty="0" smtClean="0"/>
              <a:t> Buffers – bad for latency</a:t>
            </a:r>
          </a:p>
          <a:p>
            <a:r>
              <a:rPr lang="en-US" baseline="0" dirty="0" smtClean="0"/>
              <a:t>Shallow Buffers – bad for bursts &amp; throughput</a:t>
            </a:r>
          </a:p>
          <a:p>
            <a:r>
              <a:rPr lang="en-US" baseline="0" dirty="0" smtClean="0"/>
              <a:t>Reduce </a:t>
            </a:r>
            <a:r>
              <a:rPr lang="en-US" baseline="0" dirty="0" err="1" smtClean="0"/>
              <a:t>RTO</a:t>
            </a:r>
            <a:r>
              <a:rPr lang="en-US" baseline="-25000" dirty="0" err="1" smtClean="0"/>
              <a:t>min</a:t>
            </a:r>
            <a:r>
              <a:rPr lang="en-US" baseline="0" dirty="0" smtClean="0"/>
              <a:t> – no good for latency</a:t>
            </a:r>
          </a:p>
          <a:p>
            <a:r>
              <a:rPr lang="en-US" baseline="0" dirty="0" smtClean="0"/>
              <a:t>AQM – Difficult to tune, not fast enough for </a:t>
            </a:r>
            <a:r>
              <a:rPr lang="en-US" baseline="0" dirty="0" err="1" smtClean="0"/>
              <a:t>incast</a:t>
            </a:r>
            <a:r>
              <a:rPr lang="en-US" baseline="0" dirty="0" smtClean="0"/>
              <a:t>-style micro-bursts, lose throughput in low stat-</a:t>
            </a:r>
            <a:r>
              <a:rPr lang="en-US" baseline="0" dirty="0" err="1" smtClean="0"/>
              <a:t>mux</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Now in the case of TCP, the question of how much buffering is needed for high throughput has been studied and is known in the literature as the buffer sizing problem.</a:t>
            </a:r>
          </a:p>
          <a:p>
            <a:pPr>
              <a:buFontTx/>
              <a:buNone/>
            </a:pPr>
            <a:endParaRPr lang="en-US" dirty="0" smtClean="0"/>
          </a:p>
          <a:p>
            <a:pPr>
              <a:buFontTx/>
              <a:buNone/>
            </a:pPr>
            <a:r>
              <a:rPr lang="en-US" dirty="0" smtClean="0"/>
              <a:t>End with:</a:t>
            </a:r>
            <a:r>
              <a:rPr lang="en-US" baseline="0" dirty="0" smtClean="0"/>
              <a:t> “So we need to find a way to reduce the buffering requirements.”</a:t>
            </a:r>
            <a:endParaRPr lang="en-US" dirty="0" smtClean="0"/>
          </a:p>
        </p:txBody>
      </p:sp>
      <p:sp>
        <p:nvSpPr>
          <p:cNvPr id="4" name="Slide Number Placeholder 3"/>
          <p:cNvSpPr>
            <a:spLocks noGrp="1"/>
          </p:cNvSpPr>
          <p:nvPr>
            <p:ph type="sldNum" sz="quarter" idx="10"/>
          </p:nvPr>
        </p:nvSpPr>
        <p:spPr/>
        <p:txBody>
          <a:bodyPr/>
          <a:lstStyle/>
          <a:p>
            <a:fld id="{9026EA2B-EFC1-4DB2-A297-B21C4C7A67B1}" type="slidenum">
              <a:rPr lang="en-US" smtClean="0"/>
              <a:pPr/>
              <a:t>15</a:t>
            </a:fld>
            <a:endParaRPr lang="en-US"/>
          </a:p>
        </p:txBody>
      </p:sp>
    </p:spTree>
    <p:extLst>
      <p:ext uri="{BB962C8B-B14F-4D97-AF65-F5344CB8AC3E}">
        <p14:creationId xmlns:p14="http://schemas.microsoft.com/office/powerpoint/2010/main" val="293304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Now, there are previous results that show in some circumstances, we don't need big buffers.</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16</a:t>
            </a:fld>
            <a:endParaRPr lang="en-US"/>
          </a:p>
        </p:txBody>
      </p:sp>
    </p:spTree>
    <p:extLst>
      <p:ext uri="{BB962C8B-B14F-4D97-AF65-F5344CB8AC3E}">
        <p14:creationId xmlns:p14="http://schemas.microsoft.com/office/powerpoint/2010/main" val="293304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17</a:t>
            </a:fld>
            <a:endParaRPr lang="en-US"/>
          </a:p>
        </p:txBody>
      </p:sp>
    </p:spTree>
    <p:extLst>
      <p:ext uri="{BB962C8B-B14F-4D97-AF65-F5344CB8AC3E}">
        <p14:creationId xmlns:p14="http://schemas.microsoft.com/office/powerpoint/2010/main" val="293304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 with: “</a:t>
            </a:r>
            <a:r>
              <a:rPr lang="en-US" sz="1200" dirty="0" smtClean="0"/>
              <a:t>How can we extract multi-bit information from single-bit stream of ECN marks?”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Standard deviation</a:t>
            </a:r>
            <a:r>
              <a:rPr lang="en-US" sz="1200" baseline="0" dirty="0" smtClean="0"/>
              <a:t>: TCP (33.6KB), DCTCP (11.5KB)</a:t>
            </a:r>
            <a:endParaRPr lang="en-US" sz="1200" dirty="0" smtClean="0"/>
          </a:p>
        </p:txBody>
      </p:sp>
      <p:sp>
        <p:nvSpPr>
          <p:cNvPr id="4" name="Slide Number Placeholder 3"/>
          <p:cNvSpPr>
            <a:spLocks noGrp="1"/>
          </p:cNvSpPr>
          <p:nvPr>
            <p:ph type="sldNum" sz="quarter" idx="10"/>
          </p:nvPr>
        </p:nvSpPr>
        <p:spPr/>
        <p:txBody>
          <a:bodyPr/>
          <a:lstStyle/>
          <a:p>
            <a:fld id="{A770630E-C6A9-444B-A16B-2B64151D1DE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a:ea typeface="ＭＳ Ｐゴシック" charset="-128"/>
                <a:cs typeface="ＭＳ Ｐゴシック" charset="-128"/>
              </a:rPr>
              <a:t>very simple marking mechanism</a:t>
            </a:r>
          </a:p>
          <a:p>
            <a:pPr eaLnBrk="1" hangingPunct="1">
              <a:spcBef>
                <a:spcPct val="0"/>
              </a:spcBef>
            </a:pPr>
            <a:r>
              <a:rPr lang="en-US" dirty="0">
                <a:ea typeface="ＭＳ Ｐゴシック" charset="-128"/>
                <a:cs typeface="ＭＳ Ｐゴシック" charset="-128"/>
              </a:rPr>
              <a:t>not all the tunings other </a:t>
            </a:r>
            <a:r>
              <a:rPr lang="en-US" dirty="0" err="1">
                <a:ea typeface="ＭＳ Ｐゴシック" charset="-128"/>
                <a:cs typeface="ＭＳ Ｐゴシック" charset="-128"/>
              </a:rPr>
              <a:t>aqms</a:t>
            </a:r>
            <a:r>
              <a:rPr lang="en-US" dirty="0">
                <a:ea typeface="ＭＳ Ｐゴシック" charset="-128"/>
                <a:cs typeface="ＭＳ Ｐゴシック" charset="-128"/>
              </a:rPr>
              <a:t> have</a:t>
            </a:r>
          </a:p>
          <a:p>
            <a:pPr eaLnBrk="1" hangingPunct="1">
              <a:spcBef>
                <a:spcPct val="0"/>
              </a:spcBef>
            </a:pPr>
            <a:r>
              <a:rPr lang="en-US" dirty="0">
                <a:ea typeface="ＭＳ Ｐゴシック" charset="-128"/>
                <a:cs typeface="ＭＳ Ｐゴシック" charset="-128"/>
              </a:rPr>
              <a:t>on the source side, the source is </a:t>
            </a:r>
            <a:r>
              <a:rPr lang="en-US" dirty="0" err="1">
                <a:ea typeface="ＭＳ Ｐゴシック" charset="-128"/>
                <a:cs typeface="ＭＳ Ｐゴシック" charset="-128"/>
              </a:rPr>
              <a:t>tryign</a:t>
            </a:r>
            <a:r>
              <a:rPr lang="en-US" dirty="0">
                <a:ea typeface="ＭＳ Ｐゴシック" charset="-128"/>
                <a:cs typeface="ＭＳ Ｐゴシック" charset="-128"/>
              </a:rPr>
              <a:t> to estimate the fraction of packets getting marked</a:t>
            </a:r>
          </a:p>
          <a:p>
            <a:pPr eaLnBrk="1" hangingPunct="1">
              <a:spcBef>
                <a:spcPct val="0"/>
              </a:spcBef>
            </a:pPr>
            <a:r>
              <a:rPr lang="en-US" dirty="0">
                <a:ea typeface="ＭＳ Ｐゴシック" charset="-128"/>
                <a:cs typeface="ＭＳ Ｐゴシック" charset="-128"/>
              </a:rPr>
              <a:t>using the </a:t>
            </a:r>
            <a:r>
              <a:rPr lang="en-US" dirty="0" err="1">
                <a:ea typeface="ＭＳ Ｐゴシック" charset="-128"/>
                <a:cs typeface="ＭＳ Ｐゴシック" charset="-128"/>
              </a:rPr>
              <a:t>obs</a:t>
            </a:r>
            <a:r>
              <a:rPr lang="en-US" dirty="0">
                <a:ea typeface="ＭＳ Ｐゴシック" charset="-128"/>
                <a:cs typeface="ＭＳ Ｐゴシック" charset="-128"/>
              </a:rPr>
              <a:t> that there is a stream of </a:t>
            </a:r>
            <a:r>
              <a:rPr lang="en-US" dirty="0" err="1">
                <a:ea typeface="ＭＳ Ｐゴシック" charset="-128"/>
                <a:cs typeface="ＭＳ Ｐゴシック" charset="-128"/>
              </a:rPr>
              <a:t>ecn</a:t>
            </a:r>
            <a:r>
              <a:rPr lang="en-US" dirty="0">
                <a:ea typeface="ＭＳ Ｐゴシック" charset="-128"/>
                <a:cs typeface="ＭＳ Ｐゴシック" charset="-128"/>
              </a:rPr>
              <a:t> marks coming back – more info in the stream than in any single bit</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trying to maintain smooth rate variations to operate well even when using shallow buffers, and only a few flows (no stat </a:t>
            </a:r>
            <a:r>
              <a:rPr lang="en-US" dirty="0" err="1">
                <a:ea typeface="ＭＳ Ｐゴシック" charset="-128"/>
                <a:cs typeface="ＭＳ Ｐゴシック" charset="-128"/>
              </a:rPr>
              <a:t>mux</a:t>
            </a:r>
            <a:r>
              <a:rPr lang="en-US" dirty="0">
                <a:ea typeface="ＭＳ Ｐゴシック" charset="-128"/>
                <a:cs typeface="ＭＳ Ｐゴシック" charset="-128"/>
              </a:rPr>
              <a:t>)</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F over the last RTT.  In TCP there is always a way to get the next RTT from the window size.  Comes from the self-clocking of TCP.</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Only changing the decrease.  Simplest version – makes a lot of sense.  So generic could apply it to any algorithm – CTCP, CUBIC – how to cut its window leaving increase part to what it already does.   Have to be careful here.  </a:t>
            </a:r>
          </a:p>
        </p:txBody>
      </p:sp>
      <p:sp>
        <p:nvSpPr>
          <p:cNvPr id="32772" name="Slide Number Placeholder 3"/>
          <p:cNvSpPr>
            <a:spLocks noGrp="1"/>
          </p:cNvSpPr>
          <p:nvPr>
            <p:ph type="sldNum" sz="quarter" idx="5"/>
          </p:nvPr>
        </p:nvSpPr>
        <p:spPr bwMode="auto">
          <a:noFill/>
          <a:ln>
            <a:miter lim="800000"/>
            <a:headEnd/>
            <a:tailEnd/>
          </a:ln>
        </p:spPr>
        <p:txBody>
          <a:bodyPr/>
          <a:lstStyle/>
          <a:p>
            <a:fld id="{6E4A6DD6-72AA-A648-96C7-19F688F76A4D}" type="slidenum">
              <a:rPr lang="en-US">
                <a:latin typeface="Calibri" charset="0"/>
                <a:ea typeface="Arial" charset="0"/>
                <a:cs typeface="Arial" charset="0"/>
              </a:rPr>
              <a:pPr/>
              <a:t>19</a:t>
            </a:fld>
            <a:endParaRPr lang="en-US">
              <a:latin typeface="Calibri" charset="0"/>
              <a:ea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ns2.</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20</a:t>
            </a:fld>
            <a:endParaRPr lang="en-US"/>
          </a:p>
        </p:txBody>
      </p:sp>
    </p:spTree>
    <p:extLst>
      <p:ext uri="{BB962C8B-B14F-4D97-AF65-F5344CB8AC3E}">
        <p14:creationId xmlns:p14="http://schemas.microsoft.com/office/powerpoint/2010/main" val="336884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FFA87D-4A36-4D96-80E2-F587745F739C}"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getting into</a:t>
            </a:r>
            <a:r>
              <a:rPr lang="en-US" baseline="0" dirty="0" smtClean="0"/>
              <a:t> details, one can also derive a range for the parameters based on stability and convergence rate considerations.</a:t>
            </a:r>
            <a:endParaRPr lang="en-US" dirty="0"/>
          </a:p>
        </p:txBody>
      </p:sp>
      <p:sp>
        <p:nvSpPr>
          <p:cNvPr id="4" name="Slide Number Placeholder 3"/>
          <p:cNvSpPr>
            <a:spLocks noGrp="1"/>
          </p:cNvSpPr>
          <p:nvPr>
            <p:ph type="sldNum" sz="quarter" idx="10"/>
          </p:nvPr>
        </p:nvSpPr>
        <p:spPr/>
        <p:txBody>
          <a:bodyPr/>
          <a:lstStyle/>
          <a:p>
            <a:fld id="{9EFFA87D-4A36-4D96-80E2-F587745F739C}" type="slidenum">
              <a:rPr lang="en-US" smtClean="0"/>
              <a:pPr/>
              <a:t>32</a:t>
            </a:fld>
            <a:endParaRPr lang="en-US"/>
          </a:p>
        </p:txBody>
      </p:sp>
    </p:spTree>
    <p:extLst>
      <p:ext uri="{BB962C8B-B14F-4D97-AF65-F5344CB8AC3E}">
        <p14:creationId xmlns:p14="http://schemas.microsoft.com/office/powerpoint/2010/main" val="108252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a:t>
            </a:r>
            <a:r>
              <a:rPr lang="en-US" baseline="0" dirty="0" smtClean="0"/>
              <a:t> when your computer communicates with a server in some data center, it most-likely uses the TCP for packet transport”</a:t>
            </a:r>
          </a:p>
          <a:p>
            <a:endParaRPr lang="en-US" dirty="0"/>
          </a:p>
          <a:p>
            <a:r>
              <a:rPr lang="en-US" dirty="0" smtClean="0"/>
              <a:t>There </a:t>
            </a:r>
            <a:r>
              <a:rPr lang="en-US" dirty="0"/>
              <a:t>is also a lot of communication that needs to happen between the servers inside the data </a:t>
            </a:r>
            <a:r>
              <a:rPr lang="en-US" dirty="0" smtClean="0"/>
              <a:t>center</a:t>
            </a:r>
            <a:r>
              <a:rPr lang="en-US" baseline="0" dirty="0" smtClean="0"/>
              <a:t> – In fact, more than 75% of all data center traffic stays within the data center.</a:t>
            </a:r>
            <a:r>
              <a:rPr lang="en-US" dirty="0" smtClean="0"/>
              <a:t> I'm going to be talking about 2 algorithms that have been designed for this purpose: DCTCP &amp;</a:t>
            </a:r>
            <a:r>
              <a:rPr lang="en-US" baseline="0" dirty="0" smtClean="0"/>
              <a:t> QCN</a:t>
            </a:r>
            <a:r>
              <a:rPr lang="en-US" dirty="0" smtClean="0"/>
              <a:t>. In </a:t>
            </a:r>
            <a:r>
              <a:rPr lang="en-US" dirty="0"/>
              <a:t>the interest of time, I will be focusing mostly on DCTCP, but will discuss some of the main ideas in QCN as well.</a:t>
            </a:r>
          </a:p>
        </p:txBody>
      </p:sp>
      <p:sp>
        <p:nvSpPr>
          <p:cNvPr id="4" name="Slide Number Placeholder 3"/>
          <p:cNvSpPr>
            <a:spLocks noGrp="1"/>
          </p:cNvSpPr>
          <p:nvPr>
            <p:ph type="sldNum" sz="quarter" idx="10"/>
          </p:nvPr>
        </p:nvSpPr>
        <p:spPr/>
        <p:txBody>
          <a:bodyPr/>
          <a:lstStyle/>
          <a:p>
            <a:fld id="{9EFFA87D-4A36-4D96-80E2-F587745F739C}" type="slidenum">
              <a:rPr lang="en-US" smtClean="0"/>
              <a:pPr/>
              <a:t>5</a:t>
            </a:fld>
            <a:endParaRPr lang="en-US"/>
          </a:p>
        </p:txBody>
      </p:sp>
    </p:spTree>
    <p:extLst>
      <p:ext uri="{BB962C8B-B14F-4D97-AF65-F5344CB8AC3E}">
        <p14:creationId xmlns:p14="http://schemas.microsoft.com/office/powerpoint/2010/main" val="3371208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FA87D-4A36-4D96-80E2-F587745F739C}" type="slidenum">
              <a:rPr lang="en-US" smtClean="0"/>
              <a:pPr/>
              <a:t>39</a:t>
            </a:fld>
            <a:endParaRPr lang="en-US"/>
          </a:p>
        </p:txBody>
      </p:sp>
    </p:spTree>
    <p:extLst>
      <p:ext uri="{BB962C8B-B14F-4D97-AF65-F5344CB8AC3E}">
        <p14:creationId xmlns:p14="http://schemas.microsoft.com/office/powerpoint/2010/main" val="3371208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41</a:t>
            </a:fld>
            <a:endParaRPr lang="en-US"/>
          </a:p>
        </p:txBody>
      </p:sp>
    </p:spTree>
    <p:extLst>
      <p:ext uri="{BB962C8B-B14F-4D97-AF65-F5344CB8AC3E}">
        <p14:creationId xmlns:p14="http://schemas.microsoft.com/office/powerpoint/2010/main" val="322089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TCP has</a:t>
            </a:r>
            <a:r>
              <a:rPr lang="en-US" baseline="0" dirty="0" smtClean="0"/>
              <a:t> been the dominant transport protocol in the Internet for 25 years and is widely used in the data center as well. </a:t>
            </a:r>
          </a:p>
          <a:p>
            <a:endParaRPr lang="en-US" dirty="0" smtClean="0"/>
          </a:p>
          <a:p>
            <a:r>
              <a:rPr lang="en-US" dirty="0" smtClean="0"/>
              <a:t>However, </a:t>
            </a:r>
            <a:r>
              <a:rPr lang="en-US" dirty="0"/>
              <a:t>it was not really designed for this environment and does not meet the demands of data center applications.</a:t>
            </a:r>
          </a:p>
        </p:txBody>
      </p:sp>
      <p:sp>
        <p:nvSpPr>
          <p:cNvPr id="4" name="Slide Number Placeholder 3"/>
          <p:cNvSpPr>
            <a:spLocks noGrp="1"/>
          </p:cNvSpPr>
          <p:nvPr>
            <p:ph type="sldNum" sz="quarter" idx="10"/>
          </p:nvPr>
        </p:nvSpPr>
        <p:spPr/>
        <p:txBody>
          <a:bodyPr/>
          <a:lstStyle/>
          <a:p>
            <a:fld id="{9EFFA87D-4A36-4D96-80E2-F587745F739C}" type="slidenum">
              <a:rPr lang="en-US" smtClean="0"/>
              <a:pPr/>
              <a:t>6</a:t>
            </a:fld>
            <a:endParaRPr lang="en-US"/>
          </a:p>
        </p:txBody>
      </p:sp>
    </p:spTree>
    <p:extLst>
      <p:ext uri="{BB962C8B-B14F-4D97-AF65-F5344CB8AC3E}">
        <p14:creationId xmlns:p14="http://schemas.microsoft.com/office/powerpoint/2010/main" val="323722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With TCP, </a:t>
            </a:r>
            <a:r>
              <a:rPr lang="en-US" dirty="0" smtClean="0"/>
              <a:t>queuing </a:t>
            </a:r>
            <a:r>
              <a:rPr lang="en-US" dirty="0"/>
              <a:t>delays can be in the milliseconds; more than 3 orders or magnitude larger than the baseline"</a:t>
            </a:r>
          </a:p>
        </p:txBody>
      </p:sp>
      <p:sp>
        <p:nvSpPr>
          <p:cNvPr id="4" name="Slide Number Placeholder 3"/>
          <p:cNvSpPr>
            <a:spLocks noGrp="1"/>
          </p:cNvSpPr>
          <p:nvPr>
            <p:ph type="sldNum" sz="quarter" idx="10"/>
          </p:nvPr>
        </p:nvSpPr>
        <p:spPr/>
        <p:txBody>
          <a:bodyPr/>
          <a:lstStyle/>
          <a:p>
            <a:fld id="{9EFFA87D-4A36-4D96-80E2-F587745F739C}" type="slidenum">
              <a:rPr lang="en-US" smtClean="0"/>
              <a:pPr/>
              <a:t>7</a:t>
            </a:fld>
            <a:endParaRPr lang="en-US"/>
          </a:p>
        </p:txBody>
      </p:sp>
    </p:spTree>
    <p:extLst>
      <p:ext uri="{BB962C8B-B14F-4D97-AF65-F5344CB8AC3E}">
        <p14:creationId xmlns:p14="http://schemas.microsoft.com/office/powerpoint/2010/main" val="199165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a:t>I would like to next talk a little bit about </a:t>
            </a:r>
            <a:r>
              <a:rPr lang="en-US" dirty="0" smtClean="0"/>
              <a:t>a measurement </a:t>
            </a:r>
            <a:r>
              <a:rPr lang="en-US" dirty="0"/>
              <a:t>study that </a:t>
            </a:r>
            <a:r>
              <a:rPr lang="en-US" dirty="0" smtClean="0"/>
              <a:t>was done during an internship at </a:t>
            </a:r>
            <a:r>
              <a:rPr lang="en-US" dirty="0"/>
              <a:t>Microsoft </a:t>
            </a:r>
            <a:r>
              <a:rPr lang="en-US" dirty="0" smtClean="0"/>
              <a:t>in 2009. Our </a:t>
            </a:r>
            <a:r>
              <a:rPr lang="en-US" dirty="0"/>
              <a:t>goal was to do a systematic...</a:t>
            </a:r>
          </a:p>
        </p:txBody>
      </p:sp>
      <p:sp>
        <p:nvSpPr>
          <p:cNvPr id="4" name="Slide Number Placeholder 3"/>
          <p:cNvSpPr>
            <a:spLocks noGrp="1"/>
          </p:cNvSpPr>
          <p:nvPr>
            <p:ph type="sldNum" sz="quarter" idx="10"/>
          </p:nvPr>
        </p:nvSpPr>
        <p:spPr/>
        <p:txBody>
          <a:bodyPr/>
          <a:lstStyle/>
          <a:p>
            <a:fld id="{9EFFA87D-4A36-4D96-80E2-F587745F739C}" type="slidenum">
              <a:rPr lang="en-US" smtClean="0"/>
              <a:pPr/>
              <a:t>9</a:t>
            </a:fld>
            <a:endParaRPr lang="en-US"/>
          </a:p>
        </p:txBody>
      </p:sp>
    </p:spTree>
    <p:extLst>
      <p:ext uri="{BB962C8B-B14F-4D97-AF65-F5344CB8AC3E}">
        <p14:creationId xmlns:p14="http://schemas.microsoft.com/office/powerpoint/2010/main" val="279093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animation,</a:t>
            </a:r>
            <a:r>
              <a:rPr lang="en-US" baseline="0" dirty="0" smtClean="0"/>
              <a:t> say “this follows what we call the partition/aggregate application structure. </a:t>
            </a:r>
          </a:p>
          <a:p>
            <a:r>
              <a:rPr lang="en-US" baseline="0" dirty="0" smtClean="0"/>
              <a:t>I’ve described this in the context of search, but it’s actually quite general</a:t>
            </a:r>
          </a:p>
          <a:p>
            <a:r>
              <a:rPr lang="en-US" baseline="0" dirty="0" smtClean="0"/>
              <a:t>- “the foundation of many large-scale web applications.”</a:t>
            </a:r>
            <a:endParaRPr lang="en-US" dirty="0"/>
          </a:p>
        </p:txBody>
      </p:sp>
      <p:sp>
        <p:nvSpPr>
          <p:cNvPr id="4" name="Slide Number Placeholder 3"/>
          <p:cNvSpPr>
            <a:spLocks noGrp="1"/>
          </p:cNvSpPr>
          <p:nvPr>
            <p:ph type="sldNum" sz="quarter" idx="10"/>
          </p:nvPr>
        </p:nvSpPr>
        <p:spPr/>
        <p:txBody>
          <a:bodyPr/>
          <a:lstStyle/>
          <a:p>
            <a:fld id="{9EFFA87D-4A36-4D96-80E2-F587745F739C}" type="slidenum">
              <a:rPr lang="en-US" smtClean="0"/>
              <a:pPr/>
              <a:t>10</a:t>
            </a:fld>
            <a:endParaRPr lang="en-US"/>
          </a:p>
        </p:txBody>
      </p:sp>
    </p:spTree>
    <p:extLst>
      <p:ext uri="{BB962C8B-B14F-4D97-AF65-F5344CB8AC3E}">
        <p14:creationId xmlns:p14="http://schemas.microsoft.com/office/powerpoint/2010/main" val="259664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this kind of application generates traffic patterns that are particularly problematic for TCP.</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EFFA87D-4A36-4D96-80E2-F587745F739C}" type="slidenum">
              <a:rPr lang="en-US" smtClean="0"/>
              <a:pPr/>
              <a:t>11</a:t>
            </a:fld>
            <a:endParaRPr lang="en-US"/>
          </a:p>
        </p:txBody>
      </p:sp>
    </p:spTree>
    <p:extLst>
      <p:ext uri="{BB962C8B-B14F-4D97-AF65-F5344CB8AC3E}">
        <p14:creationId xmlns:p14="http://schemas.microsoft.com/office/powerpoint/2010/main" val="9540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dirty="0" err="1" smtClean="0"/>
              <a:t>Incast</a:t>
            </a:r>
            <a:r>
              <a:rPr lang="en-US" dirty="0" smtClean="0"/>
              <a:t> really happens –</a:t>
            </a:r>
            <a:r>
              <a:rPr lang="en-US" baseline="0" dirty="0" smtClean="0"/>
              <a:t> see this actual screenshot from production tool</a:t>
            </a:r>
          </a:p>
          <a:p>
            <a:r>
              <a:rPr lang="en-US" dirty="0" smtClean="0"/>
              <a:t>2. People care,</a:t>
            </a:r>
            <a:r>
              <a:rPr lang="en-US" baseline="0" dirty="0" smtClean="0"/>
              <a:t> they’ve solved it at application by jittering.</a:t>
            </a:r>
          </a:p>
          <a:p>
            <a:r>
              <a:rPr lang="en-US" baseline="0" dirty="0" smtClean="0"/>
              <a:t>3. They care about the 99.9</a:t>
            </a:r>
            <a:r>
              <a:rPr lang="en-US" baseline="30000" dirty="0" smtClean="0"/>
              <a:t>th</a:t>
            </a:r>
            <a:r>
              <a:rPr lang="en-US" baseline="0" dirty="0" smtClean="0"/>
              <a:t> percentile, 1-1000 customers</a:t>
            </a:r>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F518A-AC50-0D47-A140-332D2275F838}" type="datetime1">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3324211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18143"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BFF2A-AF6B-FF4D-8BD0-7DCC99AFD75F}" type="datetime1">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338982315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6B9CC-EF08-3B4C-8510-13C896A801ED}" type="datetime1">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26075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C6D2976-A744-F545-A7B4-2F3454CC3AEF}" type="datetime1">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223613577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26E52-DE56-EA4A-82D4-EE3702D7F40D}" type="datetime1">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98874139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58E94B-E535-B346-8ECB-2650BE91D09A}" type="datetime1">
              <a:rPr lang="en-US" smtClean="0"/>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4798435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72E23-8C63-034C-AE2A-7F29AF21129A}" type="datetime1">
              <a:rPr lang="en-US" smtClean="0"/>
              <a:t>12/27/13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55549372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DFC486A-C4E4-424A-8451-636447A0C4D5}" type="datetime1">
              <a:rPr lang="en-US" smtClean="0"/>
              <a:t>12/27/13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396857010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3096C-86B1-954E-BD9A-E80EA812CF71}" type="datetime1">
              <a:rPr lang="en-US" smtClean="0"/>
              <a:t>12/27/13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242671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87DA3-1258-9D44-B3D9-A47A40A854B0}" type="datetime1">
              <a:rPr lang="en-US" smtClean="0"/>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064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B5702-C43E-E34F-BEA0-7F640E532E39}" type="datetime1">
              <a:rPr lang="en-US" smtClean="0"/>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2312695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noFill/>
          <a:ln>
            <a:noFill/>
          </a:ln>
        </p:spPr>
        <p:style>
          <a:lnRef idx="1">
            <a:schemeClr val="accent2"/>
          </a:lnRef>
          <a:fillRef idx="2">
            <a:schemeClr val="accent2"/>
          </a:fillRef>
          <a:effectRef idx="1">
            <a:schemeClr val="accent2"/>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795A8-68B2-5A4B-8666-C921D8D674D9}" type="datetime1">
              <a:rPr lang="en-US" smtClean="0"/>
              <a:t>12/27/13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3CD73-591A-42F9-B2E2-6A603CD60845}" type="slidenum">
              <a:rPr lang="en-US" smtClean="0"/>
              <a:pPr/>
              <a:t>‹#›</a:t>
            </a:fld>
            <a:endParaRPr lang="en-US"/>
          </a:p>
        </p:txBody>
      </p:sp>
    </p:spTree>
    <p:extLst>
      <p:ext uri="{BB962C8B-B14F-4D97-AF65-F5344CB8AC3E}">
        <p14:creationId xmlns:p14="http://schemas.microsoft.com/office/powerpoint/2010/main" val="378596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9" Type="http://schemas.openxmlformats.org/officeDocument/2006/relationships/image" Target="../media/image11.jpeg"/><Relationship Id="rId20" Type="http://schemas.openxmlformats.org/officeDocument/2006/relationships/image" Target="../media/image22.jpeg"/><Relationship Id="rId21" Type="http://schemas.openxmlformats.org/officeDocument/2006/relationships/image" Target="../media/image23.jpeg"/><Relationship Id="rId22" Type="http://schemas.openxmlformats.org/officeDocument/2006/relationships/image" Target="../media/image24.jpeg"/><Relationship Id="rId23" Type="http://schemas.openxmlformats.org/officeDocument/2006/relationships/image" Target="../media/image25.gif"/><Relationship Id="rId24" Type="http://schemas.openxmlformats.org/officeDocument/2006/relationships/image" Target="../media/image26.jpeg"/><Relationship Id="rId10" Type="http://schemas.openxmlformats.org/officeDocument/2006/relationships/image" Target="../media/image12.png"/><Relationship Id="rId11" Type="http://schemas.openxmlformats.org/officeDocument/2006/relationships/image" Target="../media/image13.gif"/><Relationship Id="rId12" Type="http://schemas.openxmlformats.org/officeDocument/2006/relationships/image" Target="../media/image14.jpeg"/><Relationship Id="rId13" Type="http://schemas.openxmlformats.org/officeDocument/2006/relationships/image" Target="../media/image15.jpeg"/><Relationship Id="rId14" Type="http://schemas.openxmlformats.org/officeDocument/2006/relationships/image" Target="../media/image16.jpeg"/><Relationship Id="rId15" Type="http://schemas.openxmlformats.org/officeDocument/2006/relationships/image" Target="../media/image17.jpeg"/><Relationship Id="rId16" Type="http://schemas.openxmlformats.org/officeDocument/2006/relationships/image" Target="../media/image18.jpeg"/><Relationship Id="rId17" Type="http://schemas.openxmlformats.org/officeDocument/2006/relationships/image" Target="../media/image19.jpeg"/><Relationship Id="rId18" Type="http://schemas.openxmlformats.org/officeDocument/2006/relationships/image" Target="../media/image20.jpeg"/><Relationship Id="rId19" Type="http://schemas.openxmlformats.org/officeDocument/2006/relationships/image" Target="../media/image21.jpeg"/><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5.png"/><Relationship Id="rId7" Type="http://schemas.openxmlformats.org/officeDocument/2006/relationships/image" Target="../media/image3.gif"/><Relationship Id="rId8"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9.jpeg"/><Relationship Id="rId7" Type="http://schemas.openxmlformats.org/officeDocument/2006/relationships/image" Target="../media/image28.gif"/><Relationship Id="rId8" Type="http://schemas.openxmlformats.org/officeDocument/2006/relationships/image" Target="../media/image29.gi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0.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1.gi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4.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5.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oleObject" Target="../embeddings/oleObject1.bin"/><Relationship Id="rId6" Type="http://schemas.openxmlformats.org/officeDocument/2006/relationships/image" Target="../media/image38.wmf"/><Relationship Id="rId7" Type="http://schemas.openxmlformats.org/officeDocument/2006/relationships/oleObject" Target="../embeddings/oleObject2.bin"/><Relationship Id="rId8" Type="http://schemas.openxmlformats.org/officeDocument/2006/relationships/image" Target="../media/image39.wmf"/><Relationship Id="rId1" Type="http://schemas.openxmlformats.org/officeDocument/2006/relationships/vmlDrawing" Target="../drawings/vmlDrawing1.vml"/><Relationship Id="rId2"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40.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41.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3.bin"/><Relationship Id="rId5" Type="http://schemas.openxmlformats.org/officeDocument/2006/relationships/image" Target="../media/image42.wmf"/><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 Id="rId1" Type="http://schemas.openxmlformats.org/officeDocument/2006/relationships/vmlDrawing" Target="../drawings/vmlDrawing2.vml"/><Relationship Id="rId2"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image" Target="../media/image49.tiff"/><Relationship Id="rId4" Type="http://schemas.openxmlformats.org/officeDocument/2006/relationships/image" Target="../media/image50.tiff"/><Relationship Id="rId5" Type="http://schemas.openxmlformats.org/officeDocument/2006/relationships/image" Target="../media/image51.tiff"/><Relationship Id="rId6" Type="http://schemas.openxmlformats.org/officeDocument/2006/relationships/image" Target="../media/image52.png"/><Relationship Id="rId7"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48.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4.bin"/><Relationship Id="rId5" Type="http://schemas.openxmlformats.org/officeDocument/2006/relationships/image" Target="../media/image60.wmf"/><Relationship Id="rId6" Type="http://schemas.openxmlformats.org/officeDocument/2006/relationships/image" Target="../media/image61.png"/><Relationship Id="rId1" Type="http://schemas.openxmlformats.org/officeDocument/2006/relationships/vmlDrawing" Target="../drawings/vmlDrawing3.vml"/><Relationship Id="rId2"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microsoft.com/office/2007/relationships/media" Target="file://localhost/Users/Mohammad/Documents/Presentations/DCTCP/Sigmetrics/wbar_10.mpeg" TargetMode="External"/><Relationship Id="rId4" Type="http://schemas.openxmlformats.org/officeDocument/2006/relationships/video" Target="file://localhost/Users/Mohammad/Documents/Presentations/DCTCP/Sigmetrics/wbar_10.mpeg" TargetMode="External"/><Relationship Id="rId5" Type="http://schemas.openxmlformats.org/officeDocument/2006/relationships/slideLayout" Target="../slideLayouts/slideLayout2.xml"/><Relationship Id="rId6" Type="http://schemas.openxmlformats.org/officeDocument/2006/relationships/oleObject" Target="../embeddings/oleObject5.bin"/><Relationship Id="rId7" Type="http://schemas.openxmlformats.org/officeDocument/2006/relationships/image" Target="../media/image60.wmf"/><Relationship Id="rId8" Type="http://schemas.openxmlformats.org/officeDocument/2006/relationships/image" Target="../media/image62.png"/><Relationship Id="rId1" Type="http://schemas.openxmlformats.org/officeDocument/2006/relationships/vmlDrawing" Target="../drawings/vmlDrawing4.vml"/><Relationship Id="rId2"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4.png"/><Relationship Id="rId5" Type="http://schemas.openxmlformats.org/officeDocument/2006/relationships/oleObject" Target="../embeddings/oleObject6.bin"/><Relationship Id="rId6" Type="http://schemas.openxmlformats.org/officeDocument/2006/relationships/package" Target="../embeddings/Microsoft_Word_Document1.docx"/><Relationship Id="rId7" Type="http://schemas.openxmlformats.org/officeDocument/2006/relationships/image" Target="../media/image63.emf"/><Relationship Id="rId1" Type="http://schemas.openxmlformats.org/officeDocument/2006/relationships/vmlDrawing" Target="../drawings/vmlDrawing5.vml"/><Relationship Id="rId2" Type="http://schemas.openxmlformats.org/officeDocument/2006/relationships/tags" Target="../tags/tag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 Type="http://schemas.openxmlformats.org/officeDocument/2006/relationships/image" Target="../media/image68.wmf"/><Relationship Id="rId12" Type="http://schemas.openxmlformats.org/officeDocument/2006/relationships/oleObject" Target="../embeddings/oleObject11.bin"/><Relationship Id="rId13" Type="http://schemas.openxmlformats.org/officeDocument/2006/relationships/image" Target="../media/image69.wmf"/><Relationship Id="rId1" Type="http://schemas.openxmlformats.org/officeDocument/2006/relationships/vmlDrawing" Target="../drawings/vmlDrawing6.vml"/><Relationship Id="rId2" Type="http://schemas.openxmlformats.org/officeDocument/2006/relationships/tags" Target="../tags/tag19.xml"/><Relationship Id="rId3" Type="http://schemas.openxmlformats.org/officeDocument/2006/relationships/slideLayout" Target="../slideLayouts/slideLayout2.xml"/><Relationship Id="rId4" Type="http://schemas.openxmlformats.org/officeDocument/2006/relationships/oleObject" Target="../embeddings/oleObject7.bin"/><Relationship Id="rId5" Type="http://schemas.openxmlformats.org/officeDocument/2006/relationships/image" Target="../media/image65.wmf"/><Relationship Id="rId6" Type="http://schemas.openxmlformats.org/officeDocument/2006/relationships/oleObject" Target="../embeddings/oleObject8.bin"/><Relationship Id="rId7" Type="http://schemas.openxmlformats.org/officeDocument/2006/relationships/image" Target="../media/image66.wmf"/><Relationship Id="rId8" Type="http://schemas.openxmlformats.org/officeDocument/2006/relationships/oleObject" Target="../embeddings/oleObject9.bin"/><Relationship Id="rId9" Type="http://schemas.openxmlformats.org/officeDocument/2006/relationships/image" Target="../media/image67.wmf"/><Relationship Id="rId10"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emf"/><Relationship Id="rId3" Type="http://schemas.openxmlformats.org/officeDocument/2006/relationships/image" Target="../media/image79.emf"/></Relationships>
</file>

<file path=ppt/slides/_rels/slide3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image" Target="../media/image8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emf"/><Relationship Id="rId3" Type="http://schemas.openxmlformats.org/officeDocument/2006/relationships/image" Target="../media/image82.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12.bin"/><Relationship Id="rId5" Type="http://schemas.openxmlformats.org/officeDocument/2006/relationships/package" Target="../embeddings/Microsoft_Word_Document2.docx"/><Relationship Id="rId6" Type="http://schemas.openxmlformats.org/officeDocument/2006/relationships/image" Target="../media/image83.png"/><Relationship Id="rId7" Type="http://schemas.openxmlformats.org/officeDocument/2006/relationships/oleObject" Target="../embeddings/oleObject13.bin"/><Relationship Id="rId8" Type="http://schemas.openxmlformats.org/officeDocument/2006/relationships/image" Target="../media/image84.emf"/><Relationship Id="rId9" Type="http://schemas.openxmlformats.org/officeDocument/2006/relationships/oleObject" Target="../embeddings/oleObject14.bin"/><Relationship Id="rId10" Type="http://schemas.openxmlformats.org/officeDocument/2006/relationships/image" Target="../media/image85.emf"/><Relationship Id="rId1" Type="http://schemas.openxmlformats.org/officeDocument/2006/relationships/vmlDrawing" Target="../drawings/vmlDrawing7.vml"/><Relationship Id="rId2" Type="http://schemas.openxmlformats.org/officeDocument/2006/relationships/tags" Target="../tags/tag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3.gif"/><Relationship Id="rId7"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t>Packet Transport Mechanisms</a:t>
            </a:r>
            <a:br>
              <a:rPr lang="en-US" dirty="0" smtClean="0"/>
            </a:br>
            <a:r>
              <a:rPr lang="en-US" dirty="0" smtClean="0"/>
              <a:t>for Data Center Networks</a:t>
            </a:r>
            <a:endParaRPr lang="en-US" dirty="0"/>
          </a:p>
        </p:txBody>
      </p:sp>
      <p:sp>
        <p:nvSpPr>
          <p:cNvPr id="4" name="Title 1"/>
          <p:cNvSpPr txBox="1">
            <a:spLocks/>
          </p:cNvSpPr>
          <p:nvPr/>
        </p:nvSpPr>
        <p:spPr>
          <a:xfrm>
            <a:off x="685800" y="2819400"/>
            <a:ext cx="7772400" cy="3124200"/>
          </a:xfrm>
          <a:prstGeom prst="rect">
            <a:avLst/>
          </a:prstGeom>
          <a:no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en-US" sz="3200" dirty="0" smtClean="0"/>
              <a:t>Mohammad Alizadeh</a:t>
            </a:r>
          </a:p>
          <a:p>
            <a:endParaRPr lang="en-US" sz="1600" dirty="0" smtClean="0"/>
          </a:p>
          <a:p>
            <a:r>
              <a:rPr lang="en-US" sz="2400" dirty="0" err="1" smtClean="0"/>
              <a:t>NetSeminar</a:t>
            </a:r>
            <a:r>
              <a:rPr lang="en-US" sz="2400" dirty="0" smtClean="0"/>
              <a:t> (April 12, 2012)</a:t>
            </a:r>
            <a:endParaRPr lang="en-US" sz="2400" dirty="0"/>
          </a:p>
        </p:txBody>
      </p:sp>
      <p:grpSp>
        <p:nvGrpSpPr>
          <p:cNvPr id="7" name="Group 6"/>
          <p:cNvGrpSpPr/>
          <p:nvPr/>
        </p:nvGrpSpPr>
        <p:grpSpPr>
          <a:xfrm>
            <a:off x="1624214" y="5562600"/>
            <a:ext cx="5919586" cy="1067827"/>
            <a:chOff x="838200" y="5196245"/>
            <a:chExt cx="7391400" cy="1333326"/>
          </a:xfrm>
        </p:grpSpPr>
        <p:sp>
          <p:nvSpPr>
            <p:cNvPr id="5" name="TextBox 4"/>
            <p:cNvSpPr txBox="1"/>
            <p:nvPr/>
          </p:nvSpPr>
          <p:spPr>
            <a:xfrm>
              <a:off x="838200" y="6029980"/>
              <a:ext cx="7391400" cy="499591"/>
            </a:xfrm>
            <a:prstGeom prst="rect">
              <a:avLst/>
            </a:prstGeom>
            <a:noFill/>
          </p:spPr>
          <p:txBody>
            <a:bodyPr wrap="square" rtlCol="0">
              <a:spAutoFit/>
            </a:bodyPr>
            <a:lstStyle/>
            <a:p>
              <a:pPr algn="ctr"/>
              <a:r>
                <a:rPr lang="en-US" sz="2000" dirty="0" smtClean="0"/>
                <a:t>Stanford University</a:t>
              </a:r>
              <a:endParaRPr lang="en-US" sz="2000" baseline="30000" dirty="0"/>
            </a:p>
          </p:txBody>
        </p:sp>
        <p:pic>
          <p:nvPicPr>
            <p:cNvPr id="6" name="Picture 5" descr="stanford logo.gif"/>
            <p:cNvPicPr>
              <a:picLocks noChangeAspect="1"/>
            </p:cNvPicPr>
            <p:nvPr/>
          </p:nvPicPr>
          <p:blipFill>
            <a:blip r:embed="rId2" cstate="print"/>
            <a:stretch>
              <a:fillRect/>
            </a:stretch>
          </p:blipFill>
          <p:spPr>
            <a:xfrm>
              <a:off x="4122404" y="5196245"/>
              <a:ext cx="906796" cy="823555"/>
            </a:xfrm>
            <a:prstGeom prst="rect">
              <a:avLst/>
            </a:prstGeom>
          </p:spPr>
        </p:pic>
      </p:grpSp>
    </p:spTree>
    <p:extLst>
      <p:ext uri="{BB962C8B-B14F-4D97-AF65-F5344CB8AC3E}">
        <p14:creationId xmlns:p14="http://schemas.microsoft.com/office/powerpoint/2010/main" val="2791640876"/>
      </p:ext>
    </p:extLst>
  </p:cSld>
  <p:clrMapOvr>
    <a:masterClrMapping/>
  </p:clrMapOvr>
  <mc:AlternateContent xmlns:mc="http://schemas.openxmlformats.org/markup-compatibility/2006" xmlns:p14="http://schemas.microsoft.com/office/powerpoint/2010/main">
    <mc:Choice Requires="p14">
      <p:transition spd="slow" p14:dur="2000" advTm="15163"/>
    </mc:Choice>
    <mc:Fallback xmlns="">
      <p:transition xmlns:p14="http://schemas.microsoft.com/office/powerpoint/2010/main" spd="slow" advTm="15163"/>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2895600" y="2286000"/>
            <a:ext cx="6324600" cy="5410200"/>
            <a:chOff x="152400" y="1676400"/>
            <a:chExt cx="5181600" cy="4114800"/>
          </a:xfrm>
        </p:grpSpPr>
        <p:pic>
          <p:nvPicPr>
            <p:cNvPr id="118" name="Picture 117" descr="04-02QuincyWADC_lg.jpg"/>
            <p:cNvPicPr>
              <a:picLocks noChangeAspect="1"/>
            </p:cNvPicPr>
            <p:nvPr/>
          </p:nvPicPr>
          <p:blipFill>
            <a:blip r:embed="rId4" cstate="print"/>
            <a:stretch>
              <a:fillRect/>
            </a:stretch>
          </p:blipFill>
          <p:spPr>
            <a:xfrm>
              <a:off x="152400" y="1676400"/>
              <a:ext cx="5151805" cy="3982072"/>
            </a:xfrm>
            <a:prstGeom prst="rect">
              <a:avLst/>
            </a:prstGeom>
          </p:spPr>
        </p:pic>
        <p:sp>
          <p:nvSpPr>
            <p:cNvPr id="119" name="Rectangle 118"/>
            <p:cNvSpPr/>
            <p:nvPr/>
          </p:nvSpPr>
          <p:spPr>
            <a:xfrm>
              <a:off x="152400" y="5181600"/>
              <a:ext cx="518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3046244" y="954555"/>
            <a:ext cx="5869156" cy="5693955"/>
            <a:chOff x="3122444" y="954555"/>
            <a:chExt cx="5869156" cy="5693955"/>
          </a:xfrm>
        </p:grpSpPr>
        <p:grpSp>
          <p:nvGrpSpPr>
            <p:cNvPr id="122" name="Group 121"/>
            <p:cNvGrpSpPr/>
            <p:nvPr/>
          </p:nvGrpSpPr>
          <p:grpSpPr>
            <a:xfrm>
              <a:off x="3122444" y="954555"/>
              <a:ext cx="5869156" cy="5253691"/>
              <a:chOff x="3123322" y="954555"/>
              <a:chExt cx="5869156" cy="5253691"/>
            </a:xfrm>
          </p:grpSpPr>
          <p:grpSp>
            <p:nvGrpSpPr>
              <p:cNvPr id="121" name="Group 120"/>
              <p:cNvGrpSpPr/>
              <p:nvPr/>
            </p:nvGrpSpPr>
            <p:grpSpPr>
              <a:xfrm>
                <a:off x="3123322" y="954555"/>
                <a:ext cx="5869156" cy="5253691"/>
                <a:chOff x="3123322" y="954555"/>
                <a:chExt cx="5869156" cy="5253691"/>
              </a:xfrm>
            </p:grpSpPr>
            <p:grpSp>
              <p:nvGrpSpPr>
                <p:cNvPr id="120" name="Group 119"/>
                <p:cNvGrpSpPr/>
                <p:nvPr/>
              </p:nvGrpSpPr>
              <p:grpSpPr>
                <a:xfrm>
                  <a:off x="3123322" y="954555"/>
                  <a:ext cx="5869156" cy="5253691"/>
                  <a:chOff x="3123322" y="954555"/>
                  <a:chExt cx="5869156" cy="5253691"/>
                </a:xfrm>
              </p:grpSpPr>
              <p:grpSp>
                <p:nvGrpSpPr>
                  <p:cNvPr id="2" name="Group 19"/>
                  <p:cNvGrpSpPr/>
                  <p:nvPr/>
                </p:nvGrpSpPr>
                <p:grpSpPr>
                  <a:xfrm>
                    <a:off x="5360341" y="954555"/>
                    <a:ext cx="1758392" cy="1102845"/>
                    <a:chOff x="3733801" y="1408176"/>
                    <a:chExt cx="2128577" cy="1335024"/>
                  </a:xfrm>
                </p:grpSpPr>
                <p:pic>
                  <p:nvPicPr>
                    <p:cNvPr id="17" name="Picture 16" descr="server2.jpg"/>
                    <p:cNvPicPr>
                      <a:picLocks noChangeAspect="1"/>
                    </p:cNvPicPr>
                    <p:nvPr/>
                  </p:nvPicPr>
                  <p:blipFill>
                    <a:blip r:embed="rId5" cstate="print"/>
                    <a:stretch>
                      <a:fillRect/>
                    </a:stretch>
                  </p:blipFill>
                  <p:spPr>
                    <a:xfrm>
                      <a:off x="3733801" y="1408176"/>
                      <a:ext cx="1390650" cy="1335024"/>
                    </a:xfrm>
                    <a:prstGeom prst="rect">
                      <a:avLst/>
                    </a:prstGeom>
                  </p:spPr>
                </p:pic>
                <p:sp>
                  <p:nvSpPr>
                    <p:cNvPr id="18" name="TextBox 17"/>
                    <p:cNvSpPr txBox="1"/>
                    <p:nvPr/>
                  </p:nvSpPr>
                  <p:spPr>
                    <a:xfrm>
                      <a:off x="4939958" y="1408176"/>
                      <a:ext cx="922420" cy="484344"/>
                    </a:xfrm>
                    <a:prstGeom prst="rect">
                      <a:avLst/>
                    </a:prstGeom>
                    <a:noFill/>
                  </p:spPr>
                  <p:txBody>
                    <a:bodyPr wrap="square" rtlCol="0">
                      <a:spAutoFit/>
                    </a:bodyPr>
                    <a:lstStyle/>
                    <a:p>
                      <a:r>
                        <a:rPr lang="en-US" sz="2000" b="1" dirty="0" smtClean="0">
                          <a:solidFill>
                            <a:srgbClr val="FF0000"/>
                          </a:solidFill>
                        </a:rPr>
                        <a:t>TLA</a:t>
                      </a:r>
                      <a:endParaRPr lang="en-US" sz="2000" b="1" dirty="0">
                        <a:solidFill>
                          <a:srgbClr val="FF0000"/>
                        </a:solidFill>
                      </a:endParaRPr>
                    </a:p>
                  </p:txBody>
                </p:sp>
              </p:grpSp>
              <p:grpSp>
                <p:nvGrpSpPr>
                  <p:cNvPr id="3" name="Group 38"/>
                  <p:cNvGrpSpPr/>
                  <p:nvPr/>
                </p:nvGrpSpPr>
                <p:grpSpPr>
                  <a:xfrm>
                    <a:off x="6172199" y="2971800"/>
                    <a:ext cx="1828802" cy="1143000"/>
                    <a:chOff x="2910638" y="1359567"/>
                    <a:chExt cx="2213812" cy="1383633"/>
                  </a:xfrm>
                </p:grpSpPr>
                <p:pic>
                  <p:nvPicPr>
                    <p:cNvPr id="40" name="Picture 39" descr="server2.jpg"/>
                    <p:cNvPicPr>
                      <a:picLocks noChangeAspect="1"/>
                    </p:cNvPicPr>
                    <p:nvPr/>
                  </p:nvPicPr>
                  <p:blipFill>
                    <a:blip r:embed="rId5" cstate="print"/>
                    <a:stretch>
                      <a:fillRect/>
                    </a:stretch>
                  </p:blipFill>
                  <p:spPr>
                    <a:xfrm>
                      <a:off x="3733800" y="1408176"/>
                      <a:ext cx="1390650" cy="1335024"/>
                    </a:xfrm>
                    <a:prstGeom prst="rect">
                      <a:avLst/>
                    </a:prstGeom>
                  </p:spPr>
                </p:pic>
                <p:sp>
                  <p:nvSpPr>
                    <p:cNvPr id="41" name="TextBox 40"/>
                    <p:cNvSpPr txBox="1"/>
                    <p:nvPr/>
                  </p:nvSpPr>
                  <p:spPr>
                    <a:xfrm>
                      <a:off x="2910638" y="1359567"/>
                      <a:ext cx="837150" cy="484344"/>
                    </a:xfrm>
                    <a:prstGeom prst="rect">
                      <a:avLst/>
                    </a:prstGeom>
                    <a:noFill/>
                  </p:spPr>
                  <p:txBody>
                    <a:bodyPr wrap="square" rtlCol="0">
                      <a:spAutoFit/>
                    </a:bodyPr>
                    <a:lstStyle/>
                    <a:p>
                      <a:r>
                        <a:rPr lang="en-US" sz="2000" b="1" dirty="0" smtClean="0">
                          <a:solidFill>
                            <a:srgbClr val="FF0000"/>
                          </a:solidFill>
                        </a:rPr>
                        <a:t>MLA</a:t>
                      </a:r>
                      <a:endParaRPr lang="en-US" sz="2000" b="1" dirty="0">
                        <a:solidFill>
                          <a:srgbClr val="FF0000"/>
                        </a:solidFill>
                      </a:endParaRPr>
                    </a:p>
                  </p:txBody>
                </p:sp>
              </p:grpSp>
              <p:pic>
                <p:nvPicPr>
                  <p:cNvPr id="48" name="Picture 47" descr="server-gray.png"/>
                  <p:cNvPicPr>
                    <a:picLocks noChangeAspect="1"/>
                  </p:cNvPicPr>
                  <p:nvPr/>
                </p:nvPicPr>
                <p:blipFill>
                  <a:blip r:embed="rId6" cstate="print"/>
                  <a:stretch>
                    <a:fillRect/>
                  </a:stretch>
                </p:blipFill>
                <p:spPr>
                  <a:xfrm>
                    <a:off x="3123322" y="5217646"/>
                    <a:ext cx="915278" cy="974328"/>
                  </a:xfrm>
                  <a:prstGeom prst="rect">
                    <a:avLst/>
                  </a:prstGeom>
                </p:spPr>
              </p:pic>
              <p:pic>
                <p:nvPicPr>
                  <p:cNvPr id="49" name="Picture 48" descr="server-gray.png"/>
                  <p:cNvPicPr>
                    <a:picLocks noChangeAspect="1"/>
                  </p:cNvPicPr>
                  <p:nvPr/>
                </p:nvPicPr>
                <p:blipFill>
                  <a:blip r:embed="rId6" cstate="print"/>
                  <a:stretch>
                    <a:fillRect/>
                  </a:stretch>
                </p:blipFill>
                <p:spPr>
                  <a:xfrm>
                    <a:off x="4114800" y="5217646"/>
                    <a:ext cx="915278" cy="974328"/>
                  </a:xfrm>
                  <a:prstGeom prst="rect">
                    <a:avLst/>
                  </a:prstGeom>
                </p:spPr>
              </p:pic>
              <p:pic>
                <p:nvPicPr>
                  <p:cNvPr id="50" name="Picture 49" descr="server-gray.png"/>
                  <p:cNvPicPr>
                    <a:picLocks noChangeAspect="1"/>
                  </p:cNvPicPr>
                  <p:nvPr/>
                </p:nvPicPr>
                <p:blipFill>
                  <a:blip r:embed="rId6" cstate="print"/>
                  <a:stretch>
                    <a:fillRect/>
                  </a:stretch>
                </p:blipFill>
                <p:spPr>
                  <a:xfrm>
                    <a:off x="5104522" y="5217646"/>
                    <a:ext cx="915278" cy="974328"/>
                  </a:xfrm>
                  <a:prstGeom prst="rect">
                    <a:avLst/>
                  </a:prstGeom>
                </p:spPr>
              </p:pic>
              <p:pic>
                <p:nvPicPr>
                  <p:cNvPr id="51" name="Picture 50" descr="server-gray.png"/>
                  <p:cNvPicPr>
                    <a:picLocks noChangeAspect="1"/>
                  </p:cNvPicPr>
                  <p:nvPr/>
                </p:nvPicPr>
                <p:blipFill>
                  <a:blip r:embed="rId6" cstate="print"/>
                  <a:stretch>
                    <a:fillRect/>
                  </a:stretch>
                </p:blipFill>
                <p:spPr>
                  <a:xfrm>
                    <a:off x="6095122" y="5233918"/>
                    <a:ext cx="915278" cy="974328"/>
                  </a:xfrm>
                  <a:prstGeom prst="rect">
                    <a:avLst/>
                  </a:prstGeom>
                </p:spPr>
              </p:pic>
              <p:pic>
                <p:nvPicPr>
                  <p:cNvPr id="52" name="Picture 51" descr="server-gray.png"/>
                  <p:cNvPicPr>
                    <a:picLocks noChangeAspect="1"/>
                  </p:cNvPicPr>
                  <p:nvPr/>
                </p:nvPicPr>
                <p:blipFill>
                  <a:blip r:embed="rId6" cstate="print"/>
                  <a:stretch>
                    <a:fillRect/>
                  </a:stretch>
                </p:blipFill>
                <p:spPr>
                  <a:xfrm>
                    <a:off x="7085722" y="5217646"/>
                    <a:ext cx="915278" cy="974328"/>
                  </a:xfrm>
                  <a:prstGeom prst="rect">
                    <a:avLst/>
                  </a:prstGeom>
                </p:spPr>
              </p:pic>
              <p:pic>
                <p:nvPicPr>
                  <p:cNvPr id="53" name="Picture 52" descr="server-gray.png"/>
                  <p:cNvPicPr>
                    <a:picLocks noChangeAspect="1"/>
                  </p:cNvPicPr>
                  <p:nvPr/>
                </p:nvPicPr>
                <p:blipFill>
                  <a:blip r:embed="rId6" cstate="print"/>
                  <a:stretch>
                    <a:fillRect/>
                  </a:stretch>
                </p:blipFill>
                <p:spPr>
                  <a:xfrm>
                    <a:off x="8077200" y="5217646"/>
                    <a:ext cx="915278" cy="974328"/>
                  </a:xfrm>
                  <a:prstGeom prst="rect">
                    <a:avLst/>
                  </a:prstGeom>
                </p:spPr>
              </p:pic>
              <p:grpSp>
                <p:nvGrpSpPr>
                  <p:cNvPr id="6" name="Group 68"/>
                  <p:cNvGrpSpPr/>
                  <p:nvPr/>
                </p:nvGrpSpPr>
                <p:grpSpPr>
                  <a:xfrm>
                    <a:off x="3962401" y="2971800"/>
                    <a:ext cx="1683036" cy="1138891"/>
                    <a:chOff x="3733800" y="1364542"/>
                    <a:chExt cx="2037358" cy="1378659"/>
                  </a:xfrm>
                </p:grpSpPr>
                <p:pic>
                  <p:nvPicPr>
                    <p:cNvPr id="70" name="Picture 69" descr="server2.jpg"/>
                    <p:cNvPicPr>
                      <a:picLocks noChangeAspect="1"/>
                    </p:cNvPicPr>
                    <p:nvPr/>
                  </p:nvPicPr>
                  <p:blipFill>
                    <a:blip r:embed="rId5" cstate="print"/>
                    <a:stretch>
                      <a:fillRect/>
                    </a:stretch>
                  </p:blipFill>
                  <p:spPr>
                    <a:xfrm>
                      <a:off x="3733800" y="1408177"/>
                      <a:ext cx="1390650" cy="1335024"/>
                    </a:xfrm>
                    <a:prstGeom prst="rect">
                      <a:avLst/>
                    </a:prstGeom>
                  </p:spPr>
                </p:pic>
                <p:sp>
                  <p:nvSpPr>
                    <p:cNvPr id="71" name="TextBox 70"/>
                    <p:cNvSpPr txBox="1"/>
                    <p:nvPr/>
                  </p:nvSpPr>
                  <p:spPr>
                    <a:xfrm>
                      <a:off x="4934008" y="1364542"/>
                      <a:ext cx="837150" cy="484344"/>
                    </a:xfrm>
                    <a:prstGeom prst="rect">
                      <a:avLst/>
                    </a:prstGeom>
                    <a:noFill/>
                  </p:spPr>
                  <p:txBody>
                    <a:bodyPr wrap="square" rtlCol="0">
                      <a:spAutoFit/>
                    </a:bodyPr>
                    <a:lstStyle/>
                    <a:p>
                      <a:r>
                        <a:rPr lang="en-US" sz="2000" b="1" dirty="0" smtClean="0">
                          <a:solidFill>
                            <a:srgbClr val="FF0000"/>
                          </a:solidFill>
                        </a:rPr>
                        <a:t>MLA</a:t>
                      </a:r>
                      <a:endParaRPr lang="en-US" sz="2000" b="1" dirty="0">
                        <a:solidFill>
                          <a:srgbClr val="FF0000"/>
                        </a:solidFill>
                      </a:endParaRPr>
                    </a:p>
                  </p:txBody>
                </p:sp>
              </p:grpSp>
            </p:grpSp>
            <p:grpSp>
              <p:nvGrpSpPr>
                <p:cNvPr id="7" name="Group 93"/>
                <p:cNvGrpSpPr/>
                <p:nvPr/>
              </p:nvGrpSpPr>
              <p:grpSpPr>
                <a:xfrm>
                  <a:off x="3669537" y="3998446"/>
                  <a:ext cx="1740663" cy="1294485"/>
                  <a:chOff x="838200" y="4169885"/>
                  <a:chExt cx="1740663" cy="1294485"/>
                </a:xfrm>
              </p:grpSpPr>
              <p:cxnSp>
                <p:nvCxnSpPr>
                  <p:cNvPr id="95" name="Straight Connector 94"/>
                  <p:cNvCxnSpPr/>
                  <p:nvPr/>
                </p:nvCxnSpPr>
                <p:spPr>
                  <a:xfrm rot="5400000">
                    <a:off x="590319" y="4423275"/>
                    <a:ext cx="1288976" cy="7932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096415" y="4805871"/>
                    <a:ext cx="1273365" cy="13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1559806" y="4434291"/>
                    <a:ext cx="1277953" cy="760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7"/>
                <p:cNvGrpSpPr/>
                <p:nvPr/>
              </p:nvGrpSpPr>
              <p:grpSpPr>
                <a:xfrm>
                  <a:off x="6565137" y="3998446"/>
                  <a:ext cx="1740663" cy="1294485"/>
                  <a:chOff x="838200" y="4169885"/>
                  <a:chExt cx="1740663" cy="1294485"/>
                </a:xfrm>
              </p:grpSpPr>
              <p:cxnSp>
                <p:nvCxnSpPr>
                  <p:cNvPr id="99" name="Straight Connector 98"/>
                  <p:cNvCxnSpPr/>
                  <p:nvPr/>
                </p:nvCxnSpPr>
                <p:spPr>
                  <a:xfrm rot="5400000">
                    <a:off x="590319" y="4423275"/>
                    <a:ext cx="1288976" cy="7932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096415" y="4805871"/>
                    <a:ext cx="1273365" cy="13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1559806" y="4434291"/>
                    <a:ext cx="1277953" cy="760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p:cNvCxnSpPr/>
              <p:nvPr/>
            </p:nvCxnSpPr>
            <p:spPr>
              <a:xfrm rot="16200000" flipH="1">
                <a:off x="5961043" y="2116156"/>
                <a:ext cx="1092506" cy="8225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803357" y="2014252"/>
                <a:ext cx="1112702" cy="104659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5105400" y="6248400"/>
              <a:ext cx="1981200" cy="400110"/>
            </a:xfrm>
            <a:prstGeom prst="rect">
              <a:avLst/>
            </a:prstGeom>
            <a:noFill/>
          </p:spPr>
          <p:txBody>
            <a:bodyPr wrap="square" rtlCol="0">
              <a:spAutoFit/>
            </a:bodyPr>
            <a:lstStyle/>
            <a:p>
              <a:pPr algn="ctr"/>
              <a:r>
                <a:rPr lang="en-US" sz="2000" b="1" dirty="0" smtClean="0">
                  <a:solidFill>
                    <a:srgbClr val="FF0000"/>
                  </a:solidFill>
                </a:rPr>
                <a:t>Worker Nodes</a:t>
              </a:r>
              <a:endParaRPr lang="en-US" sz="2000" b="1" dirty="0">
                <a:solidFill>
                  <a:srgbClr val="FF0000"/>
                </a:solidFill>
              </a:endParaRPr>
            </a:p>
          </p:txBody>
        </p:sp>
        <p:sp>
          <p:nvSpPr>
            <p:cNvPr id="219" name="TextBox 218"/>
            <p:cNvSpPr txBox="1"/>
            <p:nvPr/>
          </p:nvSpPr>
          <p:spPr>
            <a:xfrm>
              <a:off x="5486400" y="2895600"/>
              <a:ext cx="914400" cy="400110"/>
            </a:xfrm>
            <a:prstGeom prst="rect">
              <a:avLst/>
            </a:prstGeom>
            <a:noFill/>
          </p:spPr>
          <p:txBody>
            <a:bodyPr wrap="square" rtlCol="0">
              <a:spAutoFit/>
            </a:bodyPr>
            <a:lstStyle/>
            <a:p>
              <a:r>
                <a:rPr lang="en-US" sz="2000" b="1" dirty="0" smtClean="0"/>
                <a:t>………</a:t>
              </a:r>
              <a:endParaRPr lang="en-US" b="1" dirty="0"/>
            </a:p>
          </p:txBody>
        </p:sp>
      </p:grpSp>
      <p:sp>
        <p:nvSpPr>
          <p:cNvPr id="4" name="Title 3"/>
          <p:cNvSpPr>
            <a:spLocks noGrp="1"/>
          </p:cNvSpPr>
          <p:nvPr>
            <p:ph type="title"/>
          </p:nvPr>
        </p:nvSpPr>
        <p:spPr>
          <a:xfrm>
            <a:off x="0" y="-76200"/>
            <a:ext cx="9144000" cy="990600"/>
          </a:xfrm>
        </p:spPr>
        <p:txBody>
          <a:bodyPr wrap="square">
            <a:normAutofit/>
          </a:bodyPr>
          <a:lstStyle/>
          <a:p>
            <a:r>
              <a:rPr lang="en-US" sz="4000" dirty="0" smtClean="0"/>
              <a:t>Search: A Partition/Aggregate Application</a:t>
            </a:r>
            <a:endParaRPr lang="en-US" sz="4000" dirty="0"/>
          </a:p>
        </p:txBody>
      </p:sp>
      <p:sp>
        <p:nvSpPr>
          <p:cNvPr id="5" name="Content Placeholder 4"/>
          <p:cNvSpPr>
            <a:spLocks noGrp="1"/>
          </p:cNvSpPr>
          <p:nvPr>
            <p:ph idx="1"/>
          </p:nvPr>
        </p:nvSpPr>
        <p:spPr>
          <a:xfrm>
            <a:off x="533400" y="2667000"/>
            <a:ext cx="2667000" cy="1828800"/>
          </a:xfrm>
        </p:spPr>
        <p:txBody>
          <a:bodyPr>
            <a:normAutofit/>
          </a:bodyPr>
          <a:lstStyle/>
          <a:p>
            <a:pPr>
              <a:spcBef>
                <a:spcPct val="25000"/>
              </a:spcBef>
              <a:buClr>
                <a:srgbClr val="000000"/>
              </a:buClr>
              <a:buNone/>
            </a:pPr>
            <a:endParaRPr lang="en-US" dirty="0" smtClean="0">
              <a:solidFill>
                <a:srgbClr val="000000"/>
              </a:solidFill>
              <a:ea typeface="ＭＳ Ｐゴシック" charset="-128"/>
              <a:cs typeface="ＭＳ Ｐゴシック" charset="-128"/>
            </a:endParaRPr>
          </a:p>
          <a:p>
            <a:endParaRPr lang="en-US" dirty="0"/>
          </a:p>
        </p:txBody>
      </p:sp>
      <p:grpSp>
        <p:nvGrpSpPr>
          <p:cNvPr id="9" name="Group 121"/>
          <p:cNvGrpSpPr/>
          <p:nvPr/>
        </p:nvGrpSpPr>
        <p:grpSpPr>
          <a:xfrm>
            <a:off x="29701" y="946021"/>
            <a:ext cx="2070848" cy="1828800"/>
            <a:chOff x="138952" y="609600"/>
            <a:chExt cx="2070848" cy="1828800"/>
          </a:xfrm>
        </p:grpSpPr>
        <p:pic>
          <p:nvPicPr>
            <p:cNvPr id="123" name="Picture 122" descr="Computergirl.gif"/>
            <p:cNvPicPr>
              <a:picLocks noChangeAspect="1"/>
            </p:cNvPicPr>
            <p:nvPr/>
          </p:nvPicPr>
          <p:blipFill>
            <a:blip r:embed="rId7" cstate="print"/>
            <a:stretch>
              <a:fillRect/>
            </a:stretch>
          </p:blipFill>
          <p:spPr>
            <a:xfrm>
              <a:off x="138952" y="609600"/>
              <a:ext cx="2070848" cy="1828800"/>
            </a:xfrm>
            <a:prstGeom prst="rect">
              <a:avLst/>
            </a:prstGeom>
          </p:spPr>
        </p:pic>
        <p:sp>
          <p:nvSpPr>
            <p:cNvPr id="124" name="Rounded Rectangle 123"/>
            <p:cNvSpPr/>
            <p:nvPr/>
          </p:nvSpPr>
          <p:spPr>
            <a:xfrm>
              <a:off x="1295400" y="838200"/>
              <a:ext cx="280012" cy="340605"/>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descr="bingLogo.jpg"/>
            <p:cNvPicPr>
              <a:picLocks noChangeAspect="1"/>
            </p:cNvPicPr>
            <p:nvPr/>
          </p:nvPicPr>
          <p:blipFill>
            <a:blip r:embed="rId8" cstate="print"/>
            <a:stretch>
              <a:fillRect/>
            </a:stretch>
          </p:blipFill>
          <p:spPr>
            <a:xfrm>
              <a:off x="1295400" y="886814"/>
              <a:ext cx="256032" cy="106013"/>
            </a:xfrm>
            <a:prstGeom prst="rect">
              <a:avLst/>
            </a:prstGeom>
          </p:spPr>
        </p:pic>
        <p:pic>
          <p:nvPicPr>
            <p:cNvPr id="126" name="Picture 125" descr="microsoft-bing2-1.jpg"/>
            <p:cNvPicPr>
              <a:picLocks/>
            </p:cNvPicPr>
            <p:nvPr/>
          </p:nvPicPr>
          <p:blipFill>
            <a:blip r:embed="rId9" cstate="print"/>
            <a:stretch>
              <a:fillRect/>
            </a:stretch>
          </p:blipFill>
          <p:spPr>
            <a:xfrm>
              <a:off x="1295400" y="992827"/>
              <a:ext cx="256032" cy="117122"/>
            </a:xfrm>
            <a:prstGeom prst="rect">
              <a:avLst/>
            </a:prstGeom>
          </p:spPr>
        </p:pic>
      </p:grpSp>
      <p:pic>
        <p:nvPicPr>
          <p:cNvPr id="110" name="Picture 109" descr="cloud.png"/>
          <p:cNvPicPr>
            <a:picLocks noChangeAspect="1"/>
          </p:cNvPicPr>
          <p:nvPr/>
        </p:nvPicPr>
        <p:blipFill>
          <a:blip r:embed="rId10" cstate="print"/>
          <a:stretch>
            <a:fillRect/>
          </a:stretch>
        </p:blipFill>
        <p:spPr>
          <a:xfrm>
            <a:off x="2284078" y="804168"/>
            <a:ext cx="2668922" cy="1405632"/>
          </a:xfrm>
          <a:prstGeom prst="rect">
            <a:avLst/>
          </a:prstGeom>
        </p:spPr>
      </p:pic>
      <p:grpSp>
        <p:nvGrpSpPr>
          <p:cNvPr id="10" name="Group 126"/>
          <p:cNvGrpSpPr/>
          <p:nvPr/>
        </p:nvGrpSpPr>
        <p:grpSpPr>
          <a:xfrm>
            <a:off x="1209040" y="762387"/>
            <a:ext cx="1457960" cy="1457960"/>
            <a:chOff x="533400" y="3571240"/>
            <a:chExt cx="1762760" cy="1762760"/>
          </a:xfrm>
        </p:grpSpPr>
        <p:pic>
          <p:nvPicPr>
            <p:cNvPr id="128" name="Picture 127" descr="mail.png"/>
            <p:cNvPicPr>
              <a:picLocks noChangeAspect="1"/>
            </p:cNvPicPr>
            <p:nvPr/>
          </p:nvPicPr>
          <p:blipFill>
            <a:blip r:embed="rId11" cstate="print"/>
            <a:stretch>
              <a:fillRect/>
            </a:stretch>
          </p:blipFill>
          <p:spPr>
            <a:xfrm>
              <a:off x="533400" y="3571240"/>
              <a:ext cx="1762760" cy="1762760"/>
            </a:xfrm>
            <a:prstGeom prst="rect">
              <a:avLst/>
            </a:prstGeom>
          </p:spPr>
        </p:pic>
        <p:sp>
          <p:nvSpPr>
            <p:cNvPr id="129" name="TextBox 128"/>
            <p:cNvSpPr txBox="1"/>
            <p:nvPr/>
          </p:nvSpPr>
          <p:spPr>
            <a:xfrm>
              <a:off x="860839" y="4094423"/>
              <a:ext cx="1066800" cy="372121"/>
            </a:xfrm>
            <a:prstGeom prst="rect">
              <a:avLst/>
            </a:prstGeom>
            <a:noFill/>
          </p:spPr>
          <p:txBody>
            <a:bodyPr wrap="square" rtlCol="0">
              <a:spAutoFit/>
            </a:bodyPr>
            <a:lstStyle/>
            <a:p>
              <a:pPr algn="ctr"/>
              <a:r>
                <a:rPr lang="en-US" sz="1400" b="1" dirty="0" smtClean="0"/>
                <a:t>Picasso</a:t>
              </a:r>
              <a:endParaRPr lang="en-US" sz="1400" b="1" dirty="0"/>
            </a:p>
          </p:txBody>
        </p:sp>
      </p:grpSp>
      <p:sp>
        <p:nvSpPr>
          <p:cNvPr id="134" name="Rectangle 169"/>
          <p:cNvSpPr>
            <a:spLocks noChangeArrowheads="1"/>
          </p:cNvSpPr>
          <p:nvPr/>
        </p:nvSpPr>
        <p:spPr bwMode="auto">
          <a:xfrm rot="2565780">
            <a:off x="5584215" y="1879040"/>
            <a:ext cx="23547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a:outerShdw blurRad="63500" dist="107763" dir="8100000" algn="ctr" rotWithShape="0">
              <a:schemeClr val="bg2">
                <a:alpha val="50000"/>
              </a:schemeClr>
            </a:outerShdw>
          </a:effectLst>
        </p:spPr>
        <p:txBody>
          <a:bodyPr wrap="none" anchor="ctr"/>
          <a:lstStyle/>
          <a:p>
            <a:pPr>
              <a:defRPr/>
            </a:pPr>
            <a:endParaRPr lang="en-US">
              <a:latin typeface="Arial" pitchFamily="-109" charset="0"/>
              <a:ea typeface="+mn-ea"/>
            </a:endParaRPr>
          </a:p>
        </p:txBody>
      </p:sp>
      <p:sp>
        <p:nvSpPr>
          <p:cNvPr id="135" name="Rectangle 169"/>
          <p:cNvSpPr>
            <a:spLocks noChangeAspect="1" noChangeArrowheads="1"/>
          </p:cNvSpPr>
          <p:nvPr/>
        </p:nvSpPr>
        <p:spPr bwMode="auto">
          <a:xfrm rot="19365942">
            <a:off x="5982423" y="1882435"/>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145" name="Rectangle 169"/>
          <p:cNvSpPr>
            <a:spLocks noChangeAspect="1" noChangeArrowheads="1"/>
          </p:cNvSpPr>
          <p:nvPr/>
        </p:nvSpPr>
        <p:spPr bwMode="auto">
          <a:xfrm rot="1907847">
            <a:off x="4163901" y="391249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47" name="Rectangle 169"/>
          <p:cNvSpPr>
            <a:spLocks noChangeAspect="1" noChangeArrowheads="1"/>
          </p:cNvSpPr>
          <p:nvPr/>
        </p:nvSpPr>
        <p:spPr bwMode="auto">
          <a:xfrm rot="19720810">
            <a:off x="4546026" y="3912304"/>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49" name="Rectangle 169"/>
          <p:cNvSpPr>
            <a:spLocks noChangeAspect="1" noChangeArrowheads="1"/>
          </p:cNvSpPr>
          <p:nvPr/>
        </p:nvSpPr>
        <p:spPr bwMode="auto">
          <a:xfrm>
            <a:off x="4365434" y="3927392"/>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2" name="Rectangle 169"/>
          <p:cNvSpPr>
            <a:spLocks noChangeAspect="1" noChangeArrowheads="1"/>
          </p:cNvSpPr>
          <p:nvPr/>
        </p:nvSpPr>
        <p:spPr bwMode="auto">
          <a:xfrm rot="1907847">
            <a:off x="7059501" y="3936482"/>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3" name="Rectangle 169"/>
          <p:cNvSpPr>
            <a:spLocks noChangeAspect="1" noChangeArrowheads="1"/>
          </p:cNvSpPr>
          <p:nvPr/>
        </p:nvSpPr>
        <p:spPr bwMode="auto">
          <a:xfrm rot="19720810">
            <a:off x="7441626" y="3936296"/>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4" name="Rectangle 169"/>
          <p:cNvSpPr>
            <a:spLocks noChangeAspect="1" noChangeArrowheads="1"/>
          </p:cNvSpPr>
          <p:nvPr/>
        </p:nvSpPr>
        <p:spPr bwMode="auto">
          <a:xfrm>
            <a:off x="7261034" y="3951384"/>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pic>
        <p:nvPicPr>
          <p:cNvPr id="199" name="Picture 198" descr="picasso1.jpg"/>
          <p:cNvPicPr>
            <a:picLocks noChangeAspect="1"/>
          </p:cNvPicPr>
          <p:nvPr/>
        </p:nvPicPr>
        <p:blipFill>
          <a:blip r:embed="rId12" cstate="print"/>
          <a:stretch>
            <a:fillRect/>
          </a:stretch>
        </p:blipFill>
        <p:spPr>
          <a:xfrm>
            <a:off x="4038600" y="5184648"/>
            <a:ext cx="1123067" cy="1371600"/>
          </a:xfrm>
          <a:prstGeom prst="rect">
            <a:avLst/>
          </a:prstGeom>
        </p:spPr>
      </p:pic>
      <p:pic>
        <p:nvPicPr>
          <p:cNvPr id="201" name="Picture 200" descr="picasso3.jpg"/>
          <p:cNvPicPr>
            <a:picLocks noChangeAspect="1"/>
          </p:cNvPicPr>
          <p:nvPr/>
        </p:nvPicPr>
        <p:blipFill>
          <a:blip r:embed="rId13" cstate="print"/>
          <a:stretch>
            <a:fillRect/>
          </a:stretch>
        </p:blipFill>
        <p:spPr>
          <a:xfrm>
            <a:off x="4096871" y="5184648"/>
            <a:ext cx="1008529" cy="1371600"/>
          </a:xfrm>
          <a:prstGeom prst="rect">
            <a:avLst/>
          </a:prstGeom>
        </p:spPr>
      </p:pic>
      <p:pic>
        <p:nvPicPr>
          <p:cNvPr id="206" name="Picture 205" descr="picasso10.jpg"/>
          <p:cNvPicPr>
            <a:picLocks noChangeAspect="1"/>
          </p:cNvPicPr>
          <p:nvPr/>
        </p:nvPicPr>
        <p:blipFill>
          <a:blip r:embed="rId14" cstate="print"/>
          <a:stretch>
            <a:fillRect/>
          </a:stretch>
        </p:blipFill>
        <p:spPr>
          <a:xfrm>
            <a:off x="3581400" y="5184648"/>
            <a:ext cx="1811655" cy="1371600"/>
          </a:xfrm>
          <a:prstGeom prst="rect">
            <a:avLst/>
          </a:prstGeom>
        </p:spPr>
      </p:pic>
      <p:pic>
        <p:nvPicPr>
          <p:cNvPr id="202" name="Picture 201" descr="picasso4.jpg"/>
          <p:cNvPicPr>
            <a:picLocks noChangeAspect="1"/>
          </p:cNvPicPr>
          <p:nvPr/>
        </p:nvPicPr>
        <p:blipFill>
          <a:blip r:embed="rId15" cstate="print"/>
          <a:stretch>
            <a:fillRect/>
          </a:stretch>
        </p:blipFill>
        <p:spPr>
          <a:xfrm>
            <a:off x="3657600" y="5184648"/>
            <a:ext cx="1624263" cy="1371600"/>
          </a:xfrm>
          <a:prstGeom prst="rect">
            <a:avLst/>
          </a:prstGeom>
        </p:spPr>
      </p:pic>
      <p:pic>
        <p:nvPicPr>
          <p:cNvPr id="203" name="Picture 202" descr="picasso5.jpg"/>
          <p:cNvPicPr>
            <a:picLocks noChangeAspect="1"/>
          </p:cNvPicPr>
          <p:nvPr/>
        </p:nvPicPr>
        <p:blipFill>
          <a:blip r:embed="rId16" cstate="print"/>
          <a:stretch>
            <a:fillRect/>
          </a:stretch>
        </p:blipFill>
        <p:spPr>
          <a:xfrm>
            <a:off x="3962400" y="5184648"/>
            <a:ext cx="1028700" cy="1371600"/>
          </a:xfrm>
          <a:prstGeom prst="rect">
            <a:avLst/>
          </a:prstGeom>
        </p:spPr>
      </p:pic>
      <p:pic>
        <p:nvPicPr>
          <p:cNvPr id="200" name="Picture 199" descr="picasso2.jpg"/>
          <p:cNvPicPr>
            <a:picLocks noChangeAspect="1"/>
          </p:cNvPicPr>
          <p:nvPr/>
        </p:nvPicPr>
        <p:blipFill>
          <a:blip r:embed="rId17" cstate="print"/>
          <a:stretch>
            <a:fillRect/>
          </a:stretch>
        </p:blipFill>
        <p:spPr>
          <a:xfrm>
            <a:off x="3959352" y="5184648"/>
            <a:ext cx="1069848" cy="1371600"/>
          </a:xfrm>
          <a:prstGeom prst="rect">
            <a:avLst/>
          </a:prstGeom>
        </p:spPr>
      </p:pic>
      <p:pic>
        <p:nvPicPr>
          <p:cNvPr id="204" name="Picture 203" descr="picasso8.jpg"/>
          <p:cNvPicPr>
            <a:picLocks noChangeAspect="1"/>
          </p:cNvPicPr>
          <p:nvPr/>
        </p:nvPicPr>
        <p:blipFill>
          <a:blip r:embed="rId18" cstate="print"/>
          <a:stretch>
            <a:fillRect/>
          </a:stretch>
        </p:blipFill>
        <p:spPr>
          <a:xfrm>
            <a:off x="3781178" y="5184648"/>
            <a:ext cx="1324222" cy="1371600"/>
          </a:xfrm>
          <a:prstGeom prst="rect">
            <a:avLst/>
          </a:prstGeom>
        </p:spPr>
      </p:pic>
      <p:pic>
        <p:nvPicPr>
          <p:cNvPr id="207" name="Picture 206" descr="picasso10.jpg"/>
          <p:cNvPicPr>
            <a:picLocks noChangeAspect="1"/>
          </p:cNvPicPr>
          <p:nvPr/>
        </p:nvPicPr>
        <p:blipFill>
          <a:blip r:embed="rId19" cstate="print"/>
          <a:stretch>
            <a:fillRect/>
          </a:stretch>
        </p:blipFill>
        <p:spPr>
          <a:xfrm>
            <a:off x="3581400" y="5184648"/>
            <a:ext cx="1771754" cy="1371600"/>
          </a:xfrm>
          <a:prstGeom prst="rect">
            <a:avLst/>
          </a:prstGeom>
        </p:spPr>
      </p:pic>
      <p:sp>
        <p:nvSpPr>
          <p:cNvPr id="208" name="TextBox 207"/>
          <p:cNvSpPr txBox="1"/>
          <p:nvPr/>
        </p:nvSpPr>
        <p:spPr>
          <a:xfrm>
            <a:off x="5794022" y="5410200"/>
            <a:ext cx="3273778" cy="584776"/>
          </a:xfrm>
          <a:prstGeom prst="rect">
            <a:avLst/>
          </a:prstGeom>
          <a:solidFill>
            <a:schemeClr val="bg1"/>
          </a:solidFill>
        </p:spPr>
        <p:txBody>
          <a:bodyPr wrap="square" rtlCol="0">
            <a:spAutoFit/>
          </a:bodyPr>
          <a:lstStyle/>
          <a:p>
            <a:pPr algn="ctr"/>
            <a:r>
              <a:rPr lang="en-US" sz="1600" b="1" dirty="0" smtClean="0">
                <a:solidFill>
                  <a:srgbClr val="0000CC"/>
                </a:solidFill>
              </a:rPr>
              <a:t>“Everything you can imagine is real.”</a:t>
            </a:r>
            <a:endParaRPr lang="en-US" sz="1600" b="1" dirty="0">
              <a:solidFill>
                <a:srgbClr val="0000CC"/>
              </a:solidFill>
            </a:endParaRPr>
          </a:p>
        </p:txBody>
      </p:sp>
      <p:sp>
        <p:nvSpPr>
          <p:cNvPr id="218" name="TextBox 217"/>
          <p:cNvSpPr txBox="1"/>
          <p:nvPr/>
        </p:nvSpPr>
        <p:spPr>
          <a:xfrm>
            <a:off x="5791200" y="5486400"/>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“Bad artists copy. </a:t>
            </a:r>
          </a:p>
          <a:p>
            <a:pPr algn="ctr"/>
            <a:r>
              <a:rPr lang="en-US" sz="1600" b="1" dirty="0" smtClean="0">
                <a:solidFill>
                  <a:srgbClr val="0000CC"/>
                </a:solidFill>
              </a:rPr>
              <a:t>Good artists steal.”</a:t>
            </a:r>
            <a:endParaRPr lang="en-US" sz="1600" b="1" dirty="0">
              <a:solidFill>
                <a:srgbClr val="0000CC"/>
              </a:solidFill>
            </a:endParaRPr>
          </a:p>
        </p:txBody>
      </p:sp>
      <p:sp>
        <p:nvSpPr>
          <p:cNvPr id="210" name="TextBox 209"/>
          <p:cNvSpPr txBox="1"/>
          <p:nvPr/>
        </p:nvSpPr>
        <p:spPr>
          <a:xfrm>
            <a:off x="5794022" y="5435025"/>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“It is your work in life that is the ultimate seduction.“</a:t>
            </a:r>
            <a:endParaRPr lang="en-US" sz="1600" b="1" dirty="0">
              <a:solidFill>
                <a:srgbClr val="0000CC"/>
              </a:solidFill>
            </a:endParaRPr>
          </a:p>
        </p:txBody>
      </p:sp>
      <p:sp>
        <p:nvSpPr>
          <p:cNvPr id="217" name="TextBox 216"/>
          <p:cNvSpPr txBox="1"/>
          <p:nvPr/>
        </p:nvSpPr>
        <p:spPr>
          <a:xfrm>
            <a:off x="5791200" y="5511225"/>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“The chief enemy of creativity is good sense.“</a:t>
            </a:r>
            <a:endParaRPr lang="en-US" sz="1600" b="1" dirty="0">
              <a:solidFill>
                <a:srgbClr val="0000CC"/>
              </a:solidFill>
            </a:endParaRPr>
          </a:p>
        </p:txBody>
      </p:sp>
      <p:sp>
        <p:nvSpPr>
          <p:cNvPr id="209" name="TextBox 208"/>
          <p:cNvSpPr txBox="1"/>
          <p:nvPr/>
        </p:nvSpPr>
        <p:spPr>
          <a:xfrm>
            <a:off x="5794248" y="5511225"/>
            <a:ext cx="3273552" cy="584775"/>
          </a:xfrm>
          <a:prstGeom prst="rect">
            <a:avLst/>
          </a:prstGeom>
          <a:solidFill>
            <a:schemeClr val="bg1"/>
          </a:solidFill>
        </p:spPr>
        <p:txBody>
          <a:bodyPr wrap="square" rtlCol="0">
            <a:spAutoFit/>
          </a:bodyPr>
          <a:lstStyle/>
          <a:p>
            <a:pPr algn="ctr"/>
            <a:r>
              <a:rPr lang="en-US" sz="1600" b="1" dirty="0" smtClean="0">
                <a:solidFill>
                  <a:srgbClr val="0000CC"/>
                </a:solidFill>
              </a:rPr>
              <a:t>“Inspiration does exist, </a:t>
            </a:r>
          </a:p>
          <a:p>
            <a:pPr algn="ctr"/>
            <a:r>
              <a:rPr lang="en-US" sz="1600" b="1" dirty="0" smtClean="0">
                <a:solidFill>
                  <a:srgbClr val="0000CC"/>
                </a:solidFill>
              </a:rPr>
              <a:t>but it must find you working.”</a:t>
            </a:r>
            <a:endParaRPr lang="en-US" sz="1600" b="1" dirty="0">
              <a:solidFill>
                <a:srgbClr val="0000CC"/>
              </a:solidFill>
            </a:endParaRPr>
          </a:p>
        </p:txBody>
      </p:sp>
      <p:sp>
        <p:nvSpPr>
          <p:cNvPr id="216" name="TextBox 215"/>
          <p:cNvSpPr txBox="1"/>
          <p:nvPr/>
        </p:nvSpPr>
        <p:spPr>
          <a:xfrm>
            <a:off x="5791200" y="5486400"/>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“I'd like to live as a poor man </a:t>
            </a:r>
          </a:p>
          <a:p>
            <a:pPr algn="ctr"/>
            <a:r>
              <a:rPr lang="en-US" sz="1600" b="1" dirty="0" smtClean="0">
                <a:solidFill>
                  <a:srgbClr val="0000CC"/>
                </a:solidFill>
              </a:rPr>
              <a:t>with lots of money.“</a:t>
            </a:r>
            <a:endParaRPr lang="en-US" sz="1600" b="1" dirty="0">
              <a:solidFill>
                <a:srgbClr val="0000CC"/>
              </a:solidFill>
            </a:endParaRPr>
          </a:p>
        </p:txBody>
      </p:sp>
      <p:sp>
        <p:nvSpPr>
          <p:cNvPr id="213" name="TextBox 212"/>
          <p:cNvSpPr txBox="1"/>
          <p:nvPr/>
        </p:nvSpPr>
        <p:spPr>
          <a:xfrm>
            <a:off x="5794022" y="5486400"/>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“Art is a lie that makes us</a:t>
            </a:r>
          </a:p>
          <a:p>
            <a:pPr algn="ctr"/>
            <a:r>
              <a:rPr lang="en-US" sz="1600" b="1" dirty="0" smtClean="0">
                <a:solidFill>
                  <a:srgbClr val="0000CC"/>
                </a:solidFill>
              </a:rPr>
              <a:t> realize the truth.</a:t>
            </a:r>
            <a:endParaRPr lang="en-US" sz="1600" b="1" dirty="0">
              <a:solidFill>
                <a:srgbClr val="0000CC"/>
              </a:solidFill>
            </a:endParaRPr>
          </a:p>
        </p:txBody>
      </p:sp>
      <p:sp>
        <p:nvSpPr>
          <p:cNvPr id="214" name="TextBox 213"/>
          <p:cNvSpPr txBox="1"/>
          <p:nvPr/>
        </p:nvSpPr>
        <p:spPr>
          <a:xfrm>
            <a:off x="5791200" y="5435025"/>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“Computers are useless. </a:t>
            </a:r>
          </a:p>
          <a:p>
            <a:pPr algn="ctr"/>
            <a:r>
              <a:rPr lang="en-US" sz="1600" b="1" dirty="0" smtClean="0">
                <a:solidFill>
                  <a:srgbClr val="0000CC"/>
                </a:solidFill>
              </a:rPr>
              <a:t>They can only give you answers.”</a:t>
            </a:r>
            <a:endParaRPr lang="en-US" sz="1600" b="1" dirty="0">
              <a:solidFill>
                <a:srgbClr val="0000CC"/>
              </a:solidFill>
            </a:endParaRPr>
          </a:p>
        </p:txBody>
      </p:sp>
      <p:sp>
        <p:nvSpPr>
          <p:cNvPr id="220" name="Rectangle 167"/>
          <p:cNvSpPr>
            <a:spLocks noChangeAspect="1" noChangeArrowheads="1"/>
          </p:cNvSpPr>
          <p:nvPr/>
        </p:nvSpPr>
        <p:spPr bwMode="auto">
          <a:xfrm rot="1979433">
            <a:off x="3611244" y="48514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1" name="Rectangle 167"/>
          <p:cNvSpPr>
            <a:spLocks noChangeAspect="1" noChangeArrowheads="1"/>
          </p:cNvSpPr>
          <p:nvPr/>
        </p:nvSpPr>
        <p:spPr bwMode="auto">
          <a:xfrm rot="19624742">
            <a:off x="5109580" y="485138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2" name="Rectangle 167"/>
          <p:cNvSpPr>
            <a:spLocks noChangeAspect="1" noChangeArrowheads="1"/>
          </p:cNvSpPr>
          <p:nvPr/>
        </p:nvSpPr>
        <p:spPr bwMode="auto">
          <a:xfrm>
            <a:off x="4374444" y="48542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3" name="Rectangle 167"/>
          <p:cNvSpPr>
            <a:spLocks noChangeAspect="1" noChangeArrowheads="1"/>
          </p:cNvSpPr>
          <p:nvPr/>
        </p:nvSpPr>
        <p:spPr bwMode="auto">
          <a:xfrm rot="1979433">
            <a:off x="6506844" y="48514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4" name="Rectangle 167"/>
          <p:cNvSpPr>
            <a:spLocks noChangeAspect="1" noChangeArrowheads="1"/>
          </p:cNvSpPr>
          <p:nvPr/>
        </p:nvSpPr>
        <p:spPr bwMode="auto">
          <a:xfrm rot="19624742">
            <a:off x="8005180" y="485138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5" name="Rectangle 167"/>
          <p:cNvSpPr>
            <a:spLocks noChangeAspect="1" noChangeArrowheads="1"/>
          </p:cNvSpPr>
          <p:nvPr/>
        </p:nvSpPr>
        <p:spPr bwMode="auto">
          <a:xfrm>
            <a:off x="7270044" y="48542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grpSp>
        <p:nvGrpSpPr>
          <p:cNvPr id="11" name="Group 243"/>
          <p:cNvGrpSpPr/>
          <p:nvPr/>
        </p:nvGrpSpPr>
        <p:grpSpPr>
          <a:xfrm>
            <a:off x="2895600" y="2963686"/>
            <a:ext cx="6400800" cy="1455914"/>
            <a:chOff x="2971800" y="2963686"/>
            <a:chExt cx="6400800" cy="1455914"/>
          </a:xfrm>
        </p:grpSpPr>
        <p:grpSp>
          <p:nvGrpSpPr>
            <p:cNvPr id="12" name="Group 234"/>
            <p:cNvGrpSpPr/>
            <p:nvPr/>
          </p:nvGrpSpPr>
          <p:grpSpPr>
            <a:xfrm>
              <a:off x="2971800" y="2963686"/>
              <a:ext cx="838200" cy="1455914"/>
              <a:chOff x="2133600" y="3039886"/>
              <a:chExt cx="838200" cy="1455914"/>
            </a:xfrm>
          </p:grpSpPr>
          <p:grpSp>
            <p:nvGrpSpPr>
              <p:cNvPr id="13" name="Group 233"/>
              <p:cNvGrpSpPr/>
              <p:nvPr/>
            </p:nvGrpSpPr>
            <p:grpSpPr>
              <a:xfrm>
                <a:off x="2133600" y="3039886"/>
                <a:ext cx="762000" cy="1379714"/>
                <a:chOff x="2133600" y="3039886"/>
                <a:chExt cx="762000" cy="1379714"/>
              </a:xfrm>
            </p:grpSpPr>
            <p:sp>
              <p:nvSpPr>
                <p:cNvPr id="226" name="TextBox 225"/>
                <p:cNvSpPr txBox="1"/>
                <p:nvPr/>
              </p:nvSpPr>
              <p:spPr>
                <a:xfrm>
                  <a:off x="2133600" y="3124200"/>
                  <a:ext cx="609600" cy="338554"/>
                </a:xfrm>
                <a:prstGeom prst="rect">
                  <a:avLst/>
                </a:prstGeom>
                <a:noFill/>
              </p:spPr>
              <p:txBody>
                <a:bodyPr wrap="square" rtlCol="0">
                  <a:spAutoFit/>
                </a:bodyPr>
                <a:lstStyle/>
                <a:p>
                  <a:r>
                    <a:rPr lang="en-US" sz="1600" b="1" dirty="0" smtClean="0"/>
                    <a:t>1.</a:t>
                  </a:r>
                  <a:endParaRPr lang="en-US" sz="1600" b="1" dirty="0"/>
                </a:p>
              </p:txBody>
            </p:sp>
            <p:pic>
              <p:nvPicPr>
                <p:cNvPr id="228" name="Picture 227" descr="picasso1.jpg"/>
                <p:cNvPicPr>
                  <a:picLocks noChangeAspect="1"/>
                </p:cNvPicPr>
                <p:nvPr/>
              </p:nvPicPr>
              <p:blipFill>
                <a:blip r:embed="rId20" cstate="print"/>
                <a:stretch>
                  <a:fillRect/>
                </a:stretch>
              </p:blipFill>
              <p:spPr>
                <a:xfrm>
                  <a:off x="2514600" y="3573286"/>
                  <a:ext cx="381000" cy="465314"/>
                </a:xfrm>
                <a:prstGeom prst="rect">
                  <a:avLst/>
                </a:prstGeom>
              </p:spPr>
            </p:pic>
            <p:sp>
              <p:nvSpPr>
                <p:cNvPr id="229" name="TextBox 228"/>
                <p:cNvSpPr txBox="1"/>
                <p:nvPr/>
              </p:nvSpPr>
              <p:spPr>
                <a:xfrm>
                  <a:off x="2133600" y="3623846"/>
                  <a:ext cx="609600" cy="338554"/>
                </a:xfrm>
                <a:prstGeom prst="rect">
                  <a:avLst/>
                </a:prstGeom>
                <a:noFill/>
              </p:spPr>
              <p:txBody>
                <a:bodyPr wrap="square" rtlCol="0">
                  <a:spAutoFit/>
                </a:bodyPr>
                <a:lstStyle/>
                <a:p>
                  <a:r>
                    <a:rPr lang="en-US" sz="1600" b="1" dirty="0" smtClean="0"/>
                    <a:t>2.</a:t>
                  </a:r>
                  <a:endParaRPr lang="en-US" sz="1600" b="1" dirty="0"/>
                </a:p>
              </p:txBody>
            </p:sp>
            <p:pic>
              <p:nvPicPr>
                <p:cNvPr id="230" name="Picture 229" descr="picasso1.jpg"/>
                <p:cNvPicPr>
                  <a:picLocks noChangeAspect="1"/>
                </p:cNvPicPr>
                <p:nvPr/>
              </p:nvPicPr>
              <p:blipFill>
                <a:blip r:embed="rId21" cstate="print"/>
                <a:stretch>
                  <a:fillRect/>
                </a:stretch>
              </p:blipFill>
              <p:spPr>
                <a:xfrm>
                  <a:off x="2534029" y="3039886"/>
                  <a:ext cx="342142" cy="465314"/>
                </a:xfrm>
                <a:prstGeom prst="rect">
                  <a:avLst/>
                </a:prstGeom>
              </p:spPr>
            </p:pic>
            <p:sp>
              <p:nvSpPr>
                <p:cNvPr id="231" name="TextBox 230"/>
                <p:cNvSpPr txBox="1"/>
                <p:nvPr/>
              </p:nvSpPr>
              <p:spPr>
                <a:xfrm>
                  <a:off x="2133600" y="4081046"/>
                  <a:ext cx="609600" cy="338554"/>
                </a:xfrm>
                <a:prstGeom prst="rect">
                  <a:avLst/>
                </a:prstGeom>
                <a:noFill/>
              </p:spPr>
              <p:txBody>
                <a:bodyPr wrap="square" rtlCol="0">
                  <a:spAutoFit/>
                </a:bodyPr>
                <a:lstStyle/>
                <a:p>
                  <a:r>
                    <a:rPr lang="en-US" sz="1600" b="1" dirty="0"/>
                    <a:t>3</a:t>
                  </a:r>
                  <a:r>
                    <a:rPr lang="en-US" sz="1600" b="1" dirty="0" smtClean="0"/>
                    <a:t>.     </a:t>
                  </a:r>
                  <a:endParaRPr lang="en-US" sz="1600" b="1" dirty="0"/>
                </a:p>
              </p:txBody>
            </p:sp>
          </p:grpSp>
          <p:sp>
            <p:nvSpPr>
              <p:cNvPr id="232" name="TextBox 231"/>
              <p:cNvSpPr txBox="1"/>
              <p:nvPr/>
            </p:nvSpPr>
            <p:spPr>
              <a:xfrm rot="5400000">
                <a:off x="2505045" y="4029045"/>
                <a:ext cx="533400" cy="400110"/>
              </a:xfrm>
              <a:prstGeom prst="rect">
                <a:avLst/>
              </a:prstGeom>
              <a:noFill/>
            </p:spPr>
            <p:txBody>
              <a:bodyPr wrap="square" rtlCol="0">
                <a:spAutoFit/>
              </a:bodyPr>
              <a:lstStyle/>
              <a:p>
                <a:r>
                  <a:rPr lang="en-US" sz="2000" b="1" dirty="0" smtClean="0"/>
                  <a:t>…..</a:t>
                </a:r>
                <a:endParaRPr lang="en-US" b="1" dirty="0"/>
              </a:p>
            </p:txBody>
          </p:sp>
        </p:grpSp>
        <p:grpSp>
          <p:nvGrpSpPr>
            <p:cNvPr id="14" name="Group 235"/>
            <p:cNvGrpSpPr/>
            <p:nvPr/>
          </p:nvGrpSpPr>
          <p:grpSpPr>
            <a:xfrm>
              <a:off x="7924800" y="2971800"/>
              <a:ext cx="1447800" cy="1371600"/>
              <a:chOff x="2057400" y="3048000"/>
              <a:chExt cx="1447800" cy="1371600"/>
            </a:xfrm>
          </p:grpSpPr>
          <p:grpSp>
            <p:nvGrpSpPr>
              <p:cNvPr id="15" name="Group 233"/>
              <p:cNvGrpSpPr/>
              <p:nvPr/>
            </p:nvGrpSpPr>
            <p:grpSpPr>
              <a:xfrm>
                <a:off x="2057400" y="3048000"/>
                <a:ext cx="1447800" cy="1295400"/>
                <a:chOff x="2057400" y="3048000"/>
                <a:chExt cx="1447800" cy="1295400"/>
              </a:xfrm>
            </p:grpSpPr>
            <p:sp>
              <p:nvSpPr>
                <p:cNvPr id="239" name="TextBox 238"/>
                <p:cNvSpPr txBox="1"/>
                <p:nvPr/>
              </p:nvSpPr>
              <p:spPr>
                <a:xfrm>
                  <a:off x="2057400" y="3048000"/>
                  <a:ext cx="1371600" cy="338554"/>
                </a:xfrm>
                <a:prstGeom prst="rect">
                  <a:avLst/>
                </a:prstGeom>
                <a:noFill/>
              </p:spPr>
              <p:txBody>
                <a:bodyPr wrap="square" rtlCol="0">
                  <a:spAutoFit/>
                </a:bodyPr>
                <a:lstStyle/>
                <a:p>
                  <a:r>
                    <a:rPr lang="en-US" sz="1600" b="1" dirty="0" smtClean="0"/>
                    <a:t>1. </a:t>
                  </a:r>
                  <a:r>
                    <a:rPr lang="en-US" sz="1600" b="1" dirty="0" smtClean="0">
                      <a:solidFill>
                        <a:prstClr val="black"/>
                      </a:solidFill>
                    </a:rPr>
                    <a:t>Art is a lie…</a:t>
                  </a:r>
                  <a:endParaRPr lang="en-US" sz="1600" b="1" dirty="0"/>
                </a:p>
              </p:txBody>
            </p:sp>
            <p:sp>
              <p:nvSpPr>
                <p:cNvPr id="241" name="TextBox 240"/>
                <p:cNvSpPr txBox="1"/>
                <p:nvPr/>
              </p:nvSpPr>
              <p:spPr>
                <a:xfrm>
                  <a:off x="2057400" y="3547646"/>
                  <a:ext cx="1447800" cy="338554"/>
                </a:xfrm>
                <a:prstGeom prst="rect">
                  <a:avLst/>
                </a:prstGeom>
                <a:noFill/>
              </p:spPr>
              <p:txBody>
                <a:bodyPr wrap="square" rtlCol="0">
                  <a:spAutoFit/>
                </a:bodyPr>
                <a:lstStyle/>
                <a:p>
                  <a:r>
                    <a:rPr lang="en-US" sz="1600" b="1" dirty="0" smtClean="0"/>
                    <a:t>2. The chief… </a:t>
                  </a:r>
                  <a:endParaRPr lang="en-US" sz="1600" b="1" dirty="0"/>
                </a:p>
              </p:txBody>
            </p:sp>
            <p:sp>
              <p:nvSpPr>
                <p:cNvPr id="243" name="TextBox 242"/>
                <p:cNvSpPr txBox="1"/>
                <p:nvPr/>
              </p:nvSpPr>
              <p:spPr>
                <a:xfrm>
                  <a:off x="2057400" y="4004846"/>
                  <a:ext cx="609600" cy="338554"/>
                </a:xfrm>
                <a:prstGeom prst="rect">
                  <a:avLst/>
                </a:prstGeom>
                <a:noFill/>
              </p:spPr>
              <p:txBody>
                <a:bodyPr wrap="square" rtlCol="0">
                  <a:spAutoFit/>
                </a:bodyPr>
                <a:lstStyle/>
                <a:p>
                  <a:r>
                    <a:rPr lang="en-US" sz="1600" b="1" dirty="0"/>
                    <a:t>3</a:t>
                  </a:r>
                  <a:r>
                    <a:rPr lang="en-US" sz="1600" b="1" dirty="0" smtClean="0"/>
                    <a:t>.     </a:t>
                  </a:r>
                  <a:endParaRPr lang="en-US" sz="1600" b="1" dirty="0"/>
                </a:p>
              </p:txBody>
            </p:sp>
          </p:grpSp>
          <p:sp>
            <p:nvSpPr>
              <p:cNvPr id="238" name="TextBox 237"/>
              <p:cNvSpPr txBox="1"/>
              <p:nvPr/>
            </p:nvSpPr>
            <p:spPr>
              <a:xfrm rot="5400000">
                <a:off x="2352645" y="3952845"/>
                <a:ext cx="533400" cy="400110"/>
              </a:xfrm>
              <a:prstGeom prst="rect">
                <a:avLst/>
              </a:prstGeom>
              <a:noFill/>
            </p:spPr>
            <p:txBody>
              <a:bodyPr wrap="square" rtlCol="0">
                <a:spAutoFit/>
              </a:bodyPr>
              <a:lstStyle/>
              <a:p>
                <a:r>
                  <a:rPr lang="en-US" sz="2000" b="1" dirty="0" smtClean="0"/>
                  <a:t>…..</a:t>
                </a:r>
                <a:endParaRPr lang="en-US" b="1" dirty="0"/>
              </a:p>
            </p:txBody>
          </p:sp>
        </p:grpSp>
      </p:grpSp>
      <p:sp>
        <p:nvSpPr>
          <p:cNvPr id="245" name="Rectangle 167"/>
          <p:cNvSpPr>
            <a:spLocks noChangeAspect="1" noChangeArrowheads="1"/>
          </p:cNvSpPr>
          <p:nvPr/>
        </p:nvSpPr>
        <p:spPr bwMode="auto">
          <a:xfrm rot="2584639">
            <a:off x="4849719" y="272675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46" name="Rectangle 167"/>
          <p:cNvSpPr>
            <a:spLocks noChangeAspect="1" noChangeArrowheads="1"/>
          </p:cNvSpPr>
          <p:nvPr/>
        </p:nvSpPr>
        <p:spPr bwMode="auto">
          <a:xfrm rot="19296511">
            <a:off x="6616293" y="2688756"/>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grpSp>
        <p:nvGrpSpPr>
          <p:cNvPr id="16" name="Group 234"/>
          <p:cNvGrpSpPr/>
          <p:nvPr/>
        </p:nvGrpSpPr>
        <p:grpSpPr>
          <a:xfrm>
            <a:off x="6781800" y="762000"/>
            <a:ext cx="1524000" cy="1447800"/>
            <a:chOff x="2133600" y="3048000"/>
            <a:chExt cx="1524000" cy="1447800"/>
          </a:xfrm>
        </p:grpSpPr>
        <p:grpSp>
          <p:nvGrpSpPr>
            <p:cNvPr id="19" name="Group 233"/>
            <p:cNvGrpSpPr/>
            <p:nvPr/>
          </p:nvGrpSpPr>
          <p:grpSpPr>
            <a:xfrm>
              <a:off x="2133600" y="3048000"/>
              <a:ext cx="1524000" cy="1371600"/>
              <a:chOff x="2133600" y="3048000"/>
              <a:chExt cx="1524000" cy="1371600"/>
            </a:xfrm>
          </p:grpSpPr>
          <p:sp>
            <p:nvSpPr>
              <p:cNvPr id="257" name="TextBox 256"/>
              <p:cNvSpPr txBox="1"/>
              <p:nvPr/>
            </p:nvSpPr>
            <p:spPr>
              <a:xfrm>
                <a:off x="2133600" y="3124200"/>
                <a:ext cx="609600" cy="338554"/>
              </a:xfrm>
              <a:prstGeom prst="rect">
                <a:avLst/>
              </a:prstGeom>
              <a:noFill/>
            </p:spPr>
            <p:txBody>
              <a:bodyPr wrap="square" rtlCol="0">
                <a:spAutoFit/>
              </a:bodyPr>
              <a:lstStyle/>
              <a:p>
                <a:r>
                  <a:rPr lang="en-US" sz="1600" b="1" dirty="0" smtClean="0"/>
                  <a:t>1.</a:t>
                </a:r>
                <a:endParaRPr lang="en-US" sz="1600" b="1" dirty="0"/>
              </a:p>
            </p:txBody>
          </p:sp>
          <p:sp>
            <p:nvSpPr>
              <p:cNvPr id="259" name="TextBox 258"/>
              <p:cNvSpPr txBox="1"/>
              <p:nvPr/>
            </p:nvSpPr>
            <p:spPr>
              <a:xfrm>
                <a:off x="2133600" y="3623846"/>
                <a:ext cx="1524000" cy="584775"/>
              </a:xfrm>
              <a:prstGeom prst="rect">
                <a:avLst/>
              </a:prstGeom>
              <a:noFill/>
            </p:spPr>
            <p:txBody>
              <a:bodyPr wrap="square" rtlCol="0">
                <a:spAutoFit/>
              </a:bodyPr>
              <a:lstStyle/>
              <a:p>
                <a:pPr lvl="0"/>
                <a:r>
                  <a:rPr lang="en-US" sz="1600" b="1" dirty="0" smtClean="0"/>
                  <a:t>2. </a:t>
                </a:r>
                <a:r>
                  <a:rPr lang="en-US" sz="1600" b="1" dirty="0">
                    <a:solidFill>
                      <a:prstClr val="black"/>
                    </a:solidFill>
                  </a:rPr>
                  <a:t>Art is a lie… </a:t>
                </a:r>
              </a:p>
              <a:p>
                <a:endParaRPr lang="en-US" sz="1600" b="1" dirty="0"/>
              </a:p>
            </p:txBody>
          </p:sp>
          <p:pic>
            <p:nvPicPr>
              <p:cNvPr id="260" name="Picture 259" descr="picasso1.jpg"/>
              <p:cNvPicPr>
                <a:picLocks noChangeAspect="1"/>
              </p:cNvPicPr>
              <p:nvPr/>
            </p:nvPicPr>
            <p:blipFill>
              <a:blip r:embed="rId21" cstate="print"/>
              <a:stretch>
                <a:fillRect/>
              </a:stretch>
            </p:blipFill>
            <p:spPr>
              <a:xfrm>
                <a:off x="2438400" y="3048000"/>
                <a:ext cx="342142" cy="465314"/>
              </a:xfrm>
              <a:prstGeom prst="rect">
                <a:avLst/>
              </a:prstGeom>
            </p:spPr>
          </p:pic>
          <p:sp>
            <p:nvSpPr>
              <p:cNvPr id="261" name="TextBox 260"/>
              <p:cNvSpPr txBox="1"/>
              <p:nvPr/>
            </p:nvSpPr>
            <p:spPr>
              <a:xfrm>
                <a:off x="2133600" y="4081046"/>
                <a:ext cx="609600" cy="338554"/>
              </a:xfrm>
              <a:prstGeom prst="rect">
                <a:avLst/>
              </a:prstGeom>
              <a:noFill/>
            </p:spPr>
            <p:txBody>
              <a:bodyPr wrap="square" rtlCol="0">
                <a:spAutoFit/>
              </a:bodyPr>
              <a:lstStyle/>
              <a:p>
                <a:r>
                  <a:rPr lang="en-US" sz="1600" b="1" dirty="0"/>
                  <a:t>3</a:t>
                </a:r>
                <a:r>
                  <a:rPr lang="en-US" sz="1600" b="1" dirty="0" smtClean="0"/>
                  <a:t>.     </a:t>
                </a:r>
                <a:endParaRPr lang="en-US" sz="1600" b="1" dirty="0"/>
              </a:p>
            </p:txBody>
          </p:sp>
        </p:grpSp>
        <p:sp>
          <p:nvSpPr>
            <p:cNvPr id="256" name="TextBox 255"/>
            <p:cNvSpPr txBox="1"/>
            <p:nvPr/>
          </p:nvSpPr>
          <p:spPr>
            <a:xfrm rot="5400000">
              <a:off x="2505045" y="4029045"/>
              <a:ext cx="533400" cy="400110"/>
            </a:xfrm>
            <a:prstGeom prst="rect">
              <a:avLst/>
            </a:prstGeom>
            <a:noFill/>
          </p:spPr>
          <p:txBody>
            <a:bodyPr wrap="square" rtlCol="0">
              <a:spAutoFit/>
            </a:bodyPr>
            <a:lstStyle/>
            <a:p>
              <a:r>
                <a:rPr lang="en-US" sz="2000" b="1" dirty="0" smtClean="0"/>
                <a:t>…..</a:t>
              </a:r>
              <a:endParaRPr lang="en-US" b="1" dirty="0"/>
            </a:p>
          </p:txBody>
        </p:sp>
      </p:grpSp>
      <p:grpSp>
        <p:nvGrpSpPr>
          <p:cNvPr id="20" name="Group 281"/>
          <p:cNvGrpSpPr/>
          <p:nvPr/>
        </p:nvGrpSpPr>
        <p:grpSpPr>
          <a:xfrm>
            <a:off x="4038600" y="696347"/>
            <a:ext cx="1600200" cy="1453896"/>
            <a:chOff x="990600" y="3200400"/>
            <a:chExt cx="1600200" cy="1453896"/>
          </a:xfrm>
        </p:grpSpPr>
        <p:pic>
          <p:nvPicPr>
            <p:cNvPr id="277" name="Picture 276" descr="opened-letter.gif"/>
            <p:cNvPicPr>
              <a:picLocks noChangeAspect="1"/>
            </p:cNvPicPr>
            <p:nvPr/>
          </p:nvPicPr>
          <p:blipFill>
            <a:blip r:embed="rId11" cstate="print"/>
            <a:stretch>
              <a:fillRect/>
            </a:stretch>
          </p:blipFill>
          <p:spPr>
            <a:xfrm flipH="1">
              <a:off x="990600" y="3200400"/>
              <a:ext cx="1453896" cy="1453896"/>
            </a:xfrm>
            <a:prstGeom prst="rect">
              <a:avLst/>
            </a:prstGeom>
          </p:spPr>
        </p:pic>
        <p:pic>
          <p:nvPicPr>
            <p:cNvPr id="278" name="Picture 277" descr="picasso1.jpg"/>
            <p:cNvPicPr>
              <a:picLocks noChangeAspect="1"/>
            </p:cNvPicPr>
            <p:nvPr/>
          </p:nvPicPr>
          <p:blipFill>
            <a:blip r:embed="rId22" cstate="print"/>
            <a:stretch>
              <a:fillRect/>
            </a:stretch>
          </p:blipFill>
          <p:spPr>
            <a:xfrm>
              <a:off x="1522518" y="3581400"/>
              <a:ext cx="174054" cy="236714"/>
            </a:xfrm>
            <a:prstGeom prst="rect">
              <a:avLst/>
            </a:prstGeom>
          </p:spPr>
        </p:pic>
        <p:sp>
          <p:nvSpPr>
            <p:cNvPr id="281" name="TextBox 280"/>
            <p:cNvSpPr txBox="1"/>
            <p:nvPr/>
          </p:nvSpPr>
          <p:spPr>
            <a:xfrm>
              <a:off x="1447800" y="3776990"/>
              <a:ext cx="1143000" cy="261610"/>
            </a:xfrm>
            <a:prstGeom prst="rect">
              <a:avLst/>
            </a:prstGeom>
            <a:noFill/>
          </p:spPr>
          <p:txBody>
            <a:bodyPr wrap="square" rtlCol="0">
              <a:spAutoFit/>
            </a:bodyPr>
            <a:lstStyle/>
            <a:p>
              <a:r>
                <a:rPr lang="en-US" sz="1050" b="1" dirty="0" smtClean="0"/>
                <a:t>Art is…</a:t>
              </a:r>
              <a:endParaRPr lang="en-US" sz="1050" b="1" dirty="0"/>
            </a:p>
          </p:txBody>
        </p:sp>
      </p:grpSp>
      <p:grpSp>
        <p:nvGrpSpPr>
          <p:cNvPr id="111" name="Group 110"/>
          <p:cNvGrpSpPr/>
          <p:nvPr/>
        </p:nvGrpSpPr>
        <p:grpSpPr>
          <a:xfrm>
            <a:off x="192024" y="2012821"/>
            <a:ext cx="3084576" cy="775097"/>
            <a:chOff x="192024" y="1981200"/>
            <a:chExt cx="3084576" cy="775097"/>
          </a:xfrm>
        </p:grpSpPr>
        <p:pic>
          <p:nvPicPr>
            <p:cNvPr id="104" name="Picture 103" descr="microsoft-bing2.jpg"/>
            <p:cNvPicPr>
              <a:picLocks noChangeAspect="1"/>
            </p:cNvPicPr>
            <p:nvPr/>
          </p:nvPicPr>
          <p:blipFill>
            <a:blip r:embed="rId23" cstate="print"/>
            <a:stretch>
              <a:fillRect/>
            </a:stretch>
          </p:blipFill>
          <p:spPr>
            <a:xfrm>
              <a:off x="192024" y="2451497"/>
              <a:ext cx="3084576" cy="304800"/>
            </a:xfrm>
            <a:prstGeom prst="rect">
              <a:avLst/>
            </a:prstGeom>
          </p:spPr>
        </p:pic>
        <p:pic>
          <p:nvPicPr>
            <p:cNvPr id="105" name="Picture 104" descr="bingLogo.jpg"/>
            <p:cNvPicPr>
              <a:picLocks noChangeAspect="1"/>
            </p:cNvPicPr>
            <p:nvPr/>
          </p:nvPicPr>
          <p:blipFill>
            <a:blip r:embed="rId24" cstate="print"/>
            <a:stretch>
              <a:fillRect/>
            </a:stretch>
          </p:blipFill>
          <p:spPr>
            <a:xfrm>
              <a:off x="1432956" y="1981200"/>
              <a:ext cx="1135811" cy="470297"/>
            </a:xfrm>
            <a:prstGeom prst="rect">
              <a:avLst/>
            </a:prstGeom>
          </p:spPr>
        </p:pic>
      </p:grpSp>
      <p:pic>
        <p:nvPicPr>
          <p:cNvPr id="108" name="Picture 107" descr="mail.png"/>
          <p:cNvPicPr>
            <a:picLocks noChangeAspect="1"/>
          </p:cNvPicPr>
          <p:nvPr/>
        </p:nvPicPr>
        <p:blipFill>
          <a:blip r:embed="rId11" cstate="print"/>
          <a:stretch>
            <a:fillRect/>
          </a:stretch>
        </p:blipFill>
        <p:spPr>
          <a:xfrm>
            <a:off x="1213104" y="772547"/>
            <a:ext cx="1453896" cy="1453896"/>
          </a:xfrm>
          <a:prstGeom prst="rect">
            <a:avLst/>
          </a:prstGeom>
        </p:spPr>
      </p:pic>
      <p:sp>
        <p:nvSpPr>
          <p:cNvPr id="107" name="TextBox 106"/>
          <p:cNvSpPr txBox="1"/>
          <p:nvPr/>
        </p:nvSpPr>
        <p:spPr>
          <a:xfrm>
            <a:off x="1447800" y="2450068"/>
            <a:ext cx="1219200" cy="369332"/>
          </a:xfrm>
          <a:prstGeom prst="rect">
            <a:avLst/>
          </a:prstGeom>
          <a:noFill/>
        </p:spPr>
        <p:txBody>
          <a:bodyPr wrap="square" rtlCol="0">
            <a:spAutoFit/>
          </a:bodyPr>
          <a:lstStyle/>
          <a:p>
            <a:r>
              <a:rPr lang="en-US" b="1" dirty="0" smtClean="0"/>
              <a:t>Picasso</a:t>
            </a:r>
            <a:endParaRPr lang="en-US" b="1" dirty="0"/>
          </a:p>
        </p:txBody>
      </p:sp>
      <p:sp>
        <p:nvSpPr>
          <p:cNvPr id="130" name="TextBox 129"/>
          <p:cNvSpPr txBox="1"/>
          <p:nvPr/>
        </p:nvSpPr>
        <p:spPr>
          <a:xfrm>
            <a:off x="228600" y="1905000"/>
            <a:ext cx="4953000" cy="2062103"/>
          </a:xfrm>
          <a:prstGeom prst="rect">
            <a:avLst/>
          </a:prstGeom>
          <a:noFill/>
        </p:spPr>
        <p:txBody>
          <a:bodyPr wrap="square" rtlCol="0">
            <a:spAutoFit/>
          </a:bodyPr>
          <a:lstStyle/>
          <a:p>
            <a:pPr>
              <a:buFont typeface="Arial" pitchFamily="34" charset="0"/>
              <a:buChar char="•"/>
            </a:pPr>
            <a:r>
              <a:rPr lang="en-US" sz="2400" dirty="0" smtClean="0"/>
              <a:t> Strict deadlines (SLAs)</a:t>
            </a:r>
            <a:endParaRPr lang="en-US" sz="2000" b="1" dirty="0">
              <a:solidFill>
                <a:srgbClr val="FF0000"/>
              </a:solidFill>
            </a:endParaRPr>
          </a:p>
          <a:p>
            <a:pPr lvl="1"/>
            <a:endParaRPr lang="en-US" sz="2000" b="1" dirty="0" smtClean="0">
              <a:solidFill>
                <a:srgbClr val="0000CC"/>
              </a:solidFill>
            </a:endParaRPr>
          </a:p>
          <a:p>
            <a:pPr lvl="1"/>
            <a:endParaRPr lang="en-US" sz="2000" b="1" dirty="0" smtClean="0">
              <a:solidFill>
                <a:srgbClr val="0000CC"/>
              </a:solidFill>
            </a:endParaRPr>
          </a:p>
          <a:p>
            <a:pPr>
              <a:buFont typeface="Arial" pitchFamily="34" charset="0"/>
              <a:buChar char="•"/>
            </a:pPr>
            <a:r>
              <a:rPr lang="en-US" sz="2400" dirty="0"/>
              <a:t> M</a:t>
            </a:r>
            <a:r>
              <a:rPr lang="en-US" sz="2400" dirty="0" smtClean="0"/>
              <a:t>issed deadline</a:t>
            </a:r>
          </a:p>
          <a:p>
            <a:pPr lvl="1">
              <a:buFont typeface="Wingdings" pitchFamily="2" charset="2"/>
              <a:buChar char="Ø"/>
            </a:pPr>
            <a:r>
              <a:rPr lang="en-US" sz="2000" b="1" dirty="0">
                <a:solidFill>
                  <a:srgbClr val="FF0000"/>
                </a:solidFill>
              </a:rPr>
              <a:t> </a:t>
            </a:r>
            <a:r>
              <a:rPr lang="en-US" sz="2000" b="1" dirty="0" smtClean="0">
                <a:solidFill>
                  <a:srgbClr val="FF0000"/>
                </a:solidFill>
              </a:rPr>
              <a:t>Lower quality result</a:t>
            </a:r>
          </a:p>
          <a:p>
            <a:endParaRPr lang="en-US" sz="2000" b="1" dirty="0">
              <a:solidFill>
                <a:srgbClr val="FF0000"/>
              </a:solidFill>
            </a:endParaRPr>
          </a:p>
        </p:txBody>
      </p:sp>
      <p:grpSp>
        <p:nvGrpSpPr>
          <p:cNvPr id="136" name="Group 135"/>
          <p:cNvGrpSpPr/>
          <p:nvPr/>
        </p:nvGrpSpPr>
        <p:grpSpPr>
          <a:xfrm>
            <a:off x="4724400" y="1295400"/>
            <a:ext cx="3810000" cy="4648200"/>
            <a:chOff x="4800600" y="1295400"/>
            <a:chExt cx="3810000" cy="4648200"/>
          </a:xfrm>
        </p:grpSpPr>
        <p:sp>
          <p:nvSpPr>
            <p:cNvPr id="131" name="TextBox 130"/>
            <p:cNvSpPr txBox="1"/>
            <p:nvPr/>
          </p:nvSpPr>
          <p:spPr>
            <a:xfrm>
              <a:off x="6400800" y="1295400"/>
              <a:ext cx="2209800" cy="369332"/>
            </a:xfrm>
            <a:prstGeom prst="rect">
              <a:avLst/>
            </a:prstGeom>
            <a:noFill/>
          </p:spPr>
          <p:txBody>
            <a:bodyPr wrap="square" rtlCol="0">
              <a:spAutoFit/>
            </a:bodyPr>
            <a:lstStyle/>
            <a:p>
              <a:pPr algn="ctr"/>
              <a:r>
                <a:rPr lang="en-US" b="1" dirty="0" smtClean="0">
                  <a:solidFill>
                    <a:srgbClr val="0000CC"/>
                  </a:solidFill>
                </a:rPr>
                <a:t>Deadline = 250ms</a:t>
              </a:r>
              <a:endParaRPr lang="en-US" b="1" dirty="0">
                <a:solidFill>
                  <a:srgbClr val="0000CC"/>
                </a:solidFill>
              </a:endParaRPr>
            </a:p>
          </p:txBody>
        </p:sp>
        <p:sp>
          <p:nvSpPr>
            <p:cNvPr id="132" name="TextBox 131"/>
            <p:cNvSpPr txBox="1"/>
            <p:nvPr/>
          </p:nvSpPr>
          <p:spPr>
            <a:xfrm>
              <a:off x="4800600" y="3288268"/>
              <a:ext cx="2209800" cy="369332"/>
            </a:xfrm>
            <a:prstGeom prst="rect">
              <a:avLst/>
            </a:prstGeom>
            <a:noFill/>
          </p:spPr>
          <p:txBody>
            <a:bodyPr wrap="square" rtlCol="0">
              <a:spAutoFit/>
            </a:bodyPr>
            <a:lstStyle/>
            <a:p>
              <a:pPr algn="ctr"/>
              <a:r>
                <a:rPr lang="en-US" b="1" dirty="0" smtClean="0">
                  <a:solidFill>
                    <a:srgbClr val="0000CC"/>
                  </a:solidFill>
                </a:rPr>
                <a:t>Deadline = 50ms</a:t>
              </a:r>
              <a:endParaRPr lang="en-US" b="1" dirty="0">
                <a:solidFill>
                  <a:srgbClr val="0000CC"/>
                </a:solidFill>
              </a:endParaRPr>
            </a:p>
          </p:txBody>
        </p:sp>
        <p:sp>
          <p:nvSpPr>
            <p:cNvPr id="133" name="TextBox 132"/>
            <p:cNvSpPr txBox="1"/>
            <p:nvPr/>
          </p:nvSpPr>
          <p:spPr>
            <a:xfrm>
              <a:off x="4876800" y="5574268"/>
              <a:ext cx="2209800" cy="369332"/>
            </a:xfrm>
            <a:prstGeom prst="rect">
              <a:avLst/>
            </a:prstGeom>
            <a:solidFill>
              <a:schemeClr val="bg1"/>
            </a:solidFill>
          </p:spPr>
          <p:txBody>
            <a:bodyPr wrap="square" rtlCol="0">
              <a:spAutoFit/>
            </a:bodyPr>
            <a:lstStyle/>
            <a:p>
              <a:pPr algn="ctr"/>
              <a:r>
                <a:rPr lang="en-US" b="1" dirty="0" smtClean="0">
                  <a:solidFill>
                    <a:srgbClr val="0000CC"/>
                  </a:solidFill>
                </a:rPr>
                <a:t>Deadline = 10ms</a:t>
              </a:r>
              <a:endParaRPr lang="en-US" b="1" dirty="0">
                <a:solidFill>
                  <a:srgbClr val="0000CC"/>
                </a:solidFill>
              </a:endParaRPr>
            </a:p>
          </p:txBody>
        </p:sp>
      </p:grpSp>
      <p:sp>
        <p:nvSpPr>
          <p:cNvPr id="138" name="Slide Number Placeholder 137"/>
          <p:cNvSpPr>
            <a:spLocks noGrp="1"/>
          </p:cNvSpPr>
          <p:nvPr>
            <p:ph type="sldNum" sz="quarter" idx="12"/>
          </p:nvPr>
        </p:nvSpPr>
        <p:spPr/>
        <p:txBody>
          <a:bodyPr/>
          <a:lstStyle/>
          <a:p>
            <a:fld id="{D6860B3D-D4F8-4840-B91D-0EEC232E35FC}" type="slidenum">
              <a:rPr lang="en-US" smtClean="0"/>
              <a:pPr/>
              <a:t>10</a:t>
            </a:fld>
            <a:endParaRPr lang="en-US"/>
          </a:p>
        </p:txBody>
      </p:sp>
    </p:spTree>
    <p:custDataLst>
      <p:tags r:id="rId1"/>
    </p:custDataLst>
    <p:extLst>
      <p:ext uri="{BB962C8B-B14F-4D97-AF65-F5344CB8AC3E}">
        <p14:creationId xmlns:p14="http://schemas.microsoft.com/office/powerpoint/2010/main" val="1384429128"/>
      </p:ext>
    </p:extLst>
  </p:cSld>
  <p:clrMapOvr>
    <a:masterClrMapping/>
  </p:clrMapOvr>
  <p:transition xmlns:p14="http://schemas.microsoft.com/office/powerpoint/2010/main" spd="slow" advTm="1399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7"/>
                                        </p:tgtEl>
                                      </p:cBhvr>
                                    </p:animEffect>
                                    <p:set>
                                      <p:cBhvr>
                                        <p:cTn id="7" dur="1" fill="hold">
                                          <p:stCondLst>
                                            <p:cond delay="999"/>
                                          </p:stCondLst>
                                        </p:cTn>
                                        <p:tgtEl>
                                          <p:spTgt spid="11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1000"/>
                                        <p:tgtEl>
                                          <p:spTgt spid="111"/>
                                        </p:tgtEl>
                                      </p:cBhvr>
                                    </p:animEffect>
                                  </p:childTnLst>
                                </p:cTn>
                              </p:par>
                              <p:par>
                                <p:cTn id="11" presetID="10"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1000"/>
                                        <p:tgtEl>
                                          <p:spTgt spid="127"/>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2" nodeType="clickEffect">
                                  <p:stCondLst>
                                    <p:cond delay="0"/>
                                  </p:stCondLst>
                                  <p:iterate type="lt">
                                    <p:tmPct val="50000"/>
                                  </p:iterate>
                                  <p:childTnLst>
                                    <p:set>
                                      <p:cBhvr>
                                        <p:cTn id="17" dur="1" fill="hold">
                                          <p:stCondLst>
                                            <p:cond delay="0"/>
                                          </p:stCondLst>
                                        </p:cTn>
                                        <p:tgtEl>
                                          <p:spTgt spid="107">
                                            <p:txEl>
                                              <p:pRg st="0" end="0"/>
                                            </p:txEl>
                                          </p:spTgt>
                                        </p:tgtEl>
                                        <p:attrNameLst>
                                          <p:attrName>style.visibility</p:attrName>
                                        </p:attrNameLst>
                                      </p:cBhvr>
                                      <p:to>
                                        <p:strVal val="visible"/>
                                      </p:to>
                                    </p:set>
                                    <p:anim calcmode="discrete" valueType="clr">
                                      <p:cBhvr override="childStyle">
                                        <p:cTn id="18" dur="80"/>
                                        <p:tgtEl>
                                          <p:spTgt spid="107">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19" dur="80"/>
                                        <p:tgtEl>
                                          <p:spTgt spid="10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0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42" presetClass="path" presetSubtype="0" accel="50000" decel="50000" fill="hold" grpId="0" nodeType="withEffect">
                                  <p:stCondLst>
                                    <p:cond delay="0"/>
                                  </p:stCondLst>
                                  <p:iterate type="lt">
                                    <p:tmPct val="0"/>
                                  </p:iterate>
                                  <p:childTnLst>
                                    <p:animMotion origin="layout" path="M 0.00365 0.00486 L 0.00399 -0.17415 " pathEditMode="relative" rAng="0" ptsTypes="AA">
                                      <p:cBhvr>
                                        <p:cTn id="26" dur="700" fill="hold"/>
                                        <p:tgtEl>
                                          <p:spTgt spid="107">
                                            <p:txEl>
                                              <p:pRg st="0" end="0"/>
                                            </p:txEl>
                                          </p:spTgt>
                                        </p:tgtEl>
                                        <p:attrNameLst>
                                          <p:attrName>ppt_x</p:attrName>
                                          <p:attrName>ppt_y</p:attrName>
                                        </p:attrNameLst>
                                      </p:cBhvr>
                                      <p:rCtr x="0" y="-90"/>
                                    </p:animMotion>
                                  </p:childTnLst>
                                </p:cTn>
                              </p:par>
                              <p:par>
                                <p:cTn id="27" presetID="5" presetClass="emph" presetSubtype="1" grpId="1" nodeType="withEffect">
                                  <p:stCondLst>
                                    <p:cond delay="0"/>
                                  </p:stCondLst>
                                  <p:iterate type="lt">
                                    <p:tmAbs val="0"/>
                                  </p:iterate>
                                  <p:childTnLst>
                                    <p:set>
                                      <p:cBhvr override="childStyle">
                                        <p:cTn id="28" dur="700"/>
                                        <p:tgtEl>
                                          <p:spTgt spid="107">
                                            <p:txEl>
                                              <p:pRg st="0" end="0"/>
                                            </p:txEl>
                                          </p:spTgt>
                                        </p:tgtEl>
                                        <p:attrNameLst>
                                          <p:attrName>style.fontStyle</p:attrName>
                                        </p:attrNameLst>
                                      </p:cBhvr>
                                      <p:to>
                                        <p:strVal val="normal"/>
                                      </p:to>
                                    </p:set>
                                    <p:set>
                                      <p:cBhvr override="childStyle">
                                        <p:cTn id="29" dur="700"/>
                                        <p:tgtEl>
                                          <p:spTgt spid="107">
                                            <p:txEl>
                                              <p:pRg st="0" end="0"/>
                                            </p:txEl>
                                          </p:spTgt>
                                        </p:tgtEl>
                                        <p:attrNameLst>
                                          <p:attrName>style.fontWeight</p:attrName>
                                        </p:attrNameLst>
                                      </p:cBhvr>
                                      <p:to>
                                        <p:strVal val="bold"/>
                                      </p:to>
                                    </p:set>
                                    <p:set>
                                      <p:cBhvr override="childStyle">
                                        <p:cTn id="30" dur="700"/>
                                        <p:tgtEl>
                                          <p:spTgt spid="107">
                                            <p:txEl>
                                              <p:pRg st="0" end="0"/>
                                            </p:txEl>
                                          </p:spTgt>
                                        </p:tgtEl>
                                        <p:attrNameLst>
                                          <p:attrName>style.textDecorationUnderline</p:attrName>
                                        </p:attrNameLst>
                                      </p:cBhvr>
                                      <p:to>
                                        <p:strVal val="false"/>
                                      </p:to>
                                    </p:set>
                                  </p:childTnLst>
                                </p:cTn>
                              </p:par>
                              <p:par>
                                <p:cTn id="31" presetID="4" presetClass="emph" presetSubtype="2" fill="hold" grpId="4" nodeType="withEffect">
                                  <p:stCondLst>
                                    <p:cond delay="0"/>
                                  </p:stCondLst>
                                  <p:iterate type="lt">
                                    <p:tmPct val="0"/>
                                  </p:iterate>
                                  <p:childTnLst>
                                    <p:anim to="0.76" calcmode="lin" valueType="num">
                                      <p:cBhvr override="childStyle">
                                        <p:cTn id="32" dur="700" fill="hold"/>
                                        <p:tgtEl>
                                          <p:spTgt spid="107">
                                            <p:txEl>
                                              <p:pRg st="0" end="0"/>
                                            </p:txEl>
                                          </p:spTgt>
                                        </p:tgtEl>
                                        <p:attrNameLst>
                                          <p:attrName>style.fontSize</p:attrName>
                                        </p:attrNameLst>
                                      </p:cBhvr>
                                    </p:anim>
                                  </p:childTnLst>
                                </p:cTn>
                              </p:par>
                            </p:childTnLst>
                          </p:cTn>
                        </p:par>
                        <p:par>
                          <p:cTn id="33" fill="hold">
                            <p:stCondLst>
                              <p:cond delay="700"/>
                            </p:stCondLst>
                            <p:childTnLst>
                              <p:par>
                                <p:cTn id="34" presetID="1" presetClass="exit" presetSubtype="0" fill="hold" grpId="3" nodeType="afterEffect">
                                  <p:stCondLst>
                                    <p:cond delay="0"/>
                                  </p:stCondLst>
                                  <p:iterate type="lt">
                                    <p:tmAbs val="0"/>
                                  </p:iterate>
                                  <p:childTnLst>
                                    <p:set>
                                      <p:cBhvr>
                                        <p:cTn id="35" dur="1" fill="hold">
                                          <p:stCondLst>
                                            <p:cond delay="0"/>
                                          </p:stCondLst>
                                        </p:cTn>
                                        <p:tgtEl>
                                          <p:spTgt spid="107">
                                            <p:txEl>
                                              <p:pRg st="0" end="0"/>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08"/>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63" presetClass="path" presetSubtype="0" accel="50000" decel="50000" fill="hold" nodeType="withEffect">
                                  <p:stCondLst>
                                    <p:cond delay="0"/>
                                  </p:stCondLst>
                                  <p:childTnLst>
                                    <p:animMotion origin="layout" path="M 4.16667E-6 -6.45385E-7 L 0.31718 0.00069 " pathEditMode="relative" rAng="0" ptsTypes="AA">
                                      <p:cBhvr>
                                        <p:cTn id="41" dur="2000" fill="hold"/>
                                        <p:tgtEl>
                                          <p:spTgt spid="10"/>
                                        </p:tgtEl>
                                        <p:attrNameLst>
                                          <p:attrName>ppt_x</p:attrName>
                                          <p:attrName>ppt_y</p:attrName>
                                        </p:attrNameLst>
                                      </p:cBhvr>
                                      <p:rCtr x="159" y="0"/>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1"/>
                                        </p:tgtEl>
                                      </p:cBhvr>
                                    </p:animEffect>
                                    <p:set>
                                      <p:cBhvr>
                                        <p:cTn id="49" dur="1" fill="hold">
                                          <p:stCondLst>
                                            <p:cond delay="499"/>
                                          </p:stCondLst>
                                        </p:cTn>
                                        <p:tgtEl>
                                          <p:spTgt spid="111"/>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49" presetClass="path" presetSubtype="0" accel="50000" decel="50000" fill="hold" grpId="0" nodeType="withEffect">
                                  <p:stCondLst>
                                    <p:cond delay="0"/>
                                  </p:stCondLst>
                                  <p:childTnLst>
                                    <p:animMotion origin="layout" path="M -4.44444E-6 2.33865E-6 L -0.08194 0.11936 " pathEditMode="relative" rAng="0" ptsTypes="AA">
                                      <p:cBhvr>
                                        <p:cTn id="56" dur="500" fill="hold"/>
                                        <p:tgtEl>
                                          <p:spTgt spid="134"/>
                                        </p:tgtEl>
                                        <p:attrNameLst>
                                          <p:attrName>ppt_x</p:attrName>
                                          <p:attrName>ppt_y</p:attrName>
                                        </p:attrNameLst>
                                      </p:cBhvr>
                                      <p:rCtr x="-41" y="60"/>
                                    </p:animMotion>
                                  </p:childTnLst>
                                </p:cTn>
                              </p:par>
                              <p:par>
                                <p:cTn id="57" presetID="49" presetClass="path" presetSubtype="0" accel="50000" decel="50000" fill="hold" grpId="0" nodeType="withEffect">
                                  <p:stCondLst>
                                    <p:cond delay="0"/>
                                  </p:stCondLst>
                                  <p:childTnLst>
                                    <p:animMotion origin="layout" path="M 1.11022E-16 -3.0303E-7 L 0.06667 0.1189 " pathEditMode="relative" rAng="0" ptsTypes="AA">
                                      <p:cBhvr>
                                        <p:cTn id="58" dur="500" fill="hold"/>
                                        <p:tgtEl>
                                          <p:spTgt spid="135"/>
                                        </p:tgtEl>
                                        <p:attrNameLst>
                                          <p:attrName>ppt_x</p:attrName>
                                          <p:attrName>ppt_y</p:attrName>
                                        </p:attrNameLst>
                                      </p:cBhvr>
                                      <p:rCtr x="33" y="59"/>
                                    </p:animMotion>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13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13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7"/>
                                        </p:tgtEl>
                                        <p:attrNameLst>
                                          <p:attrName>style.visibility</p:attrName>
                                        </p:attrNameLst>
                                      </p:cBhvr>
                                      <p:to>
                                        <p:strVal val="visible"/>
                                      </p:to>
                                    </p:set>
                                  </p:childTnLst>
                                </p:cTn>
                              </p:par>
                              <p:par>
                                <p:cTn id="71" presetID="49" presetClass="path" presetSubtype="0" accel="50000" decel="50000" fill="hold" grpId="1" nodeType="withEffect">
                                  <p:stCondLst>
                                    <p:cond delay="0"/>
                                  </p:stCondLst>
                                  <p:childTnLst>
                                    <p:animMotion origin="layout" path="M 4.72222E-6 4.11057E-6 L -0.0665 0.14203 " pathEditMode="relative" rAng="0" ptsTypes="AA">
                                      <p:cBhvr>
                                        <p:cTn id="72" dur="500" fill="hold"/>
                                        <p:tgtEl>
                                          <p:spTgt spid="145"/>
                                        </p:tgtEl>
                                        <p:attrNameLst>
                                          <p:attrName>ppt_x</p:attrName>
                                          <p:attrName>ppt_y</p:attrName>
                                        </p:attrNameLst>
                                      </p:cBhvr>
                                      <p:rCtr x="-33" y="71"/>
                                    </p:animMotion>
                                  </p:childTnLst>
                                </p:cTn>
                              </p:par>
                              <p:par>
                                <p:cTn id="73" presetID="42" presetClass="path" presetSubtype="0" accel="50000" decel="50000" fill="hold" grpId="1" nodeType="withEffect">
                                  <p:stCondLst>
                                    <p:cond delay="0"/>
                                  </p:stCondLst>
                                  <p:childTnLst>
                                    <p:animMotion origin="layout" path="M -3.88889E-6 2.22299E-6 L 0.00174 0.13486 " pathEditMode="relative" rAng="0" ptsTypes="AA">
                                      <p:cBhvr>
                                        <p:cTn id="74" dur="500" fill="hold"/>
                                        <p:tgtEl>
                                          <p:spTgt spid="149"/>
                                        </p:tgtEl>
                                        <p:attrNameLst>
                                          <p:attrName>ppt_x</p:attrName>
                                          <p:attrName>ppt_y</p:attrName>
                                        </p:attrNameLst>
                                      </p:cBhvr>
                                      <p:rCtr x="1" y="67"/>
                                    </p:animMotion>
                                  </p:childTnLst>
                                </p:cTn>
                              </p:par>
                              <p:par>
                                <p:cTn id="75" presetID="49" presetClass="path" presetSubtype="0" accel="50000" decel="50000" fill="hold" grpId="1" nodeType="withEffect">
                                  <p:stCondLst>
                                    <p:cond delay="0"/>
                                  </p:stCondLst>
                                  <p:childTnLst>
                                    <p:animMotion origin="layout" path="M 4.44444E-6 4.11057E-6 L 0.06284 0.13902 " pathEditMode="relative" rAng="0" ptsTypes="AA">
                                      <p:cBhvr>
                                        <p:cTn id="76" dur="500" fill="hold"/>
                                        <p:tgtEl>
                                          <p:spTgt spid="147"/>
                                        </p:tgtEl>
                                        <p:attrNameLst>
                                          <p:attrName>ppt_x</p:attrName>
                                          <p:attrName>ppt_y</p:attrName>
                                        </p:attrNameLst>
                                      </p:cBhvr>
                                      <p:rCtr x="31" y="69"/>
                                    </p:animMotion>
                                  </p:childTnLst>
                                </p:cTn>
                              </p:par>
                              <p:par>
                                <p:cTn id="77" presetID="1" presetClass="entr" presetSubtype="0" fill="hold" grpId="0" nodeType="withEffect">
                                  <p:stCondLst>
                                    <p:cond delay="0"/>
                                  </p:stCondLst>
                                  <p:childTnLst>
                                    <p:set>
                                      <p:cBhvr>
                                        <p:cTn id="78" dur="1" fill="hold">
                                          <p:stCondLst>
                                            <p:cond delay="0"/>
                                          </p:stCondLst>
                                        </p:cTn>
                                        <p:tgtEl>
                                          <p:spTgt spid="1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3"/>
                                        </p:tgtEl>
                                        <p:attrNameLst>
                                          <p:attrName>style.visibility</p:attrName>
                                        </p:attrNameLst>
                                      </p:cBhvr>
                                      <p:to>
                                        <p:strVal val="visible"/>
                                      </p:to>
                                    </p:set>
                                  </p:childTnLst>
                                </p:cTn>
                              </p:par>
                              <p:par>
                                <p:cTn id="83" presetID="49" presetClass="path" presetSubtype="0" accel="50000" decel="50000" fill="hold" grpId="1" nodeType="withEffect">
                                  <p:stCondLst>
                                    <p:cond delay="0"/>
                                  </p:stCondLst>
                                  <p:childTnLst>
                                    <p:animMotion origin="layout" path="M 4.72222E-6 4.11057E-6 L -0.0665 0.14203 " pathEditMode="relative" rAng="0" ptsTypes="AA">
                                      <p:cBhvr>
                                        <p:cTn id="84" dur="500" fill="hold"/>
                                        <p:tgtEl>
                                          <p:spTgt spid="152"/>
                                        </p:tgtEl>
                                        <p:attrNameLst>
                                          <p:attrName>ppt_x</p:attrName>
                                          <p:attrName>ppt_y</p:attrName>
                                        </p:attrNameLst>
                                      </p:cBhvr>
                                      <p:rCtr x="-33" y="71"/>
                                    </p:animMotion>
                                  </p:childTnLst>
                                </p:cTn>
                              </p:par>
                              <p:par>
                                <p:cTn id="85" presetID="42" presetClass="path" presetSubtype="0" accel="50000" decel="50000" fill="hold" grpId="1" nodeType="withEffect">
                                  <p:stCondLst>
                                    <p:cond delay="0"/>
                                  </p:stCondLst>
                                  <p:childTnLst>
                                    <p:animMotion origin="layout" path="M -3.88889E-6 2.22299E-6 L 0.00174 0.13486 " pathEditMode="relative" rAng="0" ptsTypes="AA">
                                      <p:cBhvr>
                                        <p:cTn id="86" dur="500" fill="hold"/>
                                        <p:tgtEl>
                                          <p:spTgt spid="154"/>
                                        </p:tgtEl>
                                        <p:attrNameLst>
                                          <p:attrName>ppt_x</p:attrName>
                                          <p:attrName>ppt_y</p:attrName>
                                        </p:attrNameLst>
                                      </p:cBhvr>
                                      <p:rCtr x="1" y="67"/>
                                    </p:animMotion>
                                  </p:childTnLst>
                                </p:cTn>
                              </p:par>
                              <p:par>
                                <p:cTn id="87" presetID="49" presetClass="path" presetSubtype="0" accel="50000" decel="50000" fill="hold" grpId="1" nodeType="withEffect">
                                  <p:stCondLst>
                                    <p:cond delay="0"/>
                                  </p:stCondLst>
                                  <p:childTnLst>
                                    <p:animMotion origin="layout" path="M 4.44444E-6 4.11057E-6 L 0.06284 0.13902 " pathEditMode="relative" rAng="0" ptsTypes="AA">
                                      <p:cBhvr>
                                        <p:cTn id="88" dur="500" fill="hold"/>
                                        <p:tgtEl>
                                          <p:spTgt spid="153"/>
                                        </p:tgtEl>
                                        <p:attrNameLst>
                                          <p:attrName>ppt_x</p:attrName>
                                          <p:attrName>ppt_y</p:attrName>
                                        </p:attrNameLst>
                                      </p:cBhvr>
                                      <p:rCtr x="31" y="69"/>
                                    </p:animMotion>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2" nodeType="clickEffect">
                                  <p:stCondLst>
                                    <p:cond delay="0"/>
                                  </p:stCondLst>
                                  <p:childTnLst>
                                    <p:set>
                                      <p:cBhvr>
                                        <p:cTn id="92" dur="1" fill="hold">
                                          <p:stCondLst>
                                            <p:cond delay="0"/>
                                          </p:stCondLst>
                                        </p:cTn>
                                        <p:tgtEl>
                                          <p:spTgt spid="145"/>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147"/>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49"/>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152"/>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153"/>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154"/>
                                        </p:tgtEl>
                                        <p:attrNameLst>
                                          <p:attrName>style.visibility</p:attrName>
                                        </p:attrNameLst>
                                      </p:cBhvr>
                                      <p:to>
                                        <p:strVal val="hidden"/>
                                      </p:to>
                                    </p:set>
                                  </p:childTnLst>
                                </p:cTn>
                              </p:par>
                              <p:par>
                                <p:cTn id="103" presetID="37" presetClass="entr" presetSubtype="0" fill="hold" nodeType="withEffect">
                                  <p:stCondLst>
                                    <p:cond delay="0"/>
                                  </p:stCondLst>
                                  <p:childTnLst>
                                    <p:set>
                                      <p:cBhvr>
                                        <p:cTn id="104" dur="1" fill="hold">
                                          <p:stCondLst>
                                            <p:cond delay="0"/>
                                          </p:stCondLst>
                                        </p:cTn>
                                        <p:tgtEl>
                                          <p:spTgt spid="199"/>
                                        </p:tgtEl>
                                        <p:attrNameLst>
                                          <p:attrName>style.visibility</p:attrName>
                                        </p:attrNameLst>
                                      </p:cBhvr>
                                      <p:to>
                                        <p:strVal val="visible"/>
                                      </p:to>
                                    </p:set>
                                    <p:animEffect transition="in" filter="fade">
                                      <p:cBhvr>
                                        <p:cTn id="105" dur="1000"/>
                                        <p:tgtEl>
                                          <p:spTgt spid="199"/>
                                        </p:tgtEl>
                                      </p:cBhvr>
                                    </p:animEffect>
                                    <p:anim calcmode="lin" valueType="num">
                                      <p:cBhvr>
                                        <p:cTn id="106" dur="1000" fill="hold"/>
                                        <p:tgtEl>
                                          <p:spTgt spid="199"/>
                                        </p:tgtEl>
                                        <p:attrNameLst>
                                          <p:attrName>ppt_x</p:attrName>
                                        </p:attrNameLst>
                                      </p:cBhvr>
                                      <p:tavLst>
                                        <p:tav tm="0">
                                          <p:val>
                                            <p:strVal val="#ppt_x"/>
                                          </p:val>
                                        </p:tav>
                                        <p:tav tm="100000">
                                          <p:val>
                                            <p:strVal val="#ppt_x"/>
                                          </p:val>
                                        </p:tav>
                                      </p:tavLst>
                                    </p:anim>
                                    <p:anim calcmode="lin" valueType="num">
                                      <p:cBhvr>
                                        <p:cTn id="107" dur="900" decel="100000" fill="hold"/>
                                        <p:tgtEl>
                                          <p:spTgt spid="1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99"/>
                                        </p:tgtEl>
                                        <p:attrNameLst>
                                          <p:attrName>ppt_y</p:attrName>
                                        </p:attrNameLst>
                                      </p:cBhvr>
                                      <p:tavLst>
                                        <p:tav tm="0">
                                          <p:val>
                                            <p:strVal val="#ppt_y-.03"/>
                                          </p:val>
                                        </p:tav>
                                        <p:tav tm="100000">
                                          <p:val>
                                            <p:strVal val="#ppt_y"/>
                                          </p:val>
                                        </p:tav>
                                      </p:tavLst>
                                    </p:anim>
                                  </p:childTnLst>
                                </p:cTn>
                              </p:par>
                              <p:par>
                                <p:cTn id="109" presetID="37" presetClass="entr" presetSubtype="0" fill="hold" grpId="0" nodeType="withEffect">
                                  <p:stCondLst>
                                    <p:cond delay="0"/>
                                  </p:stCondLst>
                                  <p:childTnLst>
                                    <p:set>
                                      <p:cBhvr>
                                        <p:cTn id="110" dur="1" fill="hold">
                                          <p:stCondLst>
                                            <p:cond delay="0"/>
                                          </p:stCondLst>
                                        </p:cTn>
                                        <p:tgtEl>
                                          <p:spTgt spid="208"/>
                                        </p:tgtEl>
                                        <p:attrNameLst>
                                          <p:attrName>style.visibility</p:attrName>
                                        </p:attrNameLst>
                                      </p:cBhvr>
                                      <p:to>
                                        <p:strVal val="visible"/>
                                      </p:to>
                                    </p:set>
                                    <p:animEffect transition="in" filter="fade">
                                      <p:cBhvr>
                                        <p:cTn id="111" dur="1000"/>
                                        <p:tgtEl>
                                          <p:spTgt spid="208"/>
                                        </p:tgtEl>
                                      </p:cBhvr>
                                    </p:animEffect>
                                    <p:anim calcmode="lin" valueType="num">
                                      <p:cBhvr>
                                        <p:cTn id="112" dur="1000" fill="hold"/>
                                        <p:tgtEl>
                                          <p:spTgt spid="208"/>
                                        </p:tgtEl>
                                        <p:attrNameLst>
                                          <p:attrName>ppt_x</p:attrName>
                                        </p:attrNameLst>
                                      </p:cBhvr>
                                      <p:tavLst>
                                        <p:tav tm="0">
                                          <p:val>
                                            <p:strVal val="#ppt_x"/>
                                          </p:val>
                                        </p:tav>
                                        <p:tav tm="100000">
                                          <p:val>
                                            <p:strVal val="#ppt_x"/>
                                          </p:val>
                                        </p:tav>
                                      </p:tavLst>
                                    </p:anim>
                                    <p:anim calcmode="lin" valueType="num">
                                      <p:cBhvr>
                                        <p:cTn id="113" dur="900" decel="100000" fill="hold"/>
                                        <p:tgtEl>
                                          <p:spTgt spid="20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8"/>
                                        </p:tgtEl>
                                        <p:attrNameLst>
                                          <p:attrName>ppt_y</p:attrName>
                                        </p:attrNameLst>
                                      </p:cBhvr>
                                      <p:tavLst>
                                        <p:tav tm="0">
                                          <p:val>
                                            <p:strVal val="#ppt_y-.03"/>
                                          </p:val>
                                        </p:tav>
                                        <p:tav tm="100000">
                                          <p:val>
                                            <p:strVal val="#ppt_y"/>
                                          </p:val>
                                        </p:tav>
                                      </p:tavLst>
                                    </p:anim>
                                  </p:childTnLst>
                                </p:cTn>
                              </p:par>
                            </p:childTnLst>
                          </p:cTn>
                        </p:par>
                        <p:par>
                          <p:cTn id="115" fill="hold">
                            <p:stCondLst>
                              <p:cond delay="1000"/>
                            </p:stCondLst>
                            <p:childTnLst>
                              <p:par>
                                <p:cTn id="116" presetID="37" presetClass="entr" presetSubtype="0" fill="hold" nodeType="afterEffect">
                                  <p:stCondLst>
                                    <p:cond delay="0"/>
                                  </p:stCondLst>
                                  <p:childTnLst>
                                    <p:set>
                                      <p:cBhvr>
                                        <p:cTn id="117" dur="1" fill="hold">
                                          <p:stCondLst>
                                            <p:cond delay="0"/>
                                          </p:stCondLst>
                                        </p:cTn>
                                        <p:tgtEl>
                                          <p:spTgt spid="201"/>
                                        </p:tgtEl>
                                        <p:attrNameLst>
                                          <p:attrName>style.visibility</p:attrName>
                                        </p:attrNameLst>
                                      </p:cBhvr>
                                      <p:to>
                                        <p:strVal val="visible"/>
                                      </p:to>
                                    </p:set>
                                    <p:animEffect transition="in" filter="fade">
                                      <p:cBhvr>
                                        <p:cTn id="118" dur="1000"/>
                                        <p:tgtEl>
                                          <p:spTgt spid="201"/>
                                        </p:tgtEl>
                                      </p:cBhvr>
                                    </p:animEffect>
                                    <p:anim calcmode="lin" valueType="num">
                                      <p:cBhvr>
                                        <p:cTn id="119" dur="1000" fill="hold"/>
                                        <p:tgtEl>
                                          <p:spTgt spid="201"/>
                                        </p:tgtEl>
                                        <p:attrNameLst>
                                          <p:attrName>ppt_x</p:attrName>
                                        </p:attrNameLst>
                                      </p:cBhvr>
                                      <p:tavLst>
                                        <p:tav tm="0">
                                          <p:val>
                                            <p:strVal val="#ppt_x"/>
                                          </p:val>
                                        </p:tav>
                                        <p:tav tm="100000">
                                          <p:val>
                                            <p:strVal val="#ppt_x"/>
                                          </p:val>
                                        </p:tav>
                                      </p:tavLst>
                                    </p:anim>
                                    <p:anim calcmode="lin" valueType="num">
                                      <p:cBhvr>
                                        <p:cTn id="120" dur="900" decel="100000" fill="hold"/>
                                        <p:tgtEl>
                                          <p:spTgt spid="201"/>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201"/>
                                        </p:tgtEl>
                                        <p:attrNameLst>
                                          <p:attrName>ppt_y</p:attrName>
                                        </p:attrNameLst>
                                      </p:cBhvr>
                                      <p:tavLst>
                                        <p:tav tm="0">
                                          <p:val>
                                            <p:strVal val="#ppt_y-.03"/>
                                          </p:val>
                                        </p:tav>
                                        <p:tav tm="100000">
                                          <p:val>
                                            <p:strVal val="#ppt_y"/>
                                          </p:val>
                                        </p:tav>
                                      </p:tavLst>
                                    </p:anim>
                                  </p:childTnLst>
                                </p:cTn>
                              </p:par>
                              <p:par>
                                <p:cTn id="122" presetID="37" presetClass="entr" presetSubtype="0" fill="hold" grpId="0" nodeType="withEffect">
                                  <p:stCondLst>
                                    <p:cond delay="0"/>
                                  </p:stCondLst>
                                  <p:childTnLst>
                                    <p:set>
                                      <p:cBhvr>
                                        <p:cTn id="123" dur="1" fill="hold">
                                          <p:stCondLst>
                                            <p:cond delay="0"/>
                                          </p:stCondLst>
                                        </p:cTn>
                                        <p:tgtEl>
                                          <p:spTgt spid="218"/>
                                        </p:tgtEl>
                                        <p:attrNameLst>
                                          <p:attrName>style.visibility</p:attrName>
                                        </p:attrNameLst>
                                      </p:cBhvr>
                                      <p:to>
                                        <p:strVal val="visible"/>
                                      </p:to>
                                    </p:set>
                                    <p:animEffect transition="in" filter="fade">
                                      <p:cBhvr>
                                        <p:cTn id="124" dur="1000"/>
                                        <p:tgtEl>
                                          <p:spTgt spid="218"/>
                                        </p:tgtEl>
                                      </p:cBhvr>
                                    </p:animEffect>
                                    <p:anim calcmode="lin" valueType="num">
                                      <p:cBhvr>
                                        <p:cTn id="125" dur="1000" fill="hold"/>
                                        <p:tgtEl>
                                          <p:spTgt spid="218"/>
                                        </p:tgtEl>
                                        <p:attrNameLst>
                                          <p:attrName>ppt_x</p:attrName>
                                        </p:attrNameLst>
                                      </p:cBhvr>
                                      <p:tavLst>
                                        <p:tav tm="0">
                                          <p:val>
                                            <p:strVal val="#ppt_x"/>
                                          </p:val>
                                        </p:tav>
                                        <p:tav tm="100000">
                                          <p:val>
                                            <p:strVal val="#ppt_x"/>
                                          </p:val>
                                        </p:tav>
                                      </p:tavLst>
                                    </p:anim>
                                    <p:anim calcmode="lin" valueType="num">
                                      <p:cBhvr>
                                        <p:cTn id="126" dur="900" decel="100000" fill="hold"/>
                                        <p:tgtEl>
                                          <p:spTgt spid="218"/>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218"/>
                                        </p:tgtEl>
                                        <p:attrNameLst>
                                          <p:attrName>ppt_y</p:attrName>
                                        </p:attrNameLst>
                                      </p:cBhvr>
                                      <p:tavLst>
                                        <p:tav tm="0">
                                          <p:val>
                                            <p:strVal val="#ppt_y-.03"/>
                                          </p:val>
                                        </p:tav>
                                        <p:tav tm="100000">
                                          <p:val>
                                            <p:strVal val="#ppt_y"/>
                                          </p:val>
                                        </p:tav>
                                      </p:tavLst>
                                    </p:anim>
                                  </p:childTnLst>
                                </p:cTn>
                              </p:par>
                            </p:childTnLst>
                          </p:cTn>
                        </p:par>
                        <p:par>
                          <p:cTn id="128" fill="hold">
                            <p:stCondLst>
                              <p:cond delay="2000"/>
                            </p:stCondLst>
                            <p:childTnLst>
                              <p:par>
                                <p:cTn id="129" presetID="1" presetClass="exit" presetSubtype="0" fill="hold" nodeType="afterEffect">
                                  <p:stCondLst>
                                    <p:cond delay="0"/>
                                  </p:stCondLst>
                                  <p:childTnLst>
                                    <p:set>
                                      <p:cBhvr>
                                        <p:cTn id="130" dur="1" fill="hold">
                                          <p:stCondLst>
                                            <p:cond delay="0"/>
                                          </p:stCondLst>
                                        </p:cTn>
                                        <p:tgtEl>
                                          <p:spTgt spid="199"/>
                                        </p:tgtEl>
                                        <p:attrNameLst>
                                          <p:attrName>style.visibility</p:attrName>
                                        </p:attrNameLst>
                                      </p:cBhvr>
                                      <p:to>
                                        <p:strVal val="hidden"/>
                                      </p:to>
                                    </p:set>
                                  </p:childTnLst>
                                </p:cTn>
                              </p:par>
                              <p:par>
                                <p:cTn id="131" presetID="37" presetClass="entr" presetSubtype="0" fill="hold" nodeType="withEffect">
                                  <p:stCondLst>
                                    <p:cond delay="0"/>
                                  </p:stCondLst>
                                  <p:childTnLst>
                                    <p:set>
                                      <p:cBhvr>
                                        <p:cTn id="132" dur="1" fill="hold">
                                          <p:stCondLst>
                                            <p:cond delay="0"/>
                                          </p:stCondLst>
                                        </p:cTn>
                                        <p:tgtEl>
                                          <p:spTgt spid="206"/>
                                        </p:tgtEl>
                                        <p:attrNameLst>
                                          <p:attrName>style.visibility</p:attrName>
                                        </p:attrNameLst>
                                      </p:cBhvr>
                                      <p:to>
                                        <p:strVal val="visible"/>
                                      </p:to>
                                    </p:set>
                                    <p:animEffect transition="in" filter="fade">
                                      <p:cBhvr>
                                        <p:cTn id="133" dur="1000"/>
                                        <p:tgtEl>
                                          <p:spTgt spid="206"/>
                                        </p:tgtEl>
                                      </p:cBhvr>
                                    </p:animEffect>
                                    <p:anim calcmode="lin" valueType="num">
                                      <p:cBhvr>
                                        <p:cTn id="134" dur="1000" fill="hold"/>
                                        <p:tgtEl>
                                          <p:spTgt spid="206"/>
                                        </p:tgtEl>
                                        <p:attrNameLst>
                                          <p:attrName>ppt_x</p:attrName>
                                        </p:attrNameLst>
                                      </p:cBhvr>
                                      <p:tavLst>
                                        <p:tav tm="0">
                                          <p:val>
                                            <p:strVal val="#ppt_x"/>
                                          </p:val>
                                        </p:tav>
                                        <p:tav tm="100000">
                                          <p:val>
                                            <p:strVal val="#ppt_x"/>
                                          </p:val>
                                        </p:tav>
                                      </p:tavLst>
                                    </p:anim>
                                    <p:anim calcmode="lin" valueType="num">
                                      <p:cBhvr>
                                        <p:cTn id="135" dur="900" decel="100000" fill="hold"/>
                                        <p:tgtEl>
                                          <p:spTgt spid="206"/>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06"/>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10"/>
                                        </p:tgtEl>
                                        <p:attrNameLst>
                                          <p:attrName>style.visibility</p:attrName>
                                        </p:attrNameLst>
                                      </p:cBhvr>
                                      <p:to>
                                        <p:strVal val="visible"/>
                                      </p:to>
                                    </p:set>
                                    <p:animEffect transition="in" filter="fade">
                                      <p:cBhvr>
                                        <p:cTn id="139" dur="1000"/>
                                        <p:tgtEl>
                                          <p:spTgt spid="210"/>
                                        </p:tgtEl>
                                      </p:cBhvr>
                                    </p:animEffect>
                                    <p:anim calcmode="lin" valueType="num">
                                      <p:cBhvr>
                                        <p:cTn id="140" dur="1000" fill="hold"/>
                                        <p:tgtEl>
                                          <p:spTgt spid="210"/>
                                        </p:tgtEl>
                                        <p:attrNameLst>
                                          <p:attrName>ppt_x</p:attrName>
                                        </p:attrNameLst>
                                      </p:cBhvr>
                                      <p:tavLst>
                                        <p:tav tm="0">
                                          <p:val>
                                            <p:strVal val="#ppt_x"/>
                                          </p:val>
                                        </p:tav>
                                        <p:tav tm="100000">
                                          <p:val>
                                            <p:strVal val="#ppt_x"/>
                                          </p:val>
                                        </p:tav>
                                      </p:tavLst>
                                    </p:anim>
                                    <p:anim calcmode="lin" valueType="num">
                                      <p:cBhvr>
                                        <p:cTn id="141" dur="900" decel="100000" fill="hold"/>
                                        <p:tgtEl>
                                          <p:spTgt spid="210"/>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10"/>
                                        </p:tgtEl>
                                        <p:attrNameLst>
                                          <p:attrName>ppt_y</p:attrName>
                                        </p:attrNameLst>
                                      </p:cBhvr>
                                      <p:tavLst>
                                        <p:tav tm="0">
                                          <p:val>
                                            <p:strVal val="#ppt_y-.03"/>
                                          </p:val>
                                        </p:tav>
                                        <p:tav tm="100000">
                                          <p:val>
                                            <p:strVal val="#ppt_y"/>
                                          </p:val>
                                        </p:tav>
                                      </p:tavLst>
                                    </p:anim>
                                  </p:childTnLst>
                                </p:cTn>
                              </p:par>
                            </p:childTnLst>
                          </p:cTn>
                        </p:par>
                        <p:par>
                          <p:cTn id="143" fill="hold">
                            <p:stCondLst>
                              <p:cond delay="3000"/>
                            </p:stCondLst>
                            <p:childTnLst>
                              <p:par>
                                <p:cTn id="144" presetID="1" presetClass="exit" presetSubtype="0" fill="hold" nodeType="afterEffect">
                                  <p:stCondLst>
                                    <p:cond delay="0"/>
                                  </p:stCondLst>
                                  <p:childTnLst>
                                    <p:set>
                                      <p:cBhvr>
                                        <p:cTn id="145" dur="1" fill="hold">
                                          <p:stCondLst>
                                            <p:cond delay="0"/>
                                          </p:stCondLst>
                                        </p:cTn>
                                        <p:tgtEl>
                                          <p:spTgt spid="201"/>
                                        </p:tgtEl>
                                        <p:attrNameLst>
                                          <p:attrName>style.visibility</p:attrName>
                                        </p:attrNameLst>
                                      </p:cBhvr>
                                      <p:to>
                                        <p:strVal val="hidden"/>
                                      </p:to>
                                    </p:set>
                                  </p:childTnLst>
                                </p:cTn>
                              </p:par>
                              <p:par>
                                <p:cTn id="146" presetID="37" presetClass="entr" presetSubtype="0" fill="hold" nodeType="withEffect">
                                  <p:stCondLst>
                                    <p:cond delay="0"/>
                                  </p:stCondLst>
                                  <p:childTnLst>
                                    <p:set>
                                      <p:cBhvr>
                                        <p:cTn id="147" dur="1" fill="hold">
                                          <p:stCondLst>
                                            <p:cond delay="0"/>
                                          </p:stCondLst>
                                        </p:cTn>
                                        <p:tgtEl>
                                          <p:spTgt spid="202"/>
                                        </p:tgtEl>
                                        <p:attrNameLst>
                                          <p:attrName>style.visibility</p:attrName>
                                        </p:attrNameLst>
                                      </p:cBhvr>
                                      <p:to>
                                        <p:strVal val="visible"/>
                                      </p:to>
                                    </p:set>
                                    <p:animEffect transition="in" filter="fade">
                                      <p:cBhvr>
                                        <p:cTn id="148" dur="1000"/>
                                        <p:tgtEl>
                                          <p:spTgt spid="202"/>
                                        </p:tgtEl>
                                      </p:cBhvr>
                                    </p:animEffect>
                                    <p:anim calcmode="lin" valueType="num">
                                      <p:cBhvr>
                                        <p:cTn id="149" dur="1000" fill="hold"/>
                                        <p:tgtEl>
                                          <p:spTgt spid="202"/>
                                        </p:tgtEl>
                                        <p:attrNameLst>
                                          <p:attrName>ppt_x</p:attrName>
                                        </p:attrNameLst>
                                      </p:cBhvr>
                                      <p:tavLst>
                                        <p:tav tm="0">
                                          <p:val>
                                            <p:strVal val="#ppt_x"/>
                                          </p:val>
                                        </p:tav>
                                        <p:tav tm="100000">
                                          <p:val>
                                            <p:strVal val="#ppt_x"/>
                                          </p:val>
                                        </p:tav>
                                      </p:tavLst>
                                    </p:anim>
                                    <p:anim calcmode="lin" valueType="num">
                                      <p:cBhvr>
                                        <p:cTn id="150" dur="900" decel="100000" fill="hold"/>
                                        <p:tgtEl>
                                          <p:spTgt spid="202"/>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02"/>
                                        </p:tgtEl>
                                        <p:attrNameLst>
                                          <p:attrName>ppt_y</p:attrName>
                                        </p:attrNameLst>
                                      </p:cBhvr>
                                      <p:tavLst>
                                        <p:tav tm="0">
                                          <p:val>
                                            <p:strVal val="#ppt_y-.03"/>
                                          </p:val>
                                        </p:tav>
                                        <p:tav tm="100000">
                                          <p:val>
                                            <p:strVal val="#ppt_y"/>
                                          </p:val>
                                        </p:tav>
                                      </p:tavLst>
                                    </p:anim>
                                  </p:childTnLst>
                                </p:cTn>
                              </p:par>
                              <p:par>
                                <p:cTn id="152" presetID="37" presetClass="entr" presetSubtype="0" fill="hold" grpId="0" nodeType="withEffect">
                                  <p:stCondLst>
                                    <p:cond delay="0"/>
                                  </p:stCondLst>
                                  <p:childTnLst>
                                    <p:set>
                                      <p:cBhvr>
                                        <p:cTn id="153" dur="1" fill="hold">
                                          <p:stCondLst>
                                            <p:cond delay="0"/>
                                          </p:stCondLst>
                                        </p:cTn>
                                        <p:tgtEl>
                                          <p:spTgt spid="217"/>
                                        </p:tgtEl>
                                        <p:attrNameLst>
                                          <p:attrName>style.visibility</p:attrName>
                                        </p:attrNameLst>
                                      </p:cBhvr>
                                      <p:to>
                                        <p:strVal val="visible"/>
                                      </p:to>
                                    </p:set>
                                    <p:animEffect transition="in" filter="fade">
                                      <p:cBhvr>
                                        <p:cTn id="154" dur="1000"/>
                                        <p:tgtEl>
                                          <p:spTgt spid="217"/>
                                        </p:tgtEl>
                                      </p:cBhvr>
                                    </p:animEffect>
                                    <p:anim calcmode="lin" valueType="num">
                                      <p:cBhvr>
                                        <p:cTn id="155" dur="1000" fill="hold"/>
                                        <p:tgtEl>
                                          <p:spTgt spid="217"/>
                                        </p:tgtEl>
                                        <p:attrNameLst>
                                          <p:attrName>ppt_x</p:attrName>
                                        </p:attrNameLst>
                                      </p:cBhvr>
                                      <p:tavLst>
                                        <p:tav tm="0">
                                          <p:val>
                                            <p:strVal val="#ppt_x"/>
                                          </p:val>
                                        </p:tav>
                                        <p:tav tm="100000">
                                          <p:val>
                                            <p:strVal val="#ppt_x"/>
                                          </p:val>
                                        </p:tav>
                                      </p:tavLst>
                                    </p:anim>
                                    <p:anim calcmode="lin" valueType="num">
                                      <p:cBhvr>
                                        <p:cTn id="156" dur="900" decel="100000" fill="hold"/>
                                        <p:tgtEl>
                                          <p:spTgt spid="217"/>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childTnLst>
                          </p:cTn>
                        </p:par>
                        <p:par>
                          <p:cTn id="158" fill="hold">
                            <p:stCondLst>
                              <p:cond delay="4000"/>
                            </p:stCondLst>
                            <p:childTnLst>
                              <p:par>
                                <p:cTn id="159" presetID="1" presetClass="exit" presetSubtype="0" fill="hold" nodeType="afterEffect">
                                  <p:stCondLst>
                                    <p:cond delay="0"/>
                                  </p:stCondLst>
                                  <p:childTnLst>
                                    <p:set>
                                      <p:cBhvr>
                                        <p:cTn id="160" dur="1" fill="hold">
                                          <p:stCondLst>
                                            <p:cond delay="0"/>
                                          </p:stCondLst>
                                        </p:cTn>
                                        <p:tgtEl>
                                          <p:spTgt spid="206"/>
                                        </p:tgtEl>
                                        <p:attrNameLst>
                                          <p:attrName>style.visibility</p:attrName>
                                        </p:attrNameLst>
                                      </p:cBhvr>
                                      <p:to>
                                        <p:strVal val="hidden"/>
                                      </p:to>
                                    </p:set>
                                  </p:childTnLst>
                                </p:cTn>
                              </p:par>
                              <p:par>
                                <p:cTn id="161" presetID="37" presetClass="entr" presetSubtype="0" fill="hold" nodeType="withEffect">
                                  <p:stCondLst>
                                    <p:cond delay="0"/>
                                  </p:stCondLst>
                                  <p:childTnLst>
                                    <p:set>
                                      <p:cBhvr>
                                        <p:cTn id="162" dur="1" fill="hold">
                                          <p:stCondLst>
                                            <p:cond delay="0"/>
                                          </p:stCondLst>
                                        </p:cTn>
                                        <p:tgtEl>
                                          <p:spTgt spid="203"/>
                                        </p:tgtEl>
                                        <p:attrNameLst>
                                          <p:attrName>style.visibility</p:attrName>
                                        </p:attrNameLst>
                                      </p:cBhvr>
                                      <p:to>
                                        <p:strVal val="visible"/>
                                      </p:to>
                                    </p:set>
                                    <p:animEffect transition="in" filter="fade">
                                      <p:cBhvr>
                                        <p:cTn id="163" dur="1000"/>
                                        <p:tgtEl>
                                          <p:spTgt spid="203"/>
                                        </p:tgtEl>
                                      </p:cBhvr>
                                    </p:animEffect>
                                    <p:anim calcmode="lin" valueType="num">
                                      <p:cBhvr>
                                        <p:cTn id="164" dur="1000" fill="hold"/>
                                        <p:tgtEl>
                                          <p:spTgt spid="203"/>
                                        </p:tgtEl>
                                        <p:attrNameLst>
                                          <p:attrName>ppt_x</p:attrName>
                                        </p:attrNameLst>
                                      </p:cBhvr>
                                      <p:tavLst>
                                        <p:tav tm="0">
                                          <p:val>
                                            <p:strVal val="#ppt_x"/>
                                          </p:val>
                                        </p:tav>
                                        <p:tav tm="100000">
                                          <p:val>
                                            <p:strVal val="#ppt_x"/>
                                          </p:val>
                                        </p:tav>
                                      </p:tavLst>
                                    </p:anim>
                                    <p:anim calcmode="lin" valueType="num">
                                      <p:cBhvr>
                                        <p:cTn id="165" dur="900" decel="100000" fill="hold"/>
                                        <p:tgtEl>
                                          <p:spTgt spid="203"/>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par>
                                <p:cTn id="167" presetID="37" presetClass="entr" presetSubtype="0" fill="hold" grpId="0" nodeType="withEffect">
                                  <p:stCondLst>
                                    <p:cond delay="0"/>
                                  </p:stCondLst>
                                  <p:childTnLst>
                                    <p:set>
                                      <p:cBhvr>
                                        <p:cTn id="168" dur="1" fill="hold">
                                          <p:stCondLst>
                                            <p:cond delay="0"/>
                                          </p:stCondLst>
                                        </p:cTn>
                                        <p:tgtEl>
                                          <p:spTgt spid="209"/>
                                        </p:tgtEl>
                                        <p:attrNameLst>
                                          <p:attrName>style.visibility</p:attrName>
                                        </p:attrNameLst>
                                      </p:cBhvr>
                                      <p:to>
                                        <p:strVal val="visible"/>
                                      </p:to>
                                    </p:set>
                                    <p:animEffect transition="in" filter="fade">
                                      <p:cBhvr>
                                        <p:cTn id="169" dur="1000"/>
                                        <p:tgtEl>
                                          <p:spTgt spid="209"/>
                                        </p:tgtEl>
                                      </p:cBhvr>
                                    </p:animEffect>
                                    <p:anim calcmode="lin" valueType="num">
                                      <p:cBhvr>
                                        <p:cTn id="170" dur="1000" fill="hold"/>
                                        <p:tgtEl>
                                          <p:spTgt spid="209"/>
                                        </p:tgtEl>
                                        <p:attrNameLst>
                                          <p:attrName>ppt_x</p:attrName>
                                        </p:attrNameLst>
                                      </p:cBhvr>
                                      <p:tavLst>
                                        <p:tav tm="0">
                                          <p:val>
                                            <p:strVal val="#ppt_x"/>
                                          </p:val>
                                        </p:tav>
                                        <p:tav tm="100000">
                                          <p:val>
                                            <p:strVal val="#ppt_x"/>
                                          </p:val>
                                        </p:tav>
                                      </p:tavLst>
                                    </p:anim>
                                    <p:anim calcmode="lin" valueType="num">
                                      <p:cBhvr>
                                        <p:cTn id="171" dur="900" decel="100000" fill="hold"/>
                                        <p:tgtEl>
                                          <p:spTgt spid="209"/>
                                        </p:tgtEl>
                                        <p:attrNameLst>
                                          <p:attrName>ppt_y</p:attrName>
                                        </p:attrNameLst>
                                      </p:cBhvr>
                                      <p:tavLst>
                                        <p:tav tm="0">
                                          <p:val>
                                            <p:strVal val="#ppt_y+1"/>
                                          </p:val>
                                        </p:tav>
                                        <p:tav tm="100000">
                                          <p:val>
                                            <p:strVal val="#ppt_y-.03"/>
                                          </p:val>
                                        </p:tav>
                                      </p:tavLst>
                                    </p:anim>
                                    <p:anim calcmode="lin" valueType="num">
                                      <p:cBhvr>
                                        <p:cTn id="172" dur="100" accel="100000" fill="hold">
                                          <p:stCondLst>
                                            <p:cond delay="900"/>
                                          </p:stCondLst>
                                        </p:cTn>
                                        <p:tgtEl>
                                          <p:spTgt spid="209"/>
                                        </p:tgtEl>
                                        <p:attrNameLst>
                                          <p:attrName>ppt_y</p:attrName>
                                        </p:attrNameLst>
                                      </p:cBhvr>
                                      <p:tavLst>
                                        <p:tav tm="0">
                                          <p:val>
                                            <p:strVal val="#ppt_y-.03"/>
                                          </p:val>
                                        </p:tav>
                                        <p:tav tm="100000">
                                          <p:val>
                                            <p:strVal val="#ppt_y"/>
                                          </p:val>
                                        </p:tav>
                                      </p:tavLst>
                                    </p:anim>
                                  </p:childTnLst>
                                </p:cTn>
                              </p:par>
                            </p:childTnLst>
                          </p:cTn>
                        </p:par>
                        <p:par>
                          <p:cTn id="173" fill="hold">
                            <p:stCondLst>
                              <p:cond delay="5000"/>
                            </p:stCondLst>
                            <p:childTnLst>
                              <p:par>
                                <p:cTn id="174" presetID="1" presetClass="exit" presetSubtype="0" fill="hold" nodeType="afterEffect">
                                  <p:stCondLst>
                                    <p:cond delay="0"/>
                                  </p:stCondLst>
                                  <p:childTnLst>
                                    <p:set>
                                      <p:cBhvr>
                                        <p:cTn id="175" dur="1" fill="hold">
                                          <p:stCondLst>
                                            <p:cond delay="0"/>
                                          </p:stCondLst>
                                        </p:cTn>
                                        <p:tgtEl>
                                          <p:spTgt spid="202"/>
                                        </p:tgtEl>
                                        <p:attrNameLst>
                                          <p:attrName>style.visibility</p:attrName>
                                        </p:attrNameLst>
                                      </p:cBhvr>
                                      <p:to>
                                        <p:strVal val="hidden"/>
                                      </p:to>
                                    </p:set>
                                  </p:childTnLst>
                                </p:cTn>
                              </p:par>
                              <p:par>
                                <p:cTn id="176" presetID="37" presetClass="entr" presetSubtype="0" fill="hold" nodeType="withEffect">
                                  <p:stCondLst>
                                    <p:cond delay="0"/>
                                  </p:stCondLst>
                                  <p:childTnLst>
                                    <p:set>
                                      <p:cBhvr>
                                        <p:cTn id="177" dur="1" fill="hold">
                                          <p:stCondLst>
                                            <p:cond delay="0"/>
                                          </p:stCondLst>
                                        </p:cTn>
                                        <p:tgtEl>
                                          <p:spTgt spid="200"/>
                                        </p:tgtEl>
                                        <p:attrNameLst>
                                          <p:attrName>style.visibility</p:attrName>
                                        </p:attrNameLst>
                                      </p:cBhvr>
                                      <p:to>
                                        <p:strVal val="visible"/>
                                      </p:to>
                                    </p:set>
                                    <p:animEffect transition="in" filter="fade">
                                      <p:cBhvr>
                                        <p:cTn id="178" dur="1000"/>
                                        <p:tgtEl>
                                          <p:spTgt spid="200"/>
                                        </p:tgtEl>
                                      </p:cBhvr>
                                    </p:animEffect>
                                    <p:anim calcmode="lin" valueType="num">
                                      <p:cBhvr>
                                        <p:cTn id="179" dur="1000" fill="hold"/>
                                        <p:tgtEl>
                                          <p:spTgt spid="200"/>
                                        </p:tgtEl>
                                        <p:attrNameLst>
                                          <p:attrName>ppt_x</p:attrName>
                                        </p:attrNameLst>
                                      </p:cBhvr>
                                      <p:tavLst>
                                        <p:tav tm="0">
                                          <p:val>
                                            <p:strVal val="#ppt_x"/>
                                          </p:val>
                                        </p:tav>
                                        <p:tav tm="100000">
                                          <p:val>
                                            <p:strVal val="#ppt_x"/>
                                          </p:val>
                                        </p:tav>
                                      </p:tavLst>
                                    </p:anim>
                                    <p:anim calcmode="lin" valueType="num">
                                      <p:cBhvr>
                                        <p:cTn id="180" dur="900" decel="100000" fill="hold"/>
                                        <p:tgtEl>
                                          <p:spTgt spid="200"/>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00"/>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216"/>
                                        </p:tgtEl>
                                        <p:attrNameLst>
                                          <p:attrName>style.visibility</p:attrName>
                                        </p:attrNameLst>
                                      </p:cBhvr>
                                      <p:to>
                                        <p:strVal val="visible"/>
                                      </p:to>
                                    </p:set>
                                    <p:animEffect transition="in" filter="fade">
                                      <p:cBhvr>
                                        <p:cTn id="184" dur="1000"/>
                                        <p:tgtEl>
                                          <p:spTgt spid="216"/>
                                        </p:tgtEl>
                                      </p:cBhvr>
                                    </p:animEffect>
                                    <p:anim calcmode="lin" valueType="num">
                                      <p:cBhvr>
                                        <p:cTn id="185" dur="1000" fill="hold"/>
                                        <p:tgtEl>
                                          <p:spTgt spid="216"/>
                                        </p:tgtEl>
                                        <p:attrNameLst>
                                          <p:attrName>ppt_x</p:attrName>
                                        </p:attrNameLst>
                                      </p:cBhvr>
                                      <p:tavLst>
                                        <p:tav tm="0">
                                          <p:val>
                                            <p:strVal val="#ppt_x"/>
                                          </p:val>
                                        </p:tav>
                                        <p:tav tm="100000">
                                          <p:val>
                                            <p:strVal val="#ppt_x"/>
                                          </p:val>
                                        </p:tav>
                                      </p:tavLst>
                                    </p:anim>
                                    <p:anim calcmode="lin" valueType="num">
                                      <p:cBhvr>
                                        <p:cTn id="186" dur="900" decel="100000" fill="hold"/>
                                        <p:tgtEl>
                                          <p:spTgt spid="216"/>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216"/>
                                        </p:tgtEl>
                                        <p:attrNameLst>
                                          <p:attrName>ppt_y</p:attrName>
                                        </p:attrNameLst>
                                      </p:cBhvr>
                                      <p:tavLst>
                                        <p:tav tm="0">
                                          <p:val>
                                            <p:strVal val="#ppt_y-.03"/>
                                          </p:val>
                                        </p:tav>
                                        <p:tav tm="100000">
                                          <p:val>
                                            <p:strVal val="#ppt_y"/>
                                          </p:val>
                                        </p:tav>
                                      </p:tavLst>
                                    </p:anim>
                                  </p:childTnLst>
                                </p:cTn>
                              </p:par>
                            </p:childTnLst>
                          </p:cTn>
                        </p:par>
                        <p:par>
                          <p:cTn id="188" fill="hold">
                            <p:stCondLst>
                              <p:cond delay="6000"/>
                            </p:stCondLst>
                            <p:childTnLst>
                              <p:par>
                                <p:cTn id="189" presetID="1" presetClass="exit" presetSubtype="0" fill="hold" nodeType="afterEffect">
                                  <p:stCondLst>
                                    <p:cond delay="0"/>
                                  </p:stCondLst>
                                  <p:childTnLst>
                                    <p:set>
                                      <p:cBhvr>
                                        <p:cTn id="190" dur="1" fill="hold">
                                          <p:stCondLst>
                                            <p:cond delay="0"/>
                                          </p:stCondLst>
                                        </p:cTn>
                                        <p:tgtEl>
                                          <p:spTgt spid="203"/>
                                        </p:tgtEl>
                                        <p:attrNameLst>
                                          <p:attrName>style.visibility</p:attrName>
                                        </p:attrNameLst>
                                      </p:cBhvr>
                                      <p:to>
                                        <p:strVal val="hidden"/>
                                      </p:to>
                                    </p:set>
                                  </p:childTnLst>
                                </p:cTn>
                              </p:par>
                              <p:par>
                                <p:cTn id="191" presetID="37" presetClass="entr" presetSubtype="0" fill="hold" nodeType="withEffect">
                                  <p:stCondLst>
                                    <p:cond delay="0"/>
                                  </p:stCondLst>
                                  <p:childTnLst>
                                    <p:set>
                                      <p:cBhvr>
                                        <p:cTn id="192" dur="1" fill="hold">
                                          <p:stCondLst>
                                            <p:cond delay="0"/>
                                          </p:stCondLst>
                                        </p:cTn>
                                        <p:tgtEl>
                                          <p:spTgt spid="204"/>
                                        </p:tgtEl>
                                        <p:attrNameLst>
                                          <p:attrName>style.visibility</p:attrName>
                                        </p:attrNameLst>
                                      </p:cBhvr>
                                      <p:to>
                                        <p:strVal val="visible"/>
                                      </p:to>
                                    </p:set>
                                    <p:animEffect transition="in" filter="fade">
                                      <p:cBhvr>
                                        <p:cTn id="193" dur="1000"/>
                                        <p:tgtEl>
                                          <p:spTgt spid="204"/>
                                        </p:tgtEl>
                                      </p:cBhvr>
                                    </p:animEffect>
                                    <p:anim calcmode="lin" valueType="num">
                                      <p:cBhvr>
                                        <p:cTn id="194" dur="1000" fill="hold"/>
                                        <p:tgtEl>
                                          <p:spTgt spid="204"/>
                                        </p:tgtEl>
                                        <p:attrNameLst>
                                          <p:attrName>ppt_x</p:attrName>
                                        </p:attrNameLst>
                                      </p:cBhvr>
                                      <p:tavLst>
                                        <p:tav tm="0">
                                          <p:val>
                                            <p:strVal val="#ppt_x"/>
                                          </p:val>
                                        </p:tav>
                                        <p:tav tm="100000">
                                          <p:val>
                                            <p:strVal val="#ppt_x"/>
                                          </p:val>
                                        </p:tav>
                                      </p:tavLst>
                                    </p:anim>
                                    <p:anim calcmode="lin" valueType="num">
                                      <p:cBhvr>
                                        <p:cTn id="195" dur="900" decel="100000" fill="hold"/>
                                        <p:tgtEl>
                                          <p:spTgt spid="204"/>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204"/>
                                        </p:tgtEl>
                                        <p:attrNameLst>
                                          <p:attrName>ppt_y</p:attrName>
                                        </p:attrNameLst>
                                      </p:cBhvr>
                                      <p:tavLst>
                                        <p:tav tm="0">
                                          <p:val>
                                            <p:strVal val="#ppt_y-.03"/>
                                          </p:val>
                                        </p:tav>
                                        <p:tav tm="100000">
                                          <p:val>
                                            <p:strVal val="#ppt_y"/>
                                          </p:val>
                                        </p:tav>
                                      </p:tavLst>
                                    </p:anim>
                                  </p:childTnLst>
                                </p:cTn>
                              </p:par>
                              <p:par>
                                <p:cTn id="197" presetID="37" presetClass="entr" presetSubtype="0"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Effect transition="in" filter="fade">
                                      <p:cBhvr>
                                        <p:cTn id="199" dur="1000"/>
                                        <p:tgtEl>
                                          <p:spTgt spid="213"/>
                                        </p:tgtEl>
                                      </p:cBhvr>
                                    </p:animEffect>
                                    <p:anim calcmode="lin" valueType="num">
                                      <p:cBhvr>
                                        <p:cTn id="200" dur="1000" fill="hold"/>
                                        <p:tgtEl>
                                          <p:spTgt spid="213"/>
                                        </p:tgtEl>
                                        <p:attrNameLst>
                                          <p:attrName>ppt_x</p:attrName>
                                        </p:attrNameLst>
                                      </p:cBhvr>
                                      <p:tavLst>
                                        <p:tav tm="0">
                                          <p:val>
                                            <p:strVal val="#ppt_x"/>
                                          </p:val>
                                        </p:tav>
                                        <p:tav tm="100000">
                                          <p:val>
                                            <p:strVal val="#ppt_x"/>
                                          </p:val>
                                        </p:tav>
                                      </p:tavLst>
                                    </p:anim>
                                    <p:anim calcmode="lin" valueType="num">
                                      <p:cBhvr>
                                        <p:cTn id="201" dur="900" decel="100000" fill="hold"/>
                                        <p:tgtEl>
                                          <p:spTgt spid="21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par>
                          <p:cTn id="203" fill="hold">
                            <p:stCondLst>
                              <p:cond delay="7000"/>
                            </p:stCondLst>
                            <p:childTnLst>
                              <p:par>
                                <p:cTn id="204" presetID="1" presetClass="exit" presetSubtype="0" fill="hold" nodeType="afterEffect">
                                  <p:stCondLst>
                                    <p:cond delay="0"/>
                                  </p:stCondLst>
                                  <p:childTnLst>
                                    <p:set>
                                      <p:cBhvr>
                                        <p:cTn id="205" dur="1" fill="hold">
                                          <p:stCondLst>
                                            <p:cond delay="0"/>
                                          </p:stCondLst>
                                        </p:cTn>
                                        <p:tgtEl>
                                          <p:spTgt spid="200"/>
                                        </p:tgtEl>
                                        <p:attrNameLst>
                                          <p:attrName>style.visibility</p:attrName>
                                        </p:attrNameLst>
                                      </p:cBhvr>
                                      <p:to>
                                        <p:strVal val="hidden"/>
                                      </p:to>
                                    </p:set>
                                  </p:childTnLst>
                                </p:cTn>
                              </p:par>
                              <p:par>
                                <p:cTn id="206" presetID="37" presetClass="entr" presetSubtype="0" fill="hold" nodeType="withEffect">
                                  <p:stCondLst>
                                    <p:cond delay="0"/>
                                  </p:stCondLst>
                                  <p:childTnLst>
                                    <p:set>
                                      <p:cBhvr>
                                        <p:cTn id="207" dur="1" fill="hold">
                                          <p:stCondLst>
                                            <p:cond delay="0"/>
                                          </p:stCondLst>
                                        </p:cTn>
                                        <p:tgtEl>
                                          <p:spTgt spid="207"/>
                                        </p:tgtEl>
                                        <p:attrNameLst>
                                          <p:attrName>style.visibility</p:attrName>
                                        </p:attrNameLst>
                                      </p:cBhvr>
                                      <p:to>
                                        <p:strVal val="visible"/>
                                      </p:to>
                                    </p:set>
                                    <p:animEffect transition="in" filter="fade">
                                      <p:cBhvr>
                                        <p:cTn id="208" dur="1000"/>
                                        <p:tgtEl>
                                          <p:spTgt spid="207"/>
                                        </p:tgtEl>
                                      </p:cBhvr>
                                    </p:animEffect>
                                    <p:anim calcmode="lin" valueType="num">
                                      <p:cBhvr>
                                        <p:cTn id="209" dur="1000" fill="hold"/>
                                        <p:tgtEl>
                                          <p:spTgt spid="207"/>
                                        </p:tgtEl>
                                        <p:attrNameLst>
                                          <p:attrName>ppt_x</p:attrName>
                                        </p:attrNameLst>
                                      </p:cBhvr>
                                      <p:tavLst>
                                        <p:tav tm="0">
                                          <p:val>
                                            <p:strVal val="#ppt_x"/>
                                          </p:val>
                                        </p:tav>
                                        <p:tav tm="100000">
                                          <p:val>
                                            <p:strVal val="#ppt_x"/>
                                          </p:val>
                                        </p:tav>
                                      </p:tavLst>
                                    </p:anim>
                                    <p:anim calcmode="lin" valueType="num">
                                      <p:cBhvr>
                                        <p:cTn id="210" dur="900" decel="100000" fill="hold"/>
                                        <p:tgtEl>
                                          <p:spTgt spid="207"/>
                                        </p:tgtEl>
                                        <p:attrNameLst>
                                          <p:attrName>ppt_y</p:attrName>
                                        </p:attrNameLst>
                                      </p:cBhvr>
                                      <p:tavLst>
                                        <p:tav tm="0">
                                          <p:val>
                                            <p:strVal val="#ppt_y+1"/>
                                          </p:val>
                                        </p:tav>
                                        <p:tav tm="100000">
                                          <p:val>
                                            <p:strVal val="#ppt_y-.03"/>
                                          </p:val>
                                        </p:tav>
                                      </p:tavLst>
                                    </p:anim>
                                    <p:anim calcmode="lin" valueType="num">
                                      <p:cBhvr>
                                        <p:cTn id="211"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212" presetID="37" presetClass="entr" presetSubtype="0" fill="hold" grpId="0" nodeType="withEffect">
                                  <p:stCondLst>
                                    <p:cond delay="0"/>
                                  </p:stCondLst>
                                  <p:childTnLst>
                                    <p:set>
                                      <p:cBhvr>
                                        <p:cTn id="213" dur="1" fill="hold">
                                          <p:stCondLst>
                                            <p:cond delay="0"/>
                                          </p:stCondLst>
                                        </p:cTn>
                                        <p:tgtEl>
                                          <p:spTgt spid="214"/>
                                        </p:tgtEl>
                                        <p:attrNameLst>
                                          <p:attrName>style.visibility</p:attrName>
                                        </p:attrNameLst>
                                      </p:cBhvr>
                                      <p:to>
                                        <p:strVal val="visible"/>
                                      </p:to>
                                    </p:set>
                                    <p:animEffect transition="in" filter="fade">
                                      <p:cBhvr>
                                        <p:cTn id="214" dur="1000"/>
                                        <p:tgtEl>
                                          <p:spTgt spid="214"/>
                                        </p:tgtEl>
                                      </p:cBhvr>
                                    </p:animEffect>
                                    <p:anim calcmode="lin" valueType="num">
                                      <p:cBhvr>
                                        <p:cTn id="215" dur="1000" fill="hold"/>
                                        <p:tgtEl>
                                          <p:spTgt spid="214"/>
                                        </p:tgtEl>
                                        <p:attrNameLst>
                                          <p:attrName>ppt_x</p:attrName>
                                        </p:attrNameLst>
                                      </p:cBhvr>
                                      <p:tavLst>
                                        <p:tav tm="0">
                                          <p:val>
                                            <p:strVal val="#ppt_x"/>
                                          </p:val>
                                        </p:tav>
                                        <p:tav tm="100000">
                                          <p:val>
                                            <p:strVal val="#ppt_x"/>
                                          </p:val>
                                        </p:tav>
                                      </p:tavLst>
                                    </p:anim>
                                    <p:anim calcmode="lin" valueType="num">
                                      <p:cBhvr>
                                        <p:cTn id="216" dur="900" decel="100000" fill="hold"/>
                                        <p:tgtEl>
                                          <p:spTgt spid="214"/>
                                        </p:tgtEl>
                                        <p:attrNameLst>
                                          <p:attrName>ppt_y</p:attrName>
                                        </p:attrNameLst>
                                      </p:cBhvr>
                                      <p:tavLst>
                                        <p:tav tm="0">
                                          <p:val>
                                            <p:strVal val="#ppt_y+1"/>
                                          </p:val>
                                        </p:tav>
                                        <p:tav tm="100000">
                                          <p:val>
                                            <p:strVal val="#ppt_y-.03"/>
                                          </p:val>
                                        </p:tav>
                                      </p:tavLst>
                                    </p:anim>
                                    <p:anim calcmode="lin" valueType="num">
                                      <p:cBhvr>
                                        <p:cTn id="217"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cTn>
                              </p:par>
                            </p:childTnLst>
                          </p:cTn>
                        </p:par>
                        <p:par>
                          <p:cTn id="218" fill="hold">
                            <p:stCondLst>
                              <p:cond delay="8000"/>
                            </p:stCondLst>
                            <p:childTnLst>
                              <p:par>
                                <p:cTn id="219" presetID="1" presetClass="exit" presetSubtype="0" fill="hold" nodeType="afterEffect">
                                  <p:stCondLst>
                                    <p:cond delay="0"/>
                                  </p:stCondLst>
                                  <p:childTnLst>
                                    <p:set>
                                      <p:cBhvr>
                                        <p:cTn id="220" dur="1" fill="hold">
                                          <p:stCondLst>
                                            <p:cond delay="0"/>
                                          </p:stCondLst>
                                        </p:cTn>
                                        <p:tgtEl>
                                          <p:spTgt spid="204"/>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nodeType="clickEffect">
                                  <p:stCondLst>
                                    <p:cond delay="0"/>
                                  </p:stCondLst>
                                  <p:childTnLst>
                                    <p:set>
                                      <p:cBhvr>
                                        <p:cTn id="224" dur="1" fill="hold">
                                          <p:stCondLst>
                                            <p:cond delay="0"/>
                                          </p:stCondLst>
                                        </p:cTn>
                                        <p:tgtEl>
                                          <p:spTgt spid="207"/>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208"/>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218"/>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210"/>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217"/>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209"/>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216"/>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213"/>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214"/>
                                        </p:tgtEl>
                                        <p:attrNameLst>
                                          <p:attrName>style.visibility</p:attrName>
                                        </p:attrNameLst>
                                      </p:cBhvr>
                                      <p:to>
                                        <p:strVal val="hidden"/>
                                      </p:to>
                                    </p:set>
                                  </p:childTnLst>
                                </p:cTn>
                              </p:par>
                              <p:par>
                                <p:cTn id="241" presetID="1" presetClass="entr" presetSubtype="0" fill="hold" grpId="1" nodeType="withEffect">
                                  <p:stCondLst>
                                    <p:cond delay="0"/>
                                  </p:stCondLst>
                                  <p:childTnLst>
                                    <p:set>
                                      <p:cBhvr>
                                        <p:cTn id="242" dur="1" fill="hold">
                                          <p:stCondLst>
                                            <p:cond delay="0"/>
                                          </p:stCondLst>
                                        </p:cTn>
                                        <p:tgtEl>
                                          <p:spTgt spid="221"/>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222"/>
                                        </p:tgtEl>
                                        <p:attrNameLst>
                                          <p:attrName>style.visibility</p:attrName>
                                        </p:attrNameLst>
                                      </p:cBhvr>
                                      <p:to>
                                        <p:strVal val="visible"/>
                                      </p:to>
                                    </p:set>
                                  </p:childTnLst>
                                </p:cTn>
                              </p:par>
                              <p:par>
                                <p:cTn id="245" presetID="1" presetClass="entr" presetSubtype="0" fill="hold" grpId="1" nodeType="withEffect">
                                  <p:stCondLst>
                                    <p:cond delay="0"/>
                                  </p:stCondLst>
                                  <p:childTnLst>
                                    <p:set>
                                      <p:cBhvr>
                                        <p:cTn id="246" dur="1" fill="hold">
                                          <p:stCondLst>
                                            <p:cond delay="0"/>
                                          </p:stCondLst>
                                        </p:cTn>
                                        <p:tgtEl>
                                          <p:spTgt spid="220"/>
                                        </p:tgtEl>
                                        <p:attrNameLst>
                                          <p:attrName>style.visibility</p:attrName>
                                        </p:attrNameLst>
                                      </p:cBhvr>
                                      <p:to>
                                        <p:strVal val="visible"/>
                                      </p:to>
                                    </p:set>
                                  </p:childTnLst>
                                </p:cTn>
                              </p:par>
                              <p:par>
                                <p:cTn id="247" presetID="1" presetClass="entr" presetSubtype="0" fill="hold" grpId="1" nodeType="withEffect">
                                  <p:stCondLst>
                                    <p:cond delay="0"/>
                                  </p:stCondLst>
                                  <p:childTnLst>
                                    <p:set>
                                      <p:cBhvr>
                                        <p:cTn id="248" dur="1" fill="hold">
                                          <p:stCondLst>
                                            <p:cond delay="0"/>
                                          </p:stCondLst>
                                        </p:cTn>
                                        <p:tgtEl>
                                          <p:spTgt spid="224"/>
                                        </p:tgtEl>
                                        <p:attrNameLst>
                                          <p:attrName>style.visibility</p:attrName>
                                        </p:attrNameLst>
                                      </p:cBhvr>
                                      <p:to>
                                        <p:strVal val="visible"/>
                                      </p:to>
                                    </p:set>
                                  </p:childTnLst>
                                </p:cTn>
                              </p:par>
                              <p:par>
                                <p:cTn id="249" presetID="1" presetClass="entr" presetSubtype="0" fill="hold" grpId="1" nodeType="withEffect">
                                  <p:stCondLst>
                                    <p:cond delay="0"/>
                                  </p:stCondLst>
                                  <p:childTnLst>
                                    <p:set>
                                      <p:cBhvr>
                                        <p:cTn id="250" dur="1" fill="hold">
                                          <p:stCondLst>
                                            <p:cond delay="0"/>
                                          </p:stCondLst>
                                        </p:cTn>
                                        <p:tgtEl>
                                          <p:spTgt spid="225"/>
                                        </p:tgtEl>
                                        <p:attrNameLst>
                                          <p:attrName>style.visibility</p:attrName>
                                        </p:attrNameLst>
                                      </p:cBhvr>
                                      <p:to>
                                        <p:strVal val="visible"/>
                                      </p:to>
                                    </p:set>
                                  </p:childTnLst>
                                </p:cTn>
                              </p:par>
                              <p:par>
                                <p:cTn id="251" presetID="1" presetClass="entr" presetSubtype="0" fill="hold" grpId="1" nodeType="withEffect">
                                  <p:stCondLst>
                                    <p:cond delay="0"/>
                                  </p:stCondLst>
                                  <p:childTnLst>
                                    <p:set>
                                      <p:cBhvr>
                                        <p:cTn id="252" dur="1" fill="hold">
                                          <p:stCondLst>
                                            <p:cond delay="0"/>
                                          </p:stCondLst>
                                        </p:cTn>
                                        <p:tgtEl>
                                          <p:spTgt spid="223"/>
                                        </p:tgtEl>
                                        <p:attrNameLst>
                                          <p:attrName>style.visibility</p:attrName>
                                        </p:attrNameLst>
                                      </p:cBhvr>
                                      <p:to>
                                        <p:strVal val="visible"/>
                                      </p:to>
                                    </p:set>
                                  </p:childTnLst>
                                </p:cTn>
                              </p:par>
                              <p:par>
                                <p:cTn id="253" presetID="56" presetClass="path" presetSubtype="0" accel="50000" decel="50000" fill="hold" grpId="0" nodeType="withEffect">
                                  <p:stCondLst>
                                    <p:cond delay="0"/>
                                  </p:stCondLst>
                                  <p:childTnLst>
                                    <p:animMotion origin="layout" path="M 0.00122 0.00579 L -0.0618 -0.13483 " pathEditMode="relative" rAng="0" ptsTypes="AA">
                                      <p:cBhvr>
                                        <p:cTn id="254" dur="500" fill="hold"/>
                                        <p:tgtEl>
                                          <p:spTgt spid="221"/>
                                        </p:tgtEl>
                                        <p:attrNameLst>
                                          <p:attrName>ppt_x</p:attrName>
                                          <p:attrName>ppt_y</p:attrName>
                                        </p:attrNameLst>
                                      </p:cBhvr>
                                      <p:rCtr x="-32" y="-70"/>
                                    </p:animMotion>
                                  </p:childTnLst>
                                </p:cTn>
                              </p:par>
                              <p:par>
                                <p:cTn id="255" presetID="56" presetClass="path" presetSubtype="0" accel="50000" decel="50000" fill="hold" grpId="0" nodeType="withEffect">
                                  <p:stCondLst>
                                    <p:cond delay="0"/>
                                  </p:stCondLst>
                                  <p:childTnLst>
                                    <p:animMotion origin="layout" path="M 0.00087 0.00878 L 0.06753 -0.14062 " pathEditMode="relative" rAng="0" ptsTypes="AA">
                                      <p:cBhvr>
                                        <p:cTn id="256" dur="500" fill="hold"/>
                                        <p:tgtEl>
                                          <p:spTgt spid="220"/>
                                        </p:tgtEl>
                                        <p:attrNameLst>
                                          <p:attrName>ppt_x</p:attrName>
                                          <p:attrName>ppt_y</p:attrName>
                                        </p:attrNameLst>
                                      </p:cBhvr>
                                      <p:rCtr x="33" y="-75"/>
                                    </p:animMotion>
                                  </p:childTnLst>
                                </p:cTn>
                              </p:par>
                              <p:par>
                                <p:cTn id="257" presetID="64" presetClass="path" presetSubtype="0" accel="50000" decel="50000" fill="hold" grpId="0" nodeType="withEffect">
                                  <p:stCondLst>
                                    <p:cond delay="0"/>
                                  </p:stCondLst>
                                  <p:childTnLst>
                                    <p:animMotion origin="layout" path="M 0.0007 0.00324 L 0.00139 -0.12673 " pathEditMode="relative" rAng="0" ptsTypes="AA">
                                      <p:cBhvr>
                                        <p:cTn id="258" dur="500" fill="hold"/>
                                        <p:tgtEl>
                                          <p:spTgt spid="222"/>
                                        </p:tgtEl>
                                        <p:attrNameLst>
                                          <p:attrName>ppt_x</p:attrName>
                                          <p:attrName>ppt_y</p:attrName>
                                        </p:attrNameLst>
                                      </p:cBhvr>
                                      <p:rCtr x="0" y="-65"/>
                                    </p:animMotion>
                                  </p:childTnLst>
                                </p:cTn>
                              </p:par>
                              <p:par>
                                <p:cTn id="259" presetID="56" presetClass="path" presetSubtype="0" accel="50000" decel="50000" fill="hold" grpId="0" nodeType="withEffect">
                                  <p:stCondLst>
                                    <p:cond delay="0"/>
                                  </p:stCondLst>
                                  <p:childTnLst>
                                    <p:animMotion origin="layout" path="M 0.00122 0.00579 L -0.0618 -0.13483 " pathEditMode="relative" rAng="0" ptsTypes="AA">
                                      <p:cBhvr>
                                        <p:cTn id="260" dur="500" fill="hold"/>
                                        <p:tgtEl>
                                          <p:spTgt spid="224"/>
                                        </p:tgtEl>
                                        <p:attrNameLst>
                                          <p:attrName>ppt_x</p:attrName>
                                          <p:attrName>ppt_y</p:attrName>
                                        </p:attrNameLst>
                                      </p:cBhvr>
                                      <p:rCtr x="-32" y="-70"/>
                                    </p:animMotion>
                                  </p:childTnLst>
                                </p:cTn>
                              </p:par>
                              <p:par>
                                <p:cTn id="261" presetID="56" presetClass="path" presetSubtype="0" accel="50000" decel="50000" fill="hold" grpId="0" nodeType="withEffect">
                                  <p:stCondLst>
                                    <p:cond delay="0"/>
                                  </p:stCondLst>
                                  <p:childTnLst>
                                    <p:animMotion origin="layout" path="M 0.00087 0.00878 L 0.06753 -0.14062 " pathEditMode="relative" rAng="0" ptsTypes="AA">
                                      <p:cBhvr>
                                        <p:cTn id="262" dur="500" fill="hold"/>
                                        <p:tgtEl>
                                          <p:spTgt spid="223"/>
                                        </p:tgtEl>
                                        <p:attrNameLst>
                                          <p:attrName>ppt_x</p:attrName>
                                          <p:attrName>ppt_y</p:attrName>
                                        </p:attrNameLst>
                                      </p:cBhvr>
                                      <p:rCtr x="33" y="-75"/>
                                    </p:animMotion>
                                  </p:childTnLst>
                                </p:cTn>
                              </p:par>
                              <p:par>
                                <p:cTn id="263" presetID="64" presetClass="path" presetSubtype="0" accel="50000" decel="50000" fill="hold" grpId="0" nodeType="withEffect">
                                  <p:stCondLst>
                                    <p:cond delay="0"/>
                                  </p:stCondLst>
                                  <p:childTnLst>
                                    <p:animMotion origin="layout" path="M 0.0007 0.00324 L 0.00139 -0.12673 " pathEditMode="relative" rAng="0" ptsTypes="AA">
                                      <p:cBhvr>
                                        <p:cTn id="264" dur="500" fill="hold"/>
                                        <p:tgtEl>
                                          <p:spTgt spid="225"/>
                                        </p:tgtEl>
                                        <p:attrNameLst>
                                          <p:attrName>ppt_x</p:attrName>
                                          <p:attrName>ppt_y</p:attrName>
                                        </p:attrNameLst>
                                      </p:cBhvr>
                                      <p:rCtr x="0" y="-65"/>
                                    </p:animMotion>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2" nodeType="clickEffect">
                                  <p:stCondLst>
                                    <p:cond delay="0"/>
                                  </p:stCondLst>
                                  <p:childTnLst>
                                    <p:set>
                                      <p:cBhvr>
                                        <p:cTn id="268" dur="1" fill="hold">
                                          <p:stCondLst>
                                            <p:cond delay="0"/>
                                          </p:stCondLst>
                                        </p:cTn>
                                        <p:tgtEl>
                                          <p:spTgt spid="220"/>
                                        </p:tgtEl>
                                        <p:attrNameLst>
                                          <p:attrName>style.visibility</p:attrName>
                                        </p:attrNameLst>
                                      </p:cBhvr>
                                      <p:to>
                                        <p:strVal val="hidden"/>
                                      </p:to>
                                    </p:set>
                                  </p:childTnLst>
                                </p:cTn>
                              </p:par>
                              <p:par>
                                <p:cTn id="269" presetID="1" presetClass="exit" presetSubtype="0" fill="hold" grpId="2" nodeType="withEffect">
                                  <p:stCondLst>
                                    <p:cond delay="0"/>
                                  </p:stCondLst>
                                  <p:childTnLst>
                                    <p:set>
                                      <p:cBhvr>
                                        <p:cTn id="270" dur="1" fill="hold">
                                          <p:stCondLst>
                                            <p:cond delay="0"/>
                                          </p:stCondLst>
                                        </p:cTn>
                                        <p:tgtEl>
                                          <p:spTgt spid="222"/>
                                        </p:tgtEl>
                                        <p:attrNameLst>
                                          <p:attrName>style.visibility</p:attrName>
                                        </p:attrNameLst>
                                      </p:cBhvr>
                                      <p:to>
                                        <p:strVal val="hidden"/>
                                      </p:to>
                                    </p:set>
                                  </p:childTnLst>
                                </p:cTn>
                              </p:par>
                              <p:par>
                                <p:cTn id="271" presetID="1" presetClass="exit" presetSubtype="0" fill="hold" grpId="2" nodeType="withEffect">
                                  <p:stCondLst>
                                    <p:cond delay="0"/>
                                  </p:stCondLst>
                                  <p:childTnLst>
                                    <p:set>
                                      <p:cBhvr>
                                        <p:cTn id="272" dur="1" fill="hold">
                                          <p:stCondLst>
                                            <p:cond delay="0"/>
                                          </p:stCondLst>
                                        </p:cTn>
                                        <p:tgtEl>
                                          <p:spTgt spid="221"/>
                                        </p:tgtEl>
                                        <p:attrNameLst>
                                          <p:attrName>style.visibility</p:attrName>
                                        </p:attrNameLst>
                                      </p:cBhvr>
                                      <p:to>
                                        <p:strVal val="hidden"/>
                                      </p:to>
                                    </p:set>
                                  </p:childTnLst>
                                </p:cTn>
                              </p:par>
                              <p:par>
                                <p:cTn id="273" presetID="1" presetClass="exit" presetSubtype="0" fill="hold" grpId="2" nodeType="withEffect">
                                  <p:stCondLst>
                                    <p:cond delay="0"/>
                                  </p:stCondLst>
                                  <p:childTnLst>
                                    <p:set>
                                      <p:cBhvr>
                                        <p:cTn id="274" dur="1" fill="hold">
                                          <p:stCondLst>
                                            <p:cond delay="0"/>
                                          </p:stCondLst>
                                        </p:cTn>
                                        <p:tgtEl>
                                          <p:spTgt spid="223"/>
                                        </p:tgtEl>
                                        <p:attrNameLst>
                                          <p:attrName>style.visibility</p:attrName>
                                        </p:attrNameLst>
                                      </p:cBhvr>
                                      <p:to>
                                        <p:strVal val="hidden"/>
                                      </p:to>
                                    </p:set>
                                  </p:childTnLst>
                                </p:cTn>
                              </p:par>
                              <p:par>
                                <p:cTn id="275" presetID="1" presetClass="exit" presetSubtype="0" fill="hold" grpId="2" nodeType="withEffect">
                                  <p:stCondLst>
                                    <p:cond delay="0"/>
                                  </p:stCondLst>
                                  <p:childTnLst>
                                    <p:set>
                                      <p:cBhvr>
                                        <p:cTn id="276" dur="1" fill="hold">
                                          <p:stCondLst>
                                            <p:cond delay="0"/>
                                          </p:stCondLst>
                                        </p:cTn>
                                        <p:tgtEl>
                                          <p:spTgt spid="225"/>
                                        </p:tgtEl>
                                        <p:attrNameLst>
                                          <p:attrName>style.visibility</p:attrName>
                                        </p:attrNameLst>
                                      </p:cBhvr>
                                      <p:to>
                                        <p:strVal val="hidden"/>
                                      </p:to>
                                    </p:set>
                                  </p:childTnLst>
                                </p:cTn>
                              </p:par>
                              <p:par>
                                <p:cTn id="277" presetID="1" presetClass="exit" presetSubtype="0" fill="hold" grpId="2" nodeType="withEffect">
                                  <p:stCondLst>
                                    <p:cond delay="0"/>
                                  </p:stCondLst>
                                  <p:childTnLst>
                                    <p:set>
                                      <p:cBhvr>
                                        <p:cTn id="278" dur="1" fill="hold">
                                          <p:stCondLst>
                                            <p:cond delay="0"/>
                                          </p:stCondLst>
                                        </p:cTn>
                                        <p:tgtEl>
                                          <p:spTgt spid="224"/>
                                        </p:tgtEl>
                                        <p:attrNameLst>
                                          <p:attrName>style.visibility</p:attrName>
                                        </p:attrNameLst>
                                      </p:cBhvr>
                                      <p:to>
                                        <p:strVal val="hidden"/>
                                      </p:to>
                                    </p:set>
                                  </p:childTnLst>
                                </p:cTn>
                              </p:par>
                              <p:par>
                                <p:cTn id="279" presetID="3" presetClass="entr" presetSubtype="10" fill="hold" nodeType="withEffect">
                                  <p:stCondLst>
                                    <p:cond delay="0"/>
                                  </p:stCondLst>
                                  <p:iterate type="lt">
                                    <p:tmPct val="0"/>
                                  </p:iterate>
                                  <p:childTnLst>
                                    <p:set>
                                      <p:cBhvr>
                                        <p:cTn id="280" dur="1" fill="hold">
                                          <p:stCondLst>
                                            <p:cond delay="0"/>
                                          </p:stCondLst>
                                        </p:cTn>
                                        <p:tgtEl>
                                          <p:spTgt spid="11"/>
                                        </p:tgtEl>
                                        <p:attrNameLst>
                                          <p:attrName>style.visibility</p:attrName>
                                        </p:attrNameLst>
                                      </p:cBhvr>
                                      <p:to>
                                        <p:strVal val="visible"/>
                                      </p:to>
                                    </p:set>
                                    <p:animEffect transition="in" filter="blinds(horizontal)">
                                      <p:cBhvr>
                                        <p:cTn id="281" dur="500"/>
                                        <p:tgtEl>
                                          <p:spTgt spid="11"/>
                                        </p:tgtEl>
                                      </p:cBhvr>
                                    </p:animEffect>
                                  </p:childTnLst>
                                </p:cTn>
                              </p:par>
                            </p:childTnLst>
                          </p:cTn>
                        </p:par>
                      </p:childTnLst>
                    </p:cTn>
                  </p:par>
                  <p:par>
                    <p:cTn id="282" fill="hold">
                      <p:stCondLst>
                        <p:cond delay="indefinite"/>
                      </p:stCondLst>
                      <p:childTnLst>
                        <p:par>
                          <p:cTn id="283" fill="hold">
                            <p:stCondLst>
                              <p:cond delay="0"/>
                            </p:stCondLst>
                            <p:childTnLst>
                              <p:par>
                                <p:cTn id="284" presetID="4" presetClass="exit" presetSubtype="16" fill="hold" nodeType="clickEffect">
                                  <p:stCondLst>
                                    <p:cond delay="0"/>
                                  </p:stCondLst>
                                  <p:iterate type="lt">
                                    <p:tmPct val="0"/>
                                  </p:iterate>
                                  <p:childTnLst>
                                    <p:animEffect transition="out" filter="box(in)">
                                      <p:cBhvr>
                                        <p:cTn id="285" dur="500"/>
                                        <p:tgtEl>
                                          <p:spTgt spid="11"/>
                                        </p:tgtEl>
                                      </p:cBhvr>
                                    </p:animEffect>
                                    <p:set>
                                      <p:cBhvr>
                                        <p:cTn id="286" dur="1" fill="hold">
                                          <p:stCondLst>
                                            <p:cond delay="499"/>
                                          </p:stCondLst>
                                        </p:cTn>
                                        <p:tgtEl>
                                          <p:spTgt spid="11"/>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246"/>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245"/>
                                        </p:tgtEl>
                                        <p:attrNameLst>
                                          <p:attrName>style.visibility</p:attrName>
                                        </p:attrNameLst>
                                      </p:cBhvr>
                                      <p:to>
                                        <p:strVal val="visible"/>
                                      </p:to>
                                    </p:set>
                                  </p:childTnLst>
                                </p:cTn>
                              </p:par>
                              <p:par>
                                <p:cTn id="291" presetID="56" presetClass="path" presetSubtype="0" accel="50000" decel="50000" fill="hold" grpId="1" nodeType="withEffect">
                                  <p:stCondLst>
                                    <p:cond delay="0"/>
                                  </p:stCondLst>
                                  <p:childTnLst>
                                    <p:animMotion origin="layout" path="M -0.00035 0.00323 L -0.06736 -0.11564 " pathEditMode="relative" rAng="0" ptsTypes="AA">
                                      <p:cBhvr>
                                        <p:cTn id="292" dur="500" fill="hold"/>
                                        <p:tgtEl>
                                          <p:spTgt spid="246"/>
                                        </p:tgtEl>
                                        <p:attrNameLst>
                                          <p:attrName>ppt_x</p:attrName>
                                          <p:attrName>ppt_y</p:attrName>
                                        </p:attrNameLst>
                                      </p:cBhvr>
                                      <p:rCtr x="-34" y="-59"/>
                                    </p:animMotion>
                                  </p:childTnLst>
                                </p:cTn>
                              </p:par>
                              <p:par>
                                <p:cTn id="293" presetID="56" presetClass="path" presetSubtype="0" accel="50000" decel="50000" fill="hold" grpId="1" nodeType="withEffect">
                                  <p:stCondLst>
                                    <p:cond delay="0"/>
                                  </p:stCondLst>
                                  <p:childTnLst>
                                    <p:animMotion origin="layout" path="M 0 -1.63737E-6 L 0.08333 -0.12211 " pathEditMode="relative" rAng="0" ptsTypes="AA">
                                      <p:cBhvr>
                                        <p:cTn id="294" dur="500" fill="hold"/>
                                        <p:tgtEl>
                                          <p:spTgt spid="245"/>
                                        </p:tgtEl>
                                        <p:attrNameLst>
                                          <p:attrName>ppt_x</p:attrName>
                                          <p:attrName>ppt_y</p:attrName>
                                        </p:attrNameLst>
                                      </p:cBhvr>
                                      <p:rCtr x="42" y="-61"/>
                                    </p:animMotion>
                                  </p:childTnLst>
                                </p:cTn>
                              </p:par>
                            </p:childTnLst>
                          </p:cTn>
                        </p:par>
                      </p:childTnLst>
                    </p:cTn>
                  </p:par>
                  <p:par>
                    <p:cTn id="295" fill="hold">
                      <p:stCondLst>
                        <p:cond delay="indefinite"/>
                      </p:stCondLst>
                      <p:childTnLst>
                        <p:par>
                          <p:cTn id="296" fill="hold">
                            <p:stCondLst>
                              <p:cond delay="0"/>
                            </p:stCondLst>
                            <p:childTnLst>
                              <p:par>
                                <p:cTn id="297" presetID="3" presetClass="entr" presetSubtype="10" fill="hold" nodeType="clickEffect">
                                  <p:stCondLst>
                                    <p:cond delay="0"/>
                                  </p:stCondLst>
                                  <p:childTnLst>
                                    <p:set>
                                      <p:cBhvr>
                                        <p:cTn id="298" dur="1" fill="hold">
                                          <p:stCondLst>
                                            <p:cond delay="0"/>
                                          </p:stCondLst>
                                        </p:cTn>
                                        <p:tgtEl>
                                          <p:spTgt spid="16"/>
                                        </p:tgtEl>
                                        <p:attrNameLst>
                                          <p:attrName>style.visibility</p:attrName>
                                        </p:attrNameLst>
                                      </p:cBhvr>
                                      <p:to>
                                        <p:strVal val="visible"/>
                                      </p:to>
                                    </p:set>
                                    <p:animEffect transition="in" filter="blinds(horizontal)">
                                      <p:cBhvr>
                                        <p:cTn id="299" dur="500"/>
                                        <p:tgtEl>
                                          <p:spTgt spid="16"/>
                                        </p:tgtEl>
                                      </p:cBhvr>
                                    </p:animEffect>
                                  </p:childTnLst>
                                </p:cTn>
                              </p:par>
                              <p:par>
                                <p:cTn id="300" presetID="1" presetClass="exit" presetSubtype="0" fill="hold" grpId="2" nodeType="withEffect">
                                  <p:stCondLst>
                                    <p:cond delay="0"/>
                                  </p:stCondLst>
                                  <p:childTnLst>
                                    <p:set>
                                      <p:cBhvr>
                                        <p:cTn id="301" dur="1" fill="hold">
                                          <p:stCondLst>
                                            <p:cond delay="0"/>
                                          </p:stCondLst>
                                        </p:cTn>
                                        <p:tgtEl>
                                          <p:spTgt spid="245"/>
                                        </p:tgtEl>
                                        <p:attrNameLst>
                                          <p:attrName>style.visibility</p:attrName>
                                        </p:attrNameLst>
                                      </p:cBhvr>
                                      <p:to>
                                        <p:strVal val="hidden"/>
                                      </p:to>
                                    </p:set>
                                  </p:childTnLst>
                                </p:cTn>
                              </p:par>
                              <p:par>
                                <p:cTn id="302" presetID="1" presetClass="exit" presetSubtype="0" fill="hold" grpId="2" nodeType="withEffect">
                                  <p:stCondLst>
                                    <p:cond delay="0"/>
                                  </p:stCondLst>
                                  <p:childTnLst>
                                    <p:set>
                                      <p:cBhvr>
                                        <p:cTn id="303" dur="1" fill="hold">
                                          <p:stCondLst>
                                            <p:cond delay="0"/>
                                          </p:stCondLst>
                                        </p:cTn>
                                        <p:tgtEl>
                                          <p:spTgt spid="246"/>
                                        </p:tgtEl>
                                        <p:attrNameLst>
                                          <p:attrName>style.visibility</p:attrName>
                                        </p:attrNameLst>
                                      </p:cBhvr>
                                      <p:to>
                                        <p:strVal val="hidden"/>
                                      </p:to>
                                    </p:set>
                                  </p:childTnLst>
                                </p:cTn>
                              </p:par>
                            </p:childTnLst>
                          </p:cTn>
                        </p:par>
                      </p:childTnLst>
                    </p:cTn>
                  </p:par>
                  <p:par>
                    <p:cTn id="304" fill="hold">
                      <p:stCondLst>
                        <p:cond delay="indefinite"/>
                      </p:stCondLst>
                      <p:childTnLst>
                        <p:par>
                          <p:cTn id="305" fill="hold">
                            <p:stCondLst>
                              <p:cond delay="0"/>
                            </p:stCondLst>
                            <p:childTnLst>
                              <p:par>
                                <p:cTn id="306" presetID="1" presetClass="entr" presetSubtype="0" fill="hold" nodeType="clickEffect">
                                  <p:stCondLst>
                                    <p:cond delay="0"/>
                                  </p:stCondLst>
                                  <p:childTnLst>
                                    <p:set>
                                      <p:cBhvr>
                                        <p:cTn id="307" dur="1" fill="hold">
                                          <p:stCondLst>
                                            <p:cond delay="0"/>
                                          </p:stCondLst>
                                        </p:cTn>
                                        <p:tgtEl>
                                          <p:spTgt spid="20"/>
                                        </p:tgtEl>
                                        <p:attrNameLst>
                                          <p:attrName>style.visibility</p:attrName>
                                        </p:attrNameLst>
                                      </p:cBhvr>
                                      <p:to>
                                        <p:strVal val="visible"/>
                                      </p:to>
                                    </p:set>
                                  </p:childTnLst>
                                </p:cTn>
                              </p:par>
                              <p:par>
                                <p:cTn id="308" presetID="4" presetClass="exit" presetSubtype="16" fill="hold" nodeType="withEffect">
                                  <p:stCondLst>
                                    <p:cond delay="0"/>
                                  </p:stCondLst>
                                  <p:childTnLst>
                                    <p:animEffect transition="out" filter="box(in)">
                                      <p:cBhvr>
                                        <p:cTn id="309" dur="500"/>
                                        <p:tgtEl>
                                          <p:spTgt spid="16"/>
                                        </p:tgtEl>
                                      </p:cBhvr>
                                    </p:animEffect>
                                    <p:set>
                                      <p:cBhvr>
                                        <p:cTn id="310" dur="1" fill="hold">
                                          <p:stCondLst>
                                            <p:cond delay="499"/>
                                          </p:stCondLst>
                                        </p:cTn>
                                        <p:tgtEl>
                                          <p:spTgt spid="16"/>
                                        </p:tgtEl>
                                        <p:attrNameLst>
                                          <p:attrName>style.visibility</p:attrName>
                                        </p:attrNameLst>
                                      </p:cBhvr>
                                      <p:to>
                                        <p:strVal val="hidden"/>
                                      </p:to>
                                    </p:set>
                                  </p:childTnLst>
                                </p:cTn>
                              </p:par>
                              <p:par>
                                <p:cTn id="311" presetID="35" presetClass="path" presetSubtype="0" accel="50000" decel="50000" fill="hold" nodeType="withEffect">
                                  <p:stCondLst>
                                    <p:cond delay="0"/>
                                  </p:stCondLst>
                                  <p:childTnLst>
                                    <p:animMotion origin="layout" path="M -0.00833 0.01064 L -0.32083 0.00462 " pathEditMode="relative" rAng="0" ptsTypes="AA">
                                      <p:cBhvr>
                                        <p:cTn id="312" dur="2000" fill="hold"/>
                                        <p:tgtEl>
                                          <p:spTgt spid="20"/>
                                        </p:tgtEl>
                                        <p:attrNameLst>
                                          <p:attrName>ppt_x</p:attrName>
                                          <p:attrName>ppt_y</p:attrName>
                                        </p:attrNameLst>
                                      </p:cBhvr>
                                      <p:rCtr x="-156" y="-3"/>
                                    </p:animMotion>
                                  </p:childTnLst>
                                </p:cTn>
                              </p:par>
                            </p:childTnLst>
                          </p:cTn>
                        </p:par>
                        <p:par>
                          <p:cTn id="313" fill="hold">
                            <p:stCondLst>
                              <p:cond delay="2000"/>
                            </p:stCondLst>
                            <p:childTnLst>
                              <p:par>
                                <p:cTn id="314" presetID="10" presetClass="exit" presetSubtype="0" fill="hold" nodeType="afterEffect">
                                  <p:stCondLst>
                                    <p:cond delay="0"/>
                                  </p:stCondLst>
                                  <p:childTnLst>
                                    <p:animEffect transition="out" filter="fade">
                                      <p:cBhvr>
                                        <p:cTn id="315" dur="1000"/>
                                        <p:tgtEl>
                                          <p:spTgt spid="20"/>
                                        </p:tgtEl>
                                      </p:cBhvr>
                                    </p:animEffect>
                                    <p:set>
                                      <p:cBhvr>
                                        <p:cTn id="316" dur="1" fill="hold">
                                          <p:stCondLst>
                                            <p:cond delay="999"/>
                                          </p:stCondLst>
                                        </p:cTn>
                                        <p:tgtEl>
                                          <p:spTgt spid="20"/>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1000"/>
                                        <p:tgtEl>
                                          <p:spTgt spid="110"/>
                                        </p:tgtEl>
                                      </p:cBhvr>
                                    </p:animEffect>
                                    <p:set>
                                      <p:cBhvr>
                                        <p:cTn id="319" dur="1" fill="hold">
                                          <p:stCondLst>
                                            <p:cond delay="999"/>
                                          </p:stCondLst>
                                        </p:cTn>
                                        <p:tgtEl>
                                          <p:spTgt spid="110"/>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1000"/>
                                        <p:tgtEl>
                                          <p:spTgt spid="9"/>
                                        </p:tgtEl>
                                      </p:cBhvr>
                                    </p:animEffect>
                                    <p:set>
                                      <p:cBhvr>
                                        <p:cTn id="322" dur="1" fill="hold">
                                          <p:stCondLst>
                                            <p:cond delay="999"/>
                                          </p:stCondLst>
                                        </p:cTn>
                                        <p:tgtEl>
                                          <p:spTgt spid="9"/>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130">
                                            <p:txEl>
                                              <p:pRg st="0" end="0"/>
                                            </p:txEl>
                                          </p:spTgt>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136"/>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130">
                                            <p:txEl>
                                              <p:pRg st="3" end="3"/>
                                            </p:txEl>
                                          </p:spTgt>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4" grpId="1" animBg="1"/>
      <p:bldP spid="134" grpId="2" animBg="1"/>
      <p:bldP spid="135" grpId="0" animBg="1"/>
      <p:bldP spid="135" grpId="1" animBg="1"/>
      <p:bldP spid="135" grpId="2" animBg="1"/>
      <p:bldP spid="145" grpId="0" animBg="1"/>
      <p:bldP spid="145" grpId="1" animBg="1"/>
      <p:bldP spid="145" grpId="2" animBg="1"/>
      <p:bldP spid="147" grpId="0" animBg="1"/>
      <p:bldP spid="147" grpId="1" animBg="1"/>
      <p:bldP spid="147" grpId="2" animBg="1"/>
      <p:bldP spid="149" grpId="0" animBg="1"/>
      <p:bldP spid="149" grpId="1" animBg="1"/>
      <p:bldP spid="149" grpId="2" animBg="1"/>
      <p:bldP spid="152" grpId="0" animBg="1"/>
      <p:bldP spid="152" grpId="1" animBg="1"/>
      <p:bldP spid="152" grpId="2" animBg="1"/>
      <p:bldP spid="153" grpId="0" animBg="1"/>
      <p:bldP spid="153" grpId="1" animBg="1"/>
      <p:bldP spid="153" grpId="2" animBg="1"/>
      <p:bldP spid="154" grpId="0" animBg="1"/>
      <p:bldP spid="154" grpId="1" animBg="1"/>
      <p:bldP spid="154" grpId="2" animBg="1"/>
      <p:bldP spid="208" grpId="0" animBg="1"/>
      <p:bldP spid="208" grpId="1" animBg="1"/>
      <p:bldP spid="218" grpId="0" animBg="1"/>
      <p:bldP spid="218" grpId="1" animBg="1"/>
      <p:bldP spid="210" grpId="0" animBg="1"/>
      <p:bldP spid="210" grpId="1" animBg="1"/>
      <p:bldP spid="217" grpId="0" animBg="1"/>
      <p:bldP spid="217" grpId="1" animBg="1"/>
      <p:bldP spid="209" grpId="0" animBg="1"/>
      <p:bldP spid="209" grpId="1" animBg="1"/>
      <p:bldP spid="216" grpId="0" animBg="1"/>
      <p:bldP spid="216" grpId="1" animBg="1"/>
      <p:bldP spid="213" grpId="0" animBg="1"/>
      <p:bldP spid="213" grpId="1" animBg="1"/>
      <p:bldP spid="214" grpId="0" animBg="1"/>
      <p:bldP spid="214" grpId="1" animBg="1"/>
      <p:bldP spid="220" grpId="0" animBg="1"/>
      <p:bldP spid="220" grpId="1" animBg="1"/>
      <p:bldP spid="220" grpId="2" animBg="1"/>
      <p:bldP spid="221" grpId="0" animBg="1"/>
      <p:bldP spid="221" grpId="1" animBg="1"/>
      <p:bldP spid="221" grpId="2" animBg="1"/>
      <p:bldP spid="222" grpId="0" animBg="1"/>
      <p:bldP spid="222" grpId="1" animBg="1"/>
      <p:bldP spid="222" grpId="2" animBg="1"/>
      <p:bldP spid="223" grpId="0" animBg="1"/>
      <p:bldP spid="223" grpId="1" animBg="1"/>
      <p:bldP spid="223" grpId="2" animBg="1"/>
      <p:bldP spid="224" grpId="0" animBg="1"/>
      <p:bldP spid="224" grpId="1" animBg="1"/>
      <p:bldP spid="224" grpId="2" animBg="1"/>
      <p:bldP spid="225" grpId="0" animBg="1"/>
      <p:bldP spid="225" grpId="1" animBg="1"/>
      <p:bldP spid="225" grpId="2" animBg="1"/>
      <p:bldP spid="245" grpId="0" animBg="1"/>
      <p:bldP spid="245" grpId="1" animBg="1"/>
      <p:bldP spid="245" grpId="2" animBg="1"/>
      <p:bldP spid="246" grpId="0" animBg="1"/>
      <p:bldP spid="246" grpId="1" animBg="1"/>
      <p:bldP spid="246" grpId="2" animBg="1"/>
      <p:bldP spid="107" grpId="0" build="allAtOnce"/>
      <p:bldP spid="107" grpId="1" build="allAtOnce"/>
      <p:bldP spid="107" grpId="2" build="allAtOnce"/>
      <p:bldP spid="107" grpId="3" build="allAtOnce"/>
      <p:bldP spid="107" grpId="4"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server-gray.png"/>
          <p:cNvPicPr>
            <a:picLocks noChangeAspect="1"/>
          </p:cNvPicPr>
          <p:nvPr/>
        </p:nvPicPr>
        <p:blipFill>
          <a:blip r:embed="rId4" cstate="print"/>
          <a:stretch>
            <a:fillRect/>
          </a:stretch>
        </p:blipFill>
        <p:spPr>
          <a:xfrm>
            <a:off x="1752600" y="5012928"/>
            <a:ext cx="915278" cy="974328"/>
          </a:xfrm>
          <a:prstGeom prst="rect">
            <a:avLst/>
          </a:prstGeom>
        </p:spPr>
      </p:pic>
      <p:pic>
        <p:nvPicPr>
          <p:cNvPr id="87" name="Picture 86" descr="server-gray.png"/>
          <p:cNvPicPr>
            <a:picLocks noChangeAspect="1"/>
          </p:cNvPicPr>
          <p:nvPr/>
        </p:nvPicPr>
        <p:blipFill>
          <a:blip r:embed="rId4" cstate="print"/>
          <a:stretch>
            <a:fillRect/>
          </a:stretch>
        </p:blipFill>
        <p:spPr>
          <a:xfrm>
            <a:off x="1753478" y="3793728"/>
            <a:ext cx="915278" cy="974328"/>
          </a:xfrm>
          <a:prstGeom prst="rect">
            <a:avLst/>
          </a:prstGeom>
        </p:spPr>
      </p:pic>
      <p:pic>
        <p:nvPicPr>
          <p:cNvPr id="88" name="Picture 87" descr="server-gray.png"/>
          <p:cNvPicPr>
            <a:picLocks noChangeAspect="1"/>
          </p:cNvPicPr>
          <p:nvPr/>
        </p:nvPicPr>
        <p:blipFill>
          <a:blip r:embed="rId4" cstate="print"/>
          <a:stretch>
            <a:fillRect/>
          </a:stretch>
        </p:blipFill>
        <p:spPr>
          <a:xfrm>
            <a:off x="1753478" y="2514600"/>
            <a:ext cx="915278" cy="974328"/>
          </a:xfrm>
          <a:prstGeom prst="rect">
            <a:avLst/>
          </a:prstGeom>
        </p:spPr>
      </p:pic>
      <p:pic>
        <p:nvPicPr>
          <p:cNvPr id="89" name="Picture 88" descr="server-gray.png"/>
          <p:cNvPicPr>
            <a:picLocks noChangeAspect="1"/>
          </p:cNvPicPr>
          <p:nvPr/>
        </p:nvPicPr>
        <p:blipFill>
          <a:blip r:embed="rId4" cstate="print"/>
          <a:stretch>
            <a:fillRect/>
          </a:stretch>
        </p:blipFill>
        <p:spPr>
          <a:xfrm>
            <a:off x="1753478" y="1219200"/>
            <a:ext cx="915278" cy="974328"/>
          </a:xfrm>
          <a:prstGeom prst="rect">
            <a:avLst/>
          </a:prstGeom>
        </p:spPr>
      </p:pic>
      <p:pic>
        <p:nvPicPr>
          <p:cNvPr id="10" name="Content Placeholder 9" descr="switch.png"/>
          <p:cNvPicPr>
            <a:picLocks noGrp="1" noChangeAspect="1"/>
          </p:cNvPicPr>
          <p:nvPr>
            <p:ph idx="1"/>
          </p:nvPr>
        </p:nvPicPr>
        <p:blipFill>
          <a:blip r:embed="rId5" cstate="print"/>
          <a:stretch>
            <a:fillRect/>
          </a:stretch>
        </p:blipFill>
        <p:spPr>
          <a:xfrm flipH="1">
            <a:off x="4286109" y="3233039"/>
            <a:ext cx="1643349" cy="692945"/>
          </a:xfrm>
        </p:spPr>
      </p:pic>
      <p:pic>
        <p:nvPicPr>
          <p:cNvPr id="5" name="Picture 4" descr="server2.jpg"/>
          <p:cNvPicPr>
            <a:picLocks noChangeAspect="1"/>
          </p:cNvPicPr>
          <p:nvPr/>
        </p:nvPicPr>
        <p:blipFill>
          <a:blip r:embed="rId6" cstate="print"/>
          <a:stretch>
            <a:fillRect/>
          </a:stretch>
        </p:blipFill>
        <p:spPr>
          <a:xfrm>
            <a:off x="7234957" y="3044594"/>
            <a:ext cx="1148799" cy="1102845"/>
          </a:xfrm>
          <a:prstGeom prst="rect">
            <a:avLst/>
          </a:prstGeom>
        </p:spPr>
      </p:pic>
      <p:cxnSp>
        <p:nvCxnSpPr>
          <p:cNvPr id="12" name="Straight Connector 11"/>
          <p:cNvCxnSpPr/>
          <p:nvPr/>
        </p:nvCxnSpPr>
        <p:spPr>
          <a:xfrm flipV="1">
            <a:off x="5700858" y="3579513"/>
            <a:ext cx="16102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11465" y="1706364"/>
            <a:ext cx="1675522" cy="17662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11465" y="3001764"/>
            <a:ext cx="1675522" cy="5470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11465" y="3625056"/>
            <a:ext cx="1675522" cy="655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10587" y="3701256"/>
            <a:ext cx="1676400" cy="1798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51"/>
          <p:cNvGrpSpPr>
            <a:grpSpLocks/>
          </p:cNvGrpSpPr>
          <p:nvPr/>
        </p:nvGrpSpPr>
        <p:grpSpPr bwMode="auto">
          <a:xfrm>
            <a:off x="4421356" y="3276600"/>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a:p>
          </p:txBody>
        </p:sp>
      </p:grpSp>
      <p:sp>
        <p:nvSpPr>
          <p:cNvPr id="74"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5"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6"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7"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8" name="Rectangle 163"/>
          <p:cNvSpPr>
            <a:spLocks noChangeArrowheads="1"/>
          </p:cNvSpPr>
          <p:nvPr/>
        </p:nvSpPr>
        <p:spPr bwMode="auto">
          <a:xfrm>
            <a:off x="2400532" y="14478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9" name="Rectangle 163"/>
          <p:cNvSpPr>
            <a:spLocks noChangeArrowheads="1"/>
          </p:cNvSpPr>
          <p:nvPr/>
        </p:nvSpPr>
        <p:spPr bwMode="auto">
          <a:xfrm>
            <a:off x="2171932" y="146304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0" name="Rectangle 163"/>
          <p:cNvSpPr>
            <a:spLocks noChangeArrowheads="1"/>
          </p:cNvSpPr>
          <p:nvPr/>
        </p:nvSpPr>
        <p:spPr bwMode="auto">
          <a:xfrm>
            <a:off x="2400532" y="2714372"/>
            <a:ext cx="192024" cy="594360"/>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1" name="Rectangle 163"/>
          <p:cNvSpPr>
            <a:spLocks noChangeArrowheads="1"/>
          </p:cNvSpPr>
          <p:nvPr/>
        </p:nvSpPr>
        <p:spPr bwMode="auto">
          <a:xfrm>
            <a:off x="2171932" y="2714372"/>
            <a:ext cx="192024" cy="594360"/>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2" name="Rectangle 163"/>
          <p:cNvSpPr>
            <a:spLocks noChangeArrowheads="1"/>
          </p:cNvSpPr>
          <p:nvPr/>
        </p:nvSpPr>
        <p:spPr bwMode="auto">
          <a:xfrm>
            <a:off x="2400532" y="3962400"/>
            <a:ext cx="192024" cy="594360"/>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3" name="Rectangle 163"/>
          <p:cNvSpPr>
            <a:spLocks noChangeArrowheads="1"/>
          </p:cNvSpPr>
          <p:nvPr/>
        </p:nvSpPr>
        <p:spPr bwMode="auto">
          <a:xfrm>
            <a:off x="2171932" y="3962400"/>
            <a:ext cx="192024" cy="594360"/>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4" name="Rectangle 163"/>
          <p:cNvSpPr>
            <a:spLocks noChangeArrowheads="1"/>
          </p:cNvSpPr>
          <p:nvPr/>
        </p:nvSpPr>
        <p:spPr bwMode="auto">
          <a:xfrm>
            <a:off x="2400532" y="52578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5" name="Rectangle 163"/>
          <p:cNvSpPr>
            <a:spLocks noChangeArrowheads="1"/>
          </p:cNvSpPr>
          <p:nvPr/>
        </p:nvSpPr>
        <p:spPr bwMode="auto">
          <a:xfrm>
            <a:off x="2171932" y="52578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pic>
        <p:nvPicPr>
          <p:cNvPr id="99" name="Picture 98" descr="bang.gif"/>
          <p:cNvPicPr>
            <a:picLocks noChangeAspect="1"/>
          </p:cNvPicPr>
          <p:nvPr/>
        </p:nvPicPr>
        <p:blipFill>
          <a:blip r:embed="rId7" cstate="print"/>
          <a:stretch>
            <a:fillRect/>
          </a:stretch>
        </p:blipFill>
        <p:spPr>
          <a:xfrm>
            <a:off x="3506956" y="2819400"/>
            <a:ext cx="1524000" cy="1524000"/>
          </a:xfrm>
          <a:prstGeom prst="rect">
            <a:avLst/>
          </a:prstGeom>
        </p:spPr>
      </p:pic>
      <p:grpSp>
        <p:nvGrpSpPr>
          <p:cNvPr id="103" name="Group 102"/>
          <p:cNvGrpSpPr/>
          <p:nvPr/>
        </p:nvGrpSpPr>
        <p:grpSpPr>
          <a:xfrm>
            <a:off x="3048000" y="5257800"/>
            <a:ext cx="2743200" cy="461665"/>
            <a:chOff x="2743200" y="5418892"/>
            <a:chExt cx="2743200" cy="461665"/>
          </a:xfrm>
        </p:grpSpPr>
        <p:sp>
          <p:nvSpPr>
            <p:cNvPr id="101" name="TextBox 100"/>
            <p:cNvSpPr txBox="1"/>
            <p:nvPr/>
          </p:nvSpPr>
          <p:spPr>
            <a:xfrm>
              <a:off x="3581400" y="5418892"/>
              <a:ext cx="1905000" cy="461665"/>
            </a:xfrm>
            <a:prstGeom prst="rect">
              <a:avLst/>
            </a:prstGeom>
            <a:noFill/>
          </p:spPr>
          <p:txBody>
            <a:bodyPr wrap="square" rtlCol="0">
              <a:spAutoFit/>
            </a:bodyPr>
            <a:lstStyle/>
            <a:p>
              <a:r>
                <a:rPr lang="en-US" sz="2400" b="1" dirty="0" smtClean="0">
                  <a:solidFill>
                    <a:srgbClr val="FF0000"/>
                  </a:solidFill>
                  <a:ea typeface="Arial" charset="0"/>
                  <a:cs typeface="Arial"/>
                </a:rPr>
                <a:t>TCP timeout</a:t>
              </a:r>
              <a:endParaRPr lang="en-US" sz="2000" b="1" dirty="0">
                <a:solidFill>
                  <a:srgbClr val="FF0000"/>
                </a:solidFill>
              </a:endParaRPr>
            </a:p>
          </p:txBody>
        </p:sp>
        <p:sp>
          <p:nvSpPr>
            <p:cNvPr id="102" name="Left Arrow 101"/>
            <p:cNvSpPr/>
            <p:nvPr/>
          </p:nvSpPr>
          <p:spPr>
            <a:xfrm>
              <a:off x="2743200" y="5562600"/>
              <a:ext cx="762000" cy="24097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381000" y="1383268"/>
            <a:ext cx="1295400" cy="400110"/>
          </a:xfrm>
          <a:prstGeom prst="rect">
            <a:avLst/>
          </a:prstGeom>
          <a:noFill/>
        </p:spPr>
        <p:txBody>
          <a:bodyPr wrap="square" rtlCol="0">
            <a:spAutoFit/>
          </a:bodyPr>
          <a:lstStyle/>
          <a:p>
            <a:r>
              <a:rPr lang="en-US" sz="2000" b="1" dirty="0" smtClean="0"/>
              <a:t>Worker 1</a:t>
            </a:r>
            <a:endParaRPr lang="en-US" sz="2000" b="1" dirty="0"/>
          </a:p>
        </p:txBody>
      </p:sp>
      <p:sp>
        <p:nvSpPr>
          <p:cNvPr id="43" name="TextBox 42"/>
          <p:cNvSpPr txBox="1"/>
          <p:nvPr/>
        </p:nvSpPr>
        <p:spPr>
          <a:xfrm>
            <a:off x="381000" y="2667000"/>
            <a:ext cx="1295400" cy="400110"/>
          </a:xfrm>
          <a:prstGeom prst="rect">
            <a:avLst/>
          </a:prstGeom>
          <a:noFill/>
        </p:spPr>
        <p:txBody>
          <a:bodyPr wrap="square" rtlCol="0">
            <a:spAutoFit/>
          </a:bodyPr>
          <a:lstStyle/>
          <a:p>
            <a:r>
              <a:rPr lang="en-US" sz="2000" b="1" dirty="0" smtClean="0"/>
              <a:t>Worker 2</a:t>
            </a:r>
            <a:endParaRPr lang="en-US" sz="2000" b="1" dirty="0"/>
          </a:p>
        </p:txBody>
      </p:sp>
      <p:sp>
        <p:nvSpPr>
          <p:cNvPr id="44" name="TextBox 43"/>
          <p:cNvSpPr txBox="1"/>
          <p:nvPr/>
        </p:nvSpPr>
        <p:spPr>
          <a:xfrm>
            <a:off x="381000" y="3962400"/>
            <a:ext cx="1371600" cy="400110"/>
          </a:xfrm>
          <a:prstGeom prst="rect">
            <a:avLst/>
          </a:prstGeom>
          <a:noFill/>
        </p:spPr>
        <p:txBody>
          <a:bodyPr wrap="square" rtlCol="0">
            <a:spAutoFit/>
          </a:bodyPr>
          <a:lstStyle/>
          <a:p>
            <a:r>
              <a:rPr lang="en-US" sz="2000" b="1" dirty="0" smtClean="0"/>
              <a:t>Worker 3</a:t>
            </a:r>
            <a:endParaRPr lang="en-US" sz="2000" b="1" dirty="0"/>
          </a:p>
        </p:txBody>
      </p:sp>
      <p:sp>
        <p:nvSpPr>
          <p:cNvPr id="45" name="TextBox 44"/>
          <p:cNvSpPr txBox="1"/>
          <p:nvPr/>
        </p:nvSpPr>
        <p:spPr>
          <a:xfrm>
            <a:off x="381000" y="5181600"/>
            <a:ext cx="1219200" cy="400110"/>
          </a:xfrm>
          <a:prstGeom prst="rect">
            <a:avLst/>
          </a:prstGeom>
          <a:noFill/>
        </p:spPr>
        <p:txBody>
          <a:bodyPr wrap="square" rtlCol="0">
            <a:spAutoFit/>
          </a:bodyPr>
          <a:lstStyle/>
          <a:p>
            <a:r>
              <a:rPr lang="en-US" sz="2000" b="1" dirty="0" smtClean="0"/>
              <a:t>Worker 4</a:t>
            </a:r>
            <a:endParaRPr lang="en-US" sz="2000" b="1" dirty="0"/>
          </a:p>
        </p:txBody>
      </p:sp>
      <p:sp>
        <p:nvSpPr>
          <p:cNvPr id="46" name="TextBox 45"/>
          <p:cNvSpPr txBox="1"/>
          <p:nvPr/>
        </p:nvSpPr>
        <p:spPr>
          <a:xfrm>
            <a:off x="7010400" y="2514600"/>
            <a:ext cx="1524000" cy="400110"/>
          </a:xfrm>
          <a:prstGeom prst="rect">
            <a:avLst/>
          </a:prstGeom>
          <a:noFill/>
        </p:spPr>
        <p:txBody>
          <a:bodyPr wrap="square" rtlCol="0">
            <a:spAutoFit/>
          </a:bodyPr>
          <a:lstStyle/>
          <a:p>
            <a:r>
              <a:rPr lang="en-US" sz="2000" b="1" dirty="0" smtClean="0"/>
              <a:t>Aggregator</a:t>
            </a:r>
            <a:endParaRPr lang="en-US" sz="2000" b="1" dirty="0"/>
          </a:p>
        </p:txBody>
      </p:sp>
      <p:grpSp>
        <p:nvGrpSpPr>
          <p:cNvPr id="48" name="Group 47"/>
          <p:cNvGrpSpPr/>
          <p:nvPr/>
        </p:nvGrpSpPr>
        <p:grpSpPr>
          <a:xfrm>
            <a:off x="5562600" y="4532293"/>
            <a:ext cx="2590800" cy="1849457"/>
            <a:chOff x="5410200" y="4837093"/>
            <a:chExt cx="2590800" cy="1849457"/>
          </a:xfrm>
        </p:grpSpPr>
        <p:sp>
          <p:nvSpPr>
            <p:cNvPr id="35" name="TextBox 34"/>
            <p:cNvSpPr txBox="1"/>
            <p:nvPr/>
          </p:nvSpPr>
          <p:spPr>
            <a:xfrm>
              <a:off x="5410200" y="4837093"/>
              <a:ext cx="2590800" cy="954107"/>
            </a:xfrm>
            <a:prstGeom prst="rect">
              <a:avLst/>
            </a:prstGeom>
            <a:noFill/>
          </p:spPr>
          <p:txBody>
            <a:bodyPr wrap="square" rtlCol="0">
              <a:spAutoFit/>
            </a:bodyPr>
            <a:lstStyle/>
            <a:p>
              <a:r>
                <a:rPr lang="en-US" sz="2000" b="1" dirty="0" err="1" smtClean="0">
                  <a:solidFill>
                    <a:srgbClr val="0000CC"/>
                  </a:solidFill>
                  <a:ea typeface="Arial" charset="0"/>
                  <a:cs typeface="Arial"/>
                </a:rPr>
                <a:t>RTO</a:t>
              </a:r>
              <a:r>
                <a:rPr lang="en-US" sz="2000" b="1" baseline="-25000" dirty="0" err="1" smtClean="0">
                  <a:solidFill>
                    <a:srgbClr val="0000CC"/>
                  </a:solidFill>
                  <a:ea typeface="Arial" charset="0"/>
                  <a:cs typeface="Arial"/>
                </a:rPr>
                <a:t>min</a:t>
              </a:r>
              <a:r>
                <a:rPr lang="en-US" sz="2000" b="1" baseline="-25000" dirty="0" smtClean="0">
                  <a:solidFill>
                    <a:srgbClr val="0000CC"/>
                  </a:solidFill>
                  <a:ea typeface="Arial" charset="0"/>
                  <a:cs typeface="Arial"/>
                </a:rPr>
                <a:t> </a:t>
              </a:r>
              <a:r>
                <a:rPr lang="en-US" sz="2000" b="1" dirty="0" smtClean="0">
                  <a:solidFill>
                    <a:srgbClr val="0000CC"/>
                  </a:solidFill>
                  <a:ea typeface="Arial" charset="0"/>
                  <a:cs typeface="Arial"/>
                </a:rPr>
                <a:t>= 300 ms</a:t>
              </a:r>
            </a:p>
            <a:p>
              <a:endParaRPr lang="en-US" b="1" dirty="0" smtClean="0">
                <a:solidFill>
                  <a:srgbClr val="FF0000"/>
                </a:solidFill>
              </a:endParaRPr>
            </a:p>
            <a:p>
              <a:endParaRPr lang="en-US" dirty="0"/>
            </a:p>
          </p:txBody>
        </p:sp>
        <p:pic>
          <p:nvPicPr>
            <p:cNvPr id="47" name="Picture 46" descr="hourglass_3.gif"/>
            <p:cNvPicPr>
              <a:picLocks noChangeAspect="1"/>
            </p:cNvPicPr>
            <p:nvPr/>
          </p:nvPicPr>
          <p:blipFill>
            <a:blip r:embed="rId8" cstate="print"/>
            <a:stretch>
              <a:fillRect/>
            </a:stretch>
          </p:blipFill>
          <p:spPr>
            <a:xfrm>
              <a:off x="5779180" y="5334000"/>
              <a:ext cx="1078820" cy="1352550"/>
            </a:xfrm>
            <a:prstGeom prst="rect">
              <a:avLst/>
            </a:prstGeom>
          </p:spPr>
        </p:pic>
      </p:grpSp>
      <p:sp>
        <p:nvSpPr>
          <p:cNvPr id="49" name="TextBox 48"/>
          <p:cNvSpPr txBox="1"/>
          <p:nvPr/>
        </p:nvSpPr>
        <p:spPr>
          <a:xfrm>
            <a:off x="3810000" y="1219200"/>
            <a:ext cx="5029200" cy="1200328"/>
          </a:xfrm>
          <a:prstGeom prst="rect">
            <a:avLst/>
          </a:prstGeom>
          <a:noFill/>
        </p:spPr>
        <p:txBody>
          <a:bodyPr wrap="square" rtlCol="0">
            <a:spAutoFit/>
          </a:bodyPr>
          <a:lstStyle/>
          <a:p>
            <a:pPr>
              <a:buFont typeface="Arial" pitchFamily="34" charset="0"/>
              <a:buChar char="•"/>
            </a:pPr>
            <a:r>
              <a:rPr lang="en-US" sz="2800" dirty="0" smtClean="0">
                <a:ea typeface="Arial" charset="0"/>
                <a:cs typeface="Arial"/>
              </a:rPr>
              <a:t> Synchronized fan-in congestion:</a:t>
            </a:r>
            <a:r>
              <a:rPr lang="en-US" sz="2400" b="1" dirty="0" smtClean="0">
                <a:solidFill>
                  <a:srgbClr val="FF0000"/>
                </a:solidFill>
                <a:ea typeface="Arial" charset="0"/>
                <a:cs typeface="Arial"/>
              </a:rPr>
              <a:t> </a:t>
            </a:r>
          </a:p>
          <a:p>
            <a:pPr lvl="1">
              <a:buFont typeface="Wingdings" pitchFamily="2" charset="2"/>
              <a:buChar char="Ø"/>
            </a:pPr>
            <a:r>
              <a:rPr lang="en-US" sz="2400" b="1" dirty="0" smtClean="0">
                <a:solidFill>
                  <a:srgbClr val="FF0000"/>
                </a:solidFill>
                <a:ea typeface="Arial" charset="0"/>
                <a:cs typeface="Arial"/>
              </a:rPr>
              <a:t> Caused by Partition/Aggregate.</a:t>
            </a:r>
          </a:p>
          <a:p>
            <a:pPr lvl="1"/>
            <a:endParaRPr lang="en-US" sz="2000" b="1" dirty="0">
              <a:solidFill>
                <a:srgbClr val="FF0000"/>
              </a:solidFill>
            </a:endParaRPr>
          </a:p>
        </p:txBody>
      </p:sp>
      <p:sp>
        <p:nvSpPr>
          <p:cNvPr id="52" name="Slide Number Placeholder 51"/>
          <p:cNvSpPr>
            <a:spLocks noGrp="1"/>
          </p:cNvSpPr>
          <p:nvPr>
            <p:ph type="sldNum" sz="quarter" idx="12"/>
          </p:nvPr>
        </p:nvSpPr>
        <p:spPr/>
        <p:txBody>
          <a:bodyPr/>
          <a:lstStyle/>
          <a:p>
            <a:fld id="{D6860B3D-D4F8-4840-B91D-0EEC232E35FC}" type="slidenum">
              <a:rPr lang="en-US" smtClean="0"/>
              <a:pPr/>
              <a:t>11</a:t>
            </a:fld>
            <a:endParaRPr lang="en-US"/>
          </a:p>
        </p:txBody>
      </p:sp>
      <p:sp>
        <p:nvSpPr>
          <p:cNvPr id="4" name="Title 3"/>
          <p:cNvSpPr>
            <a:spLocks noGrp="1"/>
          </p:cNvSpPr>
          <p:nvPr>
            <p:ph type="title"/>
          </p:nvPr>
        </p:nvSpPr>
        <p:spPr/>
        <p:txBody>
          <a:bodyPr/>
          <a:lstStyle/>
          <a:p>
            <a:r>
              <a:rPr lang="en-US" dirty="0" err="1" smtClean="0"/>
              <a:t>Incast</a:t>
            </a:r>
            <a:endParaRPr lang="en-US" dirty="0"/>
          </a:p>
        </p:txBody>
      </p:sp>
      <p:sp>
        <p:nvSpPr>
          <p:cNvPr id="6" name="TextBox 5"/>
          <p:cNvSpPr txBox="1"/>
          <p:nvPr/>
        </p:nvSpPr>
        <p:spPr>
          <a:xfrm>
            <a:off x="533400" y="6167735"/>
            <a:ext cx="4876800" cy="461665"/>
          </a:xfrm>
          <a:prstGeom prst="rect">
            <a:avLst/>
          </a:prstGeom>
          <a:noFill/>
        </p:spPr>
        <p:txBody>
          <a:bodyPr wrap="square" rtlCol="0">
            <a:spAutoFit/>
          </a:bodyPr>
          <a:lstStyle/>
          <a:p>
            <a:pPr marL="342900" indent="-342900">
              <a:buFont typeface="Wingdings" charset="2"/>
              <a:buChar char="²"/>
            </a:pPr>
            <a:r>
              <a:rPr lang="en-US" sz="2400" b="1" dirty="0" err="1" smtClean="0"/>
              <a:t>Vasudevan</a:t>
            </a:r>
            <a:r>
              <a:rPr lang="en-US" sz="2400" b="1" dirty="0" smtClean="0"/>
              <a:t> et </a:t>
            </a:r>
            <a:r>
              <a:rPr lang="en-US" sz="2400" b="1" dirty="0"/>
              <a:t>al. </a:t>
            </a:r>
            <a:r>
              <a:rPr lang="en-US" sz="2400" b="1" dirty="0" smtClean="0"/>
              <a:t>(SIGCOMM</a:t>
            </a:r>
            <a:r>
              <a:rPr lang="en-US" sz="2400" b="1" dirty="0"/>
              <a:t>’</a:t>
            </a:r>
            <a:r>
              <a:rPr lang="en-US" sz="2400" b="1" dirty="0" smtClean="0"/>
              <a:t>09) </a:t>
            </a:r>
            <a:endParaRPr lang="en-US" sz="2400" b="1" dirty="0"/>
          </a:p>
        </p:txBody>
      </p:sp>
    </p:spTree>
    <p:custDataLst>
      <p:tags r:id="rId1"/>
    </p:custDataLst>
    <p:extLst>
      <p:ext uri="{BB962C8B-B14F-4D97-AF65-F5344CB8AC3E}">
        <p14:creationId xmlns:p14="http://schemas.microsoft.com/office/powerpoint/2010/main" val="4037790811"/>
      </p:ext>
    </p:extLst>
  </p:cSld>
  <p:clrMapOvr>
    <a:masterClrMapping/>
  </p:clrMapOvr>
  <p:transition xmlns:p14="http://schemas.microsoft.com/office/powerpoint/2010/main" spd="slow" advTm="6014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0.01059 -0.00023 C -0.11909 0.00093 -0.22257 0.00671 -0.27795 -0.00023 C -0.33333 -0.00717 -0.32743 -0.02845 -0.34305 -0.04187 C -0.35868 -0.05528 -0.34583 -0.04418 -0.37205 -0.0805 C -0.39826 -0.11681 -0.47395 -0.22276 -0.50086 -0.26023 " pathEditMode="relative" rAng="0" ptsTypes="aaaaa">
                                      <p:cBhvr>
                                        <p:cTn id="18" dur="2000" fill="hold"/>
                                        <p:tgtEl>
                                          <p:spTgt spid="74"/>
                                        </p:tgtEl>
                                        <p:attrNameLst>
                                          <p:attrName>ppt_x</p:attrName>
                                          <p:attrName>ppt_y</p:attrName>
                                        </p:attrNameLst>
                                      </p:cBhvr>
                                      <p:rCtr x="-245" y="-127"/>
                                    </p:animMotion>
                                  </p:childTnLst>
                                </p:cTn>
                              </p:par>
                              <p:par>
                                <p:cTn id="19" presetID="0" presetClass="path" presetSubtype="0" accel="50000" decel="50000" fill="hold" grpId="0" nodeType="withEffect">
                                  <p:stCondLst>
                                    <p:cond delay="0"/>
                                  </p:stCondLst>
                                  <p:childTnLst>
                                    <p:animMotion origin="layout" path="M -0.01059 -0.00023 C -0.11909 0.00093 -0.22482 0.00116 -0.27795 -0.00023 C -0.33107 -0.00162 -0.30816 -0.00138 -0.32986 -0.00809 C -0.35156 -0.0148 -0.37934 -0.02822 -0.40816 -0.04025 C -0.43698 -0.05228 -0.4835 -0.07217 -0.5033 -0.0805 " pathEditMode="relative" rAng="0" ptsTypes="aaaaa">
                                      <p:cBhvr>
                                        <p:cTn id="20" dur="2000" fill="hold"/>
                                        <p:tgtEl>
                                          <p:spTgt spid="75"/>
                                        </p:tgtEl>
                                        <p:attrNameLst>
                                          <p:attrName>ppt_x</p:attrName>
                                          <p:attrName>ppt_y</p:attrName>
                                        </p:attrNameLst>
                                      </p:cBhvr>
                                      <p:rCtr x="-246" y="-40"/>
                                    </p:animMotion>
                                  </p:childTnLst>
                                </p:cTn>
                              </p:par>
                              <p:par>
                                <p:cTn id="21" presetID="0" presetClass="path" presetSubtype="0" accel="50000" decel="50000" fill="hold" grpId="0" nodeType="withEffect">
                                  <p:stCondLst>
                                    <p:cond delay="0"/>
                                  </p:stCondLst>
                                  <p:childTnLst>
                                    <p:animMotion origin="layout" path="M -0.01059 -0.00023 C -0.11909 0.00093 -0.22378 -0.00254 -0.27795 -0.00023 C -0.33211 0.00209 -0.31441 0.00602 -0.33576 0.01435 C -0.35711 0.02267 -0.37847 0.03586 -0.40573 0.04951 C -0.43298 0.06315 -0.48003 0.08652 -0.49965 0.09623 " pathEditMode="relative" rAng="0" ptsTypes="aaaaa">
                                      <p:cBhvr>
                                        <p:cTn id="22" dur="2000" fill="hold"/>
                                        <p:tgtEl>
                                          <p:spTgt spid="76"/>
                                        </p:tgtEl>
                                        <p:attrNameLst>
                                          <p:attrName>ppt_x</p:attrName>
                                          <p:attrName>ppt_y</p:attrName>
                                        </p:attrNameLst>
                                      </p:cBhvr>
                                      <p:rCtr x="-245" y="47"/>
                                    </p:animMotion>
                                  </p:childTnLst>
                                </p:cTn>
                              </p:par>
                              <p:par>
                                <p:cTn id="23" presetID="0" presetClass="path" presetSubtype="0" accel="50000" decel="50000" fill="hold" grpId="0" nodeType="withEffect">
                                  <p:stCondLst>
                                    <p:cond delay="0"/>
                                  </p:stCondLst>
                                  <p:childTnLst>
                                    <p:animMotion origin="layout" path="M -0.01059 -0.00023 C -0.0552 -0.00023 -0.22274 -0.00763 -0.27795 -0.00023 C -0.33316 0.00717 -0.32257 0.02499 -0.34184 0.04488 C -0.36111 0.06477 -0.36718 0.08143 -0.39357 0.11867 C -0.41996 0.15591 -0.4776 0.23688 -0.49965 0.26787 " pathEditMode="relative" rAng="0" ptsTypes="aaaaa">
                                      <p:cBhvr>
                                        <p:cTn id="24" dur="2000" fill="hold"/>
                                        <p:tgtEl>
                                          <p:spTgt spid="77"/>
                                        </p:tgtEl>
                                        <p:attrNameLst>
                                          <p:attrName>ppt_x</p:attrName>
                                          <p:attrName>ppt_y</p:attrName>
                                        </p:attrNameLst>
                                      </p:cBhvr>
                                      <p:rCtr x="-245" y="130"/>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xit" presetSubtype="0" fill="hold" grpId="2" nodeType="withEffect">
                                  <p:stCondLst>
                                    <p:cond delay="0"/>
                                  </p:stCondLst>
                                  <p:childTnLst>
                                    <p:animEffect transition="out" filter="fade">
                                      <p:cBhvr>
                                        <p:cTn id="34" dur="1000"/>
                                        <p:tgtEl>
                                          <p:spTgt spid="74"/>
                                        </p:tgtEl>
                                      </p:cBhvr>
                                    </p:animEffect>
                                    <p:set>
                                      <p:cBhvr>
                                        <p:cTn id="35" dur="1" fill="hold">
                                          <p:stCondLst>
                                            <p:cond delay="999"/>
                                          </p:stCondLst>
                                        </p:cTn>
                                        <p:tgtEl>
                                          <p:spTgt spid="74"/>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1000"/>
                                        <p:tgtEl>
                                          <p:spTgt spid="75"/>
                                        </p:tgtEl>
                                      </p:cBhvr>
                                    </p:animEffect>
                                    <p:set>
                                      <p:cBhvr>
                                        <p:cTn id="38" dur="1" fill="hold">
                                          <p:stCondLst>
                                            <p:cond delay="999"/>
                                          </p:stCondLst>
                                        </p:cTn>
                                        <p:tgtEl>
                                          <p:spTgt spid="75"/>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1000"/>
                                        <p:tgtEl>
                                          <p:spTgt spid="76"/>
                                        </p:tgtEl>
                                      </p:cBhvr>
                                    </p:animEffect>
                                    <p:set>
                                      <p:cBhvr>
                                        <p:cTn id="41" dur="1" fill="hold">
                                          <p:stCondLst>
                                            <p:cond delay="999"/>
                                          </p:stCondLst>
                                        </p:cTn>
                                        <p:tgtEl>
                                          <p:spTgt spid="76"/>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1000"/>
                                        <p:tgtEl>
                                          <p:spTgt spid="77"/>
                                        </p:tgtEl>
                                      </p:cBhvr>
                                    </p:animEffect>
                                    <p:set>
                                      <p:cBhvr>
                                        <p:cTn id="44" dur="1" fill="hold">
                                          <p:stCondLst>
                                            <p:cond delay="999"/>
                                          </p:stCondLst>
                                        </p:cTn>
                                        <p:tgtEl>
                                          <p:spTgt spid="77"/>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65" dur="1000" fill="hold"/>
                                        <p:tgtEl>
                                          <p:spTgt spid="78"/>
                                        </p:tgtEl>
                                        <p:attrNameLst>
                                          <p:attrName>ppt_x</p:attrName>
                                          <p:attrName>ppt_y</p:attrName>
                                        </p:attrNameLst>
                                      </p:cBhvr>
                                      <p:rCtr x="164" y="140"/>
                                    </p:animMotion>
                                  </p:childTnLst>
                                </p:cTn>
                              </p:par>
                              <p:par>
                                <p:cTn id="66" presetID="0" presetClass="path" presetSubtype="0" accel="50000" decel="50000" fill="hold" grpId="1" nodeType="withEffect">
                                  <p:stCondLst>
                                    <p:cond delay="0"/>
                                  </p:stCondLst>
                                  <p:childTnLst>
                                    <p:animMotion origin="layout" path="M 0.00902 -0.00463 C 0.01458 -0.00324 0.02708 -0.01203 0.0427 0.00323 C 0.05833 0.0185 0.07777 0.05135 0.10295 0.08651 C 0.12812 0.12167 0.16823 0.18528 0.1934 0.21489 C 0.21857 0.2445 0.22916 0.2556 0.25364 0.26393 C 0.27812 0.27226 0.32222 0.26532 0.34027 0.26555 " pathEditMode="relative" rAng="0" ptsTypes="aaaaaa">
                                      <p:cBhvr>
                                        <p:cTn id="67" dur="1000" fill="hold"/>
                                        <p:tgtEl>
                                          <p:spTgt spid="79"/>
                                        </p:tgtEl>
                                        <p:attrNameLst>
                                          <p:attrName>ppt_x</p:attrName>
                                          <p:attrName>ppt_y</p:attrName>
                                        </p:attrNameLst>
                                      </p:cBhvr>
                                      <p:rCtr x="166" y="135"/>
                                    </p:animMotion>
                                  </p:childTnLst>
                                </p:cTn>
                              </p:par>
                              <p:par>
                                <p:cTn id="68" presetID="0" presetClass="path" presetSubtype="0" accel="50000" decel="50000" fill="hold" grpId="1" nodeType="withEffect">
                                  <p:stCondLst>
                                    <p:cond delay="200"/>
                                  </p:stCondLst>
                                  <p:childTnLst>
                                    <p:animMotion origin="layout" path="M 3.61111E-6 4.16146E-6 C 0.06458 0.02914 0.12934 0.05829 0.1651 0.0724 C 0.20086 0.08651 0.19357 0.08327 0.21458 0.08512 C 0.23559 0.08697 0.27517 0.08373 0.29114 0.08327 " pathEditMode="relative" rAng="0" ptsTypes="aaaa">
                                      <p:cBhvr>
                                        <p:cTn id="69" dur="1000" fill="hold"/>
                                        <p:tgtEl>
                                          <p:spTgt spid="80"/>
                                        </p:tgtEl>
                                        <p:attrNameLst>
                                          <p:attrName>ppt_x</p:attrName>
                                          <p:attrName>ppt_y</p:attrName>
                                        </p:attrNameLst>
                                      </p:cBhvr>
                                      <p:rCtr x="145" y="43"/>
                                    </p:animMotion>
                                  </p:childTnLst>
                                </p:cTn>
                              </p:par>
                              <p:par>
                                <p:cTn id="70" presetID="0" presetClass="path" presetSubtype="0" accel="50000" decel="50000" fill="hold" grpId="1" nodeType="withEffect">
                                  <p:stCondLst>
                                    <p:cond delay="200"/>
                                  </p:stCondLst>
                                  <p:childTnLst>
                                    <p:animMotion origin="layout" path="M 3.61111E-6 -0.00694 C -0.00295 -0.01203 -0.00643 -0.01758 0.02882 -0.00371 C 0.06406 0.01017 0.16753 0.06222 0.21145 0.07679 C 0.25538 0.09137 0.27534 0.08188 0.29218 0.08327 " pathEditMode="relative" rAng="0" ptsTypes="aaaa">
                                      <p:cBhvr>
                                        <p:cTn id="71" dur="1000" fill="hold"/>
                                        <p:tgtEl>
                                          <p:spTgt spid="81"/>
                                        </p:tgtEl>
                                        <p:attrNameLst>
                                          <p:attrName>ppt_x</p:attrName>
                                          <p:attrName>ppt_y</p:attrName>
                                        </p:attrNameLst>
                                      </p:cBhvr>
                                      <p:rCtr x="143" y="44"/>
                                    </p:animMotion>
                                  </p:childTnLst>
                                </p:cTn>
                              </p:par>
                              <p:par>
                                <p:cTn id="72" presetID="0" presetClass="path" presetSubtype="0" accel="50000" decel="50000" fill="hold" grpId="1" nodeType="withEffect">
                                  <p:stCondLst>
                                    <p:cond delay="400"/>
                                  </p:stCondLst>
                                  <p:childTnLst>
                                    <p:animMotion origin="layout" path="M 0.00208 0.00417 C 0.01666 -0.003 0.06336 -0.02752 0.08993 -0.04071 C 0.11649 -0.05389 0.14062 -0.06523 0.16111 -0.07448 C 0.18159 -0.08373 0.19913 -0.09299 0.21284 -0.09692 C 0.22656 -0.10085 0.2368 -0.09831 0.24305 -0.09854 " pathEditMode="relative" rAng="0" ptsTypes="aaaaa">
                                      <p:cBhvr>
                                        <p:cTn id="73" dur="1000" fill="hold"/>
                                        <p:tgtEl>
                                          <p:spTgt spid="82"/>
                                        </p:tgtEl>
                                        <p:attrNameLst>
                                          <p:attrName>ppt_x</p:attrName>
                                          <p:attrName>ppt_y</p:attrName>
                                        </p:attrNameLst>
                                      </p:cBhvr>
                                      <p:rCtr x="120" y="-53"/>
                                    </p:animMotion>
                                  </p:childTnLst>
                                </p:cTn>
                              </p:par>
                              <p:par>
                                <p:cTn id="74" presetID="0" presetClass="path" presetSubtype="0" accel="50000" decel="50000" fill="hold" grpId="1" nodeType="withEffect">
                                  <p:stCondLst>
                                    <p:cond delay="400"/>
                                  </p:stCondLst>
                                  <p:childTnLst>
                                    <p:animMotion origin="layout" path="M 3.61111E-6 -4.02036E-6 C 0.00625 0.00209 0.01267 0.00417 0.02048 0.00324 C 0.0283 0.00232 0.02743 0.00255 0.04687 -0.00624 C 0.06632 -0.01503 0.10902 -0.03423 0.13663 -0.0488 C 0.16423 -0.06338 0.19461 -0.08558 0.21267 -0.09368 C 0.23073 -0.10178 0.23836 -0.09623 0.24514 -0.09692 " pathEditMode="relative" rAng="0" ptsTypes="aaaaaa">
                                      <p:cBhvr>
                                        <p:cTn id="75" dur="1000" fill="hold"/>
                                        <p:tgtEl>
                                          <p:spTgt spid="83"/>
                                        </p:tgtEl>
                                        <p:attrNameLst>
                                          <p:attrName>ppt_x</p:attrName>
                                          <p:attrName>ppt_y</p:attrName>
                                        </p:attrNameLst>
                                      </p:cBhvr>
                                      <p:rCtr x="123" y="-49"/>
                                    </p:animMotion>
                                  </p:childTnLst>
                                </p:cTn>
                              </p:par>
                              <p:par>
                                <p:cTn id="76" presetID="0" presetClass="path" presetSubtype="0" accel="50000" decel="50000" fill="hold" grpId="1" nodeType="withEffect">
                                  <p:stCondLst>
                                    <p:cond delay="600"/>
                                  </p:stCondLst>
                                  <p:childTnLst>
                                    <p:animMotion origin="layout" path="M 0.02136 -0.02082 L 0.20695 -0.28614 " pathEditMode="relative" rAng="0" ptsTypes="AA">
                                      <p:cBhvr>
                                        <p:cTn id="77" dur="1000" fill="hold"/>
                                        <p:tgtEl>
                                          <p:spTgt spid="84"/>
                                        </p:tgtEl>
                                        <p:attrNameLst>
                                          <p:attrName>ppt_x</p:attrName>
                                          <p:attrName>ppt_y</p:attrName>
                                        </p:attrNameLst>
                                      </p:cBhvr>
                                      <p:rCtr x="93" y="-133"/>
                                    </p:animMotion>
                                  </p:childTnLst>
                                </p:cTn>
                              </p:par>
                              <p:par>
                                <p:cTn id="78" presetID="0" presetClass="path" presetSubtype="0" accel="50000" decel="50000" fill="hold" grpId="1" nodeType="withEffect">
                                  <p:stCondLst>
                                    <p:cond delay="600"/>
                                  </p:stCondLst>
                                  <p:childTnLst>
                                    <p:animMotion origin="layout" path="M 0.00937 0.00278 C 0.01823 0.0037 0.02708 0.00463 0.03333 0.00116 C 0.03958 -0.00231 0.0158 0.02637 0.0467 -0.01804 C 0.0776 -0.06245 0.14826 -0.164 0.21892 -0.26532 " pathEditMode="relative" rAng="0" ptsTypes="aaaA">
                                      <p:cBhvr>
                                        <p:cTn id="79" dur="1000" fill="hold"/>
                                        <p:tgtEl>
                                          <p:spTgt spid="85"/>
                                        </p:tgtEl>
                                        <p:attrNameLst>
                                          <p:attrName>ppt_x</p:attrName>
                                          <p:attrName>ppt_y</p:attrName>
                                        </p:attrNameLst>
                                      </p:cBhvr>
                                      <p:rCtr x="105" y="-122"/>
                                    </p:animMotion>
                                  </p:childTnLst>
                                </p:cTn>
                              </p:par>
                              <p:par>
                                <p:cTn id="80" presetID="1" presetClass="entr" presetSubtype="0" fill="hold" nodeType="withEffect">
                                  <p:stCondLst>
                                    <p:cond delay="1500"/>
                                  </p:stCondLst>
                                  <p:childTnLst>
                                    <p:set>
                                      <p:cBhvr>
                                        <p:cTn id="81" dur="1" fill="hold">
                                          <p:stCondLst>
                                            <p:cond delay="0"/>
                                          </p:stCondLst>
                                        </p:cTn>
                                        <p:tgtEl>
                                          <p:spTgt spid="99"/>
                                        </p:tgtEl>
                                        <p:attrNameLst>
                                          <p:attrName>style.visibility</p:attrName>
                                        </p:attrNameLst>
                                      </p:cBhvr>
                                      <p:to>
                                        <p:strVal val="visible"/>
                                      </p:to>
                                    </p:set>
                                  </p:childTnLst>
                                </p:cTn>
                              </p:par>
                              <p:par>
                                <p:cTn id="82" presetID="42" presetClass="path" presetSubtype="0" accel="50000" decel="50000" fill="hold" grpId="2" nodeType="withEffect">
                                  <p:stCondLst>
                                    <p:cond delay="2000"/>
                                  </p:stCondLst>
                                  <p:childTnLst>
                                    <p:animMotion origin="layout" path="M 0.21059 -0.2873 L 0.21059 0.24543 " pathEditMode="relative" rAng="0" ptsTypes="AA">
                                      <p:cBhvr>
                                        <p:cTn id="83" dur="1000" fill="hold"/>
                                        <p:tgtEl>
                                          <p:spTgt spid="84"/>
                                        </p:tgtEl>
                                        <p:attrNameLst>
                                          <p:attrName>ppt_x</p:attrName>
                                          <p:attrName>ppt_y</p:attrName>
                                        </p:attrNameLst>
                                      </p:cBhvr>
                                      <p:rCtr x="0" y="266"/>
                                    </p:animMotion>
                                  </p:childTnLst>
                                </p:cTn>
                              </p:par>
                              <p:par>
                                <p:cTn id="84" presetID="8" presetClass="emph" presetSubtype="0" fill="hold" grpId="3" nodeType="withEffect">
                                  <p:stCondLst>
                                    <p:cond delay="2000"/>
                                  </p:stCondLst>
                                  <p:childTnLst>
                                    <p:animRot by="-86400000">
                                      <p:cBhvr>
                                        <p:cTn id="85" dur="1000" fill="hold"/>
                                        <p:tgtEl>
                                          <p:spTgt spid="84"/>
                                        </p:tgtEl>
                                        <p:attrNameLst>
                                          <p:attrName>r</p:attrName>
                                        </p:attrNameLst>
                                      </p:cBhvr>
                                    </p:animRot>
                                  </p:childTnLst>
                                </p:cTn>
                              </p:par>
                              <p:par>
                                <p:cTn id="86" presetID="42" presetClass="path" presetSubtype="0" accel="50000" decel="50000" fill="hold" grpId="2" nodeType="withEffect">
                                  <p:stCondLst>
                                    <p:cond delay="2000"/>
                                  </p:stCondLst>
                                  <p:childTnLst>
                                    <p:animMotion origin="layout" path="M 0.21892 -0.26532 L 0.21892 0.24543 " pathEditMode="relative" rAng="0" ptsTypes="AA">
                                      <p:cBhvr>
                                        <p:cTn id="87" dur="1000" fill="hold"/>
                                        <p:tgtEl>
                                          <p:spTgt spid="85"/>
                                        </p:tgtEl>
                                        <p:attrNameLst>
                                          <p:attrName>ppt_x</p:attrName>
                                          <p:attrName>ppt_y</p:attrName>
                                        </p:attrNameLst>
                                      </p:cBhvr>
                                      <p:rCtr x="0" y="255"/>
                                    </p:animMotion>
                                  </p:childTnLst>
                                </p:cTn>
                              </p:par>
                              <p:par>
                                <p:cTn id="88" presetID="8" presetClass="emph" presetSubtype="0" fill="hold" grpId="3" nodeType="withEffect">
                                  <p:stCondLst>
                                    <p:cond delay="2000"/>
                                  </p:stCondLst>
                                  <p:childTnLst>
                                    <p:animRot by="-86400000">
                                      <p:cBhvr>
                                        <p:cTn id="89" dur="1000" fill="hold"/>
                                        <p:tgtEl>
                                          <p:spTgt spid="85"/>
                                        </p:tgtEl>
                                        <p:attrNameLst>
                                          <p:attrName>r</p:attrName>
                                        </p:attrNameLst>
                                      </p:cBhvr>
                                    </p:animRot>
                                  </p:childTnLst>
                                </p:cTn>
                              </p:par>
                            </p:childTnLst>
                          </p:cTn>
                        </p:par>
                        <p:par>
                          <p:cTn id="90" fill="hold">
                            <p:stCondLst>
                              <p:cond delay="3000"/>
                            </p:stCondLst>
                            <p:childTnLst>
                              <p:par>
                                <p:cTn id="91" presetID="63" presetClass="path" presetSubtype="0" accel="50000" decel="50000" fill="hold" grpId="2" nodeType="afterEffect">
                                  <p:stCondLst>
                                    <p:cond delay="0"/>
                                  </p:stCondLst>
                                  <p:childTnLst>
                                    <p:animMotion origin="layout" path="M 0.33541 0.26764 L 0.51041 0.26764 " pathEditMode="relative" rAng="0" ptsTypes="AA">
                                      <p:cBhvr>
                                        <p:cTn id="92" dur="1000" fill="hold"/>
                                        <p:tgtEl>
                                          <p:spTgt spid="78"/>
                                        </p:tgtEl>
                                        <p:attrNameLst>
                                          <p:attrName>ppt_x</p:attrName>
                                          <p:attrName>ppt_y</p:attrName>
                                        </p:attrNameLst>
                                      </p:cBhvr>
                                      <p:rCtr x="87" y="0"/>
                                    </p:animMotion>
                                  </p:childTnLst>
                                </p:cTn>
                              </p:par>
                              <p:par>
                                <p:cTn id="93" presetID="10" presetClass="exit" presetSubtype="0" fill="hold" grpId="3" nodeType="withEffect">
                                  <p:stCondLst>
                                    <p:cond delay="500"/>
                                  </p:stCondLst>
                                  <p:childTnLst>
                                    <p:animEffect transition="out" filter="fade">
                                      <p:cBhvr>
                                        <p:cTn id="94" dur="1000"/>
                                        <p:tgtEl>
                                          <p:spTgt spid="78"/>
                                        </p:tgtEl>
                                      </p:cBhvr>
                                    </p:animEffect>
                                    <p:set>
                                      <p:cBhvr>
                                        <p:cTn id="95" dur="1" fill="hold">
                                          <p:stCondLst>
                                            <p:cond delay="999"/>
                                          </p:stCondLst>
                                        </p:cTn>
                                        <p:tgtEl>
                                          <p:spTgt spid="78"/>
                                        </p:tgtEl>
                                        <p:attrNameLst>
                                          <p:attrName>style.visibility</p:attrName>
                                        </p:attrNameLst>
                                      </p:cBhvr>
                                      <p:to>
                                        <p:strVal val="hidden"/>
                                      </p:to>
                                    </p:set>
                                  </p:childTnLst>
                                </p:cTn>
                              </p:par>
                              <p:par>
                                <p:cTn id="96" presetID="63" presetClass="path" presetSubtype="0" accel="50000" decel="50000" fill="hold" grpId="2" nodeType="withEffect">
                                  <p:stCondLst>
                                    <p:cond delay="500"/>
                                  </p:stCondLst>
                                  <p:childTnLst>
                                    <p:animMotion origin="layout" path="M 0.33611 0.26463 L 0.53541 0.26532 " pathEditMode="relative" rAng="0" ptsTypes="AA">
                                      <p:cBhvr>
                                        <p:cTn id="97" dur="1000" fill="hold"/>
                                        <p:tgtEl>
                                          <p:spTgt spid="79"/>
                                        </p:tgtEl>
                                        <p:attrNameLst>
                                          <p:attrName>ppt_x</p:attrName>
                                          <p:attrName>ppt_y</p:attrName>
                                        </p:attrNameLst>
                                      </p:cBhvr>
                                      <p:rCtr x="100" y="0"/>
                                    </p:animMotion>
                                  </p:childTnLst>
                                </p:cTn>
                              </p:par>
                              <p:par>
                                <p:cTn id="98" presetID="10" presetClass="exit" presetSubtype="0" fill="hold" grpId="3" nodeType="withEffect">
                                  <p:stCondLst>
                                    <p:cond delay="1000"/>
                                  </p:stCondLst>
                                  <p:childTnLst>
                                    <p:animEffect transition="out" filter="fade">
                                      <p:cBhvr>
                                        <p:cTn id="99" dur="1000"/>
                                        <p:tgtEl>
                                          <p:spTgt spid="79"/>
                                        </p:tgtEl>
                                      </p:cBhvr>
                                    </p:animEffect>
                                    <p:set>
                                      <p:cBhvr>
                                        <p:cTn id="100" dur="1" fill="hold">
                                          <p:stCondLst>
                                            <p:cond delay="999"/>
                                          </p:stCondLst>
                                        </p:cTn>
                                        <p:tgtEl>
                                          <p:spTgt spid="79"/>
                                        </p:tgtEl>
                                        <p:attrNameLst>
                                          <p:attrName>style.visibility</p:attrName>
                                        </p:attrNameLst>
                                      </p:cBhvr>
                                      <p:to>
                                        <p:strVal val="hidden"/>
                                      </p:to>
                                    </p:set>
                                  </p:childTnLst>
                                </p:cTn>
                              </p:par>
                              <p:par>
                                <p:cTn id="101" presetID="1" presetClass="exit" presetSubtype="0" fill="hold" nodeType="withEffect">
                                  <p:stCondLst>
                                    <p:cond delay="1500"/>
                                  </p:stCondLst>
                                  <p:childTnLst>
                                    <p:set>
                                      <p:cBhvr>
                                        <p:cTn id="102" dur="1" fill="hold">
                                          <p:stCondLst>
                                            <p:cond delay="0"/>
                                          </p:stCondLst>
                                        </p:cTn>
                                        <p:tgtEl>
                                          <p:spTgt spid="99"/>
                                        </p:tgtEl>
                                        <p:attrNameLst>
                                          <p:attrName>style.visibility</p:attrName>
                                        </p:attrNameLst>
                                      </p:cBhvr>
                                      <p:to>
                                        <p:strVal val="hidden"/>
                                      </p:to>
                                    </p:set>
                                  </p:childTnLst>
                                </p:cTn>
                              </p:par>
                              <p:par>
                                <p:cTn id="103" presetID="63" presetClass="path" presetSubtype="0" accel="50000" decel="50000" fill="hold" grpId="2" nodeType="withEffect">
                                  <p:stCondLst>
                                    <p:cond delay="1000"/>
                                  </p:stCondLst>
                                  <p:childTnLst>
                                    <p:animMotion origin="layout" path="M 0.27864 0.08142 L 0.51041 0.08304 " pathEditMode="relative" rAng="0" ptsTypes="AA">
                                      <p:cBhvr>
                                        <p:cTn id="104" dur="1000" fill="hold"/>
                                        <p:tgtEl>
                                          <p:spTgt spid="80"/>
                                        </p:tgtEl>
                                        <p:attrNameLst>
                                          <p:attrName>ppt_x</p:attrName>
                                          <p:attrName>ppt_y</p:attrName>
                                        </p:attrNameLst>
                                      </p:cBhvr>
                                      <p:rCtr x="116" y="1"/>
                                    </p:animMotion>
                                  </p:childTnLst>
                                </p:cTn>
                              </p:par>
                              <p:par>
                                <p:cTn id="105" presetID="10" presetClass="exit" presetSubtype="0" fill="hold" grpId="3" nodeType="withEffect">
                                  <p:stCondLst>
                                    <p:cond delay="1500"/>
                                  </p:stCondLst>
                                  <p:childTnLst>
                                    <p:animEffect transition="out" filter="fade">
                                      <p:cBhvr>
                                        <p:cTn id="106" dur="1000"/>
                                        <p:tgtEl>
                                          <p:spTgt spid="80"/>
                                        </p:tgtEl>
                                      </p:cBhvr>
                                    </p:animEffect>
                                    <p:set>
                                      <p:cBhvr>
                                        <p:cTn id="107" dur="1" fill="hold">
                                          <p:stCondLst>
                                            <p:cond delay="999"/>
                                          </p:stCondLst>
                                        </p:cTn>
                                        <p:tgtEl>
                                          <p:spTgt spid="80"/>
                                        </p:tgtEl>
                                        <p:attrNameLst>
                                          <p:attrName>style.visibility</p:attrName>
                                        </p:attrNameLst>
                                      </p:cBhvr>
                                      <p:to>
                                        <p:strVal val="hidden"/>
                                      </p:to>
                                    </p:set>
                                  </p:childTnLst>
                                </p:cTn>
                              </p:par>
                              <p:par>
                                <p:cTn id="108" presetID="63" presetClass="path" presetSubtype="0" accel="50000" decel="50000" fill="hold" grpId="2" nodeType="withEffect">
                                  <p:stCondLst>
                                    <p:cond delay="1500"/>
                                  </p:stCondLst>
                                  <p:childTnLst>
                                    <p:animMotion origin="layout" path="M 0.28437 0.08304 L 0.53541 0.08258 " pathEditMode="relative" rAng="0" ptsTypes="AA">
                                      <p:cBhvr>
                                        <p:cTn id="109" dur="1000" fill="hold"/>
                                        <p:tgtEl>
                                          <p:spTgt spid="81"/>
                                        </p:tgtEl>
                                        <p:attrNameLst>
                                          <p:attrName>ppt_x</p:attrName>
                                          <p:attrName>ppt_y</p:attrName>
                                        </p:attrNameLst>
                                      </p:cBhvr>
                                      <p:rCtr x="126" y="0"/>
                                    </p:animMotion>
                                  </p:childTnLst>
                                </p:cTn>
                              </p:par>
                              <p:par>
                                <p:cTn id="110" presetID="10" presetClass="exit" presetSubtype="0" fill="hold" grpId="3" nodeType="withEffect">
                                  <p:stCondLst>
                                    <p:cond delay="1900"/>
                                  </p:stCondLst>
                                  <p:childTnLst>
                                    <p:animEffect transition="out" filter="fade">
                                      <p:cBhvr>
                                        <p:cTn id="111" dur="1000"/>
                                        <p:tgtEl>
                                          <p:spTgt spid="81"/>
                                        </p:tgtEl>
                                      </p:cBhvr>
                                    </p:animEffect>
                                    <p:set>
                                      <p:cBhvr>
                                        <p:cTn id="112" dur="1" fill="hold">
                                          <p:stCondLst>
                                            <p:cond delay="999"/>
                                          </p:stCondLst>
                                        </p:cTn>
                                        <p:tgtEl>
                                          <p:spTgt spid="81"/>
                                        </p:tgtEl>
                                        <p:attrNameLst>
                                          <p:attrName>style.visibility</p:attrName>
                                        </p:attrNameLst>
                                      </p:cBhvr>
                                      <p:to>
                                        <p:strVal val="hidden"/>
                                      </p:to>
                                    </p:set>
                                  </p:childTnLst>
                                </p:cTn>
                              </p:par>
                              <p:par>
                                <p:cTn id="113" presetID="63" presetClass="path" presetSubtype="0" accel="50000" decel="50000" fill="hold" grpId="2" nodeType="withEffect">
                                  <p:stCondLst>
                                    <p:cond delay="2000"/>
                                  </p:stCondLst>
                                  <p:childTnLst>
                                    <p:animMotion origin="layout" path="M 0.24253 -0.09877 L 0.51041 -0.09877 " pathEditMode="relative" rAng="0" ptsTypes="AA">
                                      <p:cBhvr>
                                        <p:cTn id="114" dur="1000" fill="hold"/>
                                        <p:tgtEl>
                                          <p:spTgt spid="82"/>
                                        </p:tgtEl>
                                        <p:attrNameLst>
                                          <p:attrName>ppt_x</p:attrName>
                                          <p:attrName>ppt_y</p:attrName>
                                        </p:attrNameLst>
                                      </p:cBhvr>
                                      <p:rCtr x="134" y="0"/>
                                    </p:animMotion>
                                  </p:childTnLst>
                                </p:cTn>
                              </p:par>
                              <p:par>
                                <p:cTn id="115" presetID="10" presetClass="exit" presetSubtype="0" fill="hold" grpId="3" nodeType="withEffect">
                                  <p:stCondLst>
                                    <p:cond delay="2500"/>
                                  </p:stCondLst>
                                  <p:childTnLst>
                                    <p:animEffect transition="out" filter="fade">
                                      <p:cBhvr>
                                        <p:cTn id="116" dur="1000"/>
                                        <p:tgtEl>
                                          <p:spTgt spid="82"/>
                                        </p:tgtEl>
                                      </p:cBhvr>
                                    </p:animEffect>
                                    <p:set>
                                      <p:cBhvr>
                                        <p:cTn id="117" dur="1" fill="hold">
                                          <p:stCondLst>
                                            <p:cond delay="999"/>
                                          </p:stCondLst>
                                        </p:cTn>
                                        <p:tgtEl>
                                          <p:spTgt spid="82"/>
                                        </p:tgtEl>
                                        <p:attrNameLst>
                                          <p:attrName>style.visibility</p:attrName>
                                        </p:attrNameLst>
                                      </p:cBhvr>
                                      <p:to>
                                        <p:strVal val="hidden"/>
                                      </p:to>
                                    </p:set>
                                  </p:childTnLst>
                                </p:cTn>
                              </p:par>
                              <p:par>
                                <p:cTn id="118" presetID="63" presetClass="path" presetSubtype="0" accel="50000" decel="50000" fill="hold" grpId="2" nodeType="withEffect">
                                  <p:stCondLst>
                                    <p:cond delay="2500"/>
                                  </p:stCondLst>
                                  <p:childTnLst>
                                    <p:animMotion origin="layout" path="M 0.25277 -0.09877 L 0.53541 -0.09877 " pathEditMode="relative" rAng="0" ptsTypes="AA">
                                      <p:cBhvr>
                                        <p:cTn id="119" dur="1000" fill="hold"/>
                                        <p:tgtEl>
                                          <p:spTgt spid="83"/>
                                        </p:tgtEl>
                                        <p:attrNameLst>
                                          <p:attrName>ppt_x</p:attrName>
                                          <p:attrName>ppt_y</p:attrName>
                                        </p:attrNameLst>
                                      </p:cBhvr>
                                      <p:rCtr x="141" y="0"/>
                                    </p:animMotion>
                                  </p:childTnLst>
                                </p:cTn>
                              </p:par>
                              <p:par>
                                <p:cTn id="120" presetID="10" presetClass="exit" presetSubtype="0" fill="hold" grpId="3" nodeType="withEffect">
                                  <p:stCondLst>
                                    <p:cond delay="3000"/>
                                  </p:stCondLst>
                                  <p:childTnLst>
                                    <p:animEffect transition="out" filter="fade">
                                      <p:cBhvr>
                                        <p:cTn id="121" dur="1000"/>
                                        <p:tgtEl>
                                          <p:spTgt spid="83"/>
                                        </p:tgtEl>
                                      </p:cBhvr>
                                    </p:animEffect>
                                    <p:set>
                                      <p:cBhvr>
                                        <p:cTn id="122" dur="1" fill="hold">
                                          <p:stCondLst>
                                            <p:cond delay="999"/>
                                          </p:stCondLst>
                                        </p:cTn>
                                        <p:tgtEl>
                                          <p:spTgt spid="8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ox(in)">
                                      <p:cBhvr>
                                        <p:cTn id="127" dur="500"/>
                                        <p:tgtEl>
                                          <p:spTgt spid="48"/>
                                        </p:tgtEl>
                                      </p:cBhvr>
                                    </p:animEffect>
                                  </p:childTnLst>
                                </p:cTn>
                              </p:par>
                              <p:par>
                                <p:cTn id="128" presetID="3" presetClass="entr" presetSubtype="10" fill="hold" nodeType="with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blinds(horizontal)">
                                      <p:cBhvr>
                                        <p:cTn id="130" dur="500"/>
                                        <p:tgtEl>
                                          <p:spTgt spid="103"/>
                                        </p:tgtEl>
                                      </p:cBhvr>
                                    </p:animEffect>
                                  </p:childTnLst>
                                </p:cTn>
                              </p:par>
                              <p:par>
                                <p:cTn id="131" presetID="0" presetClass="path" presetSubtype="0" accel="50000" decel="50000" fill="hold" grpId="4" nodeType="withEffect">
                                  <p:stCondLst>
                                    <p:cond delay="0"/>
                                  </p:stCondLst>
                                  <p:childTnLst>
                                    <p:animMotion origin="layout" path="M 0.00659 0.00116 C 0.02951 -0.03192 0.11319 -0.15174 0.14427 -0.19778 C 0.17534 -0.24381 0.18316 -0.26 0.19357 -0.27481 C 0.20399 -0.28961 0.20052 -0.28429 0.20694 -0.28614 C 0.21336 -0.28799 0.18142 -0.28614 0.23194 -0.28614 C 0.28246 -0.28614 0.45243 -0.28614 0.51041 -0.28614 " pathEditMode="relative" rAng="0" ptsTypes="aaaaaa">
                                      <p:cBhvr>
                                        <p:cTn id="132" dur="1500" fill="hold"/>
                                        <p:tgtEl>
                                          <p:spTgt spid="84"/>
                                        </p:tgtEl>
                                        <p:attrNameLst>
                                          <p:attrName>ppt_x</p:attrName>
                                          <p:attrName>ppt_y</p:attrName>
                                        </p:attrNameLst>
                                      </p:cBhvr>
                                      <p:rCtr x="252" y="-146"/>
                                    </p:animMotion>
                                  </p:childTnLst>
                                </p:cTn>
                              </p:par>
                              <p:par>
                                <p:cTn id="133" presetID="10" presetClass="exit" presetSubtype="0" fill="hold" grpId="5" nodeType="withEffect">
                                  <p:stCondLst>
                                    <p:cond delay="1000"/>
                                  </p:stCondLst>
                                  <p:childTnLst>
                                    <p:animEffect transition="out" filter="fade">
                                      <p:cBhvr>
                                        <p:cTn id="134" dur="1000"/>
                                        <p:tgtEl>
                                          <p:spTgt spid="84"/>
                                        </p:tgtEl>
                                      </p:cBhvr>
                                    </p:animEffect>
                                    <p:set>
                                      <p:cBhvr>
                                        <p:cTn id="135" dur="1" fill="hold">
                                          <p:stCondLst>
                                            <p:cond delay="999"/>
                                          </p:stCondLst>
                                        </p:cTn>
                                        <p:tgtEl>
                                          <p:spTgt spid="84"/>
                                        </p:tgtEl>
                                        <p:attrNameLst>
                                          <p:attrName>style.visibility</p:attrName>
                                        </p:attrNameLst>
                                      </p:cBhvr>
                                      <p:to>
                                        <p:strVal val="hidden"/>
                                      </p:to>
                                    </p:set>
                                  </p:childTnLst>
                                </p:cTn>
                              </p:par>
                              <p:par>
                                <p:cTn id="136" presetID="0" presetClass="path" presetSubtype="0" accel="50000" decel="50000" fill="hold" grpId="4" nodeType="withEffect">
                                  <p:stCondLst>
                                    <p:cond delay="500"/>
                                  </p:stCondLst>
                                  <p:childTnLst>
                                    <p:animMotion origin="layout" path="M 3.33333E-6 0.00625 C 0.01093 0.00717 0.02048 0.00787 0.02777 0.00463 C 0.03507 0.00139 0.02534 0.01226 0.0434 -0.01295 C 0.06146 -0.03817 0.10625 -0.10432 0.13611 -0.14619 C 0.16597 -0.18806 0.19896 -0.24219 0.22291 -0.26486 C 0.24687 -0.28753 0.22795 -0.2799 0.27951 -0.28267 C 0.33107 -0.28545 0.47986 -0.28221 0.53246 -0.28221 " pathEditMode="relative" rAng="0" ptsTypes="aaaaaaa">
                                      <p:cBhvr>
                                        <p:cTn id="137" dur="1500" fill="hold"/>
                                        <p:tgtEl>
                                          <p:spTgt spid="85"/>
                                        </p:tgtEl>
                                        <p:attrNameLst>
                                          <p:attrName>ppt_x</p:attrName>
                                          <p:attrName>ppt_y</p:attrName>
                                        </p:attrNameLst>
                                      </p:cBhvr>
                                      <p:rCtr x="266" y="-144"/>
                                    </p:animMotion>
                                  </p:childTnLst>
                                </p:cTn>
                              </p:par>
                              <p:par>
                                <p:cTn id="138" presetID="10" presetClass="exit" presetSubtype="0" fill="hold" grpId="5" nodeType="withEffect">
                                  <p:stCondLst>
                                    <p:cond delay="1500"/>
                                  </p:stCondLst>
                                  <p:childTnLst>
                                    <p:animEffect transition="out" filter="fade">
                                      <p:cBhvr>
                                        <p:cTn id="139" dur="1000"/>
                                        <p:tgtEl>
                                          <p:spTgt spid="85"/>
                                        </p:tgtEl>
                                      </p:cBhvr>
                                    </p:animEffect>
                                    <p:set>
                                      <p:cBhvr>
                                        <p:cTn id="140" dur="1" fill="hold">
                                          <p:stCondLst>
                                            <p:cond delay="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8" grpId="3" animBg="1"/>
      <p:bldP spid="79" grpId="0" animBg="1"/>
      <p:bldP spid="79" grpId="1" animBg="1"/>
      <p:bldP spid="79" grpId="2" animBg="1"/>
      <p:bldP spid="79" grpId="3" animBg="1"/>
      <p:bldP spid="80" grpId="0" animBg="1"/>
      <p:bldP spid="80" grpId="1" animBg="1"/>
      <p:bldP spid="80" grpId="2" animBg="1"/>
      <p:bldP spid="80" grpId="3" animBg="1"/>
      <p:bldP spid="81" grpId="0" animBg="1"/>
      <p:bldP spid="81" grpId="1" animBg="1"/>
      <p:bldP spid="81" grpId="2" animBg="1"/>
      <p:bldP spid="81" grpId="3" animBg="1"/>
      <p:bldP spid="82" grpId="0" animBg="1"/>
      <p:bldP spid="82" grpId="1" animBg="1"/>
      <p:bldP spid="82" grpId="2" animBg="1"/>
      <p:bldP spid="82" grpId="3" animBg="1"/>
      <p:bldP spid="83" grpId="0" animBg="1"/>
      <p:bldP spid="83" grpId="1" animBg="1"/>
      <p:bldP spid="83" grpId="2" animBg="1"/>
      <p:bldP spid="83" grpId="3" animBg="1"/>
      <p:bldP spid="84" grpId="0" animBg="1"/>
      <p:bldP spid="84" grpId="1" animBg="1"/>
      <p:bldP spid="84" grpId="2" animBg="1"/>
      <p:bldP spid="84" grpId="3" animBg="1"/>
      <p:bldP spid="84" grpId="4" animBg="1"/>
      <p:bldP spid="84" grpId="5" animBg="1"/>
      <p:bldP spid="85" grpId="0" animBg="1"/>
      <p:bldP spid="85" grpId="1" animBg="1"/>
      <p:bldP spid="85" grpId="2" animBg="1"/>
      <p:bldP spid="85" grpId="3" animBg="1"/>
      <p:bldP spid="85" grpId="4" animBg="1"/>
      <p:bldP spid="85" grpId="5"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533400" y="5410200"/>
            <a:ext cx="8686800" cy="1066800"/>
          </a:xfrm>
          <a:noFill/>
        </p:spPr>
        <p:txBody>
          <a:bodyPr/>
          <a:lstStyle/>
          <a:p>
            <a:r>
              <a:rPr lang="en-US" sz="2800" dirty="0" smtClean="0"/>
              <a:t>Requests are jittered over 10ms window.</a:t>
            </a:r>
          </a:p>
          <a:p>
            <a:r>
              <a:rPr lang="en-US" sz="2800" dirty="0" smtClean="0"/>
              <a:t>Jittering switched off around 8:30 am.</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buNone/>
            </a:pPr>
            <a:endParaRPr dirty="0"/>
          </a:p>
        </p:txBody>
      </p:sp>
      <p:pic>
        <p:nvPicPr>
          <p:cNvPr id="10" name="Picture 292" descr="indexserve-jitter-labeled.pdf"/>
          <p:cNvPicPr>
            <a:picLocks noChangeAspect="1"/>
          </p:cNvPicPr>
          <p:nvPr/>
        </p:nvPicPr>
        <p:blipFill>
          <a:blip r:embed="rId4" cstate="print"/>
          <a:srcRect/>
          <a:stretch>
            <a:fillRect/>
          </a:stretch>
        </p:blipFill>
        <p:spPr bwMode="auto">
          <a:xfrm>
            <a:off x="805217" y="1371600"/>
            <a:ext cx="7424383" cy="3810000"/>
          </a:xfrm>
          <a:prstGeom prst="rect">
            <a:avLst/>
          </a:prstGeom>
          <a:noFill/>
          <a:ln w="9525">
            <a:noFill/>
            <a:miter lim="800000"/>
            <a:headEnd/>
            <a:tailEnd/>
          </a:ln>
        </p:spPr>
      </p:pic>
      <p:sp useBgFill="1">
        <p:nvSpPr>
          <p:cNvPr id="14" name="Rounded Rectangle 13"/>
          <p:cNvSpPr/>
          <p:nvPr/>
        </p:nvSpPr>
        <p:spPr>
          <a:xfrm>
            <a:off x="533400" y="5486400"/>
            <a:ext cx="8077200" cy="8382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atte"/>
        </p:spPr>
        <p:txBody>
          <a:bodyPr anchor="ctr"/>
          <a:lstStyle/>
          <a:p>
            <a:pPr marL="342900" lvl="0" indent="-342900" algn="ctr" defTabSz="914400" eaLnBrk="0" fontAlgn="base" hangingPunct="0">
              <a:spcBef>
                <a:spcPct val="20000"/>
              </a:spcBef>
              <a:spcAft>
                <a:spcPct val="0"/>
              </a:spcAft>
              <a:defRPr/>
            </a:pPr>
            <a:r>
              <a:rPr lang="en-US" sz="2800" b="1" dirty="0" smtClean="0">
                <a:solidFill>
                  <a:srgbClr val="FF0000"/>
                </a:solidFill>
                <a:ea typeface="ＭＳ Ｐゴシック" charset="-128"/>
                <a:cs typeface="Arial"/>
              </a:rPr>
              <a:t>Jittering trades off median against high percentiles.</a:t>
            </a:r>
          </a:p>
        </p:txBody>
      </p:sp>
      <p:sp>
        <p:nvSpPr>
          <p:cNvPr id="9" name="TextBox 8"/>
          <p:cNvSpPr txBox="1"/>
          <p:nvPr/>
        </p:nvSpPr>
        <p:spPr>
          <a:xfrm rot="16200000">
            <a:off x="-1606033" y="2886045"/>
            <a:ext cx="4191000" cy="400110"/>
          </a:xfrm>
          <a:prstGeom prst="rect">
            <a:avLst/>
          </a:prstGeom>
          <a:noFill/>
        </p:spPr>
        <p:txBody>
          <a:bodyPr wrap="square" rtlCol="0">
            <a:spAutoFit/>
          </a:bodyPr>
          <a:lstStyle/>
          <a:p>
            <a:r>
              <a:rPr lang="en-US" sz="2000" b="1" dirty="0" smtClean="0"/>
              <a:t>MLA Query Completion Time (ms)</a:t>
            </a:r>
            <a:endParaRPr lang="en-US" sz="2000" b="1" dirty="0"/>
          </a:p>
        </p:txBody>
      </p:sp>
      <p:sp>
        <p:nvSpPr>
          <p:cNvPr id="13" name="Slide Number Placeholder 12"/>
          <p:cNvSpPr>
            <a:spLocks noGrp="1"/>
          </p:cNvSpPr>
          <p:nvPr>
            <p:ph type="sldNum" sz="quarter" idx="12"/>
          </p:nvPr>
        </p:nvSpPr>
        <p:spPr/>
        <p:txBody>
          <a:bodyPr/>
          <a:lstStyle/>
          <a:p>
            <a:fld id="{D6860B3D-D4F8-4840-B91D-0EEC232E35FC}" type="slidenum">
              <a:rPr lang="en-US" smtClean="0"/>
              <a:pPr/>
              <a:t>12</a:t>
            </a:fld>
            <a:endParaRPr lang="en-US"/>
          </a:p>
        </p:txBody>
      </p:sp>
      <p:sp>
        <p:nvSpPr>
          <p:cNvPr id="2" name="Title 1"/>
          <p:cNvSpPr>
            <a:spLocks noGrp="1"/>
          </p:cNvSpPr>
          <p:nvPr>
            <p:ph type="title"/>
          </p:nvPr>
        </p:nvSpPr>
        <p:spPr/>
        <p:txBody>
          <a:bodyPr/>
          <a:lstStyle/>
          <a:p>
            <a:r>
              <a:rPr lang="en-US" dirty="0" err="1" smtClean="0"/>
              <a:t>Incast</a:t>
            </a:r>
            <a:r>
              <a:rPr lang="en-US" dirty="0" smtClean="0"/>
              <a:t> in Bing</a:t>
            </a:r>
            <a:endParaRPr lang="en-US" dirty="0"/>
          </a:p>
        </p:txBody>
      </p:sp>
      <p:sp>
        <p:nvSpPr>
          <p:cNvPr id="11" name="Oval 10"/>
          <p:cNvSpPr/>
          <p:nvPr/>
        </p:nvSpPr>
        <p:spPr>
          <a:xfrm>
            <a:off x="5313947" y="3810000"/>
            <a:ext cx="1772653" cy="1295400"/>
          </a:xfrm>
          <a:prstGeom prst="ellipse">
            <a:avLst/>
          </a:prstGeom>
          <a:solidFill>
            <a:schemeClr val="accent6">
              <a:alpha val="8000"/>
            </a:schemeClr>
          </a:solidFill>
          <a:ln w="38100">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5489797"/>
      </p:ext>
    </p:extLst>
  </p:cSld>
  <p:clrMapOvr>
    <a:masterClrMapping/>
  </p:clrMapOvr>
  <p:transition xmlns:p14="http://schemas.microsoft.com/office/powerpoint/2010/main" spd="slow" advTm="784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526024" y="1524000"/>
            <a:ext cx="1170176" cy="3782568"/>
            <a:chOff x="6526024" y="1524000"/>
            <a:chExt cx="1170176" cy="3782568"/>
          </a:xfrm>
        </p:grpSpPr>
        <p:pic>
          <p:nvPicPr>
            <p:cNvPr id="12" name="Picture 11" descr="gif_mouse.gif"/>
            <p:cNvPicPr>
              <a:picLocks noChangeAspect="1"/>
            </p:cNvPicPr>
            <p:nvPr/>
          </p:nvPicPr>
          <p:blipFill>
            <a:blip r:embed="rId4" cstate="print"/>
            <a:stretch>
              <a:fillRect/>
            </a:stretch>
          </p:blipFill>
          <p:spPr>
            <a:xfrm>
              <a:off x="6548124" y="2766284"/>
              <a:ext cx="961810" cy="1119916"/>
            </a:xfrm>
            <a:prstGeom prst="rect">
              <a:avLst/>
            </a:prstGeom>
          </p:spPr>
        </p:pic>
        <p:pic>
          <p:nvPicPr>
            <p:cNvPr id="15" name="Picture 14"/>
            <p:cNvPicPr>
              <a:picLocks noChangeAspect="1"/>
            </p:cNvPicPr>
            <p:nvPr/>
          </p:nvPicPr>
          <p:blipFill>
            <a:blip r:embed="rId5" cstate="print"/>
            <a:stretch>
              <a:fillRect/>
            </a:stretch>
          </p:blipFill>
          <p:spPr>
            <a:xfrm>
              <a:off x="6526024" y="4191000"/>
              <a:ext cx="1170176" cy="1115568"/>
            </a:xfrm>
            <a:prstGeom prst="rect">
              <a:avLst/>
            </a:prstGeom>
          </p:spPr>
        </p:pic>
        <p:grpSp>
          <p:nvGrpSpPr>
            <p:cNvPr id="16" name="Group 19"/>
            <p:cNvGrpSpPr/>
            <p:nvPr/>
          </p:nvGrpSpPr>
          <p:grpSpPr>
            <a:xfrm>
              <a:off x="6629400" y="1524000"/>
              <a:ext cx="1032934" cy="1234964"/>
              <a:chOff x="6434666" y="1267968"/>
              <a:chExt cx="1032934" cy="1234964"/>
            </a:xfrm>
          </p:grpSpPr>
          <p:pic>
            <p:nvPicPr>
              <p:cNvPr id="17" name="Picture 16"/>
              <p:cNvPicPr>
                <a:picLocks noChangeAspect="1"/>
              </p:cNvPicPr>
              <p:nvPr/>
            </p:nvPicPr>
            <p:blipFill>
              <a:blip r:embed="rId6" cstate="print"/>
              <a:stretch>
                <a:fillRect/>
              </a:stretch>
            </p:blipFill>
            <p:spPr>
              <a:xfrm>
                <a:off x="6434666" y="1267968"/>
                <a:ext cx="1032934" cy="1115568"/>
              </a:xfrm>
              <a:prstGeom prst="rect">
                <a:avLst/>
              </a:prstGeom>
            </p:spPr>
          </p:pic>
          <p:sp>
            <p:nvSpPr>
              <p:cNvPr id="18" name="TextBox 17"/>
              <p:cNvSpPr txBox="1"/>
              <p:nvPr/>
            </p:nvSpPr>
            <p:spPr>
              <a:xfrm>
                <a:off x="6477000" y="2133600"/>
                <a:ext cx="423334" cy="369332"/>
              </a:xfrm>
              <a:prstGeom prst="rect">
                <a:avLst/>
              </a:prstGeom>
              <a:solidFill>
                <a:schemeClr val="bg1"/>
              </a:solidFill>
            </p:spPr>
            <p:txBody>
              <a:bodyPr wrap="square" rtlCol="0">
                <a:spAutoFit/>
              </a:bodyPr>
              <a:lstStyle/>
              <a:p>
                <a:endParaRPr lang="en-US" dirty="0"/>
              </a:p>
            </p:txBody>
          </p:sp>
        </p:grpSp>
      </p:grpSp>
      <p:sp>
        <p:nvSpPr>
          <p:cNvPr id="5" name="Content Placeholder 4"/>
          <p:cNvSpPr>
            <a:spLocks noGrp="1"/>
          </p:cNvSpPr>
          <p:nvPr>
            <p:ph idx="1"/>
          </p:nvPr>
        </p:nvSpPr>
        <p:spPr>
          <a:xfrm>
            <a:off x="304800" y="1600200"/>
            <a:ext cx="8686800" cy="4678363"/>
          </a:xfrm>
        </p:spPr>
        <p:txBody>
          <a:bodyPr/>
          <a:lstStyle/>
          <a:p>
            <a:pPr>
              <a:spcBef>
                <a:spcPct val="25000"/>
              </a:spcBef>
              <a:buClr>
                <a:srgbClr val="000000"/>
              </a:buClr>
            </a:pPr>
            <a:r>
              <a:rPr lang="en-US" sz="2800" dirty="0" smtClean="0">
                <a:ea typeface="ＭＳ Ｐゴシック" charset="-128"/>
                <a:cs typeface="ＭＳ Ｐゴシック" charset="-128"/>
              </a:rPr>
              <a:t>Partition/Aggregate</a:t>
            </a:r>
          </a:p>
          <a:p>
            <a:pPr>
              <a:spcBef>
                <a:spcPct val="25000"/>
              </a:spcBef>
              <a:buClr>
                <a:srgbClr val="000000"/>
              </a:buClr>
              <a:buNone/>
            </a:pPr>
            <a:r>
              <a:rPr lang="en-US" sz="2400" b="1" dirty="0" smtClean="0">
                <a:solidFill>
                  <a:srgbClr val="000000"/>
                </a:solidFill>
                <a:ea typeface="ＭＳ Ｐゴシック" charset="-128"/>
                <a:cs typeface="ＭＳ Ｐゴシック" charset="-128"/>
              </a:rPr>
              <a:t>     </a:t>
            </a:r>
            <a:r>
              <a:rPr lang="en-US" sz="2400" b="1" dirty="0" smtClean="0">
                <a:solidFill>
                  <a:srgbClr val="0000CC"/>
                </a:solidFill>
                <a:ea typeface="ＭＳ Ｐゴシック" charset="-128"/>
                <a:cs typeface="ＭＳ Ｐゴシック" charset="-128"/>
              </a:rPr>
              <a:t>(Query</a:t>
            </a:r>
            <a:r>
              <a:rPr lang="en-US" sz="2400" b="1" dirty="0" smtClean="0">
                <a:solidFill>
                  <a:srgbClr val="0000CC"/>
                </a:solidFill>
              </a:rPr>
              <a:t>)</a:t>
            </a:r>
            <a:endParaRPr lang="en-US" sz="2400" b="1" dirty="0" smtClean="0">
              <a:solidFill>
                <a:srgbClr val="0000CC"/>
              </a:solidFill>
              <a:ea typeface="ＭＳ Ｐゴシック" charset="-128"/>
              <a:cs typeface="ＭＳ Ｐゴシック" charset="-128"/>
            </a:endParaRPr>
          </a:p>
          <a:p>
            <a:pPr>
              <a:spcBef>
                <a:spcPct val="25000"/>
              </a:spcBef>
              <a:buClr>
                <a:srgbClr val="000000"/>
              </a:buClr>
              <a:buNone/>
            </a:pPr>
            <a:endParaRPr lang="en-US" sz="1400" dirty="0" smtClean="0">
              <a:solidFill>
                <a:srgbClr val="FF0000"/>
              </a:solidFill>
              <a:ea typeface="ＭＳ Ｐゴシック" charset="-128"/>
              <a:cs typeface="ＭＳ Ｐゴシック" charset="-128"/>
            </a:endParaRPr>
          </a:p>
          <a:p>
            <a:pPr>
              <a:spcBef>
                <a:spcPct val="25000"/>
              </a:spcBef>
              <a:buClr>
                <a:srgbClr val="000000"/>
              </a:buClr>
            </a:pPr>
            <a:r>
              <a:rPr lang="en-US" sz="2800" dirty="0" smtClean="0">
                <a:solidFill>
                  <a:srgbClr val="000000"/>
                </a:solidFill>
                <a:ea typeface="ＭＳ Ｐゴシック" charset="-128"/>
                <a:cs typeface="ＭＳ Ｐゴシック" charset="-128"/>
              </a:rPr>
              <a:t>Short messages [50KB-1MB] </a:t>
            </a:r>
          </a:p>
          <a:p>
            <a:pPr>
              <a:spcBef>
                <a:spcPct val="25000"/>
              </a:spcBef>
              <a:buClr>
                <a:srgbClr val="000000"/>
              </a:buClr>
              <a:buNone/>
            </a:pPr>
            <a:r>
              <a:rPr lang="en-US" sz="2400" b="1" dirty="0" smtClean="0">
                <a:solidFill>
                  <a:srgbClr val="000000"/>
                </a:solidFill>
                <a:ea typeface="ＭＳ Ｐゴシック" charset="-128"/>
                <a:cs typeface="ＭＳ Ｐゴシック" charset="-128"/>
              </a:rPr>
              <a:t>    </a:t>
            </a:r>
            <a:r>
              <a:rPr lang="en-US" sz="2400" b="1" dirty="0">
                <a:solidFill>
                  <a:srgbClr val="000000"/>
                </a:solidFill>
                <a:ea typeface="ＭＳ Ｐゴシック" charset="-128"/>
                <a:cs typeface="ＭＳ Ｐゴシック" charset="-128"/>
              </a:rPr>
              <a:t> </a:t>
            </a:r>
            <a:r>
              <a:rPr lang="en-US" sz="2400" b="1" dirty="0" smtClean="0">
                <a:solidFill>
                  <a:srgbClr val="0000CC"/>
                </a:solidFill>
                <a:ea typeface="ＭＳ Ｐゴシック" charset="-128"/>
                <a:cs typeface="ＭＳ Ｐゴシック" charset="-128"/>
              </a:rPr>
              <a:t>(</a:t>
            </a:r>
            <a:r>
              <a:rPr lang="en-US" sz="2400" b="1" dirty="0" smtClean="0">
                <a:solidFill>
                  <a:srgbClr val="0000CC"/>
                </a:solidFill>
              </a:rPr>
              <a:t>C</a:t>
            </a:r>
            <a:r>
              <a:rPr lang="en-US" sz="2400" b="1" dirty="0" smtClean="0">
                <a:solidFill>
                  <a:srgbClr val="0000CC"/>
                </a:solidFill>
                <a:ea typeface="ＭＳ Ｐゴシック" charset="-128"/>
                <a:cs typeface="ＭＳ Ｐゴシック" charset="-128"/>
              </a:rPr>
              <a:t>oordination, Control state)</a:t>
            </a:r>
          </a:p>
          <a:p>
            <a:pPr lvl="1">
              <a:spcBef>
                <a:spcPct val="25000"/>
              </a:spcBef>
              <a:buClr>
                <a:srgbClr val="000000"/>
              </a:buClr>
              <a:buNone/>
            </a:pPr>
            <a:endParaRPr lang="en-US" sz="1400" dirty="0" smtClean="0">
              <a:solidFill>
                <a:srgbClr val="000000"/>
              </a:solidFill>
              <a:ea typeface="ＭＳ Ｐゴシック" charset="-128"/>
              <a:cs typeface="ＭＳ Ｐゴシック" charset="-128"/>
            </a:endParaRPr>
          </a:p>
          <a:p>
            <a:pPr>
              <a:spcBef>
                <a:spcPct val="25000"/>
              </a:spcBef>
              <a:buClr>
                <a:srgbClr val="000000"/>
              </a:buClr>
            </a:pPr>
            <a:r>
              <a:rPr lang="en-US" sz="2800" dirty="0" smtClean="0">
                <a:solidFill>
                  <a:srgbClr val="000000"/>
                </a:solidFill>
                <a:ea typeface="ＭＳ Ｐゴシック" charset="-128"/>
                <a:cs typeface="ＭＳ Ｐゴシック" charset="-128"/>
              </a:rPr>
              <a:t>Large flows [1MB-100MB] </a:t>
            </a:r>
          </a:p>
          <a:p>
            <a:pPr>
              <a:spcBef>
                <a:spcPct val="25000"/>
              </a:spcBef>
              <a:buClr>
                <a:srgbClr val="000000"/>
              </a:buClr>
              <a:buNone/>
            </a:pPr>
            <a:r>
              <a:rPr lang="en-US" sz="2400" b="1" dirty="0" smtClean="0">
                <a:solidFill>
                  <a:srgbClr val="000000"/>
                </a:solidFill>
                <a:ea typeface="ＭＳ Ｐゴシック" charset="-128"/>
                <a:cs typeface="ＭＳ Ｐゴシック" charset="-128"/>
              </a:rPr>
              <a:t>     </a:t>
            </a:r>
            <a:r>
              <a:rPr lang="en-US" sz="2400" b="1" dirty="0" smtClean="0">
                <a:solidFill>
                  <a:srgbClr val="0000CC"/>
                </a:solidFill>
                <a:ea typeface="ＭＳ Ｐゴシック" charset="-128"/>
                <a:cs typeface="ＭＳ Ｐゴシック" charset="-128"/>
              </a:rPr>
              <a:t>(</a:t>
            </a:r>
            <a:r>
              <a:rPr lang="en-US" sz="2400" b="1" dirty="0" smtClean="0">
                <a:solidFill>
                  <a:srgbClr val="0000CC"/>
                </a:solidFill>
              </a:rPr>
              <a:t>D</a:t>
            </a:r>
            <a:r>
              <a:rPr lang="en-US" sz="2400" b="1" dirty="0" smtClean="0">
                <a:solidFill>
                  <a:srgbClr val="0000CC"/>
                </a:solidFill>
                <a:ea typeface="ＭＳ Ｐゴシック" charset="-128"/>
                <a:cs typeface="ＭＳ Ｐゴシック" charset="-128"/>
              </a:rPr>
              <a:t>ata update)</a:t>
            </a:r>
            <a:r>
              <a:rPr lang="en-US" sz="2400" b="1" dirty="0" smtClean="0">
                <a:solidFill>
                  <a:srgbClr val="000000"/>
                </a:solidFill>
                <a:ea typeface="ＭＳ Ｐゴシック" charset="-128"/>
                <a:cs typeface="ＭＳ Ｐゴシック" charset="-128"/>
              </a:rPr>
              <a:t> </a:t>
            </a:r>
          </a:p>
          <a:p>
            <a:pPr lvl="1">
              <a:spcBef>
                <a:spcPct val="25000"/>
              </a:spcBef>
              <a:buClr>
                <a:srgbClr val="000000"/>
              </a:buClr>
              <a:buNone/>
            </a:pPr>
            <a:endParaRPr lang="en-US" sz="2400" dirty="0" smtClean="0">
              <a:solidFill>
                <a:srgbClr val="FF0000"/>
              </a:solidFill>
              <a:ea typeface="ＭＳ Ｐゴシック" charset="-128"/>
              <a:cs typeface="ＭＳ Ｐゴシック" charset="-128"/>
            </a:endParaRPr>
          </a:p>
          <a:p>
            <a:endParaRPr lang="en-US" sz="2800" dirty="0"/>
          </a:p>
        </p:txBody>
      </p:sp>
      <p:grpSp>
        <p:nvGrpSpPr>
          <p:cNvPr id="22" name="Group 21"/>
          <p:cNvGrpSpPr/>
          <p:nvPr/>
        </p:nvGrpSpPr>
        <p:grpSpPr>
          <a:xfrm>
            <a:off x="5222658" y="1824335"/>
            <a:ext cx="3729862" cy="3052465"/>
            <a:chOff x="5222658" y="1824335"/>
            <a:chExt cx="3729862" cy="3052465"/>
          </a:xfrm>
        </p:grpSpPr>
        <p:grpSp>
          <p:nvGrpSpPr>
            <p:cNvPr id="19" name="Group 18"/>
            <p:cNvGrpSpPr/>
            <p:nvPr/>
          </p:nvGrpSpPr>
          <p:grpSpPr>
            <a:xfrm>
              <a:off x="5222658" y="1824335"/>
              <a:ext cx="3729862" cy="461665"/>
              <a:chOff x="5222658" y="2057400"/>
              <a:chExt cx="3729862" cy="461665"/>
            </a:xfrm>
          </p:grpSpPr>
          <p:cxnSp>
            <p:nvCxnSpPr>
              <p:cNvPr id="7" name="Straight Arrow Connector 6"/>
              <p:cNvCxnSpPr/>
              <p:nvPr/>
            </p:nvCxnSpPr>
            <p:spPr>
              <a:xfrm>
                <a:off x="5222658" y="2286000"/>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88034" y="2057400"/>
                <a:ext cx="2864486" cy="461665"/>
              </a:xfrm>
              <a:prstGeom prst="rect">
                <a:avLst/>
              </a:prstGeom>
              <a:noFill/>
            </p:spPr>
            <p:txBody>
              <a:bodyPr wrap="none" rtlCol="0">
                <a:spAutoFit/>
              </a:bodyPr>
              <a:lstStyle/>
              <a:p>
                <a:r>
                  <a:rPr lang="en-US" sz="2400" b="1" dirty="0" smtClean="0">
                    <a:solidFill>
                      <a:srgbClr val="FF0000"/>
                    </a:solidFill>
                    <a:ea typeface="ＭＳ Ｐゴシック" charset="-128"/>
                    <a:cs typeface="ＭＳ Ｐゴシック" charset="-128"/>
                  </a:rPr>
                  <a:t>High Burst-Tolerance</a:t>
                </a:r>
              </a:p>
            </p:txBody>
          </p:sp>
        </p:grpSp>
        <p:grpSp>
          <p:nvGrpSpPr>
            <p:cNvPr id="20" name="Group 19"/>
            <p:cNvGrpSpPr/>
            <p:nvPr/>
          </p:nvGrpSpPr>
          <p:grpSpPr>
            <a:xfrm>
              <a:off x="5230624" y="3124200"/>
              <a:ext cx="2627998" cy="461665"/>
              <a:chOff x="5230624" y="3119735"/>
              <a:chExt cx="2627998" cy="461665"/>
            </a:xfrm>
          </p:grpSpPr>
          <p:cxnSp>
            <p:nvCxnSpPr>
              <p:cNvPr id="9" name="Straight Arrow Connector 8"/>
              <p:cNvCxnSpPr/>
              <p:nvPr/>
            </p:nvCxnSpPr>
            <p:spPr>
              <a:xfrm>
                <a:off x="5230624" y="3424535"/>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6000" y="3119735"/>
                <a:ext cx="1762622" cy="461665"/>
              </a:xfrm>
              <a:prstGeom prst="rect">
                <a:avLst/>
              </a:prstGeom>
              <a:noFill/>
            </p:spPr>
            <p:txBody>
              <a:bodyPr wrap="none" rtlCol="0">
                <a:spAutoFit/>
              </a:bodyPr>
              <a:lstStyle/>
              <a:p>
                <a:r>
                  <a:rPr lang="en-US" sz="2400" b="1" dirty="0" smtClean="0">
                    <a:solidFill>
                      <a:srgbClr val="FF0000"/>
                    </a:solidFill>
                    <a:ea typeface="ＭＳ Ｐゴシック" charset="-128"/>
                    <a:cs typeface="ＭＳ Ｐゴシック" charset="-128"/>
                  </a:rPr>
                  <a:t>Low Latency</a:t>
                </a:r>
                <a:endParaRPr lang="en-US" sz="2400" b="1" dirty="0">
                  <a:solidFill>
                    <a:srgbClr val="FF0000"/>
                  </a:solidFill>
                </a:endParaRPr>
              </a:p>
            </p:txBody>
          </p:sp>
        </p:grpSp>
        <p:grpSp>
          <p:nvGrpSpPr>
            <p:cNvPr id="21" name="Group 20"/>
            <p:cNvGrpSpPr/>
            <p:nvPr/>
          </p:nvGrpSpPr>
          <p:grpSpPr>
            <a:xfrm>
              <a:off x="5222658" y="4415135"/>
              <a:ext cx="3206131" cy="461665"/>
              <a:chOff x="5222658" y="4034135"/>
              <a:chExt cx="3206131" cy="461665"/>
            </a:xfrm>
          </p:grpSpPr>
          <p:cxnSp>
            <p:nvCxnSpPr>
              <p:cNvPr id="13" name="Straight Arrow Connector 12"/>
              <p:cNvCxnSpPr/>
              <p:nvPr/>
            </p:nvCxnSpPr>
            <p:spPr>
              <a:xfrm>
                <a:off x="5222658" y="4267200"/>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88034" y="4034135"/>
                <a:ext cx="2340755" cy="461665"/>
              </a:xfrm>
              <a:prstGeom prst="rect">
                <a:avLst/>
              </a:prstGeom>
              <a:noFill/>
            </p:spPr>
            <p:txBody>
              <a:bodyPr wrap="none" rtlCol="0">
                <a:spAutoFit/>
              </a:bodyPr>
              <a:lstStyle/>
              <a:p>
                <a:r>
                  <a:rPr lang="en-US" sz="2400" b="1" dirty="0" smtClean="0">
                    <a:solidFill>
                      <a:srgbClr val="FF0000"/>
                    </a:solidFill>
                    <a:ea typeface="ＭＳ Ｐゴシック" charset="-128"/>
                    <a:cs typeface="ＭＳ Ｐゴシック" charset="-128"/>
                  </a:rPr>
                  <a:t>High Throughput</a:t>
                </a:r>
                <a:endParaRPr lang="en-US" sz="2400" b="1" dirty="0">
                  <a:solidFill>
                    <a:srgbClr val="FF0000"/>
                  </a:solidFill>
                </a:endParaRPr>
              </a:p>
            </p:txBody>
          </p:sp>
        </p:grpSp>
      </p:grpSp>
      <p:sp>
        <p:nvSpPr>
          <p:cNvPr id="26" name="Slide Number Placeholder 25"/>
          <p:cNvSpPr>
            <a:spLocks noGrp="1"/>
          </p:cNvSpPr>
          <p:nvPr>
            <p:ph type="sldNum" sz="quarter" idx="12"/>
          </p:nvPr>
        </p:nvSpPr>
        <p:spPr/>
        <p:txBody>
          <a:bodyPr/>
          <a:lstStyle/>
          <a:p>
            <a:fld id="{D6860B3D-D4F8-4840-B91D-0EEC232E35FC}" type="slidenum">
              <a:rPr lang="en-US" smtClean="0"/>
              <a:pPr/>
              <a:t>13</a:t>
            </a:fld>
            <a:endParaRPr lang="en-US"/>
          </a:p>
        </p:txBody>
      </p:sp>
      <p:sp>
        <p:nvSpPr>
          <p:cNvPr id="2" name="Title 1"/>
          <p:cNvSpPr>
            <a:spLocks noGrp="1"/>
          </p:cNvSpPr>
          <p:nvPr>
            <p:ph type="title"/>
          </p:nvPr>
        </p:nvSpPr>
        <p:spPr/>
        <p:txBody>
          <a:bodyPr>
            <a:normAutofit fontScale="90000"/>
          </a:bodyPr>
          <a:lstStyle/>
          <a:p>
            <a:r>
              <a:rPr lang="en-US" dirty="0" smtClean="0"/>
              <a:t>Data Center Workloads &amp; Requirements</a:t>
            </a:r>
            <a:endParaRPr lang="en-US" dirty="0"/>
          </a:p>
        </p:txBody>
      </p:sp>
      <p:sp>
        <p:nvSpPr>
          <p:cNvPr id="24" name="Rounded Rectangle 23"/>
          <p:cNvSpPr/>
          <p:nvPr/>
        </p:nvSpPr>
        <p:spPr>
          <a:xfrm>
            <a:off x="609600" y="5410200"/>
            <a:ext cx="80010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The challenge is to achieve these three together.</a:t>
            </a:r>
            <a:endParaRPr lang="en-US" sz="2800" b="1" dirty="0"/>
          </a:p>
        </p:txBody>
      </p:sp>
    </p:spTree>
    <p:custDataLst>
      <p:tags r:id="rId1"/>
    </p:custDataLst>
    <p:extLst>
      <p:ext uri="{BB962C8B-B14F-4D97-AF65-F5344CB8AC3E}">
        <p14:creationId xmlns:p14="http://schemas.microsoft.com/office/powerpoint/2010/main" val="2465002448"/>
      </p:ext>
    </p:extLst>
  </p:cSld>
  <p:clrMapOvr>
    <a:masterClrMapping/>
  </p:clrMapOvr>
  <p:transition xmlns:p14="http://schemas.microsoft.com/office/powerpoint/2010/main" spd="slow" advTm="6520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rot="5400000" flipH="1" flipV="1">
            <a:off x="2019300" y="3924300"/>
            <a:ext cx="48006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96F468FF-8BB4-3349-8005-AE9F629C616D}" type="slidenum">
              <a:rPr lang="en-US" smtClean="0"/>
              <a:pPr/>
              <a:t>14</a:t>
            </a:fld>
            <a:endParaRPr lang="en-US"/>
          </a:p>
        </p:txBody>
      </p:sp>
      <p:sp>
        <p:nvSpPr>
          <p:cNvPr id="7" name="TextBox 6"/>
          <p:cNvSpPr txBox="1"/>
          <p:nvPr/>
        </p:nvSpPr>
        <p:spPr>
          <a:xfrm>
            <a:off x="228601" y="2069068"/>
            <a:ext cx="3352799" cy="461665"/>
          </a:xfrm>
          <a:prstGeom prst="rect">
            <a:avLst/>
          </a:prstGeom>
          <a:noFill/>
        </p:spPr>
        <p:txBody>
          <a:bodyPr wrap="square" rtlCol="0">
            <a:spAutoFit/>
          </a:bodyPr>
          <a:lstStyle/>
          <a:p>
            <a:pPr marL="342900" indent="-342900" defTabSz="914400" eaLnBrk="0" hangingPunct="0">
              <a:spcBef>
                <a:spcPct val="20000"/>
              </a:spcBef>
              <a:defRPr/>
            </a:pPr>
            <a:r>
              <a:rPr lang="en-US" sz="2400" b="1" kern="0" dirty="0" smtClean="0">
                <a:cs typeface="Times New Roman"/>
              </a:rPr>
              <a:t>High Burst Tolerance</a:t>
            </a:r>
          </a:p>
        </p:txBody>
      </p:sp>
      <p:sp>
        <p:nvSpPr>
          <p:cNvPr id="9" name="TextBox 8"/>
          <p:cNvSpPr txBox="1"/>
          <p:nvPr/>
        </p:nvSpPr>
        <p:spPr>
          <a:xfrm>
            <a:off x="228601" y="1676400"/>
            <a:ext cx="3302690" cy="461665"/>
          </a:xfrm>
          <a:prstGeom prst="rect">
            <a:avLst/>
          </a:prstGeom>
          <a:noFill/>
        </p:spPr>
        <p:txBody>
          <a:bodyPr wrap="square" rtlCol="0">
            <a:spAutoFit/>
          </a:bodyPr>
          <a:lstStyle/>
          <a:p>
            <a:pPr marL="342900" indent="-342900" defTabSz="914400" eaLnBrk="0" hangingPunct="0">
              <a:spcBef>
                <a:spcPct val="20000"/>
              </a:spcBef>
              <a:defRPr/>
            </a:pPr>
            <a:r>
              <a:rPr lang="en-US" sz="2400" b="1" kern="0" dirty="0" smtClean="0">
                <a:cs typeface="Times New Roman"/>
              </a:rPr>
              <a:t>High Throughput</a:t>
            </a:r>
          </a:p>
        </p:txBody>
      </p:sp>
      <p:sp>
        <p:nvSpPr>
          <p:cNvPr id="12" name="TextBox 11"/>
          <p:cNvSpPr txBox="1"/>
          <p:nvPr/>
        </p:nvSpPr>
        <p:spPr>
          <a:xfrm>
            <a:off x="5791200" y="2057400"/>
            <a:ext cx="1801520" cy="461665"/>
          </a:xfrm>
          <a:prstGeom prst="rect">
            <a:avLst/>
          </a:prstGeom>
          <a:noFill/>
        </p:spPr>
        <p:txBody>
          <a:bodyPr wrap="square" rtlCol="0">
            <a:spAutoFit/>
          </a:bodyPr>
          <a:lstStyle/>
          <a:p>
            <a:pPr marL="342900" indent="-342900" defTabSz="914400" eaLnBrk="0" hangingPunct="0">
              <a:spcBef>
                <a:spcPct val="20000"/>
              </a:spcBef>
              <a:defRPr/>
            </a:pPr>
            <a:r>
              <a:rPr lang="en-US" sz="2400" b="1" kern="0" dirty="0" smtClean="0">
                <a:cs typeface="Times New Roman"/>
              </a:rPr>
              <a:t>Low Latency</a:t>
            </a:r>
          </a:p>
        </p:txBody>
      </p:sp>
      <p:sp>
        <p:nvSpPr>
          <p:cNvPr id="20" name="TextBox 19"/>
          <p:cNvSpPr txBox="1"/>
          <p:nvPr/>
        </p:nvSpPr>
        <p:spPr>
          <a:xfrm>
            <a:off x="533400" y="3886200"/>
            <a:ext cx="2666999" cy="1200329"/>
          </a:xfrm>
          <a:prstGeom prst="rect">
            <a:avLst/>
          </a:prstGeom>
          <a:noFill/>
        </p:spPr>
        <p:txBody>
          <a:bodyPr wrap="square" rtlCol="0">
            <a:spAutoFit/>
          </a:bodyPr>
          <a:lstStyle/>
          <a:p>
            <a:r>
              <a:rPr lang="en-US" sz="2400" b="1" dirty="0" smtClean="0">
                <a:solidFill>
                  <a:srgbClr val="0000CC"/>
                </a:solidFill>
              </a:rPr>
              <a:t>Deep Buffers:</a:t>
            </a:r>
          </a:p>
          <a:p>
            <a:pPr>
              <a:buFont typeface="Wingdings" pitchFamily="2" charset="2"/>
              <a:buChar char="Ø"/>
            </a:pPr>
            <a:r>
              <a:rPr lang="en-US" sz="2400" dirty="0" smtClean="0">
                <a:solidFill>
                  <a:srgbClr val="FF0000"/>
                </a:solidFill>
              </a:rPr>
              <a:t> Queuing Delays</a:t>
            </a:r>
          </a:p>
          <a:p>
            <a:r>
              <a:rPr lang="en-US" sz="2400" dirty="0" smtClean="0">
                <a:solidFill>
                  <a:srgbClr val="FF0000"/>
                </a:solidFill>
              </a:rPr>
              <a:t>     Increase Latency</a:t>
            </a:r>
            <a:endParaRPr lang="en-US" sz="2400" dirty="0">
              <a:solidFill>
                <a:srgbClr val="FF0000"/>
              </a:solidFill>
            </a:endParaRPr>
          </a:p>
        </p:txBody>
      </p:sp>
      <p:sp>
        <p:nvSpPr>
          <p:cNvPr id="21" name="TextBox 20"/>
          <p:cNvSpPr txBox="1"/>
          <p:nvPr/>
        </p:nvSpPr>
        <p:spPr>
          <a:xfrm>
            <a:off x="5257800" y="3886200"/>
            <a:ext cx="3352800" cy="1200329"/>
          </a:xfrm>
          <a:prstGeom prst="rect">
            <a:avLst/>
          </a:prstGeom>
          <a:noFill/>
        </p:spPr>
        <p:txBody>
          <a:bodyPr wrap="square" rtlCol="0">
            <a:spAutoFit/>
          </a:bodyPr>
          <a:lstStyle/>
          <a:p>
            <a:r>
              <a:rPr lang="en-US" sz="2400" b="1" dirty="0" smtClean="0">
                <a:solidFill>
                  <a:srgbClr val="0000CC"/>
                </a:solidFill>
              </a:rPr>
              <a:t>Shallow Buffers:</a:t>
            </a:r>
          </a:p>
          <a:p>
            <a:pPr>
              <a:buFont typeface="Wingdings" pitchFamily="2" charset="2"/>
              <a:buChar char="Ø"/>
            </a:pPr>
            <a:r>
              <a:rPr lang="en-US" sz="2400" dirty="0" smtClean="0">
                <a:solidFill>
                  <a:srgbClr val="FF0000"/>
                </a:solidFill>
              </a:rPr>
              <a:t> Bad for Bursts &amp; </a:t>
            </a:r>
          </a:p>
          <a:p>
            <a:r>
              <a:rPr lang="en-US" sz="2400" dirty="0" smtClean="0">
                <a:solidFill>
                  <a:srgbClr val="FF0000"/>
                </a:solidFill>
              </a:rPr>
              <a:t>     Throughput   </a:t>
            </a:r>
            <a:endParaRPr lang="en-US" sz="2400" dirty="0">
              <a:solidFill>
                <a:srgbClr val="FF0000"/>
              </a:solidFill>
            </a:endParaRPr>
          </a:p>
        </p:txBody>
      </p:sp>
      <p:pic>
        <p:nvPicPr>
          <p:cNvPr id="8193" name="Picture 1"/>
          <p:cNvPicPr>
            <a:picLocks noChangeAspect="1" noChangeArrowheads="1"/>
          </p:cNvPicPr>
          <p:nvPr/>
        </p:nvPicPr>
        <p:blipFill>
          <a:blip r:embed="rId4" cstate="print"/>
          <a:srcRect/>
          <a:stretch>
            <a:fillRect/>
          </a:stretch>
        </p:blipFill>
        <p:spPr bwMode="auto">
          <a:xfrm rot="16140000" flipH="1">
            <a:off x="3979600" y="1220063"/>
            <a:ext cx="800661" cy="2656570"/>
          </a:xfrm>
          <a:prstGeom prst="rect">
            <a:avLst/>
          </a:prstGeom>
          <a:noFill/>
          <a:ln w="9525">
            <a:noFill/>
            <a:miter lim="800000"/>
            <a:headEnd/>
            <a:tailEnd/>
          </a:ln>
          <a:effectLst/>
        </p:spPr>
      </p:pic>
      <p:cxnSp>
        <p:nvCxnSpPr>
          <p:cNvPr id="24" name="Straight Connector 23"/>
          <p:cNvCxnSpPr/>
          <p:nvPr/>
        </p:nvCxnSpPr>
        <p:spPr>
          <a:xfrm rot="10800000">
            <a:off x="2286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7912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Tension Between Requirements</a:t>
            </a:r>
            <a:endParaRPr lang="en-US" dirty="0"/>
          </a:p>
        </p:txBody>
      </p:sp>
      <p:sp>
        <p:nvSpPr>
          <p:cNvPr id="19" name="Rounded Rectangle 18"/>
          <p:cNvSpPr/>
          <p:nvPr/>
        </p:nvSpPr>
        <p:spPr>
          <a:xfrm>
            <a:off x="533400" y="3733800"/>
            <a:ext cx="80010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We need:</a:t>
            </a:r>
          </a:p>
          <a:p>
            <a:pPr algn="ctr"/>
            <a:r>
              <a:rPr lang="en-US" sz="2800" b="1" dirty="0" smtClean="0"/>
              <a:t>Low Queue Occupancy &amp; High Throughput</a:t>
            </a:r>
            <a:endParaRPr lang="en-US" sz="2800" b="1" dirty="0"/>
          </a:p>
        </p:txBody>
      </p:sp>
    </p:spTree>
    <p:custDataLst>
      <p:tags r:id="rId1"/>
    </p:custDataLst>
    <p:extLst>
      <p:ext uri="{BB962C8B-B14F-4D97-AF65-F5344CB8AC3E}">
        <p14:creationId xmlns:p14="http://schemas.microsoft.com/office/powerpoint/2010/main" val="3309816002"/>
      </p:ext>
    </p:extLst>
  </p:cSld>
  <p:clrMapOvr>
    <a:masterClrMapping/>
  </p:clrMapOvr>
  <p:transition xmlns:p14="http://schemas.microsoft.com/office/powerpoint/2010/main" spd="slow" advTm="5592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TCP Buffer </a:t>
            </a:r>
            <a:r>
              <a:rPr lang="en-US" dirty="0"/>
              <a:t>R</a:t>
            </a:r>
            <a:r>
              <a:rPr lang="en-US" dirty="0" smtClean="0"/>
              <a:t>equirement</a:t>
            </a:r>
            <a:endParaRPr lang="en-US" dirty="0"/>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ontent Placeholder 12"/>
          <p:cNvSpPr>
            <a:spLocks noGrp="1"/>
          </p:cNvSpPr>
          <p:nvPr>
            <p:ph idx="1"/>
          </p:nvPr>
        </p:nvSpPr>
        <p:spPr>
          <a:xfrm>
            <a:off x="304800" y="1371600"/>
            <a:ext cx="8229600" cy="990600"/>
          </a:xfrm>
        </p:spPr>
        <p:txBody>
          <a:bodyPr>
            <a:normAutofit/>
          </a:bodyPr>
          <a:lstStyle/>
          <a:p>
            <a:r>
              <a:rPr lang="en-US" sz="2400" dirty="0" smtClean="0"/>
              <a:t>Bandwidth-delay product rule of thumb:</a:t>
            </a:r>
          </a:p>
          <a:p>
            <a:pPr lvl="1"/>
            <a:r>
              <a:rPr lang="en-US" sz="2000" dirty="0" smtClean="0"/>
              <a:t>A single flow needs </a:t>
            </a:r>
            <a:r>
              <a:rPr lang="en-US" sz="2000" b="1" dirty="0" smtClean="0"/>
              <a:t>C×RTT </a:t>
            </a:r>
            <a:r>
              <a:rPr lang="en-US" sz="2000" dirty="0" smtClean="0"/>
              <a:t>buffers for </a:t>
            </a:r>
            <a:r>
              <a:rPr lang="en-US" sz="2000" b="1" dirty="0" smtClean="0">
                <a:solidFill>
                  <a:srgbClr val="FF0000"/>
                </a:solidFill>
              </a:rPr>
              <a:t>100% Throughput.</a:t>
            </a:r>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2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3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 name="Text Box 19"/>
          <p:cNvSpPr txBox="1">
            <a:spLocks noChangeArrowheads="1"/>
          </p:cNvSpPr>
          <p:nvPr/>
        </p:nvSpPr>
        <p:spPr bwMode="auto">
          <a:xfrm rot="16200000">
            <a:off x="-362479" y="5327147"/>
            <a:ext cx="1574825" cy="369332"/>
          </a:xfrm>
          <a:prstGeom prst="rect">
            <a:avLst/>
          </a:prstGeom>
          <a:noFill/>
          <a:ln w="9525">
            <a:noFill/>
            <a:miter lim="800000"/>
            <a:headEnd/>
            <a:tailEnd/>
          </a:ln>
          <a:effectLst/>
        </p:spPr>
        <p:txBody>
          <a:bodyPr wrap="square">
            <a:spAutoFit/>
          </a:bodyPr>
          <a:lstStyle/>
          <a:p>
            <a:pPr algn="r"/>
            <a:r>
              <a:rPr lang="en-US" b="1" dirty="0" smtClean="0"/>
              <a:t>Throughput</a:t>
            </a:r>
            <a:endParaRPr lang="en-US" b="1" dirty="0"/>
          </a:p>
        </p:txBody>
      </p:sp>
      <p:sp>
        <p:nvSpPr>
          <p:cNvPr id="212" name="Text Box 19"/>
          <p:cNvSpPr txBox="1">
            <a:spLocks noChangeArrowheads="1"/>
          </p:cNvSpPr>
          <p:nvPr/>
        </p:nvSpPr>
        <p:spPr bwMode="auto">
          <a:xfrm rot="16200000">
            <a:off x="-174590" y="3621964"/>
            <a:ext cx="1199046" cy="369333"/>
          </a:xfrm>
          <a:prstGeom prst="rect">
            <a:avLst/>
          </a:prstGeom>
          <a:noFill/>
          <a:ln w="9525">
            <a:noFill/>
            <a:miter lim="800000"/>
            <a:headEnd/>
            <a:tailEnd/>
          </a:ln>
          <a:effectLst/>
        </p:spPr>
        <p:txBody>
          <a:bodyPr wrap="none">
            <a:spAutoFit/>
          </a:bodyPr>
          <a:lstStyle/>
          <a:p>
            <a:pPr algn="r"/>
            <a:r>
              <a:rPr lang="en-US" b="1" dirty="0" smtClean="0"/>
              <a:t>Buffer Size</a:t>
            </a:r>
            <a:endParaRPr lang="en-US" b="1" dirty="0"/>
          </a:p>
        </p:txBody>
      </p:sp>
      <p:grpSp>
        <p:nvGrpSpPr>
          <p:cNvPr id="8" name="Group 7"/>
          <p:cNvGrpSpPr/>
          <p:nvPr/>
        </p:nvGrpSpPr>
        <p:grpSpPr>
          <a:xfrm>
            <a:off x="4648202" y="2590800"/>
            <a:ext cx="3962398" cy="3530953"/>
            <a:chOff x="533402" y="2590800"/>
            <a:chExt cx="3962398" cy="3530953"/>
          </a:xfrm>
        </p:grpSpPr>
        <p:grpSp>
          <p:nvGrpSpPr>
            <p:cNvPr id="7" name="Group 6"/>
            <p:cNvGrpSpPr/>
            <p:nvPr/>
          </p:nvGrpSpPr>
          <p:grpSpPr>
            <a:xfrm>
              <a:off x="533402" y="3173812"/>
              <a:ext cx="3962398" cy="2947941"/>
              <a:chOff x="533402" y="3173812"/>
              <a:chExt cx="3962398" cy="2947941"/>
            </a:xfrm>
          </p:grpSpPr>
          <p:sp>
            <p:nvSpPr>
              <p:cNvPr id="214" name="Text Box 19"/>
              <p:cNvSpPr txBox="1">
                <a:spLocks noChangeArrowheads="1"/>
              </p:cNvSpPr>
              <p:nvPr/>
            </p:nvSpPr>
            <p:spPr bwMode="auto">
              <a:xfrm>
                <a:off x="533402" y="5122569"/>
                <a:ext cx="536685" cy="538103"/>
              </a:xfrm>
              <a:prstGeom prst="rect">
                <a:avLst/>
              </a:prstGeom>
              <a:noFill/>
              <a:ln w="9525">
                <a:noFill/>
                <a:miter lim="800000"/>
                <a:headEnd/>
                <a:tailEnd/>
              </a:ln>
              <a:effectLst/>
            </p:spPr>
            <p:txBody>
              <a:bodyPr wrap="none">
                <a:spAutoFit/>
              </a:bodyPr>
              <a:lstStyle/>
              <a:p>
                <a:r>
                  <a:rPr lang="en-US" b="1" dirty="0" smtClean="0"/>
                  <a:t>100%</a:t>
                </a:r>
                <a:endParaRPr lang="en-US" b="1" dirty="0"/>
              </a:p>
            </p:txBody>
          </p:sp>
          <p:grpSp>
            <p:nvGrpSpPr>
              <p:cNvPr id="6" name="Group 5"/>
              <p:cNvGrpSpPr/>
              <p:nvPr/>
            </p:nvGrpSpPr>
            <p:grpSpPr>
              <a:xfrm>
                <a:off x="897302" y="3173812"/>
                <a:ext cx="3598498" cy="2947941"/>
                <a:chOff x="869607" y="3173812"/>
                <a:chExt cx="3598498" cy="2947941"/>
              </a:xfrm>
            </p:grpSpPr>
            <p:sp>
              <p:nvSpPr>
                <p:cNvPr id="208" name="Text Box 19"/>
                <p:cNvSpPr txBox="1">
                  <a:spLocks noChangeArrowheads="1"/>
                </p:cNvSpPr>
                <p:nvPr/>
              </p:nvSpPr>
              <p:spPr bwMode="auto">
                <a:xfrm>
                  <a:off x="869607" y="3352800"/>
                  <a:ext cx="239749" cy="538103"/>
                </a:xfrm>
                <a:prstGeom prst="rect">
                  <a:avLst/>
                </a:prstGeom>
                <a:noFill/>
                <a:ln w="9525">
                  <a:noFill/>
                  <a:miter lim="800000"/>
                  <a:headEnd/>
                  <a:tailEnd/>
                </a:ln>
                <a:effectLst/>
              </p:spPr>
              <p:txBody>
                <a:bodyPr wrap="none">
                  <a:spAutoFit/>
                </a:bodyPr>
                <a:lstStyle/>
                <a:p>
                  <a:r>
                    <a:rPr lang="en-US" b="1" dirty="0"/>
                    <a:t>B</a:t>
                  </a:r>
                </a:p>
              </p:txBody>
            </p:sp>
            <p:cxnSp>
              <p:nvCxnSpPr>
                <p:cNvPr id="209" name="Straight Connector 208"/>
                <p:cNvCxnSpPr/>
                <p:nvPr/>
              </p:nvCxnSpPr>
              <p:spPr>
                <a:xfrm>
                  <a:off x="1189830" y="3581400"/>
                  <a:ext cx="325286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5" name="Group 108"/>
                <p:cNvGrpSpPr/>
                <p:nvPr/>
              </p:nvGrpSpPr>
              <p:grpSpPr>
                <a:xfrm>
                  <a:off x="1247917" y="3530734"/>
                  <a:ext cx="2892582" cy="905723"/>
                  <a:chOff x="2362200" y="5624697"/>
                  <a:chExt cx="3794574" cy="621652"/>
                </a:xfrm>
              </p:grpSpPr>
              <p:grpSp>
                <p:nvGrpSpPr>
                  <p:cNvPr id="228" name="Group 21"/>
                  <p:cNvGrpSpPr>
                    <a:grpSpLocks/>
                  </p:cNvGrpSpPr>
                  <p:nvPr/>
                </p:nvGrpSpPr>
                <p:grpSpPr bwMode="auto">
                  <a:xfrm>
                    <a:off x="2362200" y="5624697"/>
                    <a:ext cx="1892299" cy="609601"/>
                    <a:chOff x="1632" y="2660"/>
                    <a:chExt cx="720" cy="432"/>
                  </a:xfrm>
                </p:grpSpPr>
                <p:sp>
                  <p:nvSpPr>
                    <p:cNvPr id="232" name="Freeform 22"/>
                    <p:cNvSpPr>
                      <a:spLocks/>
                    </p:cNvSpPr>
                    <p:nvPr/>
                  </p:nvSpPr>
                  <p:spPr bwMode="auto">
                    <a:xfrm>
                      <a:off x="1632" y="2660"/>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233" name="Line 23"/>
                    <p:cNvSpPr>
                      <a:spLocks noChangeShapeType="1"/>
                    </p:cNvSpPr>
                    <p:nvPr/>
                  </p:nvSpPr>
                  <p:spPr bwMode="auto">
                    <a:xfrm>
                      <a:off x="2304" y="2660"/>
                      <a:ext cx="48" cy="432"/>
                    </a:xfrm>
                    <a:prstGeom prst="line">
                      <a:avLst/>
                    </a:prstGeom>
                    <a:noFill/>
                    <a:ln w="19050" cap="rnd">
                      <a:solidFill>
                        <a:srgbClr val="FF0000"/>
                      </a:solidFill>
                      <a:round/>
                      <a:headEnd/>
                      <a:tailEnd/>
                    </a:ln>
                    <a:effectLst/>
                  </p:spPr>
                  <p:txBody>
                    <a:bodyPr/>
                    <a:lstStyle/>
                    <a:p>
                      <a:endParaRPr lang="en-US"/>
                    </a:p>
                  </p:txBody>
                </p:sp>
              </p:grpSp>
              <p:sp>
                <p:nvSpPr>
                  <p:cNvPr id="229" name="Freeform 22"/>
                  <p:cNvSpPr>
                    <a:spLocks/>
                  </p:cNvSpPr>
                  <p:nvPr/>
                </p:nvSpPr>
                <p:spPr bwMode="auto">
                  <a:xfrm>
                    <a:off x="4267201" y="5625179"/>
                    <a:ext cx="1766146" cy="609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230" name="Line 23"/>
                  <p:cNvSpPr>
                    <a:spLocks noChangeShapeType="1"/>
                  </p:cNvSpPr>
                  <p:nvPr/>
                </p:nvSpPr>
                <p:spPr bwMode="auto">
                  <a:xfrm>
                    <a:off x="6033347" y="5624697"/>
                    <a:ext cx="123427" cy="621652"/>
                  </a:xfrm>
                  <a:prstGeom prst="line">
                    <a:avLst/>
                  </a:prstGeom>
                  <a:noFill/>
                  <a:ln w="19050" cap="rnd">
                    <a:solidFill>
                      <a:srgbClr val="FF0000"/>
                    </a:solidFill>
                    <a:round/>
                    <a:headEnd/>
                    <a:tailEnd/>
                  </a:ln>
                  <a:effectLst/>
                </p:spPr>
                <p:txBody>
                  <a:bodyPr/>
                  <a:lstStyle/>
                  <a:p>
                    <a:endParaRPr lang="en-US"/>
                  </a:p>
                </p:txBody>
              </p:sp>
            </p:grpSp>
            <p:grpSp>
              <p:nvGrpSpPr>
                <p:cNvPr id="211" name="Group 110"/>
                <p:cNvGrpSpPr/>
                <p:nvPr/>
              </p:nvGrpSpPr>
              <p:grpSpPr>
                <a:xfrm>
                  <a:off x="1160041" y="3173812"/>
                  <a:ext cx="3308064" cy="1730440"/>
                  <a:chOff x="4304322" y="4338320"/>
                  <a:chExt cx="4339615" cy="1187704"/>
                </a:xfrm>
              </p:grpSpPr>
              <p:sp>
                <p:nvSpPr>
                  <p:cNvPr id="223" name="Freeform 5"/>
                  <p:cNvSpPr>
                    <a:spLocks/>
                  </p:cNvSpPr>
                  <p:nvPr/>
                </p:nvSpPr>
                <p:spPr bwMode="auto">
                  <a:xfrm>
                    <a:off x="4304322" y="4338320"/>
                    <a:ext cx="4339615"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224" name="Rectangle 223"/>
                  <p:cNvSpPr/>
                  <p:nvPr/>
                </p:nvSpPr>
                <p:spPr>
                  <a:xfrm>
                    <a:off x="4380522" y="5221224"/>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Freeform 5"/>
                <p:cNvSpPr>
                  <a:spLocks/>
                </p:cNvSpPr>
                <p:nvPr/>
              </p:nvSpPr>
              <p:spPr bwMode="auto">
                <a:xfrm>
                  <a:off x="1160041" y="4856119"/>
                  <a:ext cx="3294618" cy="1265634"/>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219" name="Line 23"/>
                <p:cNvSpPr>
                  <a:spLocks noChangeShapeType="1"/>
                </p:cNvSpPr>
                <p:nvPr/>
              </p:nvSpPr>
              <p:spPr bwMode="auto">
                <a:xfrm>
                  <a:off x="1160041" y="5344611"/>
                  <a:ext cx="3236310" cy="0"/>
                </a:xfrm>
                <a:prstGeom prst="line">
                  <a:avLst/>
                </a:prstGeom>
                <a:noFill/>
                <a:ln w="19050">
                  <a:solidFill>
                    <a:srgbClr val="FF0000"/>
                  </a:solidFill>
                  <a:round/>
                  <a:headEnd/>
                  <a:tailEnd/>
                </a:ln>
                <a:effectLst/>
              </p:spPr>
              <p:txBody>
                <a:bodyPr/>
                <a:lstStyle/>
                <a:p>
                  <a:endParaRPr lang="en-US"/>
                </a:p>
              </p:txBody>
            </p:sp>
            <p:sp>
              <p:nvSpPr>
                <p:cNvPr id="234" name="Freeform 22"/>
                <p:cNvSpPr>
                  <a:spLocks/>
                </p:cNvSpPr>
                <p:nvPr/>
              </p:nvSpPr>
              <p:spPr bwMode="auto">
                <a:xfrm>
                  <a:off x="4144881" y="4203717"/>
                  <a:ext cx="251470" cy="224361"/>
                </a:xfrm>
                <a:custGeom>
                  <a:avLst/>
                  <a:gdLst>
                    <a:gd name="connsiteX0" fmla="*/ 0 w 10000"/>
                    <a:gd name="connsiteY0" fmla="*/ 10000 h 10000"/>
                    <a:gd name="connsiteX1" fmla="*/ 1668 w 10000"/>
                    <a:gd name="connsiteY1" fmla="*/ 7373 h 10000"/>
                    <a:gd name="connsiteX2" fmla="*/ 7000 w 10000"/>
                    <a:gd name="connsiteY2" fmla="*/ 1818 h 10000"/>
                    <a:gd name="connsiteX3" fmla="*/ 10000 w 10000"/>
                    <a:gd name="connsiteY3" fmla="*/ 0 h 10000"/>
                    <a:gd name="connsiteX0" fmla="*/ 0 w 10000"/>
                    <a:gd name="connsiteY0" fmla="*/ 10000 h 10000"/>
                    <a:gd name="connsiteX1" fmla="*/ 1668 w 10000"/>
                    <a:gd name="connsiteY1" fmla="*/ 7373 h 10000"/>
                    <a:gd name="connsiteX2" fmla="*/ 7000 w 10000"/>
                    <a:gd name="connsiteY2" fmla="*/ 1818 h 10000"/>
                    <a:gd name="connsiteX3" fmla="*/ 10000 w 10000"/>
                    <a:gd name="connsiteY3" fmla="*/ 0 h 10000"/>
                    <a:gd name="connsiteX0" fmla="*/ 0 w 10000"/>
                    <a:gd name="connsiteY0" fmla="*/ 10000 h 10000"/>
                    <a:gd name="connsiteX1" fmla="*/ 1668 w 10000"/>
                    <a:gd name="connsiteY1" fmla="*/ 7373 h 10000"/>
                    <a:gd name="connsiteX2" fmla="*/ 10000 w 10000"/>
                    <a:gd name="connsiteY2" fmla="*/ 0 h 10000"/>
                    <a:gd name="connsiteX0" fmla="*/ 0 w 1668"/>
                    <a:gd name="connsiteY0" fmla="*/ 2627 h 2627"/>
                    <a:gd name="connsiteX1" fmla="*/ 1668 w 1668"/>
                    <a:gd name="connsiteY1" fmla="*/ 0 h 2627"/>
                    <a:gd name="connsiteX0" fmla="*/ 0 w 11198"/>
                    <a:gd name="connsiteY0" fmla="*/ 9616 h 9616"/>
                    <a:gd name="connsiteX1" fmla="*/ 11198 w 11198"/>
                    <a:gd name="connsiteY1" fmla="*/ 0 h 9616"/>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4910" y="3702"/>
                        <a:pt x="1788" y="7798"/>
                        <a:pt x="10000" y="0"/>
                      </a:cubicBezTo>
                    </a:path>
                  </a:pathLst>
                </a:custGeom>
                <a:noFill/>
                <a:ln w="19050" cap="rnd" cmpd="sng">
                  <a:solidFill>
                    <a:srgbClr val="FF0000"/>
                  </a:solidFill>
                  <a:round/>
                  <a:headEnd/>
                  <a:tailEnd/>
                </a:ln>
                <a:effectLst/>
              </p:spPr>
              <p:txBody>
                <a:bodyPr/>
                <a:lstStyle/>
                <a:p>
                  <a:endParaRPr lang="en-US" dirty="0"/>
                </a:p>
              </p:txBody>
            </p:sp>
          </p:grpSp>
        </p:grpSp>
        <p:sp>
          <p:nvSpPr>
            <p:cNvPr id="235" name="Text Box 19"/>
            <p:cNvSpPr txBox="1">
              <a:spLocks noChangeArrowheads="1"/>
            </p:cNvSpPr>
            <p:nvPr/>
          </p:nvSpPr>
          <p:spPr bwMode="auto">
            <a:xfrm>
              <a:off x="1983604" y="2590800"/>
              <a:ext cx="1445396" cy="461665"/>
            </a:xfrm>
            <a:prstGeom prst="rect">
              <a:avLst/>
            </a:prstGeom>
            <a:noFill/>
            <a:ln w="9525">
              <a:noFill/>
              <a:miter lim="800000"/>
              <a:headEnd/>
              <a:tailEnd/>
            </a:ln>
            <a:effectLst/>
          </p:spPr>
          <p:txBody>
            <a:bodyPr wrap="none">
              <a:spAutoFit/>
            </a:bodyPr>
            <a:lstStyle/>
            <a:p>
              <a:r>
                <a:rPr lang="en-US" sz="2400" b="1" dirty="0" smtClean="0"/>
                <a:t>B ≥ C×RTT</a:t>
              </a:r>
              <a:endParaRPr lang="en-US" sz="2400" b="1" dirty="0"/>
            </a:p>
          </p:txBody>
        </p:sp>
      </p:grpSp>
      <p:grpSp>
        <p:nvGrpSpPr>
          <p:cNvPr id="9" name="Group 8"/>
          <p:cNvGrpSpPr/>
          <p:nvPr/>
        </p:nvGrpSpPr>
        <p:grpSpPr>
          <a:xfrm>
            <a:off x="588672" y="2590800"/>
            <a:ext cx="3983328" cy="3530954"/>
            <a:chOff x="4474872" y="2590800"/>
            <a:chExt cx="3983328" cy="3530954"/>
          </a:xfrm>
        </p:grpSpPr>
        <p:grpSp>
          <p:nvGrpSpPr>
            <p:cNvPr id="3" name="Group 2"/>
            <p:cNvGrpSpPr/>
            <p:nvPr/>
          </p:nvGrpSpPr>
          <p:grpSpPr>
            <a:xfrm>
              <a:off x="4474872" y="3173813"/>
              <a:ext cx="3983328" cy="2947941"/>
              <a:chOff x="3406081" y="3844052"/>
              <a:chExt cx="5225449" cy="2023348"/>
            </a:xfrm>
          </p:grpSpPr>
          <p:cxnSp>
            <p:nvCxnSpPr>
              <p:cNvPr id="109" name="Straight Connector 108"/>
              <p:cNvCxnSpPr/>
              <p:nvPr/>
            </p:nvCxnSpPr>
            <p:spPr>
              <a:xfrm>
                <a:off x="4304322" y="5334000"/>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9"/>
              <p:cNvSpPr txBox="1">
                <a:spLocks noChangeArrowheads="1"/>
              </p:cNvSpPr>
              <p:nvPr/>
            </p:nvSpPr>
            <p:spPr bwMode="auto">
              <a:xfrm>
                <a:off x="3847122" y="4191000"/>
                <a:ext cx="314510" cy="369332"/>
              </a:xfrm>
              <a:prstGeom prst="rect">
                <a:avLst/>
              </a:prstGeom>
              <a:noFill/>
              <a:ln w="9525">
                <a:noFill/>
                <a:miter lim="800000"/>
                <a:headEnd/>
                <a:tailEnd/>
              </a:ln>
              <a:effectLst/>
            </p:spPr>
            <p:txBody>
              <a:bodyPr wrap="none">
                <a:spAutoFit/>
              </a:bodyPr>
              <a:lstStyle/>
              <a:p>
                <a:r>
                  <a:rPr lang="en-US" b="1" dirty="0"/>
                  <a:t>B</a:t>
                </a:r>
              </a:p>
            </p:txBody>
          </p:sp>
          <p:cxnSp>
            <p:nvCxnSpPr>
              <p:cNvPr id="80" name="Straight Connector 79"/>
              <p:cNvCxnSpPr/>
              <p:nvPr/>
            </p:nvCxnSpPr>
            <p:spPr>
              <a:xfrm>
                <a:off x="4267200" y="4377214"/>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109"/>
              <p:cNvGrpSpPr/>
              <p:nvPr/>
            </p:nvGrpSpPr>
            <p:grpSpPr>
              <a:xfrm>
                <a:off x="4322575" y="4331732"/>
                <a:ext cx="4059425" cy="609600"/>
                <a:chOff x="2341375" y="5867400"/>
                <a:chExt cx="4059425" cy="609600"/>
              </a:xfrm>
            </p:grpSpPr>
            <p:grpSp>
              <p:nvGrpSpPr>
                <p:cNvPr id="34" name="Group 108"/>
                <p:cNvGrpSpPr/>
                <p:nvPr/>
              </p:nvGrpSpPr>
              <p:grpSpPr>
                <a:xfrm>
                  <a:off x="2362200" y="5867400"/>
                  <a:ext cx="4038600" cy="609600"/>
                  <a:chOff x="2362200" y="5867400"/>
                  <a:chExt cx="4038600" cy="609600"/>
                </a:xfrm>
              </p:grpSpPr>
              <p:grpSp>
                <p:nvGrpSpPr>
                  <p:cNvPr id="37" name="Group 21"/>
                  <p:cNvGrpSpPr>
                    <a:grpSpLocks/>
                  </p:cNvGrpSpPr>
                  <p:nvPr/>
                </p:nvGrpSpPr>
                <p:grpSpPr bwMode="auto">
                  <a:xfrm>
                    <a:off x="2362200" y="5867400"/>
                    <a:ext cx="1892299" cy="609600"/>
                    <a:chOff x="1632" y="2832"/>
                    <a:chExt cx="720" cy="432"/>
                  </a:xfrm>
                </p:grpSpPr>
                <p:sp>
                  <p:nvSpPr>
                    <p:cNvPr id="102"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03" name="Line 23"/>
                    <p:cNvSpPr>
                      <a:spLocks noChangeShapeType="1"/>
                    </p:cNvSpPr>
                    <p:nvPr/>
                  </p:nvSpPr>
                  <p:spPr bwMode="auto">
                    <a:xfrm>
                      <a:off x="2304" y="2832"/>
                      <a:ext cx="48" cy="432"/>
                    </a:xfrm>
                    <a:prstGeom prst="line">
                      <a:avLst/>
                    </a:prstGeom>
                    <a:noFill/>
                    <a:ln w="19050" cap="rnd">
                      <a:solidFill>
                        <a:srgbClr val="FF0000"/>
                      </a:solidFill>
                      <a:round/>
                      <a:headEnd/>
                      <a:tailEnd/>
                    </a:ln>
                    <a:effectLst/>
                  </p:spPr>
                  <p:txBody>
                    <a:bodyPr/>
                    <a:lstStyle/>
                    <a:p>
                      <a:endParaRPr lang="en-US"/>
                    </a:p>
                  </p:txBody>
                </p:sp>
              </p:grpSp>
              <p:sp>
                <p:nvSpPr>
                  <p:cNvPr id="100" name="Freeform 22"/>
                  <p:cNvSpPr>
                    <a:spLocks/>
                  </p:cNvSpPr>
                  <p:nvPr/>
                </p:nvSpPr>
                <p:spPr bwMode="auto">
                  <a:xfrm>
                    <a:off x="4267201" y="5867400"/>
                    <a:ext cx="1766146" cy="609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01" name="Line 23"/>
                  <p:cNvSpPr>
                    <a:spLocks noChangeShapeType="1"/>
                  </p:cNvSpPr>
                  <p:nvPr/>
                </p:nvSpPr>
                <p:spPr bwMode="auto">
                  <a:xfrm>
                    <a:off x="6033347" y="5871902"/>
                    <a:ext cx="62653" cy="374447"/>
                  </a:xfrm>
                  <a:prstGeom prst="line">
                    <a:avLst/>
                  </a:prstGeom>
                  <a:noFill/>
                  <a:ln w="19050" cap="rnd">
                    <a:solidFill>
                      <a:srgbClr val="FF0000"/>
                    </a:solidFill>
                    <a:round/>
                    <a:headEnd/>
                    <a:tailEnd/>
                  </a:ln>
                  <a:effectLst/>
                </p:spPr>
                <p:txBody>
                  <a:bodyPr/>
                  <a:lstStyle/>
                  <a:p>
                    <a:endParaRPr lang="en-US"/>
                  </a:p>
                </p:txBody>
              </p:sp>
              <p:sp>
                <p:nvSpPr>
                  <p:cNvPr id="104" name="Line 23"/>
                  <p:cNvSpPr>
                    <a:spLocks noChangeShapeType="1"/>
                  </p:cNvSpPr>
                  <p:nvPr/>
                </p:nvSpPr>
                <p:spPr bwMode="auto">
                  <a:xfrm>
                    <a:off x="6096002" y="6240481"/>
                    <a:ext cx="304798" cy="0"/>
                  </a:xfrm>
                  <a:prstGeom prst="line">
                    <a:avLst/>
                  </a:prstGeom>
                  <a:noFill/>
                  <a:ln w="19050" cap="rnd">
                    <a:solidFill>
                      <a:srgbClr val="FF0000"/>
                    </a:solidFill>
                    <a:round/>
                    <a:headEnd/>
                    <a:tailEnd/>
                  </a:ln>
                  <a:effectLst/>
                </p:spPr>
                <p:txBody>
                  <a:bodyPr/>
                  <a:lstStyle/>
                  <a:p>
                    <a:endParaRPr lang="en-US"/>
                  </a:p>
                </p:txBody>
              </p:sp>
            </p:grpSp>
            <p:sp>
              <p:nvSpPr>
                <p:cNvPr id="106" name="Line 23"/>
                <p:cNvSpPr>
                  <a:spLocks noChangeShapeType="1"/>
                </p:cNvSpPr>
                <p:nvPr/>
              </p:nvSpPr>
              <p:spPr bwMode="auto">
                <a:xfrm>
                  <a:off x="2341375" y="6242858"/>
                  <a:ext cx="457200" cy="0"/>
                </a:xfrm>
                <a:prstGeom prst="line">
                  <a:avLst/>
                </a:prstGeom>
                <a:noFill/>
                <a:ln w="19050" cap="rnd">
                  <a:solidFill>
                    <a:srgbClr val="FF0000"/>
                  </a:solidFill>
                  <a:round/>
                  <a:headEnd/>
                  <a:tailEnd/>
                </a:ln>
                <a:effectLst/>
              </p:spPr>
              <p:txBody>
                <a:bodyPr/>
                <a:lstStyle/>
                <a:p>
                  <a:endParaRPr lang="en-US"/>
                </a:p>
              </p:txBody>
            </p:sp>
            <p:sp>
              <p:nvSpPr>
                <p:cNvPr id="105" name="Line 23"/>
                <p:cNvSpPr>
                  <a:spLocks noChangeShapeType="1"/>
                </p:cNvSpPr>
                <p:nvPr/>
              </p:nvSpPr>
              <p:spPr bwMode="auto">
                <a:xfrm flipV="1">
                  <a:off x="4210755" y="6240481"/>
                  <a:ext cx="462873" cy="2377"/>
                </a:xfrm>
                <a:prstGeom prst="line">
                  <a:avLst/>
                </a:prstGeom>
                <a:noFill/>
                <a:ln w="19050" cap="rnd">
                  <a:solidFill>
                    <a:srgbClr val="FF0000"/>
                  </a:solidFill>
                  <a:round/>
                  <a:headEnd/>
                  <a:tailEnd/>
                </a:ln>
                <a:effectLst/>
              </p:spPr>
              <p:txBody>
                <a:bodyPr/>
                <a:lstStyle/>
                <a:p>
                  <a:endParaRPr lang="en-US"/>
                </a:p>
              </p:txBody>
            </p:sp>
          </p:grpSp>
          <p:grpSp>
            <p:nvGrpSpPr>
              <p:cNvPr id="40" name="Group 110"/>
              <p:cNvGrpSpPr/>
              <p:nvPr/>
            </p:nvGrpSpPr>
            <p:grpSpPr>
              <a:xfrm>
                <a:off x="4228122" y="3844052"/>
                <a:ext cx="4339615" cy="1177426"/>
                <a:chOff x="4304322" y="4338320"/>
                <a:chExt cx="4339615" cy="1177426"/>
              </a:xfrm>
            </p:grpSpPr>
            <p:sp>
              <p:nvSpPr>
                <p:cNvPr id="23" name="Freeform 5"/>
                <p:cNvSpPr>
                  <a:spLocks/>
                </p:cNvSpPr>
                <p:nvPr/>
              </p:nvSpPr>
              <p:spPr bwMode="auto">
                <a:xfrm>
                  <a:off x="4304322" y="4338320"/>
                  <a:ext cx="4339615"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107" name="Rectangle 106"/>
                <p:cNvSpPr/>
                <p:nvPr/>
              </p:nvSpPr>
              <p:spPr>
                <a:xfrm>
                  <a:off x="4380522" y="5210946"/>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Freeform 5"/>
              <p:cNvSpPr>
                <a:spLocks/>
              </p:cNvSpPr>
              <p:nvPr/>
            </p:nvSpPr>
            <p:spPr bwMode="auto">
              <a:xfrm>
                <a:off x="4228122" y="4998720"/>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108" name="Text Box 19"/>
              <p:cNvSpPr txBox="1">
                <a:spLocks noChangeArrowheads="1"/>
              </p:cNvSpPr>
              <p:nvPr/>
            </p:nvSpPr>
            <p:spPr bwMode="auto">
              <a:xfrm>
                <a:off x="3406081" y="5181600"/>
                <a:ext cx="704039" cy="369332"/>
              </a:xfrm>
              <a:prstGeom prst="rect">
                <a:avLst/>
              </a:prstGeom>
              <a:noFill/>
              <a:ln w="9525">
                <a:noFill/>
                <a:miter lim="800000"/>
                <a:headEnd/>
                <a:tailEnd/>
              </a:ln>
              <a:effectLst/>
            </p:spPr>
            <p:txBody>
              <a:bodyPr wrap="none">
                <a:spAutoFit/>
              </a:bodyPr>
              <a:lstStyle/>
              <a:p>
                <a:r>
                  <a:rPr lang="en-US" b="1" dirty="0" smtClean="0"/>
                  <a:t>100%</a:t>
                </a:r>
                <a:endParaRPr lang="en-US" b="1" dirty="0"/>
              </a:p>
            </p:txBody>
          </p:sp>
          <p:grpSp>
            <p:nvGrpSpPr>
              <p:cNvPr id="43" name="Group 123"/>
              <p:cNvGrpSpPr/>
              <p:nvPr/>
            </p:nvGrpSpPr>
            <p:grpSpPr>
              <a:xfrm>
                <a:off x="4380522" y="5334000"/>
                <a:ext cx="4251008" cy="228600"/>
                <a:chOff x="2514600" y="5638800"/>
                <a:chExt cx="4251008" cy="228600"/>
              </a:xfrm>
            </p:grpSpPr>
            <p:sp>
              <p:nvSpPr>
                <p:cNvPr id="119" name="Freeform 22"/>
                <p:cNvSpPr>
                  <a:spLocks/>
                </p:cNvSpPr>
                <p:nvPr/>
              </p:nvSpPr>
              <p:spPr bwMode="auto">
                <a:xfrm>
                  <a:off x="2514600" y="5638800"/>
                  <a:ext cx="457200"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20" name="Line 23"/>
                <p:cNvSpPr>
                  <a:spLocks noChangeShapeType="1"/>
                </p:cNvSpPr>
                <p:nvPr/>
              </p:nvSpPr>
              <p:spPr bwMode="auto">
                <a:xfrm>
                  <a:off x="4343400" y="5638801"/>
                  <a:ext cx="76202" cy="228599"/>
                </a:xfrm>
                <a:prstGeom prst="line">
                  <a:avLst/>
                </a:prstGeom>
                <a:noFill/>
                <a:ln w="19050" cap="rnd">
                  <a:solidFill>
                    <a:srgbClr val="FF0000"/>
                  </a:solidFill>
                  <a:round/>
                  <a:headEnd/>
                  <a:tailEnd/>
                </a:ln>
                <a:effectLst/>
              </p:spPr>
              <p:txBody>
                <a:bodyPr/>
                <a:lstStyle/>
                <a:p>
                  <a:endParaRPr lang="en-US"/>
                </a:p>
              </p:txBody>
            </p:sp>
            <p:sp>
              <p:nvSpPr>
                <p:cNvPr id="116" name="Freeform 22"/>
                <p:cNvSpPr>
                  <a:spLocks/>
                </p:cNvSpPr>
                <p:nvPr/>
              </p:nvSpPr>
              <p:spPr bwMode="auto">
                <a:xfrm>
                  <a:off x="4419601" y="5638800"/>
                  <a:ext cx="457199"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18" name="Line 23"/>
                <p:cNvSpPr>
                  <a:spLocks noChangeShapeType="1"/>
                </p:cNvSpPr>
                <p:nvPr/>
              </p:nvSpPr>
              <p:spPr bwMode="auto">
                <a:xfrm>
                  <a:off x="4876801" y="5638801"/>
                  <a:ext cx="1371599" cy="0"/>
                </a:xfrm>
                <a:prstGeom prst="line">
                  <a:avLst/>
                </a:prstGeom>
                <a:noFill/>
                <a:ln w="19050" cap="rnd">
                  <a:solidFill>
                    <a:srgbClr val="FF0000"/>
                  </a:solidFill>
                  <a:round/>
                  <a:headEnd/>
                  <a:tailEnd/>
                </a:ln>
                <a:effectLst/>
              </p:spPr>
              <p:txBody>
                <a:bodyPr/>
                <a:lstStyle/>
                <a:p>
                  <a:endParaRPr lang="en-US"/>
                </a:p>
              </p:txBody>
            </p:sp>
            <p:sp>
              <p:nvSpPr>
                <p:cNvPr id="121" name="Line 23"/>
                <p:cNvSpPr>
                  <a:spLocks noChangeShapeType="1"/>
                </p:cNvSpPr>
                <p:nvPr/>
              </p:nvSpPr>
              <p:spPr bwMode="auto">
                <a:xfrm>
                  <a:off x="2971800" y="5638800"/>
                  <a:ext cx="1371600" cy="0"/>
                </a:xfrm>
                <a:prstGeom prst="line">
                  <a:avLst/>
                </a:prstGeom>
                <a:noFill/>
                <a:ln w="19050" cap="rnd">
                  <a:solidFill>
                    <a:srgbClr val="FF0000"/>
                  </a:solidFill>
                  <a:round/>
                  <a:headEnd/>
                  <a:tailEnd/>
                </a:ln>
                <a:effectLst/>
              </p:spPr>
              <p:txBody>
                <a:bodyPr/>
                <a:lstStyle/>
                <a:p>
                  <a:endParaRPr lang="en-US"/>
                </a:p>
              </p:txBody>
            </p:sp>
            <p:sp>
              <p:nvSpPr>
                <p:cNvPr id="122" name="Line 23"/>
                <p:cNvSpPr>
                  <a:spLocks noChangeShapeType="1"/>
                </p:cNvSpPr>
                <p:nvPr/>
              </p:nvSpPr>
              <p:spPr bwMode="auto">
                <a:xfrm>
                  <a:off x="6248398" y="5638800"/>
                  <a:ext cx="60010" cy="228600"/>
                </a:xfrm>
                <a:prstGeom prst="line">
                  <a:avLst/>
                </a:prstGeom>
                <a:noFill/>
                <a:ln w="19050" cap="rnd">
                  <a:solidFill>
                    <a:srgbClr val="FF0000"/>
                  </a:solidFill>
                  <a:round/>
                  <a:headEnd/>
                  <a:tailEnd/>
                </a:ln>
                <a:effectLst/>
              </p:spPr>
              <p:txBody>
                <a:bodyPr/>
                <a:lstStyle/>
                <a:p>
                  <a:endParaRPr lang="en-US"/>
                </a:p>
              </p:txBody>
            </p:sp>
            <p:sp>
              <p:nvSpPr>
                <p:cNvPr id="123" name="Freeform 22"/>
                <p:cNvSpPr>
                  <a:spLocks/>
                </p:cNvSpPr>
                <p:nvPr/>
              </p:nvSpPr>
              <p:spPr bwMode="auto">
                <a:xfrm>
                  <a:off x="6308409" y="5638800"/>
                  <a:ext cx="457199"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grpSp>
        </p:grpSp>
        <p:sp>
          <p:nvSpPr>
            <p:cNvPr id="236" name="Text Box 19"/>
            <p:cNvSpPr txBox="1">
              <a:spLocks noChangeArrowheads="1"/>
            </p:cNvSpPr>
            <p:nvPr/>
          </p:nvSpPr>
          <p:spPr bwMode="auto">
            <a:xfrm>
              <a:off x="6077476" y="2590800"/>
              <a:ext cx="1445396" cy="461665"/>
            </a:xfrm>
            <a:prstGeom prst="rect">
              <a:avLst/>
            </a:prstGeom>
            <a:noFill/>
            <a:ln w="9525">
              <a:noFill/>
              <a:miter lim="800000"/>
              <a:headEnd/>
              <a:tailEnd/>
            </a:ln>
            <a:effectLst/>
          </p:spPr>
          <p:txBody>
            <a:bodyPr wrap="none">
              <a:spAutoFit/>
            </a:bodyPr>
            <a:lstStyle/>
            <a:p>
              <a:r>
                <a:rPr lang="en-US" sz="2400" b="1" dirty="0" smtClean="0"/>
                <a:t>B &lt; C×RTT</a:t>
              </a:r>
              <a:endParaRPr lang="en-US" sz="2400" b="1" dirty="0"/>
            </a:p>
          </p:txBody>
        </p:sp>
      </p:grpSp>
      <p:sp>
        <p:nvSpPr>
          <p:cNvPr id="65" name="Slide Number Placeholder 64"/>
          <p:cNvSpPr>
            <a:spLocks noGrp="1"/>
          </p:cNvSpPr>
          <p:nvPr>
            <p:ph type="sldNum" sz="quarter" idx="12"/>
          </p:nvPr>
        </p:nvSpPr>
        <p:spPr/>
        <p:txBody>
          <a:bodyPr/>
          <a:lstStyle/>
          <a:p>
            <a:fld id="{A303CD73-591A-42F9-B2E2-6A603CD60845}" type="slidenum">
              <a:rPr lang="en-US" smtClean="0"/>
              <a:pPr/>
              <a:t>15</a:t>
            </a:fld>
            <a:endParaRPr lang="en-US"/>
          </a:p>
        </p:txBody>
      </p:sp>
    </p:spTree>
    <p:extLst>
      <p:ext uri="{BB962C8B-B14F-4D97-AF65-F5344CB8AC3E}">
        <p14:creationId xmlns:p14="http://schemas.microsoft.com/office/powerpoint/2010/main" val="1629674939"/>
      </p:ext>
    </p:extLst>
  </p:cSld>
  <p:clrMapOvr>
    <a:masterClrMapping/>
  </p:clrMapOvr>
  <p:transition xmlns:p14="http://schemas.microsoft.com/office/powerpoint/2010/main" spd="slow" advTm="58237"/>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p:cNvCxnSpPr/>
          <p:nvPr/>
        </p:nvCxnSpPr>
        <p:spPr>
          <a:xfrm>
            <a:off x="2514600" y="5117068"/>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Line 23"/>
          <p:cNvSpPr>
            <a:spLocks noChangeShapeType="1"/>
          </p:cNvSpPr>
          <p:nvPr/>
        </p:nvSpPr>
        <p:spPr bwMode="auto">
          <a:xfrm>
            <a:off x="2514600" y="5116830"/>
            <a:ext cx="4193858" cy="0"/>
          </a:xfrm>
          <a:prstGeom prst="line">
            <a:avLst/>
          </a:prstGeom>
          <a:noFill/>
          <a:ln w="19050">
            <a:solidFill>
              <a:srgbClr val="FF0000"/>
            </a:solidFill>
            <a:round/>
            <a:headEnd/>
            <a:tailEnd/>
          </a:ln>
          <a:effectLst/>
        </p:spPr>
        <p:txBody>
          <a:bodyPr/>
          <a:lstStyle/>
          <a:p>
            <a:endParaRPr lang="en-US"/>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83"/>
          <p:cNvGrpSpPr/>
          <p:nvPr/>
        </p:nvGrpSpPr>
        <p:grpSpPr>
          <a:xfrm>
            <a:off x="2526691" y="2743200"/>
            <a:ext cx="4251325" cy="508000"/>
            <a:chOff x="2335213" y="3962400"/>
            <a:chExt cx="4251325" cy="508000"/>
          </a:xfrm>
        </p:grpSpPr>
        <p:grpSp>
          <p:nvGrpSpPr>
            <p:cNvPr id="5" name="Group 8"/>
            <p:cNvGrpSpPr>
              <a:grpSpLocks/>
            </p:cNvGrpSpPr>
            <p:nvPr/>
          </p:nvGrpSpPr>
          <p:grpSpPr bwMode="auto">
            <a:xfrm>
              <a:off x="5573713" y="3984625"/>
              <a:ext cx="661987" cy="228600"/>
              <a:chOff x="1200" y="1536"/>
              <a:chExt cx="417" cy="144"/>
            </a:xfrm>
          </p:grpSpPr>
          <p:sp>
            <p:nvSpPr>
              <p:cNvPr id="25" name="Freeform 9"/>
              <p:cNvSpPr>
                <a:spLocks/>
              </p:cNvSpPr>
              <p:nvPr/>
            </p:nvSpPr>
            <p:spPr bwMode="auto">
              <a:xfrm>
                <a:off x="1200" y="1536"/>
                <a:ext cx="417" cy="144"/>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26" name="Line 10"/>
              <p:cNvSpPr>
                <a:spLocks noChangeShapeType="1"/>
              </p:cNvSpPr>
              <p:nvPr/>
            </p:nvSpPr>
            <p:spPr bwMode="auto">
              <a:xfrm>
                <a:off x="1617" y="1536"/>
                <a:ext cx="0" cy="144"/>
              </a:xfrm>
              <a:prstGeom prst="line">
                <a:avLst/>
              </a:prstGeom>
              <a:noFill/>
              <a:ln w="19050">
                <a:solidFill>
                  <a:srgbClr val="FF0000"/>
                </a:solidFill>
                <a:round/>
                <a:headEnd/>
                <a:tailEnd/>
              </a:ln>
              <a:effectLst/>
            </p:spPr>
            <p:txBody>
              <a:bodyPr/>
              <a:lstStyle/>
              <a:p>
                <a:endParaRPr lang="en-US"/>
              </a:p>
            </p:txBody>
          </p:sp>
        </p:grpSp>
        <p:grpSp>
          <p:nvGrpSpPr>
            <p:cNvPr id="6" name="Group 21"/>
            <p:cNvGrpSpPr>
              <a:grpSpLocks/>
            </p:cNvGrpSpPr>
            <p:nvPr/>
          </p:nvGrpSpPr>
          <p:grpSpPr bwMode="auto">
            <a:xfrm>
              <a:off x="2335213" y="4098925"/>
              <a:ext cx="709612" cy="228600"/>
              <a:chOff x="1632" y="2832"/>
              <a:chExt cx="720" cy="432"/>
            </a:xfrm>
          </p:grpSpPr>
          <p:sp>
            <p:nvSpPr>
              <p:cNvPr id="32"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33" name="Line 23"/>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nvGrpSpPr>
            <p:cNvPr id="7" name="Group 24"/>
            <p:cNvGrpSpPr>
              <a:grpSpLocks/>
            </p:cNvGrpSpPr>
            <p:nvPr/>
          </p:nvGrpSpPr>
          <p:grpSpPr bwMode="auto">
            <a:xfrm>
              <a:off x="3044825" y="4241800"/>
              <a:ext cx="314325" cy="152400"/>
              <a:chOff x="2064" y="1584"/>
              <a:chExt cx="190" cy="192"/>
            </a:xfrm>
          </p:grpSpPr>
          <p:sp>
            <p:nvSpPr>
              <p:cNvPr id="35" name="Freeform 25"/>
              <p:cNvSpPr>
                <a:spLocks/>
              </p:cNvSpPr>
              <p:nvPr/>
            </p:nvSpPr>
            <p:spPr bwMode="auto">
              <a:xfrm>
                <a:off x="2064" y="1584"/>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36" name="Line 26"/>
              <p:cNvSpPr>
                <a:spLocks noChangeShapeType="1"/>
              </p:cNvSpPr>
              <p:nvPr/>
            </p:nvSpPr>
            <p:spPr bwMode="auto">
              <a:xfrm>
                <a:off x="2241" y="1584"/>
                <a:ext cx="13" cy="192"/>
              </a:xfrm>
              <a:prstGeom prst="line">
                <a:avLst/>
              </a:prstGeom>
              <a:noFill/>
              <a:ln w="19050">
                <a:solidFill>
                  <a:srgbClr val="FF0000"/>
                </a:solidFill>
                <a:round/>
                <a:headEnd/>
                <a:tailEnd/>
              </a:ln>
              <a:effectLst/>
            </p:spPr>
            <p:txBody>
              <a:bodyPr/>
              <a:lstStyle/>
              <a:p>
                <a:endParaRPr lang="en-US"/>
              </a:p>
            </p:txBody>
          </p:sp>
        </p:grpSp>
        <p:grpSp>
          <p:nvGrpSpPr>
            <p:cNvPr id="8" name="Group 27"/>
            <p:cNvGrpSpPr>
              <a:grpSpLocks/>
            </p:cNvGrpSpPr>
            <p:nvPr/>
          </p:nvGrpSpPr>
          <p:grpSpPr bwMode="auto">
            <a:xfrm>
              <a:off x="4600575" y="4000500"/>
              <a:ext cx="974725" cy="381000"/>
              <a:chOff x="3052" y="1488"/>
              <a:chExt cx="614" cy="240"/>
            </a:xfrm>
          </p:grpSpPr>
          <p:sp>
            <p:nvSpPr>
              <p:cNvPr id="38" name="Freeform 28"/>
              <p:cNvSpPr>
                <a:spLocks/>
              </p:cNvSpPr>
              <p:nvPr/>
            </p:nvSpPr>
            <p:spPr bwMode="auto">
              <a:xfrm>
                <a:off x="3052" y="1488"/>
                <a:ext cx="592" cy="24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39" name="Line 29"/>
              <p:cNvSpPr>
                <a:spLocks noChangeShapeType="1"/>
              </p:cNvSpPr>
              <p:nvPr/>
            </p:nvSpPr>
            <p:spPr bwMode="auto">
              <a:xfrm>
                <a:off x="3644" y="1488"/>
                <a:ext cx="22" cy="156"/>
              </a:xfrm>
              <a:prstGeom prst="line">
                <a:avLst/>
              </a:prstGeom>
              <a:noFill/>
              <a:ln w="19050">
                <a:solidFill>
                  <a:srgbClr val="FF0000"/>
                </a:solidFill>
                <a:round/>
                <a:headEnd/>
                <a:tailEnd/>
              </a:ln>
              <a:effectLst/>
            </p:spPr>
            <p:txBody>
              <a:bodyPr/>
              <a:lstStyle/>
              <a:p>
                <a:endParaRPr lang="en-US"/>
              </a:p>
            </p:txBody>
          </p:sp>
        </p:grpSp>
        <p:grpSp>
          <p:nvGrpSpPr>
            <p:cNvPr id="9" name="Group 30"/>
            <p:cNvGrpSpPr>
              <a:grpSpLocks/>
            </p:cNvGrpSpPr>
            <p:nvPr/>
          </p:nvGrpSpPr>
          <p:grpSpPr bwMode="auto">
            <a:xfrm>
              <a:off x="3359150" y="3971925"/>
              <a:ext cx="974725" cy="381000"/>
              <a:chOff x="3052" y="1488"/>
              <a:chExt cx="614" cy="240"/>
            </a:xfrm>
          </p:grpSpPr>
          <p:sp>
            <p:nvSpPr>
              <p:cNvPr id="41" name="Freeform 31"/>
              <p:cNvSpPr>
                <a:spLocks/>
              </p:cNvSpPr>
              <p:nvPr/>
            </p:nvSpPr>
            <p:spPr bwMode="auto">
              <a:xfrm>
                <a:off x="3052" y="1488"/>
                <a:ext cx="592" cy="24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42" name="Line 32"/>
              <p:cNvSpPr>
                <a:spLocks noChangeShapeType="1"/>
              </p:cNvSpPr>
              <p:nvPr/>
            </p:nvSpPr>
            <p:spPr bwMode="auto">
              <a:xfrm>
                <a:off x="3644" y="1488"/>
                <a:ext cx="22" cy="156"/>
              </a:xfrm>
              <a:prstGeom prst="line">
                <a:avLst/>
              </a:prstGeom>
              <a:noFill/>
              <a:ln w="19050">
                <a:solidFill>
                  <a:srgbClr val="FF0000"/>
                </a:solidFill>
                <a:round/>
                <a:headEnd/>
                <a:tailEnd/>
              </a:ln>
              <a:effectLst/>
            </p:spPr>
            <p:txBody>
              <a:bodyPr/>
              <a:lstStyle/>
              <a:p>
                <a:endParaRPr lang="en-US"/>
              </a:p>
            </p:txBody>
          </p:sp>
        </p:grpSp>
        <p:grpSp>
          <p:nvGrpSpPr>
            <p:cNvPr id="10" name="Group 33"/>
            <p:cNvGrpSpPr>
              <a:grpSpLocks/>
            </p:cNvGrpSpPr>
            <p:nvPr/>
          </p:nvGrpSpPr>
          <p:grpSpPr bwMode="auto">
            <a:xfrm>
              <a:off x="4330700" y="4013200"/>
              <a:ext cx="2255838" cy="457200"/>
              <a:chOff x="2340" y="2124"/>
              <a:chExt cx="1421" cy="288"/>
            </a:xfrm>
          </p:grpSpPr>
          <p:grpSp>
            <p:nvGrpSpPr>
              <p:cNvPr id="11" name="Group 34"/>
              <p:cNvGrpSpPr>
                <a:grpSpLocks/>
              </p:cNvGrpSpPr>
              <p:nvPr/>
            </p:nvGrpSpPr>
            <p:grpSpPr bwMode="auto">
              <a:xfrm>
                <a:off x="2977" y="2244"/>
                <a:ext cx="190" cy="144"/>
                <a:chOff x="2380" y="1536"/>
                <a:chExt cx="190" cy="144"/>
              </a:xfrm>
            </p:grpSpPr>
            <p:sp>
              <p:nvSpPr>
                <p:cNvPr id="57" name="Freeform 35"/>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8" name="Line 36"/>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12" name="Group 37"/>
              <p:cNvGrpSpPr>
                <a:grpSpLocks/>
              </p:cNvGrpSpPr>
              <p:nvPr/>
            </p:nvGrpSpPr>
            <p:grpSpPr bwMode="auto">
              <a:xfrm>
                <a:off x="2340" y="2124"/>
                <a:ext cx="447" cy="144"/>
                <a:chOff x="1632" y="2832"/>
                <a:chExt cx="720" cy="432"/>
              </a:xfrm>
            </p:grpSpPr>
            <p:sp>
              <p:nvSpPr>
                <p:cNvPr id="55" name="Freeform 38"/>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6" name="Line 39"/>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nvGrpSpPr>
              <p:cNvPr id="14" name="Group 40"/>
              <p:cNvGrpSpPr>
                <a:grpSpLocks/>
              </p:cNvGrpSpPr>
              <p:nvPr/>
            </p:nvGrpSpPr>
            <p:grpSpPr bwMode="auto">
              <a:xfrm>
                <a:off x="2787" y="2160"/>
                <a:ext cx="190" cy="192"/>
                <a:chOff x="2064" y="1584"/>
                <a:chExt cx="190" cy="192"/>
              </a:xfrm>
            </p:grpSpPr>
            <p:sp>
              <p:nvSpPr>
                <p:cNvPr id="53" name="Freeform 41"/>
                <p:cNvSpPr>
                  <a:spLocks/>
                </p:cNvSpPr>
                <p:nvPr/>
              </p:nvSpPr>
              <p:spPr bwMode="auto">
                <a:xfrm>
                  <a:off x="2064" y="1584"/>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4" name="Line 42"/>
                <p:cNvSpPr>
                  <a:spLocks noChangeShapeType="1"/>
                </p:cNvSpPr>
                <p:nvPr/>
              </p:nvSpPr>
              <p:spPr bwMode="auto">
                <a:xfrm>
                  <a:off x="2241" y="1584"/>
                  <a:ext cx="13" cy="192"/>
                </a:xfrm>
                <a:prstGeom prst="line">
                  <a:avLst/>
                </a:prstGeom>
                <a:noFill/>
                <a:ln w="19050">
                  <a:solidFill>
                    <a:srgbClr val="FF0000"/>
                  </a:solidFill>
                  <a:round/>
                  <a:headEnd/>
                  <a:tailEnd/>
                </a:ln>
                <a:effectLst/>
              </p:spPr>
              <p:txBody>
                <a:bodyPr/>
                <a:lstStyle/>
                <a:p>
                  <a:endParaRPr lang="en-US"/>
                </a:p>
              </p:txBody>
            </p:sp>
          </p:grpSp>
          <p:grpSp>
            <p:nvGrpSpPr>
              <p:cNvPr id="15" name="Group 43"/>
              <p:cNvGrpSpPr>
                <a:grpSpLocks/>
              </p:cNvGrpSpPr>
              <p:nvPr/>
            </p:nvGrpSpPr>
            <p:grpSpPr bwMode="auto">
              <a:xfrm>
                <a:off x="3167" y="2316"/>
                <a:ext cx="177" cy="96"/>
                <a:chOff x="2380" y="1536"/>
                <a:chExt cx="190" cy="144"/>
              </a:xfrm>
            </p:grpSpPr>
            <p:sp>
              <p:nvSpPr>
                <p:cNvPr id="51" name="Freeform 44"/>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2" name="Line 45"/>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16" name="Group 46"/>
              <p:cNvGrpSpPr>
                <a:grpSpLocks/>
              </p:cNvGrpSpPr>
              <p:nvPr/>
            </p:nvGrpSpPr>
            <p:grpSpPr bwMode="auto">
              <a:xfrm>
                <a:off x="3344" y="2250"/>
                <a:ext cx="417" cy="144"/>
                <a:chOff x="1200" y="1536"/>
                <a:chExt cx="417" cy="144"/>
              </a:xfrm>
            </p:grpSpPr>
            <p:sp>
              <p:nvSpPr>
                <p:cNvPr id="49" name="Freeform 47"/>
                <p:cNvSpPr>
                  <a:spLocks/>
                </p:cNvSpPr>
                <p:nvPr/>
              </p:nvSpPr>
              <p:spPr bwMode="auto">
                <a:xfrm>
                  <a:off x="1200" y="1536"/>
                  <a:ext cx="417" cy="144"/>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0" name="Line 48"/>
                <p:cNvSpPr>
                  <a:spLocks noChangeShapeType="1"/>
                </p:cNvSpPr>
                <p:nvPr/>
              </p:nvSpPr>
              <p:spPr bwMode="auto">
                <a:xfrm>
                  <a:off x="1617" y="1536"/>
                  <a:ext cx="0" cy="144"/>
                </a:xfrm>
                <a:prstGeom prst="line">
                  <a:avLst/>
                </a:prstGeom>
                <a:noFill/>
                <a:ln w="19050">
                  <a:solidFill>
                    <a:srgbClr val="FF0000"/>
                  </a:solidFill>
                  <a:round/>
                  <a:headEnd/>
                  <a:tailEnd/>
                </a:ln>
                <a:effectLst/>
              </p:spPr>
              <p:txBody>
                <a:bodyPr/>
                <a:lstStyle/>
                <a:p>
                  <a:endParaRPr lang="en-US"/>
                </a:p>
              </p:txBody>
            </p:sp>
          </p:grpSp>
        </p:grpSp>
        <p:grpSp>
          <p:nvGrpSpPr>
            <p:cNvPr id="17" name="Group 49"/>
            <p:cNvGrpSpPr>
              <a:grpSpLocks/>
            </p:cNvGrpSpPr>
            <p:nvPr/>
          </p:nvGrpSpPr>
          <p:grpSpPr bwMode="auto">
            <a:xfrm>
              <a:off x="2344738" y="3962400"/>
              <a:ext cx="2255837" cy="457200"/>
              <a:chOff x="2340" y="2124"/>
              <a:chExt cx="1421" cy="288"/>
            </a:xfrm>
          </p:grpSpPr>
          <p:grpSp>
            <p:nvGrpSpPr>
              <p:cNvPr id="18" name="Group 50"/>
              <p:cNvGrpSpPr>
                <a:grpSpLocks/>
              </p:cNvGrpSpPr>
              <p:nvPr/>
            </p:nvGrpSpPr>
            <p:grpSpPr bwMode="auto">
              <a:xfrm>
                <a:off x="2977" y="2244"/>
                <a:ext cx="190" cy="144"/>
                <a:chOff x="2380" y="1536"/>
                <a:chExt cx="190" cy="144"/>
              </a:xfrm>
            </p:grpSpPr>
            <p:sp>
              <p:nvSpPr>
                <p:cNvPr id="73" name="Freeform 51"/>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74" name="Line 52"/>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19" name="Group 53"/>
              <p:cNvGrpSpPr>
                <a:grpSpLocks/>
              </p:cNvGrpSpPr>
              <p:nvPr/>
            </p:nvGrpSpPr>
            <p:grpSpPr bwMode="auto">
              <a:xfrm>
                <a:off x="2340" y="2124"/>
                <a:ext cx="447" cy="144"/>
                <a:chOff x="1632" y="2832"/>
                <a:chExt cx="720" cy="432"/>
              </a:xfrm>
            </p:grpSpPr>
            <p:sp>
              <p:nvSpPr>
                <p:cNvPr id="71" name="Freeform 54"/>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72" name="Line 55"/>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nvGrpSpPr>
              <p:cNvPr id="20" name="Group 56"/>
              <p:cNvGrpSpPr>
                <a:grpSpLocks/>
              </p:cNvGrpSpPr>
              <p:nvPr/>
            </p:nvGrpSpPr>
            <p:grpSpPr bwMode="auto">
              <a:xfrm>
                <a:off x="2787" y="2160"/>
                <a:ext cx="190" cy="192"/>
                <a:chOff x="2064" y="1584"/>
                <a:chExt cx="190" cy="192"/>
              </a:xfrm>
            </p:grpSpPr>
            <p:sp>
              <p:nvSpPr>
                <p:cNvPr id="69" name="Freeform 57"/>
                <p:cNvSpPr>
                  <a:spLocks/>
                </p:cNvSpPr>
                <p:nvPr/>
              </p:nvSpPr>
              <p:spPr bwMode="auto">
                <a:xfrm>
                  <a:off x="2064" y="1584"/>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70" name="Line 58"/>
                <p:cNvSpPr>
                  <a:spLocks noChangeShapeType="1"/>
                </p:cNvSpPr>
                <p:nvPr/>
              </p:nvSpPr>
              <p:spPr bwMode="auto">
                <a:xfrm>
                  <a:off x="2241" y="1584"/>
                  <a:ext cx="13" cy="192"/>
                </a:xfrm>
                <a:prstGeom prst="line">
                  <a:avLst/>
                </a:prstGeom>
                <a:noFill/>
                <a:ln w="19050">
                  <a:solidFill>
                    <a:srgbClr val="FF0000"/>
                  </a:solidFill>
                  <a:round/>
                  <a:headEnd/>
                  <a:tailEnd/>
                </a:ln>
                <a:effectLst/>
              </p:spPr>
              <p:txBody>
                <a:bodyPr/>
                <a:lstStyle/>
                <a:p>
                  <a:endParaRPr lang="en-US"/>
                </a:p>
              </p:txBody>
            </p:sp>
          </p:grpSp>
          <p:grpSp>
            <p:nvGrpSpPr>
              <p:cNvPr id="21" name="Group 59"/>
              <p:cNvGrpSpPr>
                <a:grpSpLocks/>
              </p:cNvGrpSpPr>
              <p:nvPr/>
            </p:nvGrpSpPr>
            <p:grpSpPr bwMode="auto">
              <a:xfrm>
                <a:off x="3167" y="2316"/>
                <a:ext cx="177" cy="96"/>
                <a:chOff x="2380" y="1536"/>
                <a:chExt cx="190" cy="144"/>
              </a:xfrm>
            </p:grpSpPr>
            <p:sp>
              <p:nvSpPr>
                <p:cNvPr id="67" name="Freeform 60"/>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68" name="Line 61"/>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22" name="Group 62"/>
              <p:cNvGrpSpPr>
                <a:grpSpLocks/>
              </p:cNvGrpSpPr>
              <p:nvPr/>
            </p:nvGrpSpPr>
            <p:grpSpPr bwMode="auto">
              <a:xfrm>
                <a:off x="3344" y="2250"/>
                <a:ext cx="417" cy="144"/>
                <a:chOff x="1200" y="1536"/>
                <a:chExt cx="417" cy="144"/>
              </a:xfrm>
            </p:grpSpPr>
            <p:sp>
              <p:nvSpPr>
                <p:cNvPr id="65" name="Freeform 63"/>
                <p:cNvSpPr>
                  <a:spLocks/>
                </p:cNvSpPr>
                <p:nvPr/>
              </p:nvSpPr>
              <p:spPr bwMode="auto">
                <a:xfrm>
                  <a:off x="1200" y="1536"/>
                  <a:ext cx="417" cy="144"/>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66" name="Line 64"/>
                <p:cNvSpPr>
                  <a:spLocks noChangeShapeType="1"/>
                </p:cNvSpPr>
                <p:nvPr/>
              </p:nvSpPr>
              <p:spPr bwMode="auto">
                <a:xfrm>
                  <a:off x="1617" y="1536"/>
                  <a:ext cx="0" cy="144"/>
                </a:xfrm>
                <a:prstGeom prst="line">
                  <a:avLst/>
                </a:prstGeom>
                <a:noFill/>
                <a:ln w="19050">
                  <a:solidFill>
                    <a:srgbClr val="FF0000"/>
                  </a:solidFill>
                  <a:round/>
                  <a:headEnd/>
                  <a:tailEnd/>
                </a:ln>
                <a:effectLst/>
              </p:spPr>
              <p:txBody>
                <a:bodyPr/>
                <a:lstStyle/>
                <a:p>
                  <a:endParaRPr lang="en-US"/>
                </a:p>
              </p:txBody>
            </p:sp>
          </p:grpSp>
        </p:grpSp>
      </p:grpSp>
      <p:sp>
        <p:nvSpPr>
          <p:cNvPr id="76" name="Freeform 5"/>
          <p:cNvSpPr>
            <a:spLocks/>
          </p:cNvSpPr>
          <p:nvPr/>
        </p:nvSpPr>
        <p:spPr bwMode="auto">
          <a:xfrm>
            <a:off x="2449689" y="2590800"/>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77" name="Text Box 19"/>
          <p:cNvSpPr txBox="1">
            <a:spLocks noChangeArrowheads="1"/>
          </p:cNvSpPr>
          <p:nvPr/>
        </p:nvSpPr>
        <p:spPr bwMode="auto">
          <a:xfrm>
            <a:off x="1018082" y="2514600"/>
            <a:ext cx="1420318" cy="646331"/>
          </a:xfrm>
          <a:prstGeom prst="rect">
            <a:avLst/>
          </a:prstGeom>
          <a:noFill/>
          <a:ln w="9525">
            <a:noFill/>
            <a:miter lim="800000"/>
            <a:headEnd/>
            <a:tailEnd/>
          </a:ln>
          <a:effectLst/>
        </p:spPr>
        <p:txBody>
          <a:bodyPr wrap="none">
            <a:spAutoFit/>
          </a:bodyPr>
          <a:lstStyle/>
          <a:p>
            <a:pPr algn="ctr"/>
            <a:r>
              <a:rPr lang="en-US" b="1" dirty="0" smtClean="0"/>
              <a:t>Window Size</a:t>
            </a:r>
          </a:p>
          <a:p>
            <a:pPr algn="ctr"/>
            <a:r>
              <a:rPr lang="en-US" b="1" dirty="0" smtClean="0"/>
              <a:t>(Rate)</a:t>
            </a:r>
            <a:endParaRPr lang="en-US" b="1" dirty="0"/>
          </a:p>
        </p:txBody>
      </p:sp>
      <p:cxnSp>
        <p:nvCxnSpPr>
          <p:cNvPr id="80" name="Straight Connector 79"/>
          <p:cNvCxnSpPr/>
          <p:nvPr/>
        </p:nvCxnSpPr>
        <p:spPr>
          <a:xfrm>
            <a:off x="2477478" y="4160282"/>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110"/>
          <p:cNvGrpSpPr/>
          <p:nvPr/>
        </p:nvGrpSpPr>
        <p:grpSpPr>
          <a:xfrm>
            <a:off x="2438400" y="3627120"/>
            <a:ext cx="4339615" cy="1187704"/>
            <a:chOff x="4304322" y="4338320"/>
            <a:chExt cx="4339615" cy="1187704"/>
          </a:xfrm>
        </p:grpSpPr>
        <p:sp>
          <p:nvSpPr>
            <p:cNvPr id="23" name="Freeform 5"/>
            <p:cNvSpPr>
              <a:spLocks/>
            </p:cNvSpPr>
            <p:nvPr/>
          </p:nvSpPr>
          <p:spPr bwMode="auto">
            <a:xfrm>
              <a:off x="4304322" y="4338320"/>
              <a:ext cx="4339615"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107" name="Rectangle 106"/>
            <p:cNvSpPr/>
            <p:nvPr/>
          </p:nvSpPr>
          <p:spPr>
            <a:xfrm>
              <a:off x="4380522" y="5221224"/>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 Box 19"/>
          <p:cNvSpPr txBox="1">
            <a:spLocks noChangeArrowheads="1"/>
          </p:cNvSpPr>
          <p:nvPr/>
        </p:nvSpPr>
        <p:spPr bwMode="auto">
          <a:xfrm>
            <a:off x="1239354" y="3669268"/>
            <a:ext cx="1199046" cy="369332"/>
          </a:xfrm>
          <a:prstGeom prst="rect">
            <a:avLst/>
          </a:prstGeom>
          <a:noFill/>
          <a:ln w="9525">
            <a:noFill/>
            <a:miter lim="800000"/>
            <a:headEnd/>
            <a:tailEnd/>
          </a:ln>
          <a:effectLst/>
        </p:spPr>
        <p:txBody>
          <a:bodyPr wrap="none">
            <a:spAutoFit/>
          </a:bodyPr>
          <a:lstStyle/>
          <a:p>
            <a:r>
              <a:rPr lang="en-US" b="1" dirty="0" smtClean="0"/>
              <a:t>Buffer Size</a:t>
            </a:r>
            <a:endParaRPr lang="en-US" b="1" dirty="0"/>
          </a:p>
        </p:txBody>
      </p:sp>
      <p:sp>
        <p:nvSpPr>
          <p:cNvPr id="98" name="Freeform 5"/>
          <p:cNvSpPr>
            <a:spLocks/>
          </p:cNvSpPr>
          <p:nvPr/>
        </p:nvSpPr>
        <p:spPr bwMode="auto">
          <a:xfrm>
            <a:off x="2438400" y="4781788"/>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99" name="Text Box 19"/>
          <p:cNvSpPr txBox="1">
            <a:spLocks noChangeArrowheads="1"/>
          </p:cNvSpPr>
          <p:nvPr/>
        </p:nvSpPr>
        <p:spPr bwMode="auto">
          <a:xfrm>
            <a:off x="1055047" y="4659868"/>
            <a:ext cx="1307153" cy="369332"/>
          </a:xfrm>
          <a:prstGeom prst="rect">
            <a:avLst/>
          </a:prstGeom>
          <a:noFill/>
          <a:ln w="9525">
            <a:noFill/>
            <a:miter lim="800000"/>
            <a:headEnd/>
            <a:tailEnd/>
          </a:ln>
          <a:effectLst/>
        </p:spPr>
        <p:txBody>
          <a:bodyPr wrap="none">
            <a:spAutoFit/>
          </a:bodyPr>
          <a:lstStyle/>
          <a:p>
            <a:r>
              <a:rPr lang="en-US" b="1" dirty="0" smtClean="0"/>
              <a:t>Throughput</a:t>
            </a:r>
            <a:endParaRPr lang="en-US" b="1" dirty="0"/>
          </a:p>
        </p:txBody>
      </p:sp>
      <p:sp>
        <p:nvSpPr>
          <p:cNvPr id="108" name="Text Box 19"/>
          <p:cNvSpPr txBox="1">
            <a:spLocks noChangeArrowheads="1"/>
          </p:cNvSpPr>
          <p:nvPr/>
        </p:nvSpPr>
        <p:spPr bwMode="auto">
          <a:xfrm>
            <a:off x="1676400" y="4964668"/>
            <a:ext cx="704039" cy="369332"/>
          </a:xfrm>
          <a:prstGeom prst="rect">
            <a:avLst/>
          </a:prstGeom>
          <a:noFill/>
          <a:ln w="9525">
            <a:noFill/>
            <a:miter lim="800000"/>
            <a:headEnd/>
            <a:tailEnd/>
          </a:ln>
          <a:effectLst/>
        </p:spPr>
        <p:txBody>
          <a:bodyPr wrap="none">
            <a:spAutoFit/>
          </a:bodyPr>
          <a:lstStyle/>
          <a:p>
            <a:r>
              <a:rPr lang="en-US" b="1" dirty="0" smtClean="0"/>
              <a:t>100%</a:t>
            </a:r>
            <a:endParaRPr lang="en-US" b="1" dirty="0"/>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2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7" name="Freeform 136"/>
          <p:cNvSpPr/>
          <p:nvPr/>
        </p:nvSpPr>
        <p:spPr>
          <a:xfrm>
            <a:off x="2501735" y="4067719"/>
            <a:ext cx="4263390" cy="417195"/>
          </a:xfrm>
          <a:custGeom>
            <a:avLst/>
            <a:gdLst>
              <a:gd name="connsiteX0" fmla="*/ 0 w 4263390"/>
              <a:gd name="connsiteY0" fmla="*/ 327660 h 331470"/>
              <a:gd name="connsiteX1" fmla="*/ 80010 w 4263390"/>
              <a:gd name="connsiteY1" fmla="*/ 236220 h 331470"/>
              <a:gd name="connsiteX2" fmla="*/ 160020 w 4263390"/>
              <a:gd name="connsiteY2" fmla="*/ 327660 h 331470"/>
              <a:gd name="connsiteX3" fmla="*/ 182880 w 4263390"/>
              <a:gd name="connsiteY3" fmla="*/ 247650 h 331470"/>
              <a:gd name="connsiteX4" fmla="*/ 274320 w 4263390"/>
              <a:gd name="connsiteY4" fmla="*/ 144780 h 331470"/>
              <a:gd name="connsiteX5" fmla="*/ 285750 w 4263390"/>
              <a:gd name="connsiteY5" fmla="*/ 259080 h 331470"/>
              <a:gd name="connsiteX6" fmla="*/ 388620 w 4263390"/>
              <a:gd name="connsiteY6" fmla="*/ 213360 h 331470"/>
              <a:gd name="connsiteX7" fmla="*/ 434340 w 4263390"/>
              <a:gd name="connsiteY7" fmla="*/ 293370 h 331470"/>
              <a:gd name="connsiteX8" fmla="*/ 560070 w 4263390"/>
              <a:gd name="connsiteY8" fmla="*/ 121920 h 331470"/>
              <a:gd name="connsiteX9" fmla="*/ 628650 w 4263390"/>
              <a:gd name="connsiteY9" fmla="*/ 304800 h 331470"/>
              <a:gd name="connsiteX10" fmla="*/ 777240 w 4263390"/>
              <a:gd name="connsiteY10" fmla="*/ 99060 h 331470"/>
              <a:gd name="connsiteX11" fmla="*/ 822960 w 4263390"/>
              <a:gd name="connsiteY11" fmla="*/ 293370 h 331470"/>
              <a:gd name="connsiteX12" fmla="*/ 971550 w 4263390"/>
              <a:gd name="connsiteY12" fmla="*/ 133350 h 331470"/>
              <a:gd name="connsiteX13" fmla="*/ 1040130 w 4263390"/>
              <a:gd name="connsiteY13" fmla="*/ 270510 h 331470"/>
              <a:gd name="connsiteX14" fmla="*/ 1085850 w 4263390"/>
              <a:gd name="connsiteY14" fmla="*/ 167640 h 331470"/>
              <a:gd name="connsiteX15" fmla="*/ 1120140 w 4263390"/>
              <a:gd name="connsiteY15" fmla="*/ 281940 h 331470"/>
              <a:gd name="connsiteX16" fmla="*/ 1177290 w 4263390"/>
              <a:gd name="connsiteY16" fmla="*/ 64770 h 331470"/>
              <a:gd name="connsiteX17" fmla="*/ 1200150 w 4263390"/>
              <a:gd name="connsiteY17" fmla="*/ 281940 h 331470"/>
              <a:gd name="connsiteX18" fmla="*/ 1245870 w 4263390"/>
              <a:gd name="connsiteY18" fmla="*/ 179070 h 331470"/>
              <a:gd name="connsiteX19" fmla="*/ 1325880 w 4263390"/>
              <a:gd name="connsiteY19" fmla="*/ 281940 h 331470"/>
              <a:gd name="connsiteX20" fmla="*/ 1405890 w 4263390"/>
              <a:gd name="connsiteY20" fmla="*/ 41910 h 331470"/>
              <a:gd name="connsiteX21" fmla="*/ 1611630 w 4263390"/>
              <a:gd name="connsiteY21" fmla="*/ 304800 h 331470"/>
              <a:gd name="connsiteX22" fmla="*/ 1703070 w 4263390"/>
              <a:gd name="connsiteY22" fmla="*/ 201930 h 331470"/>
              <a:gd name="connsiteX23" fmla="*/ 1748790 w 4263390"/>
              <a:gd name="connsiteY23" fmla="*/ 304800 h 331470"/>
              <a:gd name="connsiteX24" fmla="*/ 1828800 w 4263390"/>
              <a:gd name="connsiteY24" fmla="*/ 201930 h 331470"/>
              <a:gd name="connsiteX25" fmla="*/ 1828800 w 4263390"/>
              <a:gd name="connsiteY25" fmla="*/ 110490 h 331470"/>
              <a:gd name="connsiteX26" fmla="*/ 1931670 w 4263390"/>
              <a:gd name="connsiteY26" fmla="*/ 236220 h 331470"/>
              <a:gd name="connsiteX27" fmla="*/ 2057400 w 4263390"/>
              <a:gd name="connsiteY27" fmla="*/ 133350 h 331470"/>
              <a:gd name="connsiteX28" fmla="*/ 2103120 w 4263390"/>
              <a:gd name="connsiteY28" fmla="*/ 304800 h 331470"/>
              <a:gd name="connsiteX29" fmla="*/ 2171700 w 4263390"/>
              <a:gd name="connsiteY29" fmla="*/ 64770 h 331470"/>
              <a:gd name="connsiteX30" fmla="*/ 2228850 w 4263390"/>
              <a:gd name="connsiteY30" fmla="*/ 236220 h 331470"/>
              <a:gd name="connsiteX31" fmla="*/ 2297430 w 4263390"/>
              <a:gd name="connsiteY31" fmla="*/ 156210 h 331470"/>
              <a:gd name="connsiteX32" fmla="*/ 2343150 w 4263390"/>
              <a:gd name="connsiteY32" fmla="*/ 247650 h 331470"/>
              <a:gd name="connsiteX33" fmla="*/ 2388870 w 4263390"/>
              <a:gd name="connsiteY33" fmla="*/ 224790 h 331470"/>
              <a:gd name="connsiteX34" fmla="*/ 2583180 w 4263390"/>
              <a:gd name="connsiteY34" fmla="*/ 259080 h 331470"/>
              <a:gd name="connsiteX35" fmla="*/ 2594610 w 4263390"/>
              <a:gd name="connsiteY35" fmla="*/ 64770 h 331470"/>
              <a:gd name="connsiteX36" fmla="*/ 2800350 w 4263390"/>
              <a:gd name="connsiteY36" fmla="*/ 247650 h 331470"/>
              <a:gd name="connsiteX37" fmla="*/ 2834640 w 4263390"/>
              <a:gd name="connsiteY37" fmla="*/ 190500 h 331470"/>
              <a:gd name="connsiteX38" fmla="*/ 3006090 w 4263390"/>
              <a:gd name="connsiteY38" fmla="*/ 213360 h 331470"/>
              <a:gd name="connsiteX39" fmla="*/ 3051810 w 4263390"/>
              <a:gd name="connsiteY39" fmla="*/ 121920 h 331470"/>
              <a:gd name="connsiteX40" fmla="*/ 3188970 w 4263390"/>
              <a:gd name="connsiteY40" fmla="*/ 270510 h 331470"/>
              <a:gd name="connsiteX41" fmla="*/ 3257550 w 4263390"/>
              <a:gd name="connsiteY41" fmla="*/ 87630 h 331470"/>
              <a:gd name="connsiteX42" fmla="*/ 3360420 w 4263390"/>
              <a:gd name="connsiteY42" fmla="*/ 190500 h 331470"/>
              <a:gd name="connsiteX43" fmla="*/ 3406140 w 4263390"/>
              <a:gd name="connsiteY43" fmla="*/ 293370 h 331470"/>
              <a:gd name="connsiteX44" fmla="*/ 3543300 w 4263390"/>
              <a:gd name="connsiteY44" fmla="*/ 76200 h 331470"/>
              <a:gd name="connsiteX45" fmla="*/ 3657600 w 4263390"/>
              <a:gd name="connsiteY45" fmla="*/ 259080 h 331470"/>
              <a:gd name="connsiteX46" fmla="*/ 3737610 w 4263390"/>
              <a:gd name="connsiteY46" fmla="*/ 133350 h 331470"/>
              <a:gd name="connsiteX47" fmla="*/ 3863340 w 4263390"/>
              <a:gd name="connsiteY47" fmla="*/ 270510 h 331470"/>
              <a:gd name="connsiteX48" fmla="*/ 3909060 w 4263390"/>
              <a:gd name="connsiteY48" fmla="*/ 19050 h 331470"/>
              <a:gd name="connsiteX49" fmla="*/ 4011930 w 4263390"/>
              <a:gd name="connsiteY49" fmla="*/ 156210 h 331470"/>
              <a:gd name="connsiteX50" fmla="*/ 4080510 w 4263390"/>
              <a:gd name="connsiteY50" fmla="*/ 64770 h 331470"/>
              <a:gd name="connsiteX51" fmla="*/ 4183380 w 4263390"/>
              <a:gd name="connsiteY51" fmla="*/ 270510 h 331470"/>
              <a:gd name="connsiteX52" fmla="*/ 4263390 w 4263390"/>
              <a:gd name="connsiteY52" fmla="*/ 144780 h 331470"/>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77240 w 4263390"/>
              <a:gd name="connsiteY10" fmla="*/ 99060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828800 w 4263390"/>
              <a:gd name="connsiteY25" fmla="*/ 110490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388870 w 4263390"/>
              <a:gd name="connsiteY33" fmla="*/ 224790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77240 w 4263390"/>
              <a:gd name="connsiteY10" fmla="*/ 99060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388870 w 4263390"/>
              <a:gd name="connsiteY33" fmla="*/ 224790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388870 w 4263390"/>
              <a:gd name="connsiteY33" fmla="*/ 224790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4345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358390 w 4263390"/>
              <a:gd name="connsiteY31" fmla="*/ 91441 h 329565"/>
              <a:gd name="connsiteX32" fmla="*/ 2343150 w 4263390"/>
              <a:gd name="connsiteY32" fmla="*/ 247650 h 329565"/>
              <a:gd name="connsiteX33" fmla="*/ 24345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358390 w 4263390"/>
              <a:gd name="connsiteY31" fmla="*/ 91441 h 329565"/>
              <a:gd name="connsiteX32" fmla="*/ 2434590 w 4263390"/>
              <a:gd name="connsiteY32" fmla="*/ 243841 h 329565"/>
              <a:gd name="connsiteX33" fmla="*/ 24345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358390 w 4263390"/>
              <a:gd name="connsiteY31" fmla="*/ 91441 h 329565"/>
              <a:gd name="connsiteX32" fmla="*/ 2434590 w 4263390"/>
              <a:gd name="connsiteY32" fmla="*/ 243841 h 329565"/>
              <a:gd name="connsiteX33" fmla="*/ 25107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34327"/>
              <a:gd name="connsiteX1" fmla="*/ 80010 w 4263390"/>
              <a:gd name="connsiteY1" fmla="*/ 236220 h 334327"/>
              <a:gd name="connsiteX2" fmla="*/ 160020 w 4263390"/>
              <a:gd name="connsiteY2" fmla="*/ 327660 h 334327"/>
              <a:gd name="connsiteX3" fmla="*/ 182880 w 4263390"/>
              <a:gd name="connsiteY3" fmla="*/ 247650 h 334327"/>
              <a:gd name="connsiteX4" fmla="*/ 274320 w 4263390"/>
              <a:gd name="connsiteY4" fmla="*/ 144780 h 334327"/>
              <a:gd name="connsiteX5" fmla="*/ 285750 w 4263390"/>
              <a:gd name="connsiteY5" fmla="*/ 259080 h 334327"/>
              <a:gd name="connsiteX6" fmla="*/ 388620 w 4263390"/>
              <a:gd name="connsiteY6" fmla="*/ 213360 h 334327"/>
              <a:gd name="connsiteX7" fmla="*/ 434340 w 4263390"/>
              <a:gd name="connsiteY7" fmla="*/ 293370 h 334327"/>
              <a:gd name="connsiteX8" fmla="*/ 560070 w 4263390"/>
              <a:gd name="connsiteY8" fmla="*/ 121920 h 334327"/>
              <a:gd name="connsiteX9" fmla="*/ 628650 w 4263390"/>
              <a:gd name="connsiteY9" fmla="*/ 304800 h 334327"/>
              <a:gd name="connsiteX10" fmla="*/ 758190 w 4263390"/>
              <a:gd name="connsiteY10" fmla="*/ 15241 h 334327"/>
              <a:gd name="connsiteX11" fmla="*/ 822960 w 4263390"/>
              <a:gd name="connsiteY11" fmla="*/ 293370 h 334327"/>
              <a:gd name="connsiteX12" fmla="*/ 971550 w 4263390"/>
              <a:gd name="connsiteY12" fmla="*/ 133350 h 334327"/>
              <a:gd name="connsiteX13" fmla="*/ 1040130 w 4263390"/>
              <a:gd name="connsiteY13" fmla="*/ 270510 h 334327"/>
              <a:gd name="connsiteX14" fmla="*/ 1085850 w 4263390"/>
              <a:gd name="connsiteY14" fmla="*/ 167640 h 334327"/>
              <a:gd name="connsiteX15" fmla="*/ 1120140 w 4263390"/>
              <a:gd name="connsiteY15" fmla="*/ 281940 h 334327"/>
              <a:gd name="connsiteX16" fmla="*/ 1177290 w 4263390"/>
              <a:gd name="connsiteY16" fmla="*/ 64770 h 334327"/>
              <a:gd name="connsiteX17" fmla="*/ 1200150 w 4263390"/>
              <a:gd name="connsiteY17" fmla="*/ 281940 h 334327"/>
              <a:gd name="connsiteX18" fmla="*/ 1245870 w 4263390"/>
              <a:gd name="connsiteY18" fmla="*/ 179070 h 334327"/>
              <a:gd name="connsiteX19" fmla="*/ 1325880 w 4263390"/>
              <a:gd name="connsiteY19" fmla="*/ 281940 h 334327"/>
              <a:gd name="connsiteX20" fmla="*/ 1520190 w 4263390"/>
              <a:gd name="connsiteY20" fmla="*/ 24765 h 334327"/>
              <a:gd name="connsiteX21" fmla="*/ 1611630 w 4263390"/>
              <a:gd name="connsiteY21" fmla="*/ 304800 h 334327"/>
              <a:gd name="connsiteX22" fmla="*/ 1703070 w 4263390"/>
              <a:gd name="connsiteY22" fmla="*/ 201930 h 334327"/>
              <a:gd name="connsiteX23" fmla="*/ 1748790 w 4263390"/>
              <a:gd name="connsiteY23" fmla="*/ 304800 h 334327"/>
              <a:gd name="connsiteX24" fmla="*/ 1828800 w 4263390"/>
              <a:gd name="connsiteY24" fmla="*/ 201930 h 334327"/>
              <a:gd name="connsiteX25" fmla="*/ 1901190 w 4263390"/>
              <a:gd name="connsiteY25" fmla="*/ 91441 h 334327"/>
              <a:gd name="connsiteX26" fmla="*/ 1931670 w 4263390"/>
              <a:gd name="connsiteY26" fmla="*/ 236220 h 334327"/>
              <a:gd name="connsiteX27" fmla="*/ 2057400 w 4263390"/>
              <a:gd name="connsiteY27" fmla="*/ 133350 h 334327"/>
              <a:gd name="connsiteX28" fmla="*/ 2103120 w 4263390"/>
              <a:gd name="connsiteY28" fmla="*/ 304800 h 334327"/>
              <a:gd name="connsiteX29" fmla="*/ 2171700 w 4263390"/>
              <a:gd name="connsiteY29" fmla="*/ 64770 h 334327"/>
              <a:gd name="connsiteX30" fmla="*/ 2228850 w 4263390"/>
              <a:gd name="connsiteY30" fmla="*/ 236220 h 334327"/>
              <a:gd name="connsiteX31" fmla="*/ 2358390 w 4263390"/>
              <a:gd name="connsiteY31" fmla="*/ 91441 h 334327"/>
              <a:gd name="connsiteX32" fmla="*/ 2434590 w 4263390"/>
              <a:gd name="connsiteY32" fmla="*/ 243841 h 334327"/>
              <a:gd name="connsiteX33" fmla="*/ 2510790 w 4263390"/>
              <a:gd name="connsiteY33" fmla="*/ 320041 h 334327"/>
              <a:gd name="connsiteX34" fmla="*/ 2583180 w 4263390"/>
              <a:gd name="connsiteY34" fmla="*/ 259080 h 334327"/>
              <a:gd name="connsiteX35" fmla="*/ 2594610 w 4263390"/>
              <a:gd name="connsiteY35" fmla="*/ 64770 h 334327"/>
              <a:gd name="connsiteX36" fmla="*/ 2800350 w 4263390"/>
              <a:gd name="connsiteY36" fmla="*/ 247650 h 334327"/>
              <a:gd name="connsiteX37" fmla="*/ 2834640 w 4263390"/>
              <a:gd name="connsiteY37" fmla="*/ 190500 h 334327"/>
              <a:gd name="connsiteX38" fmla="*/ 3006090 w 4263390"/>
              <a:gd name="connsiteY38" fmla="*/ 213360 h 334327"/>
              <a:gd name="connsiteX39" fmla="*/ 3051810 w 4263390"/>
              <a:gd name="connsiteY39" fmla="*/ 121920 h 334327"/>
              <a:gd name="connsiteX40" fmla="*/ 3188970 w 4263390"/>
              <a:gd name="connsiteY40" fmla="*/ 270510 h 334327"/>
              <a:gd name="connsiteX41" fmla="*/ 3257550 w 4263390"/>
              <a:gd name="connsiteY41" fmla="*/ 87630 h 334327"/>
              <a:gd name="connsiteX42" fmla="*/ 3360420 w 4263390"/>
              <a:gd name="connsiteY42" fmla="*/ 190500 h 334327"/>
              <a:gd name="connsiteX43" fmla="*/ 3406140 w 4263390"/>
              <a:gd name="connsiteY43" fmla="*/ 293370 h 334327"/>
              <a:gd name="connsiteX44" fmla="*/ 3543300 w 4263390"/>
              <a:gd name="connsiteY44" fmla="*/ 76200 h 334327"/>
              <a:gd name="connsiteX45" fmla="*/ 3657600 w 4263390"/>
              <a:gd name="connsiteY45" fmla="*/ 259080 h 334327"/>
              <a:gd name="connsiteX46" fmla="*/ 3737610 w 4263390"/>
              <a:gd name="connsiteY46" fmla="*/ 133350 h 334327"/>
              <a:gd name="connsiteX47" fmla="*/ 3863340 w 4263390"/>
              <a:gd name="connsiteY47" fmla="*/ 270510 h 334327"/>
              <a:gd name="connsiteX48" fmla="*/ 3909060 w 4263390"/>
              <a:gd name="connsiteY48" fmla="*/ 19050 h 334327"/>
              <a:gd name="connsiteX49" fmla="*/ 4011930 w 4263390"/>
              <a:gd name="connsiteY49" fmla="*/ 156210 h 334327"/>
              <a:gd name="connsiteX50" fmla="*/ 4080510 w 4263390"/>
              <a:gd name="connsiteY50" fmla="*/ 64770 h 334327"/>
              <a:gd name="connsiteX51" fmla="*/ 4183380 w 4263390"/>
              <a:gd name="connsiteY51" fmla="*/ 270510 h 334327"/>
              <a:gd name="connsiteX52" fmla="*/ 4263390 w 4263390"/>
              <a:gd name="connsiteY52" fmla="*/ 144780 h 334327"/>
              <a:gd name="connsiteX0" fmla="*/ 0 w 4263390"/>
              <a:gd name="connsiteY0" fmla="*/ 337185 h 343852"/>
              <a:gd name="connsiteX1" fmla="*/ 80010 w 4263390"/>
              <a:gd name="connsiteY1" fmla="*/ 245745 h 343852"/>
              <a:gd name="connsiteX2" fmla="*/ 160020 w 4263390"/>
              <a:gd name="connsiteY2" fmla="*/ 337185 h 343852"/>
              <a:gd name="connsiteX3" fmla="*/ 182880 w 4263390"/>
              <a:gd name="connsiteY3" fmla="*/ 257175 h 343852"/>
              <a:gd name="connsiteX4" fmla="*/ 274320 w 4263390"/>
              <a:gd name="connsiteY4" fmla="*/ 154305 h 343852"/>
              <a:gd name="connsiteX5" fmla="*/ 285750 w 4263390"/>
              <a:gd name="connsiteY5" fmla="*/ 268605 h 343852"/>
              <a:gd name="connsiteX6" fmla="*/ 388620 w 4263390"/>
              <a:gd name="connsiteY6" fmla="*/ 222885 h 343852"/>
              <a:gd name="connsiteX7" fmla="*/ 434340 w 4263390"/>
              <a:gd name="connsiteY7" fmla="*/ 302895 h 343852"/>
              <a:gd name="connsiteX8" fmla="*/ 560070 w 4263390"/>
              <a:gd name="connsiteY8" fmla="*/ 131445 h 343852"/>
              <a:gd name="connsiteX9" fmla="*/ 628650 w 4263390"/>
              <a:gd name="connsiteY9" fmla="*/ 314325 h 343852"/>
              <a:gd name="connsiteX10" fmla="*/ 758190 w 4263390"/>
              <a:gd name="connsiteY10" fmla="*/ 24766 h 343852"/>
              <a:gd name="connsiteX11" fmla="*/ 822960 w 4263390"/>
              <a:gd name="connsiteY11" fmla="*/ 302895 h 343852"/>
              <a:gd name="connsiteX12" fmla="*/ 971550 w 4263390"/>
              <a:gd name="connsiteY12" fmla="*/ 142875 h 343852"/>
              <a:gd name="connsiteX13" fmla="*/ 1040130 w 4263390"/>
              <a:gd name="connsiteY13" fmla="*/ 280035 h 343852"/>
              <a:gd name="connsiteX14" fmla="*/ 1085850 w 4263390"/>
              <a:gd name="connsiteY14" fmla="*/ 177165 h 343852"/>
              <a:gd name="connsiteX15" fmla="*/ 1120140 w 4263390"/>
              <a:gd name="connsiteY15" fmla="*/ 291465 h 343852"/>
              <a:gd name="connsiteX16" fmla="*/ 1177290 w 4263390"/>
              <a:gd name="connsiteY16" fmla="*/ 74295 h 343852"/>
              <a:gd name="connsiteX17" fmla="*/ 1200150 w 4263390"/>
              <a:gd name="connsiteY17" fmla="*/ 291465 h 343852"/>
              <a:gd name="connsiteX18" fmla="*/ 1245870 w 4263390"/>
              <a:gd name="connsiteY18" fmla="*/ 188595 h 343852"/>
              <a:gd name="connsiteX19" fmla="*/ 1325880 w 4263390"/>
              <a:gd name="connsiteY19" fmla="*/ 291465 h 343852"/>
              <a:gd name="connsiteX20" fmla="*/ 1520190 w 4263390"/>
              <a:gd name="connsiteY20" fmla="*/ 34290 h 343852"/>
              <a:gd name="connsiteX21" fmla="*/ 1611630 w 4263390"/>
              <a:gd name="connsiteY21" fmla="*/ 314325 h 343852"/>
              <a:gd name="connsiteX22" fmla="*/ 1703070 w 4263390"/>
              <a:gd name="connsiteY22" fmla="*/ 211455 h 343852"/>
              <a:gd name="connsiteX23" fmla="*/ 1748790 w 4263390"/>
              <a:gd name="connsiteY23" fmla="*/ 314325 h 343852"/>
              <a:gd name="connsiteX24" fmla="*/ 1828800 w 4263390"/>
              <a:gd name="connsiteY24" fmla="*/ 211455 h 343852"/>
              <a:gd name="connsiteX25" fmla="*/ 1901190 w 4263390"/>
              <a:gd name="connsiteY25" fmla="*/ 100966 h 343852"/>
              <a:gd name="connsiteX26" fmla="*/ 1931670 w 4263390"/>
              <a:gd name="connsiteY26" fmla="*/ 245745 h 343852"/>
              <a:gd name="connsiteX27" fmla="*/ 2057400 w 4263390"/>
              <a:gd name="connsiteY27" fmla="*/ 142875 h 343852"/>
              <a:gd name="connsiteX28" fmla="*/ 2103120 w 4263390"/>
              <a:gd name="connsiteY28" fmla="*/ 314325 h 343852"/>
              <a:gd name="connsiteX29" fmla="*/ 2171700 w 4263390"/>
              <a:gd name="connsiteY29" fmla="*/ 74295 h 343852"/>
              <a:gd name="connsiteX30" fmla="*/ 2228850 w 4263390"/>
              <a:gd name="connsiteY30" fmla="*/ 245745 h 343852"/>
              <a:gd name="connsiteX31" fmla="*/ 2358390 w 4263390"/>
              <a:gd name="connsiteY31" fmla="*/ 100966 h 343852"/>
              <a:gd name="connsiteX32" fmla="*/ 2434590 w 4263390"/>
              <a:gd name="connsiteY32" fmla="*/ 253366 h 343852"/>
              <a:gd name="connsiteX33" fmla="*/ 2510790 w 4263390"/>
              <a:gd name="connsiteY33" fmla="*/ 329566 h 343852"/>
              <a:gd name="connsiteX34" fmla="*/ 2583180 w 4263390"/>
              <a:gd name="connsiteY34" fmla="*/ 268605 h 343852"/>
              <a:gd name="connsiteX35" fmla="*/ 2674620 w 4263390"/>
              <a:gd name="connsiteY35" fmla="*/ 1905 h 343852"/>
              <a:gd name="connsiteX36" fmla="*/ 2800350 w 4263390"/>
              <a:gd name="connsiteY36" fmla="*/ 257175 h 343852"/>
              <a:gd name="connsiteX37" fmla="*/ 2834640 w 4263390"/>
              <a:gd name="connsiteY37" fmla="*/ 200025 h 343852"/>
              <a:gd name="connsiteX38" fmla="*/ 3006090 w 4263390"/>
              <a:gd name="connsiteY38" fmla="*/ 222885 h 343852"/>
              <a:gd name="connsiteX39" fmla="*/ 3051810 w 4263390"/>
              <a:gd name="connsiteY39" fmla="*/ 131445 h 343852"/>
              <a:gd name="connsiteX40" fmla="*/ 3188970 w 4263390"/>
              <a:gd name="connsiteY40" fmla="*/ 280035 h 343852"/>
              <a:gd name="connsiteX41" fmla="*/ 3257550 w 4263390"/>
              <a:gd name="connsiteY41" fmla="*/ 97155 h 343852"/>
              <a:gd name="connsiteX42" fmla="*/ 3360420 w 4263390"/>
              <a:gd name="connsiteY42" fmla="*/ 200025 h 343852"/>
              <a:gd name="connsiteX43" fmla="*/ 3406140 w 4263390"/>
              <a:gd name="connsiteY43" fmla="*/ 302895 h 343852"/>
              <a:gd name="connsiteX44" fmla="*/ 3543300 w 4263390"/>
              <a:gd name="connsiteY44" fmla="*/ 85725 h 343852"/>
              <a:gd name="connsiteX45" fmla="*/ 3657600 w 4263390"/>
              <a:gd name="connsiteY45" fmla="*/ 268605 h 343852"/>
              <a:gd name="connsiteX46" fmla="*/ 3737610 w 4263390"/>
              <a:gd name="connsiteY46" fmla="*/ 142875 h 343852"/>
              <a:gd name="connsiteX47" fmla="*/ 3863340 w 4263390"/>
              <a:gd name="connsiteY47" fmla="*/ 280035 h 343852"/>
              <a:gd name="connsiteX48" fmla="*/ 3909060 w 4263390"/>
              <a:gd name="connsiteY48" fmla="*/ 28575 h 343852"/>
              <a:gd name="connsiteX49" fmla="*/ 4011930 w 4263390"/>
              <a:gd name="connsiteY49" fmla="*/ 165735 h 343852"/>
              <a:gd name="connsiteX50" fmla="*/ 4080510 w 4263390"/>
              <a:gd name="connsiteY50" fmla="*/ 74295 h 343852"/>
              <a:gd name="connsiteX51" fmla="*/ 4183380 w 4263390"/>
              <a:gd name="connsiteY51" fmla="*/ 280035 h 343852"/>
              <a:gd name="connsiteX52" fmla="*/ 4263390 w 4263390"/>
              <a:gd name="connsiteY52" fmla="*/ 154305 h 343852"/>
              <a:gd name="connsiteX0" fmla="*/ 0 w 4263390"/>
              <a:gd name="connsiteY0" fmla="*/ 337185 h 343852"/>
              <a:gd name="connsiteX1" fmla="*/ 80010 w 4263390"/>
              <a:gd name="connsiteY1" fmla="*/ 245745 h 343852"/>
              <a:gd name="connsiteX2" fmla="*/ 160020 w 4263390"/>
              <a:gd name="connsiteY2" fmla="*/ 337185 h 343852"/>
              <a:gd name="connsiteX3" fmla="*/ 182880 w 4263390"/>
              <a:gd name="connsiteY3" fmla="*/ 257175 h 343852"/>
              <a:gd name="connsiteX4" fmla="*/ 224790 w 4263390"/>
              <a:gd name="connsiteY4" fmla="*/ 186690 h 343852"/>
              <a:gd name="connsiteX5" fmla="*/ 285750 w 4263390"/>
              <a:gd name="connsiteY5" fmla="*/ 268605 h 343852"/>
              <a:gd name="connsiteX6" fmla="*/ 388620 w 4263390"/>
              <a:gd name="connsiteY6" fmla="*/ 222885 h 343852"/>
              <a:gd name="connsiteX7" fmla="*/ 434340 w 4263390"/>
              <a:gd name="connsiteY7" fmla="*/ 302895 h 343852"/>
              <a:gd name="connsiteX8" fmla="*/ 560070 w 4263390"/>
              <a:gd name="connsiteY8" fmla="*/ 131445 h 343852"/>
              <a:gd name="connsiteX9" fmla="*/ 628650 w 4263390"/>
              <a:gd name="connsiteY9" fmla="*/ 314325 h 343852"/>
              <a:gd name="connsiteX10" fmla="*/ 758190 w 4263390"/>
              <a:gd name="connsiteY10" fmla="*/ 24766 h 343852"/>
              <a:gd name="connsiteX11" fmla="*/ 822960 w 4263390"/>
              <a:gd name="connsiteY11" fmla="*/ 302895 h 343852"/>
              <a:gd name="connsiteX12" fmla="*/ 971550 w 4263390"/>
              <a:gd name="connsiteY12" fmla="*/ 142875 h 343852"/>
              <a:gd name="connsiteX13" fmla="*/ 1040130 w 4263390"/>
              <a:gd name="connsiteY13" fmla="*/ 280035 h 343852"/>
              <a:gd name="connsiteX14" fmla="*/ 1085850 w 4263390"/>
              <a:gd name="connsiteY14" fmla="*/ 177165 h 343852"/>
              <a:gd name="connsiteX15" fmla="*/ 1120140 w 4263390"/>
              <a:gd name="connsiteY15" fmla="*/ 291465 h 343852"/>
              <a:gd name="connsiteX16" fmla="*/ 1177290 w 4263390"/>
              <a:gd name="connsiteY16" fmla="*/ 74295 h 343852"/>
              <a:gd name="connsiteX17" fmla="*/ 1200150 w 4263390"/>
              <a:gd name="connsiteY17" fmla="*/ 291465 h 343852"/>
              <a:gd name="connsiteX18" fmla="*/ 1245870 w 4263390"/>
              <a:gd name="connsiteY18" fmla="*/ 188595 h 343852"/>
              <a:gd name="connsiteX19" fmla="*/ 1325880 w 4263390"/>
              <a:gd name="connsiteY19" fmla="*/ 291465 h 343852"/>
              <a:gd name="connsiteX20" fmla="*/ 1520190 w 4263390"/>
              <a:gd name="connsiteY20" fmla="*/ 34290 h 343852"/>
              <a:gd name="connsiteX21" fmla="*/ 1611630 w 4263390"/>
              <a:gd name="connsiteY21" fmla="*/ 314325 h 343852"/>
              <a:gd name="connsiteX22" fmla="*/ 1703070 w 4263390"/>
              <a:gd name="connsiteY22" fmla="*/ 211455 h 343852"/>
              <a:gd name="connsiteX23" fmla="*/ 1748790 w 4263390"/>
              <a:gd name="connsiteY23" fmla="*/ 314325 h 343852"/>
              <a:gd name="connsiteX24" fmla="*/ 1828800 w 4263390"/>
              <a:gd name="connsiteY24" fmla="*/ 211455 h 343852"/>
              <a:gd name="connsiteX25" fmla="*/ 1901190 w 4263390"/>
              <a:gd name="connsiteY25" fmla="*/ 100966 h 343852"/>
              <a:gd name="connsiteX26" fmla="*/ 1931670 w 4263390"/>
              <a:gd name="connsiteY26" fmla="*/ 245745 h 343852"/>
              <a:gd name="connsiteX27" fmla="*/ 2057400 w 4263390"/>
              <a:gd name="connsiteY27" fmla="*/ 142875 h 343852"/>
              <a:gd name="connsiteX28" fmla="*/ 2103120 w 4263390"/>
              <a:gd name="connsiteY28" fmla="*/ 314325 h 343852"/>
              <a:gd name="connsiteX29" fmla="*/ 2171700 w 4263390"/>
              <a:gd name="connsiteY29" fmla="*/ 74295 h 343852"/>
              <a:gd name="connsiteX30" fmla="*/ 2228850 w 4263390"/>
              <a:gd name="connsiteY30" fmla="*/ 245745 h 343852"/>
              <a:gd name="connsiteX31" fmla="*/ 2358390 w 4263390"/>
              <a:gd name="connsiteY31" fmla="*/ 100966 h 343852"/>
              <a:gd name="connsiteX32" fmla="*/ 2434590 w 4263390"/>
              <a:gd name="connsiteY32" fmla="*/ 253366 h 343852"/>
              <a:gd name="connsiteX33" fmla="*/ 2510790 w 4263390"/>
              <a:gd name="connsiteY33" fmla="*/ 329566 h 343852"/>
              <a:gd name="connsiteX34" fmla="*/ 2583180 w 4263390"/>
              <a:gd name="connsiteY34" fmla="*/ 268605 h 343852"/>
              <a:gd name="connsiteX35" fmla="*/ 2674620 w 4263390"/>
              <a:gd name="connsiteY35" fmla="*/ 1905 h 343852"/>
              <a:gd name="connsiteX36" fmla="*/ 2800350 w 4263390"/>
              <a:gd name="connsiteY36" fmla="*/ 257175 h 343852"/>
              <a:gd name="connsiteX37" fmla="*/ 2834640 w 4263390"/>
              <a:gd name="connsiteY37" fmla="*/ 200025 h 343852"/>
              <a:gd name="connsiteX38" fmla="*/ 3006090 w 4263390"/>
              <a:gd name="connsiteY38" fmla="*/ 222885 h 343852"/>
              <a:gd name="connsiteX39" fmla="*/ 3051810 w 4263390"/>
              <a:gd name="connsiteY39" fmla="*/ 131445 h 343852"/>
              <a:gd name="connsiteX40" fmla="*/ 3188970 w 4263390"/>
              <a:gd name="connsiteY40" fmla="*/ 280035 h 343852"/>
              <a:gd name="connsiteX41" fmla="*/ 3257550 w 4263390"/>
              <a:gd name="connsiteY41" fmla="*/ 97155 h 343852"/>
              <a:gd name="connsiteX42" fmla="*/ 3360420 w 4263390"/>
              <a:gd name="connsiteY42" fmla="*/ 200025 h 343852"/>
              <a:gd name="connsiteX43" fmla="*/ 3406140 w 4263390"/>
              <a:gd name="connsiteY43" fmla="*/ 302895 h 343852"/>
              <a:gd name="connsiteX44" fmla="*/ 3543300 w 4263390"/>
              <a:gd name="connsiteY44" fmla="*/ 85725 h 343852"/>
              <a:gd name="connsiteX45" fmla="*/ 3657600 w 4263390"/>
              <a:gd name="connsiteY45" fmla="*/ 268605 h 343852"/>
              <a:gd name="connsiteX46" fmla="*/ 3737610 w 4263390"/>
              <a:gd name="connsiteY46" fmla="*/ 142875 h 343852"/>
              <a:gd name="connsiteX47" fmla="*/ 3863340 w 4263390"/>
              <a:gd name="connsiteY47" fmla="*/ 280035 h 343852"/>
              <a:gd name="connsiteX48" fmla="*/ 3909060 w 4263390"/>
              <a:gd name="connsiteY48" fmla="*/ 28575 h 343852"/>
              <a:gd name="connsiteX49" fmla="*/ 4011930 w 4263390"/>
              <a:gd name="connsiteY49" fmla="*/ 165735 h 343852"/>
              <a:gd name="connsiteX50" fmla="*/ 4080510 w 4263390"/>
              <a:gd name="connsiteY50" fmla="*/ 74295 h 343852"/>
              <a:gd name="connsiteX51" fmla="*/ 4183380 w 4263390"/>
              <a:gd name="connsiteY51" fmla="*/ 280035 h 343852"/>
              <a:gd name="connsiteX52" fmla="*/ 4263390 w 4263390"/>
              <a:gd name="connsiteY52" fmla="*/ 154305 h 343852"/>
              <a:gd name="connsiteX0" fmla="*/ 0 w 4263390"/>
              <a:gd name="connsiteY0" fmla="*/ 337185 h 417195"/>
              <a:gd name="connsiteX1" fmla="*/ 80010 w 4263390"/>
              <a:gd name="connsiteY1" fmla="*/ 245745 h 417195"/>
              <a:gd name="connsiteX2" fmla="*/ 148590 w 4263390"/>
              <a:gd name="connsiteY2" fmla="*/ 415290 h 417195"/>
              <a:gd name="connsiteX3" fmla="*/ 182880 w 4263390"/>
              <a:gd name="connsiteY3" fmla="*/ 257175 h 417195"/>
              <a:gd name="connsiteX4" fmla="*/ 224790 w 4263390"/>
              <a:gd name="connsiteY4" fmla="*/ 186690 h 417195"/>
              <a:gd name="connsiteX5" fmla="*/ 285750 w 4263390"/>
              <a:gd name="connsiteY5" fmla="*/ 268605 h 417195"/>
              <a:gd name="connsiteX6" fmla="*/ 388620 w 4263390"/>
              <a:gd name="connsiteY6" fmla="*/ 222885 h 417195"/>
              <a:gd name="connsiteX7" fmla="*/ 434340 w 4263390"/>
              <a:gd name="connsiteY7" fmla="*/ 302895 h 417195"/>
              <a:gd name="connsiteX8" fmla="*/ 560070 w 4263390"/>
              <a:gd name="connsiteY8" fmla="*/ 131445 h 417195"/>
              <a:gd name="connsiteX9" fmla="*/ 628650 w 4263390"/>
              <a:gd name="connsiteY9" fmla="*/ 314325 h 417195"/>
              <a:gd name="connsiteX10" fmla="*/ 758190 w 4263390"/>
              <a:gd name="connsiteY10" fmla="*/ 24766 h 417195"/>
              <a:gd name="connsiteX11" fmla="*/ 822960 w 4263390"/>
              <a:gd name="connsiteY11" fmla="*/ 302895 h 417195"/>
              <a:gd name="connsiteX12" fmla="*/ 971550 w 4263390"/>
              <a:gd name="connsiteY12" fmla="*/ 142875 h 417195"/>
              <a:gd name="connsiteX13" fmla="*/ 1040130 w 4263390"/>
              <a:gd name="connsiteY13" fmla="*/ 280035 h 417195"/>
              <a:gd name="connsiteX14" fmla="*/ 1085850 w 4263390"/>
              <a:gd name="connsiteY14" fmla="*/ 177165 h 417195"/>
              <a:gd name="connsiteX15" fmla="*/ 1120140 w 4263390"/>
              <a:gd name="connsiteY15" fmla="*/ 291465 h 417195"/>
              <a:gd name="connsiteX16" fmla="*/ 1177290 w 4263390"/>
              <a:gd name="connsiteY16" fmla="*/ 74295 h 417195"/>
              <a:gd name="connsiteX17" fmla="*/ 1200150 w 4263390"/>
              <a:gd name="connsiteY17" fmla="*/ 291465 h 417195"/>
              <a:gd name="connsiteX18" fmla="*/ 1245870 w 4263390"/>
              <a:gd name="connsiteY18" fmla="*/ 188595 h 417195"/>
              <a:gd name="connsiteX19" fmla="*/ 1325880 w 4263390"/>
              <a:gd name="connsiteY19" fmla="*/ 291465 h 417195"/>
              <a:gd name="connsiteX20" fmla="*/ 1520190 w 4263390"/>
              <a:gd name="connsiteY20" fmla="*/ 34290 h 417195"/>
              <a:gd name="connsiteX21" fmla="*/ 1611630 w 4263390"/>
              <a:gd name="connsiteY21" fmla="*/ 314325 h 417195"/>
              <a:gd name="connsiteX22" fmla="*/ 1703070 w 4263390"/>
              <a:gd name="connsiteY22" fmla="*/ 211455 h 417195"/>
              <a:gd name="connsiteX23" fmla="*/ 1748790 w 4263390"/>
              <a:gd name="connsiteY23" fmla="*/ 314325 h 417195"/>
              <a:gd name="connsiteX24" fmla="*/ 1828800 w 4263390"/>
              <a:gd name="connsiteY24" fmla="*/ 211455 h 417195"/>
              <a:gd name="connsiteX25" fmla="*/ 1901190 w 4263390"/>
              <a:gd name="connsiteY25" fmla="*/ 100966 h 417195"/>
              <a:gd name="connsiteX26" fmla="*/ 1931670 w 4263390"/>
              <a:gd name="connsiteY26" fmla="*/ 245745 h 417195"/>
              <a:gd name="connsiteX27" fmla="*/ 2057400 w 4263390"/>
              <a:gd name="connsiteY27" fmla="*/ 142875 h 417195"/>
              <a:gd name="connsiteX28" fmla="*/ 2103120 w 4263390"/>
              <a:gd name="connsiteY28" fmla="*/ 314325 h 417195"/>
              <a:gd name="connsiteX29" fmla="*/ 2171700 w 4263390"/>
              <a:gd name="connsiteY29" fmla="*/ 74295 h 417195"/>
              <a:gd name="connsiteX30" fmla="*/ 2228850 w 4263390"/>
              <a:gd name="connsiteY30" fmla="*/ 245745 h 417195"/>
              <a:gd name="connsiteX31" fmla="*/ 2358390 w 4263390"/>
              <a:gd name="connsiteY31" fmla="*/ 100966 h 417195"/>
              <a:gd name="connsiteX32" fmla="*/ 2434590 w 4263390"/>
              <a:gd name="connsiteY32" fmla="*/ 253366 h 417195"/>
              <a:gd name="connsiteX33" fmla="*/ 2510790 w 4263390"/>
              <a:gd name="connsiteY33" fmla="*/ 329566 h 417195"/>
              <a:gd name="connsiteX34" fmla="*/ 2583180 w 4263390"/>
              <a:gd name="connsiteY34" fmla="*/ 268605 h 417195"/>
              <a:gd name="connsiteX35" fmla="*/ 2674620 w 4263390"/>
              <a:gd name="connsiteY35" fmla="*/ 1905 h 417195"/>
              <a:gd name="connsiteX36" fmla="*/ 2800350 w 4263390"/>
              <a:gd name="connsiteY36" fmla="*/ 257175 h 417195"/>
              <a:gd name="connsiteX37" fmla="*/ 2834640 w 4263390"/>
              <a:gd name="connsiteY37" fmla="*/ 200025 h 417195"/>
              <a:gd name="connsiteX38" fmla="*/ 3006090 w 4263390"/>
              <a:gd name="connsiteY38" fmla="*/ 222885 h 417195"/>
              <a:gd name="connsiteX39" fmla="*/ 3051810 w 4263390"/>
              <a:gd name="connsiteY39" fmla="*/ 131445 h 417195"/>
              <a:gd name="connsiteX40" fmla="*/ 3188970 w 4263390"/>
              <a:gd name="connsiteY40" fmla="*/ 280035 h 417195"/>
              <a:gd name="connsiteX41" fmla="*/ 3257550 w 4263390"/>
              <a:gd name="connsiteY41" fmla="*/ 97155 h 417195"/>
              <a:gd name="connsiteX42" fmla="*/ 3360420 w 4263390"/>
              <a:gd name="connsiteY42" fmla="*/ 200025 h 417195"/>
              <a:gd name="connsiteX43" fmla="*/ 3406140 w 4263390"/>
              <a:gd name="connsiteY43" fmla="*/ 302895 h 417195"/>
              <a:gd name="connsiteX44" fmla="*/ 3543300 w 4263390"/>
              <a:gd name="connsiteY44" fmla="*/ 85725 h 417195"/>
              <a:gd name="connsiteX45" fmla="*/ 3657600 w 4263390"/>
              <a:gd name="connsiteY45" fmla="*/ 268605 h 417195"/>
              <a:gd name="connsiteX46" fmla="*/ 3737610 w 4263390"/>
              <a:gd name="connsiteY46" fmla="*/ 142875 h 417195"/>
              <a:gd name="connsiteX47" fmla="*/ 3863340 w 4263390"/>
              <a:gd name="connsiteY47" fmla="*/ 280035 h 417195"/>
              <a:gd name="connsiteX48" fmla="*/ 3909060 w 4263390"/>
              <a:gd name="connsiteY48" fmla="*/ 28575 h 417195"/>
              <a:gd name="connsiteX49" fmla="*/ 4011930 w 4263390"/>
              <a:gd name="connsiteY49" fmla="*/ 165735 h 417195"/>
              <a:gd name="connsiteX50" fmla="*/ 4080510 w 4263390"/>
              <a:gd name="connsiteY50" fmla="*/ 74295 h 417195"/>
              <a:gd name="connsiteX51" fmla="*/ 4183380 w 4263390"/>
              <a:gd name="connsiteY51" fmla="*/ 280035 h 417195"/>
              <a:gd name="connsiteX52" fmla="*/ 4263390 w 4263390"/>
              <a:gd name="connsiteY52" fmla="*/ 154305 h 417195"/>
              <a:gd name="connsiteX0" fmla="*/ 0 w 4263390"/>
              <a:gd name="connsiteY0" fmla="*/ 337185 h 417195"/>
              <a:gd name="connsiteX1" fmla="*/ 80010 w 4263390"/>
              <a:gd name="connsiteY1" fmla="*/ 245745 h 417195"/>
              <a:gd name="connsiteX2" fmla="*/ 148590 w 4263390"/>
              <a:gd name="connsiteY2" fmla="*/ 415290 h 417195"/>
              <a:gd name="connsiteX3" fmla="*/ 182880 w 4263390"/>
              <a:gd name="connsiteY3" fmla="*/ 257175 h 417195"/>
              <a:gd name="connsiteX4" fmla="*/ 224790 w 4263390"/>
              <a:gd name="connsiteY4" fmla="*/ 186690 h 417195"/>
              <a:gd name="connsiteX5" fmla="*/ 285750 w 4263390"/>
              <a:gd name="connsiteY5" fmla="*/ 268605 h 417195"/>
              <a:gd name="connsiteX6" fmla="*/ 388620 w 4263390"/>
              <a:gd name="connsiteY6" fmla="*/ 222885 h 417195"/>
              <a:gd name="connsiteX7" fmla="*/ 434340 w 4263390"/>
              <a:gd name="connsiteY7" fmla="*/ 302895 h 417195"/>
              <a:gd name="connsiteX8" fmla="*/ 560070 w 4263390"/>
              <a:gd name="connsiteY8" fmla="*/ 131445 h 417195"/>
              <a:gd name="connsiteX9" fmla="*/ 628650 w 4263390"/>
              <a:gd name="connsiteY9" fmla="*/ 314325 h 417195"/>
              <a:gd name="connsiteX10" fmla="*/ 758190 w 4263390"/>
              <a:gd name="connsiteY10" fmla="*/ 24766 h 417195"/>
              <a:gd name="connsiteX11" fmla="*/ 822960 w 4263390"/>
              <a:gd name="connsiteY11" fmla="*/ 302895 h 417195"/>
              <a:gd name="connsiteX12" fmla="*/ 971550 w 4263390"/>
              <a:gd name="connsiteY12" fmla="*/ 142875 h 417195"/>
              <a:gd name="connsiteX13" fmla="*/ 1040130 w 4263390"/>
              <a:gd name="connsiteY13" fmla="*/ 280035 h 417195"/>
              <a:gd name="connsiteX14" fmla="*/ 1085850 w 4263390"/>
              <a:gd name="connsiteY14" fmla="*/ 177165 h 417195"/>
              <a:gd name="connsiteX15" fmla="*/ 1120140 w 4263390"/>
              <a:gd name="connsiteY15" fmla="*/ 291465 h 417195"/>
              <a:gd name="connsiteX16" fmla="*/ 1177290 w 4263390"/>
              <a:gd name="connsiteY16" fmla="*/ 74295 h 417195"/>
              <a:gd name="connsiteX17" fmla="*/ 1200150 w 4263390"/>
              <a:gd name="connsiteY17" fmla="*/ 291465 h 417195"/>
              <a:gd name="connsiteX18" fmla="*/ 1291590 w 4263390"/>
              <a:gd name="connsiteY18" fmla="*/ 186690 h 417195"/>
              <a:gd name="connsiteX19" fmla="*/ 1325880 w 4263390"/>
              <a:gd name="connsiteY19" fmla="*/ 291465 h 417195"/>
              <a:gd name="connsiteX20" fmla="*/ 1520190 w 4263390"/>
              <a:gd name="connsiteY20" fmla="*/ 34290 h 417195"/>
              <a:gd name="connsiteX21" fmla="*/ 1611630 w 4263390"/>
              <a:gd name="connsiteY21" fmla="*/ 314325 h 417195"/>
              <a:gd name="connsiteX22" fmla="*/ 1703070 w 4263390"/>
              <a:gd name="connsiteY22" fmla="*/ 211455 h 417195"/>
              <a:gd name="connsiteX23" fmla="*/ 1748790 w 4263390"/>
              <a:gd name="connsiteY23" fmla="*/ 314325 h 417195"/>
              <a:gd name="connsiteX24" fmla="*/ 1828800 w 4263390"/>
              <a:gd name="connsiteY24" fmla="*/ 211455 h 417195"/>
              <a:gd name="connsiteX25" fmla="*/ 1901190 w 4263390"/>
              <a:gd name="connsiteY25" fmla="*/ 100966 h 417195"/>
              <a:gd name="connsiteX26" fmla="*/ 1931670 w 4263390"/>
              <a:gd name="connsiteY26" fmla="*/ 245745 h 417195"/>
              <a:gd name="connsiteX27" fmla="*/ 2057400 w 4263390"/>
              <a:gd name="connsiteY27" fmla="*/ 142875 h 417195"/>
              <a:gd name="connsiteX28" fmla="*/ 2103120 w 4263390"/>
              <a:gd name="connsiteY28" fmla="*/ 314325 h 417195"/>
              <a:gd name="connsiteX29" fmla="*/ 2171700 w 4263390"/>
              <a:gd name="connsiteY29" fmla="*/ 74295 h 417195"/>
              <a:gd name="connsiteX30" fmla="*/ 2228850 w 4263390"/>
              <a:gd name="connsiteY30" fmla="*/ 245745 h 417195"/>
              <a:gd name="connsiteX31" fmla="*/ 2358390 w 4263390"/>
              <a:gd name="connsiteY31" fmla="*/ 100966 h 417195"/>
              <a:gd name="connsiteX32" fmla="*/ 2434590 w 4263390"/>
              <a:gd name="connsiteY32" fmla="*/ 253366 h 417195"/>
              <a:gd name="connsiteX33" fmla="*/ 2510790 w 4263390"/>
              <a:gd name="connsiteY33" fmla="*/ 329566 h 417195"/>
              <a:gd name="connsiteX34" fmla="*/ 2583180 w 4263390"/>
              <a:gd name="connsiteY34" fmla="*/ 268605 h 417195"/>
              <a:gd name="connsiteX35" fmla="*/ 2674620 w 4263390"/>
              <a:gd name="connsiteY35" fmla="*/ 1905 h 417195"/>
              <a:gd name="connsiteX36" fmla="*/ 2800350 w 4263390"/>
              <a:gd name="connsiteY36" fmla="*/ 257175 h 417195"/>
              <a:gd name="connsiteX37" fmla="*/ 2834640 w 4263390"/>
              <a:gd name="connsiteY37" fmla="*/ 200025 h 417195"/>
              <a:gd name="connsiteX38" fmla="*/ 3006090 w 4263390"/>
              <a:gd name="connsiteY38" fmla="*/ 222885 h 417195"/>
              <a:gd name="connsiteX39" fmla="*/ 3051810 w 4263390"/>
              <a:gd name="connsiteY39" fmla="*/ 131445 h 417195"/>
              <a:gd name="connsiteX40" fmla="*/ 3188970 w 4263390"/>
              <a:gd name="connsiteY40" fmla="*/ 280035 h 417195"/>
              <a:gd name="connsiteX41" fmla="*/ 3257550 w 4263390"/>
              <a:gd name="connsiteY41" fmla="*/ 97155 h 417195"/>
              <a:gd name="connsiteX42" fmla="*/ 3360420 w 4263390"/>
              <a:gd name="connsiteY42" fmla="*/ 200025 h 417195"/>
              <a:gd name="connsiteX43" fmla="*/ 3406140 w 4263390"/>
              <a:gd name="connsiteY43" fmla="*/ 302895 h 417195"/>
              <a:gd name="connsiteX44" fmla="*/ 3543300 w 4263390"/>
              <a:gd name="connsiteY44" fmla="*/ 85725 h 417195"/>
              <a:gd name="connsiteX45" fmla="*/ 3657600 w 4263390"/>
              <a:gd name="connsiteY45" fmla="*/ 268605 h 417195"/>
              <a:gd name="connsiteX46" fmla="*/ 3737610 w 4263390"/>
              <a:gd name="connsiteY46" fmla="*/ 142875 h 417195"/>
              <a:gd name="connsiteX47" fmla="*/ 3863340 w 4263390"/>
              <a:gd name="connsiteY47" fmla="*/ 280035 h 417195"/>
              <a:gd name="connsiteX48" fmla="*/ 3909060 w 4263390"/>
              <a:gd name="connsiteY48" fmla="*/ 28575 h 417195"/>
              <a:gd name="connsiteX49" fmla="*/ 4011930 w 4263390"/>
              <a:gd name="connsiteY49" fmla="*/ 165735 h 417195"/>
              <a:gd name="connsiteX50" fmla="*/ 4080510 w 4263390"/>
              <a:gd name="connsiteY50" fmla="*/ 74295 h 417195"/>
              <a:gd name="connsiteX51" fmla="*/ 4183380 w 4263390"/>
              <a:gd name="connsiteY51" fmla="*/ 280035 h 417195"/>
              <a:gd name="connsiteX52" fmla="*/ 4263390 w 4263390"/>
              <a:gd name="connsiteY52" fmla="*/ 154305 h 417195"/>
              <a:gd name="connsiteX0" fmla="*/ 0 w 4263390"/>
              <a:gd name="connsiteY0" fmla="*/ 337185 h 417195"/>
              <a:gd name="connsiteX1" fmla="*/ 80010 w 4263390"/>
              <a:gd name="connsiteY1" fmla="*/ 245745 h 417195"/>
              <a:gd name="connsiteX2" fmla="*/ 148590 w 4263390"/>
              <a:gd name="connsiteY2" fmla="*/ 415290 h 417195"/>
              <a:gd name="connsiteX3" fmla="*/ 182880 w 4263390"/>
              <a:gd name="connsiteY3" fmla="*/ 257175 h 417195"/>
              <a:gd name="connsiteX4" fmla="*/ 224790 w 4263390"/>
              <a:gd name="connsiteY4" fmla="*/ 186690 h 417195"/>
              <a:gd name="connsiteX5" fmla="*/ 285750 w 4263390"/>
              <a:gd name="connsiteY5" fmla="*/ 268605 h 417195"/>
              <a:gd name="connsiteX6" fmla="*/ 388620 w 4263390"/>
              <a:gd name="connsiteY6" fmla="*/ 222885 h 417195"/>
              <a:gd name="connsiteX7" fmla="*/ 434340 w 4263390"/>
              <a:gd name="connsiteY7" fmla="*/ 302895 h 417195"/>
              <a:gd name="connsiteX8" fmla="*/ 560070 w 4263390"/>
              <a:gd name="connsiteY8" fmla="*/ 131445 h 417195"/>
              <a:gd name="connsiteX9" fmla="*/ 628650 w 4263390"/>
              <a:gd name="connsiteY9" fmla="*/ 314325 h 417195"/>
              <a:gd name="connsiteX10" fmla="*/ 758190 w 4263390"/>
              <a:gd name="connsiteY10" fmla="*/ 24766 h 417195"/>
              <a:gd name="connsiteX11" fmla="*/ 822960 w 4263390"/>
              <a:gd name="connsiteY11" fmla="*/ 302895 h 417195"/>
              <a:gd name="connsiteX12" fmla="*/ 971550 w 4263390"/>
              <a:gd name="connsiteY12" fmla="*/ 142875 h 417195"/>
              <a:gd name="connsiteX13" fmla="*/ 1040130 w 4263390"/>
              <a:gd name="connsiteY13" fmla="*/ 280035 h 417195"/>
              <a:gd name="connsiteX14" fmla="*/ 1085850 w 4263390"/>
              <a:gd name="connsiteY14" fmla="*/ 177165 h 417195"/>
              <a:gd name="connsiteX15" fmla="*/ 1120140 w 4263390"/>
              <a:gd name="connsiteY15" fmla="*/ 291465 h 417195"/>
              <a:gd name="connsiteX16" fmla="*/ 1177290 w 4263390"/>
              <a:gd name="connsiteY16" fmla="*/ 74295 h 417195"/>
              <a:gd name="connsiteX17" fmla="*/ 1200150 w 4263390"/>
              <a:gd name="connsiteY17" fmla="*/ 291465 h 417195"/>
              <a:gd name="connsiteX18" fmla="*/ 1291590 w 4263390"/>
              <a:gd name="connsiteY18" fmla="*/ 186690 h 417195"/>
              <a:gd name="connsiteX19" fmla="*/ 1325880 w 4263390"/>
              <a:gd name="connsiteY19" fmla="*/ 291465 h 417195"/>
              <a:gd name="connsiteX20" fmla="*/ 1520190 w 4263390"/>
              <a:gd name="connsiteY20" fmla="*/ 34290 h 417195"/>
              <a:gd name="connsiteX21" fmla="*/ 1611630 w 4263390"/>
              <a:gd name="connsiteY21" fmla="*/ 314325 h 417195"/>
              <a:gd name="connsiteX22" fmla="*/ 1703070 w 4263390"/>
              <a:gd name="connsiteY22" fmla="*/ 211455 h 417195"/>
              <a:gd name="connsiteX23" fmla="*/ 1748790 w 4263390"/>
              <a:gd name="connsiteY23" fmla="*/ 314325 h 417195"/>
              <a:gd name="connsiteX24" fmla="*/ 1828800 w 4263390"/>
              <a:gd name="connsiteY24" fmla="*/ 211455 h 417195"/>
              <a:gd name="connsiteX25" fmla="*/ 1901190 w 4263390"/>
              <a:gd name="connsiteY25" fmla="*/ 100966 h 417195"/>
              <a:gd name="connsiteX26" fmla="*/ 1931670 w 4263390"/>
              <a:gd name="connsiteY26" fmla="*/ 245745 h 417195"/>
              <a:gd name="connsiteX27" fmla="*/ 2057400 w 4263390"/>
              <a:gd name="connsiteY27" fmla="*/ 142875 h 417195"/>
              <a:gd name="connsiteX28" fmla="*/ 2103120 w 4263390"/>
              <a:gd name="connsiteY28" fmla="*/ 314325 h 417195"/>
              <a:gd name="connsiteX29" fmla="*/ 2171700 w 4263390"/>
              <a:gd name="connsiteY29" fmla="*/ 74295 h 417195"/>
              <a:gd name="connsiteX30" fmla="*/ 2228850 w 4263390"/>
              <a:gd name="connsiteY30" fmla="*/ 245745 h 417195"/>
              <a:gd name="connsiteX31" fmla="*/ 2358390 w 4263390"/>
              <a:gd name="connsiteY31" fmla="*/ 100966 h 417195"/>
              <a:gd name="connsiteX32" fmla="*/ 2434590 w 4263390"/>
              <a:gd name="connsiteY32" fmla="*/ 253366 h 417195"/>
              <a:gd name="connsiteX33" fmla="*/ 2510790 w 4263390"/>
              <a:gd name="connsiteY33" fmla="*/ 329566 h 417195"/>
              <a:gd name="connsiteX34" fmla="*/ 2583180 w 4263390"/>
              <a:gd name="connsiteY34" fmla="*/ 268605 h 417195"/>
              <a:gd name="connsiteX35" fmla="*/ 2674620 w 4263390"/>
              <a:gd name="connsiteY35" fmla="*/ 1905 h 417195"/>
              <a:gd name="connsiteX36" fmla="*/ 2800350 w 4263390"/>
              <a:gd name="connsiteY36" fmla="*/ 257175 h 417195"/>
              <a:gd name="connsiteX37" fmla="*/ 2895600 w 4263390"/>
              <a:gd name="connsiteY37" fmla="*/ 112395 h 417195"/>
              <a:gd name="connsiteX38" fmla="*/ 3006090 w 4263390"/>
              <a:gd name="connsiteY38" fmla="*/ 222885 h 417195"/>
              <a:gd name="connsiteX39" fmla="*/ 3051810 w 4263390"/>
              <a:gd name="connsiteY39" fmla="*/ 131445 h 417195"/>
              <a:gd name="connsiteX40" fmla="*/ 3188970 w 4263390"/>
              <a:gd name="connsiteY40" fmla="*/ 280035 h 417195"/>
              <a:gd name="connsiteX41" fmla="*/ 3257550 w 4263390"/>
              <a:gd name="connsiteY41" fmla="*/ 97155 h 417195"/>
              <a:gd name="connsiteX42" fmla="*/ 3360420 w 4263390"/>
              <a:gd name="connsiteY42" fmla="*/ 200025 h 417195"/>
              <a:gd name="connsiteX43" fmla="*/ 3406140 w 4263390"/>
              <a:gd name="connsiteY43" fmla="*/ 302895 h 417195"/>
              <a:gd name="connsiteX44" fmla="*/ 3543300 w 4263390"/>
              <a:gd name="connsiteY44" fmla="*/ 85725 h 417195"/>
              <a:gd name="connsiteX45" fmla="*/ 3657600 w 4263390"/>
              <a:gd name="connsiteY45" fmla="*/ 268605 h 417195"/>
              <a:gd name="connsiteX46" fmla="*/ 3737610 w 4263390"/>
              <a:gd name="connsiteY46" fmla="*/ 142875 h 417195"/>
              <a:gd name="connsiteX47" fmla="*/ 3863340 w 4263390"/>
              <a:gd name="connsiteY47" fmla="*/ 280035 h 417195"/>
              <a:gd name="connsiteX48" fmla="*/ 3909060 w 4263390"/>
              <a:gd name="connsiteY48" fmla="*/ 28575 h 417195"/>
              <a:gd name="connsiteX49" fmla="*/ 4011930 w 4263390"/>
              <a:gd name="connsiteY49" fmla="*/ 165735 h 417195"/>
              <a:gd name="connsiteX50" fmla="*/ 4080510 w 4263390"/>
              <a:gd name="connsiteY50" fmla="*/ 74295 h 417195"/>
              <a:gd name="connsiteX51" fmla="*/ 4183380 w 4263390"/>
              <a:gd name="connsiteY51" fmla="*/ 280035 h 417195"/>
              <a:gd name="connsiteX52" fmla="*/ 4263390 w 4263390"/>
              <a:gd name="connsiteY52" fmla="*/ 154305 h 41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263390" h="417195">
                <a:moveTo>
                  <a:pt x="0" y="337185"/>
                </a:moveTo>
                <a:cubicBezTo>
                  <a:pt x="26670" y="291465"/>
                  <a:pt x="55245" y="232728"/>
                  <a:pt x="80010" y="245745"/>
                </a:cubicBezTo>
                <a:cubicBezTo>
                  <a:pt x="104775" y="258762"/>
                  <a:pt x="131445" y="413385"/>
                  <a:pt x="148590" y="415290"/>
                </a:cubicBezTo>
                <a:cubicBezTo>
                  <a:pt x="165735" y="417195"/>
                  <a:pt x="170180" y="295275"/>
                  <a:pt x="182880" y="257175"/>
                </a:cubicBezTo>
                <a:cubicBezTo>
                  <a:pt x="195580" y="219075"/>
                  <a:pt x="207645" y="184785"/>
                  <a:pt x="224790" y="186690"/>
                </a:cubicBezTo>
                <a:cubicBezTo>
                  <a:pt x="241935" y="188595"/>
                  <a:pt x="258445" y="262573"/>
                  <a:pt x="285750" y="268605"/>
                </a:cubicBezTo>
                <a:cubicBezTo>
                  <a:pt x="313055" y="274637"/>
                  <a:pt x="363855" y="217170"/>
                  <a:pt x="388620" y="222885"/>
                </a:cubicBezTo>
                <a:cubicBezTo>
                  <a:pt x="413385" y="228600"/>
                  <a:pt x="405765" y="318135"/>
                  <a:pt x="434340" y="302895"/>
                </a:cubicBezTo>
                <a:cubicBezTo>
                  <a:pt x="462915" y="287655"/>
                  <a:pt x="527685" y="129540"/>
                  <a:pt x="560070" y="131445"/>
                </a:cubicBezTo>
                <a:cubicBezTo>
                  <a:pt x="592455" y="133350"/>
                  <a:pt x="595630" y="332105"/>
                  <a:pt x="628650" y="314325"/>
                </a:cubicBezTo>
                <a:cubicBezTo>
                  <a:pt x="661670" y="296545"/>
                  <a:pt x="725805" y="26671"/>
                  <a:pt x="758190" y="24766"/>
                </a:cubicBezTo>
                <a:cubicBezTo>
                  <a:pt x="790575" y="22861"/>
                  <a:pt x="787400" y="283210"/>
                  <a:pt x="822960" y="302895"/>
                </a:cubicBezTo>
                <a:cubicBezTo>
                  <a:pt x="858520" y="322580"/>
                  <a:pt x="935355" y="146685"/>
                  <a:pt x="971550" y="142875"/>
                </a:cubicBezTo>
                <a:cubicBezTo>
                  <a:pt x="1007745" y="139065"/>
                  <a:pt x="1021080" y="274320"/>
                  <a:pt x="1040130" y="280035"/>
                </a:cubicBezTo>
                <a:cubicBezTo>
                  <a:pt x="1059180" y="285750"/>
                  <a:pt x="1072515" y="175260"/>
                  <a:pt x="1085850" y="177165"/>
                </a:cubicBezTo>
                <a:cubicBezTo>
                  <a:pt x="1099185" y="179070"/>
                  <a:pt x="1104900" y="308610"/>
                  <a:pt x="1120140" y="291465"/>
                </a:cubicBezTo>
                <a:cubicBezTo>
                  <a:pt x="1135380" y="274320"/>
                  <a:pt x="1163955" y="74295"/>
                  <a:pt x="1177290" y="74295"/>
                </a:cubicBezTo>
                <a:cubicBezTo>
                  <a:pt x="1190625" y="74295"/>
                  <a:pt x="1181100" y="272733"/>
                  <a:pt x="1200150" y="291465"/>
                </a:cubicBezTo>
                <a:cubicBezTo>
                  <a:pt x="1219200" y="310197"/>
                  <a:pt x="1270635" y="186690"/>
                  <a:pt x="1291590" y="186690"/>
                </a:cubicBezTo>
                <a:cubicBezTo>
                  <a:pt x="1312545" y="186690"/>
                  <a:pt x="1287780" y="316865"/>
                  <a:pt x="1325880" y="291465"/>
                </a:cubicBezTo>
                <a:cubicBezTo>
                  <a:pt x="1363980" y="266065"/>
                  <a:pt x="1472565" y="30480"/>
                  <a:pt x="1520190" y="34290"/>
                </a:cubicBezTo>
                <a:cubicBezTo>
                  <a:pt x="1567815" y="38100"/>
                  <a:pt x="1581150" y="284798"/>
                  <a:pt x="1611630" y="314325"/>
                </a:cubicBezTo>
                <a:cubicBezTo>
                  <a:pt x="1642110" y="343852"/>
                  <a:pt x="1680210" y="211455"/>
                  <a:pt x="1703070" y="211455"/>
                </a:cubicBezTo>
                <a:cubicBezTo>
                  <a:pt x="1725930" y="211455"/>
                  <a:pt x="1727835" y="314325"/>
                  <a:pt x="1748790" y="314325"/>
                </a:cubicBezTo>
                <a:cubicBezTo>
                  <a:pt x="1769745" y="314325"/>
                  <a:pt x="1803400" y="247015"/>
                  <a:pt x="1828800" y="211455"/>
                </a:cubicBezTo>
                <a:cubicBezTo>
                  <a:pt x="1854200" y="175895"/>
                  <a:pt x="1884045" y="95251"/>
                  <a:pt x="1901190" y="100966"/>
                </a:cubicBezTo>
                <a:cubicBezTo>
                  <a:pt x="1918335" y="106681"/>
                  <a:pt x="1905635" y="238760"/>
                  <a:pt x="1931670" y="245745"/>
                </a:cubicBezTo>
                <a:cubicBezTo>
                  <a:pt x="1957705" y="252730"/>
                  <a:pt x="2028825" y="131445"/>
                  <a:pt x="2057400" y="142875"/>
                </a:cubicBezTo>
                <a:cubicBezTo>
                  <a:pt x="2085975" y="154305"/>
                  <a:pt x="2084070" y="325755"/>
                  <a:pt x="2103120" y="314325"/>
                </a:cubicBezTo>
                <a:cubicBezTo>
                  <a:pt x="2122170" y="302895"/>
                  <a:pt x="2150745" y="85725"/>
                  <a:pt x="2171700" y="74295"/>
                </a:cubicBezTo>
                <a:cubicBezTo>
                  <a:pt x="2192655" y="62865"/>
                  <a:pt x="2197735" y="241300"/>
                  <a:pt x="2228850" y="245745"/>
                </a:cubicBezTo>
                <a:cubicBezTo>
                  <a:pt x="2259965" y="250190"/>
                  <a:pt x="2324100" y="99696"/>
                  <a:pt x="2358390" y="100966"/>
                </a:cubicBezTo>
                <a:cubicBezTo>
                  <a:pt x="2392680" y="102236"/>
                  <a:pt x="2409190" y="215266"/>
                  <a:pt x="2434590" y="253366"/>
                </a:cubicBezTo>
                <a:cubicBezTo>
                  <a:pt x="2459990" y="291466"/>
                  <a:pt x="2486025" y="327026"/>
                  <a:pt x="2510790" y="329566"/>
                </a:cubicBezTo>
                <a:cubicBezTo>
                  <a:pt x="2535555" y="332106"/>
                  <a:pt x="2555875" y="323215"/>
                  <a:pt x="2583180" y="268605"/>
                </a:cubicBezTo>
                <a:cubicBezTo>
                  <a:pt x="2610485" y="213995"/>
                  <a:pt x="2638425" y="3810"/>
                  <a:pt x="2674620" y="1905"/>
                </a:cubicBezTo>
                <a:cubicBezTo>
                  <a:pt x="2710815" y="0"/>
                  <a:pt x="2763520" y="238760"/>
                  <a:pt x="2800350" y="257175"/>
                </a:cubicBezTo>
                <a:cubicBezTo>
                  <a:pt x="2837180" y="275590"/>
                  <a:pt x="2861310" y="118110"/>
                  <a:pt x="2895600" y="112395"/>
                </a:cubicBezTo>
                <a:cubicBezTo>
                  <a:pt x="2929890" y="106680"/>
                  <a:pt x="2980055" y="219710"/>
                  <a:pt x="3006090" y="222885"/>
                </a:cubicBezTo>
                <a:cubicBezTo>
                  <a:pt x="3032125" y="226060"/>
                  <a:pt x="3021330" y="121920"/>
                  <a:pt x="3051810" y="131445"/>
                </a:cubicBezTo>
                <a:cubicBezTo>
                  <a:pt x="3082290" y="140970"/>
                  <a:pt x="3154680" y="285750"/>
                  <a:pt x="3188970" y="280035"/>
                </a:cubicBezTo>
                <a:cubicBezTo>
                  <a:pt x="3223260" y="274320"/>
                  <a:pt x="3228975" y="110490"/>
                  <a:pt x="3257550" y="97155"/>
                </a:cubicBezTo>
                <a:cubicBezTo>
                  <a:pt x="3286125" y="83820"/>
                  <a:pt x="3335655" y="165735"/>
                  <a:pt x="3360420" y="200025"/>
                </a:cubicBezTo>
                <a:cubicBezTo>
                  <a:pt x="3385185" y="234315"/>
                  <a:pt x="3375660" y="321945"/>
                  <a:pt x="3406140" y="302895"/>
                </a:cubicBezTo>
                <a:cubicBezTo>
                  <a:pt x="3436620" y="283845"/>
                  <a:pt x="3501390" y="91440"/>
                  <a:pt x="3543300" y="85725"/>
                </a:cubicBezTo>
                <a:cubicBezTo>
                  <a:pt x="3585210" y="80010"/>
                  <a:pt x="3625215" y="259080"/>
                  <a:pt x="3657600" y="268605"/>
                </a:cubicBezTo>
                <a:cubicBezTo>
                  <a:pt x="3689985" y="278130"/>
                  <a:pt x="3703320" y="140970"/>
                  <a:pt x="3737610" y="142875"/>
                </a:cubicBezTo>
                <a:cubicBezTo>
                  <a:pt x="3771900" y="144780"/>
                  <a:pt x="3834765" y="299085"/>
                  <a:pt x="3863340" y="280035"/>
                </a:cubicBezTo>
                <a:cubicBezTo>
                  <a:pt x="3891915" y="260985"/>
                  <a:pt x="3884295" y="47625"/>
                  <a:pt x="3909060" y="28575"/>
                </a:cubicBezTo>
                <a:cubicBezTo>
                  <a:pt x="3933825" y="9525"/>
                  <a:pt x="3983355" y="158115"/>
                  <a:pt x="4011930" y="165735"/>
                </a:cubicBezTo>
                <a:cubicBezTo>
                  <a:pt x="4040505" y="173355"/>
                  <a:pt x="4051935" y="55245"/>
                  <a:pt x="4080510" y="74295"/>
                </a:cubicBezTo>
                <a:cubicBezTo>
                  <a:pt x="4109085" y="93345"/>
                  <a:pt x="4152900" y="266700"/>
                  <a:pt x="4183380" y="280035"/>
                </a:cubicBezTo>
                <a:cubicBezTo>
                  <a:pt x="4213860" y="293370"/>
                  <a:pt x="4238625" y="223837"/>
                  <a:pt x="4263390" y="154305"/>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Content Placeholder 12"/>
          <p:cNvSpPr>
            <a:spLocks noGrp="1"/>
          </p:cNvSpPr>
          <p:nvPr>
            <p:ph idx="1"/>
          </p:nvPr>
        </p:nvSpPr>
        <p:spPr>
          <a:xfrm>
            <a:off x="228600" y="990600"/>
            <a:ext cx="8839200" cy="5486400"/>
          </a:xfrm>
        </p:spPr>
        <p:txBody>
          <a:bodyPr>
            <a:normAutofit/>
          </a:bodyPr>
          <a:lstStyle/>
          <a:p>
            <a:pPr lvl="1">
              <a:buNone/>
            </a:pPr>
            <a:endParaRPr lang="en-US" sz="800" b="1" dirty="0" smtClean="0">
              <a:solidFill>
                <a:srgbClr val="FF0000"/>
              </a:solidFill>
            </a:endParaRPr>
          </a:p>
          <a:p>
            <a:r>
              <a:rPr lang="en-US" sz="2400" dirty="0" err="1" smtClean="0">
                <a:solidFill>
                  <a:srgbClr val="0000CC"/>
                </a:solidFill>
              </a:rPr>
              <a:t>Appenzeller</a:t>
            </a:r>
            <a:r>
              <a:rPr lang="en-US" sz="2400" dirty="0" smtClean="0">
                <a:solidFill>
                  <a:srgbClr val="0000CC"/>
                </a:solidFill>
              </a:rPr>
              <a:t> et al.</a:t>
            </a:r>
            <a:r>
              <a:rPr lang="en-US" sz="2400" b="1" dirty="0" smtClean="0">
                <a:solidFill>
                  <a:srgbClr val="0000CC"/>
                </a:solidFill>
              </a:rPr>
              <a:t> </a:t>
            </a:r>
            <a:r>
              <a:rPr lang="en-US" sz="2400" dirty="0" smtClean="0">
                <a:solidFill>
                  <a:srgbClr val="0000CC"/>
                </a:solidFill>
              </a:rPr>
              <a:t>(SIGCOMM ‘04):</a:t>
            </a:r>
          </a:p>
          <a:p>
            <a:pPr lvl="1"/>
            <a:r>
              <a:rPr lang="en-US" sz="2200" dirty="0" smtClean="0"/>
              <a:t>Large # of flows:                              is enough.</a:t>
            </a:r>
          </a:p>
        </p:txBody>
      </p:sp>
      <p:pic>
        <p:nvPicPr>
          <p:cNvPr id="83"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1618488"/>
            <a:ext cx="1652016" cy="438912"/>
          </a:xfrm>
          <a:prstGeom prst="rect">
            <a:avLst/>
          </a:prstGeom>
          <a:noFill/>
        </p:spPr>
      </p:pic>
      <p:sp>
        <p:nvSpPr>
          <p:cNvPr id="79" name="Slide Number Placeholder 78"/>
          <p:cNvSpPr>
            <a:spLocks noGrp="1"/>
          </p:cNvSpPr>
          <p:nvPr>
            <p:ph type="sldNum" sz="quarter" idx="12"/>
          </p:nvPr>
        </p:nvSpPr>
        <p:spPr/>
        <p:txBody>
          <a:bodyPr/>
          <a:lstStyle/>
          <a:p>
            <a:fld id="{D6860B3D-D4F8-4840-B91D-0EEC232E35FC}" type="slidenum">
              <a:rPr lang="en-US" smtClean="0"/>
              <a:pPr/>
              <a:t>16</a:t>
            </a:fld>
            <a:endParaRPr lang="en-US"/>
          </a:p>
        </p:txBody>
      </p:sp>
      <p:sp>
        <p:nvSpPr>
          <p:cNvPr id="4" name="Title 3"/>
          <p:cNvSpPr>
            <a:spLocks noGrp="1"/>
          </p:cNvSpPr>
          <p:nvPr>
            <p:ph type="title"/>
          </p:nvPr>
        </p:nvSpPr>
        <p:spPr/>
        <p:txBody>
          <a:bodyPr/>
          <a:lstStyle/>
          <a:p>
            <a:r>
              <a:rPr lang="en-US" dirty="0"/>
              <a:t>Reducing Buffer Requirements</a:t>
            </a:r>
          </a:p>
        </p:txBody>
      </p:sp>
    </p:spTree>
    <p:extLst>
      <p:ext uri="{BB962C8B-B14F-4D97-AF65-F5344CB8AC3E}">
        <p14:creationId xmlns:p14="http://schemas.microsoft.com/office/powerpoint/2010/main" val="2848627113"/>
      </p:ext>
    </p:extLst>
  </p:cSld>
  <p:clrMapOvr>
    <a:masterClrMapping/>
  </p:clrMapOvr>
  <p:transition xmlns:p14="http://schemas.microsoft.com/office/powerpoint/2010/main" spd="slow" advTm="49191"/>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ontent Placeholder 12"/>
          <p:cNvSpPr>
            <a:spLocks noGrp="1"/>
          </p:cNvSpPr>
          <p:nvPr>
            <p:ph idx="1"/>
          </p:nvPr>
        </p:nvSpPr>
        <p:spPr>
          <a:xfrm>
            <a:off x="228600" y="990600"/>
            <a:ext cx="8839200" cy="5486400"/>
          </a:xfrm>
        </p:spPr>
        <p:txBody>
          <a:bodyPr>
            <a:normAutofit/>
          </a:bodyPr>
          <a:lstStyle/>
          <a:p>
            <a:pPr lvl="1">
              <a:buNone/>
            </a:pPr>
            <a:endParaRPr lang="en-US" sz="800" b="1" dirty="0" smtClean="0">
              <a:solidFill>
                <a:srgbClr val="FF0000"/>
              </a:solidFill>
            </a:endParaRPr>
          </a:p>
          <a:p>
            <a:r>
              <a:rPr lang="en-US" sz="2400" dirty="0" err="1" smtClean="0">
                <a:solidFill>
                  <a:srgbClr val="0000CC"/>
                </a:solidFill>
              </a:rPr>
              <a:t>Appenzeller</a:t>
            </a:r>
            <a:r>
              <a:rPr lang="en-US" sz="2400" dirty="0" smtClean="0">
                <a:solidFill>
                  <a:srgbClr val="0000CC"/>
                </a:solidFill>
              </a:rPr>
              <a:t> et al.</a:t>
            </a:r>
            <a:r>
              <a:rPr lang="en-US" sz="2400" b="1" dirty="0" smtClean="0">
                <a:solidFill>
                  <a:srgbClr val="0000CC"/>
                </a:solidFill>
              </a:rPr>
              <a:t> </a:t>
            </a:r>
            <a:r>
              <a:rPr lang="en-US" sz="2400" dirty="0" smtClean="0">
                <a:solidFill>
                  <a:srgbClr val="0000CC"/>
                </a:solidFill>
              </a:rPr>
              <a:t>(SIGCOMM ‘04):</a:t>
            </a:r>
          </a:p>
          <a:p>
            <a:pPr lvl="1"/>
            <a:r>
              <a:rPr lang="en-US" sz="2200" dirty="0" smtClean="0"/>
              <a:t>Large # of flows:                              is enough</a:t>
            </a:r>
          </a:p>
          <a:p>
            <a:pPr lvl="1"/>
            <a:endParaRPr lang="en-US" sz="2000" dirty="0" smtClean="0"/>
          </a:p>
          <a:p>
            <a:r>
              <a:rPr lang="en-US" sz="2400" dirty="0" smtClean="0"/>
              <a:t>Can’t rely on stat-</a:t>
            </a:r>
            <a:r>
              <a:rPr lang="en-US" sz="2400" dirty="0" err="1" smtClean="0"/>
              <a:t>mux</a:t>
            </a:r>
            <a:r>
              <a:rPr lang="en-US" sz="2400" dirty="0" smtClean="0"/>
              <a:t> benefit in the DC.</a:t>
            </a:r>
          </a:p>
          <a:p>
            <a:pPr lvl="1"/>
            <a:r>
              <a:rPr lang="en-US" sz="2200" dirty="0" smtClean="0"/>
              <a:t>Measurements show typically</a:t>
            </a:r>
            <a:r>
              <a:rPr lang="en-US" sz="2200" b="1" dirty="0" smtClean="0"/>
              <a:t> only 1-2 large flows</a:t>
            </a:r>
            <a:r>
              <a:rPr lang="en-US" sz="2200" b="1" dirty="0" smtClean="0">
                <a:solidFill>
                  <a:srgbClr val="FF0000"/>
                </a:solidFill>
              </a:rPr>
              <a:t> </a:t>
            </a:r>
            <a:r>
              <a:rPr lang="en-US" sz="2200" dirty="0" smtClean="0"/>
              <a:t>at each server</a:t>
            </a:r>
            <a:endParaRPr lang="en-US" sz="2200" b="1" dirty="0" smtClean="0">
              <a:solidFill>
                <a:srgbClr val="000000"/>
              </a:solidFill>
            </a:endParaRPr>
          </a:p>
          <a:p>
            <a:pPr marL="457200" lvl="1" indent="0">
              <a:buNone/>
            </a:pPr>
            <a:endParaRPr lang="en-US" dirty="0" smtClean="0"/>
          </a:p>
          <a:p>
            <a:r>
              <a:rPr lang="en-US" sz="2400" dirty="0" smtClean="0">
                <a:solidFill>
                  <a:srgbClr val="0000CC"/>
                </a:solidFill>
              </a:rPr>
              <a:t>Key Observation: </a:t>
            </a:r>
          </a:p>
          <a:p>
            <a:pPr lvl="1"/>
            <a:r>
              <a:rPr lang="en-US" sz="2200" b="1" dirty="0" smtClean="0">
                <a:solidFill>
                  <a:srgbClr val="FF0000"/>
                </a:solidFill>
              </a:rPr>
              <a:t>Low Variance in Sending Rates </a:t>
            </a:r>
            <a:r>
              <a:rPr lang="en-US" sz="2200" b="1" dirty="0" err="1" smtClean="0">
                <a:solidFill>
                  <a:srgbClr val="FF0000"/>
                </a:solidFill>
                <a:sym typeface="Wingdings"/>
              </a:rPr>
              <a:t></a:t>
            </a:r>
            <a:r>
              <a:rPr lang="en-US" sz="2200" b="1" dirty="0" smtClean="0">
                <a:solidFill>
                  <a:srgbClr val="FF0000"/>
                </a:solidFill>
                <a:sym typeface="Wingdings"/>
              </a:rPr>
              <a:t> Small Buffers Suffice. </a:t>
            </a:r>
            <a:endParaRPr lang="en-US" sz="2200" b="1" dirty="0" smtClean="0">
              <a:solidFill>
                <a:srgbClr val="FF0000"/>
              </a:solidFill>
            </a:endParaRPr>
          </a:p>
          <a:p>
            <a:pPr lvl="1">
              <a:buNone/>
            </a:pPr>
            <a:endParaRPr lang="en-US" sz="800" dirty="0" smtClean="0"/>
          </a:p>
          <a:p>
            <a:endParaRPr lang="en-US" sz="2400" dirty="0" smtClean="0"/>
          </a:p>
          <a:p>
            <a:r>
              <a:rPr lang="en-US" sz="2400" dirty="0" smtClean="0"/>
              <a:t>Both QCN &amp; DCTCP reduce variance in sending rates.</a:t>
            </a:r>
          </a:p>
          <a:p>
            <a:pPr lvl="1"/>
            <a:r>
              <a:rPr lang="en-US" sz="2200" b="1" dirty="0" smtClean="0">
                <a:solidFill>
                  <a:srgbClr val="0000CC"/>
                </a:solidFill>
              </a:rPr>
              <a:t>QCN: </a:t>
            </a:r>
            <a:r>
              <a:rPr lang="en-US" sz="2200" dirty="0" smtClean="0"/>
              <a:t>Explicit multi-bit feedback and “averaging”</a:t>
            </a:r>
          </a:p>
          <a:p>
            <a:pPr lvl="1"/>
            <a:r>
              <a:rPr lang="en-US" sz="2200" b="1" dirty="0" smtClean="0">
                <a:solidFill>
                  <a:srgbClr val="0000CC"/>
                </a:solidFill>
              </a:rPr>
              <a:t>DCTCP: </a:t>
            </a:r>
            <a:r>
              <a:rPr lang="en-US" sz="2200" dirty="0" smtClean="0"/>
              <a:t>Implicit multi-bit feedback from ECN marks</a:t>
            </a:r>
            <a:endParaRPr lang="en-US" sz="2000" dirty="0" smtClean="0"/>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1618488"/>
            <a:ext cx="1652016" cy="438912"/>
          </a:xfrm>
          <a:prstGeom prst="rect">
            <a:avLst/>
          </a:prstGeom>
          <a:noFill/>
        </p:spPr>
      </p:pic>
      <p:sp>
        <p:nvSpPr>
          <p:cNvPr id="10343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Slide Number Placeholder 17"/>
          <p:cNvSpPr>
            <a:spLocks noGrp="1"/>
          </p:cNvSpPr>
          <p:nvPr>
            <p:ph type="sldNum" sz="quarter" idx="12"/>
          </p:nvPr>
        </p:nvSpPr>
        <p:spPr/>
        <p:txBody>
          <a:bodyPr/>
          <a:lstStyle/>
          <a:p>
            <a:fld id="{D6860B3D-D4F8-4840-B91D-0EEC232E35FC}" type="slidenum">
              <a:rPr lang="en-US" smtClean="0"/>
              <a:pPr/>
              <a:t>17</a:t>
            </a:fld>
            <a:endParaRPr lang="en-US"/>
          </a:p>
        </p:txBody>
      </p:sp>
      <p:sp>
        <p:nvSpPr>
          <p:cNvPr id="3" name="Title 2"/>
          <p:cNvSpPr>
            <a:spLocks noGrp="1"/>
          </p:cNvSpPr>
          <p:nvPr>
            <p:ph type="title"/>
          </p:nvPr>
        </p:nvSpPr>
        <p:spPr/>
        <p:txBody>
          <a:bodyPr/>
          <a:lstStyle/>
          <a:p>
            <a:r>
              <a:rPr lang="en-US" dirty="0"/>
              <a:t>Reducing Buffer Requirements</a:t>
            </a:r>
          </a:p>
        </p:txBody>
      </p:sp>
    </p:spTree>
    <p:custDataLst>
      <p:tags r:id="rId1"/>
    </p:custDataLst>
    <p:extLst>
      <p:ext uri="{BB962C8B-B14F-4D97-AF65-F5344CB8AC3E}">
        <p14:creationId xmlns:p14="http://schemas.microsoft.com/office/powerpoint/2010/main" val="1319866035"/>
      </p:ext>
    </p:extLst>
  </p:cSld>
  <p:clrMapOvr>
    <a:masterClrMapping/>
  </p:clrMapOvr>
  <p:transition xmlns:p14="http://schemas.microsoft.com/office/powerpoint/2010/main" spd="slow" advTm="7201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838200"/>
            <a:ext cx="8991600" cy="3505200"/>
          </a:xfrm>
        </p:spPr>
        <p:txBody>
          <a:bodyPr>
            <a:noAutofit/>
          </a:bodyPr>
          <a:lstStyle/>
          <a:p>
            <a:pPr marL="0" indent="0">
              <a:buNone/>
            </a:pPr>
            <a:endParaRPr lang="en-US" sz="1600" dirty="0"/>
          </a:p>
          <a:p>
            <a:pPr marL="0" indent="0">
              <a:buNone/>
            </a:pPr>
            <a:r>
              <a:rPr lang="en-US" sz="2200" dirty="0" smtClean="0"/>
              <a:t>How can we extract multi-bit feedback from single-bit stream of ECN marks?</a:t>
            </a:r>
            <a:endParaRPr lang="en-US" sz="2200" b="1" dirty="0" smtClean="0">
              <a:solidFill>
                <a:srgbClr val="FF0000"/>
              </a:solidFill>
            </a:endParaRPr>
          </a:p>
          <a:p>
            <a:pPr marL="857250" lvl="1" indent="-457200"/>
            <a:r>
              <a:rPr lang="en-US" sz="2000" dirty="0" smtClean="0"/>
              <a:t>Reduce window size based on </a:t>
            </a:r>
            <a:r>
              <a:rPr lang="en-US" sz="2000" b="1" dirty="0" smtClean="0">
                <a:solidFill>
                  <a:srgbClr val="FF0000"/>
                </a:solidFill>
              </a:rPr>
              <a:t>fraction</a:t>
            </a:r>
            <a:r>
              <a:rPr lang="en-US" sz="2000" b="1" dirty="0" smtClean="0">
                <a:solidFill>
                  <a:srgbClr val="0000CC"/>
                </a:solidFill>
              </a:rPr>
              <a:t> </a:t>
            </a:r>
            <a:r>
              <a:rPr lang="en-US" sz="2000" dirty="0" smtClean="0"/>
              <a:t>of marked packets.</a:t>
            </a:r>
          </a:p>
          <a:p>
            <a:pPr lvl="1">
              <a:buNone/>
            </a:pPr>
            <a:endParaRPr lang="en-US" sz="1600" dirty="0" smtClean="0">
              <a:solidFill>
                <a:srgbClr val="0000CC"/>
              </a:solidFill>
            </a:endParaRPr>
          </a:p>
          <a:p>
            <a:pPr lvl="1"/>
            <a:endParaRPr lang="en-US" sz="1600" dirty="0" smtClean="0">
              <a:solidFill>
                <a:srgbClr val="0000CC"/>
              </a:solidFill>
            </a:endParaRPr>
          </a:p>
          <a:p>
            <a:pPr lvl="1"/>
            <a:endParaRPr lang="en-US" sz="1600" dirty="0" smtClean="0">
              <a:solidFill>
                <a:srgbClr val="0000CC"/>
              </a:solidFill>
            </a:endParaRPr>
          </a:p>
          <a:p>
            <a:pPr lvl="1">
              <a:buNone/>
            </a:pPr>
            <a:endParaRPr lang="en-US" sz="1600" dirty="0" smtClean="0">
              <a:solidFill>
                <a:srgbClr val="0000CC"/>
              </a:solidFill>
            </a:endParaRPr>
          </a:p>
          <a:p>
            <a:pPr>
              <a:buNone/>
            </a:pPr>
            <a:endParaRPr lang="en-US" sz="1800" dirty="0" smtClean="0"/>
          </a:p>
          <a:p>
            <a:endParaRPr lang="en-US" sz="1800" dirty="0" smtClean="0"/>
          </a:p>
          <a:p>
            <a:pPr>
              <a:buNone/>
            </a:pPr>
            <a:endParaRPr lang="en-US" sz="1800" dirty="0" smtClean="0"/>
          </a:p>
          <a:p>
            <a:pPr>
              <a:buNone/>
            </a:pPr>
            <a:endParaRPr lang="en-US" sz="1600" dirty="0" smtClean="0"/>
          </a:p>
        </p:txBody>
      </p:sp>
      <p:sp>
        <p:nvSpPr>
          <p:cNvPr id="9" name="Slide Number Placeholder 8"/>
          <p:cNvSpPr>
            <a:spLocks noGrp="1"/>
          </p:cNvSpPr>
          <p:nvPr>
            <p:ph type="sldNum" sz="quarter" idx="12"/>
          </p:nvPr>
        </p:nvSpPr>
        <p:spPr/>
        <p:txBody>
          <a:bodyPr/>
          <a:lstStyle/>
          <a:p>
            <a:fld id="{D6860B3D-D4F8-4840-B91D-0EEC232E35FC}" type="slidenum">
              <a:rPr lang="en-US" smtClean="0"/>
              <a:pPr/>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04667235"/>
              </p:ext>
            </p:extLst>
          </p:nvPr>
        </p:nvGraphicFramePr>
        <p:xfrm>
          <a:off x="609600" y="2227248"/>
          <a:ext cx="7932821" cy="1699192"/>
        </p:xfrm>
        <a:graphic>
          <a:graphicData uri="http://schemas.openxmlformats.org/drawingml/2006/table">
            <a:tbl>
              <a:tblPr/>
              <a:tblGrid>
                <a:gridCol w="2419434"/>
                <a:gridCol w="2690395"/>
                <a:gridCol w="2822992"/>
              </a:tblGrid>
              <a:tr h="164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ECN Marks</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TCP </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DCTCP</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1 0 1 1 1 1 0 1 1 1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40%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0 0 0 0 0 0 0 0 0 1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a:t>
                      </a:r>
                      <a:r>
                        <a:rPr kumimoji="0" lang="en-US" sz="2000" b="1" i="0" u="none" strike="noStrike" cap="none" normalizeH="0" baseline="0" dirty="0" smtClean="0">
                          <a:ln>
                            <a:noFill/>
                          </a:ln>
                          <a:solidFill>
                            <a:schemeClr val="tx1"/>
                          </a:solidFill>
                          <a:effectLst/>
                          <a:latin typeface="+mn-lt"/>
                          <a:ea typeface="Arial" charset="0"/>
                          <a:cs typeface="Arial" charset="0"/>
                        </a:rPr>
                        <a:t>by</a:t>
                      </a:r>
                      <a:r>
                        <a:rPr kumimoji="0" lang="en-US" sz="2000" b="1" i="0" u="none" strike="noStrike" cap="none" normalizeH="0" baseline="0" dirty="0" smtClean="0">
                          <a:ln>
                            <a:noFill/>
                          </a:ln>
                          <a:solidFill>
                            <a:srgbClr val="FF0000"/>
                          </a:solidFill>
                          <a:effectLst/>
                          <a:latin typeface="+mn-lt"/>
                          <a:ea typeface="Arial" charset="0"/>
                          <a:cs typeface="Arial" charset="0"/>
                        </a:rPr>
                        <a:t> 50%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pSp>
        <p:nvGrpSpPr>
          <p:cNvPr id="2" name="Group 1"/>
          <p:cNvGrpSpPr/>
          <p:nvPr/>
        </p:nvGrpSpPr>
        <p:grpSpPr>
          <a:xfrm>
            <a:off x="283589" y="4117882"/>
            <a:ext cx="8248636" cy="2618369"/>
            <a:chOff x="283589" y="4117882"/>
            <a:chExt cx="8248636" cy="2618369"/>
          </a:xfrm>
        </p:grpSpPr>
        <p:pic>
          <p:nvPicPr>
            <p:cNvPr id="6" name="Picture 5" descr="Picture1.png"/>
            <p:cNvPicPr>
              <a:picLocks noChangeAspect="1"/>
            </p:cNvPicPr>
            <p:nvPr/>
          </p:nvPicPr>
          <p:blipFill>
            <a:blip r:embed="rId4" cstate="print"/>
            <a:stretch>
              <a:fillRect/>
            </a:stretch>
          </p:blipFill>
          <p:spPr>
            <a:xfrm>
              <a:off x="283589" y="4130211"/>
              <a:ext cx="4097330" cy="2606040"/>
            </a:xfrm>
            <a:prstGeom prst="rect">
              <a:avLst/>
            </a:prstGeom>
          </p:spPr>
        </p:pic>
        <p:pic>
          <p:nvPicPr>
            <p:cNvPr id="8" name="Picture 7" descr="Picture2.png"/>
            <p:cNvPicPr>
              <a:picLocks noChangeAspect="1"/>
            </p:cNvPicPr>
            <p:nvPr/>
          </p:nvPicPr>
          <p:blipFill>
            <a:blip r:embed="rId5" cstate="print"/>
            <a:stretch>
              <a:fillRect/>
            </a:stretch>
          </p:blipFill>
          <p:spPr>
            <a:xfrm>
              <a:off x="4442670" y="4117882"/>
              <a:ext cx="4089555" cy="2606040"/>
            </a:xfrm>
            <a:prstGeom prst="rect">
              <a:avLst/>
            </a:prstGeom>
          </p:spPr>
        </p:pic>
      </p:grpSp>
      <p:sp>
        <p:nvSpPr>
          <p:cNvPr id="3" name="Title 2"/>
          <p:cNvSpPr>
            <a:spLocks noGrp="1"/>
          </p:cNvSpPr>
          <p:nvPr>
            <p:ph type="title"/>
          </p:nvPr>
        </p:nvSpPr>
        <p:spPr/>
        <p:txBody>
          <a:bodyPr/>
          <a:lstStyle/>
          <a:p>
            <a:r>
              <a:rPr lang="en-US" dirty="0" smtClean="0"/>
              <a:t>DCTCP: Main Idea</a:t>
            </a:r>
            <a:endParaRPr lang="en-US" dirty="0"/>
          </a:p>
        </p:txBody>
      </p:sp>
      <p:sp>
        <p:nvSpPr>
          <p:cNvPr id="10" name="TextBox 9"/>
          <p:cNvSpPr txBox="1"/>
          <p:nvPr/>
        </p:nvSpPr>
        <p:spPr>
          <a:xfrm>
            <a:off x="151854" y="4914842"/>
            <a:ext cx="184666" cy="369332"/>
          </a:xfrm>
          <a:prstGeom prst="rect">
            <a:avLst/>
          </a:prstGeom>
          <a:noFill/>
        </p:spPr>
        <p:txBody>
          <a:bodyPr wrap="none" rtlCol="0">
            <a:spAutoFit/>
          </a:bodyPr>
          <a:lstStyle/>
          <a:p>
            <a:endParaRPr lang="en-US" dirty="0"/>
          </a:p>
        </p:txBody>
      </p:sp>
      <p:sp>
        <p:nvSpPr>
          <p:cNvPr id="11" name="TextBox 10"/>
          <p:cNvSpPr txBox="1"/>
          <p:nvPr/>
        </p:nvSpPr>
        <p:spPr>
          <a:xfrm>
            <a:off x="-1380487" y="6088330"/>
            <a:ext cx="184666"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658406748"/>
      </p:ext>
    </p:extLst>
  </p:cSld>
  <p:clrMapOvr>
    <a:masterClrMapping/>
  </p:clrMapOvr>
  <p:transition xmlns:p14="http://schemas.microsoft.com/office/powerpoint/2010/main" spd="slow" advTm="10567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7467600" y="1066800"/>
            <a:ext cx="609600" cy="6096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sp>
        <p:nvSpPr>
          <p:cNvPr id="29" name="Oval 28"/>
          <p:cNvSpPr/>
          <p:nvPr/>
        </p:nvSpPr>
        <p:spPr>
          <a:xfrm>
            <a:off x="7772400" y="4343400"/>
            <a:ext cx="457200" cy="4572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sp>
        <p:nvSpPr>
          <p:cNvPr id="31748" name="Title 1"/>
          <p:cNvSpPr>
            <a:spLocks noGrp="1"/>
          </p:cNvSpPr>
          <p:nvPr>
            <p:ph type="title"/>
          </p:nvPr>
        </p:nvSpPr>
        <p:spPr>
          <a:xfrm>
            <a:off x="0" y="0"/>
            <a:ext cx="9144000" cy="838200"/>
          </a:xfrm>
        </p:spPr>
        <p:txBody>
          <a:bodyPr/>
          <a:lstStyle/>
          <a:p>
            <a:pPr eaLnBrk="1" hangingPunct="1"/>
            <a:r>
              <a:rPr lang="en-US" dirty="0" smtClean="0">
                <a:ea typeface="ＭＳ Ｐゴシック" charset="-128"/>
                <a:cs typeface="ＭＳ Ｐゴシック" charset="-128"/>
              </a:rPr>
              <a:t>DCTCP: </a:t>
            </a:r>
            <a:r>
              <a:rPr lang="en-US" dirty="0">
                <a:ea typeface="ＭＳ Ｐゴシック" charset="-128"/>
                <a:cs typeface="ＭＳ Ｐゴシック" charset="-128"/>
              </a:rPr>
              <a:t>Algorithm</a:t>
            </a:r>
          </a:p>
        </p:txBody>
      </p:sp>
      <p:sp>
        <p:nvSpPr>
          <p:cNvPr id="31749" name="Content Placeholder 2"/>
          <p:cNvSpPr>
            <a:spLocks noGrp="1"/>
          </p:cNvSpPr>
          <p:nvPr>
            <p:ph idx="1"/>
          </p:nvPr>
        </p:nvSpPr>
        <p:spPr>
          <a:xfrm>
            <a:off x="228600" y="1219200"/>
            <a:ext cx="6324600" cy="1600200"/>
          </a:xfrm>
        </p:spPr>
        <p:txBody>
          <a:bodyPr/>
          <a:lstStyle/>
          <a:p>
            <a:pPr eaLnBrk="1" hangingPunct="1">
              <a:buFont typeface="Arial" charset="0"/>
              <a:buNone/>
            </a:pPr>
            <a:r>
              <a:rPr lang="en-US" sz="2800" b="1" dirty="0">
                <a:solidFill>
                  <a:srgbClr val="0000CC"/>
                </a:solidFill>
                <a:ea typeface="ＭＳ Ｐゴシック" charset="-128"/>
                <a:cs typeface="ＭＳ Ｐゴシック" charset="-128"/>
              </a:rPr>
              <a:t>Switch side:</a:t>
            </a:r>
          </a:p>
          <a:p>
            <a:pPr lvl="1" eaLnBrk="1" hangingPunct="1"/>
            <a:r>
              <a:rPr lang="en-US" sz="2400" dirty="0"/>
              <a:t> Mark packets when</a:t>
            </a:r>
            <a:r>
              <a:rPr lang="en-US" sz="2400" dirty="0" smtClean="0"/>
              <a:t> </a:t>
            </a:r>
            <a:r>
              <a:rPr lang="en-US" sz="2400" b="1" dirty="0" smtClean="0"/>
              <a:t>Queue Length &gt; K.</a:t>
            </a:r>
            <a:endParaRPr lang="en-US" sz="2400" b="1" dirty="0"/>
          </a:p>
        </p:txBody>
      </p:sp>
      <p:sp>
        <p:nvSpPr>
          <p:cNvPr id="31757" name="Rectangle 18"/>
          <p:cNvSpPr>
            <a:spLocks noChangeArrowheads="1"/>
          </p:cNvSpPr>
          <p:nvPr/>
        </p:nvSpPr>
        <p:spPr bwMode="auto">
          <a:xfrm>
            <a:off x="228600" y="2895600"/>
            <a:ext cx="8382000" cy="4789003"/>
          </a:xfrm>
          <a:prstGeom prst="rect">
            <a:avLst/>
          </a:prstGeom>
          <a:noFill/>
          <a:ln w="9525">
            <a:noFill/>
            <a:miter lim="800000"/>
            <a:headEnd/>
            <a:tailEnd/>
          </a:ln>
        </p:spPr>
        <p:txBody>
          <a:bodyPr wrap="square">
            <a:prstTxWarp prst="textNoShape">
              <a:avLst/>
            </a:prstTxWarp>
            <a:spAutoFit/>
          </a:bodyPr>
          <a:lstStyle/>
          <a:p>
            <a:pPr marL="342900" lvl="1" indent="-342900" eaLnBrk="0" hangingPunct="0">
              <a:spcBef>
                <a:spcPct val="20000"/>
              </a:spcBef>
            </a:pPr>
            <a:r>
              <a:rPr lang="en-US" sz="2800" b="1" dirty="0" smtClean="0">
                <a:solidFill>
                  <a:srgbClr val="0000CC"/>
                </a:solidFill>
                <a:latin typeface="Calibri" charset="0"/>
                <a:ea typeface="ＭＳ Ｐゴシック" charset="-128"/>
                <a:cs typeface="ＭＳ Ｐゴシック" charset="-128"/>
              </a:rPr>
              <a:t>Sender side:</a:t>
            </a:r>
            <a:endParaRPr lang="en-US" sz="3200" b="1" dirty="0" smtClean="0">
              <a:solidFill>
                <a:srgbClr val="0000CC"/>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r>
              <a:rPr lang="en-US" sz="2400" dirty="0" smtClean="0">
                <a:solidFill>
                  <a:srgbClr val="000000"/>
                </a:solidFill>
                <a:latin typeface="Calibri" charset="0"/>
                <a:ea typeface="ＭＳ Ｐゴシック" charset="-128"/>
                <a:cs typeface="ＭＳ Ｐゴシック" charset="-128"/>
              </a:rPr>
              <a:t>Maintain running average of </a:t>
            </a:r>
            <a:r>
              <a:rPr lang="en-US" sz="2400" b="1" i="1" dirty="0" smtClean="0">
                <a:solidFill>
                  <a:srgbClr val="000000"/>
                </a:solidFill>
                <a:latin typeface="Calibri" charset="0"/>
                <a:ea typeface="ＭＳ Ｐゴシック" charset="-128"/>
                <a:cs typeface="ＭＳ Ｐゴシック" charset="-128"/>
              </a:rPr>
              <a:t>fraction</a:t>
            </a:r>
            <a:r>
              <a:rPr lang="en-US" sz="2400" i="1" dirty="0" smtClean="0">
                <a:solidFill>
                  <a:srgbClr val="000000"/>
                </a:solidFill>
                <a:latin typeface="Calibri" charset="0"/>
                <a:ea typeface="ＭＳ Ｐゴシック" charset="-128"/>
                <a:cs typeface="ＭＳ Ｐゴシック" charset="-128"/>
              </a:rPr>
              <a:t> </a:t>
            </a:r>
            <a:r>
              <a:rPr lang="en-US" sz="2400" dirty="0" smtClean="0">
                <a:solidFill>
                  <a:srgbClr val="000000"/>
                </a:solidFill>
                <a:latin typeface="Calibri" charset="0"/>
                <a:ea typeface="ＭＳ Ｐゴシック" charset="-128"/>
                <a:cs typeface="ＭＳ Ｐゴシック" charset="-128"/>
              </a:rPr>
              <a:t>of </a:t>
            </a:r>
            <a:r>
              <a:rPr lang="en-US" sz="2400" dirty="0">
                <a:solidFill>
                  <a:srgbClr val="000000"/>
                </a:solidFill>
                <a:latin typeface="Calibri" charset="0"/>
                <a:ea typeface="ＭＳ Ｐゴシック" charset="-128"/>
                <a:cs typeface="ＭＳ Ｐゴシック" charset="-128"/>
              </a:rPr>
              <a:t>packets </a:t>
            </a:r>
            <a:r>
              <a:rPr lang="en-US" sz="2400" dirty="0">
                <a:latin typeface="Calibri" charset="0"/>
                <a:ea typeface="ＭＳ Ｐゴシック" charset="-128"/>
                <a:cs typeface="ＭＳ Ｐゴシック" charset="-128"/>
              </a:rPr>
              <a:t>marked </a:t>
            </a:r>
            <a:r>
              <a:rPr lang="en-US" sz="2400" b="1" dirty="0">
                <a:latin typeface="Calibri" charset="0"/>
                <a:ea typeface="ＭＳ Ｐゴシック" charset="-128"/>
                <a:cs typeface="ＭＳ Ｐゴシック" charset="-128"/>
              </a:rPr>
              <a:t>(</a:t>
            </a:r>
            <a:r>
              <a:rPr lang="el-GR" sz="2400" b="1" i="1" dirty="0">
                <a:latin typeface="Calibri" charset="0"/>
                <a:ea typeface="ＭＳ Ｐゴシック" charset="-128"/>
                <a:cs typeface="ＭＳ Ｐゴシック" charset="-128"/>
              </a:rPr>
              <a:t>α</a:t>
            </a:r>
            <a:r>
              <a:rPr lang="en-US" sz="2400" b="1" dirty="0" smtClean="0">
                <a:latin typeface="Calibri" charset="0"/>
                <a:ea typeface="ＭＳ Ｐゴシック" charset="-128"/>
                <a:cs typeface="ＭＳ Ｐゴシック" charset="-128"/>
              </a:rPr>
              <a:t>)</a:t>
            </a:r>
            <a:r>
              <a:rPr lang="en-US" sz="2400" dirty="0" smtClean="0">
                <a:solidFill>
                  <a:srgbClr val="0000CC"/>
                </a:solidFill>
                <a:latin typeface="Calibri" charset="0"/>
                <a:ea typeface="ＭＳ Ｐゴシック" charset="-128"/>
                <a:cs typeface="ＭＳ Ｐゴシック" charset="-128"/>
              </a:rPr>
              <a:t>.</a:t>
            </a:r>
            <a:endParaRPr lang="en-US" sz="2400" b="1" dirty="0" smtClean="0">
              <a:latin typeface="Calibri" charset="0"/>
              <a:ea typeface="ＭＳ Ｐゴシック" charset="-128"/>
              <a:cs typeface="ＭＳ Ｐゴシック" charset="-128"/>
            </a:endParaRPr>
          </a:p>
          <a:p>
            <a:pPr marL="742950" lvl="1" indent="-285750" eaLnBrk="0" hangingPunct="0">
              <a:spcBef>
                <a:spcPct val="20000"/>
              </a:spcBef>
            </a:pPr>
            <a:endParaRPr lang="en-US" b="1" dirty="0" smtClean="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r>
              <a:rPr lang="en-US" b="1" dirty="0" smtClean="0">
                <a:solidFill>
                  <a:srgbClr val="000000"/>
                </a:solidFill>
                <a:latin typeface="Calibri" charset="0"/>
                <a:ea typeface="ＭＳ Ｐゴシック" charset="-128"/>
                <a:cs typeface="ＭＳ Ｐゴシック" charset="-128"/>
              </a:rPr>
              <a:t>                                                          </a:t>
            </a:r>
          </a:p>
          <a:p>
            <a:pPr marL="742950" lvl="1" indent="-285750" eaLnBrk="0" hangingPunct="0">
              <a:spcBef>
                <a:spcPct val="20000"/>
              </a:spcBef>
            </a:pPr>
            <a:endParaRPr lang="en-US" sz="1100" dirty="0" smtClean="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r>
              <a:rPr lang="en-US" sz="1100" dirty="0" smtClean="0">
                <a:solidFill>
                  <a:srgbClr val="000000"/>
                </a:solidFill>
                <a:latin typeface="Calibri" charset="0"/>
                <a:ea typeface="ＭＳ Ｐゴシック" charset="-128"/>
                <a:cs typeface="ＭＳ Ｐゴシック" charset="-128"/>
              </a:rPr>
              <a:t>                                                                                        </a:t>
            </a:r>
            <a:r>
              <a:rPr lang="en-US" b="1" dirty="0" smtClean="0">
                <a:solidFill>
                  <a:srgbClr val="000000"/>
                </a:solidFill>
                <a:latin typeface="Calibri" charset="0"/>
                <a:ea typeface="ＭＳ Ｐゴシック" charset="-128"/>
                <a:cs typeface="ＭＳ Ｐゴシック" charset="-128"/>
              </a:rPr>
              <a:t> </a:t>
            </a:r>
            <a:endParaRPr lang="en-US" sz="700" dirty="0" smtClean="0">
              <a:solidFill>
                <a:srgbClr val="00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endParaRPr lang="en-US" sz="700" dirty="0" smtClean="0">
              <a:solidFill>
                <a:srgbClr val="00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endParaRPr lang="en-US" sz="700" dirty="0" smtClean="0">
              <a:solidFill>
                <a:srgbClr val="00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endParaRPr lang="en-US" sz="700" dirty="0" smtClean="0">
              <a:solidFill>
                <a:srgbClr val="000000"/>
              </a:solidFill>
              <a:latin typeface="Calibri" charset="0"/>
              <a:ea typeface="ＭＳ Ｐゴシック" charset="-128"/>
              <a:cs typeface="ＭＳ Ｐゴシック" charset="-128"/>
            </a:endParaRPr>
          </a:p>
          <a:p>
            <a:pPr marL="342900" indent="-342900" eaLnBrk="0" hangingPunct="0">
              <a:spcBef>
                <a:spcPct val="20000"/>
              </a:spcBef>
              <a:buFont typeface="Wingdings" charset="2"/>
              <a:buChar char="Ø"/>
            </a:pPr>
            <a:r>
              <a:rPr lang="en-US" sz="2400" b="1" dirty="0" smtClean="0">
                <a:solidFill>
                  <a:srgbClr val="FF0000"/>
                </a:solidFill>
                <a:latin typeface="Calibri" charset="0"/>
                <a:ea typeface="ＭＳ Ｐゴシック" charset="-128"/>
                <a:cs typeface="ＭＳ Ｐゴシック" charset="-128"/>
              </a:rPr>
              <a:t>Adaptive </a:t>
            </a:r>
            <a:r>
              <a:rPr lang="en-US" sz="2400" b="1" dirty="0">
                <a:solidFill>
                  <a:srgbClr val="FF0000"/>
                </a:solidFill>
                <a:latin typeface="Calibri" charset="0"/>
                <a:ea typeface="ＭＳ Ｐゴシック" charset="-128"/>
                <a:cs typeface="ＭＳ Ｐゴシック" charset="-128"/>
              </a:rPr>
              <a:t>window decreases</a:t>
            </a:r>
            <a:r>
              <a:rPr lang="en-US" sz="2400" b="1" dirty="0" smtClean="0">
                <a:solidFill>
                  <a:srgbClr val="FF0000"/>
                </a:solidFill>
                <a:latin typeface="Calibri" charset="0"/>
                <a:ea typeface="ＭＳ Ｐゴシック" charset="-128"/>
                <a:cs typeface="ＭＳ Ｐゴシック" charset="-128"/>
              </a:rPr>
              <a:t>:</a:t>
            </a:r>
          </a:p>
          <a:p>
            <a:pPr marL="342900" indent="-342900" eaLnBrk="0" hangingPunct="0">
              <a:spcBef>
                <a:spcPct val="20000"/>
              </a:spcBef>
              <a:buFont typeface="Wingdings" charset="2"/>
              <a:buChar char="Ø"/>
            </a:pPr>
            <a:endParaRPr lang="en-US" sz="1100" b="1" dirty="0" smtClean="0">
              <a:solidFill>
                <a:srgbClr val="FF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r>
              <a:rPr lang="en-US" sz="2000" dirty="0">
                <a:solidFill>
                  <a:srgbClr val="000000"/>
                </a:solidFill>
                <a:latin typeface="Calibri" charset="0"/>
                <a:ea typeface="ＭＳ Ｐゴシック" charset="-128"/>
                <a:cs typeface="ＭＳ Ｐゴシック" charset="-128"/>
              </a:rPr>
              <a:t>Note: decrease factor between 1 and 2.</a:t>
            </a:r>
            <a:endParaRPr lang="en-US" sz="2000" dirty="0" smtClean="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endParaRPr lang="en-US" sz="2400" dirty="0" smtClean="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endParaRPr lang="en-US"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endParaRPr lang="en-US" sz="2400" dirty="0">
              <a:solidFill>
                <a:srgbClr val="000000"/>
              </a:solidFill>
              <a:latin typeface="Calibri" charset="0"/>
              <a:ea typeface="ＭＳ Ｐゴシック" charset="-128"/>
              <a:cs typeface="ＭＳ Ｐゴシック" charset="-128"/>
            </a:endParaRPr>
          </a:p>
        </p:txBody>
      </p:sp>
      <p:grpSp>
        <p:nvGrpSpPr>
          <p:cNvPr id="3" name="Group 2"/>
          <p:cNvGrpSpPr/>
          <p:nvPr/>
        </p:nvGrpSpPr>
        <p:grpSpPr>
          <a:xfrm>
            <a:off x="6248400" y="1138535"/>
            <a:ext cx="2514600" cy="1837729"/>
            <a:chOff x="6248400" y="1138535"/>
            <a:chExt cx="2514600" cy="1837729"/>
          </a:xfrm>
        </p:grpSpPr>
        <p:sp>
          <p:nvSpPr>
            <p:cNvPr id="31752" name="TextBox 7"/>
            <p:cNvSpPr txBox="1">
              <a:spLocks noChangeArrowheads="1"/>
            </p:cNvSpPr>
            <p:nvPr/>
          </p:nvSpPr>
          <p:spPr bwMode="auto">
            <a:xfrm>
              <a:off x="6248400" y="1143000"/>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B</a:t>
              </a:r>
            </a:p>
          </p:txBody>
        </p:sp>
        <p:sp>
          <p:nvSpPr>
            <p:cNvPr id="31755" name="TextBox 15"/>
            <p:cNvSpPr txBox="1">
              <a:spLocks noChangeArrowheads="1"/>
            </p:cNvSpPr>
            <p:nvPr/>
          </p:nvSpPr>
          <p:spPr bwMode="auto">
            <a:xfrm>
              <a:off x="7615989" y="1138535"/>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K</a:t>
              </a:r>
            </a:p>
          </p:txBody>
        </p:sp>
        <p:sp>
          <p:nvSpPr>
            <p:cNvPr id="31756" name="TextBox 16"/>
            <p:cNvSpPr txBox="1">
              <a:spLocks noChangeArrowheads="1"/>
            </p:cNvSpPr>
            <p:nvPr/>
          </p:nvSpPr>
          <p:spPr bwMode="auto">
            <a:xfrm>
              <a:off x="6785810" y="1276290"/>
              <a:ext cx="1475873" cy="400110"/>
            </a:xfrm>
            <a:prstGeom prst="rect">
              <a:avLst/>
            </a:prstGeom>
            <a:noFill/>
            <a:ln w="9525">
              <a:noFill/>
              <a:miter lim="800000"/>
              <a:headEnd/>
              <a:tailEnd/>
            </a:ln>
          </p:spPr>
          <p:txBody>
            <a:bodyPr>
              <a:prstTxWarp prst="textNoShape">
                <a:avLst/>
              </a:prstTxWarp>
              <a:spAutoFit/>
            </a:bodyPr>
            <a:lstStyle/>
            <a:p>
              <a:r>
                <a:rPr lang="en-US" sz="2000" b="1" dirty="0">
                  <a:latin typeface="Calibri" charset="0"/>
                </a:rPr>
                <a:t>Mark</a:t>
              </a:r>
              <a:endParaRPr lang="en-US" sz="2800" b="1" dirty="0">
                <a:latin typeface="Calibri" charset="0"/>
              </a:endParaRPr>
            </a:p>
          </p:txBody>
        </p:sp>
        <p:sp>
          <p:nvSpPr>
            <p:cNvPr id="31759" name="TextBox 14"/>
            <p:cNvSpPr txBox="1">
              <a:spLocks noChangeArrowheads="1"/>
            </p:cNvSpPr>
            <p:nvPr/>
          </p:nvSpPr>
          <p:spPr bwMode="auto">
            <a:xfrm>
              <a:off x="7972927" y="1197114"/>
              <a:ext cx="790073" cy="707886"/>
            </a:xfrm>
            <a:prstGeom prst="rect">
              <a:avLst/>
            </a:prstGeom>
            <a:noFill/>
            <a:ln w="9525">
              <a:noFill/>
              <a:miter lim="800000"/>
              <a:headEnd/>
              <a:tailEnd/>
            </a:ln>
          </p:spPr>
          <p:txBody>
            <a:bodyPr wrap="square">
              <a:prstTxWarp prst="textNoShape">
                <a:avLst/>
              </a:prstTxWarp>
              <a:spAutoFit/>
            </a:bodyPr>
            <a:lstStyle/>
            <a:p>
              <a:r>
                <a:rPr lang="en-US" sz="2000" b="1" dirty="0" smtClean="0">
                  <a:latin typeface="Calibri" charset="0"/>
                </a:rPr>
                <a:t>Don’t </a:t>
              </a:r>
            </a:p>
            <a:p>
              <a:r>
                <a:rPr lang="en-US" sz="2000" b="1" dirty="0" smtClean="0">
                  <a:latin typeface="Calibri" charset="0"/>
                </a:rPr>
                <a:t>Mark</a:t>
              </a:r>
              <a:endParaRPr lang="en-US" sz="2000" b="1" dirty="0">
                <a:latin typeface="Calibri" charset="0"/>
              </a:endParaRPr>
            </a:p>
          </p:txBody>
        </p:sp>
        <p:grpSp>
          <p:nvGrpSpPr>
            <p:cNvPr id="8" name="Group 151"/>
            <p:cNvGrpSpPr>
              <a:grpSpLocks/>
            </p:cNvGrpSpPr>
            <p:nvPr/>
          </p:nvGrpSpPr>
          <p:grpSpPr bwMode="auto">
            <a:xfrm>
              <a:off x="6324601" y="1985665"/>
              <a:ext cx="2209800" cy="609600"/>
              <a:chOff x="4032" y="480"/>
              <a:chExt cx="768" cy="576"/>
            </a:xfrm>
            <a:gradFill>
              <a:gsLst>
                <a:gs pos="0">
                  <a:schemeClr val="bg1"/>
                </a:gs>
                <a:gs pos="100000">
                  <a:schemeClr val="hlink"/>
                </a:gs>
              </a:gsLst>
              <a:lin ang="0" scaled="1"/>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19"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endParaRPr lang="en-US"/>
              </a:p>
            </p:txBody>
          </p:sp>
        </p:grpSp>
        <p:cxnSp>
          <p:nvCxnSpPr>
            <p:cNvPr id="5" name="Straight Connector 4"/>
            <p:cNvCxnSpPr/>
            <p:nvPr/>
          </p:nvCxnSpPr>
          <p:spPr>
            <a:xfrm rot="5400000">
              <a:off x="7108658" y="2284449"/>
              <a:ext cx="1383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1529834"/>
            <a:ext cx="220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nvGraphicFramePr>
        <p:xfrm>
          <a:off x="1227959" y="4173864"/>
          <a:ext cx="7077841" cy="702936"/>
        </p:xfrm>
        <a:graphic>
          <a:graphicData uri="http://schemas.openxmlformats.org/presentationml/2006/ole">
            <mc:AlternateContent xmlns:mc="http://schemas.openxmlformats.org/markup-compatibility/2006">
              <mc:Choice xmlns:v="urn:schemas-microsoft-com:vml" Requires="v">
                <p:oleObj spid="_x0000_s162693" name="Equation" r:id="rId5" imgW="3708400" imgH="368300" progId="Equation.3">
                  <p:embed/>
                </p:oleObj>
              </mc:Choice>
              <mc:Fallback>
                <p:oleObj name="Equation" r:id="rId5" imgW="37084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7959" y="4173864"/>
                        <a:ext cx="7077841" cy="702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3" name="Object 3"/>
          <p:cNvGraphicFramePr>
            <a:graphicFrameLocks noChangeAspect="1"/>
          </p:cNvGraphicFramePr>
          <p:nvPr>
            <p:extLst>
              <p:ext uri="{D42A27DB-BD31-4B8C-83A1-F6EECF244321}">
                <p14:modId xmlns:p14="http://schemas.microsoft.com/office/powerpoint/2010/main" val="1666445228"/>
              </p:ext>
            </p:extLst>
          </p:nvPr>
        </p:nvGraphicFramePr>
        <p:xfrm>
          <a:off x="4572000" y="5280711"/>
          <a:ext cx="1912937" cy="739089"/>
        </p:xfrm>
        <a:graphic>
          <a:graphicData uri="http://schemas.openxmlformats.org/presentationml/2006/ole">
            <mc:AlternateContent xmlns:mc="http://schemas.openxmlformats.org/markup-compatibility/2006">
              <mc:Choice xmlns:v="urn:schemas-microsoft-com:vml" Requires="v">
                <p:oleObj spid="_x0000_s162694" name="Equation" r:id="rId7" imgW="952500" imgH="368300" progId="Equation.3">
                  <p:embed/>
                </p:oleObj>
              </mc:Choice>
              <mc:Fallback>
                <p:oleObj name="Equation" r:id="rId7" imgW="952500" imgH="368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280711"/>
                        <a:ext cx="1912937" cy="739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Slide Number Placeholder 32"/>
          <p:cNvSpPr>
            <a:spLocks noGrp="1"/>
          </p:cNvSpPr>
          <p:nvPr>
            <p:ph type="sldNum" sz="quarter" idx="12"/>
          </p:nvPr>
        </p:nvSpPr>
        <p:spPr/>
        <p:txBody>
          <a:bodyPr/>
          <a:lstStyle/>
          <a:p>
            <a:fld id="{D6860B3D-D4F8-4840-B91D-0EEC232E35FC}" type="slidenum">
              <a:rPr lang="en-US" smtClean="0"/>
              <a:pPr/>
              <a:t>19</a:t>
            </a:fld>
            <a:endParaRPr lang="en-US"/>
          </a:p>
        </p:txBody>
      </p:sp>
    </p:spTree>
    <p:custDataLst>
      <p:tags r:id="rId2"/>
    </p:custDataLst>
    <p:extLst>
      <p:ext uri="{BB962C8B-B14F-4D97-AF65-F5344CB8AC3E}">
        <p14:creationId xmlns:p14="http://schemas.microsoft.com/office/powerpoint/2010/main" val="2890608239"/>
      </p:ext>
    </p:extLst>
  </p:cSld>
  <p:clrMapOvr>
    <a:masterClrMapping/>
  </p:clrMapOvr>
  <p:transition xmlns:p14="http://schemas.microsoft.com/office/powerpoint/2010/main" advTm="9425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5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57">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icrosoft-datacenter-image8.jpg"/>
          <p:cNvPicPr>
            <a:picLocks noChangeAspect="1"/>
          </p:cNvPicPr>
          <p:nvPr/>
        </p:nvPicPr>
        <p:blipFill>
          <a:blip r:embed="rId3" cstate="print"/>
          <a:stretch>
            <a:fillRect/>
          </a:stretch>
        </p:blipFill>
        <p:spPr>
          <a:xfrm>
            <a:off x="1" y="838200"/>
            <a:ext cx="3657599" cy="6019800"/>
          </a:xfrm>
          <a:prstGeom prst="rect">
            <a:avLst/>
          </a:prstGeom>
        </p:spPr>
      </p:pic>
      <p:sp>
        <p:nvSpPr>
          <p:cNvPr id="2" name="Title 1"/>
          <p:cNvSpPr>
            <a:spLocks noGrp="1"/>
          </p:cNvSpPr>
          <p:nvPr>
            <p:ph type="title"/>
          </p:nvPr>
        </p:nvSpPr>
        <p:spPr>
          <a:xfrm>
            <a:off x="0" y="0"/>
            <a:ext cx="9144000" cy="914400"/>
          </a:xfrm>
        </p:spPr>
        <p:style>
          <a:lnRef idx="1">
            <a:schemeClr val="accent2"/>
          </a:lnRef>
          <a:fillRef idx="3">
            <a:schemeClr val="accent2"/>
          </a:fillRef>
          <a:effectRef idx="2">
            <a:schemeClr val="accent2"/>
          </a:effectRef>
          <a:fontRef idx="minor">
            <a:schemeClr val="lt1"/>
          </a:fontRef>
        </p:style>
        <p:txBody>
          <a:bodyPr>
            <a:noAutofit/>
          </a:bodyPr>
          <a:lstStyle/>
          <a:p>
            <a:r>
              <a:rPr lang="en-US" sz="4000" dirty="0" smtClean="0"/>
              <a:t>Data Centers</a:t>
            </a:r>
            <a:endParaRPr lang="en-US" sz="4000" dirty="0"/>
          </a:p>
        </p:txBody>
      </p:sp>
      <p:sp>
        <p:nvSpPr>
          <p:cNvPr id="3" name="Content Placeholder 2"/>
          <p:cNvSpPr>
            <a:spLocks noGrp="1"/>
          </p:cNvSpPr>
          <p:nvPr>
            <p:ph sz="half" idx="2"/>
          </p:nvPr>
        </p:nvSpPr>
        <p:spPr>
          <a:xfrm>
            <a:off x="3787423" y="1538111"/>
            <a:ext cx="4975577" cy="5319889"/>
          </a:xfrm>
        </p:spPr>
        <p:txBody>
          <a:bodyPr>
            <a:normAutofit/>
          </a:bodyPr>
          <a:lstStyle/>
          <a:p>
            <a:r>
              <a:rPr lang="en-US" sz="2600" dirty="0"/>
              <a:t>Huge investments: R&amp;D, business</a:t>
            </a:r>
          </a:p>
          <a:p>
            <a:pPr lvl="1"/>
            <a:r>
              <a:rPr lang="en-US" dirty="0"/>
              <a:t>Upwards of </a:t>
            </a:r>
            <a:r>
              <a:rPr lang="en-US" b="1" dirty="0">
                <a:solidFill>
                  <a:srgbClr val="FF0000"/>
                </a:solidFill>
              </a:rPr>
              <a:t>$250 Million </a:t>
            </a:r>
            <a:r>
              <a:rPr lang="en-US" dirty="0"/>
              <a:t>for a mega DC </a:t>
            </a:r>
          </a:p>
          <a:p>
            <a:endParaRPr lang="en-US" sz="2600" dirty="0" smtClean="0"/>
          </a:p>
          <a:p>
            <a:r>
              <a:rPr lang="en-US" sz="2600" dirty="0" smtClean="0"/>
              <a:t>Most </a:t>
            </a:r>
            <a:r>
              <a:rPr lang="en-US" sz="2600" dirty="0"/>
              <a:t>global IP traffic originates or terminates in DCs</a:t>
            </a:r>
          </a:p>
          <a:p>
            <a:pPr lvl="1"/>
            <a:r>
              <a:rPr lang="en-US" dirty="0"/>
              <a:t>In 2011 (Cisco Global Cloud Index): </a:t>
            </a:r>
          </a:p>
          <a:p>
            <a:pPr lvl="2"/>
            <a:r>
              <a:rPr lang="en-US" dirty="0"/>
              <a:t>~315ExaBytes in WANs</a:t>
            </a:r>
          </a:p>
          <a:p>
            <a:pPr lvl="2"/>
            <a:r>
              <a:rPr lang="en-US" dirty="0"/>
              <a:t>~1500ExaBytes in DCs</a:t>
            </a:r>
          </a:p>
          <a:p>
            <a:pPr marL="0" indent="0">
              <a:buNone/>
            </a:pPr>
            <a:endParaRPr lang="en-US" sz="2600" dirty="0" smtClean="0"/>
          </a:p>
        </p:txBody>
      </p:sp>
      <p:sp>
        <p:nvSpPr>
          <p:cNvPr id="5" name="Slide Number Placeholder 4"/>
          <p:cNvSpPr>
            <a:spLocks noGrp="1"/>
          </p:cNvSpPr>
          <p:nvPr>
            <p:ph type="sldNum" sz="quarter" idx="12"/>
          </p:nvPr>
        </p:nvSpPr>
        <p:spPr/>
        <p:txBody>
          <a:bodyPr/>
          <a:lstStyle/>
          <a:p>
            <a:fld id="{A303CD73-591A-42F9-B2E2-6A603CD60845}" type="slidenum">
              <a:rPr lang="en-US" smtClean="0"/>
              <a:pPr/>
              <a:t>2</a:t>
            </a:fld>
            <a:endParaRPr lang="en-US"/>
          </a:p>
        </p:txBody>
      </p:sp>
    </p:spTree>
    <p:extLst>
      <p:ext uri="{BB962C8B-B14F-4D97-AF65-F5344CB8AC3E}">
        <p14:creationId xmlns:p14="http://schemas.microsoft.com/office/powerpoint/2010/main" val="2435490382"/>
      </p:ext>
    </p:extLst>
  </p:cSld>
  <p:clrMapOvr>
    <a:masterClrMapping/>
  </p:clrMapOvr>
  <mc:AlternateContent xmlns:mc="http://schemas.openxmlformats.org/markup-compatibility/2006" xmlns:p14="http://schemas.microsoft.com/office/powerpoint/2010/main">
    <mc:Choice Requires="p14">
      <p:transition spd="slow" p14:dur="2000" advTm="56912"/>
    </mc:Choice>
    <mc:Fallback xmlns="">
      <p:transition xmlns:p14="http://schemas.microsoft.com/office/powerpoint/2010/main" spd="slow" advTm="5691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D6860B3D-D4F8-4840-B91D-0EEC232E35FC}" type="slidenum">
              <a:rPr lang="en-US" smtClean="0"/>
              <a:pPr/>
              <a:t>20</a:t>
            </a:fld>
            <a:endParaRPr lang="en-US"/>
          </a:p>
        </p:txBody>
      </p:sp>
      <p:sp>
        <p:nvSpPr>
          <p:cNvPr id="8" name="TextBox 7"/>
          <p:cNvSpPr txBox="1"/>
          <p:nvPr/>
        </p:nvSpPr>
        <p:spPr>
          <a:xfrm>
            <a:off x="4722263" y="4315147"/>
            <a:ext cx="4224457" cy="707886"/>
          </a:xfrm>
          <a:prstGeom prst="rect">
            <a:avLst/>
          </a:prstGeom>
          <a:noFill/>
        </p:spPr>
        <p:txBody>
          <a:bodyPr wrap="square" rtlCol="0">
            <a:spAutoFit/>
          </a:bodyPr>
          <a:lstStyle/>
          <a:p>
            <a:r>
              <a:rPr lang="en-US" sz="2000" b="1" dirty="0" smtClean="0">
                <a:solidFill>
                  <a:srgbClr val="000000"/>
                </a:solidFill>
              </a:rPr>
              <a:t>Setup: Win 7, Broadcom 1Gbps Switch</a:t>
            </a:r>
          </a:p>
          <a:p>
            <a:r>
              <a:rPr lang="en-US" sz="2000" b="1" dirty="0" smtClean="0">
                <a:solidFill>
                  <a:srgbClr val="000000"/>
                </a:solidFill>
              </a:rPr>
              <a:t>Scenario: 2 long-lived flows, </a:t>
            </a:r>
          </a:p>
        </p:txBody>
      </p:sp>
      <p:grpSp>
        <p:nvGrpSpPr>
          <p:cNvPr id="11" name="Group 10"/>
          <p:cNvGrpSpPr/>
          <p:nvPr/>
        </p:nvGrpSpPr>
        <p:grpSpPr>
          <a:xfrm>
            <a:off x="533400" y="1116116"/>
            <a:ext cx="7728023" cy="5410200"/>
            <a:chOff x="533400" y="1219200"/>
            <a:chExt cx="7728023" cy="5410200"/>
          </a:xfrm>
        </p:grpSpPr>
        <p:pic>
          <p:nvPicPr>
            <p:cNvPr id="6" name="Picture 370" descr="dctcp-vs-tcp.pdf"/>
            <p:cNvPicPr>
              <a:picLocks noChangeAspect="1"/>
            </p:cNvPicPr>
            <p:nvPr/>
          </p:nvPicPr>
          <p:blipFill>
            <a:blip r:embed="rId4" cstate="print"/>
            <a:srcRect/>
            <a:stretch>
              <a:fillRect/>
            </a:stretch>
          </p:blipFill>
          <p:spPr bwMode="auto">
            <a:xfrm>
              <a:off x="533400" y="1219200"/>
              <a:ext cx="7728023" cy="5410200"/>
            </a:xfrm>
            <a:prstGeom prst="rect">
              <a:avLst/>
            </a:prstGeom>
            <a:noFill/>
            <a:ln w="9525">
              <a:noFill/>
              <a:miter lim="800000"/>
              <a:headEnd/>
              <a:tailEnd/>
            </a:ln>
          </p:spPr>
        </p:pic>
        <p:sp>
          <p:nvSpPr>
            <p:cNvPr id="10" name="TextBox 9"/>
            <p:cNvSpPr txBox="1"/>
            <p:nvPr/>
          </p:nvSpPr>
          <p:spPr>
            <a:xfrm rot="16200000">
              <a:off x="-157491" y="2062488"/>
              <a:ext cx="2057403" cy="523220"/>
            </a:xfrm>
            <a:prstGeom prst="rect">
              <a:avLst/>
            </a:prstGeom>
            <a:solidFill>
              <a:schemeClr val="bg1"/>
            </a:solidFill>
          </p:spPr>
          <p:txBody>
            <a:bodyPr wrap="square" rtlCol="0">
              <a:spAutoFit/>
            </a:bodyPr>
            <a:lstStyle/>
            <a:p>
              <a:r>
                <a:rPr lang="en-US" sz="2800" dirty="0" smtClean="0"/>
                <a:t>(Kbytes)</a:t>
              </a:r>
              <a:endParaRPr lang="en-US" sz="2800" dirty="0"/>
            </a:p>
          </p:txBody>
        </p:sp>
      </p:grpSp>
      <p:cxnSp>
        <p:nvCxnSpPr>
          <p:cNvPr id="3" name="Straight Connector 2"/>
          <p:cNvCxnSpPr/>
          <p:nvPr/>
        </p:nvCxnSpPr>
        <p:spPr>
          <a:xfrm flipH="1">
            <a:off x="1368595" y="5350781"/>
            <a:ext cx="2046728" cy="36987"/>
          </a:xfrm>
          <a:prstGeom prst="line">
            <a:avLst/>
          </a:prstGeom>
          <a:ln w="50800">
            <a:solidFill>
              <a:srgbClr val="0000CC"/>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4540" y="6163296"/>
            <a:ext cx="3157484" cy="400110"/>
          </a:xfrm>
          <a:prstGeom prst="rect">
            <a:avLst/>
          </a:prstGeom>
          <a:noFill/>
        </p:spPr>
        <p:txBody>
          <a:bodyPr wrap="square" rtlCol="0">
            <a:spAutoFit/>
          </a:bodyPr>
          <a:lstStyle/>
          <a:p>
            <a:r>
              <a:rPr lang="en-US" sz="2000" b="1" dirty="0" smtClean="0">
                <a:solidFill>
                  <a:srgbClr val="0000CC"/>
                </a:solidFill>
              </a:rPr>
              <a:t>ECN Marking Thresh = 30KB</a:t>
            </a:r>
            <a:endParaRPr lang="en-US" sz="2000" b="1" dirty="0">
              <a:solidFill>
                <a:srgbClr val="0000CC"/>
              </a:solidFill>
            </a:endParaRPr>
          </a:p>
        </p:txBody>
      </p:sp>
      <p:cxnSp>
        <p:nvCxnSpPr>
          <p:cNvPr id="38" name="Straight Arrow Connector 37"/>
          <p:cNvCxnSpPr>
            <a:stCxn id="34" idx="0"/>
          </p:cNvCxnSpPr>
          <p:nvPr/>
        </p:nvCxnSpPr>
        <p:spPr>
          <a:xfrm flipV="1">
            <a:off x="1713282" y="5412426"/>
            <a:ext cx="25203" cy="750870"/>
          </a:xfrm>
          <a:prstGeom prst="straightConnector1">
            <a:avLst/>
          </a:prstGeom>
          <a:ln w="50800">
            <a:solidFill>
              <a:srgbClr val="0000CC"/>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DCTCP </a:t>
            </a:r>
            <a:r>
              <a:rPr lang="en-US" dirty="0" err="1" smtClean="0"/>
              <a:t>vs</a:t>
            </a:r>
            <a:r>
              <a:rPr lang="en-US" dirty="0" smtClean="0"/>
              <a:t> TCP</a:t>
            </a:r>
            <a:endParaRPr lang="en-US" dirty="0"/>
          </a:p>
        </p:txBody>
      </p:sp>
      <p:grpSp>
        <p:nvGrpSpPr>
          <p:cNvPr id="18" name="Group 17"/>
          <p:cNvGrpSpPr/>
          <p:nvPr/>
        </p:nvGrpSpPr>
        <p:grpSpPr>
          <a:xfrm>
            <a:off x="0" y="0"/>
            <a:ext cx="1946488" cy="838200"/>
            <a:chOff x="110912" y="914400"/>
            <a:chExt cx="1946488" cy="838200"/>
          </a:xfrm>
        </p:grpSpPr>
        <p:grpSp>
          <p:nvGrpSpPr>
            <p:cNvPr id="7" name="Group 6"/>
            <p:cNvGrpSpPr/>
            <p:nvPr/>
          </p:nvGrpSpPr>
          <p:grpSpPr>
            <a:xfrm>
              <a:off x="110912" y="914400"/>
              <a:ext cx="1946488" cy="838200"/>
              <a:chOff x="0" y="0"/>
              <a:chExt cx="1946488" cy="838200"/>
            </a:xfrm>
          </p:grpSpPr>
          <p:sp>
            <p:nvSpPr>
              <p:cNvPr id="5" name="Rectangle 4"/>
              <p:cNvSpPr/>
              <p:nvPr/>
            </p:nvSpPr>
            <p:spPr>
              <a:xfrm>
                <a:off x="0" y="0"/>
                <a:ext cx="1946488"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9" name="Group 8"/>
              <p:cNvGrpSpPr/>
              <p:nvPr/>
            </p:nvGrpSpPr>
            <p:grpSpPr>
              <a:xfrm>
                <a:off x="228600" y="76200"/>
                <a:ext cx="1524000" cy="640080"/>
                <a:chOff x="2362200" y="2362200"/>
                <a:chExt cx="3810000" cy="1600200"/>
              </a:xfrm>
            </p:grpSpPr>
            <p:sp>
              <p:nvSpPr>
                <p:cNvPr id="14" name="Oval 13"/>
                <p:cNvSpPr/>
                <p:nvPr/>
              </p:nvSpPr>
              <p:spPr>
                <a:xfrm>
                  <a:off x="5638800" y="29718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Oval 14"/>
                <p:cNvSpPr/>
                <p:nvPr/>
              </p:nvSpPr>
              <p:spPr>
                <a:xfrm>
                  <a:off x="2362200" y="2362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p:cNvSpPr/>
                <p:nvPr/>
              </p:nvSpPr>
              <p:spPr>
                <a:xfrm>
                  <a:off x="2362200" y="3505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Freeform 18"/>
                <p:cNvSpPr/>
                <p:nvPr/>
              </p:nvSpPr>
              <p:spPr>
                <a:xfrm>
                  <a:off x="2902857" y="2554514"/>
                  <a:ext cx="2743200" cy="621696"/>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flipV="1">
                  <a:off x="2895600" y="3112104"/>
                  <a:ext cx="2743200" cy="621696"/>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3" name="Rectangle 22"/>
            <p:cNvSpPr/>
            <p:nvPr/>
          </p:nvSpPr>
          <p:spPr>
            <a:xfrm>
              <a:off x="838200"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4" name="Group 32"/>
            <p:cNvGrpSpPr/>
            <p:nvPr/>
          </p:nvGrpSpPr>
          <p:grpSpPr>
            <a:xfrm flipV="1">
              <a:off x="860820" y="1238085"/>
              <a:ext cx="246605" cy="145827"/>
              <a:chOff x="1040728" y="3511051"/>
              <a:chExt cx="2777155" cy="1642242"/>
            </a:xfrm>
          </p:grpSpPr>
          <p:sp>
            <p:nvSpPr>
              <p:cNvPr id="25" name="Freeform 24"/>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2379010544"/>
      </p:ext>
    </p:extLst>
  </p:cSld>
  <p:clrMapOvr>
    <a:masterClrMapping/>
  </p:clrMapOvr>
  <p:transition xmlns:p14="http://schemas.microsoft.com/office/powerpoint/2010/main" spd="slow" advTm="5855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90600"/>
            <a:ext cx="9372600" cy="5181600"/>
          </a:xfrm>
        </p:spPr>
        <p:txBody>
          <a:bodyPr>
            <a:noAutofit/>
          </a:bodyPr>
          <a:lstStyle/>
          <a:p>
            <a:r>
              <a:rPr lang="en-US" sz="2400" dirty="0" smtClean="0"/>
              <a:t>Implemented in Windows stack. </a:t>
            </a:r>
          </a:p>
          <a:p>
            <a:r>
              <a:rPr lang="en-US" sz="2400" dirty="0" smtClean="0"/>
              <a:t>Real hardware, </a:t>
            </a:r>
            <a:r>
              <a:rPr lang="en-US" sz="2400" b="1" dirty="0" smtClean="0">
                <a:solidFill>
                  <a:srgbClr val="FF0000"/>
                </a:solidFill>
              </a:rPr>
              <a:t>1Gbps and 10Gbps</a:t>
            </a:r>
            <a:r>
              <a:rPr lang="en-US" sz="2400" dirty="0" smtClean="0"/>
              <a:t> experiments</a:t>
            </a:r>
          </a:p>
          <a:p>
            <a:pPr lvl="1"/>
            <a:r>
              <a:rPr lang="en-US" sz="2000" b="1" dirty="0" smtClean="0">
                <a:solidFill>
                  <a:srgbClr val="0000CC"/>
                </a:solidFill>
              </a:rPr>
              <a:t>90 server </a:t>
            </a:r>
            <a:r>
              <a:rPr lang="en-US" sz="2000" b="1" dirty="0" err="1" smtClean="0">
                <a:solidFill>
                  <a:srgbClr val="0000CC"/>
                </a:solidFill>
              </a:rPr>
              <a:t>testbed</a:t>
            </a:r>
            <a:endParaRPr lang="en-US" sz="2000" b="1" dirty="0" smtClean="0">
              <a:solidFill>
                <a:srgbClr val="0000CC"/>
              </a:solidFill>
            </a:endParaRPr>
          </a:p>
          <a:p>
            <a:pPr lvl="1"/>
            <a:r>
              <a:rPr lang="en-US" sz="2000" b="1" dirty="0" smtClean="0">
                <a:solidFill>
                  <a:srgbClr val="0000CC"/>
                </a:solidFill>
              </a:rPr>
              <a:t>Broadcom Triumph      </a:t>
            </a:r>
            <a:r>
              <a:rPr lang="en-US" sz="2000" b="1" dirty="0" smtClean="0"/>
              <a:t>48    1G ports  –   4MB shared memory</a:t>
            </a:r>
          </a:p>
          <a:p>
            <a:pPr lvl="1"/>
            <a:r>
              <a:rPr lang="en-US" sz="2000" b="1" dirty="0" smtClean="0">
                <a:solidFill>
                  <a:srgbClr val="0000CC"/>
                </a:solidFill>
              </a:rPr>
              <a:t>Cisco Cat4948                </a:t>
            </a:r>
            <a:r>
              <a:rPr lang="en-US" sz="2000" b="1" dirty="0" smtClean="0"/>
              <a:t>48    1G ports  – 16MB shared memory</a:t>
            </a:r>
          </a:p>
          <a:p>
            <a:pPr lvl="1"/>
            <a:r>
              <a:rPr lang="en-US" sz="2000" b="1" dirty="0" smtClean="0">
                <a:solidFill>
                  <a:srgbClr val="0000CC"/>
                </a:solidFill>
              </a:rPr>
              <a:t>Broadcom Scorpion     </a:t>
            </a:r>
            <a:r>
              <a:rPr lang="en-US" sz="2000" b="1" dirty="0" smtClean="0"/>
              <a:t>24  10G ports  –   4MB shared memory</a:t>
            </a:r>
          </a:p>
          <a:p>
            <a:pPr>
              <a:buNone/>
            </a:pPr>
            <a:endParaRPr lang="en-US" sz="1100" dirty="0" smtClean="0"/>
          </a:p>
          <a:p>
            <a:r>
              <a:rPr lang="en-US" sz="2400" dirty="0" smtClean="0"/>
              <a:t>Numerous micro-benchmarks</a:t>
            </a:r>
          </a:p>
          <a:p>
            <a:pPr lvl="1">
              <a:buNone/>
            </a:pPr>
            <a:r>
              <a:rPr lang="en-US" sz="2000" b="1" dirty="0" smtClean="0">
                <a:solidFill>
                  <a:srgbClr val="0000CC"/>
                </a:solidFill>
              </a:rPr>
              <a:t>–</a:t>
            </a:r>
            <a:r>
              <a:rPr lang="en-US" sz="2000" b="1" dirty="0" smtClean="0">
                <a:solidFill>
                  <a:srgbClr val="FF0000"/>
                </a:solidFill>
              </a:rPr>
              <a:t> </a:t>
            </a:r>
            <a:r>
              <a:rPr lang="en-US" sz="2000" b="1" dirty="0" smtClean="0">
                <a:solidFill>
                  <a:srgbClr val="0000CC"/>
                </a:solidFill>
              </a:rPr>
              <a:t>Throughput and Queue Length</a:t>
            </a:r>
            <a:endParaRPr lang="en-US" sz="2000" b="1" dirty="0" smtClean="0">
              <a:solidFill>
                <a:srgbClr val="0000CC"/>
              </a:solidFill>
              <a:cs typeface="Calibri"/>
            </a:endParaRPr>
          </a:p>
          <a:p>
            <a:pPr lvl="1">
              <a:buNone/>
            </a:pPr>
            <a:r>
              <a:rPr lang="en-US" sz="2000" b="1" dirty="0" smtClean="0">
                <a:solidFill>
                  <a:srgbClr val="0000CC"/>
                </a:solidFill>
              </a:rPr>
              <a:t>–</a:t>
            </a:r>
            <a:r>
              <a:rPr lang="en-US" sz="2000" b="1" dirty="0" smtClean="0">
                <a:solidFill>
                  <a:srgbClr val="FF0000"/>
                </a:solidFill>
              </a:rPr>
              <a:t> </a:t>
            </a:r>
            <a:r>
              <a:rPr lang="en-US" sz="2000" b="1" dirty="0" smtClean="0">
                <a:solidFill>
                  <a:srgbClr val="0000CC"/>
                </a:solidFill>
              </a:rPr>
              <a:t>Multi-hop</a:t>
            </a:r>
          </a:p>
          <a:p>
            <a:pPr lvl="1">
              <a:buNone/>
            </a:pPr>
            <a:r>
              <a:rPr lang="en-US" sz="2000" b="1" dirty="0" smtClean="0">
                <a:solidFill>
                  <a:srgbClr val="0000CC"/>
                </a:solidFill>
              </a:rPr>
              <a:t>– Queue Buildup</a:t>
            </a:r>
          </a:p>
          <a:p>
            <a:pPr lvl="1">
              <a:buNone/>
            </a:pPr>
            <a:r>
              <a:rPr lang="en-US" sz="2000" b="1" dirty="0" smtClean="0">
                <a:solidFill>
                  <a:srgbClr val="0000CC"/>
                </a:solidFill>
              </a:rPr>
              <a:t>–</a:t>
            </a:r>
            <a:r>
              <a:rPr lang="en-US" sz="2000" b="1" dirty="0" smtClean="0">
                <a:solidFill>
                  <a:srgbClr val="FF0000"/>
                </a:solidFill>
              </a:rPr>
              <a:t> </a:t>
            </a:r>
            <a:r>
              <a:rPr lang="en-US" sz="2000" b="1" dirty="0" smtClean="0">
                <a:solidFill>
                  <a:srgbClr val="0000CC"/>
                </a:solidFill>
              </a:rPr>
              <a:t>Buffer Pressure                                  </a:t>
            </a:r>
          </a:p>
          <a:p>
            <a:pPr lvl="1"/>
            <a:endParaRPr lang="en-US" sz="2000" dirty="0" smtClean="0">
              <a:solidFill>
                <a:srgbClr val="0000CC"/>
              </a:solidFill>
            </a:endParaRPr>
          </a:p>
          <a:p>
            <a:r>
              <a:rPr lang="en-US" sz="2400" b="1" dirty="0" smtClean="0">
                <a:solidFill>
                  <a:srgbClr val="FF0000"/>
                </a:solidFill>
              </a:rPr>
              <a:t>Bing cluster benchmark</a:t>
            </a:r>
          </a:p>
        </p:txBody>
      </p:sp>
      <p:sp>
        <p:nvSpPr>
          <p:cNvPr id="8" name="TextBox 7"/>
          <p:cNvSpPr txBox="1"/>
          <p:nvPr/>
        </p:nvSpPr>
        <p:spPr>
          <a:xfrm>
            <a:off x="4724400" y="3962400"/>
            <a:ext cx="3962400" cy="1131079"/>
          </a:xfrm>
          <a:prstGeom prst="rect">
            <a:avLst/>
          </a:prstGeom>
          <a:noFill/>
        </p:spPr>
        <p:txBody>
          <a:bodyPr wrap="square" rtlCol="0">
            <a:spAutoFit/>
          </a:bodyPr>
          <a:lstStyle/>
          <a:p>
            <a:pPr>
              <a:lnSpc>
                <a:spcPts val="2650"/>
              </a:lnSpc>
            </a:pPr>
            <a:r>
              <a:rPr lang="en-US" sz="2000" b="1" dirty="0" smtClean="0">
                <a:solidFill>
                  <a:srgbClr val="0000CC"/>
                </a:solidFill>
              </a:rPr>
              <a:t>–</a:t>
            </a:r>
            <a:r>
              <a:rPr lang="en-US" sz="2000" b="1" dirty="0" smtClean="0">
                <a:solidFill>
                  <a:srgbClr val="0000CC"/>
                </a:solidFill>
                <a:cs typeface="Calibri"/>
              </a:rPr>
              <a:t> Fairness and Convergence</a:t>
            </a:r>
          </a:p>
          <a:p>
            <a:pPr>
              <a:lnSpc>
                <a:spcPts val="2650"/>
              </a:lnSpc>
            </a:pPr>
            <a:r>
              <a:rPr lang="en-US" sz="2000" b="1" dirty="0" smtClean="0">
                <a:solidFill>
                  <a:srgbClr val="0000CC"/>
                </a:solidFill>
              </a:rPr>
              <a:t>–</a:t>
            </a:r>
            <a:r>
              <a:rPr lang="en-US" sz="2000" b="1" dirty="0" smtClean="0">
                <a:solidFill>
                  <a:srgbClr val="FF0000"/>
                </a:solidFill>
              </a:rPr>
              <a:t> </a:t>
            </a:r>
            <a:r>
              <a:rPr lang="en-US" sz="2000" b="1" dirty="0" err="1" smtClean="0">
                <a:solidFill>
                  <a:srgbClr val="0000CC"/>
                </a:solidFill>
              </a:rPr>
              <a:t>Incast</a:t>
            </a:r>
            <a:endParaRPr lang="en-US" sz="2000" b="1" dirty="0" smtClean="0">
              <a:solidFill>
                <a:srgbClr val="0000CC"/>
              </a:solidFill>
            </a:endParaRPr>
          </a:p>
          <a:p>
            <a:pPr>
              <a:lnSpc>
                <a:spcPts val="2650"/>
              </a:lnSpc>
            </a:pPr>
            <a:r>
              <a:rPr lang="en-US" sz="2000" b="1" dirty="0" smtClean="0">
                <a:solidFill>
                  <a:srgbClr val="0000CC"/>
                </a:solidFill>
              </a:rPr>
              <a:t>–</a:t>
            </a:r>
            <a:r>
              <a:rPr lang="en-US" sz="2000" b="1" dirty="0" smtClean="0">
                <a:solidFill>
                  <a:srgbClr val="FF0000"/>
                </a:solidFill>
              </a:rPr>
              <a:t> </a:t>
            </a:r>
            <a:r>
              <a:rPr lang="en-US" sz="2000" b="1" dirty="0" smtClean="0">
                <a:solidFill>
                  <a:srgbClr val="0000CC"/>
                </a:solidFill>
              </a:rPr>
              <a:t>Static </a:t>
            </a:r>
            <a:r>
              <a:rPr lang="en-US" sz="2000" b="1" dirty="0" err="1" smtClean="0">
                <a:solidFill>
                  <a:srgbClr val="0000CC"/>
                </a:solidFill>
              </a:rPr>
              <a:t>vs</a:t>
            </a:r>
            <a:r>
              <a:rPr lang="en-US" sz="2000" b="1" dirty="0" smtClean="0">
                <a:solidFill>
                  <a:srgbClr val="0000CC"/>
                </a:solidFill>
              </a:rPr>
              <a:t> Dynamic Buffer Mgmt</a:t>
            </a:r>
            <a:endParaRPr lang="en-US" sz="2000" b="1" dirty="0"/>
          </a:p>
        </p:txBody>
      </p:sp>
      <p:sp>
        <p:nvSpPr>
          <p:cNvPr id="9" name="Slide Number Placeholder 8"/>
          <p:cNvSpPr>
            <a:spLocks noGrp="1"/>
          </p:cNvSpPr>
          <p:nvPr>
            <p:ph type="sldNum" sz="quarter" idx="12"/>
          </p:nvPr>
        </p:nvSpPr>
        <p:spPr/>
        <p:txBody>
          <a:bodyPr/>
          <a:lstStyle/>
          <a:p>
            <a:fld id="{D6860B3D-D4F8-4840-B91D-0EEC232E35FC}" type="slidenum">
              <a:rPr lang="en-US" smtClean="0"/>
              <a:pPr/>
              <a:t>21</a:t>
            </a:fld>
            <a:endParaRPr lang="en-US"/>
          </a:p>
        </p:txBody>
      </p:sp>
      <p:sp>
        <p:nvSpPr>
          <p:cNvPr id="2" name="Title 1"/>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948196595"/>
      </p:ext>
    </p:extLst>
  </p:cSld>
  <p:clrMapOvr>
    <a:masterClrMapping/>
  </p:clrMapOvr>
  <p:transition xmlns:p14="http://schemas.microsoft.com/office/powerpoint/2010/main" spd="slow" advTm="2386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r>
              <a:rPr lang="en-US" dirty="0" smtClean="0"/>
              <a:t>Bing Benchmark</a:t>
            </a:r>
            <a:endParaRPr lang="en-US" dirty="0"/>
          </a:p>
        </p:txBody>
      </p:sp>
      <p:sp>
        <p:nvSpPr>
          <p:cNvPr id="6" name="Slide Number Placeholder 5"/>
          <p:cNvSpPr>
            <a:spLocks noGrp="1"/>
          </p:cNvSpPr>
          <p:nvPr>
            <p:ph type="sldNum" sz="quarter" idx="12"/>
          </p:nvPr>
        </p:nvSpPr>
        <p:spPr/>
        <p:txBody>
          <a:bodyPr/>
          <a:lstStyle/>
          <a:p>
            <a:fld id="{A303CD73-591A-42F9-B2E2-6A603CD60845}" type="slidenum">
              <a:rPr lang="en-US" smtClean="0"/>
              <a:pPr/>
              <a:t>22</a:t>
            </a:fld>
            <a:endParaRPr lang="en-US"/>
          </a:p>
        </p:txBody>
      </p:sp>
      <p:grpSp>
        <p:nvGrpSpPr>
          <p:cNvPr id="18" name="Group 17"/>
          <p:cNvGrpSpPr/>
          <p:nvPr/>
        </p:nvGrpSpPr>
        <p:grpSpPr>
          <a:xfrm>
            <a:off x="533400" y="1295400"/>
            <a:ext cx="7400925" cy="5543550"/>
            <a:chOff x="533400" y="1295400"/>
            <a:chExt cx="7400925" cy="5543550"/>
          </a:xfrm>
        </p:grpSpPr>
        <p:grpSp>
          <p:nvGrpSpPr>
            <p:cNvPr id="11" name="Group 10"/>
            <p:cNvGrpSpPr/>
            <p:nvPr/>
          </p:nvGrpSpPr>
          <p:grpSpPr>
            <a:xfrm>
              <a:off x="533400" y="1295400"/>
              <a:ext cx="7400925" cy="5543550"/>
              <a:chOff x="685800" y="1390650"/>
              <a:chExt cx="7400925" cy="5543550"/>
            </a:xfrm>
          </p:grpSpPr>
          <p:pic>
            <p:nvPicPr>
              <p:cNvPr id="7" name="Picture 6" descr="bm.pdf"/>
              <p:cNvPicPr>
                <a:picLocks noChangeAspect="1"/>
              </p:cNvPicPr>
              <p:nvPr/>
            </p:nvPicPr>
            <p:blipFill>
              <a:blip r:embed="rId4" cstate="print"/>
              <a:stretch>
                <a:fillRect/>
              </a:stretch>
            </p:blipFill>
            <p:spPr>
              <a:xfrm>
                <a:off x="695325" y="1390650"/>
                <a:ext cx="7391400" cy="5543550"/>
              </a:xfrm>
              <a:prstGeom prst="rect">
                <a:avLst/>
              </a:prstGeom>
            </p:spPr>
          </p:pic>
          <p:sp>
            <p:nvSpPr>
              <p:cNvPr id="2" name="TextBox 1"/>
              <p:cNvSpPr txBox="1"/>
              <p:nvPr/>
            </p:nvSpPr>
            <p:spPr>
              <a:xfrm>
                <a:off x="2667000" y="5867400"/>
                <a:ext cx="1917569" cy="830997"/>
              </a:xfrm>
              <a:prstGeom prst="rect">
                <a:avLst/>
              </a:prstGeom>
              <a:solidFill>
                <a:schemeClr val="lt1"/>
              </a:solidFill>
            </p:spPr>
            <p:txBody>
              <a:bodyPr wrap="square" rtlCol="0">
                <a:spAutoFit/>
              </a:bodyPr>
              <a:lstStyle/>
              <a:p>
                <a:pPr algn="ctr"/>
                <a:r>
                  <a:rPr lang="en-US" sz="2400" dirty="0" smtClean="0"/>
                  <a:t>Query Traffic</a:t>
                </a:r>
              </a:p>
              <a:p>
                <a:pPr algn="ctr"/>
                <a:r>
                  <a:rPr lang="en-US" sz="2400" dirty="0" smtClean="0"/>
                  <a:t>(</a:t>
                </a:r>
                <a:r>
                  <a:rPr lang="en-US" sz="2400" dirty="0" err="1" smtClean="0"/>
                  <a:t>Bursty</a:t>
                </a:r>
                <a:r>
                  <a:rPr lang="en-US" sz="2400" dirty="0" smtClean="0"/>
                  <a:t>) </a:t>
                </a:r>
              </a:p>
            </p:txBody>
          </p:sp>
          <p:sp>
            <p:nvSpPr>
              <p:cNvPr id="8" name="TextBox 7"/>
              <p:cNvSpPr txBox="1"/>
              <p:nvPr/>
            </p:nvSpPr>
            <p:spPr>
              <a:xfrm>
                <a:off x="5402225" y="5867400"/>
                <a:ext cx="2314907" cy="830997"/>
              </a:xfrm>
              <a:prstGeom prst="rect">
                <a:avLst/>
              </a:prstGeom>
              <a:solidFill>
                <a:schemeClr val="lt1"/>
              </a:solidFill>
            </p:spPr>
            <p:txBody>
              <a:bodyPr wrap="none" rtlCol="0">
                <a:spAutoFit/>
              </a:bodyPr>
              <a:lstStyle/>
              <a:p>
                <a:pPr algn="ctr"/>
                <a:r>
                  <a:rPr lang="en-US" sz="2400" dirty="0" smtClean="0"/>
                  <a:t>Short messages</a:t>
                </a:r>
              </a:p>
              <a:p>
                <a:pPr algn="ctr"/>
                <a:r>
                  <a:rPr lang="en-US" sz="2400" dirty="0" smtClean="0"/>
                  <a:t>(Delay-sensitive)</a:t>
                </a:r>
              </a:p>
            </p:txBody>
          </p:sp>
          <p:sp>
            <p:nvSpPr>
              <p:cNvPr id="3" name="TextBox 2"/>
              <p:cNvSpPr txBox="1"/>
              <p:nvPr/>
            </p:nvSpPr>
            <p:spPr>
              <a:xfrm rot="16200000">
                <a:off x="-797867" y="3388668"/>
                <a:ext cx="3429000" cy="461665"/>
              </a:xfrm>
              <a:prstGeom prst="rect">
                <a:avLst/>
              </a:prstGeom>
              <a:solidFill>
                <a:schemeClr val="bg1"/>
              </a:solidFill>
            </p:spPr>
            <p:txBody>
              <a:bodyPr wrap="square" rtlCol="0">
                <a:spAutoFit/>
              </a:bodyPr>
              <a:lstStyle/>
              <a:p>
                <a:pPr algn="ctr"/>
                <a:r>
                  <a:rPr lang="en-US" sz="2400" dirty="0" smtClean="0"/>
                  <a:t>Completion Time (</a:t>
                </a:r>
                <a:r>
                  <a:rPr lang="en-US" sz="2400" dirty="0" err="1" smtClean="0"/>
                  <a:t>ms</a:t>
                </a:r>
                <a:r>
                  <a:rPr lang="en-US" sz="2400" dirty="0" smtClean="0"/>
                  <a:t>)</a:t>
                </a:r>
                <a:endParaRPr lang="en-US" sz="2400" dirty="0"/>
              </a:p>
            </p:txBody>
          </p:sp>
        </p:grpSp>
        <p:sp>
          <p:nvSpPr>
            <p:cNvPr id="17" name="Rectangle 16"/>
            <p:cNvSpPr/>
            <p:nvPr/>
          </p:nvSpPr>
          <p:spPr>
            <a:xfrm>
              <a:off x="4419600" y="1600200"/>
              <a:ext cx="3048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499553" y="1367135"/>
            <a:ext cx="2148647" cy="735310"/>
            <a:chOff x="2499553" y="1367135"/>
            <a:chExt cx="2148647" cy="735310"/>
          </a:xfrm>
        </p:grpSpPr>
        <p:sp>
          <p:nvSpPr>
            <p:cNvPr id="5" name="Right Arrow 4"/>
            <p:cNvSpPr/>
            <p:nvPr/>
          </p:nvSpPr>
          <p:spPr>
            <a:xfrm rot="8178759">
              <a:off x="2499553" y="1529137"/>
              <a:ext cx="1114314" cy="57330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 name="TextBox 9"/>
            <p:cNvSpPr txBox="1"/>
            <p:nvPr/>
          </p:nvSpPr>
          <p:spPr>
            <a:xfrm>
              <a:off x="3657600" y="1367135"/>
              <a:ext cx="990600"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200" b="1" dirty="0" err="1">
                  <a:solidFill>
                    <a:schemeClr val="tx1"/>
                  </a:solidFill>
                </a:rPr>
                <a:t>i</a:t>
              </a:r>
              <a:r>
                <a:rPr lang="en-US" sz="2200" b="1" dirty="0" err="1" smtClean="0">
                  <a:solidFill>
                    <a:schemeClr val="tx1"/>
                  </a:solidFill>
                </a:rPr>
                <a:t>ncast</a:t>
              </a:r>
              <a:r>
                <a:rPr lang="en-US" sz="2200" b="1" dirty="0" smtClean="0">
                  <a:solidFill>
                    <a:schemeClr val="tx1"/>
                  </a:solidFill>
                </a:rPr>
                <a:t> </a:t>
              </a:r>
              <a:endParaRPr lang="en-US" sz="2200" b="1" dirty="0">
                <a:solidFill>
                  <a:schemeClr val="tx1"/>
                </a:solidFill>
              </a:endParaRPr>
            </a:p>
          </p:txBody>
        </p:sp>
      </p:grpSp>
      <p:pic>
        <p:nvPicPr>
          <p:cNvPr id="13" name="Picture 12" descr="bm.pdf"/>
          <p:cNvPicPr>
            <a:picLocks noChangeAspect="1"/>
          </p:cNvPicPr>
          <p:nvPr/>
        </p:nvPicPr>
        <p:blipFill rotWithShape="1">
          <a:blip r:embed="rId4" cstate="print"/>
          <a:srcRect l="53424" t="5676" r="6421" b="67178"/>
          <a:stretch/>
        </p:blipFill>
        <p:spPr>
          <a:xfrm>
            <a:off x="6324139" y="1162175"/>
            <a:ext cx="2667461" cy="1352425"/>
          </a:xfrm>
          <a:prstGeom prst="rect">
            <a:avLst/>
          </a:prstGeom>
        </p:spPr>
      </p:pic>
      <p:grpSp>
        <p:nvGrpSpPr>
          <p:cNvPr id="27" name="Group 26"/>
          <p:cNvGrpSpPr/>
          <p:nvPr/>
        </p:nvGrpSpPr>
        <p:grpSpPr>
          <a:xfrm>
            <a:off x="3185353" y="1828800"/>
            <a:ext cx="4221094" cy="3352127"/>
            <a:chOff x="3185353" y="1828800"/>
            <a:chExt cx="4221094" cy="3352127"/>
          </a:xfrm>
        </p:grpSpPr>
        <p:sp>
          <p:nvSpPr>
            <p:cNvPr id="20" name="Right Arrow 19"/>
            <p:cNvSpPr/>
            <p:nvPr/>
          </p:nvSpPr>
          <p:spPr>
            <a:xfrm rot="8178759">
              <a:off x="3185353" y="4607619"/>
              <a:ext cx="1114314" cy="57330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1" name="Right Arrow 20"/>
            <p:cNvSpPr/>
            <p:nvPr/>
          </p:nvSpPr>
          <p:spPr>
            <a:xfrm rot="8178759">
              <a:off x="6292133" y="3201073"/>
              <a:ext cx="1114314" cy="57330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2" name="TextBox 21"/>
            <p:cNvSpPr txBox="1"/>
            <p:nvPr/>
          </p:nvSpPr>
          <p:spPr>
            <a:xfrm>
              <a:off x="3657600" y="1828800"/>
              <a:ext cx="2286000" cy="110799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200" b="1" dirty="0" smtClean="0">
                  <a:solidFill>
                    <a:srgbClr val="000000"/>
                  </a:solidFill>
                </a:rPr>
                <a:t>Deep buffers fixes </a:t>
              </a:r>
              <a:r>
                <a:rPr lang="en-US" sz="2200" b="1" dirty="0" err="1" smtClean="0">
                  <a:solidFill>
                    <a:srgbClr val="000000"/>
                  </a:solidFill>
                </a:rPr>
                <a:t>incast</a:t>
              </a:r>
              <a:r>
                <a:rPr lang="en-US" sz="2200" b="1" dirty="0" smtClean="0">
                  <a:solidFill>
                    <a:srgbClr val="000000"/>
                  </a:solidFill>
                </a:rPr>
                <a:t>, but makes latency worse</a:t>
              </a:r>
              <a:endParaRPr lang="en-US" sz="2200" b="1" dirty="0">
                <a:solidFill>
                  <a:srgbClr val="000000"/>
                </a:solidFill>
              </a:endParaRPr>
            </a:p>
          </p:txBody>
        </p:sp>
      </p:grpSp>
      <p:grpSp>
        <p:nvGrpSpPr>
          <p:cNvPr id="28" name="Group 27"/>
          <p:cNvGrpSpPr/>
          <p:nvPr/>
        </p:nvGrpSpPr>
        <p:grpSpPr>
          <a:xfrm>
            <a:off x="3657600" y="2971800"/>
            <a:ext cx="4375867" cy="2361527"/>
            <a:chOff x="3657600" y="2971800"/>
            <a:chExt cx="4375867" cy="2361527"/>
          </a:xfrm>
        </p:grpSpPr>
        <p:sp>
          <p:nvSpPr>
            <p:cNvPr id="23" name="TextBox 22"/>
            <p:cNvSpPr txBox="1"/>
            <p:nvPr/>
          </p:nvSpPr>
          <p:spPr>
            <a:xfrm>
              <a:off x="3657600" y="2971800"/>
              <a:ext cx="2609810"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200" b="1" dirty="0" smtClean="0">
                  <a:solidFill>
                    <a:srgbClr val="000000"/>
                  </a:solidFill>
                </a:rPr>
                <a:t>DCTCP good for both </a:t>
              </a:r>
              <a:r>
                <a:rPr lang="en-US" sz="2200" b="1" dirty="0" err="1" smtClean="0">
                  <a:solidFill>
                    <a:srgbClr val="000000"/>
                  </a:solidFill>
                </a:rPr>
                <a:t>incast</a:t>
              </a:r>
              <a:r>
                <a:rPr lang="en-US" sz="2200" b="1" dirty="0" smtClean="0">
                  <a:solidFill>
                    <a:srgbClr val="000000"/>
                  </a:solidFill>
                </a:rPr>
                <a:t> &amp; latency</a:t>
              </a:r>
              <a:endParaRPr lang="en-US" sz="2200" b="1" dirty="0">
                <a:solidFill>
                  <a:srgbClr val="000000"/>
                </a:solidFill>
              </a:endParaRPr>
            </a:p>
          </p:txBody>
        </p:sp>
        <p:sp>
          <p:nvSpPr>
            <p:cNvPr id="24" name="Right Arrow 23"/>
            <p:cNvSpPr/>
            <p:nvPr/>
          </p:nvSpPr>
          <p:spPr>
            <a:xfrm rot="8178759">
              <a:off x="3929933" y="4648873"/>
              <a:ext cx="1114314" cy="57330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25" name="Right Arrow 24"/>
            <p:cNvSpPr/>
            <p:nvPr/>
          </p:nvSpPr>
          <p:spPr>
            <a:xfrm rot="8178759">
              <a:off x="6919153" y="4760019"/>
              <a:ext cx="1114314" cy="57330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959693936"/>
      </p:ext>
    </p:extLst>
  </p:cSld>
  <p:clrMapOvr>
    <a:masterClrMapping/>
  </p:clrMapOvr>
  <p:transition xmlns:p14="http://schemas.microsoft.com/office/powerpoint/2010/main" spd="slow" advTm="7595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Analysis of DCTCP</a:t>
            </a:r>
            <a:endParaRPr lang="en-US" dirty="0"/>
          </a:p>
        </p:txBody>
      </p:sp>
      <p:sp>
        <p:nvSpPr>
          <p:cNvPr id="3" name="TextBox 2"/>
          <p:cNvSpPr txBox="1"/>
          <p:nvPr/>
        </p:nvSpPr>
        <p:spPr>
          <a:xfrm>
            <a:off x="3657600" y="5791200"/>
            <a:ext cx="5181600" cy="646331"/>
          </a:xfrm>
          <a:prstGeom prst="rect">
            <a:avLst/>
          </a:prstGeom>
          <a:noFill/>
        </p:spPr>
        <p:txBody>
          <a:bodyPr wrap="square" rtlCol="0">
            <a:spAutoFit/>
          </a:bodyPr>
          <a:lstStyle/>
          <a:p>
            <a:pPr algn="r"/>
            <a:r>
              <a:rPr lang="en-US" dirty="0" smtClean="0"/>
              <a:t>with Adel </a:t>
            </a:r>
            <a:r>
              <a:rPr lang="en-US" dirty="0" err="1" smtClean="0"/>
              <a:t>Javanmrd</a:t>
            </a:r>
            <a:r>
              <a:rPr lang="en-US" dirty="0" smtClean="0"/>
              <a:t>, </a:t>
            </a:r>
            <a:r>
              <a:rPr lang="en-US" dirty="0" err="1" smtClean="0"/>
              <a:t>Balaji</a:t>
            </a:r>
            <a:r>
              <a:rPr lang="en-US" dirty="0" smtClean="0"/>
              <a:t> </a:t>
            </a:r>
            <a:r>
              <a:rPr lang="en-US" dirty="0" err="1" smtClean="0"/>
              <a:t>Prabhakar</a:t>
            </a:r>
            <a:endParaRPr lang="en-US" dirty="0" smtClean="0"/>
          </a:p>
          <a:p>
            <a:pPr algn="r"/>
            <a:r>
              <a:rPr lang="en-US" dirty="0" smtClean="0"/>
              <a:t>SIGMETRICS 2011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3565"/>
    </mc:Choice>
    <mc:Fallback xmlns="">
      <p:transition xmlns:p14="http://schemas.microsoft.com/office/powerpoint/2010/main" spd="slow" advTm="13565"/>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57200" y="1824335"/>
            <a:ext cx="3810000" cy="32048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ounded Rectangle 5"/>
          <p:cNvSpPr/>
          <p:nvPr/>
        </p:nvSpPr>
        <p:spPr>
          <a:xfrm>
            <a:off x="457200" y="3505200"/>
            <a:ext cx="3810000" cy="1524000"/>
          </a:xfrm>
          <a:prstGeom prst="roundRect">
            <a:avLst>
              <a:gd name="adj" fmla="val 36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Rounded Rectangle 33"/>
          <p:cNvSpPr/>
          <p:nvPr/>
        </p:nvSpPr>
        <p:spPr>
          <a:xfrm>
            <a:off x="4495800" y="1828801"/>
            <a:ext cx="3886200" cy="32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b="1" dirty="0">
              <a:solidFill>
                <a:schemeClr val="tx1"/>
              </a:solidFill>
            </a:endParaRPr>
          </a:p>
        </p:txBody>
      </p:sp>
      <p:sp>
        <p:nvSpPr>
          <p:cNvPr id="25" name="Rounded Rectangle 24"/>
          <p:cNvSpPr/>
          <p:nvPr/>
        </p:nvSpPr>
        <p:spPr>
          <a:xfrm>
            <a:off x="2514600" y="5645728"/>
            <a:ext cx="3810000" cy="831272"/>
          </a:xfrm>
          <a:prstGeom prst="roundRect">
            <a:avLst/>
          </a:prstGeom>
          <a:solidFill>
            <a:schemeClr val="tx2">
              <a:lumMod val="20000"/>
              <a:lumOff val="80000"/>
            </a:schemeClr>
          </a:solidFill>
          <a:ln>
            <a:noFill/>
          </a:ln>
          <a:effectLst>
            <a:glow rad="101600">
              <a:srgbClr val="0000FF">
                <a:alpha val="75000"/>
              </a:srgbClr>
            </a:glow>
            <a:outerShdw blurRad="40000" dist="23000" dir="5400000" rotWithShape="0">
              <a:schemeClr val="tx2">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371600" y="3581400"/>
            <a:ext cx="457200" cy="457200"/>
          </a:xfrm>
          <a:prstGeom prst="ellipse">
            <a:avLst/>
          </a:prstGeom>
          <a:solidFill>
            <a:schemeClr val="accent3">
              <a:lumMod val="20000"/>
              <a:lumOff val="80000"/>
            </a:schemeClr>
          </a:solidFill>
          <a:ln w="25400">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sp>
        <p:nvSpPr>
          <p:cNvPr id="2" name="Title 1"/>
          <p:cNvSpPr>
            <a:spLocks noGrp="1"/>
          </p:cNvSpPr>
          <p:nvPr>
            <p:ph type="title"/>
          </p:nvPr>
        </p:nvSpPr>
        <p:spPr>
          <a:xfrm>
            <a:off x="0" y="0"/>
            <a:ext cx="9144000" cy="838200"/>
          </a:xfrm>
        </p:spPr>
        <p:txBody>
          <a:bodyPr/>
          <a:lstStyle/>
          <a:p>
            <a:r>
              <a:rPr lang="en-US" dirty="0" smtClean="0"/>
              <a:t>DCTCP Fluid Model</a:t>
            </a:r>
            <a:endParaRPr lang="en-US" dirty="0"/>
          </a:p>
        </p:txBody>
      </p:sp>
      <p:sp>
        <p:nvSpPr>
          <p:cNvPr id="9" name="Rounded Rectangle 8"/>
          <p:cNvSpPr/>
          <p:nvPr/>
        </p:nvSpPr>
        <p:spPr>
          <a:xfrm>
            <a:off x="4495800" y="3505200"/>
            <a:ext cx="3886200" cy="1524000"/>
          </a:xfrm>
          <a:prstGeom prst="roundRect">
            <a:avLst>
              <a:gd name="adj" fmla="val 3725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 name="Oval 23"/>
          <p:cNvSpPr/>
          <p:nvPr/>
        </p:nvSpPr>
        <p:spPr>
          <a:xfrm>
            <a:off x="5821680" y="5638800"/>
            <a:ext cx="457200" cy="4572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sp>
        <p:nvSpPr>
          <p:cNvPr id="32" name="Oval 31"/>
          <p:cNvSpPr/>
          <p:nvPr/>
        </p:nvSpPr>
        <p:spPr>
          <a:xfrm>
            <a:off x="6610350" y="4362450"/>
            <a:ext cx="457200" cy="4572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sp>
        <p:nvSpPr>
          <p:cNvPr id="28" name="Slide Number Placeholder 27"/>
          <p:cNvSpPr>
            <a:spLocks noGrp="1"/>
          </p:cNvSpPr>
          <p:nvPr>
            <p:ph type="sldNum" sz="quarter" idx="12"/>
          </p:nvPr>
        </p:nvSpPr>
        <p:spPr/>
        <p:txBody>
          <a:bodyPr/>
          <a:lstStyle/>
          <a:p>
            <a:fld id="{D6860B3D-D4F8-4840-B91D-0EEC232E35FC}" type="slidenum">
              <a:rPr lang="en-US" smtClean="0"/>
              <a:pPr/>
              <a:t>24</a:t>
            </a:fld>
            <a:endParaRPr lang="en-US"/>
          </a:p>
        </p:txBody>
      </p:sp>
      <p:cxnSp>
        <p:nvCxnSpPr>
          <p:cNvPr id="35" name="Straight Arrow Connector 34"/>
          <p:cNvCxnSpPr>
            <a:endCxn id="48" idx="1"/>
          </p:cNvCxnSpPr>
          <p:nvPr/>
        </p:nvCxnSpPr>
        <p:spPr>
          <a:xfrm>
            <a:off x="3505200" y="2900065"/>
            <a:ext cx="2667000" cy="33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95402" y="2715622"/>
            <a:ext cx="494130" cy="4069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1400" dirty="0">
              <a:solidFill>
                <a:schemeClr val="tx1"/>
              </a:solidFill>
            </a:endParaRPr>
          </a:p>
        </p:txBody>
      </p:sp>
      <p:cxnSp>
        <p:nvCxnSpPr>
          <p:cNvPr id="37" name="Straight Connector 36"/>
          <p:cNvCxnSpPr>
            <a:endCxn id="36" idx="0"/>
          </p:cNvCxnSpPr>
          <p:nvPr/>
        </p:nvCxnSpPr>
        <p:spPr>
          <a:xfrm flipH="1">
            <a:off x="5042467" y="2444334"/>
            <a:ext cx="2" cy="2712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95800" y="2057400"/>
            <a:ext cx="1437155" cy="400110"/>
          </a:xfrm>
          <a:prstGeom prst="rect">
            <a:avLst/>
          </a:prstGeom>
          <a:noFill/>
        </p:spPr>
        <p:txBody>
          <a:bodyPr wrap="square" rtlCol="0">
            <a:spAutoFit/>
          </a:bodyPr>
          <a:lstStyle/>
          <a:p>
            <a:r>
              <a:rPr lang="en-US" sz="2000" b="1" dirty="0" smtClean="0"/>
              <a:t>N/RTT(t)</a:t>
            </a:r>
            <a:endParaRPr lang="en-US" sz="1400" b="1" dirty="0"/>
          </a:p>
        </p:txBody>
      </p:sp>
      <p:sp>
        <p:nvSpPr>
          <p:cNvPr id="39" name="TextBox 38"/>
          <p:cNvSpPr txBox="1"/>
          <p:nvPr/>
        </p:nvSpPr>
        <p:spPr>
          <a:xfrm>
            <a:off x="3577587" y="2555369"/>
            <a:ext cx="1070613" cy="400110"/>
          </a:xfrm>
          <a:prstGeom prst="rect">
            <a:avLst/>
          </a:prstGeom>
          <a:noFill/>
        </p:spPr>
        <p:txBody>
          <a:bodyPr wrap="square" rtlCol="0">
            <a:spAutoFit/>
          </a:bodyPr>
          <a:lstStyle/>
          <a:p>
            <a:r>
              <a:rPr lang="en-US" sz="2000" b="1" dirty="0" smtClean="0"/>
              <a:t>W(t)</a:t>
            </a:r>
            <a:endParaRPr lang="en-US" sz="1400" b="1" dirty="0"/>
          </a:p>
        </p:txBody>
      </p:sp>
      <p:sp>
        <p:nvSpPr>
          <p:cNvPr id="40" name="TextBox 39"/>
          <p:cNvSpPr txBox="1"/>
          <p:nvPr/>
        </p:nvSpPr>
        <p:spPr>
          <a:xfrm>
            <a:off x="8077200" y="971490"/>
            <a:ext cx="663683" cy="400110"/>
          </a:xfrm>
          <a:prstGeom prst="rect">
            <a:avLst/>
          </a:prstGeom>
          <a:noFill/>
        </p:spPr>
        <p:txBody>
          <a:bodyPr wrap="square" rtlCol="0">
            <a:spAutoFit/>
          </a:bodyPr>
          <a:lstStyle/>
          <a:p>
            <a:r>
              <a:rPr lang="en-US" sz="2000" b="1" dirty="0" smtClean="0"/>
              <a:t>p(t)</a:t>
            </a:r>
            <a:endParaRPr lang="en-US" sz="1400" b="1" dirty="0"/>
          </a:p>
        </p:txBody>
      </p:sp>
      <p:cxnSp>
        <p:nvCxnSpPr>
          <p:cNvPr id="43" name="Elbow Connector 42"/>
          <p:cNvCxnSpPr>
            <a:endCxn id="44" idx="3"/>
          </p:cNvCxnSpPr>
          <p:nvPr/>
        </p:nvCxnSpPr>
        <p:spPr>
          <a:xfrm rot="10800000">
            <a:off x="5860612" y="1355306"/>
            <a:ext cx="2749988" cy="1616496"/>
          </a:xfrm>
          <a:prstGeom prst="bentConnector3">
            <a:avLst>
              <a:gd name="adj1" fmla="val -112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4572000" y="1110411"/>
            <a:ext cx="1288612" cy="489789"/>
          </a:xfrm>
          <a:prstGeom prst="roundRect">
            <a:avLst/>
          </a:prstGeom>
          <a:noFill/>
          <a:ln w="254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tx1"/>
                </a:solidFill>
              </a:rPr>
              <a:t>Delay</a:t>
            </a:r>
            <a:endParaRPr lang="en-US" sz="2000" b="1" dirty="0">
              <a:solidFill>
                <a:schemeClr val="tx1"/>
              </a:solidFill>
            </a:endParaRPr>
          </a:p>
        </p:txBody>
      </p:sp>
      <p:cxnSp>
        <p:nvCxnSpPr>
          <p:cNvPr id="45" name="Elbow Connector 44"/>
          <p:cNvCxnSpPr/>
          <p:nvPr/>
        </p:nvCxnSpPr>
        <p:spPr>
          <a:xfrm rot="10800000" flipV="1">
            <a:off x="1004888" y="1371597"/>
            <a:ext cx="3567114" cy="1583534"/>
          </a:xfrm>
          <a:prstGeom prst="bentConnector3">
            <a:avLst>
              <a:gd name="adj1" fmla="val 11921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232323" y="986135"/>
            <a:ext cx="1492077" cy="400110"/>
          </a:xfrm>
          <a:prstGeom prst="rect">
            <a:avLst/>
          </a:prstGeom>
          <a:noFill/>
        </p:spPr>
        <p:txBody>
          <a:bodyPr wrap="square" rtlCol="0">
            <a:spAutoFit/>
          </a:bodyPr>
          <a:lstStyle/>
          <a:p>
            <a:r>
              <a:rPr lang="en-US" sz="2000" b="1" dirty="0" smtClean="0"/>
              <a:t>p(t – R</a:t>
            </a:r>
            <a:r>
              <a:rPr lang="en-US" sz="2000" b="1" baseline="30000" dirty="0" smtClean="0"/>
              <a:t>*</a:t>
            </a:r>
            <a:r>
              <a:rPr lang="en-US" sz="2000" b="1" dirty="0" smtClean="0"/>
              <a:t>)</a:t>
            </a:r>
            <a:endParaRPr lang="en-US" sz="1400" b="1" dirty="0"/>
          </a:p>
        </p:txBody>
      </p:sp>
      <p:graphicFrame>
        <p:nvGraphicFramePr>
          <p:cNvPr id="47" name="Object 46"/>
          <p:cNvGraphicFramePr>
            <a:graphicFrameLocks noChangeAspect="1"/>
          </p:cNvGraphicFramePr>
          <p:nvPr/>
        </p:nvGraphicFramePr>
        <p:xfrm>
          <a:off x="6318250" y="2590800"/>
          <a:ext cx="498764" cy="685800"/>
        </p:xfrm>
        <a:graphic>
          <a:graphicData uri="http://schemas.openxmlformats.org/presentationml/2006/ole">
            <mc:AlternateContent xmlns:mc="http://schemas.openxmlformats.org/markup-compatibility/2006">
              <mc:Choice xmlns:v="urn:schemas-microsoft-com:vml" Requires="v">
                <p:oleObj spid="_x0000_s95152" name="Equation" r:id="rId4" imgW="203040" imgH="279360" progId="Equation.3">
                  <p:embed/>
                </p:oleObj>
              </mc:Choice>
              <mc:Fallback>
                <p:oleObj name="Equation" r:id="rId4" imgW="20304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0" y="2590800"/>
                        <a:ext cx="498764"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47"/>
          <p:cNvSpPr/>
          <p:nvPr/>
        </p:nvSpPr>
        <p:spPr>
          <a:xfrm>
            <a:off x="6172200" y="2514600"/>
            <a:ext cx="5334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638800" y="2793470"/>
            <a:ext cx="309073" cy="2545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cxnSp>
        <p:nvCxnSpPr>
          <p:cNvPr id="50" name="Straight Connector 49"/>
          <p:cNvCxnSpPr/>
          <p:nvPr/>
        </p:nvCxnSpPr>
        <p:spPr>
          <a:xfrm flipH="1">
            <a:off x="5791200" y="2514600"/>
            <a:ext cx="2" cy="2712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25645" y="2266950"/>
            <a:ext cx="370355" cy="400110"/>
          </a:xfrm>
          <a:prstGeom prst="rect">
            <a:avLst/>
          </a:prstGeom>
          <a:noFill/>
        </p:spPr>
        <p:txBody>
          <a:bodyPr wrap="square" rtlCol="0">
            <a:spAutoFit/>
          </a:bodyPr>
          <a:lstStyle/>
          <a:p>
            <a:r>
              <a:rPr lang="en-US" sz="2000" b="1" dirty="0" smtClean="0"/>
              <a:t>C</a:t>
            </a:r>
            <a:endParaRPr lang="en-US" sz="1400" b="1" dirty="0"/>
          </a:p>
        </p:txBody>
      </p:sp>
      <p:sp>
        <p:nvSpPr>
          <p:cNvPr id="52" name="TextBox 51"/>
          <p:cNvSpPr txBox="1"/>
          <p:nvPr/>
        </p:nvSpPr>
        <p:spPr>
          <a:xfrm>
            <a:off x="5410200" y="2590800"/>
            <a:ext cx="304800" cy="400110"/>
          </a:xfrm>
          <a:prstGeom prst="rect">
            <a:avLst/>
          </a:prstGeom>
          <a:noFill/>
        </p:spPr>
        <p:txBody>
          <a:bodyPr wrap="square" rtlCol="0">
            <a:spAutoFit/>
          </a:bodyPr>
          <a:lstStyle/>
          <a:p>
            <a:r>
              <a:rPr lang="en-US" sz="2000" b="1" dirty="0" smtClean="0"/>
              <a:t>+</a:t>
            </a:r>
            <a:endParaRPr lang="en-US" b="1" dirty="0"/>
          </a:p>
        </p:txBody>
      </p:sp>
      <p:sp>
        <p:nvSpPr>
          <p:cNvPr id="54" name="TextBox 53"/>
          <p:cNvSpPr txBox="1"/>
          <p:nvPr/>
        </p:nvSpPr>
        <p:spPr>
          <a:xfrm>
            <a:off x="5543550" y="2503110"/>
            <a:ext cx="304800" cy="400110"/>
          </a:xfrm>
          <a:prstGeom prst="rect">
            <a:avLst/>
          </a:prstGeom>
          <a:noFill/>
        </p:spPr>
        <p:txBody>
          <a:bodyPr wrap="square" rtlCol="0">
            <a:spAutoFit/>
          </a:bodyPr>
          <a:lstStyle/>
          <a:p>
            <a:r>
              <a:rPr lang="en-US" sz="2000" b="1" dirty="0" smtClean="0"/>
              <a:t>−</a:t>
            </a:r>
            <a:endParaRPr lang="en-US" b="1" dirty="0"/>
          </a:p>
        </p:txBody>
      </p:sp>
      <p:grpSp>
        <p:nvGrpSpPr>
          <p:cNvPr id="3" name="Group 54"/>
          <p:cNvGrpSpPr/>
          <p:nvPr/>
        </p:nvGrpSpPr>
        <p:grpSpPr>
          <a:xfrm>
            <a:off x="7273290" y="2514600"/>
            <a:ext cx="920750" cy="914400"/>
            <a:chOff x="7156450" y="3352800"/>
            <a:chExt cx="920750" cy="914400"/>
          </a:xfrm>
        </p:grpSpPr>
        <p:sp>
          <p:nvSpPr>
            <p:cNvPr id="56" name="Rectangle 55"/>
            <p:cNvSpPr/>
            <p:nvPr/>
          </p:nvSpPr>
          <p:spPr>
            <a:xfrm>
              <a:off x="7156450" y="3352800"/>
              <a:ext cx="92075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4"/>
            <p:cNvGrpSpPr/>
            <p:nvPr/>
          </p:nvGrpSpPr>
          <p:grpSpPr>
            <a:xfrm>
              <a:off x="7385050" y="3505200"/>
              <a:ext cx="609600" cy="461964"/>
              <a:chOff x="7086600" y="3505200"/>
              <a:chExt cx="609600" cy="461964"/>
            </a:xfrm>
          </p:grpSpPr>
          <p:cxnSp>
            <p:nvCxnSpPr>
              <p:cNvPr id="62" name="Straight Arrow Connector 61"/>
              <p:cNvCxnSpPr/>
              <p:nvPr/>
            </p:nvCxnSpPr>
            <p:spPr>
              <a:xfrm>
                <a:off x="7086600" y="3963988"/>
                <a:ext cx="609600" cy="15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6858794" y="3733006"/>
                <a:ext cx="457200" cy="15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086600" y="3965576"/>
                <a:ext cx="304800" cy="1588"/>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7239000" y="3813176"/>
                <a:ext cx="304800" cy="1588"/>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391400" y="3660776"/>
                <a:ext cx="304800" cy="1588"/>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7156450" y="3486090"/>
              <a:ext cx="370355" cy="338554"/>
            </a:xfrm>
            <a:prstGeom prst="rect">
              <a:avLst/>
            </a:prstGeom>
            <a:noFill/>
          </p:spPr>
          <p:txBody>
            <a:bodyPr wrap="square" rtlCol="0">
              <a:spAutoFit/>
            </a:bodyPr>
            <a:lstStyle/>
            <a:p>
              <a:r>
                <a:rPr lang="en-US" sz="1600" b="1" dirty="0" smtClean="0"/>
                <a:t>1</a:t>
              </a:r>
              <a:endParaRPr lang="en-US" sz="1100" b="1" dirty="0"/>
            </a:p>
          </p:txBody>
        </p:sp>
        <p:sp>
          <p:nvSpPr>
            <p:cNvPr id="59" name="TextBox 58"/>
            <p:cNvSpPr txBox="1"/>
            <p:nvPr/>
          </p:nvSpPr>
          <p:spPr>
            <a:xfrm>
              <a:off x="7156450" y="3810000"/>
              <a:ext cx="370355" cy="338554"/>
            </a:xfrm>
            <a:prstGeom prst="rect">
              <a:avLst/>
            </a:prstGeom>
            <a:noFill/>
          </p:spPr>
          <p:txBody>
            <a:bodyPr wrap="square" rtlCol="0">
              <a:spAutoFit/>
            </a:bodyPr>
            <a:lstStyle/>
            <a:p>
              <a:r>
                <a:rPr lang="en-US" sz="1600" b="1" dirty="0" smtClean="0"/>
                <a:t>0</a:t>
              </a:r>
              <a:endParaRPr lang="en-US" sz="1100" b="1" dirty="0"/>
            </a:p>
          </p:txBody>
        </p:sp>
        <p:sp>
          <p:nvSpPr>
            <p:cNvPr id="60" name="TextBox 59"/>
            <p:cNvSpPr txBox="1"/>
            <p:nvPr/>
          </p:nvSpPr>
          <p:spPr>
            <a:xfrm>
              <a:off x="7548095" y="3928646"/>
              <a:ext cx="370355" cy="338554"/>
            </a:xfrm>
            <a:prstGeom prst="rect">
              <a:avLst/>
            </a:prstGeom>
            <a:noFill/>
          </p:spPr>
          <p:txBody>
            <a:bodyPr wrap="square" rtlCol="0">
              <a:spAutoFit/>
            </a:bodyPr>
            <a:lstStyle/>
            <a:p>
              <a:r>
                <a:rPr lang="en-US" sz="1600" b="1" dirty="0" smtClean="0"/>
                <a:t>K</a:t>
              </a:r>
              <a:endParaRPr lang="en-US" sz="1100" b="1" dirty="0"/>
            </a:p>
          </p:txBody>
        </p:sp>
        <p:cxnSp>
          <p:nvCxnSpPr>
            <p:cNvPr id="61" name="Straight Arrow Connector 60"/>
            <p:cNvCxnSpPr/>
            <p:nvPr/>
          </p:nvCxnSpPr>
          <p:spPr>
            <a:xfrm>
              <a:off x="7385050" y="3657600"/>
              <a:ext cx="304800" cy="1588"/>
            </a:xfrm>
            <a:prstGeom prst="straightConnector1">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48" idx="3"/>
          </p:cNvCxnSpPr>
          <p:nvPr/>
        </p:nvCxnSpPr>
        <p:spPr>
          <a:xfrm>
            <a:off x="6705600" y="2933700"/>
            <a:ext cx="56480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95094" y="2597705"/>
            <a:ext cx="675155" cy="369332"/>
          </a:xfrm>
          <a:prstGeom prst="rect">
            <a:avLst/>
          </a:prstGeom>
          <a:noFill/>
        </p:spPr>
        <p:txBody>
          <a:bodyPr wrap="square" rtlCol="0">
            <a:spAutoFit/>
          </a:bodyPr>
          <a:lstStyle/>
          <a:p>
            <a:r>
              <a:rPr lang="en-US" b="1" dirty="0" smtClean="0"/>
              <a:t>q(t)</a:t>
            </a:r>
            <a:endParaRPr lang="en-US" sz="1200" b="1" dirty="0"/>
          </a:p>
        </p:txBody>
      </p:sp>
      <p:cxnSp>
        <p:nvCxnSpPr>
          <p:cNvPr id="69" name="Straight Connector 68"/>
          <p:cNvCxnSpPr/>
          <p:nvPr/>
        </p:nvCxnSpPr>
        <p:spPr>
          <a:xfrm rot="10800000">
            <a:off x="8188614" y="2971800"/>
            <a:ext cx="421986" cy="4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019800" y="5024735"/>
            <a:ext cx="1143000" cy="461665"/>
          </a:xfrm>
          <a:prstGeom prst="rect">
            <a:avLst/>
          </a:prstGeom>
          <a:noFill/>
        </p:spPr>
        <p:txBody>
          <a:bodyPr wrap="square" rtlCol="0">
            <a:spAutoFit/>
          </a:bodyPr>
          <a:lstStyle/>
          <a:p>
            <a:r>
              <a:rPr lang="en-US" sz="2400" b="1" dirty="0" smtClean="0"/>
              <a:t>Switch</a:t>
            </a:r>
            <a:endParaRPr lang="en-US" sz="2400" dirty="0"/>
          </a:p>
        </p:txBody>
      </p:sp>
      <p:cxnSp>
        <p:nvCxnSpPr>
          <p:cNvPr id="71" name="Elbow Connector 93"/>
          <p:cNvCxnSpPr>
            <a:endCxn id="72" idx="1"/>
          </p:cNvCxnSpPr>
          <p:nvPr/>
        </p:nvCxnSpPr>
        <p:spPr>
          <a:xfrm rot="5400000" flipH="1" flipV="1">
            <a:off x="902970" y="2491085"/>
            <a:ext cx="723900" cy="2286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379220" y="1976735"/>
            <a:ext cx="6096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LPF</a:t>
            </a:r>
            <a:endParaRPr lang="en-US" sz="1400" b="1" dirty="0">
              <a:solidFill>
                <a:schemeClr val="tx1"/>
              </a:solidFill>
            </a:endParaRPr>
          </a:p>
        </p:txBody>
      </p:sp>
      <p:sp>
        <p:nvSpPr>
          <p:cNvPr id="73" name="Rectangle 72"/>
          <p:cNvSpPr/>
          <p:nvPr/>
        </p:nvSpPr>
        <p:spPr>
          <a:xfrm>
            <a:off x="2065020" y="2667000"/>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AIMD</a:t>
            </a:r>
            <a:endParaRPr lang="en-US" b="1" dirty="0">
              <a:solidFill>
                <a:schemeClr val="tx1"/>
              </a:solidFill>
            </a:endParaRPr>
          </a:p>
        </p:txBody>
      </p:sp>
      <p:cxnSp>
        <p:nvCxnSpPr>
          <p:cNvPr id="74" name="Straight Arrow Connector 73"/>
          <p:cNvCxnSpPr/>
          <p:nvPr/>
        </p:nvCxnSpPr>
        <p:spPr>
          <a:xfrm>
            <a:off x="990600" y="2959715"/>
            <a:ext cx="1066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hape 74"/>
          <p:cNvCxnSpPr>
            <a:stCxn id="72" idx="3"/>
            <a:endCxn id="73" idx="0"/>
          </p:cNvCxnSpPr>
          <p:nvPr/>
        </p:nvCxnSpPr>
        <p:spPr>
          <a:xfrm>
            <a:off x="1988820" y="2243435"/>
            <a:ext cx="800100" cy="423565"/>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065020" y="1824335"/>
            <a:ext cx="1492077" cy="400110"/>
          </a:xfrm>
          <a:prstGeom prst="rect">
            <a:avLst/>
          </a:prstGeom>
          <a:noFill/>
        </p:spPr>
        <p:txBody>
          <a:bodyPr wrap="square" rtlCol="0">
            <a:spAutoFit/>
          </a:bodyPr>
          <a:lstStyle/>
          <a:p>
            <a:r>
              <a:rPr lang="en-US" sz="2000" b="1" dirty="0" smtClean="0"/>
              <a:t>α(t)</a:t>
            </a:r>
            <a:endParaRPr lang="en-US" sz="1400" b="1" dirty="0"/>
          </a:p>
        </p:txBody>
      </p:sp>
      <p:sp>
        <p:nvSpPr>
          <p:cNvPr id="77" name="TextBox 76"/>
          <p:cNvSpPr txBox="1"/>
          <p:nvPr/>
        </p:nvSpPr>
        <p:spPr>
          <a:xfrm>
            <a:off x="1752600" y="5029200"/>
            <a:ext cx="1143000" cy="461665"/>
          </a:xfrm>
          <a:prstGeom prst="rect">
            <a:avLst/>
          </a:prstGeom>
          <a:noFill/>
        </p:spPr>
        <p:txBody>
          <a:bodyPr wrap="square" rtlCol="0">
            <a:spAutoFit/>
          </a:bodyPr>
          <a:lstStyle/>
          <a:p>
            <a:r>
              <a:rPr lang="en-US" sz="2400" b="1" dirty="0" smtClean="0"/>
              <a:t>Source</a:t>
            </a:r>
            <a:endParaRPr lang="en-US" sz="2400" dirty="0"/>
          </a:p>
        </p:txBody>
      </p:sp>
      <p:sp>
        <p:nvSpPr>
          <p:cNvPr id="2140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4024" name="Rectangle 8"/>
          <p:cNvSpPr>
            <a:spLocks noChangeArrowheads="1"/>
          </p:cNvSpPr>
          <p:nvPr/>
        </p:nvSpPr>
        <p:spPr bwMode="auto">
          <a:xfrm>
            <a:off x="0" y="2962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402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25090" y="5726430"/>
            <a:ext cx="3505200" cy="619535"/>
          </a:xfrm>
          <a:prstGeom prst="rect">
            <a:avLst/>
          </a:prstGeom>
          <a:noFill/>
        </p:spPr>
      </p:pic>
      <p:sp>
        <p:nvSpPr>
          <p:cNvPr id="214027" name="Rectangle 11"/>
          <p:cNvSpPr>
            <a:spLocks noChangeArrowheads="1"/>
          </p:cNvSpPr>
          <p:nvPr/>
        </p:nvSpPr>
        <p:spPr bwMode="auto">
          <a:xfrm>
            <a:off x="0" y="2962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3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4033" name="Rectangle 17"/>
          <p:cNvSpPr>
            <a:spLocks noChangeArrowheads="1"/>
          </p:cNvSpPr>
          <p:nvPr/>
        </p:nvSpPr>
        <p:spPr bwMode="auto">
          <a:xfrm>
            <a:off x="0" y="3124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3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4031"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3657600"/>
            <a:ext cx="3080744" cy="585216"/>
          </a:xfrm>
          <a:prstGeom prst="rect">
            <a:avLst/>
          </a:prstGeom>
          <a:noFill/>
        </p:spPr>
      </p:pic>
      <p:pic>
        <p:nvPicPr>
          <p:cNvPr id="21403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9600" y="4287482"/>
            <a:ext cx="3581400" cy="589318"/>
          </a:xfrm>
          <a:prstGeom prst="rect">
            <a:avLst/>
          </a:prstGeom>
          <a:noFill/>
        </p:spPr>
      </p:pic>
      <p:sp>
        <p:nvSpPr>
          <p:cNvPr id="214039" name="Rectangle 23"/>
          <p:cNvSpPr>
            <a:spLocks noChangeArrowheads="1"/>
          </p:cNvSpPr>
          <p:nvPr/>
        </p:nvSpPr>
        <p:spPr bwMode="auto">
          <a:xfrm>
            <a:off x="0" y="3171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4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4042" name="Rectangle 26"/>
          <p:cNvSpPr>
            <a:spLocks noChangeArrowheads="1"/>
          </p:cNvSpPr>
          <p:nvPr/>
        </p:nvSpPr>
        <p:spPr bwMode="auto">
          <a:xfrm>
            <a:off x="0" y="6991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4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4045" name="Rectangle 29"/>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4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4046" name="Picture 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546199" y="3681984"/>
            <a:ext cx="1845201" cy="585216"/>
          </a:xfrm>
          <a:prstGeom prst="rect">
            <a:avLst/>
          </a:prstGeom>
          <a:noFill/>
        </p:spPr>
      </p:pic>
      <p:sp>
        <p:nvSpPr>
          <p:cNvPr id="214048" name="Rectangle 32"/>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5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4052" name="Picture 3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80410" y="4377416"/>
            <a:ext cx="1553790" cy="346984"/>
          </a:xfrm>
          <a:prstGeom prst="rect">
            <a:avLst/>
          </a:prstGeom>
          <a:noFill/>
        </p:spPr>
      </p:pic>
      <p:sp>
        <p:nvSpPr>
          <p:cNvPr id="214054" name="Rectangle 38"/>
          <p:cNvSpPr>
            <a:spLocks noChangeArrowheads="1"/>
          </p:cNvSpPr>
          <p:nvPr/>
        </p:nvSpPr>
        <p:spPr bwMode="auto">
          <a:xfrm>
            <a:off x="0" y="1971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614289419"/>
      </p:ext>
    </p:extLst>
  </p:cSld>
  <p:clrMapOvr>
    <a:masterClrMapping/>
  </p:clrMapOvr>
  <p:transition xmlns:p14="http://schemas.microsoft.com/office/powerpoint/2010/main" advTm="7150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0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4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0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4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autoUpdateAnimBg="0"/>
      <p:bldP spid="9" grpId="0" animBg="1"/>
      <p:bldP spid="24" grpId="0" animBg="1" autoUpdateAnimBg="0"/>
      <p:bldP spid="3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Fluid Model </a:t>
            </a:r>
            <a:r>
              <a:rPr lang="en-US" dirty="0" err="1" smtClean="0"/>
              <a:t>vs</a:t>
            </a:r>
            <a:r>
              <a:rPr lang="en-US" dirty="0" smtClean="0"/>
              <a:t> ns2 simulations</a:t>
            </a:r>
            <a:endParaRPr lang="en-US" dirty="0"/>
          </a:p>
        </p:txBody>
      </p:sp>
      <p:sp>
        <p:nvSpPr>
          <p:cNvPr id="3" name="Content Placeholder 2"/>
          <p:cNvSpPr>
            <a:spLocks noGrp="1"/>
          </p:cNvSpPr>
          <p:nvPr>
            <p:ph idx="1"/>
          </p:nvPr>
        </p:nvSpPr>
        <p:spPr>
          <a:xfrm>
            <a:off x="457200" y="6172200"/>
            <a:ext cx="8229600" cy="487363"/>
          </a:xfrm>
        </p:spPr>
        <p:txBody>
          <a:bodyPr>
            <a:noAutofit/>
          </a:bodyPr>
          <a:lstStyle/>
          <a:p>
            <a:r>
              <a:rPr lang="en-US" sz="2000" b="1" dirty="0" smtClean="0">
                <a:solidFill>
                  <a:srgbClr val="000000"/>
                </a:solidFill>
              </a:rPr>
              <a:t>Parameters: </a:t>
            </a:r>
            <a:r>
              <a:rPr lang="en-US" sz="2000" dirty="0" smtClean="0">
                <a:cs typeface="Calibri"/>
              </a:rPr>
              <a:t>N = {2, 10, 100}, </a:t>
            </a:r>
            <a:r>
              <a:rPr lang="en-US" sz="2000" dirty="0" smtClean="0"/>
              <a:t>C = 10Gbps, d = 100</a:t>
            </a:r>
            <a:r>
              <a:rPr lang="el-GR" sz="2000" dirty="0" smtClean="0">
                <a:latin typeface="Calibri"/>
                <a:cs typeface="Calibri"/>
              </a:rPr>
              <a:t>μ</a:t>
            </a:r>
            <a:r>
              <a:rPr lang="en-US" sz="2000" dirty="0" smtClean="0">
                <a:latin typeface="Calibri"/>
                <a:cs typeface="Calibri"/>
              </a:rPr>
              <a:t>s, K = 65 </a:t>
            </a:r>
            <a:r>
              <a:rPr lang="en-US" sz="2000" dirty="0" err="1" smtClean="0">
                <a:latin typeface="Calibri"/>
                <a:cs typeface="Calibri"/>
              </a:rPr>
              <a:t>pkts</a:t>
            </a:r>
            <a:r>
              <a:rPr lang="en-US" sz="2000" dirty="0" smtClean="0">
                <a:latin typeface="Calibri"/>
                <a:cs typeface="Calibri"/>
              </a:rPr>
              <a:t>, g = 1/16.</a:t>
            </a:r>
            <a:endParaRPr lang="en-US" sz="2000" b="1" dirty="0"/>
          </a:p>
        </p:txBody>
      </p:sp>
      <p:pic>
        <p:nvPicPr>
          <p:cNvPr id="8" name="Picture 7" descr="N2_Q.tif"/>
          <p:cNvPicPr>
            <a:picLocks noChangeAspect="1"/>
          </p:cNvPicPr>
          <p:nvPr/>
        </p:nvPicPr>
        <p:blipFill>
          <a:blip r:embed="rId2" cstate="print"/>
          <a:stretch>
            <a:fillRect/>
          </a:stretch>
        </p:blipFill>
        <p:spPr>
          <a:xfrm>
            <a:off x="365760" y="3733800"/>
            <a:ext cx="2682240" cy="2011680"/>
          </a:xfrm>
          <a:prstGeom prst="rect">
            <a:avLst/>
          </a:prstGeom>
        </p:spPr>
      </p:pic>
      <p:pic>
        <p:nvPicPr>
          <p:cNvPr id="9" name="Picture 8" descr="N2_Q.tif"/>
          <p:cNvPicPr>
            <a:picLocks noChangeAspect="1"/>
          </p:cNvPicPr>
          <p:nvPr/>
        </p:nvPicPr>
        <p:blipFill>
          <a:blip r:embed="rId3" cstate="print"/>
          <a:stretch>
            <a:fillRect/>
          </a:stretch>
        </p:blipFill>
        <p:spPr>
          <a:xfrm>
            <a:off x="365760" y="1493520"/>
            <a:ext cx="2682240" cy="2011680"/>
          </a:xfrm>
          <a:prstGeom prst="rect">
            <a:avLst/>
          </a:prstGeom>
        </p:spPr>
      </p:pic>
      <p:pic>
        <p:nvPicPr>
          <p:cNvPr id="10" name="Picture 9" descr="N2_Q.tif"/>
          <p:cNvPicPr>
            <a:picLocks noChangeAspect="1"/>
          </p:cNvPicPr>
          <p:nvPr/>
        </p:nvPicPr>
        <p:blipFill>
          <a:blip r:embed="rId4" cstate="print"/>
          <a:stretch>
            <a:fillRect/>
          </a:stretch>
        </p:blipFill>
        <p:spPr>
          <a:xfrm>
            <a:off x="3276600" y="3764280"/>
            <a:ext cx="2682240" cy="2011680"/>
          </a:xfrm>
          <a:prstGeom prst="rect">
            <a:avLst/>
          </a:prstGeom>
        </p:spPr>
      </p:pic>
      <p:pic>
        <p:nvPicPr>
          <p:cNvPr id="11" name="Picture 10" descr="N2_Q.tif"/>
          <p:cNvPicPr>
            <a:picLocks noChangeAspect="1"/>
          </p:cNvPicPr>
          <p:nvPr/>
        </p:nvPicPr>
        <p:blipFill>
          <a:blip r:embed="rId5" cstate="print"/>
          <a:stretch>
            <a:fillRect/>
          </a:stretch>
        </p:blipFill>
        <p:spPr>
          <a:xfrm>
            <a:off x="3276600" y="1524000"/>
            <a:ext cx="2682240" cy="2011680"/>
          </a:xfrm>
          <a:prstGeom prst="rect">
            <a:avLst/>
          </a:prstGeom>
        </p:spPr>
      </p:pic>
      <p:pic>
        <p:nvPicPr>
          <p:cNvPr id="12" name="Picture 11" descr="N2_Q.tif"/>
          <p:cNvPicPr>
            <a:picLocks noChangeAspect="1"/>
          </p:cNvPicPr>
          <p:nvPr/>
        </p:nvPicPr>
        <p:blipFill>
          <a:blip r:embed="rId6" cstate="print"/>
          <a:stretch>
            <a:fillRect/>
          </a:stretch>
        </p:blipFill>
        <p:spPr>
          <a:xfrm>
            <a:off x="6237140" y="3779520"/>
            <a:ext cx="2674280" cy="2011680"/>
          </a:xfrm>
          <a:prstGeom prst="rect">
            <a:avLst/>
          </a:prstGeom>
        </p:spPr>
      </p:pic>
      <p:pic>
        <p:nvPicPr>
          <p:cNvPr id="13" name="Picture 12" descr="N2_Q.tif"/>
          <p:cNvPicPr>
            <a:picLocks noChangeAspect="1"/>
          </p:cNvPicPr>
          <p:nvPr/>
        </p:nvPicPr>
        <p:blipFill>
          <a:blip r:embed="rId7" cstate="print"/>
          <a:stretch>
            <a:fillRect/>
          </a:stretch>
        </p:blipFill>
        <p:spPr>
          <a:xfrm>
            <a:off x="6237140" y="1539240"/>
            <a:ext cx="2674280" cy="2011680"/>
          </a:xfrm>
          <a:prstGeom prst="rect">
            <a:avLst/>
          </a:prstGeom>
        </p:spPr>
      </p:pic>
      <p:sp>
        <p:nvSpPr>
          <p:cNvPr id="14" name="TextBox 13"/>
          <p:cNvSpPr txBox="1"/>
          <p:nvPr/>
        </p:nvSpPr>
        <p:spPr>
          <a:xfrm>
            <a:off x="1371600" y="1066800"/>
            <a:ext cx="1066800" cy="400110"/>
          </a:xfrm>
          <a:prstGeom prst="rect">
            <a:avLst/>
          </a:prstGeom>
          <a:noFill/>
        </p:spPr>
        <p:txBody>
          <a:bodyPr wrap="square" rtlCol="0">
            <a:spAutoFit/>
          </a:bodyPr>
          <a:lstStyle/>
          <a:p>
            <a:r>
              <a:rPr lang="en-US" sz="2000" b="1" dirty="0" smtClean="0"/>
              <a:t>N = 2</a:t>
            </a:r>
            <a:endParaRPr lang="en-US" sz="2000" b="1" dirty="0"/>
          </a:p>
        </p:txBody>
      </p:sp>
      <p:sp>
        <p:nvSpPr>
          <p:cNvPr id="15" name="TextBox 14"/>
          <p:cNvSpPr txBox="1"/>
          <p:nvPr/>
        </p:nvSpPr>
        <p:spPr>
          <a:xfrm>
            <a:off x="4191000" y="1066800"/>
            <a:ext cx="1066800" cy="400110"/>
          </a:xfrm>
          <a:prstGeom prst="rect">
            <a:avLst/>
          </a:prstGeom>
          <a:noFill/>
        </p:spPr>
        <p:txBody>
          <a:bodyPr wrap="square" rtlCol="0">
            <a:spAutoFit/>
          </a:bodyPr>
          <a:lstStyle/>
          <a:p>
            <a:r>
              <a:rPr lang="en-US" sz="2000" b="1" dirty="0" smtClean="0"/>
              <a:t>N = 10</a:t>
            </a:r>
            <a:endParaRPr lang="en-US" sz="2000" b="1" dirty="0"/>
          </a:p>
        </p:txBody>
      </p:sp>
      <p:sp>
        <p:nvSpPr>
          <p:cNvPr id="16" name="TextBox 15"/>
          <p:cNvSpPr txBox="1"/>
          <p:nvPr/>
        </p:nvSpPr>
        <p:spPr>
          <a:xfrm>
            <a:off x="7086600" y="1066800"/>
            <a:ext cx="1066800" cy="400110"/>
          </a:xfrm>
          <a:prstGeom prst="rect">
            <a:avLst/>
          </a:prstGeom>
          <a:noFill/>
        </p:spPr>
        <p:txBody>
          <a:bodyPr wrap="square" rtlCol="0">
            <a:spAutoFit/>
          </a:bodyPr>
          <a:lstStyle/>
          <a:p>
            <a:r>
              <a:rPr lang="en-US" sz="2000" b="1" dirty="0" smtClean="0"/>
              <a:t>N = 100</a:t>
            </a:r>
            <a:endParaRPr lang="en-US" sz="2000" b="1" dirty="0"/>
          </a:p>
        </p:txBody>
      </p:sp>
      <p:sp>
        <p:nvSpPr>
          <p:cNvPr id="18" name="Slide Number Placeholder 17"/>
          <p:cNvSpPr>
            <a:spLocks noGrp="1"/>
          </p:cNvSpPr>
          <p:nvPr>
            <p:ph type="sldNum" sz="quarter" idx="12"/>
          </p:nvPr>
        </p:nvSpPr>
        <p:spPr/>
        <p:txBody>
          <a:bodyPr/>
          <a:lstStyle/>
          <a:p>
            <a:fld id="{D6860B3D-D4F8-4840-B91D-0EEC232E35FC}" type="slidenum">
              <a:rPr lang="en-US" smtClean="0"/>
              <a:pPr/>
              <a:t>25</a:t>
            </a:fld>
            <a:endParaRPr lang="en-US"/>
          </a:p>
        </p:txBody>
      </p:sp>
    </p:spTree>
    <p:extLst>
      <p:ext uri="{BB962C8B-B14F-4D97-AF65-F5344CB8AC3E}">
        <p14:creationId xmlns:p14="http://schemas.microsoft.com/office/powerpoint/2010/main" val="601431533"/>
      </p:ext>
    </p:extLst>
  </p:cSld>
  <p:clrMapOvr>
    <a:masterClrMapping/>
  </p:clrMapOvr>
  <p:transition xmlns:p14="http://schemas.microsoft.com/office/powerpoint/2010/main" advTm="20947"/>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248400" y="3429000"/>
            <a:ext cx="457200" cy="4572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sp>
        <p:nvSpPr>
          <p:cNvPr id="3" name="Content Placeholder 2"/>
          <p:cNvSpPr>
            <a:spLocks noGrp="1"/>
          </p:cNvSpPr>
          <p:nvPr>
            <p:ph idx="1"/>
          </p:nvPr>
        </p:nvSpPr>
        <p:spPr>
          <a:xfrm>
            <a:off x="457200" y="1066800"/>
            <a:ext cx="8229600" cy="5181600"/>
          </a:xfrm>
        </p:spPr>
        <p:txBody>
          <a:bodyPr>
            <a:normAutofit/>
          </a:bodyPr>
          <a:lstStyle/>
          <a:p>
            <a:r>
              <a:rPr lang="en-US" sz="2000" dirty="0" smtClean="0"/>
              <a:t>We make the following change of variables:</a:t>
            </a:r>
          </a:p>
          <a:p>
            <a:endParaRPr lang="en-US" sz="2000" dirty="0" smtClean="0"/>
          </a:p>
          <a:p>
            <a:endParaRPr lang="en-US" sz="2000" dirty="0" smtClean="0"/>
          </a:p>
          <a:p>
            <a:endParaRPr lang="en-US" sz="2000" dirty="0" smtClean="0"/>
          </a:p>
          <a:p>
            <a:r>
              <a:rPr lang="en-US" sz="2000" dirty="0" smtClean="0"/>
              <a:t>The normalized system:</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The normalized system depends on only </a:t>
            </a:r>
            <a:r>
              <a:rPr lang="en-US" sz="2000" b="1" dirty="0" smtClean="0">
                <a:solidFill>
                  <a:srgbClr val="FF0000"/>
                </a:solidFill>
              </a:rPr>
              <a:t>two parameters</a:t>
            </a:r>
            <a:r>
              <a:rPr lang="en-US" sz="2000" dirty="0" smtClean="0"/>
              <a:t>:</a:t>
            </a:r>
          </a:p>
        </p:txBody>
      </p:sp>
      <p:sp>
        <p:nvSpPr>
          <p:cNvPr id="2" name="Title 1"/>
          <p:cNvSpPr>
            <a:spLocks noGrp="1"/>
          </p:cNvSpPr>
          <p:nvPr>
            <p:ph type="title"/>
          </p:nvPr>
        </p:nvSpPr>
        <p:spPr>
          <a:xfrm>
            <a:off x="0" y="0"/>
            <a:ext cx="9144000" cy="838200"/>
          </a:xfrm>
        </p:spPr>
        <p:txBody>
          <a:bodyPr/>
          <a:lstStyle/>
          <a:p>
            <a:r>
              <a:rPr lang="en-US" dirty="0" smtClean="0"/>
              <a:t>Normalization of Fluid Model</a:t>
            </a:r>
            <a:endParaRPr lang="en-US" dirty="0"/>
          </a:p>
        </p:txBody>
      </p:sp>
      <p:sp>
        <p:nvSpPr>
          <p:cNvPr id="13" name="Oval 12"/>
          <p:cNvSpPr/>
          <p:nvPr/>
        </p:nvSpPr>
        <p:spPr>
          <a:xfrm>
            <a:off x="1482090" y="3810000"/>
            <a:ext cx="457200" cy="4572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sp>
        <p:nvSpPr>
          <p:cNvPr id="14" name="Slide Number Placeholder 13"/>
          <p:cNvSpPr>
            <a:spLocks noGrp="1"/>
          </p:cNvSpPr>
          <p:nvPr>
            <p:ph type="sldNum" sz="quarter" idx="12"/>
          </p:nvPr>
        </p:nvSpPr>
        <p:spPr/>
        <p:txBody>
          <a:bodyPr/>
          <a:lstStyle/>
          <a:p>
            <a:fld id="{D6860B3D-D4F8-4840-B91D-0EEC232E35FC}" type="slidenum">
              <a:rPr lang="en-US" smtClean="0"/>
              <a:pPr/>
              <a:t>26</a:t>
            </a:fld>
            <a:endParaRPr lang="en-US"/>
          </a:p>
        </p:txBody>
      </p:sp>
      <p:sp>
        <p:nvSpPr>
          <p:cNvPr id="16794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794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00200" y="1556426"/>
            <a:ext cx="6000750" cy="729574"/>
          </a:xfrm>
          <a:prstGeom prst="rect">
            <a:avLst/>
          </a:prstGeom>
          <a:noFill/>
        </p:spPr>
      </p:pic>
      <p:sp>
        <p:nvSpPr>
          <p:cNvPr id="167944" name="Rectangle 8"/>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94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7947" name="Rectangle 11"/>
          <p:cNvSpPr>
            <a:spLocks noChangeArrowheads="1"/>
          </p:cNvSpPr>
          <p:nvPr/>
        </p:nvSpPr>
        <p:spPr bwMode="auto">
          <a:xfrm>
            <a:off x="0" y="6981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94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7950" name="Rectangle 14"/>
          <p:cNvSpPr>
            <a:spLocks noChangeArrowheads="1"/>
          </p:cNvSpPr>
          <p:nvPr/>
        </p:nvSpPr>
        <p:spPr bwMode="auto">
          <a:xfrm>
            <a:off x="0" y="3152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95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7953" name="Rectangle 17"/>
          <p:cNvSpPr>
            <a:spLocks noChangeArrowheads="1"/>
          </p:cNvSpPr>
          <p:nvPr/>
        </p:nvSpPr>
        <p:spPr bwMode="auto">
          <a:xfrm>
            <a:off x="0" y="3438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95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7956" name="Rectangle 20"/>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95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3" name="Group 32"/>
          <p:cNvGrpSpPr/>
          <p:nvPr/>
        </p:nvGrpSpPr>
        <p:grpSpPr>
          <a:xfrm>
            <a:off x="381000" y="3048000"/>
            <a:ext cx="8001000" cy="1524000"/>
            <a:chOff x="381000" y="3048000"/>
            <a:chExt cx="8001000" cy="1524000"/>
          </a:xfrm>
        </p:grpSpPr>
        <p:pic>
          <p:nvPicPr>
            <p:cNvPr id="16794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3852814"/>
              <a:ext cx="3743325" cy="719186"/>
            </a:xfrm>
            <a:prstGeom prst="rect">
              <a:avLst/>
            </a:prstGeom>
            <a:noFill/>
          </p:spPr>
        </p:pic>
        <p:pic>
          <p:nvPicPr>
            <p:cNvPr id="167951"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 y="3048000"/>
              <a:ext cx="5029200" cy="849509"/>
            </a:xfrm>
            <a:prstGeom prst="rect">
              <a:avLst/>
            </a:prstGeom>
            <a:noFill/>
          </p:spPr>
        </p:pic>
        <p:pic>
          <p:nvPicPr>
            <p:cNvPr id="167954"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38800" y="3048000"/>
              <a:ext cx="2743200" cy="826793"/>
            </a:xfrm>
            <a:prstGeom prst="rect">
              <a:avLst/>
            </a:prstGeom>
            <a:noFill/>
          </p:spPr>
        </p:pic>
        <p:pic>
          <p:nvPicPr>
            <p:cNvPr id="16795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619750" y="4038600"/>
              <a:ext cx="2000250" cy="455644"/>
            </a:xfrm>
            <a:prstGeom prst="rect">
              <a:avLst/>
            </a:prstGeom>
            <a:noFill/>
          </p:spPr>
        </p:pic>
      </p:grpSp>
      <p:sp>
        <p:nvSpPr>
          <p:cNvPr id="167959" name="Rectangle 23"/>
          <p:cNvSpPr>
            <a:spLocks noChangeArrowheads="1"/>
          </p:cNvSpPr>
          <p:nvPr/>
        </p:nvSpPr>
        <p:spPr bwMode="auto">
          <a:xfrm>
            <a:off x="0" y="1971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96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0" name="Group 39"/>
          <p:cNvGrpSpPr/>
          <p:nvPr/>
        </p:nvGrpSpPr>
        <p:grpSpPr>
          <a:xfrm>
            <a:off x="3048000" y="5257800"/>
            <a:ext cx="2743200" cy="1143000"/>
            <a:chOff x="3048000" y="5257800"/>
            <a:chExt cx="2743200" cy="1143000"/>
          </a:xfrm>
        </p:grpSpPr>
        <p:sp>
          <p:nvSpPr>
            <p:cNvPr id="10" name="Rounded Rectangle 9"/>
            <p:cNvSpPr/>
            <p:nvPr/>
          </p:nvSpPr>
          <p:spPr>
            <a:xfrm>
              <a:off x="3048000" y="5257800"/>
              <a:ext cx="2743200" cy="1143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67963" name="Picture 2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54680" y="5401647"/>
              <a:ext cx="2514600" cy="846753"/>
            </a:xfrm>
            <a:prstGeom prst="rect">
              <a:avLst/>
            </a:prstGeom>
            <a:noFill/>
          </p:spPr>
        </p:pic>
      </p:grpSp>
      <p:sp>
        <p:nvSpPr>
          <p:cNvPr id="167965" name="Rectangle 29"/>
          <p:cNvSpPr>
            <a:spLocks noChangeArrowheads="1"/>
          </p:cNvSpPr>
          <p:nvPr/>
        </p:nvSpPr>
        <p:spPr bwMode="auto">
          <a:xfrm>
            <a:off x="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89720238"/>
      </p:ext>
    </p:extLst>
  </p:cSld>
  <p:clrMapOvr>
    <a:masterClrMapping/>
  </p:clrMapOvr>
  <p:transition xmlns:p14="http://schemas.microsoft.com/office/powerpoint/2010/main" advTm="5000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30763"/>
          </a:xfrm>
        </p:spPr>
        <p:txBody>
          <a:bodyPr>
            <a:normAutofit/>
          </a:bodyPr>
          <a:lstStyle/>
          <a:p>
            <a:r>
              <a:rPr lang="en-US" sz="2000" dirty="0" smtClean="0"/>
              <a:t>System has a periodic limit cycle solution.</a:t>
            </a:r>
            <a:endParaRPr lang="en-US" sz="2000" b="1" dirty="0" smtClean="0"/>
          </a:p>
          <a:p>
            <a:pPr marL="914400" lvl="1" indent="-457200">
              <a:buFont typeface="+mj-lt"/>
              <a:buAutoNum type="arabicParenR"/>
            </a:pPr>
            <a:endParaRPr lang="en-US" sz="2000" dirty="0" smtClean="0"/>
          </a:p>
          <a:p>
            <a:pPr marL="1314450" lvl="2" indent="-457200">
              <a:buNone/>
            </a:pPr>
            <a:r>
              <a:rPr lang="en-US" sz="1800" dirty="0" smtClean="0"/>
              <a:t> </a:t>
            </a:r>
            <a:endParaRPr lang="en-US" sz="1800" b="1" dirty="0"/>
          </a:p>
        </p:txBody>
      </p:sp>
      <p:sp>
        <p:nvSpPr>
          <p:cNvPr id="819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7" name="Rectangle 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0"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3" name="Rectangle 1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35" name="Rectangle 15"/>
          <p:cNvSpPr>
            <a:spLocks noChangeArrowheads="1"/>
          </p:cNvSpPr>
          <p:nvPr/>
        </p:nvSpPr>
        <p:spPr bwMode="auto">
          <a:xfrm>
            <a:off x="358026" y="3200400"/>
            <a:ext cx="1256837"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Example: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3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8" name="Rectangle 18"/>
          <p:cNvSpPr>
            <a:spLocks noChangeArrowheads="1"/>
          </p:cNvSpPr>
          <p:nvPr/>
        </p:nvSpPr>
        <p:spPr bwMode="auto">
          <a:xfrm>
            <a:off x="0" y="3200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1" name="Rectangle 21"/>
          <p:cNvSpPr>
            <a:spLocks noChangeArrowheads="1"/>
          </p:cNvSpPr>
          <p:nvPr/>
        </p:nvSpPr>
        <p:spPr bwMode="auto">
          <a:xfrm>
            <a:off x="0" y="3200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6" name="Rectangle 26"/>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48"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9" name="Rectangle 2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5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52" name="Rectangle 32"/>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0899" name="Object 3"/>
          <p:cNvGraphicFramePr>
            <a:graphicFrameLocks noChangeAspect="1"/>
          </p:cNvGraphicFramePr>
          <p:nvPr/>
        </p:nvGraphicFramePr>
        <p:xfrm>
          <a:off x="609600" y="3727450"/>
          <a:ext cx="1028700" cy="768350"/>
        </p:xfrm>
        <a:graphic>
          <a:graphicData uri="http://schemas.openxmlformats.org/presentationml/2006/ole">
            <mc:AlternateContent xmlns:mc="http://schemas.openxmlformats.org/markup-compatibility/2006">
              <mc:Choice xmlns:v="urn:schemas-microsoft-com:vml" Requires="v">
                <p:oleObj spid="_x0000_s182306" name="Equation" r:id="rId4" imgW="546100" imgH="406400" progId="Equation.3">
                  <p:embed/>
                </p:oleObj>
              </mc:Choice>
              <mc:Fallback>
                <p:oleObj name="Equation" r:id="rId4" imgW="5461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27450"/>
                        <a:ext cx="1028700"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25" descr="test.png"/>
          <p:cNvPicPr>
            <a:picLocks noChangeAspect="1"/>
          </p:cNvPicPr>
          <p:nvPr/>
        </p:nvPicPr>
        <p:blipFill>
          <a:blip r:embed="rId6" cstate="print"/>
          <a:stretch>
            <a:fillRect/>
          </a:stretch>
        </p:blipFill>
        <p:spPr>
          <a:xfrm>
            <a:off x="1984248" y="2505456"/>
            <a:ext cx="5333767" cy="4005072"/>
          </a:xfrm>
          <a:prstGeom prst="rect">
            <a:avLst/>
          </a:prstGeom>
        </p:spPr>
      </p:pic>
      <p:sp>
        <p:nvSpPr>
          <p:cNvPr id="28" name="Slide Number Placeholder 27"/>
          <p:cNvSpPr>
            <a:spLocks noGrp="1"/>
          </p:cNvSpPr>
          <p:nvPr>
            <p:ph type="sldNum" sz="quarter" idx="12"/>
          </p:nvPr>
        </p:nvSpPr>
        <p:spPr/>
        <p:txBody>
          <a:bodyPr/>
          <a:lstStyle/>
          <a:p>
            <a:r>
              <a:rPr lang="en-US" dirty="0" smtClean="0"/>
              <a:t>30</a:t>
            </a:r>
            <a:endParaRPr lang="en-US" dirty="0"/>
          </a:p>
        </p:txBody>
      </p:sp>
      <p:sp>
        <p:nvSpPr>
          <p:cNvPr id="4" name="Title 3"/>
          <p:cNvSpPr>
            <a:spLocks noGrp="1"/>
          </p:cNvSpPr>
          <p:nvPr>
            <p:ph type="title"/>
          </p:nvPr>
        </p:nvSpPr>
        <p:spPr/>
        <p:txBody>
          <a:bodyPr/>
          <a:lstStyle/>
          <a:p>
            <a:endParaRPr lang="en-US" dirty="0"/>
          </a:p>
        </p:txBody>
      </p:sp>
      <p:sp>
        <p:nvSpPr>
          <p:cNvPr id="32" name="Title 3"/>
          <p:cNvSpPr txBox="1">
            <a:spLocks/>
          </p:cNvSpPr>
          <p:nvPr/>
        </p:nvSpPr>
        <p:spPr>
          <a:xfrm>
            <a:off x="0" y="0"/>
            <a:ext cx="9144000" cy="10668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smtClean="0"/>
              <a:t>Equilibrium Behavior:</a:t>
            </a:r>
          </a:p>
          <a:p>
            <a:r>
              <a:rPr lang="en-US" sz="3600" dirty="0" smtClean="0"/>
              <a:t>Limit Cycles</a:t>
            </a:r>
            <a:endParaRPr lang="en-US" sz="3600" dirty="0"/>
          </a:p>
        </p:txBody>
      </p:sp>
    </p:spTree>
    <p:custDataLst>
      <p:tags r:id="rId2"/>
    </p:custDataLst>
    <p:extLst>
      <p:ext uri="{BB962C8B-B14F-4D97-AF65-F5344CB8AC3E}">
        <p14:creationId xmlns:p14="http://schemas.microsoft.com/office/powerpoint/2010/main" val="3431043878"/>
      </p:ext>
    </p:extLst>
  </p:cSld>
  <p:clrMapOvr>
    <a:masterClrMapping/>
  </p:clrMapOvr>
  <p:transition xmlns:p14="http://schemas.microsoft.com/office/powerpoint/2010/main" advTm="1062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30763"/>
          </a:xfrm>
        </p:spPr>
        <p:txBody>
          <a:bodyPr>
            <a:normAutofit/>
          </a:bodyPr>
          <a:lstStyle/>
          <a:p>
            <a:r>
              <a:rPr lang="en-US" sz="2000" dirty="0" smtClean="0"/>
              <a:t>System has a periodic limit cycle solution.</a:t>
            </a:r>
            <a:endParaRPr lang="en-US" sz="2000" b="1" dirty="0" smtClean="0"/>
          </a:p>
          <a:p>
            <a:pPr marL="914400" lvl="1" indent="-457200">
              <a:buFont typeface="+mj-lt"/>
              <a:buAutoNum type="arabicParenR"/>
            </a:pPr>
            <a:endParaRPr lang="en-US" sz="2000" dirty="0" smtClean="0"/>
          </a:p>
          <a:p>
            <a:pPr marL="1314450" lvl="2" indent="-457200">
              <a:buNone/>
            </a:pPr>
            <a:r>
              <a:rPr lang="en-US" sz="1800" dirty="0" smtClean="0"/>
              <a:t> </a:t>
            </a:r>
            <a:endParaRPr lang="en-US" sz="1800" b="1" dirty="0"/>
          </a:p>
        </p:txBody>
      </p:sp>
      <p:sp>
        <p:nvSpPr>
          <p:cNvPr id="819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7" name="Rectangle 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0"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3" name="Rectangle 1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35" name="Rectangle 15"/>
          <p:cNvSpPr>
            <a:spLocks noChangeArrowheads="1"/>
          </p:cNvSpPr>
          <p:nvPr/>
        </p:nvSpPr>
        <p:spPr bwMode="auto">
          <a:xfrm>
            <a:off x="358026" y="3200400"/>
            <a:ext cx="1256837"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Example: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3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8" name="Rectangle 18"/>
          <p:cNvSpPr>
            <a:spLocks noChangeArrowheads="1"/>
          </p:cNvSpPr>
          <p:nvPr/>
        </p:nvSpPr>
        <p:spPr bwMode="auto">
          <a:xfrm>
            <a:off x="0" y="3200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1" name="Rectangle 21"/>
          <p:cNvSpPr>
            <a:spLocks noChangeArrowheads="1"/>
          </p:cNvSpPr>
          <p:nvPr/>
        </p:nvSpPr>
        <p:spPr bwMode="auto">
          <a:xfrm>
            <a:off x="0" y="3200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6" name="Rectangle 26"/>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48"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9" name="Rectangle 2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5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52" name="Rectangle 32"/>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0899" name="Object 3"/>
          <p:cNvGraphicFramePr>
            <a:graphicFrameLocks noChangeAspect="1"/>
          </p:cNvGraphicFramePr>
          <p:nvPr/>
        </p:nvGraphicFramePr>
        <p:xfrm>
          <a:off x="609600" y="3727450"/>
          <a:ext cx="1028700" cy="768350"/>
        </p:xfrm>
        <a:graphic>
          <a:graphicData uri="http://schemas.openxmlformats.org/presentationml/2006/ole">
            <mc:AlternateContent xmlns:mc="http://schemas.openxmlformats.org/markup-compatibility/2006">
              <mc:Choice xmlns:v="urn:schemas-microsoft-com:vml" Requires="v">
                <p:oleObj spid="_x0000_s183330" name="Equation" r:id="rId6" imgW="546100" imgH="406400" progId="Equation.3">
                  <p:embed/>
                </p:oleObj>
              </mc:Choice>
              <mc:Fallback>
                <p:oleObj name="Equation" r:id="rId6" imgW="5461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727450"/>
                        <a:ext cx="1028700"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Slide Number Placeholder 27"/>
          <p:cNvSpPr>
            <a:spLocks noGrp="1"/>
          </p:cNvSpPr>
          <p:nvPr>
            <p:ph type="sldNum" sz="quarter" idx="12"/>
          </p:nvPr>
        </p:nvSpPr>
        <p:spPr/>
        <p:txBody>
          <a:bodyPr/>
          <a:lstStyle/>
          <a:p>
            <a:r>
              <a:rPr lang="en-US" dirty="0" smtClean="0"/>
              <a:t>30</a:t>
            </a:r>
            <a:endParaRPr lang="en-US" dirty="0"/>
          </a:p>
        </p:txBody>
      </p:sp>
      <p:pic>
        <p:nvPicPr>
          <p:cNvPr id="27" name="wbar_10.mpeg">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8" cstate="print"/>
          <a:stretch>
            <a:fillRect/>
          </a:stretch>
        </p:blipFill>
        <p:spPr>
          <a:xfrm>
            <a:off x="1984248" y="2505456"/>
            <a:ext cx="5334000" cy="4000500"/>
          </a:xfrm>
          <a:prstGeom prst="rect">
            <a:avLst/>
          </a:prstGeom>
        </p:spPr>
      </p:pic>
      <p:sp>
        <p:nvSpPr>
          <p:cNvPr id="4" name="Title 3"/>
          <p:cNvSpPr>
            <a:spLocks noGrp="1"/>
          </p:cNvSpPr>
          <p:nvPr>
            <p:ph type="title"/>
          </p:nvPr>
        </p:nvSpPr>
        <p:spPr/>
        <p:txBody>
          <a:bodyPr/>
          <a:lstStyle/>
          <a:p>
            <a:endParaRPr lang="en-US"/>
          </a:p>
        </p:txBody>
      </p:sp>
      <p:sp>
        <p:nvSpPr>
          <p:cNvPr id="26" name="Title 3"/>
          <p:cNvSpPr txBox="1">
            <a:spLocks/>
          </p:cNvSpPr>
          <p:nvPr/>
        </p:nvSpPr>
        <p:spPr>
          <a:xfrm>
            <a:off x="0" y="0"/>
            <a:ext cx="9144000" cy="10668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smtClean="0"/>
              <a:t>Equilibrium Behavior:</a:t>
            </a:r>
          </a:p>
          <a:p>
            <a:r>
              <a:rPr lang="en-US" sz="3600" dirty="0" smtClean="0"/>
              <a:t>Limit Cycles</a:t>
            </a:r>
            <a:endParaRPr lang="en-US" sz="3600" dirty="0"/>
          </a:p>
        </p:txBody>
      </p:sp>
    </p:spTree>
    <p:custDataLst>
      <p:tags r:id="rId2"/>
    </p:custDataLst>
    <p:extLst>
      <p:ext uri="{BB962C8B-B14F-4D97-AF65-F5344CB8AC3E}">
        <p14:creationId xmlns:p14="http://schemas.microsoft.com/office/powerpoint/2010/main" val="2208422658"/>
      </p:ext>
    </p:extLst>
  </p:cSld>
  <p:clrMapOvr>
    <a:masterClrMapping/>
  </p:clrMapOvr>
  <p:transition xmlns:p14="http://schemas.microsoft.com/office/powerpoint/2010/main" advTm="21764"/>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7"/>
                </p:tgtEl>
              </p:cMediaNode>
            </p:video>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
                                        </p:tgtEl>
                                      </p:cBhvr>
                                    </p:cmd>
                                  </p:childTnLst>
                                </p:cTn>
                              </p:par>
                            </p:childTnLst>
                          </p:cTn>
                        </p:par>
                      </p:childTnLst>
                    </p:cTn>
                  </p:par>
                </p:childTnLst>
              </p:cTn>
              <p:nextCondLst>
                <p:cond evt="onClick" delay="0">
                  <p:tgtEl>
                    <p:spTgt spid="27"/>
                  </p:tgtEl>
                </p:cond>
              </p:nextCondLst>
            </p:seq>
          </p:childTnLst>
        </p:cTn>
      </p:par>
    </p:tnLst>
  </p:timing>
  <p:extLst mod="1">
    <p:ext uri="{E180D4A7-C9FB-4DFB-919C-405C955672EB}">
      <p14:showEvtLst xmlns:p14="http://schemas.microsoft.com/office/powerpoint/2010/main">
        <p14:playEvt time="0" objId="27"/>
        <p14:stopEvt time="21764" objId="27"/>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638800"/>
          </a:xfrm>
        </p:spPr>
        <p:txBody>
          <a:bodyPr>
            <a:noAutofit/>
          </a:bodyPr>
          <a:lstStyle/>
          <a:p>
            <a:r>
              <a:rPr lang="en-US" sz="2800" dirty="0" smtClean="0"/>
              <a:t>Let </a:t>
            </a:r>
            <a:r>
              <a:rPr lang="en-US" sz="2800" i="1" dirty="0" smtClean="0"/>
              <a:t>X</a:t>
            </a:r>
            <a:r>
              <a:rPr lang="en-US" sz="2800" i="1" baseline="30000" dirty="0" smtClean="0"/>
              <a:t>*</a:t>
            </a:r>
            <a:r>
              <a:rPr lang="en-US" sz="2800" dirty="0" smtClean="0"/>
              <a:t> = set of points on the limit cycle. Define:</a:t>
            </a:r>
            <a:endParaRPr lang="en-US" sz="2800" dirty="0" smtClean="0">
              <a:latin typeface="Calibri"/>
              <a:cs typeface="Calibri"/>
            </a:endParaRPr>
          </a:p>
          <a:p>
            <a:endParaRPr lang="en-US" sz="2800" dirty="0" smtClean="0">
              <a:latin typeface="Calibri"/>
              <a:cs typeface="Calibri"/>
            </a:endParaRPr>
          </a:p>
          <a:p>
            <a:pPr>
              <a:buNone/>
            </a:pPr>
            <a:endParaRPr lang="en-US" sz="2800" dirty="0" smtClean="0">
              <a:latin typeface="Calibri"/>
              <a:cs typeface="Calibri"/>
            </a:endParaRPr>
          </a:p>
          <a:p>
            <a:pPr>
              <a:buNone/>
            </a:pPr>
            <a:endParaRPr lang="en-US" sz="1050" dirty="0" smtClean="0">
              <a:latin typeface="Calibri"/>
              <a:cs typeface="Calibri"/>
            </a:endParaRPr>
          </a:p>
          <a:p>
            <a:pPr>
              <a:buNone/>
            </a:pPr>
            <a:endParaRPr lang="en-US" sz="1050" dirty="0" smtClean="0">
              <a:latin typeface="Calibri"/>
              <a:cs typeface="Calibri"/>
            </a:endParaRPr>
          </a:p>
          <a:p>
            <a:pPr>
              <a:buNone/>
            </a:pPr>
            <a:endParaRPr lang="en-US" sz="1050" dirty="0" smtClean="0">
              <a:latin typeface="Calibri"/>
              <a:cs typeface="Calibri"/>
            </a:endParaRPr>
          </a:p>
          <a:p>
            <a:pPr>
              <a:buNone/>
            </a:pPr>
            <a:endParaRPr lang="en-US" sz="1050" dirty="0" smtClean="0">
              <a:latin typeface="Calibri"/>
              <a:cs typeface="Calibri"/>
            </a:endParaRPr>
          </a:p>
          <a:p>
            <a:pPr>
              <a:buNone/>
            </a:pPr>
            <a:endParaRPr lang="en-US" sz="1050" dirty="0" smtClean="0">
              <a:latin typeface="Calibri"/>
              <a:cs typeface="Calibri"/>
            </a:endParaRPr>
          </a:p>
          <a:p>
            <a:r>
              <a:rPr lang="en-US" sz="2800" dirty="0" smtClean="0">
                <a:latin typeface="Calibri"/>
                <a:cs typeface="Calibri"/>
              </a:rPr>
              <a:t>A limit cycle is </a:t>
            </a:r>
            <a:r>
              <a:rPr lang="en-US" sz="2800" i="1" dirty="0" smtClean="0">
                <a:latin typeface="Calibri"/>
                <a:cs typeface="Calibri"/>
              </a:rPr>
              <a:t>locally asymptotically stable </a:t>
            </a:r>
            <a:r>
              <a:rPr lang="en-US" sz="2800" dirty="0" smtClean="0">
                <a:latin typeface="Calibri"/>
                <a:cs typeface="Calibri"/>
              </a:rPr>
              <a:t>if </a:t>
            </a:r>
            <a:r>
              <a:rPr lang="el-GR" sz="2800" i="1" dirty="0" smtClean="0">
                <a:latin typeface="Calibri"/>
                <a:cs typeface="Calibri"/>
              </a:rPr>
              <a:t>δ</a:t>
            </a:r>
            <a:r>
              <a:rPr lang="en-US" sz="2800" dirty="0" smtClean="0">
                <a:latin typeface="Calibri"/>
                <a:cs typeface="Calibri"/>
              </a:rPr>
              <a:t> &gt; 0 exists </a:t>
            </a:r>
            <a:r>
              <a:rPr lang="en-US" sz="2800" dirty="0" err="1" smtClean="0">
                <a:latin typeface="Calibri"/>
                <a:cs typeface="Calibri"/>
              </a:rPr>
              <a:t>s.t</a:t>
            </a:r>
            <a:r>
              <a:rPr lang="en-US" sz="2800" dirty="0" smtClean="0">
                <a:latin typeface="Calibri"/>
                <a:cs typeface="Calibri"/>
              </a:rPr>
              <a:t>.:</a:t>
            </a:r>
            <a:endParaRPr lang="en-US" sz="2800" i="1" dirty="0" smtClean="0">
              <a:latin typeface="Calibri"/>
              <a:cs typeface="Calibri"/>
            </a:endParaRPr>
          </a:p>
          <a:p>
            <a:pPr>
              <a:buNone/>
            </a:pPr>
            <a:endParaRPr lang="en-US" sz="2800" dirty="0" smtClean="0">
              <a:latin typeface="Calibri"/>
              <a:cs typeface="Calibri"/>
            </a:endParaRPr>
          </a:p>
          <a:p>
            <a:pPr>
              <a:buNone/>
            </a:pPr>
            <a:endParaRPr lang="en-US" sz="1400" dirty="0" smtClean="0">
              <a:latin typeface="Calibri"/>
              <a:cs typeface="Calibri"/>
            </a:endParaRPr>
          </a:p>
          <a:p>
            <a:pPr>
              <a:buNone/>
            </a:pPr>
            <a:endParaRPr lang="en-US" sz="700" dirty="0" smtClean="0">
              <a:latin typeface="Calibri"/>
              <a:cs typeface="Calibri"/>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7" name="Rectangle 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12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23" name="Rectangle 11"/>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12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26" name="Rectangle 14"/>
          <p:cNvSpPr>
            <a:spLocks noChangeArrowheads="1"/>
          </p:cNvSpPr>
          <p:nvPr/>
        </p:nvSpPr>
        <p:spPr bwMode="auto">
          <a:xfrm>
            <a:off x="0" y="127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Slide Number Placeholder 16"/>
          <p:cNvSpPr>
            <a:spLocks noGrp="1"/>
          </p:cNvSpPr>
          <p:nvPr>
            <p:ph type="sldNum" sz="quarter" idx="12"/>
          </p:nvPr>
        </p:nvSpPr>
        <p:spPr/>
        <p:txBody>
          <a:bodyPr/>
          <a:lstStyle/>
          <a:p>
            <a:r>
              <a:rPr lang="en-US" dirty="0" smtClean="0"/>
              <a:t>31</a:t>
            </a:r>
            <a:endParaRPr lang="en-US" dirty="0"/>
          </a:p>
        </p:txBody>
      </p:sp>
      <p:sp>
        <p:nvSpPr>
          <p:cNvPr id="17408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088" name="Rectangle 8"/>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0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08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2600" y="4953000"/>
            <a:ext cx="5762625" cy="699072"/>
          </a:xfrm>
          <a:prstGeom prst="rect">
            <a:avLst/>
          </a:prstGeom>
          <a:noFill/>
        </p:spPr>
      </p:pic>
      <p:sp>
        <p:nvSpPr>
          <p:cNvPr id="174091" name="Rectangle 11"/>
          <p:cNvSpPr>
            <a:spLocks noChangeArrowheads="1"/>
          </p:cNvSpPr>
          <p:nvPr/>
        </p:nvSpPr>
        <p:spPr bwMode="auto">
          <a:xfrm>
            <a:off x="0" y="2219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itle 4"/>
          <p:cNvSpPr>
            <a:spLocks noGrp="1"/>
          </p:cNvSpPr>
          <p:nvPr>
            <p:ph type="title"/>
          </p:nvPr>
        </p:nvSpPr>
        <p:spPr/>
        <p:txBody>
          <a:bodyPr/>
          <a:lstStyle/>
          <a:p>
            <a:r>
              <a:rPr lang="en-US" dirty="0" smtClean="0"/>
              <a:t>Stability of Limit Cycles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92762584"/>
              </p:ext>
            </p:extLst>
          </p:nvPr>
        </p:nvGraphicFramePr>
        <p:xfrm>
          <a:off x="2057400" y="2185511"/>
          <a:ext cx="13166424" cy="1319689"/>
        </p:xfrm>
        <a:graphic>
          <a:graphicData uri="http://schemas.openxmlformats.org/presentationml/2006/ole">
            <mc:AlternateContent xmlns:mc="http://schemas.openxmlformats.org/markup-compatibility/2006">
              <mc:Choice xmlns:v="urn:schemas-microsoft-com:vml" Requires="v">
                <p:oleObj spid="_x0000_s176377" name="Document" r:id="rId6" imgW="17830800" imgH="1790700" progId="Word.Document.12">
                  <p:embed/>
                </p:oleObj>
              </mc:Choice>
              <mc:Fallback>
                <p:oleObj name="Document" r:id="rId6" imgW="17830800" imgH="1790700" progId="Word.Document.12">
                  <p:embed/>
                  <p:pic>
                    <p:nvPicPr>
                      <p:cNvPr id="0" name=""/>
                      <p:cNvPicPr/>
                      <p:nvPr/>
                    </p:nvPicPr>
                    <p:blipFill>
                      <a:blip r:embed="rId7"/>
                      <a:stretch>
                        <a:fillRect/>
                      </a:stretch>
                    </p:blipFill>
                    <p:spPr>
                      <a:xfrm>
                        <a:off x="2057400" y="2185511"/>
                        <a:ext cx="13166424" cy="1319689"/>
                      </a:xfrm>
                      <a:prstGeom prst="rect">
                        <a:avLst/>
                      </a:prstGeom>
                    </p:spPr>
                  </p:pic>
                </p:oleObj>
              </mc:Fallback>
            </mc:AlternateContent>
          </a:graphicData>
        </a:graphic>
      </p:graphicFrame>
      <p:sp>
        <p:nvSpPr>
          <p:cNvPr id="6" name="TextBox 5"/>
          <p:cNvSpPr txBox="1"/>
          <p:nvPr/>
        </p:nvSpPr>
        <p:spPr>
          <a:xfrm>
            <a:off x="-459017" y="3381189"/>
            <a:ext cx="184666" cy="369332"/>
          </a:xfrm>
          <a:prstGeom prst="rect">
            <a:avLst/>
          </a:prstGeom>
          <a:noFill/>
        </p:spPr>
        <p:txBody>
          <a:bodyPr wrap="none" rtlCol="0">
            <a:spAutoFit/>
          </a:bodyPr>
          <a:lstStyle/>
          <a:p>
            <a:endParaRPr lang="en-US" dirty="0"/>
          </a:p>
        </p:txBody>
      </p:sp>
    </p:spTree>
    <p:custDataLst>
      <p:tags r:id="rId2"/>
    </p:custDataLst>
    <p:extLst>
      <p:ext uri="{BB962C8B-B14F-4D97-AF65-F5344CB8AC3E}">
        <p14:creationId xmlns:p14="http://schemas.microsoft.com/office/powerpoint/2010/main" val="2470138149"/>
      </p:ext>
    </p:extLst>
  </p:cSld>
  <p:clrMapOvr>
    <a:masterClrMapping/>
  </p:clrMapOvr>
  <p:transition xmlns:p14="http://schemas.microsoft.com/office/powerpoint/2010/main" advTm="3915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03CD73-591A-42F9-B2E2-6A603CD60845}" type="slidenum">
              <a:rPr lang="en-US" smtClean="0"/>
              <a:pPr/>
              <a:t>3</a:t>
            </a:fld>
            <a:endParaRPr lang="en-US"/>
          </a:p>
        </p:txBody>
      </p:sp>
      <p:sp>
        <p:nvSpPr>
          <p:cNvPr id="3" name="Title 3"/>
          <p:cNvSpPr txBox="1">
            <a:spLocks/>
          </p:cNvSpPr>
          <p:nvPr/>
        </p:nvSpPr>
        <p:spPr>
          <a:xfrm>
            <a:off x="399256" y="466725"/>
            <a:ext cx="8345487"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
            </a:r>
            <a:br>
              <a:rPr lang="en-US" sz="3200" dirty="0" smtClean="0"/>
            </a:br>
            <a:r>
              <a:rPr lang="en-US" sz="3200" dirty="0" smtClean="0"/>
              <a:t/>
            </a:r>
            <a:br>
              <a:rPr lang="en-US" sz="3200" dirty="0" smtClean="0"/>
            </a:br>
            <a:endParaRPr lang="en-US" sz="1400" dirty="0"/>
          </a:p>
        </p:txBody>
      </p:sp>
      <p:sp>
        <p:nvSpPr>
          <p:cNvPr id="5" name="Title 3"/>
          <p:cNvSpPr txBox="1">
            <a:spLocks/>
          </p:cNvSpPr>
          <p:nvPr/>
        </p:nvSpPr>
        <p:spPr>
          <a:xfrm>
            <a:off x="417513" y="2447925"/>
            <a:ext cx="8345487"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prstClr val="black"/>
                </a:solidFill>
              </a:rPr>
              <a:t>This talk is about packet transport </a:t>
            </a:r>
            <a:br>
              <a:rPr lang="en-US" sz="3200" b="1" dirty="0">
                <a:solidFill>
                  <a:prstClr val="black"/>
                </a:solidFill>
              </a:rPr>
            </a:br>
            <a:r>
              <a:rPr lang="en-US" sz="3200" b="1" dirty="0">
                <a:solidFill>
                  <a:srgbClr val="FF0000"/>
                </a:solidFill>
              </a:rPr>
              <a:t>inside</a:t>
            </a:r>
            <a:r>
              <a:rPr lang="en-US" sz="3200" b="1" dirty="0">
                <a:solidFill>
                  <a:prstClr val="black"/>
                </a:solidFill>
              </a:rPr>
              <a:t> the data center.</a:t>
            </a:r>
            <a:br>
              <a:rPr lang="en-US" sz="3200" b="1" dirty="0">
                <a:solidFill>
                  <a:prstClr val="black"/>
                </a:solidFill>
              </a:rPr>
            </a:br>
            <a:r>
              <a:rPr lang="en-US" sz="3200" b="1" dirty="0">
                <a:solidFill>
                  <a:prstClr val="black"/>
                </a:solidFill>
              </a:rPr>
              <a:t/>
            </a:r>
            <a:br>
              <a:rPr lang="en-US" sz="3200" b="1" dirty="0">
                <a:solidFill>
                  <a:prstClr val="black"/>
                </a:solidFill>
              </a:rPr>
            </a:br>
            <a:endParaRPr lang="en-US" sz="1400" dirty="0"/>
          </a:p>
        </p:txBody>
      </p:sp>
    </p:spTree>
    <p:extLst>
      <p:ext uri="{BB962C8B-B14F-4D97-AF65-F5344CB8AC3E}">
        <p14:creationId xmlns:p14="http://schemas.microsoft.com/office/powerpoint/2010/main" val="3679866301"/>
      </p:ext>
    </p:extLst>
  </p:cSld>
  <p:clrMapOvr>
    <a:masterClrMapping/>
  </p:clrMapOvr>
  <mc:AlternateContent xmlns:mc="http://schemas.openxmlformats.org/markup-compatibility/2006" xmlns:p14="http://schemas.microsoft.com/office/powerpoint/2010/main">
    <mc:Choice Requires="p14">
      <p:transition spd="slow" p14:dur="2000" advTm="6751"/>
    </mc:Choice>
    <mc:Fallback xmlns="">
      <p:transition xmlns:p14="http://schemas.microsoft.com/office/powerpoint/2010/main" spd="slow" advTm="6751"/>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32</a:t>
            </a:r>
            <a:endParaRPr lang="en-US" dirty="0"/>
          </a:p>
        </p:txBody>
      </p:sp>
      <p:sp>
        <p:nvSpPr>
          <p:cNvPr id="29" name="Parallelogram 28"/>
          <p:cNvSpPr/>
          <p:nvPr/>
        </p:nvSpPr>
        <p:spPr>
          <a:xfrm rot="18812164">
            <a:off x="1312409" y="2759490"/>
            <a:ext cx="4953000" cy="1464218"/>
          </a:xfrm>
          <a:prstGeom prst="parallelogram">
            <a:avLst>
              <a:gd name="adj" fmla="val 10570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47057" y="2435328"/>
            <a:ext cx="2747462" cy="2513904"/>
          </a:xfrm>
          <a:custGeom>
            <a:avLst/>
            <a:gdLst>
              <a:gd name="connsiteX0" fmla="*/ 1346200 w 3073400"/>
              <a:gd name="connsiteY0" fmla="*/ 69850 h 2749550"/>
              <a:gd name="connsiteX1" fmla="*/ 2286000 w 3073400"/>
              <a:gd name="connsiteY1" fmla="*/ 107950 h 2749550"/>
              <a:gd name="connsiteX2" fmla="*/ 2971800 w 3073400"/>
              <a:gd name="connsiteY2" fmla="*/ 717550 h 2749550"/>
              <a:gd name="connsiteX3" fmla="*/ 2895600 w 3073400"/>
              <a:gd name="connsiteY3" fmla="*/ 1619250 h 2749550"/>
              <a:gd name="connsiteX4" fmla="*/ 1955800 w 3073400"/>
              <a:gd name="connsiteY4" fmla="*/ 2419350 h 2749550"/>
              <a:gd name="connsiteX5" fmla="*/ 0 w 3073400"/>
              <a:gd name="connsiteY5" fmla="*/ 2749550 h 2749550"/>
              <a:gd name="connsiteX0" fmla="*/ 1193800 w 2921000"/>
              <a:gd name="connsiteY0" fmla="*/ 69850 h 2749550"/>
              <a:gd name="connsiteX1" fmla="*/ 2133600 w 2921000"/>
              <a:gd name="connsiteY1" fmla="*/ 107950 h 2749550"/>
              <a:gd name="connsiteX2" fmla="*/ 2819400 w 2921000"/>
              <a:gd name="connsiteY2" fmla="*/ 717550 h 2749550"/>
              <a:gd name="connsiteX3" fmla="*/ 2743200 w 2921000"/>
              <a:gd name="connsiteY3" fmla="*/ 1619250 h 2749550"/>
              <a:gd name="connsiteX4" fmla="*/ 1803400 w 2921000"/>
              <a:gd name="connsiteY4" fmla="*/ 2419350 h 2749550"/>
              <a:gd name="connsiteX5" fmla="*/ 0 w 2921000"/>
              <a:gd name="connsiteY5" fmla="*/ 2749550 h 2749550"/>
              <a:gd name="connsiteX0" fmla="*/ 1346200 w 3073400"/>
              <a:gd name="connsiteY0" fmla="*/ 69850 h 2749550"/>
              <a:gd name="connsiteX1" fmla="*/ 2286000 w 3073400"/>
              <a:gd name="connsiteY1" fmla="*/ 107950 h 2749550"/>
              <a:gd name="connsiteX2" fmla="*/ 2971800 w 3073400"/>
              <a:gd name="connsiteY2" fmla="*/ 717550 h 2749550"/>
              <a:gd name="connsiteX3" fmla="*/ 2895600 w 3073400"/>
              <a:gd name="connsiteY3" fmla="*/ 1619250 h 2749550"/>
              <a:gd name="connsiteX4" fmla="*/ 1955800 w 3073400"/>
              <a:gd name="connsiteY4" fmla="*/ 2419350 h 2749550"/>
              <a:gd name="connsiteX5" fmla="*/ 0 w 3073400"/>
              <a:gd name="connsiteY5" fmla="*/ 2749550 h 274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400" h="2749550">
                <a:moveTo>
                  <a:pt x="1346200" y="69850"/>
                </a:moveTo>
                <a:cubicBezTo>
                  <a:pt x="1680633" y="34925"/>
                  <a:pt x="2015067" y="0"/>
                  <a:pt x="2286000" y="107950"/>
                </a:cubicBezTo>
                <a:cubicBezTo>
                  <a:pt x="2556933" y="215900"/>
                  <a:pt x="2870200" y="465667"/>
                  <a:pt x="2971800" y="717550"/>
                </a:cubicBezTo>
                <a:cubicBezTo>
                  <a:pt x="3073400" y="969433"/>
                  <a:pt x="3064933" y="1335617"/>
                  <a:pt x="2895600" y="1619250"/>
                </a:cubicBezTo>
                <a:cubicBezTo>
                  <a:pt x="2726267" y="1902883"/>
                  <a:pt x="2438400" y="2230967"/>
                  <a:pt x="1955800" y="2419350"/>
                </a:cubicBezTo>
                <a:cubicBezTo>
                  <a:pt x="1473200" y="2607733"/>
                  <a:pt x="736600" y="2678641"/>
                  <a:pt x="0" y="2749550"/>
                </a:cubicBezTo>
              </a:path>
            </a:pathLst>
          </a:cu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96032" y="2638531"/>
            <a:ext cx="1933819" cy="2335861"/>
          </a:xfrm>
          <a:custGeom>
            <a:avLst/>
            <a:gdLst>
              <a:gd name="connsiteX0" fmla="*/ 2010833 w 2010833"/>
              <a:gd name="connsiteY0" fmla="*/ 0 h 2554817"/>
              <a:gd name="connsiteX1" fmla="*/ 1248833 w 2010833"/>
              <a:gd name="connsiteY1" fmla="*/ 279400 h 2554817"/>
              <a:gd name="connsiteX2" fmla="*/ 436033 w 2010833"/>
              <a:gd name="connsiteY2" fmla="*/ 723900 h 2554817"/>
              <a:gd name="connsiteX3" fmla="*/ 16933 w 2010833"/>
              <a:gd name="connsiteY3" fmla="*/ 1600200 h 2554817"/>
              <a:gd name="connsiteX4" fmla="*/ 537633 w 2010833"/>
              <a:gd name="connsiteY4" fmla="*/ 2400300 h 2554817"/>
              <a:gd name="connsiteX5" fmla="*/ 1020233 w 2010833"/>
              <a:gd name="connsiteY5" fmla="*/ 2527300 h 2554817"/>
              <a:gd name="connsiteX6" fmla="*/ 1020233 w 2010833"/>
              <a:gd name="connsiteY6" fmla="*/ 2527300 h 2554817"/>
              <a:gd name="connsiteX0" fmla="*/ 2010833 w 2010833"/>
              <a:gd name="connsiteY0" fmla="*/ 0 h 2554817"/>
              <a:gd name="connsiteX1" fmla="*/ 1248833 w 2010833"/>
              <a:gd name="connsiteY1" fmla="*/ 279400 h 2554817"/>
              <a:gd name="connsiteX2" fmla="*/ 436033 w 2010833"/>
              <a:gd name="connsiteY2" fmla="*/ 723900 h 2554817"/>
              <a:gd name="connsiteX3" fmla="*/ 16933 w 2010833"/>
              <a:gd name="connsiteY3" fmla="*/ 1600200 h 2554817"/>
              <a:gd name="connsiteX4" fmla="*/ 537633 w 2010833"/>
              <a:gd name="connsiteY4" fmla="*/ 2400300 h 2554817"/>
              <a:gd name="connsiteX5" fmla="*/ 1020233 w 2010833"/>
              <a:gd name="connsiteY5" fmla="*/ 2527300 h 2554817"/>
              <a:gd name="connsiteX6" fmla="*/ 1020233 w 2010833"/>
              <a:gd name="connsiteY6" fmla="*/ 2527300 h 2554817"/>
              <a:gd name="connsiteX0" fmla="*/ 2010833 w 2010833"/>
              <a:gd name="connsiteY0" fmla="*/ 0 h 2554817"/>
              <a:gd name="connsiteX1" fmla="*/ 1248833 w 2010833"/>
              <a:gd name="connsiteY1" fmla="*/ 279400 h 2554817"/>
              <a:gd name="connsiteX2" fmla="*/ 436033 w 2010833"/>
              <a:gd name="connsiteY2" fmla="*/ 723900 h 2554817"/>
              <a:gd name="connsiteX3" fmla="*/ 16933 w 2010833"/>
              <a:gd name="connsiteY3" fmla="*/ 1600200 h 2554817"/>
              <a:gd name="connsiteX4" fmla="*/ 537633 w 2010833"/>
              <a:gd name="connsiteY4" fmla="*/ 2400300 h 2554817"/>
              <a:gd name="connsiteX5" fmla="*/ 1020233 w 2010833"/>
              <a:gd name="connsiteY5" fmla="*/ 2527300 h 2554817"/>
              <a:gd name="connsiteX6" fmla="*/ 1020233 w 2010833"/>
              <a:gd name="connsiteY6" fmla="*/ 2527300 h 2554817"/>
              <a:gd name="connsiteX0" fmla="*/ 2010833 w 2010833"/>
              <a:gd name="connsiteY0" fmla="*/ 0 h 2554817"/>
              <a:gd name="connsiteX1" fmla="*/ 1248833 w 2010833"/>
              <a:gd name="connsiteY1" fmla="*/ 279400 h 2554817"/>
              <a:gd name="connsiteX2" fmla="*/ 436033 w 2010833"/>
              <a:gd name="connsiteY2" fmla="*/ 723900 h 2554817"/>
              <a:gd name="connsiteX3" fmla="*/ 16933 w 2010833"/>
              <a:gd name="connsiteY3" fmla="*/ 1600200 h 2554817"/>
              <a:gd name="connsiteX4" fmla="*/ 537633 w 2010833"/>
              <a:gd name="connsiteY4" fmla="*/ 2400300 h 2554817"/>
              <a:gd name="connsiteX5" fmla="*/ 1020233 w 2010833"/>
              <a:gd name="connsiteY5" fmla="*/ 2527300 h 2554817"/>
              <a:gd name="connsiteX6" fmla="*/ 1020233 w 2010833"/>
              <a:gd name="connsiteY6" fmla="*/ 2527300 h 2554817"/>
              <a:gd name="connsiteX0" fmla="*/ 2163233 w 2163233"/>
              <a:gd name="connsiteY0" fmla="*/ 0 h 2554817"/>
              <a:gd name="connsiteX1" fmla="*/ 1248833 w 2163233"/>
              <a:gd name="connsiteY1" fmla="*/ 279400 h 2554817"/>
              <a:gd name="connsiteX2" fmla="*/ 436033 w 2163233"/>
              <a:gd name="connsiteY2" fmla="*/ 723900 h 2554817"/>
              <a:gd name="connsiteX3" fmla="*/ 16933 w 2163233"/>
              <a:gd name="connsiteY3" fmla="*/ 1600200 h 2554817"/>
              <a:gd name="connsiteX4" fmla="*/ 537633 w 2163233"/>
              <a:gd name="connsiteY4" fmla="*/ 2400300 h 2554817"/>
              <a:gd name="connsiteX5" fmla="*/ 1020233 w 2163233"/>
              <a:gd name="connsiteY5" fmla="*/ 2527300 h 2554817"/>
              <a:gd name="connsiteX6" fmla="*/ 1020233 w 2163233"/>
              <a:gd name="connsiteY6" fmla="*/ 2527300 h 255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3233" h="2554817">
                <a:moveTo>
                  <a:pt x="2163233" y="0"/>
                </a:moveTo>
                <a:cubicBezTo>
                  <a:pt x="1913466" y="79375"/>
                  <a:pt x="1536700" y="158750"/>
                  <a:pt x="1248833" y="279400"/>
                </a:cubicBezTo>
                <a:cubicBezTo>
                  <a:pt x="960966" y="400050"/>
                  <a:pt x="641350" y="503767"/>
                  <a:pt x="436033" y="723900"/>
                </a:cubicBezTo>
                <a:cubicBezTo>
                  <a:pt x="230716" y="944033"/>
                  <a:pt x="0" y="1320800"/>
                  <a:pt x="16933" y="1600200"/>
                </a:cubicBezTo>
                <a:cubicBezTo>
                  <a:pt x="33866" y="1879600"/>
                  <a:pt x="370416" y="2245783"/>
                  <a:pt x="537633" y="2400300"/>
                </a:cubicBezTo>
                <a:cubicBezTo>
                  <a:pt x="704850" y="2554817"/>
                  <a:pt x="1020233" y="2527300"/>
                  <a:pt x="1020233" y="2527300"/>
                </a:cubicBezTo>
                <a:lnTo>
                  <a:pt x="1020233" y="2527300"/>
                </a:lnTo>
              </a:path>
            </a:pathLst>
          </a:cu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603361" y="2499192"/>
            <a:ext cx="647129" cy="150950"/>
          </a:xfrm>
          <a:custGeom>
            <a:avLst/>
            <a:gdLst>
              <a:gd name="connsiteX0" fmla="*/ 723900 w 723900"/>
              <a:gd name="connsiteY0" fmla="*/ 0 h 165100"/>
              <a:gd name="connsiteX1" fmla="*/ 241300 w 723900"/>
              <a:gd name="connsiteY1" fmla="*/ 76200 h 165100"/>
              <a:gd name="connsiteX2" fmla="*/ 0 w 723900"/>
              <a:gd name="connsiteY2" fmla="*/ 165100 h 165100"/>
              <a:gd name="connsiteX3" fmla="*/ 0 w 723900"/>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723900" h="165100">
                <a:moveTo>
                  <a:pt x="723900" y="0"/>
                </a:moveTo>
                <a:cubicBezTo>
                  <a:pt x="542925" y="24341"/>
                  <a:pt x="361950" y="48683"/>
                  <a:pt x="241300" y="76200"/>
                </a:cubicBezTo>
                <a:cubicBezTo>
                  <a:pt x="120650" y="103717"/>
                  <a:pt x="0" y="165100"/>
                  <a:pt x="0" y="165100"/>
                </a:cubicBezTo>
                <a:lnTo>
                  <a:pt x="0" y="165100"/>
                </a:lnTo>
              </a:path>
            </a:pathLst>
          </a:cu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581578" y="4937621"/>
            <a:ext cx="533598" cy="36770"/>
          </a:xfrm>
          <a:custGeom>
            <a:avLst/>
            <a:gdLst>
              <a:gd name="connsiteX0" fmla="*/ 0 w 596900"/>
              <a:gd name="connsiteY0" fmla="*/ 12700 h 40217"/>
              <a:gd name="connsiteX1" fmla="*/ 203200 w 596900"/>
              <a:gd name="connsiteY1" fmla="*/ 38100 h 40217"/>
              <a:gd name="connsiteX2" fmla="*/ 596900 w 596900"/>
              <a:gd name="connsiteY2" fmla="*/ 0 h 40217"/>
              <a:gd name="connsiteX3" fmla="*/ 596900 w 596900"/>
              <a:gd name="connsiteY3" fmla="*/ 0 h 40217"/>
            </a:gdLst>
            <a:ahLst/>
            <a:cxnLst>
              <a:cxn ang="0">
                <a:pos x="connsiteX0" y="connsiteY0"/>
              </a:cxn>
              <a:cxn ang="0">
                <a:pos x="connsiteX1" y="connsiteY1"/>
              </a:cxn>
              <a:cxn ang="0">
                <a:pos x="connsiteX2" y="connsiteY2"/>
              </a:cxn>
              <a:cxn ang="0">
                <a:pos x="connsiteX3" y="connsiteY3"/>
              </a:cxn>
            </a:cxnLst>
            <a:rect l="l" t="t" r="r" b="b"/>
            <a:pathLst>
              <a:path w="596900" h="40217">
                <a:moveTo>
                  <a:pt x="0" y="12700"/>
                </a:moveTo>
                <a:cubicBezTo>
                  <a:pt x="51858" y="26458"/>
                  <a:pt x="103717" y="40217"/>
                  <a:pt x="203200" y="38100"/>
                </a:cubicBezTo>
                <a:cubicBezTo>
                  <a:pt x="302683" y="35983"/>
                  <a:pt x="596900" y="0"/>
                  <a:pt x="596900" y="0"/>
                </a:cubicBezTo>
                <a:lnTo>
                  <a:pt x="596900" y="0"/>
                </a:lnTo>
              </a:path>
            </a:pathLst>
          </a:cu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6" name="Object 15"/>
          <p:cNvGraphicFramePr>
            <a:graphicFrameLocks noChangeAspect="1"/>
          </p:cNvGraphicFramePr>
          <p:nvPr/>
        </p:nvGraphicFramePr>
        <p:xfrm>
          <a:off x="3540351" y="3445534"/>
          <a:ext cx="296317" cy="336735"/>
        </p:xfrm>
        <a:graphic>
          <a:graphicData uri="http://schemas.openxmlformats.org/presentationml/2006/ole">
            <mc:AlternateContent xmlns:mc="http://schemas.openxmlformats.org/markup-compatibility/2006">
              <mc:Choice xmlns:v="urn:schemas-microsoft-com:vml" Requires="v">
                <p:oleObj spid="_x0000_s1633" name="Equation" r:id="rId4" imgW="114300" imgH="127000" progId="Equation.3">
                  <p:embed/>
                </p:oleObj>
              </mc:Choice>
              <mc:Fallback>
                <p:oleObj name="Equation" r:id="rId4" imgW="1143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351" y="3445534"/>
                        <a:ext cx="296317" cy="3367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3"/>
          <p:cNvGraphicFramePr>
            <a:graphicFrameLocks noChangeAspect="1"/>
          </p:cNvGraphicFramePr>
          <p:nvPr/>
        </p:nvGraphicFramePr>
        <p:xfrm>
          <a:off x="838200" y="4209863"/>
          <a:ext cx="459802" cy="438337"/>
        </p:xfrm>
        <a:graphic>
          <a:graphicData uri="http://schemas.openxmlformats.org/presentationml/2006/ole">
            <mc:AlternateContent xmlns:mc="http://schemas.openxmlformats.org/markup-compatibility/2006">
              <mc:Choice xmlns:v="urn:schemas-microsoft-com:vml" Requires="v">
                <p:oleObj spid="_x0000_s1634" name="Equation" r:id="rId6" imgW="177800" imgH="165100" progId="Equation.3">
                  <p:embed/>
                </p:oleObj>
              </mc:Choice>
              <mc:Fallback>
                <p:oleObj name="Equation" r:id="rId6" imgW="1778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09863"/>
                        <a:ext cx="459802" cy="43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4"/>
          <p:cNvGraphicFramePr>
            <a:graphicFrameLocks noChangeAspect="1"/>
          </p:cNvGraphicFramePr>
          <p:nvPr/>
        </p:nvGraphicFramePr>
        <p:xfrm>
          <a:off x="5715000" y="4419600"/>
          <a:ext cx="425743" cy="436886"/>
        </p:xfrm>
        <a:graphic>
          <a:graphicData uri="http://schemas.openxmlformats.org/presentationml/2006/ole">
            <mc:AlternateContent xmlns:mc="http://schemas.openxmlformats.org/markup-compatibility/2006">
              <mc:Choice xmlns:v="urn:schemas-microsoft-com:vml" Requires="v">
                <p:oleObj spid="_x0000_s1635" name="Equation" r:id="rId8" imgW="165100" imgH="165100" progId="Equation.3">
                  <p:embed/>
                </p:oleObj>
              </mc:Choice>
              <mc:Fallback>
                <p:oleObj name="Equation" r:id="rId8" imgW="1651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419600"/>
                        <a:ext cx="425743" cy="436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7"/>
          <p:cNvGraphicFramePr>
            <a:graphicFrameLocks noChangeAspect="1"/>
          </p:cNvGraphicFramePr>
          <p:nvPr/>
        </p:nvGraphicFramePr>
        <p:xfrm>
          <a:off x="4038600" y="2571576"/>
          <a:ext cx="319308" cy="373022"/>
        </p:xfrm>
        <a:graphic>
          <a:graphicData uri="http://schemas.openxmlformats.org/presentationml/2006/ole">
            <mc:AlternateContent xmlns:mc="http://schemas.openxmlformats.org/markup-compatibility/2006">
              <mc:Choice xmlns:v="urn:schemas-microsoft-com:vml" Requires="v">
                <p:oleObj spid="_x0000_s1636" name="Equation" r:id="rId10" imgW="177800" imgH="203200" progId="Equation.3">
                  <p:embed/>
                </p:oleObj>
              </mc:Choice>
              <mc:Fallback>
                <p:oleObj name="Equation" r:id="rId10" imgW="1778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2571576"/>
                        <a:ext cx="319308" cy="3730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Freeform 21"/>
          <p:cNvSpPr/>
          <p:nvPr/>
        </p:nvSpPr>
        <p:spPr>
          <a:xfrm>
            <a:off x="5655442" y="3811299"/>
            <a:ext cx="31221" cy="63864"/>
          </a:xfrm>
          <a:custGeom>
            <a:avLst/>
            <a:gdLst>
              <a:gd name="connsiteX0" fmla="*/ 34925 w 34925"/>
              <a:gd name="connsiteY0" fmla="*/ 0 h 69850"/>
              <a:gd name="connsiteX1" fmla="*/ 0 w 34925"/>
              <a:gd name="connsiteY1" fmla="*/ 69850 h 69850"/>
            </a:gdLst>
            <a:ahLst/>
            <a:cxnLst>
              <a:cxn ang="0">
                <a:pos x="connsiteX0" y="connsiteY0"/>
              </a:cxn>
              <a:cxn ang="0">
                <a:pos x="connsiteX1" y="connsiteY1"/>
              </a:cxn>
            </a:cxnLst>
            <a:rect l="l" t="t" r="r" b="b"/>
            <a:pathLst>
              <a:path w="34925" h="69850">
                <a:moveTo>
                  <a:pt x="34925" y="0"/>
                </a:moveTo>
                <a:lnTo>
                  <a:pt x="0" y="69850"/>
                </a:lnTo>
              </a:path>
            </a:pathLst>
          </a:custGeom>
          <a:ln w="381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flipH="1" flipV="1">
            <a:off x="2377221" y="3015906"/>
            <a:ext cx="136238" cy="70395"/>
          </a:xfrm>
          <a:custGeom>
            <a:avLst/>
            <a:gdLst>
              <a:gd name="connsiteX0" fmla="*/ 34925 w 34925"/>
              <a:gd name="connsiteY0" fmla="*/ 0 h 69850"/>
              <a:gd name="connsiteX1" fmla="*/ 0 w 34925"/>
              <a:gd name="connsiteY1" fmla="*/ 69850 h 69850"/>
            </a:gdLst>
            <a:ahLst/>
            <a:cxnLst>
              <a:cxn ang="0">
                <a:pos x="connsiteX0" y="connsiteY0"/>
              </a:cxn>
              <a:cxn ang="0">
                <a:pos x="connsiteX1" y="connsiteY1"/>
              </a:cxn>
            </a:cxnLst>
            <a:rect l="l" t="t" r="r" b="b"/>
            <a:pathLst>
              <a:path w="34925" h="69850">
                <a:moveTo>
                  <a:pt x="34925" y="0"/>
                </a:moveTo>
                <a:lnTo>
                  <a:pt x="0" y="69850"/>
                </a:lnTo>
              </a:path>
            </a:pathLst>
          </a:custGeom>
          <a:ln w="381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6" name="Object 21"/>
          <p:cNvGraphicFramePr>
            <a:graphicFrameLocks noChangeAspect="1"/>
          </p:cNvGraphicFramePr>
          <p:nvPr/>
        </p:nvGraphicFramePr>
        <p:xfrm>
          <a:off x="2807222" y="4449935"/>
          <a:ext cx="319307" cy="419467"/>
        </p:xfrm>
        <a:graphic>
          <a:graphicData uri="http://schemas.openxmlformats.org/presentationml/2006/ole">
            <mc:AlternateContent xmlns:mc="http://schemas.openxmlformats.org/markup-compatibility/2006">
              <mc:Choice xmlns:v="urn:schemas-microsoft-com:vml" Requires="v">
                <p:oleObj spid="_x0000_s1637" name="Equation" r:id="rId12" imgW="177800" imgH="228600" progId="Equation.3">
                  <p:embed/>
                </p:oleObj>
              </mc:Choice>
              <mc:Fallback>
                <p:oleObj name="Equation" r:id="rId12" imgW="177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7222" y="4449935"/>
                        <a:ext cx="319307" cy="419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Freeform 30"/>
          <p:cNvSpPr/>
          <p:nvPr/>
        </p:nvSpPr>
        <p:spPr>
          <a:xfrm>
            <a:off x="2871083" y="1921222"/>
            <a:ext cx="1366249" cy="314384"/>
          </a:xfrm>
          <a:custGeom>
            <a:avLst/>
            <a:gdLst>
              <a:gd name="connsiteX0" fmla="*/ 0 w 1954530"/>
              <a:gd name="connsiteY0" fmla="*/ 377190 h 377190"/>
              <a:gd name="connsiteX1" fmla="*/ 754380 w 1954530"/>
              <a:gd name="connsiteY1" fmla="*/ 102870 h 377190"/>
              <a:gd name="connsiteX2" fmla="*/ 1954530 w 1954530"/>
              <a:gd name="connsiteY2" fmla="*/ 0 h 377190"/>
              <a:gd name="connsiteX0" fmla="*/ 0 w 1528331"/>
              <a:gd name="connsiteY0" fmla="*/ 343853 h 343853"/>
              <a:gd name="connsiteX1" fmla="*/ 754380 w 1528331"/>
              <a:gd name="connsiteY1" fmla="*/ 69533 h 343853"/>
              <a:gd name="connsiteX2" fmla="*/ 1528331 w 1528331"/>
              <a:gd name="connsiteY2" fmla="*/ 0 h 343853"/>
            </a:gdLst>
            <a:ahLst/>
            <a:cxnLst>
              <a:cxn ang="0">
                <a:pos x="connsiteX0" y="connsiteY0"/>
              </a:cxn>
              <a:cxn ang="0">
                <a:pos x="connsiteX1" y="connsiteY1"/>
              </a:cxn>
              <a:cxn ang="0">
                <a:pos x="connsiteX2" y="connsiteY2"/>
              </a:cxn>
            </a:cxnLst>
            <a:rect l="l" t="t" r="r" b="b"/>
            <a:pathLst>
              <a:path w="1528331" h="343853">
                <a:moveTo>
                  <a:pt x="0" y="343853"/>
                </a:moveTo>
                <a:cubicBezTo>
                  <a:pt x="214312" y="238125"/>
                  <a:pt x="499658" y="126842"/>
                  <a:pt x="754380" y="69533"/>
                </a:cubicBezTo>
                <a:cubicBezTo>
                  <a:pt x="1009102" y="12224"/>
                  <a:pt x="1091133" y="20002"/>
                  <a:pt x="1528331" y="0"/>
                </a:cubicBez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35"/>
          <p:cNvGrpSpPr/>
          <p:nvPr/>
        </p:nvGrpSpPr>
        <p:grpSpPr>
          <a:xfrm>
            <a:off x="2895878" y="1890742"/>
            <a:ext cx="3276321" cy="3286421"/>
            <a:chOff x="3658667" y="1809750"/>
            <a:chExt cx="3664999" cy="3594480"/>
          </a:xfrm>
        </p:grpSpPr>
        <p:sp>
          <p:nvSpPr>
            <p:cNvPr id="24" name="Freeform 23"/>
            <p:cNvSpPr/>
            <p:nvPr/>
          </p:nvSpPr>
          <p:spPr>
            <a:xfrm flipH="1">
              <a:off x="7086600" y="2514600"/>
              <a:ext cx="50800" cy="95250"/>
            </a:xfrm>
            <a:custGeom>
              <a:avLst/>
              <a:gdLst>
                <a:gd name="connsiteX0" fmla="*/ 34925 w 34925"/>
                <a:gd name="connsiteY0" fmla="*/ 0 h 69850"/>
                <a:gd name="connsiteX1" fmla="*/ 0 w 34925"/>
                <a:gd name="connsiteY1" fmla="*/ 69850 h 69850"/>
              </a:gdLst>
              <a:ahLst/>
              <a:cxnLst>
                <a:cxn ang="0">
                  <a:pos x="connsiteX0" y="connsiteY0"/>
                </a:cxn>
                <a:cxn ang="0">
                  <a:pos x="connsiteX1" y="connsiteY1"/>
                </a:cxn>
              </a:cxnLst>
              <a:rect l="l" t="t" r="r" b="b"/>
              <a:pathLst>
                <a:path w="34925" h="69850">
                  <a:moveTo>
                    <a:pt x="34925" y="0"/>
                  </a:moveTo>
                  <a:lnTo>
                    <a:pt x="0" y="69850"/>
                  </a:lnTo>
                </a:path>
              </a:pathLst>
            </a:custGeom>
            <a:ln cmpd="sng">
              <a:solidFill>
                <a:srgbClr val="FF0000"/>
              </a:solidFill>
              <a:prstDash val="solid"/>
              <a:tailEnd type="arrow"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3658667" y="1809750"/>
              <a:ext cx="3664999" cy="3594480"/>
            </a:xfrm>
            <a:custGeom>
              <a:avLst/>
              <a:gdLst>
                <a:gd name="connsiteX0" fmla="*/ 0 w 1761067"/>
                <a:gd name="connsiteY0" fmla="*/ 0 h 3486150"/>
                <a:gd name="connsiteX1" fmla="*/ 965200 w 1761067"/>
                <a:gd name="connsiteY1" fmla="*/ 152400 h 3486150"/>
                <a:gd name="connsiteX2" fmla="*/ 1460500 w 1761067"/>
                <a:gd name="connsiteY2" fmla="*/ 603250 h 3486150"/>
                <a:gd name="connsiteX3" fmla="*/ 1733550 w 1761067"/>
                <a:gd name="connsiteY3" fmla="*/ 1263650 h 3486150"/>
                <a:gd name="connsiteX4" fmla="*/ 1625600 w 1761067"/>
                <a:gd name="connsiteY4" fmla="*/ 1797050 h 3486150"/>
                <a:gd name="connsiteX5" fmla="*/ 1320800 w 1761067"/>
                <a:gd name="connsiteY5" fmla="*/ 2457450 h 3486150"/>
                <a:gd name="connsiteX6" fmla="*/ 781050 w 1761067"/>
                <a:gd name="connsiteY6" fmla="*/ 3168650 h 3486150"/>
                <a:gd name="connsiteX7" fmla="*/ 50800 w 1761067"/>
                <a:gd name="connsiteY7" fmla="*/ 3486150 h 3486150"/>
                <a:gd name="connsiteX0" fmla="*/ 152400 w 1913467"/>
                <a:gd name="connsiteY0" fmla="*/ 0 h 3524250"/>
                <a:gd name="connsiteX1" fmla="*/ 1117600 w 1913467"/>
                <a:gd name="connsiteY1" fmla="*/ 152400 h 3524250"/>
                <a:gd name="connsiteX2" fmla="*/ 1612900 w 1913467"/>
                <a:gd name="connsiteY2" fmla="*/ 603250 h 3524250"/>
                <a:gd name="connsiteX3" fmla="*/ 1885950 w 1913467"/>
                <a:gd name="connsiteY3" fmla="*/ 1263650 h 3524250"/>
                <a:gd name="connsiteX4" fmla="*/ 1778000 w 1913467"/>
                <a:gd name="connsiteY4" fmla="*/ 1797050 h 3524250"/>
                <a:gd name="connsiteX5" fmla="*/ 1473200 w 1913467"/>
                <a:gd name="connsiteY5" fmla="*/ 2457450 h 3524250"/>
                <a:gd name="connsiteX6" fmla="*/ 933450 w 1913467"/>
                <a:gd name="connsiteY6" fmla="*/ 3168650 h 3524250"/>
                <a:gd name="connsiteX7" fmla="*/ 0 w 1913467"/>
                <a:gd name="connsiteY7" fmla="*/ 3524250 h 3524250"/>
                <a:gd name="connsiteX0" fmla="*/ 305858 w 2066925"/>
                <a:gd name="connsiteY0" fmla="*/ 0 h 3583517"/>
                <a:gd name="connsiteX1" fmla="*/ 1271058 w 2066925"/>
                <a:gd name="connsiteY1" fmla="*/ 152400 h 3583517"/>
                <a:gd name="connsiteX2" fmla="*/ 1766358 w 2066925"/>
                <a:gd name="connsiteY2" fmla="*/ 603250 h 3583517"/>
                <a:gd name="connsiteX3" fmla="*/ 2039408 w 2066925"/>
                <a:gd name="connsiteY3" fmla="*/ 1263650 h 3583517"/>
                <a:gd name="connsiteX4" fmla="*/ 1931458 w 2066925"/>
                <a:gd name="connsiteY4" fmla="*/ 1797050 h 3583517"/>
                <a:gd name="connsiteX5" fmla="*/ 1626658 w 2066925"/>
                <a:gd name="connsiteY5" fmla="*/ 2457450 h 3583517"/>
                <a:gd name="connsiteX6" fmla="*/ 1086908 w 2066925"/>
                <a:gd name="connsiteY6" fmla="*/ 3168650 h 3583517"/>
                <a:gd name="connsiteX7" fmla="*/ 153458 w 2066925"/>
                <a:gd name="connsiteY7" fmla="*/ 3524250 h 3583517"/>
                <a:gd name="connsiteX8" fmla="*/ 166158 w 2066925"/>
                <a:gd name="connsiteY8" fmla="*/ 3524250 h 3583517"/>
                <a:gd name="connsiteX0" fmla="*/ 1983846 w 3744913"/>
                <a:gd name="connsiteY0" fmla="*/ 0 h 3676650"/>
                <a:gd name="connsiteX1" fmla="*/ 2949046 w 3744913"/>
                <a:gd name="connsiteY1" fmla="*/ 152400 h 3676650"/>
                <a:gd name="connsiteX2" fmla="*/ 3444346 w 3744913"/>
                <a:gd name="connsiteY2" fmla="*/ 603250 h 3676650"/>
                <a:gd name="connsiteX3" fmla="*/ 3717396 w 3744913"/>
                <a:gd name="connsiteY3" fmla="*/ 1263650 h 3676650"/>
                <a:gd name="connsiteX4" fmla="*/ 3609446 w 3744913"/>
                <a:gd name="connsiteY4" fmla="*/ 1797050 h 3676650"/>
                <a:gd name="connsiteX5" fmla="*/ 3304646 w 3744913"/>
                <a:gd name="connsiteY5" fmla="*/ 2457450 h 3676650"/>
                <a:gd name="connsiteX6" fmla="*/ 2764896 w 3744913"/>
                <a:gd name="connsiteY6" fmla="*/ 3168650 h 3676650"/>
                <a:gd name="connsiteX7" fmla="*/ 1831446 w 3744913"/>
                <a:gd name="connsiteY7" fmla="*/ 3524250 h 3676650"/>
                <a:gd name="connsiteX8" fmla="*/ 2646 w 3744913"/>
                <a:gd name="connsiteY8" fmla="*/ 3676650 h 3676650"/>
                <a:gd name="connsiteX0" fmla="*/ 1983846 w 3744913"/>
                <a:gd name="connsiteY0" fmla="*/ 0 h 3600449"/>
                <a:gd name="connsiteX1" fmla="*/ 2949046 w 3744913"/>
                <a:gd name="connsiteY1" fmla="*/ 152400 h 3600449"/>
                <a:gd name="connsiteX2" fmla="*/ 3444346 w 3744913"/>
                <a:gd name="connsiteY2" fmla="*/ 603250 h 3600449"/>
                <a:gd name="connsiteX3" fmla="*/ 3717396 w 3744913"/>
                <a:gd name="connsiteY3" fmla="*/ 1263650 h 3600449"/>
                <a:gd name="connsiteX4" fmla="*/ 3609446 w 3744913"/>
                <a:gd name="connsiteY4" fmla="*/ 1797050 h 3600449"/>
                <a:gd name="connsiteX5" fmla="*/ 3304646 w 3744913"/>
                <a:gd name="connsiteY5" fmla="*/ 2457450 h 3600449"/>
                <a:gd name="connsiteX6" fmla="*/ 2764896 w 3744913"/>
                <a:gd name="connsiteY6" fmla="*/ 3168650 h 3600449"/>
                <a:gd name="connsiteX7" fmla="*/ 1831446 w 3744913"/>
                <a:gd name="connsiteY7" fmla="*/ 3524250 h 3600449"/>
                <a:gd name="connsiteX8" fmla="*/ 2646 w 3744913"/>
                <a:gd name="connsiteY8" fmla="*/ 3600449 h 3600449"/>
                <a:gd name="connsiteX0" fmla="*/ 1877296 w 3638363"/>
                <a:gd name="connsiteY0" fmla="*/ 0 h 3605658"/>
                <a:gd name="connsiteX1" fmla="*/ 2842496 w 3638363"/>
                <a:gd name="connsiteY1" fmla="*/ 152400 h 3605658"/>
                <a:gd name="connsiteX2" fmla="*/ 3337796 w 3638363"/>
                <a:gd name="connsiteY2" fmla="*/ 603250 h 3605658"/>
                <a:gd name="connsiteX3" fmla="*/ 3610846 w 3638363"/>
                <a:gd name="connsiteY3" fmla="*/ 1263650 h 3605658"/>
                <a:gd name="connsiteX4" fmla="*/ 3502896 w 3638363"/>
                <a:gd name="connsiteY4" fmla="*/ 1797050 h 3605658"/>
                <a:gd name="connsiteX5" fmla="*/ 3198096 w 3638363"/>
                <a:gd name="connsiteY5" fmla="*/ 2457450 h 3605658"/>
                <a:gd name="connsiteX6" fmla="*/ 2658346 w 3638363"/>
                <a:gd name="connsiteY6" fmla="*/ 3168650 h 3605658"/>
                <a:gd name="connsiteX7" fmla="*/ 1724896 w 3638363"/>
                <a:gd name="connsiteY7" fmla="*/ 3524250 h 3605658"/>
                <a:gd name="connsiteX8" fmla="*/ 2646 w 3638363"/>
                <a:gd name="connsiteY8" fmla="*/ 3605658 h 3605658"/>
                <a:gd name="connsiteX0" fmla="*/ 1903932 w 3664999"/>
                <a:gd name="connsiteY0" fmla="*/ 0 h 3594480"/>
                <a:gd name="connsiteX1" fmla="*/ 2869132 w 3664999"/>
                <a:gd name="connsiteY1" fmla="*/ 152400 h 3594480"/>
                <a:gd name="connsiteX2" fmla="*/ 3364432 w 3664999"/>
                <a:gd name="connsiteY2" fmla="*/ 603250 h 3594480"/>
                <a:gd name="connsiteX3" fmla="*/ 3637482 w 3664999"/>
                <a:gd name="connsiteY3" fmla="*/ 1263650 h 3594480"/>
                <a:gd name="connsiteX4" fmla="*/ 3529532 w 3664999"/>
                <a:gd name="connsiteY4" fmla="*/ 1797050 h 3594480"/>
                <a:gd name="connsiteX5" fmla="*/ 3224732 w 3664999"/>
                <a:gd name="connsiteY5" fmla="*/ 2457450 h 3594480"/>
                <a:gd name="connsiteX6" fmla="*/ 2684982 w 3664999"/>
                <a:gd name="connsiteY6" fmla="*/ 3168650 h 3594480"/>
                <a:gd name="connsiteX7" fmla="*/ 1751532 w 3664999"/>
                <a:gd name="connsiteY7" fmla="*/ 3524250 h 3594480"/>
                <a:gd name="connsiteX8" fmla="*/ 2646 w 3664999"/>
                <a:gd name="connsiteY8" fmla="*/ 3590032 h 359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4999" h="3594480">
                  <a:moveTo>
                    <a:pt x="1903932" y="0"/>
                  </a:moveTo>
                  <a:cubicBezTo>
                    <a:pt x="2264823" y="25929"/>
                    <a:pt x="2625715" y="51858"/>
                    <a:pt x="2869132" y="152400"/>
                  </a:cubicBezTo>
                  <a:cubicBezTo>
                    <a:pt x="3112549" y="252942"/>
                    <a:pt x="3236374" y="418042"/>
                    <a:pt x="3364432" y="603250"/>
                  </a:cubicBezTo>
                  <a:cubicBezTo>
                    <a:pt x="3492490" y="788458"/>
                    <a:pt x="3609965" y="1064683"/>
                    <a:pt x="3637482" y="1263650"/>
                  </a:cubicBezTo>
                  <a:cubicBezTo>
                    <a:pt x="3664999" y="1462617"/>
                    <a:pt x="3598324" y="1598083"/>
                    <a:pt x="3529532" y="1797050"/>
                  </a:cubicBezTo>
                  <a:cubicBezTo>
                    <a:pt x="3460740" y="1996017"/>
                    <a:pt x="3365490" y="2228850"/>
                    <a:pt x="3224732" y="2457450"/>
                  </a:cubicBezTo>
                  <a:cubicBezTo>
                    <a:pt x="3083974" y="2686050"/>
                    <a:pt x="2930515" y="2990850"/>
                    <a:pt x="2684982" y="3168650"/>
                  </a:cubicBezTo>
                  <a:cubicBezTo>
                    <a:pt x="2439449" y="3346450"/>
                    <a:pt x="2198588" y="3454020"/>
                    <a:pt x="1751532" y="3524250"/>
                  </a:cubicBezTo>
                  <a:cubicBezTo>
                    <a:pt x="1304476" y="3594480"/>
                    <a:pt x="0" y="3590032"/>
                    <a:pt x="2646" y="3590032"/>
                  </a:cubicBezTo>
                </a:path>
              </a:pathLst>
            </a:cu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36"/>
          <p:cNvGrpSpPr/>
          <p:nvPr/>
        </p:nvGrpSpPr>
        <p:grpSpPr>
          <a:xfrm>
            <a:off x="1453075" y="2273487"/>
            <a:ext cx="2484886" cy="2897405"/>
            <a:chOff x="1986492" y="2229643"/>
            <a:chExt cx="2779675" cy="3168998"/>
          </a:xfrm>
        </p:grpSpPr>
        <p:sp>
          <p:nvSpPr>
            <p:cNvPr id="25" name="Freeform 24"/>
            <p:cNvSpPr/>
            <p:nvPr/>
          </p:nvSpPr>
          <p:spPr>
            <a:xfrm flipV="1">
              <a:off x="2278381" y="4770442"/>
              <a:ext cx="45719" cy="61912"/>
            </a:xfrm>
            <a:custGeom>
              <a:avLst/>
              <a:gdLst>
                <a:gd name="connsiteX0" fmla="*/ 34925 w 34925"/>
                <a:gd name="connsiteY0" fmla="*/ 0 h 69850"/>
                <a:gd name="connsiteX1" fmla="*/ 0 w 34925"/>
                <a:gd name="connsiteY1" fmla="*/ 69850 h 69850"/>
              </a:gdLst>
              <a:ahLst/>
              <a:cxnLst>
                <a:cxn ang="0">
                  <a:pos x="connsiteX0" y="connsiteY0"/>
                </a:cxn>
                <a:cxn ang="0">
                  <a:pos x="connsiteX1" y="connsiteY1"/>
                </a:cxn>
              </a:cxnLst>
              <a:rect l="l" t="t" r="r" b="b"/>
              <a:pathLst>
                <a:path w="34925" h="69850">
                  <a:moveTo>
                    <a:pt x="34925" y="0"/>
                  </a:moveTo>
                  <a:lnTo>
                    <a:pt x="0" y="69850"/>
                  </a:lnTo>
                </a:path>
              </a:pathLst>
            </a:custGeom>
            <a:ln>
              <a:solidFill>
                <a:srgbClr val="FF0000"/>
              </a:solidFill>
              <a:prstDash val="dash"/>
              <a:tailEnd type="arrow"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1986492" y="2229643"/>
              <a:ext cx="2779675" cy="3168998"/>
            </a:xfrm>
            <a:custGeom>
              <a:avLst/>
              <a:gdLst>
                <a:gd name="connsiteX0" fmla="*/ 1601258 w 3493558"/>
                <a:gd name="connsiteY0" fmla="*/ 3257550 h 3257550"/>
                <a:gd name="connsiteX1" fmla="*/ 909108 w 3493558"/>
                <a:gd name="connsiteY1" fmla="*/ 3175000 h 3257550"/>
                <a:gd name="connsiteX2" fmla="*/ 413808 w 3493558"/>
                <a:gd name="connsiteY2" fmla="*/ 2800350 h 3257550"/>
                <a:gd name="connsiteX3" fmla="*/ 45508 w 3493558"/>
                <a:gd name="connsiteY3" fmla="*/ 2114550 h 3257550"/>
                <a:gd name="connsiteX4" fmla="*/ 140758 w 3493558"/>
                <a:gd name="connsiteY4" fmla="*/ 1428750 h 3257550"/>
                <a:gd name="connsiteX5" fmla="*/ 597958 w 3493558"/>
                <a:gd name="connsiteY5" fmla="*/ 768350 h 3257550"/>
                <a:gd name="connsiteX6" fmla="*/ 1683808 w 3493558"/>
                <a:gd name="connsiteY6" fmla="*/ 330200 h 3257550"/>
                <a:gd name="connsiteX7" fmla="*/ 3493558 w 3493558"/>
                <a:gd name="connsiteY7" fmla="*/ 0 h 3257550"/>
                <a:gd name="connsiteX0" fmla="*/ 1276282 w 3493558"/>
                <a:gd name="connsiteY0" fmla="*/ 3236714 h 3247727"/>
                <a:gd name="connsiteX1" fmla="*/ 909108 w 3493558"/>
                <a:gd name="connsiteY1" fmla="*/ 3175000 h 3247727"/>
                <a:gd name="connsiteX2" fmla="*/ 413808 w 3493558"/>
                <a:gd name="connsiteY2" fmla="*/ 2800350 h 3247727"/>
                <a:gd name="connsiteX3" fmla="*/ 45508 w 3493558"/>
                <a:gd name="connsiteY3" fmla="*/ 2114550 h 3247727"/>
                <a:gd name="connsiteX4" fmla="*/ 140758 w 3493558"/>
                <a:gd name="connsiteY4" fmla="*/ 1428750 h 3247727"/>
                <a:gd name="connsiteX5" fmla="*/ 597958 w 3493558"/>
                <a:gd name="connsiteY5" fmla="*/ 768350 h 3247727"/>
                <a:gd name="connsiteX6" fmla="*/ 1683808 w 3493558"/>
                <a:gd name="connsiteY6" fmla="*/ 330200 h 3247727"/>
                <a:gd name="connsiteX7" fmla="*/ 3493558 w 3493558"/>
                <a:gd name="connsiteY7" fmla="*/ 0 h 3247727"/>
                <a:gd name="connsiteX0" fmla="*/ 1286938 w 3493558"/>
                <a:gd name="connsiteY0" fmla="*/ 3252341 h 3252341"/>
                <a:gd name="connsiteX1" fmla="*/ 909108 w 3493558"/>
                <a:gd name="connsiteY1" fmla="*/ 3175000 h 3252341"/>
                <a:gd name="connsiteX2" fmla="*/ 413808 w 3493558"/>
                <a:gd name="connsiteY2" fmla="*/ 2800350 h 3252341"/>
                <a:gd name="connsiteX3" fmla="*/ 45508 w 3493558"/>
                <a:gd name="connsiteY3" fmla="*/ 2114550 h 3252341"/>
                <a:gd name="connsiteX4" fmla="*/ 140758 w 3493558"/>
                <a:gd name="connsiteY4" fmla="*/ 1428750 h 3252341"/>
                <a:gd name="connsiteX5" fmla="*/ 597958 w 3493558"/>
                <a:gd name="connsiteY5" fmla="*/ 768350 h 3252341"/>
                <a:gd name="connsiteX6" fmla="*/ 1683808 w 3493558"/>
                <a:gd name="connsiteY6" fmla="*/ 330200 h 3252341"/>
                <a:gd name="connsiteX7" fmla="*/ 3493558 w 3493558"/>
                <a:gd name="connsiteY7" fmla="*/ 0 h 3252341"/>
                <a:gd name="connsiteX0" fmla="*/ 1286938 w 2779675"/>
                <a:gd name="connsiteY0" fmla="*/ 3168998 h 3168998"/>
                <a:gd name="connsiteX1" fmla="*/ 909108 w 2779675"/>
                <a:gd name="connsiteY1" fmla="*/ 3091657 h 3168998"/>
                <a:gd name="connsiteX2" fmla="*/ 413808 w 2779675"/>
                <a:gd name="connsiteY2" fmla="*/ 2717007 h 3168998"/>
                <a:gd name="connsiteX3" fmla="*/ 45508 w 2779675"/>
                <a:gd name="connsiteY3" fmla="*/ 2031207 h 3168998"/>
                <a:gd name="connsiteX4" fmla="*/ 140758 w 2779675"/>
                <a:gd name="connsiteY4" fmla="*/ 1345407 h 3168998"/>
                <a:gd name="connsiteX5" fmla="*/ 597958 w 2779675"/>
                <a:gd name="connsiteY5" fmla="*/ 685007 h 3168998"/>
                <a:gd name="connsiteX6" fmla="*/ 1683808 w 2779675"/>
                <a:gd name="connsiteY6" fmla="*/ 246857 h 3168998"/>
                <a:gd name="connsiteX7" fmla="*/ 2779675 w 2779675"/>
                <a:gd name="connsiteY7" fmla="*/ 0 h 3168998"/>
                <a:gd name="connsiteX0" fmla="*/ 1286938 w 2779675"/>
                <a:gd name="connsiteY0" fmla="*/ 3168998 h 3168998"/>
                <a:gd name="connsiteX1" fmla="*/ 909108 w 2779675"/>
                <a:gd name="connsiteY1" fmla="*/ 3091657 h 3168998"/>
                <a:gd name="connsiteX2" fmla="*/ 413808 w 2779675"/>
                <a:gd name="connsiteY2" fmla="*/ 2717007 h 3168998"/>
                <a:gd name="connsiteX3" fmla="*/ 45508 w 2779675"/>
                <a:gd name="connsiteY3" fmla="*/ 2031207 h 3168998"/>
                <a:gd name="connsiteX4" fmla="*/ 140758 w 2779675"/>
                <a:gd name="connsiteY4" fmla="*/ 1345407 h 3168998"/>
                <a:gd name="connsiteX5" fmla="*/ 597958 w 2779675"/>
                <a:gd name="connsiteY5" fmla="*/ 685007 h 3168998"/>
                <a:gd name="connsiteX6" fmla="*/ 1683808 w 2779675"/>
                <a:gd name="connsiteY6" fmla="*/ 246857 h 3168998"/>
                <a:gd name="connsiteX7" fmla="*/ 2779675 w 2779675"/>
                <a:gd name="connsiteY7" fmla="*/ 0 h 316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675" h="3168998">
                  <a:moveTo>
                    <a:pt x="1286938" y="3168998"/>
                  </a:moveTo>
                  <a:cubicBezTo>
                    <a:pt x="1039817" y="3165823"/>
                    <a:pt x="1054630" y="3166989"/>
                    <a:pt x="909108" y="3091657"/>
                  </a:cubicBezTo>
                  <a:cubicBezTo>
                    <a:pt x="763586" y="3016325"/>
                    <a:pt x="557741" y="2893749"/>
                    <a:pt x="413808" y="2717007"/>
                  </a:cubicBezTo>
                  <a:cubicBezTo>
                    <a:pt x="269875" y="2540265"/>
                    <a:pt x="91016" y="2259807"/>
                    <a:pt x="45508" y="2031207"/>
                  </a:cubicBezTo>
                  <a:cubicBezTo>
                    <a:pt x="0" y="1802607"/>
                    <a:pt x="48683" y="1569774"/>
                    <a:pt x="140758" y="1345407"/>
                  </a:cubicBezTo>
                  <a:cubicBezTo>
                    <a:pt x="232833" y="1121040"/>
                    <a:pt x="340783" y="868099"/>
                    <a:pt x="597958" y="685007"/>
                  </a:cubicBezTo>
                  <a:cubicBezTo>
                    <a:pt x="855133" y="501915"/>
                    <a:pt x="1320188" y="361025"/>
                    <a:pt x="1683808" y="246857"/>
                  </a:cubicBezTo>
                  <a:cubicBezTo>
                    <a:pt x="2047428" y="132689"/>
                    <a:pt x="2334117" y="66096"/>
                    <a:pt x="2779675" y="0"/>
                  </a:cubicBez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p:cNvSpPr txBox="1"/>
          <p:nvPr/>
        </p:nvSpPr>
        <p:spPr>
          <a:xfrm>
            <a:off x="4495800" y="1496798"/>
            <a:ext cx="457200" cy="430887"/>
          </a:xfrm>
          <a:prstGeom prst="rect">
            <a:avLst/>
          </a:prstGeom>
          <a:noFill/>
        </p:spPr>
        <p:txBody>
          <a:bodyPr wrap="square" rtlCol="0">
            <a:spAutoFit/>
          </a:bodyPr>
          <a:lstStyle/>
          <a:p>
            <a:r>
              <a:rPr lang="en-US" sz="2200" b="1" i="1" dirty="0" smtClean="0">
                <a:solidFill>
                  <a:srgbClr val="FF0000"/>
                </a:solidFill>
              </a:rPr>
              <a:t>x</a:t>
            </a:r>
            <a:r>
              <a:rPr lang="en-US" sz="2200" b="1" i="1" baseline="-25000" dirty="0" smtClean="0">
                <a:solidFill>
                  <a:srgbClr val="FF0000"/>
                </a:solidFill>
              </a:rPr>
              <a:t>1</a:t>
            </a:r>
            <a:endParaRPr lang="en-US" sz="2200" b="1" i="1" baseline="-25000" dirty="0">
              <a:solidFill>
                <a:srgbClr val="FF0000"/>
              </a:solidFill>
            </a:endParaRPr>
          </a:p>
        </p:txBody>
      </p:sp>
      <p:sp>
        <p:nvSpPr>
          <p:cNvPr id="40" name="TextBox 39"/>
          <p:cNvSpPr txBox="1"/>
          <p:nvPr/>
        </p:nvSpPr>
        <p:spPr>
          <a:xfrm>
            <a:off x="4343400" y="1949533"/>
            <a:ext cx="457200" cy="461665"/>
          </a:xfrm>
          <a:prstGeom prst="rect">
            <a:avLst/>
          </a:prstGeom>
          <a:noFill/>
        </p:spPr>
        <p:txBody>
          <a:bodyPr wrap="square" rtlCol="0">
            <a:spAutoFit/>
          </a:bodyPr>
          <a:lstStyle/>
          <a:p>
            <a:r>
              <a:rPr lang="en-US" sz="2400" b="1" i="1" dirty="0" smtClean="0">
                <a:solidFill>
                  <a:srgbClr val="FF0000"/>
                </a:solidFill>
              </a:rPr>
              <a:t>x</a:t>
            </a:r>
            <a:r>
              <a:rPr lang="en-US" sz="2400" b="1" i="1" baseline="-25000" dirty="0" smtClean="0">
                <a:solidFill>
                  <a:srgbClr val="FF0000"/>
                </a:solidFill>
              </a:rPr>
              <a:t>2</a:t>
            </a:r>
            <a:endParaRPr lang="en-US" sz="2400" b="1" i="1" baseline="-25000" dirty="0">
              <a:solidFill>
                <a:srgbClr val="FF0000"/>
              </a:solidFill>
            </a:endParaRPr>
          </a:p>
        </p:txBody>
      </p:sp>
      <p:sp>
        <p:nvSpPr>
          <p:cNvPr id="27" name="Freeform 26"/>
          <p:cNvSpPr/>
          <p:nvPr/>
        </p:nvSpPr>
        <p:spPr>
          <a:xfrm>
            <a:off x="4244340" y="1896848"/>
            <a:ext cx="331470" cy="22860"/>
          </a:xfrm>
          <a:custGeom>
            <a:avLst/>
            <a:gdLst>
              <a:gd name="connsiteX0" fmla="*/ 0 w 331470"/>
              <a:gd name="connsiteY0" fmla="*/ 22860 h 22860"/>
              <a:gd name="connsiteX1" fmla="*/ 331470 w 331470"/>
              <a:gd name="connsiteY1" fmla="*/ 0 h 22860"/>
            </a:gdLst>
            <a:ahLst/>
            <a:cxnLst>
              <a:cxn ang="0">
                <a:pos x="connsiteX0" y="connsiteY0"/>
              </a:cxn>
              <a:cxn ang="0">
                <a:pos x="connsiteX1" y="connsiteY1"/>
              </a:cxn>
            </a:cxnLst>
            <a:rect l="l" t="t" r="r" b="b"/>
            <a:pathLst>
              <a:path w="331470" h="22860">
                <a:moveTo>
                  <a:pt x="0" y="22860"/>
                </a:moveTo>
                <a:cubicBezTo>
                  <a:pt x="100012" y="13335"/>
                  <a:pt x="200025" y="3810"/>
                  <a:pt x="331470" y="0"/>
                </a:cubicBezTo>
              </a:path>
            </a:pathLst>
          </a:cu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609859" y="5162972"/>
            <a:ext cx="290504" cy="10478"/>
          </a:xfrm>
          <a:custGeom>
            <a:avLst/>
            <a:gdLst>
              <a:gd name="connsiteX0" fmla="*/ 0 w 331470"/>
              <a:gd name="connsiteY0" fmla="*/ 22860 h 22860"/>
              <a:gd name="connsiteX1" fmla="*/ 331470 w 331470"/>
              <a:gd name="connsiteY1" fmla="*/ 0 h 22860"/>
              <a:gd name="connsiteX0" fmla="*/ 0 w 304800"/>
              <a:gd name="connsiteY0" fmla="*/ 22860 h 22860"/>
              <a:gd name="connsiteX1" fmla="*/ 304800 w 304800"/>
              <a:gd name="connsiteY1" fmla="*/ 0 h 22860"/>
              <a:gd name="connsiteX0" fmla="*/ 0 w 304800"/>
              <a:gd name="connsiteY0" fmla="*/ 22860 h 22860"/>
              <a:gd name="connsiteX1" fmla="*/ 304800 w 304800"/>
              <a:gd name="connsiteY1" fmla="*/ 0 h 22860"/>
              <a:gd name="connsiteX0" fmla="*/ 0 w 309563"/>
              <a:gd name="connsiteY0" fmla="*/ 9525 h 9525"/>
              <a:gd name="connsiteX1" fmla="*/ 309563 w 309563"/>
              <a:gd name="connsiteY1" fmla="*/ 953 h 9525"/>
              <a:gd name="connsiteX0" fmla="*/ 0 w 8923"/>
              <a:gd name="connsiteY0" fmla="*/ 10000 h 20001"/>
              <a:gd name="connsiteX1" fmla="*/ 8923 w 8923"/>
              <a:gd name="connsiteY1" fmla="*/ 16002 h 20001"/>
              <a:gd name="connsiteX0" fmla="*/ 517 w 10517"/>
              <a:gd name="connsiteY0" fmla="*/ 0 h 5500"/>
              <a:gd name="connsiteX1" fmla="*/ 0 w 10517"/>
              <a:gd name="connsiteY1" fmla="*/ 5500 h 5500"/>
              <a:gd name="connsiteX2" fmla="*/ 10517 w 10517"/>
              <a:gd name="connsiteY2" fmla="*/ 3001 h 5500"/>
            </a:gdLst>
            <a:ahLst/>
            <a:cxnLst>
              <a:cxn ang="0">
                <a:pos x="connsiteX0" y="connsiteY0"/>
              </a:cxn>
              <a:cxn ang="0">
                <a:pos x="connsiteX1" y="connsiteY1"/>
              </a:cxn>
              <a:cxn ang="0">
                <a:pos x="connsiteX2" y="connsiteY2"/>
              </a:cxn>
            </a:cxnLst>
            <a:rect l="l" t="t" r="r" b="b"/>
            <a:pathLst>
              <a:path w="10517" h="5500">
                <a:moveTo>
                  <a:pt x="517" y="0"/>
                </a:moveTo>
                <a:cubicBezTo>
                  <a:pt x="345" y="1833"/>
                  <a:pt x="172" y="3667"/>
                  <a:pt x="0" y="5500"/>
                </a:cubicBezTo>
                <a:cubicBezTo>
                  <a:pt x="3621" y="5000"/>
                  <a:pt x="5759" y="5000"/>
                  <a:pt x="10517" y="3001"/>
                </a:cubicBezTo>
              </a:path>
            </a:pathLst>
          </a:cu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943350" y="2234986"/>
            <a:ext cx="464820" cy="41910"/>
          </a:xfrm>
          <a:custGeom>
            <a:avLst/>
            <a:gdLst>
              <a:gd name="connsiteX0" fmla="*/ 0 w 331470"/>
              <a:gd name="connsiteY0" fmla="*/ 22860 h 22860"/>
              <a:gd name="connsiteX1" fmla="*/ 331470 w 331470"/>
              <a:gd name="connsiteY1" fmla="*/ 0 h 22860"/>
              <a:gd name="connsiteX0" fmla="*/ 0 w 579120"/>
              <a:gd name="connsiteY0" fmla="*/ 18098 h 18098"/>
              <a:gd name="connsiteX1" fmla="*/ 579120 w 579120"/>
              <a:gd name="connsiteY1" fmla="*/ 0 h 18098"/>
              <a:gd name="connsiteX0" fmla="*/ 0 w 464820"/>
              <a:gd name="connsiteY0" fmla="*/ 41910 h 41910"/>
              <a:gd name="connsiteX1" fmla="*/ 464820 w 464820"/>
              <a:gd name="connsiteY1" fmla="*/ 0 h 41910"/>
            </a:gdLst>
            <a:ahLst/>
            <a:cxnLst>
              <a:cxn ang="0">
                <a:pos x="connsiteX0" y="connsiteY0"/>
              </a:cxn>
              <a:cxn ang="0">
                <a:pos x="connsiteX1" y="connsiteY1"/>
              </a:cxn>
            </a:cxnLst>
            <a:rect l="l" t="t" r="r" b="b"/>
            <a:pathLst>
              <a:path w="464820" h="41910">
                <a:moveTo>
                  <a:pt x="0" y="41910"/>
                </a:moveTo>
                <a:cubicBezTo>
                  <a:pt x="100012" y="32385"/>
                  <a:pt x="333375" y="3810"/>
                  <a:pt x="464820" y="0"/>
                </a:cubicBezTo>
              </a:path>
            </a:pathLst>
          </a:cu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553200" y="2310825"/>
            <a:ext cx="2286000" cy="584775"/>
          </a:xfrm>
          <a:prstGeom prst="rect">
            <a:avLst/>
          </a:prstGeom>
          <a:noFill/>
        </p:spPr>
        <p:txBody>
          <a:bodyPr wrap="square" rtlCol="0">
            <a:spAutoFit/>
          </a:bodyPr>
          <a:lstStyle/>
          <a:p>
            <a:r>
              <a:rPr lang="en-US" sz="3200" b="1" i="1" dirty="0" smtClean="0">
                <a:solidFill>
                  <a:srgbClr val="FF0000"/>
                </a:solidFill>
              </a:rPr>
              <a:t>x</a:t>
            </a:r>
            <a:r>
              <a:rPr lang="en-US" sz="3200" b="1" i="1" baseline="-25000" dirty="0" smtClean="0">
                <a:solidFill>
                  <a:srgbClr val="FF0000"/>
                </a:solidFill>
              </a:rPr>
              <a:t>2 </a:t>
            </a:r>
            <a:r>
              <a:rPr lang="en-US" sz="3200" b="1" i="1" dirty="0" smtClean="0">
                <a:solidFill>
                  <a:srgbClr val="FF0000"/>
                </a:solidFill>
              </a:rPr>
              <a:t>= P(x</a:t>
            </a:r>
            <a:r>
              <a:rPr lang="en-US" sz="3200" b="1" i="1" baseline="-25000" dirty="0" smtClean="0">
                <a:solidFill>
                  <a:srgbClr val="FF0000"/>
                </a:solidFill>
              </a:rPr>
              <a:t>1</a:t>
            </a:r>
            <a:r>
              <a:rPr lang="en-US" sz="3200" b="1" i="1" dirty="0" smtClean="0">
                <a:solidFill>
                  <a:srgbClr val="FF0000"/>
                </a:solidFill>
              </a:rPr>
              <a:t>)</a:t>
            </a:r>
            <a:endParaRPr lang="en-US" sz="3200" b="1" i="1" dirty="0">
              <a:solidFill>
                <a:srgbClr val="FF0000"/>
              </a:solidFill>
            </a:endParaRPr>
          </a:p>
        </p:txBody>
      </p:sp>
      <p:sp>
        <p:nvSpPr>
          <p:cNvPr id="35" name="Rounded Rectangle 34"/>
          <p:cNvSpPr/>
          <p:nvPr/>
        </p:nvSpPr>
        <p:spPr>
          <a:xfrm>
            <a:off x="685800" y="5562600"/>
            <a:ext cx="76962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Stability of </a:t>
            </a:r>
            <a:r>
              <a:rPr lang="en-US" sz="2800" dirty="0" err="1" smtClean="0"/>
              <a:t>Poincaré</a:t>
            </a:r>
            <a:r>
              <a:rPr lang="en-US" sz="2800" dirty="0" smtClean="0"/>
              <a:t> Map ↔ Stability of limit cycle</a:t>
            </a:r>
            <a:endParaRPr lang="en-US" sz="2800" dirty="0"/>
          </a:p>
        </p:txBody>
      </p:sp>
      <p:sp>
        <p:nvSpPr>
          <p:cNvPr id="36" name="TextBox 35"/>
          <p:cNvSpPr txBox="1"/>
          <p:nvPr/>
        </p:nvSpPr>
        <p:spPr>
          <a:xfrm>
            <a:off x="6553200" y="3225225"/>
            <a:ext cx="2286000" cy="584775"/>
          </a:xfrm>
          <a:prstGeom prst="rect">
            <a:avLst/>
          </a:prstGeom>
          <a:noFill/>
        </p:spPr>
        <p:txBody>
          <a:bodyPr wrap="square" rtlCol="0">
            <a:spAutoFit/>
          </a:bodyPr>
          <a:lstStyle/>
          <a:p>
            <a:r>
              <a:rPr lang="en-US" sz="3200" b="1" i="1" dirty="0" smtClean="0">
                <a:solidFill>
                  <a:srgbClr val="FF0000"/>
                </a:solidFill>
              </a:rPr>
              <a:t>x</a:t>
            </a:r>
            <a:r>
              <a:rPr lang="en-US" sz="3200" b="1" i="1" baseline="30000" dirty="0" smtClean="0">
                <a:solidFill>
                  <a:srgbClr val="FF0000"/>
                </a:solidFill>
              </a:rPr>
              <a:t>*</a:t>
            </a:r>
            <a:r>
              <a:rPr lang="el-GR" sz="3200" b="1" i="1" baseline="-25000" dirty="0" smtClean="0">
                <a:solidFill>
                  <a:srgbClr val="FF0000"/>
                </a:solidFill>
              </a:rPr>
              <a:t>α</a:t>
            </a:r>
            <a:r>
              <a:rPr lang="en-US" sz="3200" b="1" i="1" baseline="-25000" dirty="0" smtClean="0">
                <a:solidFill>
                  <a:srgbClr val="FF0000"/>
                </a:solidFill>
              </a:rPr>
              <a:t> </a:t>
            </a:r>
            <a:r>
              <a:rPr lang="en-US" sz="3200" b="1" i="1" dirty="0" smtClean="0">
                <a:solidFill>
                  <a:srgbClr val="FF0000"/>
                </a:solidFill>
              </a:rPr>
              <a:t>= P(x</a:t>
            </a:r>
            <a:r>
              <a:rPr lang="en-US" sz="3200" b="1" i="1" baseline="30000" dirty="0" smtClean="0">
                <a:solidFill>
                  <a:srgbClr val="FF0000"/>
                </a:solidFill>
              </a:rPr>
              <a:t>*</a:t>
            </a:r>
            <a:r>
              <a:rPr lang="el-GR" sz="3200" b="1" i="1" baseline="-25000" dirty="0" smtClean="0">
                <a:solidFill>
                  <a:srgbClr val="FF0000"/>
                </a:solidFill>
              </a:rPr>
              <a:t>α</a:t>
            </a:r>
            <a:r>
              <a:rPr lang="en-US" sz="3200" b="1" i="1" dirty="0" smtClean="0">
                <a:solidFill>
                  <a:srgbClr val="FF0000"/>
                </a:solidFill>
              </a:rPr>
              <a:t>)</a:t>
            </a:r>
            <a:endParaRPr lang="en-US" sz="3200" b="1" i="1" dirty="0">
              <a:solidFill>
                <a:srgbClr val="FF0000"/>
              </a:solidFill>
            </a:endParaRPr>
          </a:p>
        </p:txBody>
      </p:sp>
      <p:sp>
        <p:nvSpPr>
          <p:cNvPr id="3" name="Title 2"/>
          <p:cNvSpPr>
            <a:spLocks noGrp="1"/>
          </p:cNvSpPr>
          <p:nvPr>
            <p:ph type="title"/>
          </p:nvPr>
        </p:nvSpPr>
        <p:spPr/>
        <p:txBody>
          <a:bodyPr/>
          <a:lstStyle/>
          <a:p>
            <a:r>
              <a:rPr lang="en-US" dirty="0" err="1"/>
              <a:t>Poincaré</a:t>
            </a:r>
            <a:r>
              <a:rPr lang="en-US" dirty="0"/>
              <a:t> Map</a:t>
            </a:r>
          </a:p>
        </p:txBody>
      </p:sp>
    </p:spTree>
    <p:custDataLst>
      <p:tags r:id="rId2"/>
    </p:custDataLst>
    <p:extLst>
      <p:ext uri="{BB962C8B-B14F-4D97-AF65-F5344CB8AC3E}">
        <p14:creationId xmlns:p14="http://schemas.microsoft.com/office/powerpoint/2010/main" val="1973470405"/>
      </p:ext>
    </p:extLst>
  </p:cSld>
  <p:clrMapOvr>
    <a:masterClrMapping/>
  </p:clrMapOvr>
  <p:transition xmlns:p14="http://schemas.microsoft.com/office/powerpoint/2010/main" advTm="5981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200"/>
                                        <p:tgtEl>
                                          <p:spTgt spid="27"/>
                                        </p:tgtEl>
                                      </p:cBhvr>
                                    </p:animEffect>
                                  </p:childTnLst>
                                </p:cTn>
                              </p:par>
                            </p:childTnLst>
                          </p:cTn>
                        </p:par>
                        <p:par>
                          <p:cTn id="12" fill="hold">
                            <p:stCondLst>
                              <p:cond delay="1200"/>
                            </p:stCondLst>
                            <p:childTnLst>
                              <p:par>
                                <p:cTn id="13" presetID="1"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100"/>
                                        <p:tgtEl>
                                          <p:spTgt spid="28"/>
                                        </p:tgtEl>
                                      </p:cBhvr>
                                    </p:animEffect>
                                  </p:childTnLst>
                                </p:cTn>
                              </p:par>
                            </p:childTnLst>
                          </p:cTn>
                        </p:par>
                        <p:par>
                          <p:cTn id="24" fill="hold">
                            <p:stCondLst>
                              <p:cond delay="1100"/>
                            </p:stCondLst>
                            <p:childTnLst>
                              <p:par>
                                <p:cTn id="25" presetID="2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1000"/>
                                        <p:tgtEl>
                                          <p:spTgt spid="6"/>
                                        </p:tgtEl>
                                      </p:cBhvr>
                                    </p:animEffect>
                                  </p:childTnLst>
                                </p:cTn>
                              </p:par>
                            </p:childTnLst>
                          </p:cTn>
                        </p:par>
                        <p:par>
                          <p:cTn id="28" fill="hold">
                            <p:stCondLst>
                              <p:cond delay="2100"/>
                            </p:stCondLst>
                            <p:childTnLst>
                              <p:par>
                                <p:cTn id="29" presetID="2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200"/>
                                        <p:tgtEl>
                                          <p:spTgt spid="30"/>
                                        </p:tgtEl>
                                      </p:cBhvr>
                                    </p:animEffect>
                                  </p:childTnLst>
                                </p:cTn>
                              </p:par>
                            </p:childTnLst>
                          </p:cTn>
                        </p:par>
                        <p:par>
                          <p:cTn id="32" fill="hold">
                            <p:stCondLst>
                              <p:cond delay="2300"/>
                            </p:stCondLst>
                            <p:childTnLst>
                              <p:par>
                                <p:cTn id="33" presetID="1"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par>
                          <p:cTn id="35" fill="hold">
                            <p:stCondLst>
                              <p:cond delay="2300"/>
                            </p:stCondLst>
                            <p:childTnLst>
                              <p:par>
                                <p:cTn id="36" presetID="1"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40" grpId="0"/>
      <p:bldP spid="27" grpId="0" animBg="1"/>
      <p:bldP spid="28" grpId="0" animBg="1"/>
      <p:bldP spid="30" grpId="0" animBg="1"/>
      <p:bldP spid="32"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a:bodyPr>
          <a:lstStyle/>
          <a:p>
            <a:r>
              <a:rPr lang="en-US" sz="2800" b="1" dirty="0" smtClean="0">
                <a:solidFill>
                  <a:srgbClr val="FF0000"/>
                </a:solidFill>
              </a:rPr>
              <a:t>Theorem:</a:t>
            </a:r>
            <a:r>
              <a:rPr lang="en-US" sz="2800" dirty="0" smtClean="0"/>
              <a:t> The limit cycle of the DCTCP system: </a:t>
            </a:r>
          </a:p>
          <a:p>
            <a:endParaRPr lang="en-US" sz="2800" dirty="0" smtClean="0"/>
          </a:p>
          <a:p>
            <a:endParaRPr lang="en-US" sz="500" dirty="0" smtClean="0"/>
          </a:p>
          <a:p>
            <a:pPr>
              <a:buNone/>
            </a:pPr>
            <a:r>
              <a:rPr lang="en-US" sz="2800" dirty="0" smtClean="0"/>
              <a:t>is locally asymptotically stable if and only if </a:t>
            </a:r>
            <a:r>
              <a:rPr lang="el-GR" sz="2800" b="1" i="1" dirty="0" smtClean="0">
                <a:solidFill>
                  <a:srgbClr val="FF0000"/>
                </a:solidFill>
              </a:rPr>
              <a:t>ρ</a:t>
            </a:r>
            <a:r>
              <a:rPr lang="en-US" sz="2800" b="1" i="1" dirty="0" smtClean="0">
                <a:solidFill>
                  <a:srgbClr val="FF0000"/>
                </a:solidFill>
              </a:rPr>
              <a:t>(Z</a:t>
            </a:r>
            <a:r>
              <a:rPr lang="en-US" sz="2800" b="1" i="1" baseline="-25000" dirty="0" smtClean="0">
                <a:solidFill>
                  <a:srgbClr val="FF0000"/>
                </a:solidFill>
              </a:rPr>
              <a:t>1</a:t>
            </a:r>
            <a:r>
              <a:rPr lang="en-US" sz="2800" b="1" i="1" dirty="0" smtClean="0">
                <a:solidFill>
                  <a:srgbClr val="FF0000"/>
                </a:solidFill>
              </a:rPr>
              <a:t>Z</a:t>
            </a:r>
            <a:r>
              <a:rPr lang="en-US" sz="2800" b="1" i="1" baseline="-25000" dirty="0" smtClean="0">
                <a:solidFill>
                  <a:srgbClr val="FF0000"/>
                </a:solidFill>
              </a:rPr>
              <a:t>2</a:t>
            </a:r>
            <a:r>
              <a:rPr lang="en-US" sz="2800" b="1" i="1" dirty="0" smtClean="0">
                <a:solidFill>
                  <a:srgbClr val="FF0000"/>
                </a:solidFill>
              </a:rPr>
              <a:t>) </a:t>
            </a:r>
            <a:r>
              <a:rPr lang="en-US" sz="2800" b="1" dirty="0" smtClean="0">
                <a:solidFill>
                  <a:srgbClr val="FF0000"/>
                </a:solidFill>
              </a:rPr>
              <a:t>&lt; 1</a:t>
            </a:r>
            <a:r>
              <a:rPr lang="en-US" sz="2800" dirty="0" smtClean="0"/>
              <a:t>.</a:t>
            </a:r>
          </a:p>
          <a:p>
            <a:pPr>
              <a:buNone/>
            </a:pPr>
            <a:endParaRPr lang="en-US" sz="2800" dirty="0" smtClean="0"/>
          </a:p>
          <a:p>
            <a:pPr>
              <a:buNone/>
            </a:pPr>
            <a:endParaRPr lang="en-US" sz="2800" dirty="0" smtClean="0"/>
          </a:p>
          <a:p>
            <a:pPr>
              <a:buNone/>
            </a:pPr>
            <a:endParaRPr lang="en-US" sz="2800" dirty="0" smtClean="0"/>
          </a:p>
          <a:p>
            <a:pPr>
              <a:buFontTx/>
              <a:buChar char="-"/>
            </a:pPr>
            <a:endParaRPr lang="en-US" sz="900" i="1" dirty="0" smtClean="0"/>
          </a:p>
          <a:p>
            <a:pPr>
              <a:buFontTx/>
              <a:buChar char="-"/>
            </a:pPr>
            <a:r>
              <a:rPr lang="en-US" sz="1800" i="1" dirty="0" smtClean="0"/>
              <a:t>J</a:t>
            </a:r>
            <a:r>
              <a:rPr lang="en-US" sz="1800" i="1" baseline="-25000" dirty="0" smtClean="0"/>
              <a:t>F</a:t>
            </a:r>
            <a:r>
              <a:rPr lang="en-US" sz="1800" baseline="-25000" dirty="0" smtClean="0"/>
              <a:t>  </a:t>
            </a:r>
            <a:r>
              <a:rPr lang="en-US" sz="1800" dirty="0" smtClean="0"/>
              <a:t>is the </a:t>
            </a:r>
            <a:r>
              <a:rPr lang="en-US" sz="1800" dirty="0" err="1" smtClean="0"/>
              <a:t>Jacobian</a:t>
            </a:r>
            <a:r>
              <a:rPr lang="en-US" sz="1800" dirty="0" smtClean="0"/>
              <a:t> matrix with respect to x.</a:t>
            </a:r>
            <a:r>
              <a:rPr lang="en-US" sz="1800" baseline="-25000" dirty="0" smtClean="0"/>
              <a:t> </a:t>
            </a:r>
          </a:p>
          <a:p>
            <a:pPr>
              <a:buFontTx/>
              <a:buChar char="-"/>
            </a:pPr>
            <a:r>
              <a:rPr lang="en-US" sz="1800" i="1" dirty="0" smtClean="0"/>
              <a:t>T = (</a:t>
            </a:r>
            <a:r>
              <a:rPr lang="en-US" sz="1800" dirty="0" smtClean="0"/>
              <a:t>1</a:t>
            </a:r>
            <a:r>
              <a:rPr lang="en-US" sz="1800" i="1" dirty="0" smtClean="0"/>
              <a:t> + h</a:t>
            </a:r>
            <a:r>
              <a:rPr lang="el-GR" sz="1800" i="1" baseline="-25000" dirty="0" smtClean="0"/>
              <a:t>α</a:t>
            </a:r>
            <a:r>
              <a:rPr lang="en-US" sz="1800" i="1" dirty="0" smtClean="0"/>
              <a:t>)+(</a:t>
            </a:r>
            <a:r>
              <a:rPr lang="en-US" sz="1800" dirty="0" smtClean="0"/>
              <a:t>1</a:t>
            </a:r>
            <a:r>
              <a:rPr lang="en-US" sz="1800" i="1" dirty="0" smtClean="0"/>
              <a:t> + h</a:t>
            </a:r>
            <a:r>
              <a:rPr lang="el-GR" sz="1800" i="1" baseline="-25000" dirty="0" smtClean="0"/>
              <a:t>β</a:t>
            </a:r>
            <a:r>
              <a:rPr lang="en-US" sz="1800" i="1" dirty="0" smtClean="0"/>
              <a:t>)</a:t>
            </a:r>
            <a:r>
              <a:rPr lang="en-US" sz="1800" dirty="0" smtClean="0"/>
              <a:t> is the period of the limit cycle.</a:t>
            </a:r>
          </a:p>
          <a:p>
            <a:pPr>
              <a:buNone/>
            </a:pPr>
            <a:endParaRPr lang="en-US" sz="1200" b="1" dirty="0" smtClean="0">
              <a:solidFill>
                <a:srgbClr val="FF0000"/>
              </a:solidFill>
            </a:endParaRPr>
          </a:p>
          <a:p>
            <a:r>
              <a:rPr lang="en-US" sz="2800" b="1" dirty="0" smtClean="0">
                <a:solidFill>
                  <a:srgbClr val="FF0000"/>
                </a:solidFill>
              </a:rPr>
              <a:t>Proof: </a:t>
            </a:r>
            <a:r>
              <a:rPr lang="en-US" sz="2800" dirty="0" smtClean="0"/>
              <a:t>Show that  </a:t>
            </a:r>
            <a:r>
              <a:rPr lang="en-US" sz="2800" i="1" dirty="0" smtClean="0"/>
              <a:t>P(x</a:t>
            </a:r>
            <a:r>
              <a:rPr lang="en-US" sz="2800" i="1" baseline="30000" dirty="0" smtClean="0"/>
              <a:t>*</a:t>
            </a:r>
            <a:r>
              <a:rPr lang="en-US" sz="2800" i="1" baseline="-25000" dirty="0" smtClean="0"/>
              <a:t>α</a:t>
            </a:r>
            <a:r>
              <a:rPr lang="en-US" sz="2800" i="1" baseline="30000" dirty="0" smtClean="0"/>
              <a:t> </a:t>
            </a:r>
            <a:r>
              <a:rPr lang="en-US" sz="2800" i="1" dirty="0" smtClean="0"/>
              <a:t>+ </a:t>
            </a:r>
            <a:r>
              <a:rPr lang="el-GR" sz="2800" i="1" dirty="0" smtClean="0"/>
              <a:t>δ</a:t>
            </a:r>
            <a:r>
              <a:rPr lang="en-US" sz="2800" i="1" dirty="0" smtClean="0"/>
              <a:t>) = x</a:t>
            </a:r>
            <a:r>
              <a:rPr lang="en-US" sz="2800" i="1" baseline="30000" dirty="0" smtClean="0"/>
              <a:t>*</a:t>
            </a:r>
            <a:r>
              <a:rPr lang="en-US" sz="2800" i="1" baseline="-25000" dirty="0" smtClean="0"/>
              <a:t>α </a:t>
            </a:r>
            <a:r>
              <a:rPr lang="en-US" sz="2800" i="1" dirty="0" smtClean="0"/>
              <a:t>+ Z</a:t>
            </a:r>
            <a:r>
              <a:rPr lang="en-US" sz="2800" i="1" baseline="-25000" dirty="0" smtClean="0"/>
              <a:t>1</a:t>
            </a:r>
            <a:r>
              <a:rPr lang="en-US" sz="2800" i="1" dirty="0" smtClean="0"/>
              <a:t>Z</a:t>
            </a:r>
            <a:r>
              <a:rPr lang="en-US" sz="2800" i="1" baseline="-25000" dirty="0" smtClean="0"/>
              <a:t>2</a:t>
            </a:r>
            <a:r>
              <a:rPr lang="el-GR" sz="2800" i="1" dirty="0" smtClean="0"/>
              <a:t>δ</a:t>
            </a:r>
            <a:r>
              <a:rPr lang="en-US" sz="2800" i="1" dirty="0" smtClean="0"/>
              <a:t> + O(</a:t>
            </a:r>
            <a:r>
              <a:rPr lang="en-US" sz="2800" dirty="0" smtClean="0"/>
              <a:t>|</a:t>
            </a:r>
            <a:r>
              <a:rPr lang="el-GR" sz="2800" i="1" dirty="0" smtClean="0"/>
              <a:t>δ</a:t>
            </a:r>
            <a:r>
              <a:rPr lang="en-US" sz="2800" dirty="0" smtClean="0"/>
              <a:t>|</a:t>
            </a:r>
            <a:r>
              <a:rPr lang="en-US" sz="2800" i="1" baseline="30000" dirty="0" smtClean="0"/>
              <a:t>2</a:t>
            </a:r>
            <a:r>
              <a:rPr lang="en-US" sz="2800" i="1" dirty="0" smtClean="0"/>
              <a:t>).</a:t>
            </a:r>
          </a:p>
        </p:txBody>
      </p:sp>
      <p:sp>
        <p:nvSpPr>
          <p:cNvPr id="4" name="Slide Number Placeholder 3"/>
          <p:cNvSpPr>
            <a:spLocks noGrp="1"/>
          </p:cNvSpPr>
          <p:nvPr>
            <p:ph type="sldNum" sz="quarter" idx="12"/>
          </p:nvPr>
        </p:nvSpPr>
        <p:spPr/>
        <p:txBody>
          <a:bodyPr/>
          <a:lstStyle/>
          <a:p>
            <a:r>
              <a:rPr lang="en-US" dirty="0" smtClean="0"/>
              <a:t>33</a:t>
            </a:r>
            <a:endParaRPr lang="en-US" dirty="0"/>
          </a:p>
        </p:txBody>
      </p:sp>
      <p:pic>
        <p:nvPicPr>
          <p:cNvPr id="178178" name="Picture 2"/>
          <p:cNvPicPr>
            <a:picLocks noChangeAspect="1" noChangeArrowheads="1"/>
          </p:cNvPicPr>
          <p:nvPr/>
        </p:nvPicPr>
        <p:blipFill>
          <a:blip r:embed="rId3" cstate="print"/>
          <a:srcRect/>
          <a:stretch>
            <a:fillRect/>
          </a:stretch>
        </p:blipFill>
        <p:spPr bwMode="auto">
          <a:xfrm>
            <a:off x="1502054" y="3200400"/>
            <a:ext cx="6041746" cy="1295400"/>
          </a:xfrm>
          <a:prstGeom prst="rect">
            <a:avLst/>
          </a:prstGeom>
          <a:noFill/>
          <a:ln w="9525">
            <a:noFill/>
            <a:miter lim="800000"/>
            <a:headEnd/>
            <a:tailEnd/>
          </a:ln>
        </p:spPr>
      </p:pic>
      <p:sp>
        <p:nvSpPr>
          <p:cNvPr id="1781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8183" name="Rectangle 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8186" name="Rectangle 10"/>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8189" name="Rectangle 13"/>
          <p:cNvSpPr>
            <a:spLocks noChangeArrowheads="1"/>
          </p:cNvSpPr>
          <p:nvPr/>
        </p:nvSpPr>
        <p:spPr bwMode="auto">
          <a:xfrm>
            <a:off x="0" y="2057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9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8190"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6400" y="1856260"/>
            <a:ext cx="5791200" cy="505940"/>
          </a:xfrm>
          <a:prstGeom prst="rect">
            <a:avLst/>
          </a:prstGeom>
          <a:noFill/>
        </p:spPr>
      </p:pic>
      <p:sp>
        <p:nvSpPr>
          <p:cNvPr id="178192" name="Rectangle 16"/>
          <p:cNvSpPr>
            <a:spLocks noChangeArrowheads="1"/>
          </p:cNvSpPr>
          <p:nvPr/>
        </p:nvSpPr>
        <p:spPr bwMode="auto">
          <a:xfrm>
            <a:off x="0" y="2057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9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7" name="Group 26"/>
          <p:cNvGrpSpPr/>
          <p:nvPr/>
        </p:nvGrpSpPr>
        <p:grpSpPr>
          <a:xfrm>
            <a:off x="685800" y="4876800"/>
            <a:ext cx="7696200" cy="1219200"/>
            <a:chOff x="685800" y="4876800"/>
            <a:chExt cx="7696200" cy="1219200"/>
          </a:xfrm>
        </p:grpSpPr>
        <p:sp>
          <p:nvSpPr>
            <p:cNvPr id="9" name="Rounded Rectangle 8"/>
            <p:cNvSpPr/>
            <p:nvPr/>
          </p:nvSpPr>
          <p:spPr>
            <a:xfrm>
              <a:off x="685800" y="4876800"/>
              <a:ext cx="76962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We have numerically checked this condition for:</a:t>
              </a:r>
            </a:p>
            <a:p>
              <a:pPr algn="ctr"/>
              <a:endParaRPr lang="en-US" sz="2800" dirty="0"/>
            </a:p>
          </p:txBody>
        </p:sp>
        <p:pic>
          <p:nvPicPr>
            <p:cNvPr id="178193"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00200" y="5486400"/>
              <a:ext cx="6067425" cy="533726"/>
            </a:xfrm>
            <a:prstGeom prst="rect">
              <a:avLst/>
            </a:prstGeom>
            <a:noFill/>
          </p:spPr>
        </p:pic>
      </p:grpSp>
      <p:sp>
        <p:nvSpPr>
          <p:cNvPr id="178195" name="Rectangle 19"/>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itle 4"/>
          <p:cNvSpPr>
            <a:spLocks noGrp="1"/>
          </p:cNvSpPr>
          <p:nvPr>
            <p:ph type="title"/>
          </p:nvPr>
        </p:nvSpPr>
        <p:spPr/>
        <p:txBody>
          <a:bodyPr/>
          <a:lstStyle/>
          <a:p>
            <a:r>
              <a:rPr lang="en-US" dirty="0"/>
              <a:t>Stability Criterion </a:t>
            </a:r>
          </a:p>
        </p:txBody>
      </p:sp>
    </p:spTree>
    <p:custDataLst>
      <p:tags r:id="rId1"/>
    </p:custDataLst>
    <p:extLst>
      <p:ext uri="{BB962C8B-B14F-4D97-AF65-F5344CB8AC3E}">
        <p14:creationId xmlns:p14="http://schemas.microsoft.com/office/powerpoint/2010/main" val="2665100211"/>
      </p:ext>
    </p:extLst>
  </p:cSld>
  <p:clrMapOvr>
    <a:masterClrMapping/>
  </p:clrMapOvr>
  <p:transition xmlns:p14="http://schemas.microsoft.com/office/powerpoint/2010/main" advTm="7387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459230" y="3110389"/>
            <a:ext cx="1066800" cy="461665"/>
          </a:xfrm>
          <a:prstGeom prst="rect">
            <a:avLst/>
          </a:prstGeom>
          <a:noFill/>
        </p:spPr>
        <p:txBody>
          <a:bodyPr wrap="square" rtlCol="0">
            <a:spAutoFit/>
          </a:bodyPr>
          <a:lstStyle/>
          <a:p>
            <a:endParaRPr lang="en-US" sz="2400" b="1" dirty="0">
              <a:solidFill>
                <a:srgbClr val="0000CC"/>
              </a:solidFill>
            </a:endParaRPr>
          </a:p>
        </p:txBody>
      </p:sp>
      <p:sp>
        <p:nvSpPr>
          <p:cNvPr id="3" name="Content Placeholder 2"/>
          <p:cNvSpPr>
            <a:spLocks noGrp="1"/>
          </p:cNvSpPr>
          <p:nvPr>
            <p:ph idx="1"/>
          </p:nvPr>
        </p:nvSpPr>
        <p:spPr>
          <a:xfrm>
            <a:off x="152400" y="914400"/>
            <a:ext cx="4800600" cy="1828800"/>
          </a:xfrm>
        </p:spPr>
        <p:txBody>
          <a:bodyPr>
            <a:normAutofit/>
          </a:bodyPr>
          <a:lstStyle/>
          <a:p>
            <a:endParaRPr lang="en-US" sz="600" dirty="0" smtClean="0"/>
          </a:p>
          <a:p>
            <a:r>
              <a:rPr lang="en-US" sz="2800" dirty="0" smtClean="0"/>
              <a:t>How big does the marking </a:t>
            </a:r>
          </a:p>
          <a:p>
            <a:pPr>
              <a:buNone/>
            </a:pPr>
            <a:r>
              <a:rPr lang="en-US" sz="2800" dirty="0" smtClean="0"/>
              <a:t>	threshold </a:t>
            </a:r>
            <a:r>
              <a:rPr lang="en-US" sz="2800" i="1" dirty="0" smtClean="0"/>
              <a:t>K</a:t>
            </a:r>
            <a:r>
              <a:rPr lang="en-US" sz="2800" dirty="0" smtClean="0"/>
              <a:t> need to be to </a:t>
            </a:r>
          </a:p>
          <a:p>
            <a:pPr>
              <a:buNone/>
            </a:pPr>
            <a:r>
              <a:rPr lang="en-US" sz="2800" dirty="0" smtClean="0"/>
              <a:t>	avoid queue underflow?</a:t>
            </a:r>
          </a:p>
          <a:p>
            <a:endParaRPr lang="en-US" sz="2800" dirty="0" smtClean="0"/>
          </a:p>
          <a:p>
            <a:pPr>
              <a:buNone/>
            </a:pPr>
            <a:endParaRPr lang="en-US" sz="2800" dirty="0" smtClean="0"/>
          </a:p>
          <a:p>
            <a:pPr>
              <a:buNone/>
            </a:pPr>
            <a:endParaRPr lang="en-US" sz="2800" dirty="0" smtClean="0"/>
          </a:p>
          <a:p>
            <a:pPr>
              <a:buNone/>
            </a:pPr>
            <a:endParaRPr lang="en-US" sz="1600" dirty="0" smtClean="0"/>
          </a:p>
        </p:txBody>
      </p:sp>
      <p:sp>
        <p:nvSpPr>
          <p:cNvPr id="15" name="TextBox 7"/>
          <p:cNvSpPr txBox="1">
            <a:spLocks noChangeArrowheads="1"/>
          </p:cNvSpPr>
          <p:nvPr/>
        </p:nvSpPr>
        <p:spPr bwMode="auto">
          <a:xfrm>
            <a:off x="5562599" y="1062335"/>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B</a:t>
            </a:r>
          </a:p>
        </p:txBody>
      </p:sp>
      <p:sp>
        <p:nvSpPr>
          <p:cNvPr id="16" name="TextBox 15"/>
          <p:cNvSpPr txBox="1">
            <a:spLocks noChangeArrowheads="1"/>
          </p:cNvSpPr>
          <p:nvPr/>
        </p:nvSpPr>
        <p:spPr bwMode="auto">
          <a:xfrm>
            <a:off x="6930188" y="914400"/>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K</a:t>
            </a:r>
          </a:p>
        </p:txBody>
      </p:sp>
      <p:grpSp>
        <p:nvGrpSpPr>
          <p:cNvPr id="7" name="Group 151"/>
          <p:cNvGrpSpPr>
            <a:grpSpLocks/>
          </p:cNvGrpSpPr>
          <p:nvPr/>
        </p:nvGrpSpPr>
        <p:grpSpPr bwMode="auto">
          <a:xfrm>
            <a:off x="5638800" y="1752600"/>
            <a:ext cx="2209800" cy="609600"/>
            <a:chOff x="4032" y="480"/>
            <a:chExt cx="768" cy="576"/>
          </a:xfrm>
          <a:gradFill>
            <a:gsLst>
              <a:gs pos="0">
                <a:schemeClr val="bg1"/>
              </a:gs>
              <a:gs pos="100000">
                <a:schemeClr val="hlink"/>
              </a:gs>
            </a:gsLst>
            <a:lin ang="0" scaled="1"/>
          </a:gradFill>
        </p:grpSpPr>
        <p:sp>
          <p:nvSpPr>
            <p:cNvPr id="19"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20"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endParaRPr lang="en-US"/>
            </a:p>
          </p:txBody>
        </p:sp>
      </p:grpSp>
      <p:cxnSp>
        <p:nvCxnSpPr>
          <p:cNvPr id="21" name="Straight Connector 20"/>
          <p:cNvCxnSpPr/>
          <p:nvPr/>
        </p:nvCxnSpPr>
        <p:spPr>
          <a:xfrm rot="5400000">
            <a:off x="6422857" y="2051384"/>
            <a:ext cx="1383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r>
              <a:rPr lang="en-US" dirty="0" smtClean="0"/>
              <a:t>34</a:t>
            </a:r>
            <a:endParaRPr lang="en-US" dirty="0"/>
          </a:p>
        </p:txBody>
      </p:sp>
      <p:pic>
        <p:nvPicPr>
          <p:cNvPr id="24" name="Picture 23" descr="q_min_max.eps"/>
          <p:cNvPicPr>
            <a:picLocks noChangeAspect="1"/>
          </p:cNvPicPr>
          <p:nvPr/>
        </p:nvPicPr>
        <p:blipFill>
          <a:blip r:embed="rId4" cstate="print"/>
          <a:stretch>
            <a:fillRect/>
          </a:stretch>
        </p:blipFill>
        <p:spPr>
          <a:xfrm>
            <a:off x="4008634" y="2819400"/>
            <a:ext cx="4906766" cy="3352800"/>
          </a:xfrm>
          <a:prstGeom prst="rect">
            <a:avLst/>
          </a:prstGeom>
        </p:spPr>
      </p:pic>
      <p:sp>
        <p:nvSpPr>
          <p:cNvPr id="1802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40" name="Rectangle 1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43"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46"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4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49" name="Rectangle 2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52" name="Rectangle 2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55" name="Rectangle 3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58" name="Rectangle 34"/>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Oval 52"/>
          <p:cNvSpPr/>
          <p:nvPr/>
        </p:nvSpPr>
        <p:spPr>
          <a:xfrm>
            <a:off x="4495800" y="5029200"/>
            <a:ext cx="762000" cy="762000"/>
          </a:xfrm>
          <a:prstGeom prst="ellipse">
            <a:avLst/>
          </a:prstGeom>
          <a:solidFill>
            <a:schemeClr val="accent6">
              <a:alpha val="8000"/>
            </a:schemeClr>
          </a:solidFill>
          <a:ln w="38100">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60"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61" name="Rectangle 37"/>
          <p:cNvSpPr>
            <a:spLocks noChangeArrowheads="1"/>
          </p:cNvSpPr>
          <p:nvPr/>
        </p:nvSpPr>
        <p:spPr bwMode="auto">
          <a:xfrm>
            <a:off x="0" y="1266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3"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64" name="Rectangle 4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69" name="Rectangle 4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70" name="Rectangle 46"/>
          <p:cNvSpPr>
            <a:spLocks noChangeArrowheads="1"/>
          </p:cNvSpPr>
          <p:nvPr/>
        </p:nvSpPr>
        <p:spPr bwMode="auto">
          <a:xfrm>
            <a:off x="0" y="5591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5" name="Rectangle 5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76" name="Rectangle 52"/>
          <p:cNvSpPr>
            <a:spLocks noChangeArrowheads="1"/>
          </p:cNvSpPr>
          <p:nvPr/>
        </p:nvSpPr>
        <p:spPr bwMode="auto">
          <a:xfrm>
            <a:off x="0" y="3200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78" name="Rectangle 5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79" name="Rectangle 55"/>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1" name="Rectangle 5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7" name="Group 86"/>
          <p:cNvGrpSpPr/>
          <p:nvPr/>
        </p:nvGrpSpPr>
        <p:grpSpPr>
          <a:xfrm>
            <a:off x="838200" y="3505200"/>
            <a:ext cx="3581400" cy="816811"/>
            <a:chOff x="609600" y="3352800"/>
            <a:chExt cx="4343400" cy="990600"/>
          </a:xfrm>
        </p:grpSpPr>
        <p:sp>
          <p:nvSpPr>
            <p:cNvPr id="49" name="Rounded Rectangle 48"/>
            <p:cNvSpPr/>
            <p:nvPr/>
          </p:nvSpPr>
          <p:spPr>
            <a:xfrm>
              <a:off x="609600" y="3352800"/>
              <a:ext cx="43434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b="1" dirty="0"/>
            </a:p>
          </p:txBody>
        </p:sp>
        <p:pic>
          <p:nvPicPr>
            <p:cNvPr id="180280" name="Picture 5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76299" y="3581400"/>
              <a:ext cx="3695701" cy="609600"/>
            </a:xfrm>
            <a:prstGeom prst="rect">
              <a:avLst/>
            </a:prstGeom>
            <a:noFill/>
          </p:spPr>
        </p:pic>
      </p:grpSp>
      <p:sp>
        <p:nvSpPr>
          <p:cNvPr id="180282" name="Rectangle 58"/>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84"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85" name="Rectangle 61"/>
          <p:cNvSpPr>
            <a:spLocks noChangeArrowheads="1"/>
          </p:cNvSpPr>
          <p:nvPr/>
        </p:nvSpPr>
        <p:spPr bwMode="auto">
          <a:xfrm>
            <a:off x="0" y="3152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7" name="Group 96"/>
          <p:cNvGrpSpPr/>
          <p:nvPr/>
        </p:nvGrpSpPr>
        <p:grpSpPr>
          <a:xfrm>
            <a:off x="5334000" y="3200400"/>
            <a:ext cx="2895600" cy="1447800"/>
            <a:chOff x="5638800" y="3124200"/>
            <a:chExt cx="2895600" cy="1447800"/>
          </a:xfrm>
        </p:grpSpPr>
        <p:sp>
          <p:nvSpPr>
            <p:cNvPr id="67" name="Rounded Rectangle 66"/>
            <p:cNvSpPr/>
            <p:nvPr/>
          </p:nvSpPr>
          <p:spPr>
            <a:xfrm>
              <a:off x="5638800" y="3124200"/>
              <a:ext cx="2895600" cy="1447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b="1" dirty="0"/>
            </a:p>
          </p:txBody>
        </p:sp>
        <p:pic>
          <p:nvPicPr>
            <p:cNvPr id="180287" name="Picture 6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24600" y="3219776"/>
              <a:ext cx="1600200" cy="563396"/>
            </a:xfrm>
            <a:prstGeom prst="rect">
              <a:avLst/>
            </a:prstGeom>
            <a:noFill/>
          </p:spPr>
        </p:pic>
        <p:pic>
          <p:nvPicPr>
            <p:cNvPr id="180286" name="Picture 6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67400" y="3810000"/>
              <a:ext cx="2438400" cy="567253"/>
            </a:xfrm>
            <a:prstGeom prst="rect">
              <a:avLst/>
            </a:prstGeom>
            <a:noFill/>
          </p:spPr>
        </p:pic>
      </p:grpSp>
      <p:sp>
        <p:nvSpPr>
          <p:cNvPr id="180288"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89" name="Rectangle 65"/>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Left-Right Arrow 97"/>
          <p:cNvSpPr/>
          <p:nvPr/>
        </p:nvSpPr>
        <p:spPr>
          <a:xfrm>
            <a:off x="4495800" y="3733800"/>
            <a:ext cx="762000" cy="3048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Parameter Guidelines</a:t>
            </a:r>
          </a:p>
        </p:txBody>
      </p:sp>
      <p:grpSp>
        <p:nvGrpSpPr>
          <p:cNvPr id="56" name="Group 55"/>
          <p:cNvGrpSpPr/>
          <p:nvPr/>
        </p:nvGrpSpPr>
        <p:grpSpPr>
          <a:xfrm>
            <a:off x="838200" y="4876800"/>
            <a:ext cx="5029200" cy="1371600"/>
            <a:chOff x="1676400" y="4800600"/>
            <a:chExt cx="5867400" cy="1600200"/>
          </a:xfrm>
        </p:grpSpPr>
        <p:sp>
          <p:nvSpPr>
            <p:cNvPr id="57" name="Rounded Rectangle 56"/>
            <p:cNvSpPr/>
            <p:nvPr/>
          </p:nvSpPr>
          <p:spPr>
            <a:xfrm>
              <a:off x="1676400" y="4800600"/>
              <a:ext cx="5867400" cy="160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dirty="0"/>
            </a:p>
          </p:txBody>
        </p:sp>
        <p:pic>
          <p:nvPicPr>
            <p:cNvPr id="58"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98210" y="4956275"/>
              <a:ext cx="4888390" cy="1292125"/>
            </a:xfrm>
            <a:prstGeom prst="rect">
              <a:avLst/>
            </a:prstGeom>
            <a:noFill/>
          </p:spPr>
        </p:pic>
      </p:grpSp>
    </p:spTree>
    <p:custDataLst>
      <p:tags r:id="rId1"/>
    </p:custDataLst>
    <p:extLst>
      <p:ext uri="{BB962C8B-B14F-4D97-AF65-F5344CB8AC3E}">
        <p14:creationId xmlns:p14="http://schemas.microsoft.com/office/powerpoint/2010/main" val="929051962"/>
      </p:ext>
    </p:extLst>
  </p:cSld>
  <p:clrMapOvr>
    <a:masterClrMapping/>
  </p:clrMapOvr>
  <p:transition xmlns:p14="http://schemas.microsoft.com/office/powerpoint/2010/main" advTm="8562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4"/>
                                        </p:tgtEl>
                                      </p:cBhvr>
                                    </p:animEffect>
                                    <p:set>
                                      <p:cBhvr>
                                        <p:cTn id="12" dur="1" fill="hold">
                                          <p:stCondLst>
                                            <p:cond delay="999"/>
                                          </p:stCondLst>
                                        </p:cTn>
                                        <p:tgtEl>
                                          <p:spTgt spid="24"/>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1000"/>
                                        <p:tgtEl>
                                          <p:spTgt spid="53"/>
                                        </p:tgtEl>
                                      </p:cBhvr>
                                    </p:animEffect>
                                    <p:set>
                                      <p:cBhvr>
                                        <p:cTn id="15" dur="1" fill="hold">
                                          <p:stCondLst>
                                            <p:cond delay="999"/>
                                          </p:stCondLst>
                                        </p:cTn>
                                        <p:tgtEl>
                                          <p:spTgt spid="53"/>
                                        </p:tgtEl>
                                        <p:attrNameLst>
                                          <p:attrName>style.visibility</p:attrName>
                                        </p:attrNameLst>
                                      </p:cBhvr>
                                      <p:to>
                                        <p:strVal val="hidden"/>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9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HULL: </a:t>
            </a:r>
            <a:br>
              <a:rPr lang="en-US" dirty="0" smtClean="0"/>
            </a:br>
            <a:r>
              <a:rPr lang="en-US" dirty="0" smtClean="0"/>
              <a:t>Ultra Low Latency</a:t>
            </a:r>
            <a:endParaRPr lang="en-US" dirty="0"/>
          </a:p>
        </p:txBody>
      </p:sp>
      <p:sp>
        <p:nvSpPr>
          <p:cNvPr id="3" name="TextBox 2"/>
          <p:cNvSpPr txBox="1"/>
          <p:nvPr/>
        </p:nvSpPr>
        <p:spPr>
          <a:xfrm>
            <a:off x="4038600" y="5629870"/>
            <a:ext cx="4800600" cy="923330"/>
          </a:xfrm>
          <a:prstGeom prst="rect">
            <a:avLst/>
          </a:prstGeom>
          <a:noFill/>
        </p:spPr>
        <p:txBody>
          <a:bodyPr wrap="square" rtlCol="0">
            <a:spAutoFit/>
          </a:bodyPr>
          <a:lstStyle/>
          <a:p>
            <a:pPr algn="r"/>
            <a:r>
              <a:rPr lang="en-US" dirty="0" smtClean="0"/>
              <a:t>with Abdul </a:t>
            </a:r>
            <a:r>
              <a:rPr lang="en-US" dirty="0" err="1" smtClean="0"/>
              <a:t>Kabbani</a:t>
            </a:r>
            <a:r>
              <a:rPr lang="en-US" dirty="0" smtClean="0"/>
              <a:t>, </a:t>
            </a:r>
            <a:r>
              <a:rPr lang="en-US" dirty="0"/>
              <a:t>Tom </a:t>
            </a:r>
            <a:r>
              <a:rPr lang="en-US" dirty="0" err="1" smtClean="0"/>
              <a:t>Edsall</a:t>
            </a:r>
            <a:r>
              <a:rPr lang="en-US" dirty="0" smtClean="0"/>
              <a:t>, </a:t>
            </a:r>
            <a:r>
              <a:rPr lang="en-US" dirty="0" err="1"/>
              <a:t>Balaji</a:t>
            </a:r>
            <a:r>
              <a:rPr lang="en-US" dirty="0"/>
              <a:t> </a:t>
            </a:r>
            <a:r>
              <a:rPr lang="en-US" dirty="0" err="1"/>
              <a:t>Prabhakar</a:t>
            </a:r>
            <a:r>
              <a:rPr lang="en-US" dirty="0"/>
              <a:t>, Amin </a:t>
            </a:r>
            <a:r>
              <a:rPr lang="en-US" dirty="0" err="1" smtClean="0"/>
              <a:t>Vahdat</a:t>
            </a:r>
            <a:r>
              <a:rPr lang="en-US" dirty="0" smtClean="0"/>
              <a:t>, Masato </a:t>
            </a:r>
            <a:r>
              <a:rPr lang="en-US" dirty="0"/>
              <a:t>Yasuda </a:t>
            </a:r>
            <a:endParaRPr lang="en-US" dirty="0" smtClean="0"/>
          </a:p>
          <a:p>
            <a:pPr algn="r"/>
            <a:r>
              <a:rPr lang="en-US" dirty="0" smtClean="0"/>
              <a:t>To appear in NSDI 2012</a:t>
            </a:r>
            <a:endParaRPr lang="en-US" dirty="0"/>
          </a:p>
        </p:txBody>
      </p:sp>
    </p:spTree>
    <p:extLst>
      <p:ext uri="{BB962C8B-B14F-4D97-AF65-F5344CB8AC3E}">
        <p14:creationId xmlns:p14="http://schemas.microsoft.com/office/powerpoint/2010/main" val="1567242995"/>
      </p:ext>
    </p:extLst>
  </p:cSld>
  <p:clrMapOvr>
    <a:masterClrMapping/>
  </p:clrMapOvr>
  <mc:AlternateContent xmlns:mc="http://schemas.openxmlformats.org/markup-compatibility/2006" xmlns:p14="http://schemas.microsoft.com/office/powerpoint/2010/main">
    <mc:Choice Requires="p14">
      <p:transition spd="slow" p14:dur="2000" advTm="14297"/>
    </mc:Choice>
    <mc:Fallback xmlns="">
      <p:transition xmlns:p14="http://schemas.microsoft.com/office/powerpoint/2010/main" spd="slow" advTm="14297"/>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D6860B3D-D4F8-4840-B91D-0EEC232E35FC}" type="slidenum">
              <a:rPr lang="en-US" smtClean="0"/>
              <a:pPr/>
              <a:t>34</a:t>
            </a:fld>
            <a:endParaRPr lang="en-US"/>
          </a:p>
        </p:txBody>
      </p:sp>
      <p:sp>
        <p:nvSpPr>
          <p:cNvPr id="6" name="Rectangle 5"/>
          <p:cNvSpPr/>
          <p:nvPr/>
        </p:nvSpPr>
        <p:spPr>
          <a:xfrm>
            <a:off x="1828800" y="2514600"/>
            <a:ext cx="1371600" cy="2743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3886200" y="4343400"/>
            <a:ext cx="13716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ectangle 7"/>
          <p:cNvSpPr/>
          <p:nvPr/>
        </p:nvSpPr>
        <p:spPr>
          <a:xfrm flipV="1">
            <a:off x="5923350" y="5186529"/>
            <a:ext cx="1391849" cy="712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14400" y="5257800"/>
            <a:ext cx="7315200" cy="0"/>
          </a:xfrm>
          <a:prstGeom prst="line">
            <a:avLst/>
          </a:prstGeom>
          <a:ln w="63500">
            <a:gradFill>
              <a:gsLst>
                <a:gs pos="0">
                  <a:srgbClr val="000000"/>
                </a:gs>
                <a:gs pos="100000">
                  <a:schemeClr val="tx1">
                    <a:lumMod val="75000"/>
                    <a:lumOff val="2500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1676400"/>
            <a:ext cx="1676400" cy="769441"/>
          </a:xfrm>
          <a:prstGeom prst="rect">
            <a:avLst/>
          </a:prstGeom>
          <a:noFill/>
        </p:spPr>
        <p:txBody>
          <a:bodyPr wrap="square" rtlCol="0">
            <a:spAutoFit/>
          </a:bodyPr>
          <a:lstStyle/>
          <a:p>
            <a:pPr algn="ctr"/>
            <a:r>
              <a:rPr lang="en-US" sz="2400" b="1" dirty="0"/>
              <a:t>TCP:</a:t>
            </a:r>
          </a:p>
          <a:p>
            <a:pPr algn="ctr"/>
            <a:r>
              <a:rPr lang="en-US" sz="2000" b="1" dirty="0"/>
              <a:t>~1–10ms</a:t>
            </a:r>
          </a:p>
        </p:txBody>
      </p:sp>
      <p:sp>
        <p:nvSpPr>
          <p:cNvPr id="11" name="TextBox 10"/>
          <p:cNvSpPr txBox="1"/>
          <p:nvPr/>
        </p:nvSpPr>
        <p:spPr>
          <a:xfrm>
            <a:off x="3657600" y="3581400"/>
            <a:ext cx="1829843" cy="769441"/>
          </a:xfrm>
          <a:prstGeom prst="rect">
            <a:avLst/>
          </a:prstGeom>
          <a:noFill/>
        </p:spPr>
        <p:txBody>
          <a:bodyPr wrap="square" rtlCol="0">
            <a:spAutoFit/>
          </a:bodyPr>
          <a:lstStyle/>
          <a:p>
            <a:pPr algn="ctr"/>
            <a:r>
              <a:rPr lang="en-US" sz="2400" b="1" dirty="0" smtClean="0">
                <a:solidFill>
                  <a:srgbClr val="000000"/>
                </a:solidFill>
              </a:rPr>
              <a:t>DCTCP:</a:t>
            </a:r>
            <a:endParaRPr lang="en-US" sz="2400" b="1" dirty="0">
              <a:solidFill>
                <a:srgbClr val="000000"/>
              </a:solidFill>
            </a:endParaRPr>
          </a:p>
          <a:p>
            <a:pPr algn="ctr"/>
            <a:r>
              <a:rPr lang="en-US" sz="2000" b="1" dirty="0"/>
              <a:t>~100μs</a:t>
            </a:r>
          </a:p>
        </p:txBody>
      </p:sp>
      <p:sp>
        <p:nvSpPr>
          <p:cNvPr id="12" name="TextBox 11"/>
          <p:cNvSpPr txBox="1"/>
          <p:nvPr/>
        </p:nvSpPr>
        <p:spPr>
          <a:xfrm>
            <a:off x="5410200" y="4705290"/>
            <a:ext cx="2284957" cy="400110"/>
          </a:xfrm>
          <a:prstGeom prst="rect">
            <a:avLst/>
          </a:prstGeom>
          <a:noFill/>
        </p:spPr>
        <p:txBody>
          <a:bodyPr wrap="square" rtlCol="0">
            <a:spAutoFit/>
          </a:bodyPr>
          <a:lstStyle/>
          <a:p>
            <a:pPr algn="ctr"/>
            <a:r>
              <a:rPr lang="en-US" sz="2000" b="1" dirty="0" smtClean="0"/>
              <a:t>~Zero Latency</a:t>
            </a:r>
            <a:endParaRPr lang="en-US" sz="2000" b="1" dirty="0"/>
          </a:p>
        </p:txBody>
      </p:sp>
      <p:sp>
        <p:nvSpPr>
          <p:cNvPr id="3" name="TextBox 2"/>
          <p:cNvSpPr txBox="1"/>
          <p:nvPr/>
        </p:nvSpPr>
        <p:spPr>
          <a:xfrm>
            <a:off x="522150" y="5943600"/>
            <a:ext cx="3592650" cy="584775"/>
          </a:xfrm>
          <a:prstGeom prst="rect">
            <a:avLst/>
          </a:prstGeom>
          <a:noFill/>
        </p:spPr>
        <p:txBody>
          <a:bodyPr wrap="none" rtlCol="0">
            <a:spAutoFit/>
          </a:bodyPr>
          <a:lstStyle/>
          <a:p>
            <a:r>
              <a:rPr lang="en-US" sz="3200" dirty="0" smtClean="0"/>
              <a:t>How do we get this?</a:t>
            </a:r>
            <a:endParaRPr lang="en-US" sz="3200" dirty="0"/>
          </a:p>
        </p:txBody>
      </p:sp>
      <p:sp>
        <p:nvSpPr>
          <p:cNvPr id="4" name="Freeform 3"/>
          <p:cNvSpPr/>
          <p:nvPr/>
        </p:nvSpPr>
        <p:spPr>
          <a:xfrm rot="20606049">
            <a:off x="4210251" y="5636666"/>
            <a:ext cx="2218944" cy="658368"/>
          </a:xfrm>
          <a:custGeom>
            <a:avLst/>
            <a:gdLst>
              <a:gd name="connsiteX0" fmla="*/ 0 w 2218944"/>
              <a:gd name="connsiteY0" fmla="*/ 499872 h 658368"/>
              <a:gd name="connsiteX1" fmla="*/ 85344 w 2218944"/>
              <a:gd name="connsiteY1" fmla="*/ 377952 h 658368"/>
              <a:gd name="connsiteX2" fmla="*/ 158496 w 2218944"/>
              <a:gd name="connsiteY2" fmla="*/ 329184 h 658368"/>
              <a:gd name="connsiteX3" fmla="*/ 231648 w 2218944"/>
              <a:gd name="connsiteY3" fmla="*/ 256032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31648 w 2218944"/>
              <a:gd name="connsiteY3" fmla="*/ 256032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26886 w 2218944"/>
              <a:gd name="connsiteY3" fmla="*/ 241745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26886 w 2218944"/>
              <a:gd name="connsiteY3" fmla="*/ 241745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146048 w 2218944"/>
              <a:gd name="connsiteY26" fmla="*/ 256032 h 658368"/>
              <a:gd name="connsiteX27" fmla="*/ 1219200 w 2218944"/>
              <a:gd name="connsiteY27" fmla="*/ 231648 h 658368"/>
              <a:gd name="connsiteX28" fmla="*/ 1292352 w 2218944"/>
              <a:gd name="connsiteY28" fmla="*/ 207264 h 658368"/>
              <a:gd name="connsiteX29" fmla="*/ 1328928 w 2218944"/>
              <a:gd name="connsiteY29" fmla="*/ 195072 h 658368"/>
              <a:gd name="connsiteX30" fmla="*/ 1426464 w 2218944"/>
              <a:gd name="connsiteY30" fmla="*/ 170688 h 658368"/>
              <a:gd name="connsiteX31" fmla="*/ 1645920 w 2218944"/>
              <a:gd name="connsiteY31" fmla="*/ 146304 h 658368"/>
              <a:gd name="connsiteX32" fmla="*/ 1840992 w 2218944"/>
              <a:gd name="connsiteY32" fmla="*/ 134112 h 658368"/>
              <a:gd name="connsiteX33" fmla="*/ 2218944 w 2218944"/>
              <a:gd name="connsiteY33" fmla="*/ 146304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18944" h="658368">
                <a:moveTo>
                  <a:pt x="0" y="499872"/>
                </a:moveTo>
                <a:cubicBezTo>
                  <a:pt x="3232" y="495024"/>
                  <a:pt x="62103" y="407988"/>
                  <a:pt x="85344" y="377952"/>
                </a:cubicBezTo>
                <a:cubicBezTo>
                  <a:pt x="108585" y="347917"/>
                  <a:pt x="115856" y="342360"/>
                  <a:pt x="139446" y="319659"/>
                </a:cubicBezTo>
                <a:cubicBezTo>
                  <a:pt x="163036" y="296958"/>
                  <a:pt x="205423" y="258445"/>
                  <a:pt x="226886" y="241745"/>
                </a:cubicBezTo>
                <a:cubicBezTo>
                  <a:pt x="248349" y="225045"/>
                  <a:pt x="236950" y="237395"/>
                  <a:pt x="268224" y="219456"/>
                </a:cubicBezTo>
                <a:cubicBezTo>
                  <a:pt x="299498" y="201517"/>
                  <a:pt x="362525" y="156863"/>
                  <a:pt x="414528" y="134112"/>
                </a:cubicBezTo>
                <a:cubicBezTo>
                  <a:pt x="454629" y="116568"/>
                  <a:pt x="495808" y="101600"/>
                  <a:pt x="536448" y="85344"/>
                </a:cubicBezTo>
                <a:cubicBezTo>
                  <a:pt x="658679" y="36452"/>
                  <a:pt x="541176" y="80268"/>
                  <a:pt x="646176" y="48768"/>
                </a:cubicBezTo>
                <a:cubicBezTo>
                  <a:pt x="670795" y="41382"/>
                  <a:pt x="694065" y="29121"/>
                  <a:pt x="719328" y="24384"/>
                </a:cubicBezTo>
                <a:cubicBezTo>
                  <a:pt x="759471" y="16857"/>
                  <a:pt x="800655" y="16702"/>
                  <a:pt x="841248" y="12192"/>
                </a:cubicBezTo>
                <a:cubicBezTo>
                  <a:pt x="873813" y="8574"/>
                  <a:pt x="906272" y="4064"/>
                  <a:pt x="938784" y="0"/>
                </a:cubicBezTo>
                <a:cubicBezTo>
                  <a:pt x="968465" y="2698"/>
                  <a:pt x="1086617" y="8638"/>
                  <a:pt x="1133856" y="24384"/>
                </a:cubicBezTo>
                <a:cubicBezTo>
                  <a:pt x="1167134" y="35477"/>
                  <a:pt x="1205723" y="62883"/>
                  <a:pt x="1231392" y="85344"/>
                </a:cubicBezTo>
                <a:cubicBezTo>
                  <a:pt x="1262543" y="112601"/>
                  <a:pt x="1285240" y="135298"/>
                  <a:pt x="1304544" y="170688"/>
                </a:cubicBezTo>
                <a:cubicBezTo>
                  <a:pt x="1321950" y="202599"/>
                  <a:pt x="1344496" y="232960"/>
                  <a:pt x="1353312" y="268224"/>
                </a:cubicBezTo>
                <a:lnTo>
                  <a:pt x="1365504" y="316992"/>
                </a:lnTo>
                <a:cubicBezTo>
                  <a:pt x="1359043" y="381603"/>
                  <a:pt x="1364243" y="443368"/>
                  <a:pt x="1328928" y="499872"/>
                </a:cubicBezTo>
                <a:cubicBezTo>
                  <a:pt x="1315473" y="521399"/>
                  <a:pt x="1261964" y="560771"/>
                  <a:pt x="1243584" y="573024"/>
                </a:cubicBezTo>
                <a:cubicBezTo>
                  <a:pt x="1223867" y="586169"/>
                  <a:pt x="1204197" y="599794"/>
                  <a:pt x="1182624" y="609600"/>
                </a:cubicBezTo>
                <a:cubicBezTo>
                  <a:pt x="1159225" y="620236"/>
                  <a:pt x="1133856" y="625856"/>
                  <a:pt x="1109472" y="633984"/>
                </a:cubicBezTo>
                <a:cubicBezTo>
                  <a:pt x="1053237" y="652729"/>
                  <a:pt x="1085498" y="643656"/>
                  <a:pt x="1011936" y="658368"/>
                </a:cubicBezTo>
                <a:cubicBezTo>
                  <a:pt x="967232" y="654304"/>
                  <a:pt x="918501" y="665159"/>
                  <a:pt x="877824" y="646176"/>
                </a:cubicBezTo>
                <a:cubicBezTo>
                  <a:pt x="851267" y="633783"/>
                  <a:pt x="829056" y="573024"/>
                  <a:pt x="829056" y="573024"/>
                </a:cubicBezTo>
                <a:cubicBezTo>
                  <a:pt x="833120" y="536448"/>
                  <a:pt x="825685" y="496645"/>
                  <a:pt x="841248" y="463296"/>
                </a:cubicBezTo>
                <a:cubicBezTo>
                  <a:pt x="855513" y="432729"/>
                  <a:pt x="929979" y="377274"/>
                  <a:pt x="963168" y="353568"/>
                </a:cubicBezTo>
                <a:cubicBezTo>
                  <a:pt x="975092" y="345051"/>
                  <a:pt x="969264" y="345440"/>
                  <a:pt x="999744" y="329184"/>
                </a:cubicBezTo>
                <a:cubicBezTo>
                  <a:pt x="1030224" y="312928"/>
                  <a:pt x="1109472" y="272288"/>
                  <a:pt x="1146048" y="256032"/>
                </a:cubicBezTo>
                <a:cubicBezTo>
                  <a:pt x="1182624" y="239776"/>
                  <a:pt x="1194816" y="239776"/>
                  <a:pt x="1219200" y="231648"/>
                </a:cubicBezTo>
                <a:lnTo>
                  <a:pt x="1292352" y="207264"/>
                </a:lnTo>
                <a:cubicBezTo>
                  <a:pt x="1304544" y="203200"/>
                  <a:pt x="1316460" y="198189"/>
                  <a:pt x="1328928" y="195072"/>
                </a:cubicBezTo>
                <a:cubicBezTo>
                  <a:pt x="1361440" y="186944"/>
                  <a:pt x="1393156" y="174389"/>
                  <a:pt x="1426464" y="170688"/>
                </a:cubicBezTo>
                <a:cubicBezTo>
                  <a:pt x="1499616" y="162560"/>
                  <a:pt x="1572461" y="150895"/>
                  <a:pt x="1645920" y="146304"/>
                </a:cubicBezTo>
                <a:lnTo>
                  <a:pt x="1840992" y="134112"/>
                </a:lnTo>
                <a:lnTo>
                  <a:pt x="2218944" y="146304"/>
                </a:lnTo>
              </a:path>
            </a:pathLst>
          </a:cu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2"/>
          <p:cNvSpPr>
            <a:spLocks noGrp="1"/>
          </p:cNvSpPr>
          <p:nvPr>
            <p:ph type="title"/>
          </p:nvPr>
        </p:nvSpPr>
        <p:spPr/>
        <p:txBody>
          <a:bodyPr/>
          <a:lstStyle/>
          <a:p>
            <a:r>
              <a:rPr lang="en-US" dirty="0"/>
              <a:t>What do we want?</a:t>
            </a:r>
          </a:p>
        </p:txBody>
      </p:sp>
      <p:grpSp>
        <p:nvGrpSpPr>
          <p:cNvPr id="52" name="Group 51"/>
          <p:cNvGrpSpPr/>
          <p:nvPr/>
        </p:nvGrpSpPr>
        <p:grpSpPr>
          <a:xfrm>
            <a:off x="4511534" y="990600"/>
            <a:ext cx="4260233" cy="960526"/>
            <a:chOff x="4511534" y="990600"/>
            <a:chExt cx="4260233" cy="960526"/>
          </a:xfrm>
        </p:grpSpPr>
        <p:sp>
          <p:nvSpPr>
            <p:cNvPr id="23" name="Rectangle 15"/>
            <p:cNvSpPr>
              <a:spLocks noChangeArrowheads="1"/>
            </p:cNvSpPr>
            <p:nvPr/>
          </p:nvSpPr>
          <p:spPr bwMode="auto">
            <a:xfrm>
              <a:off x="6257273" y="1439894"/>
              <a:ext cx="1489334" cy="496444"/>
            </a:xfrm>
            <a:prstGeom prst="rect">
              <a:avLst/>
            </a:prstGeom>
            <a:solidFill>
              <a:srgbClr val="D0813C"/>
            </a:solidFill>
            <a:ln w="9525">
              <a:solidFill>
                <a:schemeClr val="tx1"/>
              </a:solidFill>
              <a:miter lim="800000"/>
              <a:headEnd/>
              <a:tailEnd/>
            </a:ln>
          </p:spPr>
          <p:txBody>
            <a:bodyPr wrap="none" anchor="ctr">
              <a:prstTxWarp prst="textNoShape">
                <a:avLst/>
              </a:prstTxWarp>
            </a:bodyPr>
            <a:lstStyle/>
            <a:p>
              <a:endParaRPr lang="en-US"/>
            </a:p>
          </p:txBody>
        </p:sp>
        <p:sp>
          <p:nvSpPr>
            <p:cNvPr id="24" name="Line 16"/>
            <p:cNvSpPr>
              <a:spLocks noChangeShapeType="1"/>
            </p:cNvSpPr>
            <p:nvPr/>
          </p:nvSpPr>
          <p:spPr bwMode="auto">
            <a:xfrm flipV="1">
              <a:off x="6101527" y="1430200"/>
              <a:ext cx="1634431" cy="0"/>
            </a:xfrm>
            <a:prstGeom prst="line">
              <a:avLst/>
            </a:prstGeom>
            <a:noFill/>
            <a:ln w="25400" cap="rnd">
              <a:solidFill>
                <a:schemeClr val="tx1"/>
              </a:solidFill>
              <a:round/>
              <a:headEnd/>
              <a:tailEnd/>
            </a:ln>
          </p:spPr>
          <p:txBody>
            <a:bodyPr>
              <a:prstTxWarp prst="textNoShape">
                <a:avLst/>
              </a:prstTxWarp>
            </a:bodyPr>
            <a:lstStyle/>
            <a:p>
              <a:endParaRPr lang="en-US"/>
            </a:p>
          </p:txBody>
        </p:sp>
        <p:sp>
          <p:nvSpPr>
            <p:cNvPr id="25" name="Line 17"/>
            <p:cNvSpPr>
              <a:spLocks noChangeShapeType="1"/>
            </p:cNvSpPr>
            <p:nvPr/>
          </p:nvSpPr>
          <p:spPr bwMode="auto">
            <a:xfrm>
              <a:off x="6091793" y="1946072"/>
              <a:ext cx="1644164" cy="5054"/>
            </a:xfrm>
            <a:prstGeom prst="line">
              <a:avLst/>
            </a:prstGeom>
            <a:noFill/>
            <a:ln w="25400" cap="rnd">
              <a:solidFill>
                <a:schemeClr val="tx1"/>
              </a:solidFill>
              <a:round/>
              <a:headEnd/>
              <a:tailEnd/>
            </a:ln>
          </p:spPr>
          <p:txBody>
            <a:bodyPr>
              <a:prstTxWarp prst="textNoShape">
                <a:avLst/>
              </a:prstTxWarp>
            </a:bodyPr>
            <a:lstStyle/>
            <a:p>
              <a:endParaRPr lang="en-US"/>
            </a:p>
          </p:txBody>
        </p:sp>
        <p:cxnSp>
          <p:nvCxnSpPr>
            <p:cNvPr id="26" name="Straight Connector 25"/>
            <p:cNvCxnSpPr>
              <a:stCxn id="25" idx="1"/>
              <a:endCxn id="24" idx="1"/>
            </p:cNvCxnSpPr>
            <p:nvPr/>
          </p:nvCxnSpPr>
          <p:spPr>
            <a:xfrm flipV="1">
              <a:off x="7735957" y="1430199"/>
              <a:ext cx="1" cy="520927"/>
            </a:xfrm>
            <a:prstGeom prst="line">
              <a:avLst/>
            </a:prstGeom>
            <a:ln w="25400" cap="rnd"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735957" y="1689757"/>
              <a:ext cx="5698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077200" y="1276290"/>
              <a:ext cx="694567" cy="400110"/>
            </a:xfrm>
            <a:prstGeom prst="rect">
              <a:avLst/>
            </a:prstGeom>
            <a:noFill/>
            <a:ln>
              <a:noFill/>
            </a:ln>
          </p:spPr>
          <p:txBody>
            <a:bodyPr wrap="square" rtlCol="0">
              <a:spAutoFit/>
            </a:bodyPr>
            <a:lstStyle/>
            <a:p>
              <a:r>
                <a:rPr lang="en-US" sz="2000" b="1" dirty="0" smtClean="0">
                  <a:solidFill>
                    <a:srgbClr val="000000"/>
                  </a:solidFill>
                </a:rPr>
                <a:t>C</a:t>
              </a:r>
              <a:endParaRPr lang="en-US" sz="2000" b="1" dirty="0">
                <a:solidFill>
                  <a:srgbClr val="000000"/>
                </a:solidFill>
              </a:endParaRPr>
            </a:p>
          </p:txBody>
        </p:sp>
        <p:cxnSp>
          <p:nvCxnSpPr>
            <p:cNvPr id="29" name="Straight Arrow Connector 28"/>
            <p:cNvCxnSpPr/>
            <p:nvPr/>
          </p:nvCxnSpPr>
          <p:spPr>
            <a:xfrm>
              <a:off x="5376264" y="1701068"/>
              <a:ext cx="694567" cy="18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511534" y="1251348"/>
              <a:ext cx="1302315" cy="646331"/>
            </a:xfrm>
            <a:prstGeom prst="rect">
              <a:avLst/>
            </a:prstGeom>
            <a:noFill/>
          </p:spPr>
          <p:txBody>
            <a:bodyPr wrap="square" rtlCol="0">
              <a:spAutoFit/>
            </a:bodyPr>
            <a:lstStyle/>
            <a:p>
              <a:r>
                <a:rPr lang="en-US" b="1" dirty="0" smtClean="0">
                  <a:solidFill>
                    <a:srgbClr val="000000"/>
                  </a:solidFill>
                </a:rPr>
                <a:t>Incoming Traffic</a:t>
              </a:r>
              <a:endParaRPr lang="en-US" b="1" dirty="0">
                <a:solidFill>
                  <a:srgbClr val="000000"/>
                </a:solidFill>
              </a:endParaRPr>
            </a:p>
          </p:txBody>
        </p:sp>
        <p:sp>
          <p:nvSpPr>
            <p:cNvPr id="32" name="TextBox 31"/>
            <p:cNvSpPr txBox="1"/>
            <p:nvPr/>
          </p:nvSpPr>
          <p:spPr>
            <a:xfrm>
              <a:off x="5924941" y="990600"/>
              <a:ext cx="595611" cy="400110"/>
            </a:xfrm>
            <a:prstGeom prst="rect">
              <a:avLst/>
            </a:prstGeom>
            <a:noFill/>
          </p:spPr>
          <p:txBody>
            <a:bodyPr wrap="square" rtlCol="0">
              <a:spAutoFit/>
            </a:bodyPr>
            <a:lstStyle/>
            <a:p>
              <a:r>
                <a:rPr lang="en-US" sz="2000" b="1" dirty="0" smtClean="0"/>
                <a:t>TCP</a:t>
              </a:r>
              <a:endParaRPr lang="en-US" sz="2000" b="1" dirty="0"/>
            </a:p>
          </p:txBody>
        </p:sp>
      </p:grpSp>
      <p:grpSp>
        <p:nvGrpSpPr>
          <p:cNvPr id="53" name="Group 52"/>
          <p:cNvGrpSpPr/>
          <p:nvPr/>
        </p:nvGrpSpPr>
        <p:grpSpPr>
          <a:xfrm>
            <a:off x="4511534" y="2133600"/>
            <a:ext cx="4251466" cy="1162110"/>
            <a:chOff x="4511534" y="2114490"/>
            <a:chExt cx="4251466" cy="1162110"/>
          </a:xfrm>
        </p:grpSpPr>
        <p:sp>
          <p:nvSpPr>
            <p:cNvPr id="33" name="Rectangle 15"/>
            <p:cNvSpPr>
              <a:spLocks noChangeArrowheads="1"/>
            </p:cNvSpPr>
            <p:nvPr/>
          </p:nvSpPr>
          <p:spPr bwMode="auto">
            <a:xfrm>
              <a:off x="7315200" y="2612429"/>
              <a:ext cx="431407" cy="496444"/>
            </a:xfrm>
            <a:prstGeom prst="rect">
              <a:avLst/>
            </a:prstGeom>
            <a:solidFill>
              <a:srgbClr val="D0813C"/>
            </a:solidFill>
            <a:ln w="9525">
              <a:solidFill>
                <a:schemeClr val="tx1"/>
              </a:solidFill>
              <a:miter lim="800000"/>
              <a:headEnd/>
              <a:tailEnd/>
            </a:ln>
          </p:spPr>
          <p:txBody>
            <a:bodyPr wrap="none" anchor="ctr">
              <a:prstTxWarp prst="textNoShape">
                <a:avLst/>
              </a:prstTxWarp>
            </a:bodyPr>
            <a:lstStyle/>
            <a:p>
              <a:endParaRPr lang="en-US"/>
            </a:p>
          </p:txBody>
        </p:sp>
        <p:sp>
          <p:nvSpPr>
            <p:cNvPr id="34" name="Line 16"/>
            <p:cNvSpPr>
              <a:spLocks noChangeShapeType="1"/>
            </p:cNvSpPr>
            <p:nvPr/>
          </p:nvSpPr>
          <p:spPr bwMode="auto">
            <a:xfrm flipV="1">
              <a:off x="6101527" y="2602735"/>
              <a:ext cx="1634431" cy="0"/>
            </a:xfrm>
            <a:prstGeom prst="line">
              <a:avLst/>
            </a:prstGeom>
            <a:noFill/>
            <a:ln w="25400" cap="rnd">
              <a:solidFill>
                <a:schemeClr val="tx1"/>
              </a:solidFill>
              <a:round/>
              <a:headEnd/>
              <a:tailEnd/>
            </a:ln>
          </p:spPr>
          <p:txBody>
            <a:bodyPr>
              <a:prstTxWarp prst="textNoShape">
                <a:avLst/>
              </a:prstTxWarp>
            </a:bodyPr>
            <a:lstStyle/>
            <a:p>
              <a:endParaRPr lang="en-US"/>
            </a:p>
          </p:txBody>
        </p:sp>
        <p:sp>
          <p:nvSpPr>
            <p:cNvPr id="35" name="Line 17"/>
            <p:cNvSpPr>
              <a:spLocks noChangeShapeType="1"/>
            </p:cNvSpPr>
            <p:nvPr/>
          </p:nvSpPr>
          <p:spPr bwMode="auto">
            <a:xfrm>
              <a:off x="6101527" y="3123661"/>
              <a:ext cx="1634430" cy="0"/>
            </a:xfrm>
            <a:prstGeom prst="line">
              <a:avLst/>
            </a:prstGeom>
            <a:noFill/>
            <a:ln w="25400" cap="rnd">
              <a:solidFill>
                <a:schemeClr val="tx1"/>
              </a:solidFill>
              <a:round/>
              <a:headEnd/>
              <a:tailEnd/>
            </a:ln>
          </p:spPr>
          <p:txBody>
            <a:bodyPr>
              <a:prstTxWarp prst="textNoShape">
                <a:avLst/>
              </a:prstTxWarp>
            </a:bodyPr>
            <a:lstStyle/>
            <a:p>
              <a:endParaRPr lang="en-US"/>
            </a:p>
          </p:txBody>
        </p:sp>
        <p:cxnSp>
          <p:nvCxnSpPr>
            <p:cNvPr id="36" name="Straight Connector 35"/>
            <p:cNvCxnSpPr>
              <a:stCxn id="35" idx="1"/>
              <a:endCxn id="34" idx="1"/>
            </p:cNvCxnSpPr>
            <p:nvPr/>
          </p:nvCxnSpPr>
          <p:spPr>
            <a:xfrm flipV="1">
              <a:off x="7735957" y="2602734"/>
              <a:ext cx="1" cy="520928"/>
            </a:xfrm>
            <a:prstGeom prst="line">
              <a:avLst/>
            </a:prstGeom>
            <a:ln w="25400" cap="rnd"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376264" y="2873604"/>
              <a:ext cx="694567" cy="18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511534" y="2423883"/>
              <a:ext cx="1302315" cy="646331"/>
            </a:xfrm>
            <a:prstGeom prst="rect">
              <a:avLst/>
            </a:prstGeom>
            <a:noFill/>
          </p:spPr>
          <p:txBody>
            <a:bodyPr wrap="square" rtlCol="0">
              <a:spAutoFit/>
            </a:bodyPr>
            <a:lstStyle/>
            <a:p>
              <a:r>
                <a:rPr lang="en-US" b="1" dirty="0" smtClean="0">
                  <a:solidFill>
                    <a:srgbClr val="000000"/>
                  </a:solidFill>
                </a:rPr>
                <a:t>Incoming Traffic</a:t>
              </a:r>
              <a:endParaRPr lang="en-US" b="1" dirty="0">
                <a:solidFill>
                  <a:srgbClr val="000000"/>
                </a:solidFill>
              </a:endParaRPr>
            </a:p>
          </p:txBody>
        </p:sp>
        <p:sp>
          <p:nvSpPr>
            <p:cNvPr id="42" name="TextBox 41"/>
            <p:cNvSpPr txBox="1"/>
            <p:nvPr/>
          </p:nvSpPr>
          <p:spPr>
            <a:xfrm>
              <a:off x="5924941" y="2150788"/>
              <a:ext cx="1027932" cy="400110"/>
            </a:xfrm>
            <a:prstGeom prst="rect">
              <a:avLst/>
            </a:prstGeom>
            <a:noFill/>
          </p:spPr>
          <p:txBody>
            <a:bodyPr wrap="square" rtlCol="0">
              <a:spAutoFit/>
            </a:bodyPr>
            <a:lstStyle/>
            <a:p>
              <a:r>
                <a:rPr lang="en-US" sz="2000" b="1" dirty="0" smtClean="0"/>
                <a:t>DCTCP</a:t>
              </a:r>
              <a:endParaRPr lang="en-US" sz="2000" b="1" dirty="0"/>
            </a:p>
          </p:txBody>
        </p:sp>
        <p:cxnSp>
          <p:nvCxnSpPr>
            <p:cNvPr id="43" name="Straight Connector 42"/>
            <p:cNvCxnSpPr/>
            <p:nvPr/>
          </p:nvCxnSpPr>
          <p:spPr>
            <a:xfrm rot="16200000" flipV="1">
              <a:off x="6769282" y="2848296"/>
              <a:ext cx="852715" cy="3893"/>
            </a:xfrm>
            <a:prstGeom prst="line">
              <a:avLst/>
            </a:prstGeom>
            <a:ln w="254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010400" y="2114490"/>
              <a:ext cx="467120" cy="400110"/>
            </a:xfrm>
            <a:prstGeom prst="rect">
              <a:avLst/>
            </a:prstGeom>
            <a:noFill/>
          </p:spPr>
          <p:txBody>
            <a:bodyPr wrap="square" rtlCol="0">
              <a:spAutoFit/>
            </a:bodyPr>
            <a:lstStyle/>
            <a:p>
              <a:r>
                <a:rPr lang="en-US" sz="2000" b="1" dirty="0" smtClean="0"/>
                <a:t>K</a:t>
              </a:r>
              <a:endParaRPr lang="en-US" sz="2000" b="1" dirty="0"/>
            </a:p>
          </p:txBody>
        </p:sp>
        <p:cxnSp>
          <p:nvCxnSpPr>
            <p:cNvPr id="50" name="Straight Arrow Connector 49"/>
            <p:cNvCxnSpPr/>
            <p:nvPr/>
          </p:nvCxnSpPr>
          <p:spPr>
            <a:xfrm>
              <a:off x="7727190" y="2851867"/>
              <a:ext cx="5698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8068433" y="2438400"/>
              <a:ext cx="694567" cy="400110"/>
            </a:xfrm>
            <a:prstGeom prst="rect">
              <a:avLst/>
            </a:prstGeom>
            <a:noFill/>
            <a:ln>
              <a:noFill/>
            </a:ln>
          </p:spPr>
          <p:txBody>
            <a:bodyPr wrap="square" rtlCol="0">
              <a:spAutoFit/>
            </a:bodyPr>
            <a:lstStyle/>
            <a:p>
              <a:r>
                <a:rPr lang="en-US" sz="2000" b="1" dirty="0" smtClean="0">
                  <a:solidFill>
                    <a:srgbClr val="000000"/>
                  </a:solidFill>
                </a:rPr>
                <a:t>C</a:t>
              </a:r>
              <a:endParaRPr lang="en-US" sz="2000" b="1" dirty="0">
                <a:solidFill>
                  <a:srgbClr val="000000"/>
                </a:solidFill>
              </a:endParaRPr>
            </a:p>
          </p:txBody>
        </p:sp>
      </p:grpSp>
    </p:spTree>
    <p:custDataLst>
      <p:tags r:id="rId1"/>
    </p:custDataLst>
    <p:extLst>
      <p:ext uri="{BB962C8B-B14F-4D97-AF65-F5344CB8AC3E}">
        <p14:creationId xmlns:p14="http://schemas.microsoft.com/office/powerpoint/2010/main" val="3554098215"/>
      </p:ext>
    </p:extLst>
  </p:cSld>
  <p:clrMapOvr>
    <a:masterClrMapping/>
  </p:clrMapOvr>
  <p:transition xmlns:p14="http://schemas.microsoft.com/office/powerpoint/2010/main" advTm="567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V="1">
            <a:off x="5562600" y="4114800"/>
            <a:ext cx="2971800" cy="21181"/>
          </a:xfrm>
          <a:prstGeom prst="straightConnector1">
            <a:avLst/>
          </a:prstGeom>
          <a:ln w="762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Content Placeholder 57"/>
          <p:cNvSpPr txBox="1">
            <a:spLocks noChangeAspect="1"/>
          </p:cNvSpPr>
          <p:nvPr/>
        </p:nvSpPr>
        <p:spPr bwMode="auto">
          <a:xfrm rot="5400000">
            <a:off x="6305321" y="3219678"/>
            <a:ext cx="965771" cy="1841613"/>
          </a:xfrm>
          <a:prstGeom prst="snip2SameRect">
            <a:avLst>
              <a:gd name="adj1" fmla="val 50000"/>
              <a:gd name="adj2" fmla="val 0"/>
            </a:avLst>
          </a:prstGeom>
          <a:ln>
            <a:headEnd/>
            <a:tailEn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smtClean="0"/>
              <a:t>Phantom Queue</a:t>
            </a:r>
            <a:endParaRPr lang="en-US" dirty="0"/>
          </a:p>
        </p:txBody>
      </p:sp>
      <p:sp>
        <p:nvSpPr>
          <p:cNvPr id="4" name="Slide Number Placeholder 3"/>
          <p:cNvSpPr>
            <a:spLocks noGrp="1"/>
          </p:cNvSpPr>
          <p:nvPr>
            <p:ph type="sldNum" sz="quarter" idx="12"/>
          </p:nvPr>
        </p:nvSpPr>
        <p:spPr/>
        <p:txBody>
          <a:bodyPr/>
          <a:lstStyle/>
          <a:p>
            <a:fld id="{D6860B3D-D4F8-4840-B91D-0EEC232E35FC}" type="slidenum">
              <a:rPr lang="en-US" smtClean="0"/>
              <a:pPr/>
              <a:t>35</a:t>
            </a:fld>
            <a:endParaRPr lang="en-US"/>
          </a:p>
        </p:txBody>
      </p:sp>
      <p:sp>
        <p:nvSpPr>
          <p:cNvPr id="12" name="TextBox 11"/>
          <p:cNvSpPr txBox="1"/>
          <p:nvPr/>
        </p:nvSpPr>
        <p:spPr>
          <a:xfrm>
            <a:off x="7696200" y="3131403"/>
            <a:ext cx="1295400" cy="830997"/>
          </a:xfrm>
          <a:prstGeom prst="rect">
            <a:avLst/>
          </a:prstGeom>
          <a:noFill/>
          <a:effectLst/>
        </p:spPr>
        <p:txBody>
          <a:bodyPr wrap="square" rtlCol="0">
            <a:spAutoFit/>
          </a:bodyPr>
          <a:lstStyle/>
          <a:p>
            <a:r>
              <a:rPr lang="en-US" sz="2400" b="1" dirty="0" smtClean="0"/>
              <a:t>Link</a:t>
            </a:r>
          </a:p>
          <a:p>
            <a:r>
              <a:rPr lang="en-US" sz="2400" b="1" dirty="0" smtClean="0"/>
              <a:t>Speed C</a:t>
            </a:r>
            <a:endParaRPr lang="en-US" sz="2400" b="1" dirty="0"/>
          </a:p>
        </p:txBody>
      </p:sp>
      <p:sp>
        <p:nvSpPr>
          <p:cNvPr id="6" name="Rectangle 5"/>
          <p:cNvSpPr/>
          <p:nvPr/>
        </p:nvSpPr>
        <p:spPr>
          <a:xfrm>
            <a:off x="685800" y="2819400"/>
            <a:ext cx="4876800" cy="27432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643352" y="2861626"/>
            <a:ext cx="2233448" cy="795974"/>
          </a:xfrm>
          <a:prstGeom prst="rect">
            <a:avLst/>
          </a:prstGeom>
          <a:noFill/>
          <a:effectLst/>
        </p:spPr>
        <p:txBody>
          <a:bodyPr wrap="square" rtlCol="0">
            <a:spAutoFit/>
          </a:bodyPr>
          <a:lstStyle/>
          <a:p>
            <a:r>
              <a:rPr lang="en-US" sz="2400" b="1" dirty="0" smtClean="0"/>
              <a:t>Switch</a:t>
            </a:r>
            <a:endParaRPr lang="en-US" sz="2400" b="1" dirty="0"/>
          </a:p>
        </p:txBody>
      </p:sp>
      <p:grpSp>
        <p:nvGrpSpPr>
          <p:cNvPr id="3" name="Group 32"/>
          <p:cNvGrpSpPr/>
          <p:nvPr/>
        </p:nvGrpSpPr>
        <p:grpSpPr>
          <a:xfrm>
            <a:off x="1600200" y="3587251"/>
            <a:ext cx="1923005" cy="1137149"/>
            <a:chOff x="1040728" y="3511051"/>
            <a:chExt cx="2777155" cy="1642242"/>
          </a:xfrm>
        </p:grpSpPr>
        <p:sp>
          <p:nvSpPr>
            <p:cNvPr id="19" name="Freeform 18"/>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 name="Rectangle 24"/>
          <p:cNvSpPr/>
          <p:nvPr/>
        </p:nvSpPr>
        <p:spPr>
          <a:xfrm rot="16200000">
            <a:off x="4612348" y="3613596"/>
            <a:ext cx="656896" cy="1091207"/>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3849543" y="3964355"/>
            <a:ext cx="786503" cy="389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endCxn id="26" idx="2"/>
          </p:cNvCxnSpPr>
          <p:nvPr/>
        </p:nvCxnSpPr>
        <p:spPr>
          <a:xfrm>
            <a:off x="3352800" y="4145502"/>
            <a:ext cx="1084839" cy="13697"/>
          </a:xfrm>
          <a:prstGeom prst="straightConnector1">
            <a:avLst/>
          </a:prstGeom>
          <a:ln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3776113" y="4164138"/>
            <a:ext cx="643487" cy="1017462"/>
            <a:chOff x="2723383" y="2277280"/>
            <a:chExt cx="643487" cy="1017462"/>
          </a:xfrm>
        </p:grpSpPr>
        <p:cxnSp>
          <p:nvCxnSpPr>
            <p:cNvPr id="31" name="Straight Connector 30"/>
            <p:cNvCxnSpPr/>
            <p:nvPr/>
          </p:nvCxnSpPr>
          <p:spPr>
            <a:xfrm flipV="1">
              <a:off x="2723383" y="2277280"/>
              <a:ext cx="0" cy="1015153"/>
            </a:xfrm>
            <a:prstGeom prst="line">
              <a:avLst/>
            </a:prstGeom>
            <a:ln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731823" y="3292433"/>
              <a:ext cx="635047" cy="2309"/>
            </a:xfrm>
            <a:prstGeom prst="straightConnector1">
              <a:avLst/>
            </a:prstGeom>
            <a:ln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5901421" y="3214955"/>
            <a:ext cx="1642379" cy="381000"/>
          </a:xfrm>
          <a:prstGeom prst="rect">
            <a:avLst/>
          </a:prstGeom>
          <a:noFill/>
        </p:spPr>
        <p:txBody>
          <a:bodyPr wrap="square" rtlCol="0">
            <a:spAutoFit/>
          </a:bodyPr>
          <a:lstStyle/>
          <a:p>
            <a:r>
              <a:rPr lang="en-US" b="1" dirty="0" smtClean="0"/>
              <a:t>Bump on Wire</a:t>
            </a:r>
            <a:endParaRPr lang="en-US" b="1" dirty="0"/>
          </a:p>
        </p:txBody>
      </p:sp>
      <p:sp>
        <p:nvSpPr>
          <p:cNvPr id="10" name="Content Placeholder 9"/>
          <p:cNvSpPr>
            <a:spLocks noGrp="1"/>
          </p:cNvSpPr>
          <p:nvPr>
            <p:ph idx="1"/>
          </p:nvPr>
        </p:nvSpPr>
        <p:spPr>
          <a:xfrm>
            <a:off x="152400" y="1143000"/>
            <a:ext cx="8915400" cy="4983163"/>
          </a:xfrm>
        </p:spPr>
        <p:txBody>
          <a:bodyPr>
            <a:normAutofit/>
          </a:bodyPr>
          <a:lstStyle/>
          <a:p>
            <a:r>
              <a:rPr lang="en-US" sz="2800" dirty="0" smtClean="0"/>
              <a:t>Key idea: </a:t>
            </a:r>
          </a:p>
          <a:p>
            <a:pPr lvl="1"/>
            <a:r>
              <a:rPr lang="en-US" sz="2400" dirty="0" smtClean="0"/>
              <a:t>Associate congestion with link utilization, not buffer occupancy </a:t>
            </a:r>
          </a:p>
          <a:p>
            <a:pPr lvl="1"/>
            <a:r>
              <a:rPr lang="en-US" sz="2400" b="1" dirty="0" smtClean="0">
                <a:solidFill>
                  <a:srgbClr val="0000CC"/>
                </a:solidFill>
                <a:ea typeface="ＭＳ Ｐゴシック" charset="-128"/>
                <a:cs typeface="ＭＳ Ｐゴシック" charset="-128"/>
              </a:rPr>
              <a:t>Virtual Queue</a:t>
            </a:r>
            <a:r>
              <a:rPr lang="en-US" sz="2400" b="1" dirty="0" smtClean="0">
                <a:solidFill>
                  <a:srgbClr val="1429F8"/>
                </a:solidFill>
              </a:rPr>
              <a:t> </a:t>
            </a:r>
            <a:r>
              <a:rPr lang="en-US" sz="2400" dirty="0" smtClean="0"/>
              <a:t>(</a:t>
            </a:r>
            <a:r>
              <a:rPr lang="en-US" sz="2400" dirty="0" err="1" smtClean="0"/>
              <a:t>Gibbens</a:t>
            </a:r>
            <a:r>
              <a:rPr lang="en-US" sz="2400" dirty="0" smtClean="0"/>
              <a:t> </a:t>
            </a:r>
            <a:r>
              <a:rPr lang="en-US" sz="2400" dirty="0"/>
              <a:t>&amp; Kelly 1999, </a:t>
            </a:r>
            <a:r>
              <a:rPr lang="en-US" sz="2400" dirty="0" err="1"/>
              <a:t>Kunniyur</a:t>
            </a:r>
            <a:r>
              <a:rPr lang="en-US" sz="2400" dirty="0"/>
              <a:t> &amp; </a:t>
            </a:r>
            <a:r>
              <a:rPr lang="en-US" sz="2400" dirty="0" err="1"/>
              <a:t>Srikant</a:t>
            </a:r>
            <a:r>
              <a:rPr lang="en-US" sz="2400" dirty="0"/>
              <a:t> 2001) </a:t>
            </a:r>
          </a:p>
          <a:p>
            <a:pPr lvl="1"/>
            <a:endParaRPr lang="en-US" sz="2400" dirty="0"/>
          </a:p>
        </p:txBody>
      </p:sp>
      <p:sp>
        <p:nvSpPr>
          <p:cNvPr id="35" name="Oval 34"/>
          <p:cNvSpPr/>
          <p:nvPr/>
        </p:nvSpPr>
        <p:spPr>
          <a:xfrm>
            <a:off x="5080192" y="5156392"/>
            <a:ext cx="406208" cy="406208"/>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grpSp>
        <p:nvGrpSpPr>
          <p:cNvPr id="9" name="Group 50"/>
          <p:cNvGrpSpPr/>
          <p:nvPr/>
        </p:nvGrpSpPr>
        <p:grpSpPr>
          <a:xfrm>
            <a:off x="3810000" y="4507470"/>
            <a:ext cx="1985079" cy="998040"/>
            <a:chOff x="3896178" y="4659870"/>
            <a:chExt cx="1985079" cy="998040"/>
          </a:xfrm>
        </p:grpSpPr>
        <p:sp>
          <p:nvSpPr>
            <p:cNvPr id="38" name="Rectangle 15"/>
            <p:cNvSpPr>
              <a:spLocks noChangeArrowheads="1"/>
            </p:cNvSpPr>
            <p:nvPr/>
          </p:nvSpPr>
          <p:spPr bwMode="auto">
            <a:xfrm>
              <a:off x="4671012" y="5067369"/>
              <a:ext cx="411943" cy="411945"/>
            </a:xfrm>
            <a:prstGeom prst="rect">
              <a:avLst/>
            </a:prstGeom>
            <a:solidFill>
              <a:schemeClr val="accent6"/>
            </a:solidFill>
            <a:ln w="9525">
              <a:solidFill>
                <a:schemeClr val="tx1"/>
              </a:solidFill>
              <a:miter lim="800000"/>
              <a:headEnd/>
              <a:tailEnd/>
            </a:ln>
          </p:spPr>
          <p:txBody>
            <a:bodyPr wrap="none" anchor="ctr">
              <a:prstTxWarp prst="textNoShape">
                <a:avLst/>
              </a:prstTxWarp>
            </a:bodyPr>
            <a:lstStyle/>
            <a:p>
              <a:endParaRPr lang="en-US"/>
            </a:p>
          </p:txBody>
        </p:sp>
        <p:sp>
          <p:nvSpPr>
            <p:cNvPr id="39" name="Line 16"/>
            <p:cNvSpPr>
              <a:spLocks noChangeShapeType="1"/>
            </p:cNvSpPr>
            <p:nvPr/>
          </p:nvSpPr>
          <p:spPr bwMode="auto">
            <a:xfrm>
              <a:off x="4190411" y="5067369"/>
              <a:ext cx="892544"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0" name="Line 17"/>
            <p:cNvSpPr>
              <a:spLocks noChangeShapeType="1"/>
            </p:cNvSpPr>
            <p:nvPr/>
          </p:nvSpPr>
          <p:spPr bwMode="auto">
            <a:xfrm>
              <a:off x="4190411" y="5479314"/>
              <a:ext cx="892544" cy="0"/>
            </a:xfrm>
            <a:prstGeom prst="line">
              <a:avLst/>
            </a:prstGeom>
            <a:noFill/>
            <a:ln w="25400">
              <a:solidFill>
                <a:schemeClr val="tx1"/>
              </a:solidFill>
              <a:round/>
              <a:headEnd/>
              <a:tailEnd/>
            </a:ln>
          </p:spPr>
          <p:txBody>
            <a:bodyPr>
              <a:prstTxWarp prst="textNoShape">
                <a:avLst/>
              </a:prstTxWarp>
            </a:bodyPr>
            <a:lstStyle/>
            <a:p>
              <a:endParaRPr lang="en-US"/>
            </a:p>
          </p:txBody>
        </p:sp>
        <p:cxnSp>
          <p:nvCxnSpPr>
            <p:cNvPr id="41" name="Straight Arrow Connector 40"/>
            <p:cNvCxnSpPr/>
            <p:nvPr/>
          </p:nvCxnSpPr>
          <p:spPr>
            <a:xfrm flipV="1">
              <a:off x="5082961" y="5257800"/>
              <a:ext cx="403439" cy="14106"/>
            </a:xfrm>
            <a:prstGeom prst="straightConnector1">
              <a:avLst/>
            </a:prstGeom>
            <a:ln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4567300" y="4913561"/>
              <a:ext cx="0" cy="683498"/>
            </a:xfrm>
            <a:prstGeom prst="line">
              <a:avLst/>
            </a:prstGeom>
            <a:ln w="254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896178" y="4659870"/>
              <a:ext cx="1985079" cy="369332"/>
            </a:xfrm>
            <a:prstGeom prst="rect">
              <a:avLst/>
            </a:prstGeom>
            <a:noFill/>
          </p:spPr>
          <p:txBody>
            <a:bodyPr wrap="square" rtlCol="0">
              <a:spAutoFit/>
            </a:bodyPr>
            <a:lstStyle/>
            <a:p>
              <a:r>
                <a:rPr lang="en-US" b="1" dirty="0" smtClean="0"/>
                <a:t>Marking Thresh.</a:t>
              </a:r>
              <a:endParaRPr lang="en-US" b="1" dirty="0"/>
            </a:p>
          </p:txBody>
        </p:sp>
        <p:sp>
          <p:nvSpPr>
            <p:cNvPr id="42" name="TextBox 41"/>
            <p:cNvSpPr txBox="1"/>
            <p:nvPr/>
          </p:nvSpPr>
          <p:spPr>
            <a:xfrm>
              <a:off x="5133098" y="5257800"/>
              <a:ext cx="439480" cy="400110"/>
            </a:xfrm>
            <a:prstGeom prst="rect">
              <a:avLst/>
            </a:prstGeom>
            <a:noFill/>
          </p:spPr>
          <p:txBody>
            <a:bodyPr wrap="square" rtlCol="0">
              <a:spAutoFit/>
            </a:bodyPr>
            <a:lstStyle/>
            <a:p>
              <a:r>
                <a:rPr lang="en-US" sz="2000" b="1" dirty="0" smtClean="0"/>
                <a:t>γC  </a:t>
              </a:r>
              <a:endParaRPr lang="en-US" sz="2000" b="1" dirty="0"/>
            </a:p>
          </p:txBody>
        </p:sp>
      </p:grpSp>
      <p:grpSp>
        <p:nvGrpSpPr>
          <p:cNvPr id="16" name="Group 15"/>
          <p:cNvGrpSpPr/>
          <p:nvPr/>
        </p:nvGrpSpPr>
        <p:grpSpPr>
          <a:xfrm>
            <a:off x="5153846" y="5338452"/>
            <a:ext cx="3353634" cy="1183583"/>
            <a:chOff x="5153846" y="5338452"/>
            <a:chExt cx="3353634" cy="1183583"/>
          </a:xfrm>
        </p:grpSpPr>
        <p:sp>
          <p:nvSpPr>
            <p:cNvPr id="14" name="Bent Arrow 13"/>
            <p:cNvSpPr/>
            <p:nvPr/>
          </p:nvSpPr>
          <p:spPr>
            <a:xfrm rot="16200000">
              <a:off x="5369602" y="5258295"/>
              <a:ext cx="517837" cy="949350"/>
            </a:xfrm>
            <a:prstGeom prst="bentArrow">
              <a:avLst>
                <a:gd name="adj1" fmla="val 17593"/>
                <a:gd name="adj2" fmla="val 25000"/>
                <a:gd name="adj3" fmla="val 25000"/>
                <a:gd name="adj4" fmla="val 437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6115522" y="5338452"/>
              <a:ext cx="2391958" cy="11835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err="1" smtClean="0"/>
                <a:t>γ</a:t>
              </a:r>
              <a:r>
                <a:rPr lang="en-US" sz="2200" b="1" dirty="0" smtClean="0"/>
                <a:t> &lt; 1 creates</a:t>
              </a:r>
            </a:p>
            <a:p>
              <a:pPr algn="ctr"/>
              <a:r>
                <a:rPr lang="en-US" sz="2200" b="1" dirty="0" smtClean="0"/>
                <a:t>“bandwidth headroom”</a:t>
              </a:r>
              <a:endParaRPr lang="en-US" sz="2200" b="1" dirty="0"/>
            </a:p>
          </p:txBody>
        </p:sp>
      </p:grpSp>
    </p:spTree>
    <p:custDataLst>
      <p:tags r:id="rId1"/>
    </p:custDataLst>
    <p:extLst>
      <p:ext uri="{BB962C8B-B14F-4D97-AF65-F5344CB8AC3E}">
        <p14:creationId xmlns:p14="http://schemas.microsoft.com/office/powerpoint/2010/main" val="1682595268"/>
      </p:ext>
    </p:extLst>
  </p:cSld>
  <p:clrMapOvr>
    <a:masterClrMapping/>
  </p:clrMapOvr>
  <p:transition xmlns:p14="http://schemas.microsoft.com/office/powerpoint/2010/main" advTm="10088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6" presetClass="path" presetSubtype="0" accel="50000" decel="50000" fill="hold" nodeType="withEffect">
                                  <p:stCondLst>
                                    <p:cond delay="0"/>
                                  </p:stCondLst>
                                  <p:childTnLst>
                                    <p:animMotion origin="layout" path="M 2.71843E-6 -3.36881E-6 L 0.20827 -0.1298 " pathEditMode="relative" rAng="0" ptsTypes="AA">
                                      <p:cBhvr>
                                        <p:cTn id="27" dur="1000" fill="hold"/>
                                        <p:tgtEl>
                                          <p:spTgt spid="9"/>
                                        </p:tgtEl>
                                        <p:attrNameLst>
                                          <p:attrName>ppt_x</p:attrName>
                                          <p:attrName>ppt_y</p:attrName>
                                        </p:attrNameLst>
                                      </p:cBhvr>
                                      <p:rCtr x="10405" y="-65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35" grpId="0" animBg="1"/>
      <p:bldP spid="3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76E5D9CA-259B-4502-A3DE-CFCD4727B947}" type="slidenum">
              <a:rPr lang="en-US" altLang="ja-JP"/>
              <a:pPr/>
              <a:t>36</a:t>
            </a:fld>
            <a:endParaRPr lang="en-US" altLang="ja-JP"/>
          </a:p>
        </p:txBody>
      </p:sp>
      <p:sp>
        <p:nvSpPr>
          <p:cNvPr id="14340" name="TextBox 17"/>
          <p:cNvSpPr txBox="1">
            <a:spLocks noChangeArrowheads="1"/>
          </p:cNvSpPr>
          <p:nvPr/>
        </p:nvSpPr>
        <p:spPr bwMode="auto">
          <a:xfrm>
            <a:off x="964988" y="1935309"/>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Throughput</a:t>
            </a:r>
            <a:endParaRPr kumimoji="0" lang="en-US" altLang="ja-JP" sz="2400" b="1" dirty="0">
              <a:latin typeface="Corbel" pitchFamily="34" charset="0"/>
            </a:endParaRPr>
          </a:p>
        </p:txBody>
      </p:sp>
      <p:sp>
        <p:nvSpPr>
          <p:cNvPr id="14341" name="TextBox 18"/>
          <p:cNvSpPr txBox="1">
            <a:spLocks noChangeArrowheads="1"/>
          </p:cNvSpPr>
          <p:nvPr/>
        </p:nvSpPr>
        <p:spPr bwMode="auto">
          <a:xfrm>
            <a:off x="4727848" y="1940285"/>
            <a:ext cx="4419600" cy="461665"/>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Switch latency (mean)</a:t>
            </a:r>
            <a:endParaRPr kumimoji="0" lang="en-US" altLang="ja-JP" sz="2400" b="1" dirty="0">
              <a:latin typeface="Corbel" pitchFamily="34" charset="0"/>
            </a:endParaRPr>
          </a:p>
        </p:txBody>
      </p:sp>
      <p:pic>
        <p:nvPicPr>
          <p:cNvPr id="14344" name="Picture 8"/>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5906" y="1732217"/>
            <a:ext cx="4409685" cy="5120640"/>
          </a:xfrm>
          <a:prstGeom prst="rect">
            <a:avLst/>
          </a:prstGeom>
          <a:noFill/>
          <a:ln w="9525">
            <a:noFill/>
            <a:miter lim="800000"/>
            <a:headEnd/>
            <a:tailEnd/>
          </a:ln>
          <a:effectLst/>
        </p:spPr>
      </p:pic>
      <p:pic>
        <p:nvPicPr>
          <p:cNvPr id="14347" name="Picture 11"/>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4399055" y="1786911"/>
            <a:ext cx="4416552" cy="5120640"/>
          </a:xfrm>
          <a:prstGeom prst="rect">
            <a:avLst/>
          </a:prstGeom>
          <a:noFill/>
          <a:ln w="9525">
            <a:noFill/>
            <a:miter lim="800000"/>
            <a:headEnd/>
            <a:tailEnd/>
          </a:ln>
          <a:effectLst/>
        </p:spPr>
      </p:pic>
      <p:sp>
        <p:nvSpPr>
          <p:cNvPr id="5" name="Title 4"/>
          <p:cNvSpPr>
            <a:spLocks noGrp="1"/>
          </p:cNvSpPr>
          <p:nvPr>
            <p:ph type="title"/>
          </p:nvPr>
        </p:nvSpPr>
        <p:spPr>
          <a:xfrm>
            <a:off x="0" y="0"/>
            <a:ext cx="9144000" cy="1219200"/>
          </a:xfrm>
        </p:spPr>
        <p:style>
          <a:lnRef idx="1">
            <a:schemeClr val="accent2"/>
          </a:lnRef>
          <a:fillRef idx="3">
            <a:schemeClr val="accent2"/>
          </a:fillRef>
          <a:effectRef idx="2">
            <a:schemeClr val="accent2"/>
          </a:effectRef>
          <a:fontRef idx="minor">
            <a:schemeClr val="lt1"/>
          </a:fontRef>
        </p:style>
        <p:txBody>
          <a:bodyPr>
            <a:normAutofit/>
          </a:bodyPr>
          <a:lstStyle/>
          <a:p>
            <a:r>
              <a:rPr lang="en-US" altLang="ja-JP" sz="3600" dirty="0"/>
              <a:t>Throughput &amp; Latency </a:t>
            </a:r>
            <a:br>
              <a:rPr lang="en-US" altLang="ja-JP" sz="3600" dirty="0"/>
            </a:br>
            <a:r>
              <a:rPr lang="en-US" altLang="ja-JP" sz="3600" dirty="0"/>
              <a:t>vs. PQ Drain Rate</a:t>
            </a:r>
            <a:endParaRPr lang="en-US" sz="3600" dirty="0"/>
          </a:p>
        </p:txBody>
      </p:sp>
      <p:grpSp>
        <p:nvGrpSpPr>
          <p:cNvPr id="2" name="Group 1"/>
          <p:cNvGrpSpPr/>
          <p:nvPr/>
        </p:nvGrpSpPr>
        <p:grpSpPr>
          <a:xfrm>
            <a:off x="0" y="0"/>
            <a:ext cx="2133600" cy="1219200"/>
            <a:chOff x="0" y="685800"/>
            <a:chExt cx="2133600" cy="1219200"/>
          </a:xfrm>
        </p:grpSpPr>
        <p:grpSp>
          <p:nvGrpSpPr>
            <p:cNvPr id="17" name="Group 16"/>
            <p:cNvGrpSpPr/>
            <p:nvPr/>
          </p:nvGrpSpPr>
          <p:grpSpPr>
            <a:xfrm>
              <a:off x="0" y="685800"/>
              <a:ext cx="2133600" cy="1219200"/>
              <a:chOff x="0" y="-381000"/>
              <a:chExt cx="2133600" cy="1219200"/>
            </a:xfrm>
          </p:grpSpPr>
          <p:sp>
            <p:nvSpPr>
              <p:cNvPr id="25" name="Rectangle 24"/>
              <p:cNvSpPr/>
              <p:nvPr/>
            </p:nvSpPr>
            <p:spPr>
              <a:xfrm>
                <a:off x="0" y="-381000"/>
                <a:ext cx="21336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6" name="Group 25"/>
              <p:cNvGrpSpPr/>
              <p:nvPr/>
            </p:nvGrpSpPr>
            <p:grpSpPr>
              <a:xfrm>
                <a:off x="241300" y="-127000"/>
                <a:ext cx="1724660" cy="736600"/>
                <a:chOff x="2393950" y="1854200"/>
                <a:chExt cx="4311650" cy="1841500"/>
              </a:xfrm>
            </p:grpSpPr>
            <p:sp>
              <p:nvSpPr>
                <p:cNvPr id="27" name="Oval 26"/>
                <p:cNvSpPr/>
                <p:nvPr/>
              </p:nvSpPr>
              <p:spPr>
                <a:xfrm>
                  <a:off x="6172200" y="25527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Oval 27"/>
                <p:cNvSpPr/>
                <p:nvPr/>
              </p:nvSpPr>
              <p:spPr>
                <a:xfrm>
                  <a:off x="2393950" y="1854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p:cNvSpPr/>
                <p:nvPr/>
              </p:nvSpPr>
              <p:spPr>
                <a:xfrm>
                  <a:off x="2393950" y="32385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Freeform 29"/>
                <p:cNvSpPr/>
                <p:nvPr/>
              </p:nvSpPr>
              <p:spPr>
                <a:xfrm>
                  <a:off x="2902855" y="2173515"/>
                  <a:ext cx="3269343" cy="569685"/>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flipV="1">
                  <a:off x="2842682" y="2760660"/>
                  <a:ext cx="3329518" cy="551318"/>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778641"/>
                    <a:gd name="connsiteY0" fmla="*/ 0 h 551321"/>
                    <a:gd name="connsiteX1" fmla="*/ 978870 w 2778641"/>
                    <a:gd name="connsiteY1" fmla="*/ 469600 h 551321"/>
                    <a:gd name="connsiteX2" fmla="*/ 2778641 w 2778641"/>
                    <a:gd name="connsiteY2" fmla="*/ 542171 h 551321"/>
                    <a:gd name="connsiteX0" fmla="*/ 0 w 2769781"/>
                    <a:gd name="connsiteY0" fmla="*/ 0 h 540736"/>
                    <a:gd name="connsiteX1" fmla="*/ 970010 w 2769781"/>
                    <a:gd name="connsiteY1" fmla="*/ 459015 h 540736"/>
                    <a:gd name="connsiteX2" fmla="*/ 2769781 w 2769781"/>
                    <a:gd name="connsiteY2" fmla="*/ 531586 h 540736"/>
                    <a:gd name="connsiteX0" fmla="*/ 0 w 2760921"/>
                    <a:gd name="connsiteY0" fmla="*/ 0 h 551319"/>
                    <a:gd name="connsiteX1" fmla="*/ 961150 w 2760921"/>
                    <a:gd name="connsiteY1" fmla="*/ 469598 h 551319"/>
                    <a:gd name="connsiteX2" fmla="*/ 2760921 w 2760921"/>
                    <a:gd name="connsiteY2" fmla="*/ 542169 h 551319"/>
                    <a:gd name="connsiteX0" fmla="*/ 0 w 2787502"/>
                    <a:gd name="connsiteY0" fmla="*/ 0 h 551319"/>
                    <a:gd name="connsiteX1" fmla="*/ 987731 w 2787502"/>
                    <a:gd name="connsiteY1" fmla="*/ 469598 h 551319"/>
                    <a:gd name="connsiteX2" fmla="*/ 2787502 w 2787502"/>
                    <a:gd name="connsiteY2" fmla="*/ 542169 h 551319"/>
                  </a:gdLst>
                  <a:ahLst/>
                  <a:cxnLst>
                    <a:cxn ang="0">
                      <a:pos x="connsiteX0" y="connsiteY0"/>
                    </a:cxn>
                    <a:cxn ang="0">
                      <a:pos x="connsiteX1" y="connsiteY1"/>
                    </a:cxn>
                    <a:cxn ang="0">
                      <a:pos x="connsiteX2" y="connsiteY2"/>
                    </a:cxn>
                  </a:cxnLst>
                  <a:rect l="l" t="t" r="r" b="b"/>
                  <a:pathLst>
                    <a:path w="2787502" h="551319">
                      <a:moveTo>
                        <a:pt x="0" y="0"/>
                      </a:moveTo>
                      <a:cubicBezTo>
                        <a:pt x="243114" y="211667"/>
                        <a:pt x="530531" y="370417"/>
                        <a:pt x="987731" y="469598"/>
                      </a:cubicBezTo>
                      <a:cubicBezTo>
                        <a:pt x="1444931" y="568779"/>
                        <a:pt x="2116216" y="555474"/>
                        <a:pt x="2787502" y="5421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8" name="Rectangle 17"/>
            <p:cNvSpPr/>
            <p:nvPr/>
          </p:nvSpPr>
          <p:spPr>
            <a:xfrm>
              <a:off x="727288"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32"/>
            <p:cNvGrpSpPr/>
            <p:nvPr/>
          </p:nvGrpSpPr>
          <p:grpSpPr>
            <a:xfrm flipV="1">
              <a:off x="749908" y="1238084"/>
              <a:ext cx="246605" cy="129986"/>
              <a:chOff x="1040728" y="5405712"/>
              <a:chExt cx="2777155" cy="1463845"/>
            </a:xfrm>
          </p:grpSpPr>
          <p:sp>
            <p:nvSpPr>
              <p:cNvPr id="20" name="Freeform 19"/>
              <p:cNvSpPr/>
              <p:nvPr/>
            </p:nvSpPr>
            <p:spPr>
              <a:xfrm>
                <a:off x="1040728"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flipH="1" flipV="1">
                <a:off x="2411552" y="6027867"/>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flipH="1">
                <a:off x="2433737"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flipV="1">
                <a:off x="1062913" y="6051178"/>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2" name="Snip Same Side Corner Rectangle 31"/>
            <p:cNvSpPr/>
            <p:nvPr/>
          </p:nvSpPr>
          <p:spPr>
            <a:xfrm rot="5400000">
              <a:off x="1148092" y="1184054"/>
              <a:ext cx="141793" cy="220554"/>
            </a:xfrm>
            <a:prstGeom prst="snip2SameRect">
              <a:avLst>
                <a:gd name="adj1" fmla="val 50000"/>
                <a:gd name="adj2"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7814442"/>
      </p:ext>
    </p:extLst>
  </p:cSld>
  <p:clrMapOvr>
    <a:masterClrMapping/>
  </p:clrMapOvr>
  <mc:AlternateContent xmlns:mc="http://schemas.openxmlformats.org/markup-compatibility/2006" xmlns:p14="http://schemas.microsoft.com/office/powerpoint/2010/main">
    <mc:Choice Requires="p14">
      <p:transition spd="slow" p14:dur="2000" advTm="71988"/>
    </mc:Choice>
    <mc:Fallback xmlns="">
      <p:transition xmlns:p14="http://schemas.microsoft.com/office/powerpoint/2010/main" spd="slow" advTm="71988"/>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r>
              <a:rPr lang="en-US" sz="2800" dirty="0" smtClean="0"/>
              <a:t>TCP traffic is very </a:t>
            </a:r>
            <a:r>
              <a:rPr lang="en-US" sz="2800" dirty="0" err="1" smtClean="0"/>
              <a:t>bursty</a:t>
            </a:r>
            <a:endParaRPr lang="en-US" sz="2800" dirty="0"/>
          </a:p>
          <a:p>
            <a:pPr lvl="1"/>
            <a:r>
              <a:rPr lang="en-US" sz="2400" dirty="0" smtClean="0"/>
              <a:t>Made worse by CPU-offload optimizations like Large Send Offload and Interrupt Coalescing</a:t>
            </a:r>
          </a:p>
          <a:p>
            <a:pPr lvl="1"/>
            <a:r>
              <a:rPr lang="en-US" sz="2400" dirty="0">
                <a:solidFill>
                  <a:srgbClr val="FF0000"/>
                </a:solidFill>
              </a:rPr>
              <a:t>Causes spikes in </a:t>
            </a:r>
            <a:r>
              <a:rPr lang="en-US" sz="2400" dirty="0" smtClean="0">
                <a:solidFill>
                  <a:srgbClr val="FF0000"/>
                </a:solidFill>
              </a:rPr>
              <a:t>queuing, increasing latency</a:t>
            </a:r>
            <a:endParaRPr lang="en-US" sz="2400" dirty="0"/>
          </a:p>
        </p:txBody>
      </p:sp>
      <p:sp>
        <p:nvSpPr>
          <p:cNvPr id="4" name="Slide Number Placeholder 3"/>
          <p:cNvSpPr>
            <a:spLocks noGrp="1"/>
          </p:cNvSpPr>
          <p:nvPr>
            <p:ph type="sldNum" sz="quarter" idx="12"/>
          </p:nvPr>
        </p:nvSpPr>
        <p:spPr/>
        <p:txBody>
          <a:bodyPr/>
          <a:lstStyle/>
          <a:p>
            <a:fld id="{D6860B3D-D4F8-4840-B91D-0EEC232E35FC}" type="slidenum">
              <a:rPr lang="en-US" smtClean="0"/>
              <a:pPr/>
              <a:t>37</a:t>
            </a:fld>
            <a:endParaRPr lang="en-US"/>
          </a:p>
        </p:txBody>
      </p:sp>
      <p:grpSp>
        <p:nvGrpSpPr>
          <p:cNvPr id="7" name="Group 6"/>
          <p:cNvGrpSpPr/>
          <p:nvPr/>
        </p:nvGrpSpPr>
        <p:grpSpPr>
          <a:xfrm>
            <a:off x="702790" y="3221702"/>
            <a:ext cx="6127855" cy="3496225"/>
            <a:chOff x="702790" y="3221702"/>
            <a:chExt cx="6127855" cy="3496225"/>
          </a:xfrm>
        </p:grpSpPr>
        <p:pic>
          <p:nvPicPr>
            <p:cNvPr id="5" name="Picture 2" descr="C:\Users\yuethomas\Downloads\onon1500window.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277" y="3654380"/>
              <a:ext cx="4389368" cy="3063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2790" y="3221702"/>
              <a:ext cx="5033209" cy="461665"/>
            </a:xfrm>
            <a:prstGeom prst="rect">
              <a:avLst/>
            </a:prstGeom>
            <a:noFill/>
          </p:spPr>
          <p:txBody>
            <a:bodyPr wrap="square" rtlCol="0">
              <a:spAutoFit/>
            </a:bodyPr>
            <a:lstStyle/>
            <a:p>
              <a:r>
                <a:rPr lang="en-US" sz="2400" b="1" dirty="0" smtClean="0"/>
                <a:t>Example. 1Gbps flow on 10G NIC</a:t>
              </a:r>
              <a:endParaRPr lang="en-US" sz="2400" b="1" dirty="0"/>
            </a:p>
          </p:txBody>
        </p:sp>
      </p:grpSp>
      <p:sp>
        <p:nvSpPr>
          <p:cNvPr id="8" name="Title 7"/>
          <p:cNvSpPr>
            <a:spLocks noGrp="1"/>
          </p:cNvSpPr>
          <p:nvPr>
            <p:ph type="title"/>
          </p:nvPr>
        </p:nvSpPr>
        <p:spPr/>
        <p:txBody>
          <a:bodyPr/>
          <a:lstStyle/>
          <a:p>
            <a:r>
              <a:rPr lang="en-US" dirty="0"/>
              <a:t>The Need for Pacing</a:t>
            </a:r>
          </a:p>
        </p:txBody>
      </p:sp>
      <p:sp>
        <p:nvSpPr>
          <p:cNvPr id="9" name="Rounded Rectangle 8"/>
          <p:cNvSpPr/>
          <p:nvPr/>
        </p:nvSpPr>
        <p:spPr>
          <a:xfrm>
            <a:off x="228600" y="4419600"/>
            <a:ext cx="22225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65KB bursts every 0.5ms</a:t>
            </a:r>
            <a:endParaRPr lang="en-US" sz="2400" b="1" dirty="0"/>
          </a:p>
        </p:txBody>
      </p:sp>
    </p:spTree>
    <p:custDataLst>
      <p:tags r:id="rId1"/>
    </p:custDataLst>
    <p:extLst>
      <p:ext uri="{BB962C8B-B14F-4D97-AF65-F5344CB8AC3E}">
        <p14:creationId xmlns:p14="http://schemas.microsoft.com/office/powerpoint/2010/main" val="1405352462"/>
      </p:ext>
    </p:extLst>
  </p:cSld>
  <p:clrMapOvr>
    <a:masterClrMapping/>
  </p:clrMapOvr>
  <p:transition xmlns:p14="http://schemas.microsoft.com/office/powerpoint/2010/main" advTm="11787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76E5D9CA-259B-4502-A3DE-CFCD4727B947}" type="slidenum">
              <a:rPr lang="en-US" altLang="ja-JP"/>
              <a:pPr/>
              <a:t>38</a:t>
            </a:fld>
            <a:endParaRPr lang="en-US" altLang="ja-JP"/>
          </a:p>
        </p:txBody>
      </p:sp>
      <p:pic>
        <p:nvPicPr>
          <p:cNvPr id="14344" name="Picture 8"/>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9340" y="1801787"/>
            <a:ext cx="4416552" cy="5120640"/>
          </a:xfrm>
          <a:prstGeom prst="rect">
            <a:avLst/>
          </a:prstGeom>
          <a:noFill/>
          <a:ln w="9525">
            <a:noFill/>
            <a:miter lim="800000"/>
            <a:headEnd/>
            <a:tailEnd/>
          </a:ln>
          <a:effectLst/>
        </p:spPr>
      </p:pic>
      <p:pic>
        <p:nvPicPr>
          <p:cNvPr id="14347" name="Picture 11"/>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4362479" y="1782096"/>
            <a:ext cx="4489704" cy="5120640"/>
          </a:xfrm>
          <a:prstGeom prst="rect">
            <a:avLst/>
          </a:prstGeom>
          <a:noFill/>
          <a:ln w="9525">
            <a:noFill/>
            <a:miter lim="800000"/>
            <a:headEnd/>
            <a:tailEnd/>
          </a:ln>
          <a:effectLst/>
        </p:spPr>
      </p:pic>
      <p:sp>
        <p:nvSpPr>
          <p:cNvPr id="16" name="TextBox 17"/>
          <p:cNvSpPr txBox="1">
            <a:spLocks noChangeArrowheads="1"/>
          </p:cNvSpPr>
          <p:nvPr/>
        </p:nvSpPr>
        <p:spPr bwMode="auto">
          <a:xfrm>
            <a:off x="964988" y="1935309"/>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Throughput</a:t>
            </a:r>
            <a:endParaRPr kumimoji="0" lang="en-US" altLang="ja-JP" sz="2400" b="1" dirty="0">
              <a:latin typeface="Corbel" pitchFamily="34" charset="0"/>
            </a:endParaRPr>
          </a:p>
        </p:txBody>
      </p:sp>
      <p:sp>
        <p:nvSpPr>
          <p:cNvPr id="17" name="TextBox 18"/>
          <p:cNvSpPr txBox="1">
            <a:spLocks noChangeArrowheads="1"/>
          </p:cNvSpPr>
          <p:nvPr/>
        </p:nvSpPr>
        <p:spPr bwMode="auto">
          <a:xfrm>
            <a:off x="4727848" y="1940285"/>
            <a:ext cx="4419600" cy="461665"/>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Switch latency (mean)</a:t>
            </a:r>
            <a:endParaRPr kumimoji="0" lang="en-US" altLang="ja-JP" sz="2400" b="1" dirty="0">
              <a:latin typeface="Corbel" pitchFamily="34" charset="0"/>
            </a:endParaRPr>
          </a:p>
        </p:txBody>
      </p:sp>
      <p:sp>
        <p:nvSpPr>
          <p:cNvPr id="2" name="Title 1"/>
          <p:cNvSpPr>
            <a:spLocks noGrp="1"/>
          </p:cNvSpPr>
          <p:nvPr>
            <p:ph type="title"/>
          </p:nvPr>
        </p:nvSpPr>
        <p:spPr/>
        <p:txBody>
          <a:bodyPr/>
          <a:lstStyle/>
          <a:p>
            <a:endParaRPr lang="en-US" dirty="0"/>
          </a:p>
        </p:txBody>
      </p:sp>
      <p:sp>
        <p:nvSpPr>
          <p:cNvPr id="18" name="Title 4"/>
          <p:cNvSpPr txBox="1">
            <a:spLocks/>
          </p:cNvSpPr>
          <p:nvPr/>
        </p:nvSpPr>
        <p:spPr>
          <a:xfrm>
            <a:off x="0" y="0"/>
            <a:ext cx="9144000" cy="13716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smtClean="0"/>
              <a:t>Throughput &amp; Latency </a:t>
            </a:r>
            <a:br>
              <a:rPr lang="en-US" altLang="ja-JP" sz="3600" dirty="0" smtClean="0"/>
            </a:br>
            <a:r>
              <a:rPr lang="en-US" altLang="ja-JP" sz="3200" dirty="0" smtClean="0"/>
              <a:t>vs. PQ Drain Rate </a:t>
            </a:r>
          </a:p>
          <a:p>
            <a:r>
              <a:rPr lang="en-US" altLang="ja-JP" sz="3200" dirty="0" smtClean="0"/>
              <a:t>(with Pacing)</a:t>
            </a:r>
            <a:endParaRPr lang="en-US" sz="3200" dirty="0"/>
          </a:p>
        </p:txBody>
      </p:sp>
      <p:grpSp>
        <p:nvGrpSpPr>
          <p:cNvPr id="3" name="Group 2"/>
          <p:cNvGrpSpPr/>
          <p:nvPr/>
        </p:nvGrpSpPr>
        <p:grpSpPr>
          <a:xfrm>
            <a:off x="0" y="0"/>
            <a:ext cx="2133600" cy="1371600"/>
            <a:chOff x="0" y="0"/>
            <a:chExt cx="2133600" cy="1371600"/>
          </a:xfrm>
        </p:grpSpPr>
        <p:grpSp>
          <p:nvGrpSpPr>
            <p:cNvPr id="36" name="Group 35"/>
            <p:cNvGrpSpPr/>
            <p:nvPr/>
          </p:nvGrpSpPr>
          <p:grpSpPr>
            <a:xfrm>
              <a:off x="0" y="0"/>
              <a:ext cx="2133600" cy="1371600"/>
              <a:chOff x="0" y="685800"/>
              <a:chExt cx="2133600" cy="1219200"/>
            </a:xfrm>
          </p:grpSpPr>
          <p:grpSp>
            <p:nvGrpSpPr>
              <p:cNvPr id="37" name="Group 36"/>
              <p:cNvGrpSpPr/>
              <p:nvPr/>
            </p:nvGrpSpPr>
            <p:grpSpPr>
              <a:xfrm>
                <a:off x="0" y="685800"/>
                <a:ext cx="2133600" cy="1219200"/>
                <a:chOff x="0" y="-381000"/>
                <a:chExt cx="2133600" cy="1219200"/>
              </a:xfrm>
            </p:grpSpPr>
            <p:sp>
              <p:nvSpPr>
                <p:cNvPr id="45" name="Rectangle 44"/>
                <p:cNvSpPr/>
                <p:nvPr/>
              </p:nvSpPr>
              <p:spPr>
                <a:xfrm>
                  <a:off x="0" y="-381000"/>
                  <a:ext cx="21336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46" name="Group 45"/>
                <p:cNvGrpSpPr/>
                <p:nvPr/>
              </p:nvGrpSpPr>
              <p:grpSpPr>
                <a:xfrm>
                  <a:off x="152400" y="-177800"/>
                  <a:ext cx="1813560" cy="860213"/>
                  <a:chOff x="2171700" y="1727200"/>
                  <a:chExt cx="4533900" cy="2150535"/>
                </a:xfrm>
              </p:grpSpPr>
              <p:sp>
                <p:nvSpPr>
                  <p:cNvPr id="47" name="Oval 46"/>
                  <p:cNvSpPr/>
                  <p:nvPr/>
                </p:nvSpPr>
                <p:spPr>
                  <a:xfrm>
                    <a:off x="6172200" y="25527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8" name="Oval 47"/>
                  <p:cNvSpPr/>
                  <p:nvPr/>
                </p:nvSpPr>
                <p:spPr>
                  <a:xfrm>
                    <a:off x="2171700" y="1727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9" name="Oval 48"/>
                  <p:cNvSpPr/>
                  <p:nvPr/>
                </p:nvSpPr>
                <p:spPr>
                  <a:xfrm>
                    <a:off x="2171700" y="3420535"/>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 name="Freeform 49"/>
                  <p:cNvSpPr/>
                  <p:nvPr/>
                </p:nvSpPr>
                <p:spPr>
                  <a:xfrm>
                    <a:off x="2659438" y="2051218"/>
                    <a:ext cx="3512760" cy="67598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947444"/>
                      <a:gd name="connsiteY0" fmla="*/ 0 h 737699"/>
                      <a:gd name="connsiteX1" fmla="*/ 1147673 w 2947444"/>
                      <a:gd name="connsiteY1" fmla="*/ 655976 h 737699"/>
                      <a:gd name="connsiteX2" fmla="*/ 2947444 w 2947444"/>
                      <a:gd name="connsiteY2" fmla="*/ 728547 h 737699"/>
                    </a:gdLst>
                    <a:ahLst/>
                    <a:cxnLst>
                      <a:cxn ang="0">
                        <a:pos x="connsiteX0" y="connsiteY0"/>
                      </a:cxn>
                      <a:cxn ang="0">
                        <a:pos x="connsiteX1" y="connsiteY1"/>
                      </a:cxn>
                      <a:cxn ang="0">
                        <a:pos x="connsiteX2" y="connsiteY2"/>
                      </a:cxn>
                    </a:cxnLst>
                    <a:rect l="l" t="t" r="r" b="b"/>
                    <a:pathLst>
                      <a:path w="2947444" h="737699">
                        <a:moveTo>
                          <a:pt x="0" y="0"/>
                        </a:moveTo>
                        <a:cubicBezTo>
                          <a:pt x="243114" y="211667"/>
                          <a:pt x="690473" y="556795"/>
                          <a:pt x="1147673" y="655976"/>
                        </a:cubicBezTo>
                        <a:cubicBezTo>
                          <a:pt x="1604873" y="755157"/>
                          <a:pt x="2276158" y="741852"/>
                          <a:pt x="2947444" y="728547"/>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flipV="1">
                    <a:off x="2683930" y="2760663"/>
                    <a:ext cx="3488268" cy="754756"/>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920410"/>
                      <a:gd name="connsiteY0" fmla="*/ 0 h 754756"/>
                      <a:gd name="connsiteX1" fmla="*/ 1120639 w 2920410"/>
                      <a:gd name="connsiteY1" fmla="*/ 673035 h 754756"/>
                      <a:gd name="connsiteX2" fmla="*/ 2920410 w 2920410"/>
                      <a:gd name="connsiteY2" fmla="*/ 745606 h 754756"/>
                    </a:gdLst>
                    <a:ahLst/>
                    <a:cxnLst>
                      <a:cxn ang="0">
                        <a:pos x="connsiteX0" y="connsiteY0"/>
                      </a:cxn>
                      <a:cxn ang="0">
                        <a:pos x="connsiteX1" y="connsiteY1"/>
                      </a:cxn>
                      <a:cxn ang="0">
                        <a:pos x="connsiteX2" y="connsiteY2"/>
                      </a:cxn>
                    </a:cxnLst>
                    <a:rect l="l" t="t" r="r" b="b"/>
                    <a:pathLst>
                      <a:path w="2920410" h="754756">
                        <a:moveTo>
                          <a:pt x="0" y="0"/>
                        </a:moveTo>
                        <a:cubicBezTo>
                          <a:pt x="243114" y="211667"/>
                          <a:pt x="663439" y="573854"/>
                          <a:pt x="1120639" y="673035"/>
                        </a:cubicBezTo>
                        <a:cubicBezTo>
                          <a:pt x="1577839" y="772216"/>
                          <a:pt x="2249124" y="758911"/>
                          <a:pt x="2920410" y="74560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8" name="Rectangle 37"/>
              <p:cNvSpPr/>
              <p:nvPr/>
            </p:nvSpPr>
            <p:spPr>
              <a:xfrm>
                <a:off x="727288"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9" name="Group 32"/>
              <p:cNvGrpSpPr/>
              <p:nvPr/>
            </p:nvGrpSpPr>
            <p:grpSpPr>
              <a:xfrm flipV="1">
                <a:off x="749908" y="1238084"/>
                <a:ext cx="246605" cy="129986"/>
                <a:chOff x="1040728" y="5405712"/>
                <a:chExt cx="2777155" cy="1463845"/>
              </a:xfrm>
            </p:grpSpPr>
            <p:sp>
              <p:nvSpPr>
                <p:cNvPr id="41" name="Freeform 40"/>
                <p:cNvSpPr/>
                <p:nvPr/>
              </p:nvSpPr>
              <p:spPr>
                <a:xfrm>
                  <a:off x="1040728"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flipH="1" flipV="1">
                  <a:off x="2411552" y="6027867"/>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flipH="1">
                  <a:off x="2433737"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flipV="1">
                  <a:off x="1062913" y="6051178"/>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0" name="Snip Same Side Corner Rectangle 39"/>
              <p:cNvSpPr/>
              <p:nvPr/>
            </p:nvSpPr>
            <p:spPr>
              <a:xfrm rot="5400000">
                <a:off x="1148093" y="1179821"/>
                <a:ext cx="141793" cy="220554"/>
              </a:xfrm>
              <a:prstGeom prst="snip2SameRect">
                <a:avLst>
                  <a:gd name="adj1" fmla="val 50000"/>
                  <a:gd name="adj2"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25" name="Regular Pentagon 24"/>
            <p:cNvSpPr/>
            <p:nvPr/>
          </p:nvSpPr>
          <p:spPr>
            <a:xfrm rot="7171036">
              <a:off x="333033" y="333033"/>
              <a:ext cx="155603" cy="155602"/>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26" name="Regular Pentagon 25"/>
            <p:cNvSpPr/>
            <p:nvPr/>
          </p:nvSpPr>
          <p:spPr>
            <a:xfrm rot="3138752">
              <a:off x="328796" y="908769"/>
              <a:ext cx="155603" cy="155602"/>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1774670261"/>
      </p:ext>
    </p:extLst>
  </p:cSld>
  <p:clrMapOvr>
    <a:masterClrMapping/>
  </p:clrMapOvr>
  <mc:AlternateContent xmlns:mc="http://schemas.openxmlformats.org/markup-compatibility/2006" xmlns:p14="http://schemas.microsoft.com/office/powerpoint/2010/main">
    <mc:Choice Requires="p14">
      <p:transition spd="slow" p14:dur="2000" advTm="24336"/>
    </mc:Choice>
    <mc:Fallback xmlns="">
      <p:transition xmlns:p14="http://schemas.microsoft.com/office/powerpoint/2010/main" spd="slow" advTm="24336"/>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46"/>
          <p:cNvSpPr>
            <a:spLocks noGrp="1"/>
          </p:cNvSpPr>
          <p:nvPr>
            <p:ph type="title"/>
          </p:nvPr>
        </p:nvSpPr>
        <p:spPr/>
        <p:txBody>
          <a:bodyPr/>
          <a:lstStyle/>
          <a:p>
            <a:r>
              <a:rPr lang="en-US" dirty="0" smtClean="0"/>
              <a:t>The HULL Architecture</a:t>
            </a:r>
            <a:endParaRPr lang="en-US" dirty="0"/>
          </a:p>
        </p:txBody>
      </p:sp>
      <p:sp>
        <p:nvSpPr>
          <p:cNvPr id="145" name="Slide Number Placeholder 144"/>
          <p:cNvSpPr>
            <a:spLocks noGrp="1"/>
          </p:cNvSpPr>
          <p:nvPr>
            <p:ph type="sldNum" sz="quarter" idx="12"/>
          </p:nvPr>
        </p:nvSpPr>
        <p:spPr/>
        <p:txBody>
          <a:bodyPr/>
          <a:lstStyle/>
          <a:p>
            <a:fld id="{A303CD73-591A-42F9-B2E2-6A603CD60845}" type="slidenum">
              <a:rPr lang="en-US" smtClean="0"/>
              <a:pPr/>
              <a:t>39</a:t>
            </a:fld>
            <a:endParaRPr lang="en-US"/>
          </a:p>
        </p:txBody>
      </p:sp>
      <p:cxnSp>
        <p:nvCxnSpPr>
          <p:cNvPr id="153" name="Straight Connector 152"/>
          <p:cNvCxnSpPr/>
          <p:nvPr/>
        </p:nvCxnSpPr>
        <p:spPr>
          <a:xfrm flipH="1" flipV="1">
            <a:off x="4175873" y="1474978"/>
            <a:ext cx="3111500" cy="164676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6393144" y="1453564"/>
            <a:ext cx="971177" cy="156882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249473" y="1555457"/>
            <a:ext cx="1844357" cy="14985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64" name="Oval 463"/>
          <p:cNvSpPr/>
          <p:nvPr/>
        </p:nvSpPr>
        <p:spPr>
          <a:xfrm>
            <a:off x="2598367" y="4496489"/>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164565" y="4494934"/>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5787301" y="4494934"/>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7353499" y="4496489"/>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p:cNvCxnSpPr>
            <a:stCxn id="485" idx="0"/>
          </p:cNvCxnSpPr>
          <p:nvPr/>
        </p:nvCxnSpPr>
        <p:spPr>
          <a:xfrm flipV="1">
            <a:off x="5838665" y="3228494"/>
            <a:ext cx="0" cy="12664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486" idx="0"/>
          </p:cNvCxnSpPr>
          <p:nvPr/>
        </p:nvCxnSpPr>
        <p:spPr>
          <a:xfrm flipV="1">
            <a:off x="7404863" y="3228494"/>
            <a:ext cx="0" cy="126799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485" idx="7"/>
          </p:cNvCxnSpPr>
          <p:nvPr/>
        </p:nvCxnSpPr>
        <p:spPr>
          <a:xfrm flipV="1">
            <a:off x="5879420" y="3226940"/>
            <a:ext cx="1484688" cy="128487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486" idx="1"/>
          </p:cNvCxnSpPr>
          <p:nvPr/>
        </p:nvCxnSpPr>
        <p:spPr>
          <a:xfrm flipH="1" flipV="1">
            <a:off x="5879420" y="3211613"/>
            <a:ext cx="1484688" cy="13017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464" idx="3"/>
            <a:endCxn id="342" idx="0"/>
          </p:cNvCxnSpPr>
          <p:nvPr/>
        </p:nvCxnSpPr>
        <p:spPr>
          <a:xfrm flipH="1">
            <a:off x="2107295" y="4594881"/>
            <a:ext cx="501681" cy="119964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464" idx="5"/>
          </p:cNvCxnSpPr>
          <p:nvPr/>
        </p:nvCxnSpPr>
        <p:spPr>
          <a:xfrm>
            <a:off x="2690486" y="4594881"/>
            <a:ext cx="229805" cy="119964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a:stCxn id="466" idx="3"/>
            <a:endCxn id="344" idx="0"/>
          </p:cNvCxnSpPr>
          <p:nvPr/>
        </p:nvCxnSpPr>
        <p:spPr>
          <a:xfrm flipH="1">
            <a:off x="3717951" y="4593326"/>
            <a:ext cx="457223"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466" idx="5"/>
          </p:cNvCxnSpPr>
          <p:nvPr/>
        </p:nvCxnSpPr>
        <p:spPr>
          <a:xfrm>
            <a:off x="4256684" y="4593326"/>
            <a:ext cx="249952"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485" idx="3"/>
            <a:endCxn id="346" idx="0"/>
          </p:cNvCxnSpPr>
          <p:nvPr/>
        </p:nvCxnSpPr>
        <p:spPr>
          <a:xfrm flipH="1">
            <a:off x="5319610" y="4593326"/>
            <a:ext cx="478300"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485" idx="5"/>
            <a:endCxn id="347" idx="0"/>
          </p:cNvCxnSpPr>
          <p:nvPr/>
        </p:nvCxnSpPr>
        <p:spPr>
          <a:xfrm>
            <a:off x="5879420" y="4593326"/>
            <a:ext cx="260391"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486" idx="3"/>
            <a:endCxn id="348" idx="0"/>
          </p:cNvCxnSpPr>
          <p:nvPr/>
        </p:nvCxnSpPr>
        <p:spPr>
          <a:xfrm flipH="1">
            <a:off x="7066108" y="4594880"/>
            <a:ext cx="304272" cy="11996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486" idx="5"/>
            <a:endCxn id="349" idx="0"/>
          </p:cNvCxnSpPr>
          <p:nvPr/>
        </p:nvCxnSpPr>
        <p:spPr>
          <a:xfrm>
            <a:off x="7451890" y="4594880"/>
            <a:ext cx="452418" cy="11996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a:stCxn id="464" idx="0"/>
          </p:cNvCxnSpPr>
          <p:nvPr/>
        </p:nvCxnSpPr>
        <p:spPr>
          <a:xfrm flipV="1">
            <a:off x="2649731" y="3226939"/>
            <a:ext cx="0" cy="126955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66" idx="0"/>
          </p:cNvCxnSpPr>
          <p:nvPr/>
        </p:nvCxnSpPr>
        <p:spPr>
          <a:xfrm flipV="1">
            <a:off x="4215929" y="3226939"/>
            <a:ext cx="0" cy="126799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64" idx="7"/>
          </p:cNvCxnSpPr>
          <p:nvPr/>
        </p:nvCxnSpPr>
        <p:spPr>
          <a:xfrm flipV="1">
            <a:off x="2690486" y="3210058"/>
            <a:ext cx="1484688" cy="130331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66" idx="1"/>
          </p:cNvCxnSpPr>
          <p:nvPr/>
        </p:nvCxnSpPr>
        <p:spPr>
          <a:xfrm flipH="1" flipV="1">
            <a:off x="2690486" y="3210058"/>
            <a:ext cx="1484688" cy="13017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flipV="1">
            <a:off x="4047379" y="1528268"/>
            <a:ext cx="1834527" cy="16019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5911540" y="1558151"/>
            <a:ext cx="362074" cy="156782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2656003" y="1528268"/>
            <a:ext cx="1017845" cy="158339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2696758" y="1483444"/>
            <a:ext cx="3235948" cy="164510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342" name="Picture 341" descr="server-gray.png"/>
          <p:cNvPicPr>
            <a:picLocks noChangeAspect="1"/>
          </p:cNvPicPr>
          <p:nvPr/>
        </p:nvPicPr>
        <p:blipFill>
          <a:blip r:embed="rId4" cstate="print"/>
          <a:stretch>
            <a:fillRect/>
          </a:stretch>
        </p:blipFill>
        <p:spPr>
          <a:xfrm>
            <a:off x="1828800" y="5794525"/>
            <a:ext cx="569531" cy="606275"/>
          </a:xfrm>
          <a:prstGeom prst="rect">
            <a:avLst/>
          </a:prstGeom>
        </p:spPr>
      </p:pic>
      <p:pic>
        <p:nvPicPr>
          <p:cNvPr id="343" name="Picture 342" descr="server-gray.png"/>
          <p:cNvPicPr>
            <a:picLocks noChangeAspect="1"/>
          </p:cNvPicPr>
          <p:nvPr/>
        </p:nvPicPr>
        <p:blipFill>
          <a:blip r:embed="rId4" cstate="print"/>
          <a:stretch>
            <a:fillRect/>
          </a:stretch>
        </p:blipFill>
        <p:spPr>
          <a:xfrm>
            <a:off x="2649002" y="5794525"/>
            <a:ext cx="569531" cy="606275"/>
          </a:xfrm>
          <a:prstGeom prst="rect">
            <a:avLst/>
          </a:prstGeom>
        </p:spPr>
      </p:pic>
      <p:pic>
        <p:nvPicPr>
          <p:cNvPr id="344" name="Picture 343" descr="server-gray.png"/>
          <p:cNvPicPr>
            <a:picLocks noChangeAspect="1"/>
          </p:cNvPicPr>
          <p:nvPr/>
        </p:nvPicPr>
        <p:blipFill>
          <a:blip r:embed="rId4" cstate="print"/>
          <a:stretch>
            <a:fillRect/>
          </a:stretch>
        </p:blipFill>
        <p:spPr>
          <a:xfrm>
            <a:off x="3439457" y="5794525"/>
            <a:ext cx="569531" cy="606275"/>
          </a:xfrm>
          <a:prstGeom prst="rect">
            <a:avLst/>
          </a:prstGeom>
        </p:spPr>
      </p:pic>
      <p:pic>
        <p:nvPicPr>
          <p:cNvPr id="345" name="Picture 344" descr="server-gray.png"/>
          <p:cNvPicPr>
            <a:picLocks noChangeAspect="1"/>
          </p:cNvPicPr>
          <p:nvPr/>
        </p:nvPicPr>
        <p:blipFill>
          <a:blip r:embed="rId4" cstate="print"/>
          <a:stretch>
            <a:fillRect/>
          </a:stretch>
        </p:blipFill>
        <p:spPr>
          <a:xfrm>
            <a:off x="4237065" y="5794525"/>
            <a:ext cx="569531" cy="606275"/>
          </a:xfrm>
          <a:prstGeom prst="rect">
            <a:avLst/>
          </a:prstGeom>
        </p:spPr>
      </p:pic>
      <p:pic>
        <p:nvPicPr>
          <p:cNvPr id="346" name="Picture 345" descr="server-gray.png"/>
          <p:cNvPicPr>
            <a:picLocks noChangeAspect="1"/>
          </p:cNvPicPr>
          <p:nvPr/>
        </p:nvPicPr>
        <p:blipFill>
          <a:blip r:embed="rId4" cstate="print"/>
          <a:stretch>
            <a:fillRect/>
          </a:stretch>
        </p:blipFill>
        <p:spPr>
          <a:xfrm>
            <a:off x="5041115" y="5794525"/>
            <a:ext cx="569531" cy="606275"/>
          </a:xfrm>
          <a:prstGeom prst="rect">
            <a:avLst/>
          </a:prstGeom>
        </p:spPr>
      </p:pic>
      <p:pic>
        <p:nvPicPr>
          <p:cNvPr id="347" name="Picture 346" descr="server-gray.png"/>
          <p:cNvPicPr>
            <a:picLocks noChangeAspect="1"/>
          </p:cNvPicPr>
          <p:nvPr/>
        </p:nvPicPr>
        <p:blipFill>
          <a:blip r:embed="rId4" cstate="print"/>
          <a:stretch>
            <a:fillRect/>
          </a:stretch>
        </p:blipFill>
        <p:spPr>
          <a:xfrm>
            <a:off x="5861317" y="5794525"/>
            <a:ext cx="569531" cy="606275"/>
          </a:xfrm>
          <a:prstGeom prst="rect">
            <a:avLst/>
          </a:prstGeom>
        </p:spPr>
      </p:pic>
      <p:pic>
        <p:nvPicPr>
          <p:cNvPr id="348" name="Picture 347" descr="server-gray.png"/>
          <p:cNvPicPr>
            <a:picLocks noChangeAspect="1"/>
          </p:cNvPicPr>
          <p:nvPr/>
        </p:nvPicPr>
        <p:blipFill>
          <a:blip r:embed="rId4" cstate="print"/>
          <a:stretch>
            <a:fillRect/>
          </a:stretch>
        </p:blipFill>
        <p:spPr>
          <a:xfrm>
            <a:off x="6781342" y="5794525"/>
            <a:ext cx="569531" cy="606275"/>
          </a:xfrm>
          <a:prstGeom prst="rect">
            <a:avLst/>
          </a:prstGeom>
        </p:spPr>
      </p:pic>
      <p:pic>
        <p:nvPicPr>
          <p:cNvPr id="349" name="Picture 348" descr="server-gray.png"/>
          <p:cNvPicPr>
            <a:picLocks noChangeAspect="1"/>
          </p:cNvPicPr>
          <p:nvPr/>
        </p:nvPicPr>
        <p:blipFill>
          <a:blip r:embed="rId4" cstate="print"/>
          <a:stretch>
            <a:fillRect/>
          </a:stretch>
        </p:blipFill>
        <p:spPr>
          <a:xfrm>
            <a:off x="7619542" y="5794525"/>
            <a:ext cx="569531" cy="606275"/>
          </a:xfrm>
          <a:prstGeom prst="rect">
            <a:avLst/>
          </a:prstGeom>
        </p:spPr>
      </p:pic>
      <p:cxnSp>
        <p:nvCxnSpPr>
          <p:cNvPr id="143" name="Straight Connector 142"/>
          <p:cNvCxnSpPr/>
          <p:nvPr/>
        </p:nvCxnSpPr>
        <p:spPr>
          <a:xfrm>
            <a:off x="3912908" y="1513327"/>
            <a:ext cx="241635" cy="170114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8273" y="1254844"/>
            <a:ext cx="1075612" cy="516438"/>
          </a:xfrm>
          <a:prstGeom prst="rect">
            <a:avLst/>
          </a:prstGeom>
        </p:spPr>
      </p:pic>
      <p:pic>
        <p:nvPicPr>
          <p:cNvPr id="620" name="Picture 6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0461" y="4310995"/>
            <a:ext cx="1075612" cy="516438"/>
          </a:xfrm>
          <a:prstGeom prst="rect">
            <a:avLst/>
          </a:prstGeom>
        </p:spPr>
      </p:pic>
      <p:pic>
        <p:nvPicPr>
          <p:cNvPr id="621" name="Picture 6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261" y="4302844"/>
            <a:ext cx="1075612" cy="516438"/>
          </a:xfrm>
          <a:prstGeom prst="rect">
            <a:avLst/>
          </a:prstGeom>
        </p:spPr>
      </p:pic>
      <p:pic>
        <p:nvPicPr>
          <p:cNvPr id="624" name="Picture 6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473" y="4309526"/>
            <a:ext cx="1075612" cy="516438"/>
          </a:xfrm>
          <a:prstGeom prst="rect">
            <a:avLst/>
          </a:prstGeom>
        </p:spPr>
      </p:pic>
      <p:pic>
        <p:nvPicPr>
          <p:cNvPr id="625" name="Picture 6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7473" y="4310995"/>
            <a:ext cx="1075612" cy="516438"/>
          </a:xfrm>
          <a:prstGeom prst="rect">
            <a:avLst/>
          </a:prstGeom>
        </p:spPr>
      </p:pic>
      <p:pic>
        <p:nvPicPr>
          <p:cNvPr id="193" name="Picture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0461" y="3003920"/>
            <a:ext cx="1075612" cy="516438"/>
          </a:xfrm>
          <a:prstGeom prst="rect">
            <a:avLst/>
          </a:prstGeom>
        </p:spPr>
      </p:pic>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473" y="3003920"/>
            <a:ext cx="1075612" cy="516438"/>
          </a:xfrm>
          <a:prstGeom prst="rect">
            <a:avLst/>
          </a:prstGeom>
        </p:spPr>
      </p:pic>
      <p:pic>
        <p:nvPicPr>
          <p:cNvPr id="196" name="Picture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1273" y="3003920"/>
            <a:ext cx="1075612" cy="516438"/>
          </a:xfrm>
          <a:prstGeom prst="rect">
            <a:avLst/>
          </a:prstGeom>
        </p:spPr>
      </p:pic>
      <p:pic>
        <p:nvPicPr>
          <p:cNvPr id="194" name="Picture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261" y="3003920"/>
            <a:ext cx="1075612" cy="516438"/>
          </a:xfrm>
          <a:prstGeom prst="rect">
            <a:avLst/>
          </a:prstGeom>
        </p:spPr>
      </p:pic>
      <p:pic>
        <p:nvPicPr>
          <p:cNvPr id="132" name="Pictur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4673" y="1271806"/>
            <a:ext cx="1075612" cy="516438"/>
          </a:xfrm>
          <a:prstGeom prst="rect">
            <a:avLst/>
          </a:prstGeom>
        </p:spPr>
      </p:pic>
      <p:grpSp>
        <p:nvGrpSpPr>
          <p:cNvPr id="122" name="Group 121"/>
          <p:cNvGrpSpPr/>
          <p:nvPr/>
        </p:nvGrpSpPr>
        <p:grpSpPr>
          <a:xfrm>
            <a:off x="2377971" y="1584606"/>
            <a:ext cx="5257824" cy="3486447"/>
            <a:chOff x="1961298" y="1625162"/>
            <a:chExt cx="5257824" cy="3486447"/>
          </a:xfrm>
        </p:grpSpPr>
        <p:sp>
          <p:nvSpPr>
            <p:cNvPr id="179" name="Content Placeholder 57"/>
            <p:cNvSpPr txBox="1">
              <a:spLocks noChangeAspect="1"/>
            </p:cNvSpPr>
            <p:nvPr/>
          </p:nvSpPr>
          <p:spPr bwMode="auto">
            <a:xfrm rot="12979613">
              <a:off x="3022891" y="169649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1" name="Content Placeholder 57"/>
            <p:cNvSpPr txBox="1">
              <a:spLocks noChangeAspect="1"/>
            </p:cNvSpPr>
            <p:nvPr/>
          </p:nvSpPr>
          <p:spPr bwMode="auto">
            <a:xfrm rot="10218049">
              <a:off x="3472849" y="1829775"/>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2" name="Content Placeholder 57"/>
            <p:cNvSpPr txBox="1">
              <a:spLocks noChangeAspect="1"/>
            </p:cNvSpPr>
            <p:nvPr/>
          </p:nvSpPr>
          <p:spPr bwMode="auto">
            <a:xfrm rot="7983498">
              <a:off x="3873759" y="1730075"/>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3" name="Content Placeholder 57"/>
            <p:cNvSpPr txBox="1">
              <a:spLocks noChangeAspect="1"/>
            </p:cNvSpPr>
            <p:nvPr/>
          </p:nvSpPr>
          <p:spPr bwMode="auto">
            <a:xfrm rot="7412552">
              <a:off x="4130509" y="1642332"/>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4" name="Content Placeholder 57"/>
            <p:cNvSpPr txBox="1">
              <a:spLocks noChangeAspect="1"/>
            </p:cNvSpPr>
            <p:nvPr/>
          </p:nvSpPr>
          <p:spPr bwMode="auto">
            <a:xfrm rot="14497411">
              <a:off x="5078851" y="159755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5" name="Content Placeholder 57"/>
            <p:cNvSpPr txBox="1">
              <a:spLocks noChangeAspect="1"/>
            </p:cNvSpPr>
            <p:nvPr/>
          </p:nvSpPr>
          <p:spPr bwMode="auto">
            <a:xfrm rot="13653716">
              <a:off x="5243950" y="1762655"/>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7" name="Content Placeholder 57"/>
            <p:cNvSpPr txBox="1">
              <a:spLocks noChangeAspect="1"/>
            </p:cNvSpPr>
            <p:nvPr/>
          </p:nvSpPr>
          <p:spPr bwMode="auto">
            <a:xfrm rot="11581009">
              <a:off x="5709124" y="179357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8" name="Content Placeholder 57"/>
            <p:cNvSpPr txBox="1">
              <a:spLocks noChangeAspect="1"/>
            </p:cNvSpPr>
            <p:nvPr/>
          </p:nvSpPr>
          <p:spPr bwMode="auto">
            <a:xfrm rot="8794780">
              <a:off x="6085890" y="168773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9" name="Content Placeholder 57"/>
            <p:cNvSpPr txBox="1">
              <a:spLocks noChangeAspect="1"/>
            </p:cNvSpPr>
            <p:nvPr/>
          </p:nvSpPr>
          <p:spPr bwMode="auto">
            <a:xfrm rot="19701451">
              <a:off x="6776398" y="280817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90" name="Content Placeholder 57"/>
            <p:cNvSpPr txBox="1">
              <a:spLocks noChangeAspect="1"/>
            </p:cNvSpPr>
            <p:nvPr/>
          </p:nvSpPr>
          <p:spPr bwMode="auto">
            <a:xfrm rot="17795148">
              <a:off x="6470752" y="2874999"/>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91" name="Content Placeholder 57"/>
            <p:cNvSpPr txBox="1">
              <a:spLocks noChangeAspect="1"/>
            </p:cNvSpPr>
            <p:nvPr/>
          </p:nvSpPr>
          <p:spPr bwMode="auto">
            <a:xfrm rot="864368">
              <a:off x="5474924" y="279761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92" name="Content Placeholder 57"/>
            <p:cNvSpPr txBox="1">
              <a:spLocks noChangeAspect="1"/>
            </p:cNvSpPr>
            <p:nvPr/>
          </p:nvSpPr>
          <p:spPr bwMode="auto">
            <a:xfrm rot="18687909">
              <a:off x="5146585" y="284861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1" name="Content Placeholder 57"/>
            <p:cNvSpPr txBox="1">
              <a:spLocks noChangeAspect="1"/>
            </p:cNvSpPr>
            <p:nvPr/>
          </p:nvSpPr>
          <p:spPr bwMode="auto">
            <a:xfrm rot="3053048">
              <a:off x="3931332" y="283875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2" name="Content Placeholder 57"/>
            <p:cNvSpPr txBox="1">
              <a:spLocks noChangeAspect="1"/>
            </p:cNvSpPr>
            <p:nvPr/>
          </p:nvSpPr>
          <p:spPr bwMode="auto">
            <a:xfrm rot="20975522">
              <a:off x="3618418" y="282480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3" name="Content Placeholder 57"/>
            <p:cNvSpPr txBox="1">
              <a:spLocks noChangeAspect="1"/>
            </p:cNvSpPr>
            <p:nvPr/>
          </p:nvSpPr>
          <p:spPr bwMode="auto">
            <a:xfrm rot="2010511">
              <a:off x="2321052" y="2789746"/>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4" name="Content Placeholder 57"/>
            <p:cNvSpPr txBox="1">
              <a:spLocks noChangeAspect="1"/>
            </p:cNvSpPr>
            <p:nvPr/>
          </p:nvSpPr>
          <p:spPr bwMode="auto">
            <a:xfrm rot="3623135">
              <a:off x="2564935" y="287530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5" name="Content Placeholder 57"/>
            <p:cNvSpPr txBox="1">
              <a:spLocks noChangeAspect="1"/>
            </p:cNvSpPr>
            <p:nvPr/>
          </p:nvSpPr>
          <p:spPr bwMode="auto">
            <a:xfrm rot="10800000">
              <a:off x="2158534" y="356110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6" name="Content Placeholder 57"/>
            <p:cNvSpPr txBox="1">
              <a:spLocks noChangeAspect="1"/>
            </p:cNvSpPr>
            <p:nvPr/>
          </p:nvSpPr>
          <p:spPr bwMode="auto">
            <a:xfrm rot="8029728">
              <a:off x="2569632" y="346286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7" name="Content Placeholder 57"/>
            <p:cNvSpPr txBox="1">
              <a:spLocks noChangeAspect="1"/>
            </p:cNvSpPr>
            <p:nvPr/>
          </p:nvSpPr>
          <p:spPr bwMode="auto">
            <a:xfrm rot="10800000">
              <a:off x="3716401" y="353570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8" name="Content Placeholder 57"/>
            <p:cNvSpPr txBox="1">
              <a:spLocks noChangeAspect="1"/>
            </p:cNvSpPr>
            <p:nvPr/>
          </p:nvSpPr>
          <p:spPr bwMode="auto">
            <a:xfrm rot="13619488">
              <a:off x="3249187" y="351711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9" name="Content Placeholder 57"/>
            <p:cNvSpPr txBox="1">
              <a:spLocks noChangeAspect="1"/>
            </p:cNvSpPr>
            <p:nvPr/>
          </p:nvSpPr>
          <p:spPr bwMode="auto">
            <a:xfrm rot="8029728">
              <a:off x="5746855" y="345784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0" name="Content Placeholder 57"/>
            <p:cNvSpPr txBox="1">
              <a:spLocks noChangeAspect="1"/>
            </p:cNvSpPr>
            <p:nvPr/>
          </p:nvSpPr>
          <p:spPr bwMode="auto">
            <a:xfrm rot="10800000">
              <a:off x="5344686" y="355944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1" name="Content Placeholder 57"/>
            <p:cNvSpPr txBox="1">
              <a:spLocks noChangeAspect="1"/>
            </p:cNvSpPr>
            <p:nvPr/>
          </p:nvSpPr>
          <p:spPr bwMode="auto">
            <a:xfrm rot="13685530">
              <a:off x="6419954" y="3542512"/>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2" name="Content Placeholder 57"/>
            <p:cNvSpPr txBox="1">
              <a:spLocks noChangeAspect="1"/>
            </p:cNvSpPr>
            <p:nvPr/>
          </p:nvSpPr>
          <p:spPr bwMode="auto">
            <a:xfrm rot="10800000">
              <a:off x="6915742" y="352052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3" name="Content Placeholder 57"/>
            <p:cNvSpPr txBox="1">
              <a:spLocks noChangeAspect="1"/>
            </p:cNvSpPr>
            <p:nvPr/>
          </p:nvSpPr>
          <p:spPr bwMode="auto">
            <a:xfrm>
              <a:off x="2154767" y="413173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4" name="Content Placeholder 57"/>
            <p:cNvSpPr txBox="1">
              <a:spLocks noChangeAspect="1"/>
            </p:cNvSpPr>
            <p:nvPr/>
          </p:nvSpPr>
          <p:spPr bwMode="auto">
            <a:xfrm rot="2765533">
              <a:off x="2512565" y="415637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5" name="Content Placeholder 57"/>
            <p:cNvSpPr txBox="1">
              <a:spLocks noChangeAspect="1"/>
            </p:cNvSpPr>
            <p:nvPr/>
          </p:nvSpPr>
          <p:spPr bwMode="auto">
            <a:xfrm rot="18766948">
              <a:off x="3346532" y="415637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6" name="Content Placeholder 57"/>
            <p:cNvSpPr txBox="1">
              <a:spLocks noChangeAspect="1"/>
            </p:cNvSpPr>
            <p:nvPr/>
          </p:nvSpPr>
          <p:spPr bwMode="auto">
            <a:xfrm>
              <a:off x="3719067" y="40943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7" name="Content Placeholder 57"/>
            <p:cNvSpPr txBox="1">
              <a:spLocks noChangeAspect="1"/>
            </p:cNvSpPr>
            <p:nvPr/>
          </p:nvSpPr>
          <p:spPr bwMode="auto">
            <a:xfrm>
              <a:off x="5344667" y="41197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8" name="Content Placeholder 57"/>
            <p:cNvSpPr txBox="1">
              <a:spLocks noChangeAspect="1"/>
            </p:cNvSpPr>
            <p:nvPr/>
          </p:nvSpPr>
          <p:spPr bwMode="auto">
            <a:xfrm rot="2884982">
              <a:off x="5687567" y="417903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9" name="Content Placeholder 57"/>
            <p:cNvSpPr txBox="1">
              <a:spLocks noChangeAspect="1"/>
            </p:cNvSpPr>
            <p:nvPr/>
          </p:nvSpPr>
          <p:spPr bwMode="auto">
            <a:xfrm>
              <a:off x="6911001" y="411553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0" name="Content Placeholder 57"/>
            <p:cNvSpPr txBox="1">
              <a:spLocks noChangeAspect="1"/>
            </p:cNvSpPr>
            <p:nvPr/>
          </p:nvSpPr>
          <p:spPr bwMode="auto">
            <a:xfrm rot="18532065">
              <a:off x="6563867" y="41705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1" name="Content Placeholder 57"/>
            <p:cNvSpPr txBox="1">
              <a:spLocks noChangeAspect="1"/>
            </p:cNvSpPr>
            <p:nvPr/>
          </p:nvSpPr>
          <p:spPr bwMode="auto">
            <a:xfrm rot="9756421">
              <a:off x="7059168" y="48055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2" name="Content Placeholder 57"/>
            <p:cNvSpPr txBox="1">
              <a:spLocks noChangeAspect="1"/>
            </p:cNvSpPr>
            <p:nvPr/>
          </p:nvSpPr>
          <p:spPr bwMode="auto">
            <a:xfrm rot="11967883">
              <a:off x="6763405" y="4883002"/>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3" name="Content Placeholder 57"/>
            <p:cNvSpPr txBox="1">
              <a:spLocks noChangeAspect="1"/>
            </p:cNvSpPr>
            <p:nvPr/>
          </p:nvSpPr>
          <p:spPr bwMode="auto">
            <a:xfrm rot="9983103">
              <a:off x="5445712" y="482533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4" name="Content Placeholder 57"/>
            <p:cNvSpPr txBox="1">
              <a:spLocks noChangeAspect="1"/>
            </p:cNvSpPr>
            <p:nvPr/>
          </p:nvSpPr>
          <p:spPr bwMode="auto">
            <a:xfrm rot="12214012">
              <a:off x="5153878" y="488837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5" name="Content Placeholder 57"/>
            <p:cNvSpPr txBox="1">
              <a:spLocks noChangeAspect="1"/>
            </p:cNvSpPr>
            <p:nvPr/>
          </p:nvSpPr>
          <p:spPr bwMode="auto">
            <a:xfrm rot="9878067">
              <a:off x="3816711" y="479820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6" name="Content Placeholder 57"/>
            <p:cNvSpPr txBox="1">
              <a:spLocks noChangeAspect="1"/>
            </p:cNvSpPr>
            <p:nvPr/>
          </p:nvSpPr>
          <p:spPr bwMode="auto">
            <a:xfrm rot="12385260">
              <a:off x="3543549" y="487721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7" name="Content Placeholder 57"/>
            <p:cNvSpPr txBox="1">
              <a:spLocks noChangeAspect="1"/>
            </p:cNvSpPr>
            <p:nvPr/>
          </p:nvSpPr>
          <p:spPr bwMode="auto">
            <a:xfrm rot="10008931">
              <a:off x="2253553" y="483765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8" name="Content Placeholder 57"/>
            <p:cNvSpPr txBox="1">
              <a:spLocks noChangeAspect="1"/>
            </p:cNvSpPr>
            <p:nvPr/>
          </p:nvSpPr>
          <p:spPr bwMode="auto">
            <a:xfrm rot="12097102">
              <a:off x="1961298" y="4896439"/>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grpSp>
      <p:grpSp>
        <p:nvGrpSpPr>
          <p:cNvPr id="125" name="Group 124"/>
          <p:cNvGrpSpPr/>
          <p:nvPr/>
        </p:nvGrpSpPr>
        <p:grpSpPr>
          <a:xfrm>
            <a:off x="2038037" y="5551716"/>
            <a:ext cx="5935204" cy="241260"/>
            <a:chOff x="1621364" y="5592272"/>
            <a:chExt cx="5935204" cy="241260"/>
          </a:xfrm>
        </p:grpSpPr>
        <p:sp>
          <p:nvSpPr>
            <p:cNvPr id="119" name="Regular Pentagon 118"/>
            <p:cNvSpPr/>
            <p:nvPr/>
          </p:nvSpPr>
          <p:spPr>
            <a:xfrm rot="1288080">
              <a:off x="1621364" y="5604932"/>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0" name="Regular Pentagon 229"/>
            <p:cNvSpPr/>
            <p:nvPr/>
          </p:nvSpPr>
          <p:spPr>
            <a:xfrm rot="21039851">
              <a:off x="2366466" y="5600736"/>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2" name="Regular Pentagon 231"/>
            <p:cNvSpPr/>
            <p:nvPr/>
          </p:nvSpPr>
          <p:spPr>
            <a:xfrm rot="1288080">
              <a:off x="3230034" y="5600701"/>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3" name="Regular Pentagon 232"/>
            <p:cNvSpPr/>
            <p:nvPr/>
          </p:nvSpPr>
          <p:spPr>
            <a:xfrm rot="21039851">
              <a:off x="3945501" y="5592272"/>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4" name="Regular Pentagon 233"/>
            <p:cNvSpPr/>
            <p:nvPr/>
          </p:nvSpPr>
          <p:spPr>
            <a:xfrm rot="1288080">
              <a:off x="4834501" y="5596502"/>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5" name="Regular Pentagon 234"/>
            <p:cNvSpPr/>
            <p:nvPr/>
          </p:nvSpPr>
          <p:spPr>
            <a:xfrm rot="21039851">
              <a:off x="5579600" y="5592306"/>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6" name="Regular Pentagon 235"/>
            <p:cNvSpPr/>
            <p:nvPr/>
          </p:nvSpPr>
          <p:spPr>
            <a:xfrm rot="1288080">
              <a:off x="6553236" y="5600734"/>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7" name="Regular Pentagon 236"/>
            <p:cNvSpPr/>
            <p:nvPr/>
          </p:nvSpPr>
          <p:spPr>
            <a:xfrm rot="20654597">
              <a:off x="7327968" y="5600776"/>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58" name="Group 157"/>
          <p:cNvGrpSpPr/>
          <p:nvPr/>
        </p:nvGrpSpPr>
        <p:grpSpPr>
          <a:xfrm>
            <a:off x="457200" y="1295400"/>
            <a:ext cx="1776845" cy="1447800"/>
            <a:chOff x="381000" y="1219200"/>
            <a:chExt cx="2057400" cy="1676400"/>
          </a:xfrm>
        </p:grpSpPr>
        <p:sp>
          <p:nvSpPr>
            <p:cNvPr id="157" name="Rounded Rectangle 156"/>
            <p:cNvSpPr/>
            <p:nvPr/>
          </p:nvSpPr>
          <p:spPr>
            <a:xfrm>
              <a:off x="381000" y="1219200"/>
              <a:ext cx="2057400" cy="1676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600"/>
            </a:p>
          </p:txBody>
        </p:sp>
        <p:grpSp>
          <p:nvGrpSpPr>
            <p:cNvPr id="155" name="Group 154"/>
            <p:cNvGrpSpPr/>
            <p:nvPr/>
          </p:nvGrpSpPr>
          <p:grpSpPr>
            <a:xfrm>
              <a:off x="685800" y="1334869"/>
              <a:ext cx="1636296" cy="677109"/>
              <a:chOff x="609600" y="1752600"/>
              <a:chExt cx="1636296" cy="677109"/>
            </a:xfrm>
          </p:grpSpPr>
          <p:sp>
            <p:nvSpPr>
              <p:cNvPr id="240" name="Content Placeholder 57"/>
              <p:cNvSpPr txBox="1">
                <a:spLocks noChangeAspect="1"/>
              </p:cNvSpPr>
              <p:nvPr/>
            </p:nvSpPr>
            <p:spPr bwMode="auto">
              <a:xfrm>
                <a:off x="609600" y="1868269"/>
                <a:ext cx="309574" cy="416439"/>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chemeClr val="tx1"/>
                    </a:solidFill>
                    <a:effectLst/>
                    <a:uLnTx/>
                    <a:uFillTx/>
                    <a:latin typeface="Corbel"/>
                    <a:ea typeface="+mn-ea"/>
                    <a:cs typeface="+mn-cs"/>
                  </a:rPr>
                  <a:t> </a:t>
                </a:r>
                <a:endParaRPr kumimoji="0" lang="en-US" sz="14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54" name="TextBox 153"/>
              <p:cNvSpPr txBox="1"/>
              <p:nvPr/>
            </p:nvSpPr>
            <p:spPr>
              <a:xfrm>
                <a:off x="990600" y="1752600"/>
                <a:ext cx="1255296" cy="677109"/>
              </a:xfrm>
              <a:prstGeom prst="rect">
                <a:avLst/>
              </a:prstGeom>
              <a:noFill/>
            </p:spPr>
            <p:txBody>
              <a:bodyPr wrap="square" rtlCol="0">
                <a:spAutoFit/>
              </a:bodyPr>
              <a:lstStyle/>
              <a:p>
                <a:r>
                  <a:rPr lang="en-US" sz="1600" b="1" dirty="0" smtClean="0"/>
                  <a:t>Phantom Queue</a:t>
                </a:r>
                <a:endParaRPr lang="en-US" sz="1600" b="1" dirty="0"/>
              </a:p>
            </p:txBody>
          </p:sp>
        </p:grpSp>
      </p:grpSp>
      <p:grpSp>
        <p:nvGrpSpPr>
          <p:cNvPr id="156" name="Group 155"/>
          <p:cNvGrpSpPr/>
          <p:nvPr/>
        </p:nvGrpSpPr>
        <p:grpSpPr>
          <a:xfrm>
            <a:off x="685800" y="2032605"/>
            <a:ext cx="1600199" cy="584776"/>
            <a:chOff x="529391" y="2514600"/>
            <a:chExt cx="1852861" cy="677109"/>
          </a:xfrm>
        </p:grpSpPr>
        <p:sp>
          <p:nvSpPr>
            <p:cNvPr id="243" name="Regular Pentagon 242"/>
            <p:cNvSpPr/>
            <p:nvPr/>
          </p:nvSpPr>
          <p:spPr>
            <a:xfrm>
              <a:off x="529391" y="2607733"/>
              <a:ext cx="423300" cy="423298"/>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244" name="TextBox 243"/>
            <p:cNvSpPr txBox="1"/>
            <p:nvPr/>
          </p:nvSpPr>
          <p:spPr>
            <a:xfrm>
              <a:off x="990600" y="2514600"/>
              <a:ext cx="1391652" cy="677109"/>
            </a:xfrm>
            <a:prstGeom prst="rect">
              <a:avLst/>
            </a:prstGeom>
            <a:noFill/>
          </p:spPr>
          <p:txBody>
            <a:bodyPr wrap="square" rtlCol="0">
              <a:spAutoFit/>
            </a:bodyPr>
            <a:lstStyle/>
            <a:p>
              <a:r>
                <a:rPr lang="en-US" sz="1600" b="1" dirty="0" smtClean="0"/>
                <a:t>Hardware</a:t>
              </a:r>
            </a:p>
            <a:p>
              <a:r>
                <a:rPr lang="en-US" sz="1600" b="1" dirty="0" smtClean="0"/>
                <a:t>Pacer</a:t>
              </a:r>
              <a:endParaRPr lang="en-US" sz="1600" b="1" dirty="0"/>
            </a:p>
          </p:txBody>
        </p:sp>
      </p:grpSp>
      <p:sp>
        <p:nvSpPr>
          <p:cNvPr id="256" name="Rounded Rectangular Callout 255"/>
          <p:cNvSpPr/>
          <p:nvPr/>
        </p:nvSpPr>
        <p:spPr>
          <a:xfrm flipH="1">
            <a:off x="381000" y="4419600"/>
            <a:ext cx="1383388" cy="1118015"/>
          </a:xfrm>
          <a:prstGeom prst="wedgeRoundRectCallout">
            <a:avLst>
              <a:gd name="adj1" fmla="val -63286"/>
              <a:gd name="adj2" fmla="val 96139"/>
              <a:gd name="adj3" fmla="val 16667"/>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DCTCP Congestion Control</a:t>
            </a:r>
            <a:endParaRPr lang="en-US" sz="1600" b="1" dirty="0">
              <a:solidFill>
                <a:schemeClr val="tx1"/>
              </a:solidFill>
            </a:endParaRPr>
          </a:p>
        </p:txBody>
      </p:sp>
    </p:spTree>
    <p:custDataLst>
      <p:tags r:id="rId1"/>
    </p:custDataLst>
    <p:extLst>
      <p:ext uri="{BB962C8B-B14F-4D97-AF65-F5344CB8AC3E}">
        <p14:creationId xmlns:p14="http://schemas.microsoft.com/office/powerpoint/2010/main" val="765814793"/>
      </p:ext>
    </p:extLst>
  </p:cSld>
  <p:clrMapOvr>
    <a:masterClrMapping/>
  </p:clrMapOvr>
  <mc:AlternateContent xmlns:mc="http://schemas.openxmlformats.org/markup-compatibility/2006" xmlns:p14="http://schemas.microsoft.com/office/powerpoint/2010/main">
    <mc:Choice Requires="p14">
      <p:transition spd="slow" p14:dur="2000" advTm="46169"/>
    </mc:Choice>
    <mc:Fallback xmlns="">
      <p:transition xmlns:p14="http://schemas.microsoft.com/office/powerpoint/2010/main" spd="slow" advTm="461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6"/>
                                        </p:tgtEl>
                                        <p:attrNameLst>
                                          <p:attrName>style.visibility</p:attrName>
                                        </p:attrNameLst>
                                      </p:cBhvr>
                                      <p:to>
                                        <p:strVal val="visible"/>
                                      </p:to>
                                    </p:set>
                                    <p:animEffect transition="in" filter="fade">
                                      <p:cBhvr>
                                        <p:cTn id="23"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4273" y="241994"/>
            <a:ext cx="7395727" cy="1891606"/>
            <a:chOff x="224273" y="241994"/>
            <a:chExt cx="7395727" cy="1891606"/>
          </a:xfrm>
        </p:grpSpPr>
        <p:sp>
          <p:nvSpPr>
            <p:cNvPr id="4" name="Cloud 3"/>
            <p:cNvSpPr/>
            <p:nvPr/>
          </p:nvSpPr>
          <p:spPr>
            <a:xfrm>
              <a:off x="1524000" y="1080345"/>
              <a:ext cx="6096000" cy="105325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      INTERNET</a:t>
              </a:r>
              <a:endParaRPr lang="en-US" sz="2000" b="1" dirty="0"/>
            </a:p>
          </p:txBody>
        </p:sp>
        <p:grpSp>
          <p:nvGrpSpPr>
            <p:cNvPr id="640" name="Group 121"/>
            <p:cNvGrpSpPr/>
            <p:nvPr/>
          </p:nvGrpSpPr>
          <p:grpSpPr>
            <a:xfrm>
              <a:off x="224273" y="241994"/>
              <a:ext cx="1258474" cy="1111379"/>
              <a:chOff x="138952" y="609600"/>
              <a:chExt cx="2070848" cy="1828800"/>
            </a:xfrm>
          </p:grpSpPr>
          <p:pic>
            <p:nvPicPr>
              <p:cNvPr id="641" name="Picture 640" descr="Computergirl.gif"/>
              <p:cNvPicPr>
                <a:picLocks noChangeAspect="1"/>
              </p:cNvPicPr>
              <p:nvPr/>
            </p:nvPicPr>
            <p:blipFill>
              <a:blip r:embed="rId3" cstate="print"/>
              <a:stretch>
                <a:fillRect/>
              </a:stretch>
            </p:blipFill>
            <p:spPr>
              <a:xfrm>
                <a:off x="138952" y="609600"/>
                <a:ext cx="2070848" cy="1828800"/>
              </a:xfrm>
              <a:prstGeom prst="rect">
                <a:avLst/>
              </a:prstGeom>
            </p:spPr>
          </p:pic>
          <p:sp>
            <p:nvSpPr>
              <p:cNvPr id="642" name="Rounded Rectangle 641"/>
              <p:cNvSpPr/>
              <p:nvPr/>
            </p:nvSpPr>
            <p:spPr>
              <a:xfrm>
                <a:off x="1295400" y="838200"/>
                <a:ext cx="280012" cy="340605"/>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3" name="Elbow Connector 542"/>
            <p:cNvCxnSpPr>
              <a:stCxn id="641" idx="3"/>
              <a:endCxn id="4" idx="3"/>
            </p:cNvCxnSpPr>
            <p:nvPr/>
          </p:nvCxnSpPr>
          <p:spPr>
            <a:xfrm>
              <a:off x="1482747" y="797684"/>
              <a:ext cx="3089253" cy="342882"/>
            </a:xfrm>
            <a:prstGeom prst="bentConnector2">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62068"/>
            <a:ext cx="9144000" cy="41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28600" y="1801491"/>
            <a:ext cx="8686800" cy="4599309"/>
            <a:chOff x="228600" y="1801491"/>
            <a:chExt cx="8686800" cy="4599309"/>
          </a:xfrm>
        </p:grpSpPr>
        <p:grpSp>
          <p:nvGrpSpPr>
            <p:cNvPr id="183" name="Group 182"/>
            <p:cNvGrpSpPr/>
            <p:nvPr/>
          </p:nvGrpSpPr>
          <p:grpSpPr>
            <a:xfrm>
              <a:off x="228600" y="2116456"/>
              <a:ext cx="8686800" cy="4284344"/>
              <a:chOff x="228600" y="2116456"/>
              <a:chExt cx="8686800" cy="4284344"/>
            </a:xfrm>
          </p:grpSpPr>
          <p:sp>
            <p:nvSpPr>
              <p:cNvPr id="536" name="Rounded Rectangle 535"/>
              <p:cNvSpPr/>
              <p:nvPr/>
            </p:nvSpPr>
            <p:spPr>
              <a:xfrm>
                <a:off x="228600" y="5486400"/>
                <a:ext cx="8686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smtClean="0"/>
              </a:p>
              <a:p>
                <a:pPr algn="ctr"/>
                <a:endParaRPr lang="en-US" sz="1200" dirty="0"/>
              </a:p>
              <a:p>
                <a:pPr algn="ctr"/>
                <a:endParaRPr lang="en-US" sz="1200" dirty="0" smtClean="0"/>
              </a:p>
              <a:p>
                <a:pPr algn="ctr"/>
                <a:endParaRPr lang="en-US" sz="1200" dirty="0"/>
              </a:p>
              <a:p>
                <a:r>
                  <a:rPr lang="en-US" sz="1600" b="1" dirty="0" smtClean="0"/>
                  <a:t>Servers</a:t>
                </a:r>
                <a:endParaRPr lang="en-US" sz="1600" b="1" dirty="0"/>
              </a:p>
            </p:txBody>
          </p:sp>
          <p:sp>
            <p:nvSpPr>
              <p:cNvPr id="535" name="Rounded Rectangle 534"/>
              <p:cNvSpPr/>
              <p:nvPr/>
            </p:nvSpPr>
            <p:spPr>
              <a:xfrm>
                <a:off x="228600" y="2514600"/>
                <a:ext cx="8686800" cy="2832503"/>
              </a:xfrm>
              <a:prstGeom prst="roundRect">
                <a:avLst>
                  <a:gd name="adj" fmla="val 9902"/>
                </a:avLst>
              </a:prstGeom>
            </p:spPr>
            <p:style>
              <a:lnRef idx="1">
                <a:schemeClr val="dk1"/>
              </a:lnRef>
              <a:fillRef idx="2">
                <a:schemeClr val="dk1"/>
              </a:fillRef>
              <a:effectRef idx="1">
                <a:schemeClr val="dk1"/>
              </a:effectRef>
              <a:fontRef idx="minor">
                <a:schemeClr val="dk1"/>
              </a:fontRef>
            </p:style>
            <p:txBody>
              <a:bodyPr rtlCol="0" anchor="ctr"/>
              <a:lstStyle/>
              <a:p>
                <a:r>
                  <a:rPr lang="en-US" sz="1600" b="1" dirty="0" smtClean="0"/>
                  <a:t>Fabric</a:t>
                </a:r>
                <a:endParaRPr lang="en-US" sz="1200" b="1"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p:txBody>
          </p:sp>
          <p:cxnSp>
            <p:nvCxnSpPr>
              <p:cNvPr id="18" name="Straight Connector 17"/>
              <p:cNvCxnSpPr/>
              <p:nvPr/>
            </p:nvCxnSpPr>
            <p:spPr>
              <a:xfrm flipH="1" flipV="1">
                <a:off x="3659648" y="2157420"/>
                <a:ext cx="235020" cy="622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741581" y="2171074"/>
                <a:ext cx="1338421" cy="69066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483" idx="0"/>
              </p:cNvCxnSpPr>
              <p:nvPr/>
            </p:nvCxnSpPr>
            <p:spPr>
              <a:xfrm flipH="1" flipV="1">
                <a:off x="2438400" y="3048000"/>
                <a:ext cx="584024" cy="9236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484" idx="1"/>
              </p:cNvCxnSpPr>
              <p:nvPr/>
            </p:nvCxnSpPr>
            <p:spPr>
              <a:xfrm flipV="1">
                <a:off x="4030808" y="3076222"/>
                <a:ext cx="2192192" cy="90660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483" idx="7"/>
              </p:cNvCxnSpPr>
              <p:nvPr/>
            </p:nvCxnSpPr>
            <p:spPr>
              <a:xfrm flipV="1">
                <a:off x="3049365" y="3022600"/>
                <a:ext cx="650568" cy="9602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484" idx="0"/>
              </p:cNvCxnSpPr>
              <p:nvPr/>
            </p:nvCxnSpPr>
            <p:spPr>
              <a:xfrm flipV="1">
                <a:off x="4057749" y="3062111"/>
                <a:ext cx="824695" cy="9095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502" idx="0"/>
              </p:cNvCxnSpPr>
              <p:nvPr/>
            </p:nvCxnSpPr>
            <p:spPr>
              <a:xfrm flipH="1" flipV="1">
                <a:off x="2497667" y="3014133"/>
                <a:ext cx="2591682" cy="9575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503" idx="1"/>
              </p:cNvCxnSpPr>
              <p:nvPr/>
            </p:nvCxnSpPr>
            <p:spPr>
              <a:xfrm flipH="1" flipV="1">
                <a:off x="5029200" y="3048000"/>
                <a:ext cx="1064805" cy="9348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502" idx="7"/>
              </p:cNvCxnSpPr>
              <p:nvPr/>
            </p:nvCxnSpPr>
            <p:spPr>
              <a:xfrm flipH="1" flipV="1">
                <a:off x="3793067" y="2988733"/>
                <a:ext cx="1323223" cy="9940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503" idx="0"/>
              </p:cNvCxnSpPr>
              <p:nvPr/>
            </p:nvCxnSpPr>
            <p:spPr>
              <a:xfrm flipV="1">
                <a:off x="6120946" y="2963333"/>
                <a:ext cx="313721" cy="10083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485" idx="0"/>
                <a:endCxn id="483" idx="4"/>
              </p:cNvCxnSpPr>
              <p:nvPr/>
            </p:nvCxnSpPr>
            <p:spPr>
              <a:xfrm flipV="1">
                <a:off x="3022424" y="4047868"/>
                <a:ext cx="0"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486" idx="0"/>
                <a:endCxn id="484" idx="4"/>
              </p:cNvCxnSpPr>
              <p:nvPr/>
            </p:nvCxnSpPr>
            <p:spPr>
              <a:xfrm flipV="1">
                <a:off x="4057749"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504" idx="0"/>
                <a:endCxn id="502" idx="4"/>
              </p:cNvCxnSpPr>
              <p:nvPr/>
            </p:nvCxnSpPr>
            <p:spPr>
              <a:xfrm flipV="1">
                <a:off x="5089349" y="4047868"/>
                <a:ext cx="0" cy="83864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505" idx="0"/>
                <a:endCxn id="503" idx="4"/>
              </p:cNvCxnSpPr>
              <p:nvPr/>
            </p:nvCxnSpPr>
            <p:spPr>
              <a:xfrm flipV="1">
                <a:off x="6120946" y="4047868"/>
                <a:ext cx="0" cy="83768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529" idx="0"/>
                <a:endCxn id="527" idx="4"/>
              </p:cNvCxnSpPr>
              <p:nvPr/>
            </p:nvCxnSpPr>
            <p:spPr>
              <a:xfrm flipV="1">
                <a:off x="7154245"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530" idx="0"/>
                <a:endCxn id="528" idx="4"/>
              </p:cNvCxnSpPr>
              <p:nvPr/>
            </p:nvCxnSpPr>
            <p:spPr>
              <a:xfrm flipV="1">
                <a:off x="8199534" y="4047868"/>
                <a:ext cx="722"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485" idx="7"/>
              </p:cNvCxnSpPr>
              <p:nvPr/>
            </p:nvCxnSpPr>
            <p:spPr>
              <a:xfrm flipV="1">
                <a:off x="3049365" y="4046841"/>
                <a:ext cx="981443" cy="8493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486" idx="1"/>
                <a:endCxn id="483" idx="5"/>
              </p:cNvCxnSpPr>
              <p:nvPr/>
            </p:nvCxnSpPr>
            <p:spPr>
              <a:xfrm flipH="1" flipV="1">
                <a:off x="3049365" y="4036709"/>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502" idx="5"/>
                <a:endCxn id="505" idx="1"/>
              </p:cNvCxnSpPr>
              <p:nvPr/>
            </p:nvCxnSpPr>
            <p:spPr>
              <a:xfrm>
                <a:off x="5116290" y="4036709"/>
                <a:ext cx="977715" cy="86000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504" idx="7"/>
                <a:endCxn id="503" idx="3"/>
              </p:cNvCxnSpPr>
              <p:nvPr/>
            </p:nvCxnSpPr>
            <p:spPr>
              <a:xfrm flipV="1">
                <a:off x="5116290" y="4036709"/>
                <a:ext cx="977715" cy="86095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527" idx="5"/>
                <a:endCxn id="530" idx="1"/>
              </p:cNvCxnSpPr>
              <p:nvPr/>
            </p:nvCxnSpPr>
            <p:spPr>
              <a:xfrm>
                <a:off x="7181186" y="4036709"/>
                <a:ext cx="991407" cy="85949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529" idx="7"/>
                <a:endCxn id="528" idx="3"/>
              </p:cNvCxnSpPr>
              <p:nvPr/>
            </p:nvCxnSpPr>
            <p:spPr>
              <a:xfrm flipV="1">
                <a:off x="7181186" y="4036709"/>
                <a:ext cx="992129"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464" idx="3"/>
                <a:endCxn id="342" idx="0"/>
              </p:cNvCxnSpPr>
              <p:nvPr/>
            </p:nvCxnSpPr>
            <p:spPr>
              <a:xfrm flipH="1">
                <a:off x="555826" y="4951109"/>
                <a:ext cx="331633"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464" idx="5"/>
              </p:cNvCxnSpPr>
              <p:nvPr/>
            </p:nvCxnSpPr>
            <p:spPr>
              <a:xfrm>
                <a:off x="941341" y="4951109"/>
                <a:ext cx="15191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a:stCxn id="466" idx="3"/>
                <a:endCxn id="344" idx="0"/>
              </p:cNvCxnSpPr>
              <p:nvPr/>
            </p:nvCxnSpPr>
            <p:spPr>
              <a:xfrm flipH="1">
                <a:off x="1620540" y="4950081"/>
                <a:ext cx="302244"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466" idx="5"/>
              </p:cNvCxnSpPr>
              <p:nvPr/>
            </p:nvCxnSpPr>
            <p:spPr>
              <a:xfrm>
                <a:off x="1976666" y="4950081"/>
                <a:ext cx="165229"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485" idx="3"/>
                <a:endCxn id="346" idx="0"/>
              </p:cNvCxnSpPr>
              <p:nvPr/>
            </p:nvCxnSpPr>
            <p:spPr>
              <a:xfrm flipH="1">
                <a:off x="2679306" y="4950081"/>
                <a:ext cx="316177"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485" idx="5"/>
                <a:endCxn id="347" idx="0"/>
              </p:cNvCxnSpPr>
              <p:nvPr/>
            </p:nvCxnSpPr>
            <p:spPr>
              <a:xfrm>
                <a:off x="3049365" y="4950081"/>
                <a:ext cx="172130"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486" idx="3"/>
                <a:endCxn id="348" idx="0"/>
              </p:cNvCxnSpPr>
              <p:nvPr/>
            </p:nvCxnSpPr>
            <p:spPr>
              <a:xfrm flipH="1">
                <a:off x="3744020" y="4951109"/>
                <a:ext cx="286788"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486" idx="5"/>
                <a:endCxn id="349" idx="0"/>
              </p:cNvCxnSpPr>
              <p:nvPr/>
            </p:nvCxnSpPr>
            <p:spPr>
              <a:xfrm>
                <a:off x="4084690" y="4951109"/>
                <a:ext cx="186584"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504" idx="3"/>
                <a:endCxn id="350" idx="0"/>
              </p:cNvCxnSpPr>
              <p:nvPr/>
            </p:nvCxnSpPr>
            <p:spPr>
              <a:xfrm flipH="1">
                <a:off x="4814045" y="4951550"/>
                <a:ext cx="248363"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stCxn id="504" idx="5"/>
                <a:endCxn id="351" idx="0"/>
              </p:cNvCxnSpPr>
              <p:nvPr/>
            </p:nvCxnSpPr>
            <p:spPr>
              <a:xfrm>
                <a:off x="5116290" y="4951550"/>
                <a:ext cx="239944"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505" idx="3"/>
                <a:endCxn id="352" idx="0"/>
              </p:cNvCxnSpPr>
              <p:nvPr/>
            </p:nvCxnSpPr>
            <p:spPr>
              <a:xfrm flipH="1">
                <a:off x="5878759" y="4950595"/>
                <a:ext cx="21524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a:stCxn id="505" idx="5"/>
                <a:endCxn id="353" idx="0"/>
              </p:cNvCxnSpPr>
              <p:nvPr/>
            </p:nvCxnSpPr>
            <p:spPr>
              <a:xfrm>
                <a:off x="6147887" y="4950595"/>
                <a:ext cx="25812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529" idx="3"/>
                <a:endCxn id="354" idx="0"/>
              </p:cNvCxnSpPr>
              <p:nvPr/>
            </p:nvCxnSpPr>
            <p:spPr>
              <a:xfrm flipH="1">
                <a:off x="6946578" y="4951109"/>
                <a:ext cx="180726"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529" idx="5"/>
                <a:endCxn id="355" idx="0"/>
              </p:cNvCxnSpPr>
              <p:nvPr/>
            </p:nvCxnSpPr>
            <p:spPr>
              <a:xfrm>
                <a:off x="7181186" y="4951109"/>
                <a:ext cx="30758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530" idx="3"/>
                <a:endCxn id="356" idx="0"/>
              </p:cNvCxnSpPr>
              <p:nvPr/>
            </p:nvCxnSpPr>
            <p:spPr>
              <a:xfrm flipH="1">
                <a:off x="8011292" y="4950081"/>
                <a:ext cx="16130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530" idx="5"/>
                <a:endCxn id="357" idx="0"/>
              </p:cNvCxnSpPr>
              <p:nvPr/>
            </p:nvCxnSpPr>
            <p:spPr>
              <a:xfrm>
                <a:off x="8226475" y="4950081"/>
                <a:ext cx="31207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a:stCxn id="464" idx="0"/>
                <a:endCxn id="413" idx="4"/>
              </p:cNvCxnSpPr>
              <p:nvPr/>
            </p:nvCxnSpPr>
            <p:spPr>
              <a:xfrm flipV="1">
                <a:off x="914400" y="4046840"/>
                <a:ext cx="0" cy="83922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66" idx="0"/>
                <a:endCxn id="465" idx="4"/>
              </p:cNvCxnSpPr>
              <p:nvPr/>
            </p:nvCxnSpPr>
            <p:spPr>
              <a:xfrm flipV="1">
                <a:off x="1949725" y="4046840"/>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64" idx="7"/>
                <a:endCxn id="465" idx="3"/>
              </p:cNvCxnSpPr>
              <p:nvPr/>
            </p:nvCxnSpPr>
            <p:spPr>
              <a:xfrm flipV="1">
                <a:off x="941341" y="4035681"/>
                <a:ext cx="981443" cy="86154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66" idx="1"/>
                <a:endCxn id="413" idx="5"/>
              </p:cNvCxnSpPr>
              <p:nvPr/>
            </p:nvCxnSpPr>
            <p:spPr>
              <a:xfrm flipH="1" flipV="1">
                <a:off x="941341" y="4035681"/>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876300"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876300"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1911625"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1911625"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2984324"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0196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298432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4019649"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50512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08284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4" name="Oval 503"/>
              <p:cNvSpPr/>
              <p:nvPr/>
            </p:nvSpPr>
            <p:spPr>
              <a:xfrm>
                <a:off x="5051249" y="4886509"/>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6082846" y="4885554"/>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7116145"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Oval 527"/>
              <p:cNvSpPr/>
              <p:nvPr/>
            </p:nvSpPr>
            <p:spPr>
              <a:xfrm>
                <a:off x="816215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Oval 528"/>
              <p:cNvSpPr/>
              <p:nvPr/>
            </p:nvSpPr>
            <p:spPr>
              <a:xfrm>
                <a:off x="7116145"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Oval 529"/>
              <p:cNvSpPr/>
              <p:nvPr/>
            </p:nvSpPr>
            <p:spPr>
              <a:xfrm>
                <a:off x="816143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2" name="Picture 341" descr="server-gray.png"/>
              <p:cNvPicPr>
                <a:picLocks noChangeAspect="1"/>
              </p:cNvPicPr>
              <p:nvPr/>
            </p:nvPicPr>
            <p:blipFill>
              <a:blip r:embed="rId5" cstate="print"/>
              <a:stretch>
                <a:fillRect/>
              </a:stretch>
            </p:blipFill>
            <p:spPr>
              <a:xfrm>
                <a:off x="367583" y="5744126"/>
                <a:ext cx="376485" cy="400774"/>
              </a:xfrm>
              <a:prstGeom prst="rect">
                <a:avLst/>
              </a:prstGeom>
            </p:spPr>
          </p:pic>
          <p:pic>
            <p:nvPicPr>
              <p:cNvPr id="343" name="Picture 342" descr="server-gray.png"/>
              <p:cNvPicPr>
                <a:picLocks noChangeAspect="1"/>
              </p:cNvPicPr>
              <p:nvPr/>
            </p:nvPicPr>
            <p:blipFill>
              <a:blip r:embed="rId5" cstate="print"/>
              <a:stretch>
                <a:fillRect/>
              </a:stretch>
            </p:blipFill>
            <p:spPr>
              <a:xfrm>
                <a:off x="909772" y="5744126"/>
                <a:ext cx="376485" cy="400774"/>
              </a:xfrm>
              <a:prstGeom prst="rect">
                <a:avLst/>
              </a:prstGeom>
            </p:spPr>
          </p:pic>
          <p:pic>
            <p:nvPicPr>
              <p:cNvPr id="344" name="Picture 343" descr="server-gray.png"/>
              <p:cNvPicPr>
                <a:picLocks noChangeAspect="1"/>
              </p:cNvPicPr>
              <p:nvPr/>
            </p:nvPicPr>
            <p:blipFill>
              <a:blip r:embed="rId5" cstate="print"/>
              <a:stretch>
                <a:fillRect/>
              </a:stretch>
            </p:blipFill>
            <p:spPr>
              <a:xfrm>
                <a:off x="1432297" y="5744126"/>
                <a:ext cx="376485" cy="400774"/>
              </a:xfrm>
              <a:prstGeom prst="rect">
                <a:avLst/>
              </a:prstGeom>
            </p:spPr>
          </p:pic>
          <p:pic>
            <p:nvPicPr>
              <p:cNvPr id="345" name="Picture 344" descr="server-gray.png"/>
              <p:cNvPicPr>
                <a:picLocks noChangeAspect="1"/>
              </p:cNvPicPr>
              <p:nvPr/>
            </p:nvPicPr>
            <p:blipFill>
              <a:blip r:embed="rId5" cstate="print"/>
              <a:stretch>
                <a:fillRect/>
              </a:stretch>
            </p:blipFill>
            <p:spPr>
              <a:xfrm>
                <a:off x="1959551" y="5744126"/>
                <a:ext cx="376485" cy="400774"/>
              </a:xfrm>
              <a:prstGeom prst="rect">
                <a:avLst/>
              </a:prstGeom>
            </p:spPr>
          </p:pic>
          <p:pic>
            <p:nvPicPr>
              <p:cNvPr id="346" name="Picture 345" descr="server-gray.png"/>
              <p:cNvPicPr>
                <a:picLocks noChangeAspect="1"/>
              </p:cNvPicPr>
              <p:nvPr/>
            </p:nvPicPr>
            <p:blipFill>
              <a:blip r:embed="rId5" cstate="print"/>
              <a:stretch>
                <a:fillRect/>
              </a:stretch>
            </p:blipFill>
            <p:spPr>
              <a:xfrm>
                <a:off x="2491063" y="5744126"/>
                <a:ext cx="376485" cy="400774"/>
              </a:xfrm>
              <a:prstGeom prst="rect">
                <a:avLst/>
              </a:prstGeom>
            </p:spPr>
          </p:pic>
          <p:pic>
            <p:nvPicPr>
              <p:cNvPr id="347" name="Picture 346" descr="server-gray.png"/>
              <p:cNvPicPr>
                <a:picLocks noChangeAspect="1"/>
              </p:cNvPicPr>
              <p:nvPr/>
            </p:nvPicPr>
            <p:blipFill>
              <a:blip r:embed="rId5" cstate="print"/>
              <a:stretch>
                <a:fillRect/>
              </a:stretch>
            </p:blipFill>
            <p:spPr>
              <a:xfrm>
                <a:off x="3033252" y="5744126"/>
                <a:ext cx="376485" cy="400774"/>
              </a:xfrm>
              <a:prstGeom prst="rect">
                <a:avLst/>
              </a:prstGeom>
            </p:spPr>
          </p:pic>
          <p:pic>
            <p:nvPicPr>
              <p:cNvPr id="348" name="Picture 347" descr="server-gray.png"/>
              <p:cNvPicPr>
                <a:picLocks noChangeAspect="1"/>
              </p:cNvPicPr>
              <p:nvPr/>
            </p:nvPicPr>
            <p:blipFill>
              <a:blip r:embed="rId5" cstate="print"/>
              <a:stretch>
                <a:fillRect/>
              </a:stretch>
            </p:blipFill>
            <p:spPr>
              <a:xfrm>
                <a:off x="3555777" y="5744126"/>
                <a:ext cx="376485" cy="400774"/>
              </a:xfrm>
              <a:prstGeom prst="rect">
                <a:avLst/>
              </a:prstGeom>
            </p:spPr>
          </p:pic>
          <p:pic>
            <p:nvPicPr>
              <p:cNvPr id="349" name="Picture 348" descr="server-gray.png"/>
              <p:cNvPicPr>
                <a:picLocks noChangeAspect="1"/>
              </p:cNvPicPr>
              <p:nvPr/>
            </p:nvPicPr>
            <p:blipFill>
              <a:blip r:embed="rId5" cstate="print"/>
              <a:stretch>
                <a:fillRect/>
              </a:stretch>
            </p:blipFill>
            <p:spPr>
              <a:xfrm>
                <a:off x="4083031" y="5744126"/>
                <a:ext cx="376485" cy="400774"/>
              </a:xfrm>
              <a:prstGeom prst="rect">
                <a:avLst/>
              </a:prstGeom>
            </p:spPr>
          </p:pic>
          <p:pic>
            <p:nvPicPr>
              <p:cNvPr id="350" name="Picture 349" descr="server-gray.png"/>
              <p:cNvPicPr>
                <a:picLocks noChangeAspect="1"/>
              </p:cNvPicPr>
              <p:nvPr/>
            </p:nvPicPr>
            <p:blipFill>
              <a:blip r:embed="rId5" cstate="print"/>
              <a:stretch>
                <a:fillRect/>
              </a:stretch>
            </p:blipFill>
            <p:spPr>
              <a:xfrm>
                <a:off x="4625802" y="5744126"/>
                <a:ext cx="376485" cy="400774"/>
              </a:xfrm>
              <a:prstGeom prst="rect">
                <a:avLst/>
              </a:prstGeom>
            </p:spPr>
          </p:pic>
          <p:pic>
            <p:nvPicPr>
              <p:cNvPr id="351" name="Picture 350" descr="server-gray.png"/>
              <p:cNvPicPr>
                <a:picLocks noChangeAspect="1"/>
              </p:cNvPicPr>
              <p:nvPr/>
            </p:nvPicPr>
            <p:blipFill>
              <a:blip r:embed="rId5" cstate="print"/>
              <a:stretch>
                <a:fillRect/>
              </a:stretch>
            </p:blipFill>
            <p:spPr>
              <a:xfrm>
                <a:off x="5167991" y="5744126"/>
                <a:ext cx="376485" cy="400774"/>
              </a:xfrm>
              <a:prstGeom prst="rect">
                <a:avLst/>
              </a:prstGeom>
            </p:spPr>
          </p:pic>
          <p:pic>
            <p:nvPicPr>
              <p:cNvPr id="352" name="Picture 351" descr="server-gray.png"/>
              <p:cNvPicPr>
                <a:picLocks noChangeAspect="1"/>
              </p:cNvPicPr>
              <p:nvPr/>
            </p:nvPicPr>
            <p:blipFill>
              <a:blip r:embed="rId5" cstate="print"/>
              <a:stretch>
                <a:fillRect/>
              </a:stretch>
            </p:blipFill>
            <p:spPr>
              <a:xfrm>
                <a:off x="5690516" y="5744126"/>
                <a:ext cx="376485" cy="400774"/>
              </a:xfrm>
              <a:prstGeom prst="rect">
                <a:avLst/>
              </a:prstGeom>
            </p:spPr>
          </p:pic>
          <p:pic>
            <p:nvPicPr>
              <p:cNvPr id="353" name="Picture 352" descr="server-gray.png"/>
              <p:cNvPicPr>
                <a:picLocks noChangeAspect="1"/>
              </p:cNvPicPr>
              <p:nvPr/>
            </p:nvPicPr>
            <p:blipFill>
              <a:blip r:embed="rId5" cstate="print"/>
              <a:stretch>
                <a:fillRect/>
              </a:stretch>
            </p:blipFill>
            <p:spPr>
              <a:xfrm>
                <a:off x="6217770" y="5744126"/>
                <a:ext cx="376485" cy="400774"/>
              </a:xfrm>
              <a:prstGeom prst="rect">
                <a:avLst/>
              </a:prstGeom>
            </p:spPr>
          </p:pic>
          <p:pic>
            <p:nvPicPr>
              <p:cNvPr id="354" name="Picture 353" descr="server-gray.png"/>
              <p:cNvPicPr>
                <a:picLocks noChangeAspect="1"/>
              </p:cNvPicPr>
              <p:nvPr/>
            </p:nvPicPr>
            <p:blipFill>
              <a:blip r:embed="rId5" cstate="print"/>
              <a:stretch>
                <a:fillRect/>
              </a:stretch>
            </p:blipFill>
            <p:spPr>
              <a:xfrm>
                <a:off x="6758335" y="5744126"/>
                <a:ext cx="376485" cy="400774"/>
              </a:xfrm>
              <a:prstGeom prst="rect">
                <a:avLst/>
              </a:prstGeom>
            </p:spPr>
          </p:pic>
          <p:pic>
            <p:nvPicPr>
              <p:cNvPr id="355" name="Picture 354" descr="server-gray.png"/>
              <p:cNvPicPr>
                <a:picLocks noChangeAspect="1"/>
              </p:cNvPicPr>
              <p:nvPr/>
            </p:nvPicPr>
            <p:blipFill>
              <a:blip r:embed="rId5" cstate="print"/>
              <a:stretch>
                <a:fillRect/>
              </a:stretch>
            </p:blipFill>
            <p:spPr>
              <a:xfrm>
                <a:off x="7300524" y="5744126"/>
                <a:ext cx="376485" cy="400774"/>
              </a:xfrm>
              <a:prstGeom prst="rect">
                <a:avLst/>
              </a:prstGeom>
            </p:spPr>
          </p:pic>
          <p:pic>
            <p:nvPicPr>
              <p:cNvPr id="356" name="Picture 355" descr="server-gray.png"/>
              <p:cNvPicPr>
                <a:picLocks noChangeAspect="1"/>
              </p:cNvPicPr>
              <p:nvPr/>
            </p:nvPicPr>
            <p:blipFill>
              <a:blip r:embed="rId5" cstate="print"/>
              <a:stretch>
                <a:fillRect/>
              </a:stretch>
            </p:blipFill>
            <p:spPr>
              <a:xfrm>
                <a:off x="7823049" y="5744126"/>
                <a:ext cx="376485" cy="400774"/>
              </a:xfrm>
              <a:prstGeom prst="rect">
                <a:avLst/>
              </a:prstGeom>
            </p:spPr>
          </p:pic>
          <p:pic>
            <p:nvPicPr>
              <p:cNvPr id="357" name="Picture 356" descr="server-gray.png"/>
              <p:cNvPicPr>
                <a:picLocks noChangeAspect="1"/>
              </p:cNvPicPr>
              <p:nvPr/>
            </p:nvPicPr>
            <p:blipFill>
              <a:blip r:embed="rId5" cstate="print"/>
              <a:stretch>
                <a:fillRect/>
              </a:stretch>
            </p:blipFill>
            <p:spPr>
              <a:xfrm>
                <a:off x="8350303" y="5744126"/>
                <a:ext cx="376485" cy="400774"/>
              </a:xfrm>
              <a:prstGeom prst="rect">
                <a:avLst/>
              </a:prstGeom>
            </p:spPr>
          </p:pic>
          <p:pic>
            <p:nvPicPr>
              <p:cNvPr id="620" name="Picture 6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63" y="4743524"/>
                <a:ext cx="752474" cy="361288"/>
              </a:xfrm>
              <a:prstGeom prst="rect">
                <a:avLst/>
              </a:prstGeom>
            </p:spPr>
          </p:pic>
          <p:pic>
            <p:nvPicPr>
              <p:cNvPr id="621" name="Picture 6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488" y="4743965"/>
                <a:ext cx="752474" cy="361288"/>
              </a:xfrm>
              <a:prstGeom prst="rect">
                <a:avLst/>
              </a:prstGeom>
            </p:spPr>
          </p:pic>
          <p:pic>
            <p:nvPicPr>
              <p:cNvPr id="624" name="Picture 6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6187" y="4742496"/>
                <a:ext cx="752474" cy="361288"/>
              </a:xfrm>
              <a:prstGeom prst="rect">
                <a:avLst/>
              </a:prstGeom>
            </p:spPr>
          </p:pic>
          <p:pic>
            <p:nvPicPr>
              <p:cNvPr id="625" name="Picture 6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512" y="4743524"/>
                <a:ext cx="752474" cy="361288"/>
              </a:xfrm>
              <a:prstGeom prst="rect">
                <a:avLst/>
              </a:prstGeom>
            </p:spPr>
          </p:pic>
          <p:pic>
            <p:nvPicPr>
              <p:cNvPr id="627" name="Picture 6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3112" y="4743524"/>
                <a:ext cx="752474" cy="361288"/>
              </a:xfrm>
              <a:prstGeom prst="rect">
                <a:avLst/>
              </a:prstGeom>
            </p:spPr>
          </p:pic>
          <p:pic>
            <p:nvPicPr>
              <p:cNvPr id="629" name="Picture 6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4709" y="4743524"/>
                <a:ext cx="752474" cy="361288"/>
              </a:xfrm>
              <a:prstGeom prst="rect">
                <a:avLst/>
              </a:prstGeom>
            </p:spPr>
          </p:pic>
          <p:pic>
            <p:nvPicPr>
              <p:cNvPr id="632" name="Picture 6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8008" y="4743965"/>
                <a:ext cx="752474" cy="361288"/>
              </a:xfrm>
              <a:prstGeom prst="rect">
                <a:avLst/>
              </a:prstGeom>
            </p:spPr>
          </p:pic>
          <p:pic>
            <p:nvPicPr>
              <p:cNvPr id="633" name="Picture 6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3049" y="4743965"/>
                <a:ext cx="752474" cy="361288"/>
              </a:xfrm>
              <a:prstGeom prst="rect">
                <a:avLst/>
              </a:prstGeom>
            </p:spPr>
          </p:pic>
          <p:cxnSp>
            <p:nvCxnSpPr>
              <p:cNvPr id="143" name="Straight Connector 142"/>
              <p:cNvCxnSpPr/>
              <p:nvPr/>
            </p:nvCxnSpPr>
            <p:spPr>
              <a:xfrm flipV="1">
                <a:off x="2565400" y="2171074"/>
                <a:ext cx="1094248" cy="691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413" idx="0"/>
              </p:cNvCxnSpPr>
              <p:nvPr/>
            </p:nvCxnSpPr>
            <p:spPr>
              <a:xfrm flipH="1">
                <a:off x="914400" y="2954867"/>
                <a:ext cx="1481667" cy="101577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465" idx="1"/>
              </p:cNvCxnSpPr>
              <p:nvPr/>
            </p:nvCxnSpPr>
            <p:spPr>
              <a:xfrm flipH="1">
                <a:off x="1922784" y="2991556"/>
                <a:ext cx="4342549" cy="9902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465" idx="0"/>
              </p:cNvCxnSpPr>
              <p:nvPr/>
            </p:nvCxnSpPr>
            <p:spPr>
              <a:xfrm flipH="1">
                <a:off x="1949725" y="2971800"/>
                <a:ext cx="2927075" cy="9988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413" idx="7"/>
              </p:cNvCxnSpPr>
              <p:nvPr/>
            </p:nvCxnSpPr>
            <p:spPr>
              <a:xfrm flipV="1">
                <a:off x="941341" y="2980267"/>
                <a:ext cx="2690859" cy="100153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flipV="1">
                <a:off x="3891790" y="2116456"/>
                <a:ext cx="2509010" cy="779144"/>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527" idx="0"/>
              </p:cNvCxnSpPr>
              <p:nvPr/>
            </p:nvCxnSpPr>
            <p:spPr>
              <a:xfrm flipH="1" flipV="1">
                <a:off x="2633133" y="2971800"/>
                <a:ext cx="4521112" cy="9998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528" idx="0"/>
              </p:cNvCxnSpPr>
              <p:nvPr/>
            </p:nvCxnSpPr>
            <p:spPr>
              <a:xfrm flipH="1" flipV="1">
                <a:off x="6491111" y="3005667"/>
                <a:ext cx="1709145" cy="96600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528" idx="1"/>
              </p:cNvCxnSpPr>
              <p:nvPr/>
            </p:nvCxnSpPr>
            <p:spPr>
              <a:xfrm flipH="1" flipV="1">
                <a:off x="5105400" y="2963333"/>
                <a:ext cx="3067915" cy="10194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527" idx="7"/>
              </p:cNvCxnSpPr>
              <p:nvPr/>
            </p:nvCxnSpPr>
            <p:spPr>
              <a:xfrm flipH="1" flipV="1">
                <a:off x="3886200" y="2971800"/>
                <a:ext cx="3294986" cy="10110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93" name="Picture 1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63" y="3829124"/>
                <a:ext cx="752474" cy="361288"/>
              </a:xfrm>
              <a:prstGeom prst="rect">
                <a:avLst/>
              </a:prstGeom>
            </p:spPr>
          </p:pic>
          <p:pic>
            <p:nvPicPr>
              <p:cNvPr id="194" name="Picture 1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488" y="3829124"/>
                <a:ext cx="752474" cy="361288"/>
              </a:xfrm>
              <a:prstGeom prst="rect">
                <a:avLst/>
              </a:prstGeom>
            </p:spPr>
          </p:pic>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6187" y="3829124"/>
                <a:ext cx="752474" cy="361288"/>
              </a:xfrm>
              <a:prstGeom prst="rect">
                <a:avLst/>
              </a:prstGeom>
            </p:spPr>
          </p:pic>
          <p:pic>
            <p:nvPicPr>
              <p:cNvPr id="196" name="Picture 1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512" y="3829124"/>
                <a:ext cx="752474" cy="361288"/>
              </a:xfrm>
              <a:prstGeom prst="rect">
                <a:avLst/>
              </a:prstGeom>
            </p:spPr>
          </p:pic>
          <p:pic>
            <p:nvPicPr>
              <p:cNvPr id="197" name="Picture 1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3112" y="3829124"/>
                <a:ext cx="752474" cy="361288"/>
              </a:xfrm>
              <a:prstGeom prst="rect">
                <a:avLst/>
              </a:prstGeom>
            </p:spPr>
          </p:pic>
          <p:pic>
            <p:nvPicPr>
              <p:cNvPr id="198" name="Picture 1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4709" y="3828096"/>
                <a:ext cx="752474" cy="361288"/>
              </a:xfrm>
              <a:prstGeom prst="rect">
                <a:avLst/>
              </a:prstGeom>
            </p:spPr>
          </p:pic>
          <p:pic>
            <p:nvPicPr>
              <p:cNvPr id="199" name="Picture 1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8008" y="3829124"/>
                <a:ext cx="752474" cy="361288"/>
              </a:xfrm>
              <a:prstGeom prst="rect">
                <a:avLst/>
              </a:prstGeom>
            </p:spPr>
          </p:pic>
          <p:pic>
            <p:nvPicPr>
              <p:cNvPr id="200" name="Picture 1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4019" y="3829124"/>
                <a:ext cx="752474" cy="361288"/>
              </a:xfrm>
              <a:prstGeom prst="rect">
                <a:avLst/>
              </a:prstGeom>
            </p:spPr>
          </p:pic>
        </p:grpSp>
        <p:pic>
          <p:nvPicPr>
            <p:cNvPr id="22" name="Picture 21"/>
            <p:cNvPicPr>
              <a:picLocks noChangeAspect="1"/>
            </p:cNvPicPr>
            <p:nvPr/>
          </p:nvPicPr>
          <p:blipFill>
            <a:blip r:embed="rId7"/>
            <a:stretch>
              <a:fillRect/>
            </a:stretch>
          </p:blipFill>
          <p:spPr>
            <a:xfrm>
              <a:off x="3274308" y="1801491"/>
              <a:ext cx="916692" cy="609600"/>
            </a:xfrm>
            <a:prstGeom prst="rect">
              <a:avLst/>
            </a:prstGeom>
          </p:spPr>
        </p:pic>
        <p:grpSp>
          <p:nvGrpSpPr>
            <p:cNvPr id="31" name="Group 30"/>
            <p:cNvGrpSpPr/>
            <p:nvPr/>
          </p:nvGrpSpPr>
          <p:grpSpPr>
            <a:xfrm>
              <a:off x="2667000" y="2133600"/>
              <a:ext cx="3810000" cy="762000"/>
              <a:chOff x="2667000" y="2133600"/>
              <a:chExt cx="3810000" cy="762000"/>
            </a:xfrm>
          </p:grpSpPr>
          <p:cxnSp>
            <p:nvCxnSpPr>
              <p:cNvPr id="133" name="Straight Connector 132"/>
              <p:cNvCxnSpPr/>
              <p:nvPr/>
            </p:nvCxnSpPr>
            <p:spPr>
              <a:xfrm flipV="1">
                <a:off x="2667000" y="2133600"/>
                <a:ext cx="23622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962400" y="2133600"/>
                <a:ext cx="12954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105400" y="2133600"/>
                <a:ext cx="2286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410200" y="2133600"/>
                <a:ext cx="10668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0" name="Picture 129"/>
            <p:cNvPicPr>
              <a:picLocks noChangeAspect="1"/>
            </p:cNvPicPr>
            <p:nvPr/>
          </p:nvPicPr>
          <p:blipFill>
            <a:blip r:embed="rId7"/>
            <a:stretch>
              <a:fillRect/>
            </a:stretch>
          </p:blipFill>
          <p:spPr>
            <a:xfrm>
              <a:off x="4798308" y="1809750"/>
              <a:ext cx="916692" cy="609600"/>
            </a:xfrm>
            <a:prstGeom prst="rect">
              <a:avLst/>
            </a:prstGeom>
          </p:spPr>
        </p:pic>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7726" y="2743200"/>
              <a:ext cx="752474" cy="361288"/>
            </a:xfrm>
            <a:prstGeom prst="rect">
              <a:avLst/>
            </a:prstGeom>
          </p:spPr>
        </p:pic>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8526" y="2743200"/>
              <a:ext cx="752474" cy="361288"/>
            </a:xfrm>
            <a:prstGeom prst="rect">
              <a:avLst/>
            </a:prstGeom>
          </p:spPr>
        </p:pic>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9326" y="2743200"/>
              <a:ext cx="752474" cy="361288"/>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3126" y="2743200"/>
              <a:ext cx="752474" cy="361288"/>
            </a:xfrm>
            <a:prstGeom prst="rect">
              <a:avLst/>
            </a:prstGeom>
          </p:spPr>
        </p:pic>
      </p:grpSp>
      <p:sp>
        <p:nvSpPr>
          <p:cNvPr id="145" name="Slide Number Placeholder 144"/>
          <p:cNvSpPr>
            <a:spLocks noGrp="1"/>
          </p:cNvSpPr>
          <p:nvPr>
            <p:ph type="sldNum" sz="quarter" idx="12"/>
          </p:nvPr>
        </p:nvSpPr>
        <p:spPr/>
        <p:txBody>
          <a:bodyPr/>
          <a:lstStyle/>
          <a:p>
            <a:fld id="{A303CD73-591A-42F9-B2E2-6A603CD60845}" type="slidenum">
              <a:rPr lang="en-US" smtClean="0"/>
              <a:pPr/>
              <a:t>4</a:t>
            </a:fld>
            <a:endParaRPr lang="en-US"/>
          </a:p>
        </p:txBody>
      </p:sp>
      <p:cxnSp>
        <p:nvCxnSpPr>
          <p:cNvPr id="3" name="Straight Connector 2"/>
          <p:cNvCxnSpPr>
            <a:stCxn id="4" idx="1"/>
            <a:endCxn id="547" idx="0"/>
          </p:cNvCxnSpPr>
          <p:nvPr/>
        </p:nvCxnSpPr>
        <p:spPr>
          <a:xfrm>
            <a:off x="4572000" y="2132478"/>
            <a:ext cx="0" cy="529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614055161"/>
      </p:ext>
    </p:extLst>
  </p:cSld>
  <p:clrMapOvr>
    <a:masterClrMapping/>
  </p:clrMapOvr>
  <mc:AlternateContent xmlns:mc="http://schemas.openxmlformats.org/markup-compatibility/2006" xmlns:p14="http://schemas.microsoft.com/office/powerpoint/2010/main">
    <mc:Choice Requires="p14">
      <p:transition spd="slow" p14:dur="2000" advTm="79181"/>
    </mc:Choice>
    <mc:Fallback xmlns="">
      <p:transition xmlns:p14="http://schemas.microsoft.com/office/powerpoint/2010/main" spd="slow" advTm="7918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47"/>
                                        </p:tgtEl>
                                      </p:cBhvr>
                                    </p:animEffect>
                                    <p:set>
                                      <p:cBhvr>
                                        <p:cTn id="13" dur="1" fill="hold">
                                          <p:stCondLst>
                                            <p:cond delay="499"/>
                                          </p:stCondLst>
                                        </p:cTn>
                                        <p:tgtEl>
                                          <p:spTgt spid="54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053914" y="1295400"/>
            <a:ext cx="6794686" cy="36697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9600" y="-76200"/>
            <a:ext cx="8229600" cy="1143000"/>
          </a:xfrm>
        </p:spPr>
        <p:txBody>
          <a:bodyPr>
            <a:normAutofit/>
          </a:bodyPr>
          <a:lstStyle/>
          <a:p>
            <a:r>
              <a:rPr lang="en-US" dirty="0" smtClean="0"/>
              <a:t>More Details…</a:t>
            </a:r>
            <a:endParaRPr lang="en-US" dirty="0"/>
          </a:p>
        </p:txBody>
      </p:sp>
      <p:grpSp>
        <p:nvGrpSpPr>
          <p:cNvPr id="21" name="Group 130"/>
          <p:cNvGrpSpPr/>
          <p:nvPr/>
        </p:nvGrpSpPr>
        <p:grpSpPr>
          <a:xfrm>
            <a:off x="1531829" y="1603827"/>
            <a:ext cx="6621580" cy="3086707"/>
            <a:chOff x="228600" y="152400"/>
            <a:chExt cx="9372600" cy="4369125"/>
          </a:xfrm>
        </p:grpSpPr>
        <p:sp>
          <p:nvSpPr>
            <p:cNvPr id="229" name="Rectangle 228"/>
            <p:cNvSpPr/>
            <p:nvPr/>
          </p:nvSpPr>
          <p:spPr>
            <a:xfrm rot="16200000">
              <a:off x="-123855" y="2319010"/>
              <a:ext cx="2286000" cy="400110"/>
            </a:xfrm>
            <a:prstGeom prst="rect">
              <a:avLst/>
            </a:prstGeom>
            <a:solidFill>
              <a:sysClr val="window" lastClr="FFFFFF">
                <a:lumMod val="7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0" name="Rounded Rectangle 229"/>
            <p:cNvSpPr/>
            <p:nvPr/>
          </p:nvSpPr>
          <p:spPr>
            <a:xfrm rot="16200000">
              <a:off x="114300" y="1337965"/>
              <a:ext cx="2667000" cy="2438400"/>
            </a:xfrm>
            <a:prstGeom prst="round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31" name="Straight Connector 230"/>
            <p:cNvCxnSpPr/>
            <p:nvPr/>
          </p:nvCxnSpPr>
          <p:spPr>
            <a:xfrm rot="5400000">
              <a:off x="-494506" y="2556371"/>
              <a:ext cx="2514600" cy="1588"/>
            </a:xfrm>
            <a:prstGeom prst="line">
              <a:avLst/>
            </a:prstGeom>
            <a:noFill/>
            <a:ln w="25400" cap="flat" cmpd="sng" algn="ctr">
              <a:solidFill>
                <a:sysClr val="windowText" lastClr="000000"/>
              </a:solidFill>
              <a:prstDash val="dash"/>
            </a:ln>
            <a:effectLst/>
          </p:spPr>
        </p:cxnSp>
        <p:sp>
          <p:nvSpPr>
            <p:cNvPr id="232" name="TextBox 231"/>
            <p:cNvSpPr txBox="1"/>
            <p:nvPr/>
          </p:nvSpPr>
          <p:spPr>
            <a:xfrm rot="16200000">
              <a:off x="-428655" y="2111184"/>
              <a:ext cx="18288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Application</a:t>
              </a:r>
              <a:endParaRPr kumimoji="0" lang="en-US" sz="1600" b="1" i="0" u="none" strike="noStrike" kern="0" cap="none" spc="0" normalizeH="0" baseline="0" noProof="0" dirty="0">
                <a:ln>
                  <a:noFill/>
                </a:ln>
                <a:solidFill>
                  <a:sysClr val="windowText" lastClr="000000"/>
                </a:solidFill>
                <a:effectLst/>
                <a:uLnTx/>
                <a:uFillTx/>
              </a:endParaRPr>
            </a:p>
          </p:txBody>
        </p:sp>
        <p:sp>
          <p:nvSpPr>
            <p:cNvPr id="233" name="TextBox 232"/>
            <p:cNvSpPr txBox="1"/>
            <p:nvPr/>
          </p:nvSpPr>
          <p:spPr>
            <a:xfrm rot="16200000">
              <a:off x="104745" y="2034984"/>
              <a:ext cx="18288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DCTCP CC</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34" name="Straight Connector 233"/>
            <p:cNvCxnSpPr/>
            <p:nvPr/>
          </p:nvCxnSpPr>
          <p:spPr>
            <a:xfrm rot="5400000">
              <a:off x="38894" y="2556371"/>
              <a:ext cx="2514600" cy="1588"/>
            </a:xfrm>
            <a:prstGeom prst="line">
              <a:avLst/>
            </a:prstGeom>
            <a:noFill/>
            <a:ln w="25400" cap="flat" cmpd="sng" algn="ctr">
              <a:solidFill>
                <a:sysClr val="windowText" lastClr="000000"/>
              </a:solidFill>
              <a:prstDash val="dash"/>
            </a:ln>
            <a:effectLst/>
          </p:spPr>
        </p:cxnSp>
        <p:sp>
          <p:nvSpPr>
            <p:cNvPr id="235" name="Rounded Rectangle 234"/>
            <p:cNvSpPr/>
            <p:nvPr/>
          </p:nvSpPr>
          <p:spPr>
            <a:xfrm rot="16200000">
              <a:off x="2057399" y="1752599"/>
              <a:ext cx="1752601" cy="1600200"/>
            </a:xfrm>
            <a:prstGeom prst="roundRect">
              <a:avLst/>
            </a:prstGeom>
            <a:solidFill>
              <a:sysClr val="window" lastClr="FFFFFF"/>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6" name="TextBox 235"/>
            <p:cNvSpPr txBox="1"/>
            <p:nvPr/>
          </p:nvSpPr>
          <p:spPr>
            <a:xfrm>
              <a:off x="2666999" y="1219200"/>
              <a:ext cx="954176"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NIC</a:t>
              </a:r>
              <a:endParaRPr kumimoji="0" lang="en-US" sz="1600" b="1" i="0" u="none" strike="noStrike" kern="0" cap="none" spc="0" normalizeH="0" baseline="0" noProof="0" dirty="0">
                <a:ln>
                  <a:noFill/>
                </a:ln>
                <a:solidFill>
                  <a:sysClr val="windowText" lastClr="000000"/>
                </a:solidFill>
                <a:effectLst/>
                <a:uLnTx/>
                <a:uFillTx/>
              </a:endParaRPr>
            </a:p>
          </p:txBody>
        </p:sp>
        <p:sp>
          <p:nvSpPr>
            <p:cNvPr id="237" name="Rectangle 236"/>
            <p:cNvSpPr/>
            <p:nvPr/>
          </p:nvSpPr>
          <p:spPr>
            <a:xfrm rot="16200000">
              <a:off x="2707964" y="1795922"/>
              <a:ext cx="381000" cy="980155"/>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8" name="Rectangle 237"/>
            <p:cNvSpPr/>
            <p:nvPr/>
          </p:nvSpPr>
          <p:spPr>
            <a:xfrm rot="16200000">
              <a:off x="3121841"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9" name="Rectangle 238"/>
            <p:cNvSpPr/>
            <p:nvPr/>
          </p:nvSpPr>
          <p:spPr>
            <a:xfrm rot="16200000">
              <a:off x="2941786"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0" name="Rectangle 239"/>
            <p:cNvSpPr/>
            <p:nvPr/>
          </p:nvSpPr>
          <p:spPr>
            <a:xfrm rot="16200000">
              <a:off x="2763066"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1" name="Rectangle 240"/>
            <p:cNvSpPr/>
            <p:nvPr/>
          </p:nvSpPr>
          <p:spPr>
            <a:xfrm rot="16200000">
              <a:off x="2583011"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2" name="Rectangle 241"/>
            <p:cNvSpPr/>
            <p:nvPr/>
          </p:nvSpPr>
          <p:spPr>
            <a:xfrm rot="16200000">
              <a:off x="2229688" y="2189912"/>
              <a:ext cx="457200" cy="192176"/>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3" name="TextBox 242"/>
            <p:cNvSpPr txBox="1"/>
            <p:nvPr/>
          </p:nvSpPr>
          <p:spPr>
            <a:xfrm>
              <a:off x="2590799" y="1676400"/>
              <a:ext cx="11430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Pacer</a:t>
              </a:r>
              <a:endParaRPr kumimoji="0" lang="en-US" sz="1600" b="1" i="0" u="none" strike="noStrike" kern="0" cap="none" spc="0" normalizeH="0" baseline="0" noProof="0" dirty="0">
                <a:ln>
                  <a:noFill/>
                </a:ln>
                <a:solidFill>
                  <a:sysClr val="windowText" lastClr="000000"/>
                </a:solidFill>
                <a:effectLst/>
                <a:uLnTx/>
                <a:uFillTx/>
              </a:endParaRPr>
            </a:p>
          </p:txBody>
        </p:sp>
        <p:sp>
          <p:nvSpPr>
            <p:cNvPr id="244" name="Rectangle 243"/>
            <p:cNvSpPr/>
            <p:nvPr/>
          </p:nvSpPr>
          <p:spPr>
            <a:xfrm rot="16200000">
              <a:off x="1562469" y="1992785"/>
              <a:ext cx="381000" cy="584205"/>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5" name="TextBox 244"/>
            <p:cNvSpPr txBox="1"/>
            <p:nvPr/>
          </p:nvSpPr>
          <p:spPr>
            <a:xfrm>
              <a:off x="1981200" y="2419290"/>
              <a:ext cx="876419" cy="502031"/>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LSO</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46" name="Straight Connector 245"/>
            <p:cNvCxnSpPr>
              <a:stCxn id="235" idx="2"/>
              <a:endCxn id="247" idx="1"/>
            </p:cNvCxnSpPr>
            <p:nvPr/>
          </p:nvCxnSpPr>
          <p:spPr>
            <a:xfrm flipV="1">
              <a:off x="3733800" y="2550217"/>
              <a:ext cx="1066800" cy="2482"/>
            </a:xfrm>
            <a:prstGeom prst="line">
              <a:avLst/>
            </a:prstGeom>
            <a:noFill/>
            <a:ln w="63500" cap="flat" cmpd="sng" algn="ctr">
              <a:solidFill>
                <a:sysClr val="windowText" lastClr="000000"/>
              </a:solidFill>
              <a:prstDash val="solid"/>
            </a:ln>
            <a:effectLst/>
          </p:spPr>
        </p:cxnSp>
        <p:sp>
          <p:nvSpPr>
            <p:cNvPr id="247" name="Rectangle 246"/>
            <p:cNvSpPr/>
            <p:nvPr/>
          </p:nvSpPr>
          <p:spPr>
            <a:xfrm>
              <a:off x="4800600" y="1676400"/>
              <a:ext cx="1862743" cy="1747634"/>
            </a:xfrm>
            <a:prstGeom prst="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8" name="Rectangle 247"/>
            <p:cNvSpPr/>
            <p:nvPr/>
          </p:nvSpPr>
          <p:spPr>
            <a:xfrm rot="16200000">
              <a:off x="6048042" y="2231285"/>
              <a:ext cx="381000" cy="632900"/>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9" name="Rectangle 248"/>
            <p:cNvSpPr/>
            <p:nvPr/>
          </p:nvSpPr>
          <p:spPr>
            <a:xfrm rot="16200000">
              <a:off x="5720345" y="2425733"/>
              <a:ext cx="456172" cy="22601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0" name="TextBox 249"/>
            <p:cNvSpPr txBox="1"/>
            <p:nvPr/>
          </p:nvSpPr>
          <p:spPr>
            <a:xfrm>
              <a:off x="1127156" y="685799"/>
              <a:ext cx="1006445"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Host</a:t>
              </a:r>
              <a:endParaRPr kumimoji="0" lang="en-US" sz="1600" b="1" i="0" u="none" strike="noStrike" kern="0" cap="none" spc="0" normalizeH="0" baseline="0" noProof="0" dirty="0">
                <a:ln>
                  <a:noFill/>
                </a:ln>
                <a:solidFill>
                  <a:sysClr val="windowText" lastClr="000000"/>
                </a:solidFill>
                <a:effectLst/>
                <a:uLnTx/>
                <a:uFillTx/>
              </a:endParaRPr>
            </a:p>
          </p:txBody>
        </p:sp>
        <p:sp>
          <p:nvSpPr>
            <p:cNvPr id="251" name="TextBox 250"/>
            <p:cNvSpPr txBox="1"/>
            <p:nvPr/>
          </p:nvSpPr>
          <p:spPr>
            <a:xfrm>
              <a:off x="5138857" y="1143000"/>
              <a:ext cx="1371601"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Switch</a:t>
              </a:r>
              <a:endParaRPr kumimoji="0" lang="en-US" sz="1600" b="1" i="0" u="none" strike="noStrike" kern="0" cap="none" spc="0" normalizeH="0" baseline="0" noProof="0" dirty="0">
                <a:ln>
                  <a:noFill/>
                </a:ln>
                <a:solidFill>
                  <a:sysClr val="windowText" lastClr="000000"/>
                </a:solidFill>
                <a:effectLst/>
                <a:uLnTx/>
                <a:uFillTx/>
              </a:endParaRPr>
            </a:p>
          </p:txBody>
        </p:sp>
        <p:sp>
          <p:nvSpPr>
            <p:cNvPr id="252" name="TextBox 251"/>
            <p:cNvSpPr txBox="1"/>
            <p:nvPr/>
          </p:nvSpPr>
          <p:spPr>
            <a:xfrm>
              <a:off x="4742581" y="2998113"/>
              <a:ext cx="2304943"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Empty Queue </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53" name="Straight Arrow Connector 252"/>
            <p:cNvCxnSpPr/>
            <p:nvPr/>
          </p:nvCxnSpPr>
          <p:spPr>
            <a:xfrm flipV="1">
              <a:off x="5835422" y="2811009"/>
              <a:ext cx="469402" cy="236991"/>
            </a:xfrm>
            <a:prstGeom prst="straightConnector1">
              <a:avLst/>
            </a:prstGeom>
            <a:noFill/>
            <a:ln w="25400" cap="flat" cmpd="sng" algn="ctr">
              <a:solidFill>
                <a:sysClr val="windowText" lastClr="000000"/>
              </a:solidFill>
              <a:prstDash val="solid"/>
              <a:tailEnd type="arrow"/>
            </a:ln>
            <a:effectLst/>
          </p:spPr>
        </p:cxnSp>
        <p:cxnSp>
          <p:nvCxnSpPr>
            <p:cNvPr id="254" name="Straight Connector 253"/>
            <p:cNvCxnSpPr/>
            <p:nvPr/>
          </p:nvCxnSpPr>
          <p:spPr>
            <a:xfrm flipV="1">
              <a:off x="6582622" y="2555183"/>
              <a:ext cx="1680435" cy="1"/>
            </a:xfrm>
            <a:prstGeom prst="line">
              <a:avLst/>
            </a:prstGeom>
            <a:noFill/>
            <a:ln w="63500" cap="flat" cmpd="sng" algn="ctr">
              <a:solidFill>
                <a:sysClr val="windowText" lastClr="000000"/>
              </a:solidFill>
              <a:prstDash val="solid"/>
            </a:ln>
            <a:effectLst/>
          </p:spPr>
        </p:cxnSp>
        <p:grpSp>
          <p:nvGrpSpPr>
            <p:cNvPr id="22" name="Group 88"/>
            <p:cNvGrpSpPr/>
            <p:nvPr/>
          </p:nvGrpSpPr>
          <p:grpSpPr>
            <a:xfrm rot="5400000">
              <a:off x="6749938" y="2140677"/>
              <a:ext cx="609895" cy="829014"/>
              <a:chOff x="456905" y="1498408"/>
              <a:chExt cx="609895" cy="829014"/>
            </a:xfrm>
            <a:effectLst/>
          </p:grpSpPr>
          <p:sp>
            <p:nvSpPr>
              <p:cNvPr id="289" name="Trapezoid 288"/>
              <p:cNvSpPr/>
              <p:nvPr/>
            </p:nvSpPr>
            <p:spPr>
              <a:xfrm>
                <a:off x="456905" y="1752600"/>
                <a:ext cx="609895" cy="523220"/>
              </a:xfrm>
              <a:prstGeom prst="trapezoid">
                <a:avLst>
                  <a:gd name="adj" fmla="val 46209"/>
                </a:avLst>
              </a:prstGeom>
              <a:solidFill>
                <a:sysClr val="window" lastClr="FFFFFF"/>
              </a:solid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alibri"/>
                  <a:ea typeface="+mn-ea"/>
                  <a:cs typeface="+mn-cs"/>
                </a:endParaRPr>
              </a:p>
            </p:txBody>
          </p:sp>
          <p:sp>
            <p:nvSpPr>
              <p:cNvPr id="290" name="TextBox 289"/>
              <p:cNvSpPr txBox="1"/>
              <p:nvPr/>
            </p:nvSpPr>
            <p:spPr>
              <a:xfrm rot="16200000">
                <a:off x="360247" y="1661899"/>
                <a:ext cx="829014" cy="5020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PQ</a:t>
                </a:r>
                <a:endParaRPr kumimoji="0" lang="en-US" sz="1600" b="1" i="0" u="none" strike="noStrike" kern="0" cap="none" spc="0" normalizeH="0" baseline="0" noProof="0" dirty="0">
                  <a:ln>
                    <a:noFill/>
                  </a:ln>
                  <a:solidFill>
                    <a:sysClr val="windowText" lastClr="000000"/>
                  </a:solidFill>
                  <a:effectLst/>
                  <a:uLnTx/>
                  <a:uFillTx/>
                </a:endParaRPr>
              </a:p>
            </p:txBody>
          </p:sp>
        </p:grpSp>
        <p:sp>
          <p:nvSpPr>
            <p:cNvPr id="256" name="Rectangle 255"/>
            <p:cNvSpPr/>
            <p:nvPr/>
          </p:nvSpPr>
          <p:spPr>
            <a:xfrm rot="16200000">
              <a:off x="4381500" y="2171700"/>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FF"/>
                </a:solidFill>
                <a:effectLst/>
                <a:uLnTx/>
                <a:uFillTx/>
                <a:latin typeface="Calibri"/>
                <a:ea typeface="+mn-ea"/>
                <a:cs typeface="+mn-cs"/>
              </a:endParaRPr>
            </a:p>
          </p:txBody>
        </p:sp>
        <p:sp>
          <p:nvSpPr>
            <p:cNvPr id="257" name="Rectangle 256"/>
            <p:cNvSpPr/>
            <p:nvPr/>
          </p:nvSpPr>
          <p:spPr>
            <a:xfrm rot="16200000">
              <a:off x="3771899" y="21717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8" name="Rectangle 257"/>
            <p:cNvSpPr/>
            <p:nvPr/>
          </p:nvSpPr>
          <p:spPr>
            <a:xfrm rot="16200000">
              <a:off x="4076700" y="2169771"/>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9" name="Rectangle 258"/>
            <p:cNvSpPr/>
            <p:nvPr/>
          </p:nvSpPr>
          <p:spPr>
            <a:xfrm rot="16200000">
              <a:off x="7810500" y="2167235"/>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FF"/>
                </a:solidFill>
                <a:effectLst/>
                <a:uLnTx/>
                <a:uFillTx/>
                <a:latin typeface="Calibri"/>
                <a:ea typeface="+mn-ea"/>
                <a:cs typeface="+mn-cs"/>
              </a:endParaRPr>
            </a:p>
          </p:txBody>
        </p:sp>
        <p:sp>
          <p:nvSpPr>
            <p:cNvPr id="260" name="Rectangle 259"/>
            <p:cNvSpPr/>
            <p:nvPr/>
          </p:nvSpPr>
          <p:spPr>
            <a:xfrm rot="16200000">
              <a:off x="7219978" y="2167235"/>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3" name="Group 198"/>
            <p:cNvGrpSpPr/>
            <p:nvPr/>
          </p:nvGrpSpPr>
          <p:grpSpPr>
            <a:xfrm>
              <a:off x="674634" y="156985"/>
              <a:ext cx="4745768" cy="502030"/>
              <a:chOff x="4216148" y="0"/>
              <a:chExt cx="4745768" cy="502030"/>
            </a:xfrm>
            <a:effectLst/>
          </p:grpSpPr>
          <p:grpSp>
            <p:nvGrpSpPr>
              <p:cNvPr id="24" name="Group 197"/>
              <p:cNvGrpSpPr/>
              <p:nvPr/>
            </p:nvGrpSpPr>
            <p:grpSpPr>
              <a:xfrm>
                <a:off x="4216148" y="0"/>
                <a:ext cx="2703314" cy="502030"/>
                <a:chOff x="4187026" y="0"/>
                <a:chExt cx="2703314" cy="502030"/>
              </a:xfrm>
            </p:grpSpPr>
            <p:sp>
              <p:nvSpPr>
                <p:cNvPr id="286" name="Rectangle 285"/>
                <p:cNvSpPr/>
                <p:nvPr/>
              </p:nvSpPr>
              <p:spPr>
                <a:xfrm rot="16200000">
                  <a:off x="4072726" y="1905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7" name="TextBox 286"/>
                <p:cNvSpPr txBox="1"/>
                <p:nvPr/>
              </p:nvSpPr>
              <p:spPr>
                <a:xfrm>
                  <a:off x="4404862" y="0"/>
                  <a:ext cx="2485478" cy="5020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Large Flows </a:t>
                  </a:r>
                  <a:endParaRPr kumimoji="0" lang="en-US" sz="1600" b="1" i="0" u="none" strike="noStrike" kern="0" cap="none" spc="0" normalizeH="0" baseline="0" noProof="0" dirty="0">
                    <a:ln>
                      <a:noFill/>
                    </a:ln>
                    <a:solidFill>
                      <a:sysClr val="windowText" lastClr="000000"/>
                    </a:solidFill>
                    <a:effectLst/>
                    <a:uLnTx/>
                    <a:uFillTx/>
                  </a:endParaRPr>
                </a:p>
              </p:txBody>
            </p:sp>
            <p:sp>
              <p:nvSpPr>
                <p:cNvPr id="288" name="Rectangle 287"/>
                <p:cNvSpPr/>
                <p:nvPr/>
              </p:nvSpPr>
              <p:spPr>
                <a:xfrm rot="16200000">
                  <a:off x="6215921" y="205025"/>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FF"/>
                    </a:solidFill>
                    <a:effectLst/>
                    <a:uLnTx/>
                    <a:uFillTx/>
                    <a:latin typeface="Calibri"/>
                    <a:ea typeface="+mn-ea"/>
                    <a:cs typeface="+mn-cs"/>
                  </a:endParaRPr>
                </a:p>
              </p:txBody>
            </p:sp>
          </p:grpSp>
          <p:sp>
            <p:nvSpPr>
              <p:cNvPr id="285" name="TextBox 284"/>
              <p:cNvSpPr txBox="1"/>
              <p:nvPr/>
            </p:nvSpPr>
            <p:spPr>
              <a:xfrm>
                <a:off x="6476437" y="0"/>
                <a:ext cx="2485479" cy="5020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Small Flows </a:t>
                </a:r>
                <a:endParaRPr kumimoji="0" lang="en-US" sz="1600" b="1" i="0" u="none" strike="noStrike" kern="0" cap="none" spc="0" normalizeH="0" baseline="0" noProof="0" dirty="0">
                  <a:ln>
                    <a:noFill/>
                  </a:ln>
                  <a:solidFill>
                    <a:sysClr val="windowText" lastClr="000000"/>
                  </a:solidFill>
                  <a:effectLst/>
                  <a:uLnTx/>
                  <a:uFillTx/>
                </a:endParaRPr>
              </a:p>
            </p:txBody>
          </p:sp>
        </p:grpSp>
        <p:sp>
          <p:nvSpPr>
            <p:cNvPr id="262" name="Rectangle 261"/>
            <p:cNvSpPr/>
            <p:nvPr/>
          </p:nvSpPr>
          <p:spPr>
            <a:xfrm rot="16200000">
              <a:off x="1638300" y="2933701"/>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FF"/>
                </a:solidFill>
                <a:effectLst/>
                <a:uLnTx/>
                <a:uFillTx/>
                <a:latin typeface="Calibri"/>
                <a:ea typeface="+mn-ea"/>
                <a:cs typeface="+mn-cs"/>
              </a:endParaRPr>
            </a:p>
          </p:txBody>
        </p:sp>
        <p:cxnSp>
          <p:nvCxnSpPr>
            <p:cNvPr id="263" name="Straight Arrow Connector 262"/>
            <p:cNvCxnSpPr>
              <a:stCxn id="238" idx="2"/>
            </p:cNvCxnSpPr>
            <p:nvPr/>
          </p:nvCxnSpPr>
          <p:spPr>
            <a:xfrm>
              <a:off x="3388541" y="2286000"/>
              <a:ext cx="232635" cy="264217"/>
            </a:xfrm>
            <a:prstGeom prst="straightConnector1">
              <a:avLst/>
            </a:prstGeom>
            <a:noFill/>
            <a:ln w="25400" cap="flat" cmpd="sng" algn="ctr">
              <a:solidFill>
                <a:sysClr val="windowText" lastClr="000000"/>
              </a:solidFill>
              <a:prstDash val="solid"/>
              <a:tailEnd type="arrow"/>
            </a:ln>
            <a:effectLst/>
          </p:spPr>
        </p:cxnSp>
        <p:cxnSp>
          <p:nvCxnSpPr>
            <p:cNvPr id="264" name="Straight Arrow Connector 263"/>
            <p:cNvCxnSpPr/>
            <p:nvPr/>
          </p:nvCxnSpPr>
          <p:spPr>
            <a:xfrm flipV="1">
              <a:off x="1631089" y="2663062"/>
              <a:ext cx="1993837" cy="384939"/>
            </a:xfrm>
            <a:prstGeom prst="straightConnector1">
              <a:avLst/>
            </a:prstGeom>
            <a:noFill/>
            <a:ln w="25400" cap="flat" cmpd="sng" algn="ctr">
              <a:solidFill>
                <a:sysClr val="windowText" lastClr="000000"/>
              </a:solidFill>
              <a:prstDash val="solid"/>
              <a:tailEnd type="arrow"/>
            </a:ln>
            <a:effectLst/>
          </p:spPr>
        </p:cxnSp>
        <p:cxnSp>
          <p:nvCxnSpPr>
            <p:cNvPr id="265" name="Straight Connector 264"/>
            <p:cNvCxnSpPr/>
            <p:nvPr/>
          </p:nvCxnSpPr>
          <p:spPr>
            <a:xfrm>
              <a:off x="5032772" y="406989"/>
              <a:ext cx="588856" cy="1"/>
            </a:xfrm>
            <a:prstGeom prst="line">
              <a:avLst/>
            </a:prstGeom>
            <a:noFill/>
            <a:ln w="63500" cap="flat" cmpd="sng" algn="ctr">
              <a:solidFill>
                <a:sysClr val="windowText" lastClr="000000"/>
              </a:solidFill>
              <a:prstDash val="solid"/>
            </a:ln>
            <a:effectLst/>
          </p:spPr>
        </p:cxnSp>
        <p:grpSp>
          <p:nvGrpSpPr>
            <p:cNvPr id="25" name="Group 67"/>
            <p:cNvGrpSpPr/>
            <p:nvPr/>
          </p:nvGrpSpPr>
          <p:grpSpPr>
            <a:xfrm>
              <a:off x="4953000" y="2133590"/>
              <a:ext cx="1019722" cy="726905"/>
              <a:chOff x="6656692" y="4771650"/>
              <a:chExt cx="1130403" cy="482939"/>
            </a:xfrm>
            <a:effectLst/>
          </p:grpSpPr>
          <p:sp>
            <p:nvSpPr>
              <p:cNvPr id="280" name="Freeform 279"/>
              <p:cNvSpPr/>
              <p:nvPr/>
            </p:nvSpPr>
            <p:spPr>
              <a:xfrm>
                <a:off x="6656692" y="4771650"/>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1" name="Freeform 280"/>
              <p:cNvSpPr/>
              <p:nvPr/>
            </p:nvSpPr>
            <p:spPr>
              <a:xfrm flipH="1" flipV="1">
                <a:off x="7214665" y="5007070"/>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2" name="Freeform 281"/>
              <p:cNvSpPr/>
              <p:nvPr/>
            </p:nvSpPr>
            <p:spPr>
              <a:xfrm flipH="1">
                <a:off x="7223697" y="4778506"/>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3" name="Freeform 282"/>
              <p:cNvSpPr/>
              <p:nvPr/>
            </p:nvSpPr>
            <p:spPr>
              <a:xfrm flipV="1">
                <a:off x="6665723" y="5013926"/>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67" name="TextBox 266"/>
            <p:cNvSpPr txBox="1"/>
            <p:nvPr/>
          </p:nvSpPr>
          <p:spPr>
            <a:xfrm>
              <a:off x="5667922" y="152400"/>
              <a:ext cx="2916328" cy="5020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Link (with speed C) </a:t>
              </a:r>
              <a:endParaRPr kumimoji="0" lang="en-US" sz="1600" b="1" i="0" u="none" strike="noStrike" kern="0" cap="none" spc="0" normalizeH="0" baseline="0" noProof="0" dirty="0">
                <a:ln>
                  <a:noFill/>
                </a:ln>
                <a:solidFill>
                  <a:sysClr val="windowText" lastClr="000000"/>
                </a:solidFill>
                <a:effectLst/>
                <a:uLnTx/>
                <a:uFillTx/>
              </a:endParaRPr>
            </a:p>
          </p:txBody>
        </p:sp>
        <p:sp>
          <p:nvSpPr>
            <p:cNvPr id="268" name="Rectangle 267"/>
            <p:cNvSpPr/>
            <p:nvPr/>
          </p:nvSpPr>
          <p:spPr>
            <a:xfrm rot="16200000">
              <a:off x="7505700" y="21717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9" name="Oval 268"/>
            <p:cNvSpPr/>
            <p:nvPr/>
          </p:nvSpPr>
          <p:spPr>
            <a:xfrm>
              <a:off x="2236262" y="2159561"/>
              <a:ext cx="251875" cy="251875"/>
            </a:xfrm>
            <a:prstGeom prst="ellipse">
              <a:avLst/>
            </a:prstGeom>
            <a:solidFill>
              <a:srgbClr val="0000FF"/>
            </a:solidFill>
            <a:ln w="9525"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70" name="Straight Arrow Connector 269"/>
            <p:cNvCxnSpPr/>
            <p:nvPr/>
          </p:nvCxnSpPr>
          <p:spPr>
            <a:xfrm>
              <a:off x="1398588" y="2286001"/>
              <a:ext cx="1227634" cy="7191"/>
            </a:xfrm>
            <a:prstGeom prst="straightConnector1">
              <a:avLst/>
            </a:prstGeom>
            <a:noFill/>
            <a:ln w="25400" cap="flat" cmpd="sng" algn="ctr">
              <a:solidFill>
                <a:sysClr val="windowText" lastClr="000000"/>
              </a:solidFill>
              <a:prstDash val="solid"/>
              <a:tailEnd type="arrow"/>
            </a:ln>
            <a:effectLst/>
          </p:spPr>
        </p:cxnSp>
        <p:sp>
          <p:nvSpPr>
            <p:cNvPr id="271" name="Rounded Rectangular Callout 270"/>
            <p:cNvSpPr/>
            <p:nvPr/>
          </p:nvSpPr>
          <p:spPr>
            <a:xfrm rot="10800000" flipH="1">
              <a:off x="6705601" y="3124199"/>
              <a:ext cx="1765653" cy="1371602"/>
            </a:xfrm>
            <a:prstGeom prst="wedgeRoundRectCallout">
              <a:avLst>
                <a:gd name="adj1" fmla="val -42556"/>
                <a:gd name="adj2" fmla="val 76103"/>
                <a:gd name="adj3" fmla="val 16667"/>
              </a:avLst>
            </a:prstGeom>
            <a:solidFill>
              <a:sysClr val="window" lastClr="FFFFFF">
                <a:lumMod val="85000"/>
              </a:sysClr>
            </a:solidFill>
            <a:ln w="254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2" name="Rectangle 271"/>
            <p:cNvSpPr/>
            <p:nvPr/>
          </p:nvSpPr>
          <p:spPr>
            <a:xfrm rot="16200000">
              <a:off x="7024390" y="3167315"/>
              <a:ext cx="381000" cy="751978"/>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3" name="Rectangle 272"/>
            <p:cNvSpPr/>
            <p:nvPr/>
          </p:nvSpPr>
          <p:spPr>
            <a:xfrm rot="16200000">
              <a:off x="6547461" y="3470627"/>
              <a:ext cx="614064" cy="226020"/>
            </a:xfrm>
            <a:prstGeom prst="rect">
              <a:avLst/>
            </a:prstGeom>
            <a:solidFill>
              <a:sysClr val="window" lastClr="FFFFFF">
                <a:lumMod val="8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4" name="Rectangle 273"/>
            <p:cNvSpPr/>
            <p:nvPr/>
          </p:nvSpPr>
          <p:spPr>
            <a:xfrm rot="16200000">
              <a:off x="7247979" y="3390903"/>
              <a:ext cx="381000" cy="304800"/>
            </a:xfrm>
            <a:prstGeom prst="rect">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75" name="Straight Connector 274"/>
            <p:cNvCxnSpPr/>
            <p:nvPr/>
          </p:nvCxnSpPr>
          <p:spPr>
            <a:xfrm rot="5400000">
              <a:off x="6752804" y="3532555"/>
              <a:ext cx="818299" cy="1589"/>
            </a:xfrm>
            <a:prstGeom prst="line">
              <a:avLst/>
            </a:prstGeom>
            <a:noFill/>
            <a:ln w="25400" cap="flat" cmpd="sng" algn="ctr">
              <a:solidFill>
                <a:sysClr val="windowText" lastClr="000000"/>
              </a:solidFill>
              <a:prstDash val="dash"/>
            </a:ln>
            <a:effectLst/>
          </p:spPr>
        </p:cxnSp>
        <p:sp>
          <p:nvSpPr>
            <p:cNvPr id="276" name="TextBox 275"/>
            <p:cNvSpPr txBox="1"/>
            <p:nvPr/>
          </p:nvSpPr>
          <p:spPr>
            <a:xfrm>
              <a:off x="6752679" y="4019494"/>
              <a:ext cx="19812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ECN Thresh.</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77" name="Straight Arrow Connector 276"/>
            <p:cNvCxnSpPr/>
            <p:nvPr/>
          </p:nvCxnSpPr>
          <p:spPr>
            <a:xfrm>
              <a:off x="7620119" y="3528321"/>
              <a:ext cx="427960" cy="7191"/>
            </a:xfrm>
            <a:prstGeom prst="straightConnector1">
              <a:avLst/>
            </a:prstGeom>
            <a:noFill/>
            <a:ln w="25400" cap="flat" cmpd="sng" algn="ctr">
              <a:solidFill>
                <a:sysClr val="windowText" lastClr="000000"/>
              </a:solidFill>
              <a:prstDash val="solid"/>
              <a:tailEnd type="arrow"/>
            </a:ln>
            <a:effectLst/>
          </p:spPr>
        </p:cxnSp>
        <p:sp>
          <p:nvSpPr>
            <p:cNvPr id="278" name="TextBox 277"/>
            <p:cNvSpPr txBox="1"/>
            <p:nvPr/>
          </p:nvSpPr>
          <p:spPr>
            <a:xfrm>
              <a:off x="7620000" y="3455313"/>
              <a:ext cx="19812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ysClr val="windowText" lastClr="000000"/>
                  </a:solidFill>
                  <a:effectLst/>
                  <a:uLnTx/>
                  <a:uFillTx/>
                </a:rPr>
                <a:t>γ</a:t>
              </a:r>
              <a:r>
                <a:rPr kumimoji="0" lang="en-US" sz="1600" b="1" i="0" u="none" strike="noStrike" kern="0" cap="none" spc="0" normalizeH="0" baseline="0" noProof="0" dirty="0" smtClean="0">
                  <a:ln>
                    <a:noFill/>
                  </a:ln>
                  <a:solidFill>
                    <a:sysClr val="windowText" lastClr="000000"/>
                  </a:solidFill>
                  <a:effectLst/>
                  <a:uLnTx/>
                  <a:uFillTx/>
                </a:rPr>
                <a:t> </a:t>
              </a:r>
              <a:r>
                <a:rPr kumimoji="0" lang="en-US" sz="1600" b="1" i="0" u="none" strike="noStrike" kern="0" cap="none" spc="0" normalizeH="0" baseline="0" noProof="0" dirty="0" err="1" smtClean="0">
                  <a:ln>
                    <a:noFill/>
                  </a:ln>
                  <a:solidFill>
                    <a:sysClr val="windowText" lastClr="000000"/>
                  </a:solidFill>
                  <a:effectLst/>
                  <a:uLnTx/>
                  <a:uFillTx/>
                </a:rPr>
                <a:t>x</a:t>
              </a:r>
              <a:r>
                <a:rPr kumimoji="0" lang="en-US" sz="1600" b="1" i="0" u="none" strike="noStrike" kern="0" cap="none" spc="0" normalizeH="0" baseline="0" noProof="0" dirty="0" smtClean="0">
                  <a:ln>
                    <a:noFill/>
                  </a:ln>
                  <a:solidFill>
                    <a:sysClr val="windowText" lastClr="000000"/>
                  </a:solidFill>
                  <a:effectLst/>
                  <a:uLnTx/>
                  <a:uFillTx/>
                </a:rPr>
                <a:t> C</a:t>
              </a:r>
              <a:endParaRPr kumimoji="0" lang="en-US" sz="1600" b="1" i="0" u="none" strike="noStrike" kern="0" cap="none" spc="0" normalizeH="0" baseline="0" noProof="0" dirty="0">
                <a:ln>
                  <a:noFill/>
                </a:ln>
                <a:solidFill>
                  <a:sysClr val="windowText" lastClr="000000"/>
                </a:solidFill>
                <a:effectLst/>
                <a:uLnTx/>
                <a:uFillTx/>
              </a:endParaRPr>
            </a:p>
          </p:txBody>
        </p:sp>
        <p:sp>
          <p:nvSpPr>
            <p:cNvPr id="279" name="TextBox 278"/>
            <p:cNvSpPr txBox="1"/>
            <p:nvPr/>
          </p:nvSpPr>
          <p:spPr>
            <a:xfrm>
              <a:off x="1239606" y="1282345"/>
              <a:ext cx="1074151" cy="867144"/>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Large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Burst</a:t>
              </a:r>
              <a:endParaRPr kumimoji="0" lang="en-US" sz="1600" b="1" i="0" u="none" strike="noStrike" kern="0" cap="none" spc="0" normalizeH="0" baseline="0" noProof="0" dirty="0">
                <a:ln>
                  <a:noFill/>
                </a:ln>
                <a:solidFill>
                  <a:sysClr val="windowText" lastClr="000000"/>
                </a:solidFill>
                <a:effectLst/>
                <a:uLnTx/>
                <a:uFillTx/>
              </a:endParaRPr>
            </a:p>
          </p:txBody>
        </p:sp>
      </p:grpSp>
      <p:sp>
        <p:nvSpPr>
          <p:cNvPr id="27" name="TextBox 26"/>
          <p:cNvSpPr txBox="1"/>
          <p:nvPr/>
        </p:nvSpPr>
        <p:spPr>
          <a:xfrm>
            <a:off x="1143000" y="5301465"/>
            <a:ext cx="6288137" cy="1015663"/>
          </a:xfrm>
          <a:prstGeom prst="rect">
            <a:avLst/>
          </a:prstGeom>
          <a:noFill/>
        </p:spPr>
        <p:txBody>
          <a:bodyPr wrap="square" rtlCol="0">
            <a:spAutoFit/>
          </a:bodyPr>
          <a:lstStyle/>
          <a:p>
            <a:pPr marL="285750" indent="-285750">
              <a:buFont typeface="Arial"/>
              <a:buChar char="•"/>
            </a:pPr>
            <a:r>
              <a:rPr lang="en-US" sz="2400" dirty="0" smtClean="0"/>
              <a:t>Hardware pacing is </a:t>
            </a:r>
            <a:r>
              <a:rPr lang="en-US" sz="2400" b="1" dirty="0" smtClean="0">
                <a:solidFill>
                  <a:srgbClr val="FF0000"/>
                </a:solidFill>
              </a:rPr>
              <a:t>after </a:t>
            </a:r>
            <a:r>
              <a:rPr lang="en-US" sz="2400" dirty="0" smtClean="0"/>
              <a:t>segmentation in NIC.</a:t>
            </a:r>
          </a:p>
          <a:p>
            <a:endParaRPr lang="en-US" sz="1100" dirty="0" smtClean="0"/>
          </a:p>
          <a:p>
            <a:pPr marL="285750" indent="-285750">
              <a:buFont typeface="Arial"/>
              <a:buChar char="•"/>
            </a:pPr>
            <a:r>
              <a:rPr lang="en-US" sz="2400" dirty="0" smtClean="0"/>
              <a:t>Mice flows skip the pacer; are </a:t>
            </a:r>
            <a:r>
              <a:rPr lang="en-US" sz="2400" b="1" dirty="0" smtClean="0">
                <a:solidFill>
                  <a:srgbClr val="FF0000"/>
                </a:solidFill>
              </a:rPr>
              <a:t>not</a:t>
            </a:r>
            <a:r>
              <a:rPr lang="en-US" sz="2400" dirty="0" smtClean="0"/>
              <a:t> delayed. </a:t>
            </a:r>
          </a:p>
        </p:txBody>
      </p:sp>
      <p:sp>
        <p:nvSpPr>
          <p:cNvPr id="26" name="Slide Number Placeholder 25"/>
          <p:cNvSpPr>
            <a:spLocks noGrp="1"/>
          </p:cNvSpPr>
          <p:nvPr>
            <p:ph type="sldNum" sz="quarter" idx="12"/>
          </p:nvPr>
        </p:nvSpPr>
        <p:spPr/>
        <p:txBody>
          <a:bodyPr/>
          <a:lstStyle/>
          <a:p>
            <a:fld id="{A303CD73-591A-42F9-B2E2-6A603CD60845}" type="slidenum">
              <a:rPr lang="en-US" smtClean="0"/>
              <a:pPr/>
              <a:t>40</a:t>
            </a:fld>
            <a:endParaRPr lang="en-US"/>
          </a:p>
        </p:txBody>
      </p:sp>
    </p:spTree>
    <p:custDataLst>
      <p:tags r:id="rId1"/>
    </p:custDataLst>
    <p:extLst>
      <p:ext uri="{BB962C8B-B14F-4D97-AF65-F5344CB8AC3E}">
        <p14:creationId xmlns:p14="http://schemas.microsoft.com/office/powerpoint/2010/main" val="96538699"/>
      </p:ext>
    </p:extLst>
  </p:cSld>
  <p:clrMapOvr>
    <a:masterClrMapping/>
  </p:clrMapOvr>
  <p:transition xmlns:p14="http://schemas.microsoft.com/office/powerpoint/2010/main" advTm="5552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26161" y="5604847"/>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Oval 10"/>
          <p:cNvSpPr/>
          <p:nvPr/>
        </p:nvSpPr>
        <p:spPr>
          <a:xfrm>
            <a:off x="6019800" y="4646048"/>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Oval 6"/>
          <p:cNvSpPr/>
          <p:nvPr/>
        </p:nvSpPr>
        <p:spPr>
          <a:xfrm>
            <a:off x="2901959" y="5598030"/>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Oval 7"/>
          <p:cNvSpPr/>
          <p:nvPr/>
        </p:nvSpPr>
        <p:spPr>
          <a:xfrm>
            <a:off x="2895600" y="4663651"/>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7330525"/>
              </p:ext>
            </p:extLst>
          </p:nvPr>
        </p:nvGraphicFramePr>
        <p:xfrm>
          <a:off x="457202" y="2081126"/>
          <a:ext cx="8229599" cy="4243474"/>
        </p:xfrm>
        <a:graphic>
          <a:graphicData uri="http://schemas.openxmlformats.org/drawingml/2006/table">
            <a:tbl>
              <a:tblPr firstRow="1" bandRow="1">
                <a:tableStyleId>{5940675A-B579-460E-94D1-54222C63F5DA}</a:tableStyleId>
              </a:tblPr>
              <a:tblGrid>
                <a:gridCol w="1981198"/>
                <a:gridCol w="1676400"/>
                <a:gridCol w="1524000"/>
                <a:gridCol w="1600200"/>
                <a:gridCol w="1447801"/>
              </a:tblGrid>
              <a:tr h="969428">
                <a:tc rowSpan="2">
                  <a:txBody>
                    <a:bodyPr/>
                    <a:lstStyle/>
                    <a:p>
                      <a:pPr algn="ctr"/>
                      <a:r>
                        <a:rPr lang="en-US" sz="2400" b="1" dirty="0" smtClean="0"/>
                        <a:t>Load:</a:t>
                      </a:r>
                      <a:r>
                        <a:rPr lang="en-US" sz="2400" b="1" baseline="0" dirty="0" smtClean="0"/>
                        <a:t> 20%</a:t>
                      </a:r>
                      <a:endParaRPr lang="en-US" sz="2400" b="1" dirty="0"/>
                    </a:p>
                  </a:txBody>
                  <a:tcPr anchor="ctr">
                    <a:solidFill>
                      <a:srgbClr val="EEECE1"/>
                    </a:solidFill>
                  </a:tcPr>
                </a:tc>
                <a:tc gridSpan="2">
                  <a:txBody>
                    <a:bodyPr/>
                    <a:lstStyle/>
                    <a:p>
                      <a:pPr algn="ctr"/>
                      <a:r>
                        <a:rPr lang="en-US" sz="2400" b="1" dirty="0" smtClean="0"/>
                        <a:t>Switch Latency (</a:t>
                      </a:r>
                      <a:r>
                        <a:rPr lang="en-US" sz="2400" b="1" dirty="0" err="1" smtClean="0"/>
                        <a:t>μs</a:t>
                      </a:r>
                      <a:r>
                        <a:rPr lang="en-US" sz="2400" b="1" dirty="0" smtClean="0"/>
                        <a:t>)</a:t>
                      </a:r>
                      <a:endParaRPr lang="en-US" sz="2400" b="1" dirty="0"/>
                    </a:p>
                  </a:txBody>
                  <a:tcPr anchor="ctr"/>
                </a:tc>
                <a:tc hMerge="1">
                  <a:txBody>
                    <a:bodyPr/>
                    <a:lstStyle/>
                    <a:p>
                      <a:endParaRPr lang="en-US" dirty="0"/>
                    </a:p>
                  </a:txBody>
                  <a:tcPr/>
                </a:tc>
                <a:tc gridSpan="2">
                  <a:txBody>
                    <a:bodyPr/>
                    <a:lstStyle/>
                    <a:p>
                      <a:pPr algn="ctr"/>
                      <a:r>
                        <a:rPr lang="en-US" sz="2400" b="1" dirty="0" smtClean="0"/>
                        <a:t>10MB FCT (ms)</a:t>
                      </a:r>
                      <a:endParaRPr lang="en-US" sz="2400" b="1" dirty="0"/>
                    </a:p>
                  </a:txBody>
                  <a:tcPr anchor="ctr"/>
                </a:tc>
                <a:tc hMerge="1">
                  <a:txBody>
                    <a:bodyPr/>
                    <a:lstStyle/>
                    <a:p>
                      <a:endParaRPr lang="en-US" dirty="0"/>
                    </a:p>
                  </a:txBody>
                  <a:tcPr/>
                </a:tc>
              </a:tr>
              <a:tr h="538571">
                <a:tc vMerge="1">
                  <a:txBody>
                    <a:bodyPr/>
                    <a:lstStyle/>
                    <a:p>
                      <a:pPr algn="ctr"/>
                      <a:endParaRPr lang="en-US" sz="2400" b="1" dirty="0"/>
                    </a:p>
                  </a:txBody>
                  <a:tcPr anchor="ctr"/>
                </a:tc>
                <a:tc>
                  <a:txBody>
                    <a:bodyPr/>
                    <a:lstStyle/>
                    <a:p>
                      <a:pPr algn="ctr"/>
                      <a:r>
                        <a:rPr lang="en-US" sz="2400" b="1" dirty="0" err="1" smtClean="0"/>
                        <a:t>Avg</a:t>
                      </a:r>
                      <a:endParaRPr lang="en-US" sz="2400" b="1" dirty="0"/>
                    </a:p>
                  </a:txBody>
                  <a:tcPr anchor="ctr"/>
                </a:tc>
                <a:tc>
                  <a:txBody>
                    <a:bodyPr/>
                    <a:lstStyle/>
                    <a:p>
                      <a:pPr algn="ctr"/>
                      <a:r>
                        <a:rPr lang="en-US" sz="2400" b="1" dirty="0" smtClean="0"/>
                        <a:t>99</a:t>
                      </a:r>
                      <a:r>
                        <a:rPr lang="en-US" sz="2400" b="1" baseline="30000" dirty="0" smtClean="0"/>
                        <a:t>th</a:t>
                      </a:r>
                      <a:endParaRPr lang="en-US" sz="2400" b="1" dirty="0"/>
                    </a:p>
                  </a:txBody>
                  <a:tcPr anchor="ctr"/>
                </a:tc>
                <a:tc>
                  <a:txBody>
                    <a:bodyPr/>
                    <a:lstStyle/>
                    <a:p>
                      <a:pPr algn="ctr"/>
                      <a:r>
                        <a:rPr lang="en-US" sz="2400" b="1" dirty="0" err="1" smtClean="0"/>
                        <a:t>Avg</a:t>
                      </a:r>
                      <a:endParaRPr lang="en-US" sz="2400" b="1" dirty="0"/>
                    </a:p>
                  </a:txBody>
                  <a:tcPr anchor="ctr"/>
                </a:tc>
                <a:tc>
                  <a:txBody>
                    <a:bodyPr/>
                    <a:lstStyle/>
                    <a:p>
                      <a:pPr algn="ctr"/>
                      <a:r>
                        <a:rPr lang="en-US" sz="2400" b="1" dirty="0" smtClean="0"/>
                        <a:t>99</a:t>
                      </a:r>
                      <a:r>
                        <a:rPr lang="en-US" sz="2400" b="1" baseline="30000" dirty="0" smtClean="0"/>
                        <a:t>th</a:t>
                      </a:r>
                      <a:endParaRPr lang="en-US" sz="2400" b="1" dirty="0"/>
                    </a:p>
                  </a:txBody>
                  <a:tcPr anchor="ctr"/>
                </a:tc>
              </a:tr>
              <a:tr h="911825">
                <a:tc>
                  <a:txBody>
                    <a:bodyPr/>
                    <a:lstStyle/>
                    <a:p>
                      <a:pPr algn="ctr"/>
                      <a:r>
                        <a:rPr lang="en-US" sz="2000" b="1" dirty="0" smtClean="0"/>
                        <a:t>TCP</a:t>
                      </a:r>
                      <a:endParaRPr lang="en-US" sz="2000" b="1" dirty="0"/>
                    </a:p>
                  </a:txBody>
                  <a:tcPr anchor="ctr">
                    <a:solidFill>
                      <a:srgbClr val="EEECE1"/>
                    </a:solidFill>
                  </a:tcPr>
                </a:tc>
                <a:tc>
                  <a:txBody>
                    <a:bodyPr/>
                    <a:lstStyle/>
                    <a:p>
                      <a:pPr algn="ctr"/>
                      <a:r>
                        <a:rPr lang="en-US" sz="2000" dirty="0" smtClean="0"/>
                        <a:t>111.5</a:t>
                      </a:r>
                      <a:endParaRPr lang="en-US" sz="2000" dirty="0"/>
                    </a:p>
                  </a:txBody>
                  <a:tcPr anchor="ctr"/>
                </a:tc>
                <a:tc>
                  <a:txBody>
                    <a:bodyPr/>
                    <a:lstStyle/>
                    <a:p>
                      <a:pPr algn="ctr"/>
                      <a:r>
                        <a:rPr lang="en-US" sz="2000" dirty="0" smtClean="0"/>
                        <a:t>1,224.8</a:t>
                      </a:r>
                      <a:endParaRPr lang="en-US" sz="2000" dirty="0"/>
                    </a:p>
                  </a:txBody>
                  <a:tcPr anchor="ctr"/>
                </a:tc>
                <a:tc>
                  <a:txBody>
                    <a:bodyPr/>
                    <a:lstStyle/>
                    <a:p>
                      <a:pPr algn="ctr"/>
                      <a:r>
                        <a:rPr lang="en-US" sz="2000" dirty="0" smtClean="0">
                          <a:solidFill>
                            <a:srgbClr val="000000"/>
                          </a:solidFill>
                        </a:rPr>
                        <a:t>110.2</a:t>
                      </a:r>
                      <a:endParaRPr lang="en-US" sz="2000" dirty="0">
                        <a:solidFill>
                          <a:srgbClr val="000000"/>
                        </a:solidFill>
                      </a:endParaRPr>
                    </a:p>
                  </a:txBody>
                  <a:tcPr anchor="ctr"/>
                </a:tc>
                <a:tc>
                  <a:txBody>
                    <a:bodyPr/>
                    <a:lstStyle/>
                    <a:p>
                      <a:pPr algn="ctr"/>
                      <a:r>
                        <a:rPr lang="en-US" sz="2000" dirty="0" smtClean="0">
                          <a:solidFill>
                            <a:srgbClr val="000000"/>
                          </a:solidFill>
                        </a:rPr>
                        <a:t>349.6</a:t>
                      </a:r>
                      <a:endParaRPr lang="en-US" sz="2000" dirty="0">
                        <a:solidFill>
                          <a:srgbClr val="000000"/>
                        </a:solidFill>
                      </a:endParaRPr>
                    </a:p>
                  </a:txBody>
                  <a:tcPr anchor="ctr"/>
                </a:tc>
              </a:tr>
              <a:tr h="911825">
                <a:tc>
                  <a:txBody>
                    <a:bodyPr/>
                    <a:lstStyle/>
                    <a:p>
                      <a:pPr algn="ctr"/>
                      <a:r>
                        <a:rPr lang="en-US" sz="2000" b="1" dirty="0" smtClean="0"/>
                        <a:t>DCTCP-30K</a:t>
                      </a:r>
                      <a:endParaRPr lang="en-US" sz="2000" b="1" dirty="0"/>
                    </a:p>
                  </a:txBody>
                  <a:tcPr anchor="ctr">
                    <a:solidFill>
                      <a:srgbClr val="EEECE1"/>
                    </a:solidFill>
                  </a:tcPr>
                </a:tc>
                <a:tc>
                  <a:txBody>
                    <a:bodyPr/>
                    <a:lstStyle/>
                    <a:p>
                      <a:pPr algn="ctr"/>
                      <a:r>
                        <a:rPr lang="en-US" sz="2000" dirty="0" smtClean="0"/>
                        <a:t>38.4</a:t>
                      </a:r>
                      <a:endParaRPr lang="en-US" sz="2000" dirty="0"/>
                    </a:p>
                  </a:txBody>
                  <a:tcPr anchor="ctr"/>
                </a:tc>
                <a:tc>
                  <a:txBody>
                    <a:bodyPr/>
                    <a:lstStyle/>
                    <a:p>
                      <a:pPr algn="ctr"/>
                      <a:r>
                        <a:rPr lang="en-US" sz="2000" dirty="0" smtClean="0"/>
                        <a:t>295.2</a:t>
                      </a:r>
                      <a:endParaRPr lang="en-US" sz="2000" dirty="0"/>
                    </a:p>
                  </a:txBody>
                  <a:tcPr anchor="ctr"/>
                </a:tc>
                <a:tc>
                  <a:txBody>
                    <a:bodyPr/>
                    <a:lstStyle/>
                    <a:p>
                      <a:pPr algn="ctr"/>
                      <a:r>
                        <a:rPr lang="en-US" sz="2000" b="1" dirty="0" smtClean="0">
                          <a:solidFill>
                            <a:srgbClr val="FF0000"/>
                          </a:solidFill>
                        </a:rPr>
                        <a:t>106.8</a:t>
                      </a:r>
                      <a:endParaRPr lang="en-US" sz="2000" b="1" dirty="0">
                        <a:solidFill>
                          <a:srgbClr val="FF0000"/>
                        </a:solidFill>
                      </a:endParaRPr>
                    </a:p>
                  </a:txBody>
                  <a:tcPr anchor="ctr"/>
                </a:tc>
                <a:tc>
                  <a:txBody>
                    <a:bodyPr/>
                    <a:lstStyle/>
                    <a:p>
                      <a:pPr algn="ctr"/>
                      <a:r>
                        <a:rPr lang="en-US" sz="2000" b="1" dirty="0" smtClean="0">
                          <a:solidFill>
                            <a:srgbClr val="FF0000"/>
                          </a:solidFill>
                        </a:rPr>
                        <a:t>301.7</a:t>
                      </a:r>
                      <a:endParaRPr lang="en-US" sz="2000" b="1" dirty="0">
                        <a:solidFill>
                          <a:srgbClr val="FF0000"/>
                        </a:solidFill>
                      </a:endParaRPr>
                    </a:p>
                  </a:txBody>
                  <a:tcPr anchor="ctr"/>
                </a:tc>
              </a:tr>
              <a:tr h="911825">
                <a:tc>
                  <a:txBody>
                    <a:bodyPr/>
                    <a:lstStyle/>
                    <a:p>
                      <a:pPr algn="ctr"/>
                      <a:r>
                        <a:rPr lang="en-US" sz="2000" b="1" dirty="0" smtClean="0"/>
                        <a:t>DCTCP-PQ950-Pacer</a:t>
                      </a:r>
                      <a:endParaRPr lang="en-US" sz="2000" b="1" dirty="0"/>
                    </a:p>
                  </a:txBody>
                  <a:tcPr anchor="ctr">
                    <a:solidFill>
                      <a:srgbClr val="EEECE1"/>
                    </a:solidFill>
                  </a:tcPr>
                </a:tc>
                <a:tc>
                  <a:txBody>
                    <a:bodyPr/>
                    <a:lstStyle/>
                    <a:p>
                      <a:pPr algn="ctr"/>
                      <a:r>
                        <a:rPr lang="en-US" sz="2000" b="1" dirty="0" smtClean="0">
                          <a:solidFill>
                            <a:srgbClr val="FF0000"/>
                          </a:solidFill>
                        </a:rPr>
                        <a:t>2.8</a:t>
                      </a:r>
                      <a:endParaRPr lang="en-US" sz="2000" b="1" dirty="0">
                        <a:solidFill>
                          <a:srgbClr val="FF0000"/>
                        </a:solidFill>
                      </a:endParaRPr>
                    </a:p>
                  </a:txBody>
                  <a:tcPr anchor="ctr"/>
                </a:tc>
                <a:tc>
                  <a:txBody>
                    <a:bodyPr/>
                    <a:lstStyle/>
                    <a:p>
                      <a:pPr algn="ctr"/>
                      <a:r>
                        <a:rPr lang="en-US" sz="2000" b="1" dirty="0" smtClean="0">
                          <a:solidFill>
                            <a:srgbClr val="FF0000"/>
                          </a:solidFill>
                        </a:rPr>
                        <a:t>18.6</a:t>
                      </a:r>
                      <a:endParaRPr lang="en-US" sz="2000" b="1" dirty="0">
                        <a:solidFill>
                          <a:srgbClr val="FF0000"/>
                        </a:solidFill>
                      </a:endParaRPr>
                    </a:p>
                  </a:txBody>
                  <a:tcPr anchor="ctr"/>
                </a:tc>
                <a:tc>
                  <a:txBody>
                    <a:bodyPr/>
                    <a:lstStyle/>
                    <a:p>
                      <a:pPr algn="ctr"/>
                      <a:r>
                        <a:rPr lang="en-US" sz="2000" dirty="0" smtClean="0"/>
                        <a:t>125.4</a:t>
                      </a:r>
                      <a:endParaRPr lang="en-US" sz="2000" dirty="0"/>
                    </a:p>
                  </a:txBody>
                  <a:tcPr anchor="ctr"/>
                </a:tc>
                <a:tc>
                  <a:txBody>
                    <a:bodyPr/>
                    <a:lstStyle/>
                    <a:p>
                      <a:pPr algn="ctr"/>
                      <a:r>
                        <a:rPr lang="en-US" sz="2000" dirty="0" smtClean="0"/>
                        <a:t>359.9</a:t>
                      </a:r>
                      <a:endParaRPr lang="en-US" sz="2000" dirty="0"/>
                    </a:p>
                  </a:txBody>
                  <a:tcPr anchor="ctr"/>
                </a:tc>
              </a:tr>
            </a:tbl>
          </a:graphicData>
        </a:graphic>
      </p:graphicFrame>
      <p:sp>
        <p:nvSpPr>
          <p:cNvPr id="4" name="Slide Number Placeholder 3"/>
          <p:cNvSpPr>
            <a:spLocks noGrp="1"/>
          </p:cNvSpPr>
          <p:nvPr>
            <p:ph type="sldNum" sz="quarter" idx="12"/>
          </p:nvPr>
        </p:nvSpPr>
        <p:spPr/>
        <p:txBody>
          <a:bodyPr/>
          <a:lstStyle/>
          <a:p>
            <a:fld id="{D6860B3D-D4F8-4840-B91D-0EEC232E35FC}" type="slidenum">
              <a:rPr lang="en-US" smtClean="0">
                <a:solidFill>
                  <a:prstClr val="black">
                    <a:tint val="75000"/>
                  </a:prstClr>
                </a:solidFill>
              </a:rPr>
              <a:pPr/>
              <a:t>41</a:t>
            </a:fld>
            <a:endParaRPr lang="en-US">
              <a:solidFill>
                <a:prstClr val="black">
                  <a:tint val="75000"/>
                </a:prstClr>
              </a:solidFill>
            </a:endParaRPr>
          </a:p>
        </p:txBody>
      </p:sp>
      <p:sp>
        <p:nvSpPr>
          <p:cNvPr id="6" name="Content Placeholder 3"/>
          <p:cNvSpPr>
            <a:spLocks noGrp="1"/>
          </p:cNvSpPr>
          <p:nvPr>
            <p:ph sz="half" idx="4294967295"/>
          </p:nvPr>
        </p:nvSpPr>
        <p:spPr>
          <a:xfrm>
            <a:off x="395895" y="1374753"/>
            <a:ext cx="8458200" cy="762000"/>
          </a:xfrm>
        </p:spPr>
        <p:txBody>
          <a:bodyPr>
            <a:normAutofit/>
          </a:bodyPr>
          <a:lstStyle/>
          <a:p>
            <a:r>
              <a:rPr lang="en-US" sz="2400" dirty="0" smtClean="0"/>
              <a:t>9 senders </a:t>
            </a:r>
            <a:r>
              <a:rPr lang="en-US" sz="2400" dirty="0" smtClean="0">
                <a:sym typeface="Wingdings"/>
              </a:rPr>
              <a:t> 1 receiver (</a:t>
            </a:r>
            <a:r>
              <a:rPr lang="en-US" sz="2400" dirty="0" smtClean="0"/>
              <a:t>80% 1KB flows, 20% 10MB flows).</a:t>
            </a:r>
          </a:p>
          <a:p>
            <a:pPr>
              <a:buNone/>
            </a:pPr>
            <a:endParaRPr lang="en-US" sz="2400" dirty="0" smtClean="0"/>
          </a:p>
          <a:p>
            <a:pPr lvl="1">
              <a:buNone/>
            </a:pPr>
            <a:endParaRPr lang="en-US" sz="2000" dirty="0"/>
          </a:p>
        </p:txBody>
      </p:sp>
      <p:sp>
        <p:nvSpPr>
          <p:cNvPr id="14" name="Left Arrow Callout 13"/>
          <p:cNvSpPr/>
          <p:nvPr/>
        </p:nvSpPr>
        <p:spPr>
          <a:xfrm>
            <a:off x="3275204" y="4835554"/>
            <a:ext cx="1831852" cy="1172255"/>
          </a:xfrm>
          <a:prstGeom prst="leftArrowCallout">
            <a:avLst>
              <a:gd name="adj1" fmla="val 25000"/>
              <a:gd name="adj2" fmla="val 25000"/>
              <a:gd name="adj3" fmla="val 25000"/>
              <a:gd name="adj4" fmla="val 745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~93% decrease</a:t>
            </a:r>
            <a:endParaRPr lang="en-US" sz="2400" b="1" dirty="0"/>
          </a:p>
        </p:txBody>
      </p:sp>
      <p:sp>
        <p:nvSpPr>
          <p:cNvPr id="3" name="Title 2"/>
          <p:cNvSpPr>
            <a:spLocks noGrp="1"/>
          </p:cNvSpPr>
          <p:nvPr>
            <p:ph type="title"/>
          </p:nvPr>
        </p:nvSpPr>
        <p:spPr>
          <a:xfrm>
            <a:off x="0" y="0"/>
            <a:ext cx="9144000" cy="1143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4000" dirty="0"/>
              <a:t>Dynamic Flow Experiment</a:t>
            </a:r>
            <a:r>
              <a:rPr lang="en-US" dirty="0"/>
              <a:t/>
            </a:r>
            <a:br>
              <a:rPr lang="en-US" dirty="0"/>
            </a:br>
            <a:r>
              <a:rPr lang="en-US" sz="3600" dirty="0"/>
              <a:t>20% load</a:t>
            </a:r>
          </a:p>
        </p:txBody>
      </p:sp>
      <p:grpSp>
        <p:nvGrpSpPr>
          <p:cNvPr id="15" name="Group 14"/>
          <p:cNvGrpSpPr/>
          <p:nvPr/>
        </p:nvGrpSpPr>
        <p:grpSpPr>
          <a:xfrm>
            <a:off x="-2876" y="1"/>
            <a:ext cx="1684421" cy="1143000"/>
            <a:chOff x="1510196" y="1697377"/>
            <a:chExt cx="2133600" cy="1447800"/>
          </a:xfrm>
        </p:grpSpPr>
        <p:sp>
          <p:nvSpPr>
            <p:cNvPr id="17" name="Rectangle 16"/>
            <p:cNvSpPr/>
            <p:nvPr/>
          </p:nvSpPr>
          <p:spPr>
            <a:xfrm>
              <a:off x="1510196" y="1697377"/>
              <a:ext cx="2133600" cy="1447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Freeform 17"/>
            <p:cNvSpPr/>
            <p:nvPr/>
          </p:nvSpPr>
          <p:spPr>
            <a:xfrm flipV="1">
              <a:off x="2216150" y="2416175"/>
              <a:ext cx="1081614" cy="348655"/>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308829"/>
                <a:gd name="connsiteY0" fmla="*/ 0 h 1006001"/>
                <a:gd name="connsiteX1" fmla="*/ 509058 w 2308829"/>
                <a:gd name="connsiteY1" fmla="*/ 924278 h 1006001"/>
                <a:gd name="connsiteX2" fmla="*/ 2308829 w 2308829"/>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38548"/>
                <a:gd name="connsiteX1" fmla="*/ 728841 w 2268868"/>
                <a:gd name="connsiteY1" fmla="*/ 988956 h 1038548"/>
                <a:gd name="connsiteX2" fmla="*/ 2268868 w 2268868"/>
                <a:gd name="connsiteY2" fmla="*/ 996849 h 1038548"/>
                <a:gd name="connsiteX0" fmla="*/ 0 w 2268868"/>
                <a:gd name="connsiteY0" fmla="*/ 0 h 1014630"/>
                <a:gd name="connsiteX1" fmla="*/ 728841 w 2268868"/>
                <a:gd name="connsiteY1" fmla="*/ 988956 h 1014630"/>
                <a:gd name="connsiteX2" fmla="*/ 2268868 w 2268868"/>
                <a:gd name="connsiteY2" fmla="*/ 996849 h 1014630"/>
              </a:gdLst>
              <a:ahLst/>
              <a:cxnLst>
                <a:cxn ang="0">
                  <a:pos x="connsiteX0" y="connsiteY0"/>
                </a:cxn>
                <a:cxn ang="0">
                  <a:pos x="connsiteX1" y="connsiteY1"/>
                </a:cxn>
                <a:cxn ang="0">
                  <a:pos x="connsiteX2" y="connsiteY2"/>
                </a:cxn>
              </a:cxnLst>
              <a:rect l="l" t="t" r="r" b="b"/>
              <a:pathLst>
                <a:path w="2268868" h="1014630">
                  <a:moveTo>
                    <a:pt x="0" y="0"/>
                  </a:moveTo>
                  <a:cubicBezTo>
                    <a:pt x="63291" y="368742"/>
                    <a:pt x="271641" y="889775"/>
                    <a:pt x="728841" y="988956"/>
                  </a:cubicBezTo>
                  <a:cubicBezTo>
                    <a:pt x="1186041" y="1032699"/>
                    <a:pt x="1597582" y="1010154"/>
                    <a:pt x="2268868" y="99684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207324" y="2071741"/>
              <a:ext cx="1081614" cy="348655"/>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308829"/>
                <a:gd name="connsiteY0" fmla="*/ 0 h 1006001"/>
                <a:gd name="connsiteX1" fmla="*/ 509058 w 2308829"/>
                <a:gd name="connsiteY1" fmla="*/ 924278 h 1006001"/>
                <a:gd name="connsiteX2" fmla="*/ 2308829 w 2308829"/>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38548"/>
                <a:gd name="connsiteX1" fmla="*/ 728841 w 2268868"/>
                <a:gd name="connsiteY1" fmla="*/ 988956 h 1038548"/>
                <a:gd name="connsiteX2" fmla="*/ 2268868 w 2268868"/>
                <a:gd name="connsiteY2" fmla="*/ 996849 h 1038548"/>
                <a:gd name="connsiteX0" fmla="*/ 0 w 2268868"/>
                <a:gd name="connsiteY0" fmla="*/ 0 h 1014630"/>
                <a:gd name="connsiteX1" fmla="*/ 728841 w 2268868"/>
                <a:gd name="connsiteY1" fmla="*/ 988956 h 1014630"/>
                <a:gd name="connsiteX2" fmla="*/ 2268868 w 2268868"/>
                <a:gd name="connsiteY2" fmla="*/ 996849 h 1014630"/>
              </a:gdLst>
              <a:ahLst/>
              <a:cxnLst>
                <a:cxn ang="0">
                  <a:pos x="connsiteX0" y="connsiteY0"/>
                </a:cxn>
                <a:cxn ang="0">
                  <a:pos x="connsiteX1" y="connsiteY1"/>
                </a:cxn>
                <a:cxn ang="0">
                  <a:pos x="connsiteX2" y="connsiteY2"/>
                </a:cxn>
              </a:cxnLst>
              <a:rect l="l" t="t" r="r" b="b"/>
              <a:pathLst>
                <a:path w="2268868" h="1014630">
                  <a:moveTo>
                    <a:pt x="0" y="0"/>
                  </a:moveTo>
                  <a:cubicBezTo>
                    <a:pt x="63291" y="368742"/>
                    <a:pt x="271641" y="889775"/>
                    <a:pt x="728841" y="988956"/>
                  </a:cubicBezTo>
                  <a:cubicBezTo>
                    <a:pt x="1186041" y="1032699"/>
                    <a:pt x="1597582" y="1010154"/>
                    <a:pt x="2268868" y="99684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3291840" y="2347913"/>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1752600" y="2073132"/>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Oval 21"/>
            <p:cNvSpPr/>
            <p:nvPr/>
          </p:nvSpPr>
          <p:spPr>
            <a:xfrm>
              <a:off x="1752600" y="2618411"/>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Freeform 22"/>
            <p:cNvSpPr/>
            <p:nvPr/>
          </p:nvSpPr>
          <p:spPr>
            <a:xfrm>
              <a:off x="1955527" y="2199367"/>
              <a:ext cx="1336312" cy="21398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Lst>
              <a:ahLst/>
              <a:cxnLst>
                <a:cxn ang="0">
                  <a:pos x="connsiteX0" y="connsiteY0"/>
                </a:cxn>
                <a:cxn ang="0">
                  <a:pos x="connsiteX1" y="connsiteY1"/>
                </a:cxn>
                <a:cxn ang="0">
                  <a:pos x="connsiteX2" y="connsiteY2"/>
                </a:cxn>
              </a:cxnLst>
              <a:rect l="l" t="t" r="r" b="b"/>
              <a:pathLst>
                <a:path w="2803141" h="622717">
                  <a:moveTo>
                    <a:pt x="0" y="0"/>
                  </a:moveTo>
                  <a:cubicBezTo>
                    <a:pt x="243114" y="211667"/>
                    <a:pt x="546170" y="441813"/>
                    <a:pt x="1003370" y="540994"/>
                  </a:cubicBezTo>
                  <a:cubicBezTo>
                    <a:pt x="1460570" y="640175"/>
                    <a:pt x="2131855" y="626870"/>
                    <a:pt x="2803141" y="613565"/>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flipV="1">
              <a:off x="1955800" y="2425897"/>
              <a:ext cx="1336040" cy="2392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796363"/>
                <a:gd name="connsiteY0" fmla="*/ 0 h 638104"/>
                <a:gd name="connsiteX1" fmla="*/ 996592 w 2796363"/>
                <a:gd name="connsiteY1" fmla="*/ 556382 h 638104"/>
                <a:gd name="connsiteX2" fmla="*/ 2796363 w 2796363"/>
                <a:gd name="connsiteY2" fmla="*/ 628953 h 638104"/>
              </a:gdLst>
              <a:ahLst/>
              <a:cxnLst>
                <a:cxn ang="0">
                  <a:pos x="connsiteX0" y="connsiteY0"/>
                </a:cxn>
                <a:cxn ang="0">
                  <a:pos x="connsiteX1" y="connsiteY1"/>
                </a:cxn>
                <a:cxn ang="0">
                  <a:pos x="connsiteX2" y="connsiteY2"/>
                </a:cxn>
              </a:cxnLst>
              <a:rect l="l" t="t" r="r" b="b"/>
              <a:pathLst>
                <a:path w="2796363" h="638104">
                  <a:moveTo>
                    <a:pt x="0" y="0"/>
                  </a:moveTo>
                  <a:cubicBezTo>
                    <a:pt x="243114" y="211667"/>
                    <a:pt x="539392" y="457201"/>
                    <a:pt x="996592" y="556382"/>
                  </a:cubicBezTo>
                  <a:cubicBezTo>
                    <a:pt x="1453792" y="655563"/>
                    <a:pt x="2125077" y="642258"/>
                    <a:pt x="2796363" y="628953"/>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2072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Oval 25"/>
            <p:cNvSpPr/>
            <p:nvPr/>
          </p:nvSpPr>
          <p:spPr>
            <a:xfrm>
              <a:off x="2073275" y="276225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Oval 26"/>
            <p:cNvSpPr/>
            <p:nvPr/>
          </p:nvSpPr>
          <p:spPr>
            <a:xfrm>
              <a:off x="2456180" y="276542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Oval 27"/>
            <p:cNvSpPr/>
            <p:nvPr/>
          </p:nvSpPr>
          <p:spPr>
            <a:xfrm>
              <a:off x="2834640" y="276542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p:cNvSpPr/>
            <p:nvPr/>
          </p:nvSpPr>
          <p:spPr>
            <a:xfrm>
              <a:off x="2453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Oval 29"/>
            <p:cNvSpPr/>
            <p:nvPr/>
          </p:nvSpPr>
          <p:spPr>
            <a:xfrm>
              <a:off x="2834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Oval 30"/>
            <p:cNvSpPr/>
            <p:nvPr/>
          </p:nvSpPr>
          <p:spPr>
            <a:xfrm>
              <a:off x="1682750" y="233997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Freeform 31"/>
            <p:cNvSpPr/>
            <p:nvPr/>
          </p:nvSpPr>
          <p:spPr>
            <a:xfrm>
              <a:off x="2498940" y="2073274"/>
              <a:ext cx="796710" cy="3558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Lst>
              <a:ahLst/>
              <a:cxnLst>
                <a:cxn ang="0">
                  <a:pos x="connsiteX0" y="connsiteY0"/>
                </a:cxn>
                <a:cxn ang="0">
                  <a:pos x="connsiteX1" y="connsiteY1"/>
                </a:cxn>
                <a:cxn ang="0">
                  <a:pos x="connsiteX2" y="connsiteY2"/>
                </a:cxn>
              </a:cxnLst>
              <a:rect l="l" t="t" r="r" b="b"/>
              <a:pathLst>
                <a:path w="1671234" h="1035682">
                  <a:moveTo>
                    <a:pt x="80231" y="0"/>
                  </a:moveTo>
                  <a:cubicBezTo>
                    <a:pt x="3660" y="461138"/>
                    <a:pt x="-132850" y="866838"/>
                    <a:pt x="324350" y="966019"/>
                  </a:cubicBezTo>
                  <a:cubicBezTo>
                    <a:pt x="781550" y="1065200"/>
                    <a:pt x="999948" y="1033415"/>
                    <a:pt x="1671234" y="1020110"/>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flipV="1">
              <a:off x="2495765" y="2413000"/>
              <a:ext cx="796710" cy="3558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Lst>
              <a:ahLst/>
              <a:cxnLst>
                <a:cxn ang="0">
                  <a:pos x="connsiteX0" y="connsiteY0"/>
                </a:cxn>
                <a:cxn ang="0">
                  <a:pos x="connsiteX1" y="connsiteY1"/>
                </a:cxn>
                <a:cxn ang="0">
                  <a:pos x="connsiteX2" y="connsiteY2"/>
                </a:cxn>
              </a:cxnLst>
              <a:rect l="l" t="t" r="r" b="b"/>
              <a:pathLst>
                <a:path w="1671234" h="1035682">
                  <a:moveTo>
                    <a:pt x="80231" y="0"/>
                  </a:moveTo>
                  <a:cubicBezTo>
                    <a:pt x="3660" y="461138"/>
                    <a:pt x="-132850" y="866838"/>
                    <a:pt x="324350" y="966019"/>
                  </a:cubicBezTo>
                  <a:cubicBezTo>
                    <a:pt x="781550" y="1065200"/>
                    <a:pt x="999948" y="1033415"/>
                    <a:pt x="1671234" y="1020110"/>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638291" y="2054223"/>
              <a:ext cx="654186" cy="37349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 name="connsiteX0" fmla="*/ 614794 w 1479845"/>
                <a:gd name="connsiteY0" fmla="*/ 0 h 1044922"/>
                <a:gd name="connsiteX1" fmla="*/ 132961 w 1479845"/>
                <a:gd name="connsiteY1" fmla="*/ 975259 h 1044922"/>
                <a:gd name="connsiteX2" fmla="*/ 1479845 w 1479845"/>
                <a:gd name="connsiteY2" fmla="*/ 1029350 h 1044922"/>
                <a:gd name="connsiteX0" fmla="*/ 486834 w 1351885"/>
                <a:gd name="connsiteY0" fmla="*/ 0 h 1059193"/>
                <a:gd name="connsiteX1" fmla="*/ 151523 w 1351885"/>
                <a:gd name="connsiteY1" fmla="*/ 1002978 h 1059193"/>
                <a:gd name="connsiteX2" fmla="*/ 1351885 w 1351885"/>
                <a:gd name="connsiteY2" fmla="*/ 1029350 h 1059193"/>
                <a:gd name="connsiteX0" fmla="*/ 508155 w 1373206"/>
                <a:gd name="connsiteY0" fmla="*/ 0 h 1059193"/>
                <a:gd name="connsiteX1" fmla="*/ 172844 w 1373206"/>
                <a:gd name="connsiteY1" fmla="*/ 1002978 h 1059193"/>
                <a:gd name="connsiteX2" fmla="*/ 1373206 w 1373206"/>
                <a:gd name="connsiteY2" fmla="*/ 1029350 h 1059193"/>
                <a:gd name="connsiteX0" fmla="*/ 506022 w 1371073"/>
                <a:gd name="connsiteY0" fmla="*/ 0 h 1059193"/>
                <a:gd name="connsiteX1" fmla="*/ 170711 w 1371073"/>
                <a:gd name="connsiteY1" fmla="*/ 1002978 h 1059193"/>
                <a:gd name="connsiteX2" fmla="*/ 1371073 w 1371073"/>
                <a:gd name="connsiteY2" fmla="*/ 1029350 h 1059193"/>
                <a:gd name="connsiteX0" fmla="*/ 489670 w 1374702"/>
                <a:gd name="connsiteY0" fmla="*/ 0 h 1059193"/>
                <a:gd name="connsiteX1" fmla="*/ 174340 w 1374702"/>
                <a:gd name="connsiteY1" fmla="*/ 1002978 h 1059193"/>
                <a:gd name="connsiteX2" fmla="*/ 1374702 w 1374702"/>
                <a:gd name="connsiteY2" fmla="*/ 1029350 h 1059193"/>
                <a:gd name="connsiteX0" fmla="*/ 500555 w 1372267"/>
                <a:gd name="connsiteY0" fmla="*/ 0 h 1086912"/>
                <a:gd name="connsiteX1" fmla="*/ 171905 w 1372267"/>
                <a:gd name="connsiteY1" fmla="*/ 1030697 h 1086912"/>
                <a:gd name="connsiteX2" fmla="*/ 1372267 w 1372267"/>
                <a:gd name="connsiteY2" fmla="*/ 1057069 h 1086912"/>
              </a:gdLst>
              <a:ahLst/>
              <a:cxnLst>
                <a:cxn ang="0">
                  <a:pos x="connsiteX0" y="connsiteY0"/>
                </a:cxn>
                <a:cxn ang="0">
                  <a:pos x="connsiteX1" y="connsiteY1"/>
                </a:cxn>
                <a:cxn ang="0">
                  <a:pos x="connsiteX2" y="connsiteY2"/>
                </a:cxn>
              </a:cxnLst>
              <a:rect l="l" t="t" r="r" b="b"/>
              <a:pathLst>
                <a:path w="1372267" h="1086912">
                  <a:moveTo>
                    <a:pt x="500555" y="0"/>
                  </a:moveTo>
                  <a:cubicBezTo>
                    <a:pt x="290781" y="350263"/>
                    <a:pt x="-285295" y="931516"/>
                    <a:pt x="171905" y="1030697"/>
                  </a:cubicBezTo>
                  <a:cubicBezTo>
                    <a:pt x="629105" y="1129878"/>
                    <a:pt x="700981" y="1070374"/>
                    <a:pt x="1372267" y="10570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flipV="1">
              <a:off x="2638291" y="2416173"/>
              <a:ext cx="654186" cy="37349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 name="connsiteX0" fmla="*/ 614794 w 1479845"/>
                <a:gd name="connsiteY0" fmla="*/ 0 h 1044922"/>
                <a:gd name="connsiteX1" fmla="*/ 132961 w 1479845"/>
                <a:gd name="connsiteY1" fmla="*/ 975259 h 1044922"/>
                <a:gd name="connsiteX2" fmla="*/ 1479845 w 1479845"/>
                <a:gd name="connsiteY2" fmla="*/ 1029350 h 1044922"/>
                <a:gd name="connsiteX0" fmla="*/ 486834 w 1351885"/>
                <a:gd name="connsiteY0" fmla="*/ 0 h 1059193"/>
                <a:gd name="connsiteX1" fmla="*/ 151523 w 1351885"/>
                <a:gd name="connsiteY1" fmla="*/ 1002978 h 1059193"/>
                <a:gd name="connsiteX2" fmla="*/ 1351885 w 1351885"/>
                <a:gd name="connsiteY2" fmla="*/ 1029350 h 1059193"/>
                <a:gd name="connsiteX0" fmla="*/ 508155 w 1373206"/>
                <a:gd name="connsiteY0" fmla="*/ 0 h 1059193"/>
                <a:gd name="connsiteX1" fmla="*/ 172844 w 1373206"/>
                <a:gd name="connsiteY1" fmla="*/ 1002978 h 1059193"/>
                <a:gd name="connsiteX2" fmla="*/ 1373206 w 1373206"/>
                <a:gd name="connsiteY2" fmla="*/ 1029350 h 1059193"/>
                <a:gd name="connsiteX0" fmla="*/ 506022 w 1371073"/>
                <a:gd name="connsiteY0" fmla="*/ 0 h 1059193"/>
                <a:gd name="connsiteX1" fmla="*/ 170711 w 1371073"/>
                <a:gd name="connsiteY1" fmla="*/ 1002978 h 1059193"/>
                <a:gd name="connsiteX2" fmla="*/ 1371073 w 1371073"/>
                <a:gd name="connsiteY2" fmla="*/ 1029350 h 1059193"/>
                <a:gd name="connsiteX0" fmla="*/ 489670 w 1374702"/>
                <a:gd name="connsiteY0" fmla="*/ 0 h 1059193"/>
                <a:gd name="connsiteX1" fmla="*/ 174340 w 1374702"/>
                <a:gd name="connsiteY1" fmla="*/ 1002978 h 1059193"/>
                <a:gd name="connsiteX2" fmla="*/ 1374702 w 1374702"/>
                <a:gd name="connsiteY2" fmla="*/ 1029350 h 1059193"/>
                <a:gd name="connsiteX0" fmla="*/ 500555 w 1372267"/>
                <a:gd name="connsiteY0" fmla="*/ 0 h 1086912"/>
                <a:gd name="connsiteX1" fmla="*/ 171905 w 1372267"/>
                <a:gd name="connsiteY1" fmla="*/ 1030697 h 1086912"/>
                <a:gd name="connsiteX2" fmla="*/ 1372267 w 1372267"/>
                <a:gd name="connsiteY2" fmla="*/ 1057069 h 1086912"/>
              </a:gdLst>
              <a:ahLst/>
              <a:cxnLst>
                <a:cxn ang="0">
                  <a:pos x="connsiteX0" y="connsiteY0"/>
                </a:cxn>
                <a:cxn ang="0">
                  <a:pos x="connsiteX1" y="connsiteY1"/>
                </a:cxn>
                <a:cxn ang="0">
                  <a:pos x="connsiteX2" y="connsiteY2"/>
                </a:cxn>
              </a:cxnLst>
              <a:rect l="l" t="t" r="r" b="b"/>
              <a:pathLst>
                <a:path w="1372267" h="1086912">
                  <a:moveTo>
                    <a:pt x="500555" y="0"/>
                  </a:moveTo>
                  <a:cubicBezTo>
                    <a:pt x="290781" y="350263"/>
                    <a:pt x="-285295" y="931516"/>
                    <a:pt x="171905" y="1030697"/>
                  </a:cubicBezTo>
                  <a:cubicBezTo>
                    <a:pt x="629105" y="1129878"/>
                    <a:pt x="700981" y="1070374"/>
                    <a:pt x="1372267" y="10570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1898650" y="2422525"/>
              <a:ext cx="1403352" cy="3903"/>
            </a:xfrm>
            <a:prstGeom prst="straightConnector1">
              <a:avLst/>
            </a:prstGeom>
            <a:ln w="508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2295525" y="2286000"/>
              <a:ext cx="371475" cy="261269"/>
              <a:chOff x="2251288" y="2223419"/>
              <a:chExt cx="304800" cy="228600"/>
            </a:xfrm>
          </p:grpSpPr>
          <p:sp>
            <p:nvSpPr>
              <p:cNvPr id="39" name="Rectangle 38"/>
              <p:cNvSpPr/>
              <p:nvPr/>
            </p:nvSpPr>
            <p:spPr>
              <a:xfrm>
                <a:off x="2251288" y="2223419"/>
                <a:ext cx="304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Freeform 39"/>
              <p:cNvSpPr/>
              <p:nvPr/>
            </p:nvSpPr>
            <p:spPr>
              <a:xfrm flipV="1">
                <a:off x="2273908" y="2324100"/>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flipH="1">
                <a:off x="2395634" y="2272307"/>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flipH="1" flipV="1">
                <a:off x="2397604" y="2324100"/>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2275878" y="2270366"/>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Snip Same Side Corner Rectangle 37"/>
            <p:cNvSpPr/>
            <p:nvPr/>
          </p:nvSpPr>
          <p:spPr>
            <a:xfrm rot="5400000">
              <a:off x="2802886" y="2318389"/>
              <a:ext cx="132931" cy="220554"/>
            </a:xfrm>
            <a:prstGeom prst="snip2SameRect">
              <a:avLst>
                <a:gd name="adj1" fmla="val 50000"/>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6" name="Left Arrow Callout 15"/>
          <p:cNvSpPr/>
          <p:nvPr/>
        </p:nvSpPr>
        <p:spPr>
          <a:xfrm>
            <a:off x="6423700" y="4829211"/>
            <a:ext cx="1831852" cy="1172255"/>
          </a:xfrm>
          <a:prstGeom prst="leftArrowCallout">
            <a:avLst>
              <a:gd name="adj1" fmla="val 25000"/>
              <a:gd name="adj2" fmla="val 25000"/>
              <a:gd name="adj3" fmla="val 25000"/>
              <a:gd name="adj4" fmla="val 745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~17% increase</a:t>
            </a:r>
            <a:endParaRPr lang="en-US" sz="2400" b="1" dirty="0"/>
          </a:p>
        </p:txBody>
      </p:sp>
    </p:spTree>
    <p:custDataLst>
      <p:tags r:id="rId1"/>
    </p:custDataLst>
    <p:extLst>
      <p:ext uri="{BB962C8B-B14F-4D97-AF65-F5344CB8AC3E}">
        <p14:creationId xmlns:p14="http://schemas.microsoft.com/office/powerpoint/2010/main" val="3178039313"/>
      </p:ext>
    </p:extLst>
  </p:cSld>
  <p:clrMapOvr>
    <a:masterClrMapping/>
  </p:clrMapOvr>
  <p:transition xmlns:p14="http://schemas.microsoft.com/office/powerpoint/2010/main" advTm="15612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P spid="14"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1830501292"/>
              </p:ext>
            </p:extLst>
          </p:nvPr>
        </p:nvGraphicFramePr>
        <p:xfrm>
          <a:off x="6858000" y="1752600"/>
          <a:ext cx="742441" cy="642761"/>
        </p:xfrm>
        <a:graphic>
          <a:graphicData uri="http://schemas.openxmlformats.org/presentationml/2006/ole">
            <mc:AlternateContent xmlns:mc="http://schemas.openxmlformats.org/markup-compatibility/2006">
              <mc:Choice xmlns:v="urn:schemas-microsoft-com:vml" Requires="v">
                <p:oleObj spid="_x0000_s193541" name="Document" r:id="rId5" imgW="5486400" imgH="4749800" progId="Word.Document.12">
                  <p:embed/>
                </p:oleObj>
              </mc:Choice>
              <mc:Fallback>
                <p:oleObj name="Document" r:id="rId5" imgW="5486400" imgH="4749800" progId="Word.Document.12">
                  <p:embed/>
                  <p:pic>
                    <p:nvPicPr>
                      <p:cNvPr id="0" name=""/>
                      <p:cNvPicPr/>
                      <p:nvPr/>
                    </p:nvPicPr>
                    <p:blipFill>
                      <a:blip r:embed="rId6"/>
                      <a:stretch>
                        <a:fillRect/>
                      </a:stretch>
                    </p:blipFill>
                    <p:spPr>
                      <a:xfrm>
                        <a:off x="6858000" y="1752600"/>
                        <a:ext cx="742441" cy="642761"/>
                      </a:xfrm>
                      <a:prstGeom prst="rect">
                        <a:avLst/>
                      </a:prstGeom>
                    </p:spPr>
                  </p:pic>
                </p:oleObj>
              </mc:Fallback>
            </mc:AlternateContent>
          </a:graphicData>
        </a:graphic>
      </p:graphicFrame>
      <p:sp>
        <p:nvSpPr>
          <p:cNvPr id="3" name="Content Placeholder 2"/>
          <p:cNvSpPr>
            <a:spLocks noGrp="1"/>
          </p:cNvSpPr>
          <p:nvPr>
            <p:ph idx="1"/>
          </p:nvPr>
        </p:nvSpPr>
        <p:spPr>
          <a:xfrm>
            <a:off x="457200" y="1265237"/>
            <a:ext cx="8229600" cy="4525963"/>
          </a:xfrm>
        </p:spPr>
        <p:txBody>
          <a:bodyPr>
            <a:normAutofit/>
          </a:bodyPr>
          <a:lstStyle/>
          <a:p>
            <a:r>
              <a:rPr lang="en-US" sz="2800" dirty="0" smtClean="0"/>
              <a:t>Processor sharing model for elephants</a:t>
            </a:r>
          </a:p>
          <a:p>
            <a:pPr lvl="1"/>
            <a:r>
              <a:rPr lang="en-US" sz="2400" dirty="0" smtClean="0"/>
              <a:t>On a link of capacity 1, a flow of size x takes             </a:t>
            </a:r>
          </a:p>
          <a:p>
            <a:pPr marL="457200" lvl="1" indent="0">
              <a:buNone/>
            </a:pPr>
            <a:r>
              <a:rPr lang="en-US" sz="2400" dirty="0" smtClean="0"/>
              <a:t>    on average to complete </a:t>
            </a:r>
            <a:r>
              <a:rPr lang="en-US" sz="2400" dirty="0"/>
              <a:t>(</a:t>
            </a:r>
            <a:r>
              <a:rPr lang="en-US" sz="2400" dirty="0" err="1" smtClean="0"/>
              <a:t>ρ</a:t>
            </a:r>
            <a:r>
              <a:rPr lang="en-US" sz="2400" dirty="0" smtClean="0"/>
              <a:t> is the total load).</a:t>
            </a:r>
          </a:p>
          <a:p>
            <a:pPr marL="457200" lvl="1" indent="0">
              <a:buNone/>
            </a:pPr>
            <a:endParaRPr lang="en-US" sz="2400" dirty="0"/>
          </a:p>
          <a:p>
            <a:r>
              <a:rPr lang="en-US" sz="2800" dirty="0" smtClean="0"/>
              <a:t>Example: (</a:t>
            </a:r>
            <a:r>
              <a:rPr lang="en-US" sz="2800" dirty="0" err="1" smtClean="0"/>
              <a:t>ρ</a:t>
            </a:r>
            <a:r>
              <a:rPr lang="en-US" sz="2800" dirty="0" smtClean="0"/>
              <a:t> = 40%)</a:t>
            </a:r>
          </a:p>
          <a:p>
            <a:endParaRPr lang="en-US" sz="2800" dirty="0"/>
          </a:p>
          <a:p>
            <a:pPr marL="457200" lvl="1" indent="0">
              <a:buNone/>
            </a:pPr>
            <a:endParaRPr lang="en-US" sz="2400" dirty="0" smtClean="0"/>
          </a:p>
          <a:p>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D6860B3D-D4F8-4840-B91D-0EEC232E35FC}" type="slidenum">
              <a:rPr lang="en-US" smtClean="0"/>
              <a:pPr/>
              <a:t>42</a:t>
            </a:fld>
            <a:endParaRPr lang="en-US"/>
          </a:p>
        </p:txBody>
      </p:sp>
      <p:grpSp>
        <p:nvGrpSpPr>
          <p:cNvPr id="18" name="Group 17"/>
          <p:cNvGrpSpPr/>
          <p:nvPr/>
        </p:nvGrpSpPr>
        <p:grpSpPr>
          <a:xfrm>
            <a:off x="483167" y="3886200"/>
            <a:ext cx="5825345" cy="948868"/>
            <a:chOff x="483167" y="4105678"/>
            <a:chExt cx="5825345" cy="948868"/>
          </a:xfrm>
        </p:grpSpPr>
        <p:grpSp>
          <p:nvGrpSpPr>
            <p:cNvPr id="12" name="Group 11"/>
            <p:cNvGrpSpPr/>
            <p:nvPr/>
          </p:nvGrpSpPr>
          <p:grpSpPr>
            <a:xfrm>
              <a:off x="4148444" y="4105678"/>
              <a:ext cx="2160068" cy="828889"/>
              <a:chOff x="4769669" y="3995230"/>
              <a:chExt cx="2160068" cy="828889"/>
            </a:xfrm>
          </p:grpSpPr>
          <p:sp>
            <p:nvSpPr>
              <p:cNvPr id="6" name="Freeform 152"/>
              <p:cNvSpPr>
                <a:spLocks/>
              </p:cNvSpPr>
              <p:nvPr/>
            </p:nvSpPr>
            <p:spPr bwMode="auto">
              <a:xfrm>
                <a:off x="4769669" y="4214519"/>
                <a:ext cx="1456327" cy="6096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bg1"/>
                  </a:gs>
                  <a:gs pos="100000">
                    <a:schemeClr val="hlink"/>
                  </a:gs>
                </a:gsLst>
                <a:lin ang="0" scaled="1"/>
              </a:gradFill>
              <a:ln w="28575">
                <a:solidFill>
                  <a:schemeClr val="tx1"/>
                </a:solidFill>
                <a:round/>
                <a:headEnd/>
                <a:tailEnd/>
              </a:ln>
            </p:spPr>
            <p:txBody>
              <a:bodyPr/>
              <a:lstStyle/>
              <a:p>
                <a:endParaRPr lang="en-US">
                  <a:solidFill>
                    <a:srgbClr val="333399"/>
                  </a:solidFill>
                </a:endParaRPr>
              </a:p>
            </p:txBody>
          </p:sp>
          <p:cxnSp>
            <p:nvCxnSpPr>
              <p:cNvPr id="7" name="Straight Arrow Connector 6"/>
              <p:cNvCxnSpPr/>
              <p:nvPr/>
            </p:nvCxnSpPr>
            <p:spPr>
              <a:xfrm>
                <a:off x="6227849" y="4505290"/>
                <a:ext cx="577951"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490257" y="3995230"/>
                <a:ext cx="439480" cy="461665"/>
              </a:xfrm>
              <a:prstGeom prst="rect">
                <a:avLst/>
              </a:prstGeom>
              <a:noFill/>
            </p:spPr>
            <p:txBody>
              <a:bodyPr wrap="square" rtlCol="0">
                <a:spAutoFit/>
              </a:bodyPr>
              <a:lstStyle/>
              <a:p>
                <a:r>
                  <a:rPr lang="en-US" sz="2400" b="1" dirty="0"/>
                  <a:t>1</a:t>
                </a:r>
                <a:r>
                  <a:rPr lang="en-US" sz="2400" b="1" dirty="0" smtClean="0"/>
                  <a:t>  </a:t>
                </a:r>
                <a:endParaRPr lang="en-US" sz="2400" b="1" dirty="0"/>
              </a:p>
            </p:txBody>
          </p:sp>
        </p:grpSp>
        <p:graphicFrame>
          <p:nvGraphicFramePr>
            <p:cNvPr id="11" name="Object 10"/>
            <p:cNvGraphicFramePr>
              <a:graphicFrameLocks noChangeAspect="1"/>
            </p:cNvGraphicFramePr>
            <p:nvPr>
              <p:extLst>
                <p:ext uri="{D42A27DB-BD31-4B8C-83A1-F6EECF244321}">
                  <p14:modId xmlns:p14="http://schemas.microsoft.com/office/powerpoint/2010/main" val="2680392710"/>
                </p:ext>
              </p:extLst>
            </p:nvPr>
          </p:nvGraphicFramePr>
          <p:xfrm>
            <a:off x="483167" y="4229046"/>
            <a:ext cx="2876550" cy="825500"/>
          </p:xfrm>
          <a:graphic>
            <a:graphicData uri="http://schemas.openxmlformats.org/presentationml/2006/ole">
              <mc:AlternateContent xmlns:mc="http://schemas.openxmlformats.org/markup-compatibility/2006">
                <mc:Choice xmlns:v="urn:schemas-microsoft-com:vml" Requires="v">
                  <p:oleObj spid="_x0000_s193542" name="Equation" r:id="rId7" imgW="1371600" imgH="393700" progId="Equation.3">
                    <p:embed/>
                  </p:oleObj>
                </mc:Choice>
                <mc:Fallback>
                  <p:oleObj name="Equation" r:id="rId7" imgW="1371600" imgH="393700" progId="Equation.3">
                    <p:embed/>
                    <p:pic>
                      <p:nvPicPr>
                        <p:cNvPr id="0" name=""/>
                        <p:cNvPicPr/>
                        <p:nvPr/>
                      </p:nvPicPr>
                      <p:blipFill>
                        <a:blip r:embed="rId8"/>
                        <a:stretch>
                          <a:fillRect/>
                        </a:stretch>
                      </p:blipFill>
                      <p:spPr>
                        <a:xfrm>
                          <a:off x="483167" y="4229046"/>
                          <a:ext cx="2876550" cy="825500"/>
                        </a:xfrm>
                        <a:prstGeom prst="rect">
                          <a:avLst/>
                        </a:prstGeom>
                      </p:spPr>
                    </p:pic>
                  </p:oleObj>
                </mc:Fallback>
              </mc:AlternateContent>
            </a:graphicData>
          </a:graphic>
        </p:graphicFrame>
      </p:grpSp>
      <p:grpSp>
        <p:nvGrpSpPr>
          <p:cNvPr id="19" name="Group 18"/>
          <p:cNvGrpSpPr/>
          <p:nvPr/>
        </p:nvGrpSpPr>
        <p:grpSpPr>
          <a:xfrm>
            <a:off x="452268" y="5239703"/>
            <a:ext cx="6201672" cy="865419"/>
            <a:chOff x="452268" y="5459181"/>
            <a:chExt cx="6201672" cy="865419"/>
          </a:xfrm>
        </p:grpSpPr>
        <p:grpSp>
          <p:nvGrpSpPr>
            <p:cNvPr id="13" name="Group 12"/>
            <p:cNvGrpSpPr/>
            <p:nvPr/>
          </p:nvGrpSpPr>
          <p:grpSpPr>
            <a:xfrm>
              <a:off x="4121380" y="5459181"/>
              <a:ext cx="2532560" cy="828889"/>
              <a:chOff x="4769669" y="3995230"/>
              <a:chExt cx="2532560" cy="828889"/>
            </a:xfrm>
          </p:grpSpPr>
          <p:sp>
            <p:nvSpPr>
              <p:cNvPr id="14" name="Freeform 152"/>
              <p:cNvSpPr>
                <a:spLocks/>
              </p:cNvSpPr>
              <p:nvPr/>
            </p:nvSpPr>
            <p:spPr bwMode="auto">
              <a:xfrm>
                <a:off x="4769669" y="4214519"/>
                <a:ext cx="1456327" cy="6096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bg1"/>
                  </a:gs>
                  <a:gs pos="100000">
                    <a:schemeClr val="hlink"/>
                  </a:gs>
                </a:gsLst>
                <a:lin ang="0" scaled="1"/>
              </a:gradFill>
              <a:ln w="28575">
                <a:solidFill>
                  <a:schemeClr val="tx1"/>
                </a:solidFill>
                <a:round/>
                <a:headEnd/>
                <a:tailEnd/>
              </a:ln>
            </p:spPr>
            <p:txBody>
              <a:bodyPr/>
              <a:lstStyle/>
              <a:p>
                <a:endParaRPr lang="en-US">
                  <a:solidFill>
                    <a:srgbClr val="333399"/>
                  </a:solidFill>
                </a:endParaRPr>
              </a:p>
            </p:txBody>
          </p:sp>
          <p:cxnSp>
            <p:nvCxnSpPr>
              <p:cNvPr id="15" name="Straight Arrow Connector 14"/>
              <p:cNvCxnSpPr/>
              <p:nvPr/>
            </p:nvCxnSpPr>
            <p:spPr>
              <a:xfrm>
                <a:off x="6227849" y="4505290"/>
                <a:ext cx="577951"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490257" y="3995230"/>
                <a:ext cx="811972" cy="461665"/>
              </a:xfrm>
              <a:prstGeom prst="rect">
                <a:avLst/>
              </a:prstGeom>
              <a:noFill/>
            </p:spPr>
            <p:txBody>
              <a:bodyPr wrap="square" rtlCol="0">
                <a:spAutoFit/>
              </a:bodyPr>
              <a:lstStyle/>
              <a:p>
                <a:r>
                  <a:rPr lang="en-US" sz="2400" b="1" dirty="0" smtClean="0"/>
                  <a:t>0.8  </a:t>
                </a:r>
                <a:endParaRPr lang="en-US" sz="2400" b="1" dirty="0"/>
              </a:p>
            </p:txBody>
          </p:sp>
        </p:grpSp>
        <p:graphicFrame>
          <p:nvGraphicFramePr>
            <p:cNvPr id="17" name="Object 16"/>
            <p:cNvGraphicFramePr>
              <a:graphicFrameLocks noChangeAspect="1"/>
            </p:cNvGraphicFramePr>
            <p:nvPr>
              <p:extLst>
                <p:ext uri="{D42A27DB-BD31-4B8C-83A1-F6EECF244321}">
                  <p14:modId xmlns:p14="http://schemas.microsoft.com/office/powerpoint/2010/main" val="3518686997"/>
                </p:ext>
              </p:extLst>
            </p:nvPr>
          </p:nvGraphicFramePr>
          <p:xfrm>
            <a:off x="452268" y="5499100"/>
            <a:ext cx="3328987" cy="825500"/>
          </p:xfrm>
          <a:graphic>
            <a:graphicData uri="http://schemas.openxmlformats.org/presentationml/2006/ole">
              <mc:AlternateContent xmlns:mc="http://schemas.openxmlformats.org/markup-compatibility/2006">
                <mc:Choice xmlns:v="urn:schemas-microsoft-com:vml" Requires="v">
                  <p:oleObj spid="_x0000_s193543" name="Equation" r:id="rId9" imgW="1587500" imgH="393700" progId="Equation.3">
                    <p:embed/>
                  </p:oleObj>
                </mc:Choice>
                <mc:Fallback>
                  <p:oleObj name="Equation" r:id="rId9" imgW="1587500" imgH="393700" progId="Equation.3">
                    <p:embed/>
                    <p:pic>
                      <p:nvPicPr>
                        <p:cNvPr id="0" name=""/>
                        <p:cNvPicPr/>
                        <p:nvPr/>
                      </p:nvPicPr>
                      <p:blipFill>
                        <a:blip r:embed="rId10"/>
                        <a:stretch>
                          <a:fillRect/>
                        </a:stretch>
                      </p:blipFill>
                      <p:spPr>
                        <a:xfrm>
                          <a:off x="452268" y="5499100"/>
                          <a:ext cx="3328987" cy="825500"/>
                        </a:xfrm>
                        <a:prstGeom prst="rect">
                          <a:avLst/>
                        </a:prstGeom>
                      </p:spPr>
                    </p:pic>
                  </p:oleObj>
                </mc:Fallback>
              </mc:AlternateContent>
            </a:graphicData>
          </a:graphic>
        </p:graphicFrame>
      </p:grpSp>
      <p:sp>
        <p:nvSpPr>
          <p:cNvPr id="20" name="Rounded Rectangle 19"/>
          <p:cNvSpPr/>
          <p:nvPr/>
        </p:nvSpPr>
        <p:spPr>
          <a:xfrm>
            <a:off x="6341615" y="2895600"/>
            <a:ext cx="2507308" cy="122871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Slowdown = 50%</a:t>
            </a:r>
          </a:p>
          <a:p>
            <a:pPr algn="ctr"/>
            <a:r>
              <a:rPr lang="en-US" sz="2400" b="1" dirty="0" smtClean="0">
                <a:solidFill>
                  <a:srgbClr val="FF0000"/>
                </a:solidFill>
              </a:rPr>
              <a:t>Not 20%</a:t>
            </a:r>
            <a:endParaRPr lang="en-US" sz="2400" b="1" dirty="0">
              <a:solidFill>
                <a:srgbClr val="FF0000"/>
              </a:solidFill>
            </a:endParaRPr>
          </a:p>
        </p:txBody>
      </p:sp>
      <p:sp>
        <p:nvSpPr>
          <p:cNvPr id="8" name="Title 7"/>
          <p:cNvSpPr>
            <a:spLocks noGrp="1"/>
          </p:cNvSpPr>
          <p:nvPr>
            <p:ph type="title"/>
          </p:nvPr>
        </p:nvSpPr>
        <p:spPr/>
        <p:txBody>
          <a:bodyPr>
            <a:normAutofit fontScale="90000"/>
          </a:bodyPr>
          <a:lstStyle/>
          <a:p>
            <a:r>
              <a:rPr lang="en-US" dirty="0"/>
              <a:t>Slowdown </a:t>
            </a:r>
            <a:r>
              <a:rPr lang="en-US" dirty="0" smtClean="0"/>
              <a:t>due </a:t>
            </a:r>
            <a:r>
              <a:rPr lang="en-US" dirty="0"/>
              <a:t>to </a:t>
            </a:r>
            <a:r>
              <a:rPr lang="en-US" dirty="0" smtClean="0"/>
              <a:t>bandwidth headroom</a:t>
            </a:r>
            <a:endParaRPr lang="en-US" dirty="0"/>
          </a:p>
        </p:txBody>
      </p:sp>
    </p:spTree>
    <p:custDataLst>
      <p:tags r:id="rId2"/>
    </p:custDataLst>
    <p:extLst>
      <p:ext uri="{BB962C8B-B14F-4D97-AF65-F5344CB8AC3E}">
        <p14:creationId xmlns:p14="http://schemas.microsoft.com/office/powerpoint/2010/main" val="3832117819"/>
      </p:ext>
    </p:extLst>
  </p:cSld>
  <p:clrMapOvr>
    <a:masterClrMapping/>
  </p:clrMapOvr>
  <mc:AlternateContent xmlns:mc="http://schemas.openxmlformats.org/markup-compatibility/2006" xmlns:p14="http://schemas.microsoft.com/office/powerpoint/2010/main">
    <mc:Choice Requires="p14">
      <p:transition spd="slow" p14:dur="2000" advTm="145441"/>
    </mc:Choice>
    <mc:Fallback xmlns="">
      <p:transition xmlns:p14="http://schemas.microsoft.com/office/powerpoint/2010/main" spd="slow" advTm="14544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Slowdown: Theory </a:t>
            </a:r>
            <a:r>
              <a:rPr lang="en-US" dirty="0" err="1" smtClean="0"/>
              <a:t>vs</a:t>
            </a:r>
            <a:r>
              <a:rPr lang="en-US" dirty="0" smtClean="0"/>
              <a:t> Experiment</a:t>
            </a:r>
            <a:endParaRPr lang="en-US" dirty="0"/>
          </a:p>
        </p:txBody>
      </p:sp>
      <p:sp>
        <p:nvSpPr>
          <p:cNvPr id="4" name="Slide Number Placeholder 3"/>
          <p:cNvSpPr>
            <a:spLocks noGrp="1"/>
          </p:cNvSpPr>
          <p:nvPr>
            <p:ph type="sldNum" sz="quarter" idx="12"/>
          </p:nvPr>
        </p:nvSpPr>
        <p:spPr/>
        <p:txBody>
          <a:bodyPr/>
          <a:lstStyle/>
          <a:p>
            <a:fld id="{D6860B3D-D4F8-4840-B91D-0EEC232E35FC}" type="slidenum">
              <a:rPr lang="en-US" smtClean="0"/>
              <a:pPr/>
              <a:t>43</a:t>
            </a:fld>
            <a:endParaRPr lang="en-US"/>
          </a:p>
        </p:txBody>
      </p:sp>
      <p:grpSp>
        <p:nvGrpSpPr>
          <p:cNvPr id="6" name="Group 5"/>
          <p:cNvGrpSpPr/>
          <p:nvPr/>
        </p:nvGrpSpPr>
        <p:grpSpPr>
          <a:xfrm>
            <a:off x="1035819" y="1941548"/>
            <a:ext cx="6489700" cy="4305300"/>
            <a:chOff x="0" y="0"/>
            <a:chExt cx="6489700" cy="4305300"/>
          </a:xfrm>
          <a:effectLst/>
        </p:grpSpPr>
        <p:graphicFrame>
          <p:nvGraphicFramePr>
            <p:cNvPr id="7" name="Chart 6"/>
            <p:cNvGraphicFramePr/>
            <p:nvPr>
              <p:extLst>
                <p:ext uri="{D42A27DB-BD31-4B8C-83A1-F6EECF244321}">
                  <p14:modId xmlns:p14="http://schemas.microsoft.com/office/powerpoint/2010/main" val="2387822598"/>
                </p:ext>
              </p:extLst>
            </p:nvPr>
          </p:nvGraphicFramePr>
          <p:xfrm>
            <a:off x="0" y="0"/>
            <a:ext cx="6489700" cy="43053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e 7"/>
            <p:cNvSpPr/>
            <p:nvPr/>
          </p:nvSpPr>
          <p:spPr>
            <a:xfrm rot="5400000">
              <a:off x="1716012" y="2671838"/>
              <a:ext cx="270026" cy="14541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ln>
                  <a:solidFill>
                    <a:schemeClr val="tx1"/>
                  </a:solidFill>
                </a:ln>
              </a:endParaRPr>
            </a:p>
          </p:txBody>
        </p:sp>
        <p:sp>
          <p:nvSpPr>
            <p:cNvPr id="9" name="TextBox 8"/>
            <p:cNvSpPr txBox="1"/>
            <p:nvPr/>
          </p:nvSpPr>
          <p:spPr>
            <a:xfrm>
              <a:off x="1104900" y="3479800"/>
              <a:ext cx="1562100"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a:t>DCTCP-PQ800</a:t>
              </a:r>
            </a:p>
          </p:txBody>
        </p:sp>
        <p:sp>
          <p:nvSpPr>
            <p:cNvPr id="10" name="Right Brace 9"/>
            <p:cNvSpPr/>
            <p:nvPr/>
          </p:nvSpPr>
          <p:spPr>
            <a:xfrm rot="5400000">
              <a:off x="3608312" y="2671838"/>
              <a:ext cx="270026" cy="14541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ln>
                  <a:solidFill>
                    <a:schemeClr val="tx1"/>
                  </a:solidFill>
                </a:ln>
              </a:endParaRPr>
            </a:p>
          </p:txBody>
        </p:sp>
        <p:sp>
          <p:nvSpPr>
            <p:cNvPr id="11" name="TextBox 10"/>
            <p:cNvSpPr txBox="1"/>
            <p:nvPr/>
          </p:nvSpPr>
          <p:spPr>
            <a:xfrm>
              <a:off x="3009900" y="3479800"/>
              <a:ext cx="1574800"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a:t>DCTCP-PQ900</a:t>
              </a:r>
            </a:p>
          </p:txBody>
        </p:sp>
        <p:sp>
          <p:nvSpPr>
            <p:cNvPr id="12" name="Right Brace 11"/>
            <p:cNvSpPr/>
            <p:nvPr/>
          </p:nvSpPr>
          <p:spPr>
            <a:xfrm rot="5400000">
              <a:off x="5500612" y="2671838"/>
              <a:ext cx="270026" cy="14541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ln>
                  <a:solidFill>
                    <a:schemeClr val="tx1"/>
                  </a:solidFill>
                </a:ln>
              </a:endParaRPr>
            </a:p>
          </p:txBody>
        </p:sp>
        <p:sp>
          <p:nvSpPr>
            <p:cNvPr id="13" name="TextBox 12"/>
            <p:cNvSpPr txBox="1"/>
            <p:nvPr/>
          </p:nvSpPr>
          <p:spPr>
            <a:xfrm>
              <a:off x="4902200" y="3479800"/>
              <a:ext cx="1524000"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a:t>DCTCP-PQ950</a:t>
              </a:r>
            </a:p>
          </p:txBody>
        </p:sp>
      </p:grpSp>
    </p:spTree>
    <p:extLst>
      <p:ext uri="{BB962C8B-B14F-4D97-AF65-F5344CB8AC3E}">
        <p14:creationId xmlns:p14="http://schemas.microsoft.com/office/powerpoint/2010/main" val="3943925266"/>
      </p:ext>
    </p:extLst>
  </p:cSld>
  <p:clrMapOvr>
    <a:masterClrMapping/>
  </p:clrMapOvr>
  <mc:AlternateContent xmlns:mc="http://schemas.openxmlformats.org/markup-compatibility/2006" xmlns:p14="http://schemas.microsoft.com/office/powerpoint/2010/main">
    <mc:Choice Requires="p14">
      <p:transition spd="slow" p14:dur="2000" advTm="31163"/>
    </mc:Choice>
    <mc:Fallback xmlns="">
      <p:transition xmlns:p14="http://schemas.microsoft.com/office/powerpoint/2010/main" spd="slow" advTm="31163"/>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b="1" dirty="0" smtClean="0">
                <a:solidFill>
                  <a:srgbClr val="0000CC"/>
                </a:solidFill>
                <a:ea typeface="ＭＳ Ｐゴシック" charset="-128"/>
                <a:cs typeface="ＭＳ Ｐゴシック" charset="-128"/>
              </a:rPr>
              <a:t>QCN </a:t>
            </a:r>
          </a:p>
          <a:p>
            <a:pPr lvl="1"/>
            <a:r>
              <a:rPr lang="en-US" sz="2400" b="1" dirty="0" smtClean="0">
                <a:solidFill>
                  <a:srgbClr val="FF0000"/>
                </a:solidFill>
                <a:ea typeface="ＭＳ Ｐゴシック" charset="-128"/>
                <a:cs typeface="ＭＳ Ｐゴシック" charset="-128"/>
              </a:rPr>
              <a:t>IEEE802.1Qau</a:t>
            </a:r>
            <a:r>
              <a:rPr lang="en-US" sz="2400" dirty="0" smtClean="0">
                <a:ea typeface="ＭＳ Ｐゴシック" charset="-128"/>
                <a:cs typeface="ＭＳ Ｐゴシック" charset="-128"/>
              </a:rPr>
              <a:t> standard for congestion control in Ethernet</a:t>
            </a:r>
            <a:r>
              <a:rPr lang="en-US" sz="2400" b="1" dirty="0" smtClean="0">
                <a:solidFill>
                  <a:srgbClr val="1429F8"/>
                </a:solidFill>
              </a:rPr>
              <a:t> </a:t>
            </a:r>
          </a:p>
          <a:p>
            <a:endParaRPr lang="en-US" sz="1000" b="1" dirty="0" smtClean="0">
              <a:solidFill>
                <a:srgbClr val="0000CC"/>
              </a:solidFill>
              <a:ea typeface="ＭＳ Ｐゴシック" charset="-128"/>
              <a:cs typeface="ＭＳ Ｐゴシック" charset="-128"/>
            </a:endParaRPr>
          </a:p>
          <a:p>
            <a:endParaRPr lang="en-US" sz="1000" b="1" dirty="0" smtClean="0">
              <a:solidFill>
                <a:srgbClr val="0000CC"/>
              </a:solidFill>
              <a:ea typeface="ＭＳ Ｐゴシック" charset="-128"/>
              <a:cs typeface="ＭＳ Ｐゴシック" charset="-128"/>
            </a:endParaRPr>
          </a:p>
          <a:p>
            <a:r>
              <a:rPr lang="en-US" sz="2800" b="1" dirty="0" smtClean="0">
                <a:solidFill>
                  <a:srgbClr val="0000CC"/>
                </a:solidFill>
                <a:ea typeface="ＭＳ Ｐゴシック" charset="-128"/>
                <a:cs typeface="ＭＳ Ｐゴシック" charset="-128"/>
              </a:rPr>
              <a:t>DCTCP</a:t>
            </a:r>
          </a:p>
          <a:p>
            <a:pPr lvl="1"/>
            <a:r>
              <a:rPr lang="en-US" sz="2400" dirty="0" smtClean="0">
                <a:solidFill>
                  <a:srgbClr val="000000"/>
                </a:solidFill>
                <a:ea typeface="ＭＳ Ｐゴシック" charset="-128"/>
                <a:cs typeface="ＭＳ Ｐゴシック" charset="-128"/>
              </a:rPr>
              <a:t>Will ship with </a:t>
            </a:r>
            <a:r>
              <a:rPr lang="en-US" sz="2400" b="1" dirty="0" smtClean="0">
                <a:solidFill>
                  <a:srgbClr val="FF0000"/>
                </a:solidFill>
                <a:ea typeface="ＭＳ Ｐゴシック" charset="-128"/>
                <a:cs typeface="ＭＳ Ｐゴシック" charset="-128"/>
              </a:rPr>
              <a:t>Windows 8 Server</a:t>
            </a:r>
            <a:endParaRPr lang="en-US" sz="2400" dirty="0" smtClean="0">
              <a:solidFill>
                <a:srgbClr val="000000"/>
              </a:solidFill>
              <a:ea typeface="ＭＳ Ｐゴシック" charset="-128"/>
              <a:cs typeface="ＭＳ Ｐゴシック" charset="-128"/>
            </a:endParaRPr>
          </a:p>
          <a:p>
            <a:pPr marL="457200" lvl="1" indent="0">
              <a:buNone/>
            </a:pPr>
            <a:endParaRPr lang="en-US" sz="1200" dirty="0">
              <a:solidFill>
                <a:srgbClr val="000000"/>
              </a:solidFill>
              <a:ea typeface="ＭＳ Ｐゴシック" charset="-128"/>
              <a:cs typeface="ＭＳ Ｐゴシック" charset="-128"/>
            </a:endParaRPr>
          </a:p>
          <a:p>
            <a:pPr marL="457200" lvl="1" indent="0">
              <a:buNone/>
            </a:pPr>
            <a:endParaRPr lang="en-US" sz="1200" dirty="0">
              <a:solidFill>
                <a:srgbClr val="000000"/>
              </a:solidFill>
              <a:ea typeface="ＭＳ Ｐゴシック" charset="-128"/>
              <a:cs typeface="ＭＳ Ｐゴシック" charset="-128"/>
            </a:endParaRPr>
          </a:p>
          <a:p>
            <a:r>
              <a:rPr lang="en-US" sz="2800" b="1" dirty="0" smtClean="0">
                <a:solidFill>
                  <a:srgbClr val="0000CC"/>
                </a:solidFill>
                <a:ea typeface="ＭＳ Ｐゴシック" charset="-128"/>
                <a:cs typeface="ＭＳ Ｐゴシック" charset="-128"/>
              </a:rPr>
              <a:t>HULL</a:t>
            </a:r>
            <a:endParaRPr lang="en-US" sz="2800" b="1" dirty="0" smtClean="0">
              <a:solidFill>
                <a:srgbClr val="000000"/>
              </a:solidFill>
            </a:endParaRPr>
          </a:p>
          <a:p>
            <a:pPr lvl="1"/>
            <a:r>
              <a:rPr lang="en-US" sz="2400" dirty="0" smtClean="0">
                <a:solidFill>
                  <a:prstClr val="black"/>
                </a:solidFill>
              </a:rPr>
              <a:t>Combines DCTCP, Phantom queues, and hardware pacing to achieve ultra-low latency</a:t>
            </a:r>
            <a:endParaRPr lang="en-US" sz="2000" b="1" dirty="0">
              <a:solidFill>
                <a:srgbClr val="FF0000"/>
              </a:solidFill>
            </a:endParaRPr>
          </a:p>
        </p:txBody>
      </p:sp>
      <p:sp>
        <p:nvSpPr>
          <p:cNvPr id="4" name="Slide Number Placeholder 3"/>
          <p:cNvSpPr>
            <a:spLocks noGrp="1"/>
          </p:cNvSpPr>
          <p:nvPr>
            <p:ph type="sldNum" sz="quarter" idx="12"/>
          </p:nvPr>
        </p:nvSpPr>
        <p:spPr/>
        <p:txBody>
          <a:bodyPr/>
          <a:lstStyle/>
          <a:p>
            <a:fld id="{A303CD73-591A-42F9-B2E2-6A603CD60845}" type="slidenum">
              <a:rPr lang="en-US" smtClean="0"/>
              <a:pPr/>
              <a:t>44</a:t>
            </a:fld>
            <a:endParaRPr lang="en-US"/>
          </a:p>
        </p:txBody>
      </p:sp>
    </p:spTree>
    <p:extLst>
      <p:ext uri="{BB962C8B-B14F-4D97-AF65-F5344CB8AC3E}">
        <p14:creationId xmlns:p14="http://schemas.microsoft.com/office/powerpoint/2010/main" val="1069636469"/>
      </p:ext>
    </p:extLst>
  </p:cSld>
  <p:clrMapOvr>
    <a:masterClrMapping/>
  </p:clrMapOvr>
  <mc:AlternateContent xmlns:mc="http://schemas.openxmlformats.org/markup-compatibility/2006" xmlns:p14="http://schemas.microsoft.com/office/powerpoint/2010/main">
    <mc:Choice Requires="p14">
      <p:transition spd="slow" p14:dur="2000" advTm="70713"/>
    </mc:Choice>
    <mc:Fallback xmlns="">
      <p:transition xmlns:p14="http://schemas.microsoft.com/office/powerpoint/2010/main" spd="slow" advTm="70713"/>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chemeClr val="bg1"/>
                </a:solidFill>
              </a:rPr>
              <a:t>Thank you!</a:t>
            </a:r>
            <a:endParaRPr lang="en-US" sz="5400" b="1" dirty="0">
              <a:solidFill>
                <a:schemeClr val="bg1"/>
              </a:solidFill>
            </a:endParaRPr>
          </a:p>
        </p:txBody>
      </p:sp>
    </p:spTree>
    <p:extLst>
      <p:ext uri="{BB962C8B-B14F-4D97-AF65-F5344CB8AC3E}">
        <p14:creationId xmlns:p14="http://schemas.microsoft.com/office/powerpoint/2010/main" val="34217677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524000" y="1080345"/>
            <a:ext cx="6096000" cy="105325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      INTERNET</a:t>
            </a:r>
            <a:endParaRPr lang="en-US" sz="2000" b="1" dirty="0"/>
          </a:p>
        </p:txBody>
      </p:sp>
      <p:sp>
        <p:nvSpPr>
          <p:cNvPr id="121" name="Rounded Rectangle 120"/>
          <p:cNvSpPr/>
          <p:nvPr/>
        </p:nvSpPr>
        <p:spPr>
          <a:xfrm>
            <a:off x="228600" y="5486400"/>
            <a:ext cx="8686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smtClean="0"/>
          </a:p>
          <a:p>
            <a:pPr algn="ctr"/>
            <a:endParaRPr lang="en-US" sz="1200" dirty="0"/>
          </a:p>
          <a:p>
            <a:pPr algn="ctr"/>
            <a:endParaRPr lang="en-US" sz="1200" dirty="0" smtClean="0"/>
          </a:p>
          <a:p>
            <a:pPr algn="ctr"/>
            <a:endParaRPr lang="en-US" sz="1200" dirty="0"/>
          </a:p>
          <a:p>
            <a:r>
              <a:rPr lang="en-US" sz="1600" b="1" dirty="0"/>
              <a:t>S</a:t>
            </a:r>
            <a:r>
              <a:rPr lang="en-US" sz="1600" b="1" dirty="0" smtClean="0"/>
              <a:t>ervers</a:t>
            </a:r>
            <a:endParaRPr lang="en-US" sz="1600" b="1" dirty="0"/>
          </a:p>
        </p:txBody>
      </p:sp>
      <p:sp>
        <p:nvSpPr>
          <p:cNvPr id="535" name="Rounded Rectangle 534"/>
          <p:cNvSpPr/>
          <p:nvPr/>
        </p:nvSpPr>
        <p:spPr>
          <a:xfrm>
            <a:off x="228600" y="2514600"/>
            <a:ext cx="8686800" cy="2832503"/>
          </a:xfrm>
          <a:prstGeom prst="roundRect">
            <a:avLst>
              <a:gd name="adj" fmla="val 9902"/>
            </a:avLst>
          </a:prstGeom>
        </p:spPr>
        <p:style>
          <a:lnRef idx="1">
            <a:schemeClr val="dk1"/>
          </a:lnRef>
          <a:fillRef idx="2">
            <a:schemeClr val="dk1"/>
          </a:fillRef>
          <a:effectRef idx="1">
            <a:schemeClr val="dk1"/>
          </a:effectRef>
          <a:fontRef idx="minor">
            <a:schemeClr val="dk1"/>
          </a:fontRef>
        </p:style>
        <p:txBody>
          <a:bodyPr rtlCol="0" anchor="ctr"/>
          <a:lstStyle/>
          <a:p>
            <a:r>
              <a:rPr lang="en-US" sz="1600" b="1" dirty="0" smtClean="0"/>
              <a:t>Fabric</a:t>
            </a:r>
            <a:endParaRPr lang="en-US" sz="1200" b="1"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p:txBody>
      </p:sp>
      <p:sp>
        <p:nvSpPr>
          <p:cNvPr id="464" name="Oval 463"/>
          <p:cNvSpPr/>
          <p:nvPr/>
        </p:nvSpPr>
        <p:spPr>
          <a:xfrm>
            <a:off x="876300"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1911625"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298432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4019649"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5051249" y="4886509"/>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6082846" y="4885554"/>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7116145"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Oval 529"/>
          <p:cNvSpPr/>
          <p:nvPr/>
        </p:nvSpPr>
        <p:spPr>
          <a:xfrm>
            <a:off x="816143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Oval 412"/>
          <p:cNvSpPr/>
          <p:nvPr/>
        </p:nvSpPr>
        <p:spPr>
          <a:xfrm>
            <a:off x="876300"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1911625"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2984324"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0196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50512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08284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Oval 526"/>
          <p:cNvSpPr/>
          <p:nvPr/>
        </p:nvSpPr>
        <p:spPr>
          <a:xfrm>
            <a:off x="7116145"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Oval 527"/>
          <p:cNvSpPr/>
          <p:nvPr/>
        </p:nvSpPr>
        <p:spPr>
          <a:xfrm>
            <a:off x="816215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551680" y="2116456"/>
            <a:ext cx="7982720" cy="3627670"/>
            <a:chOff x="551680" y="2116456"/>
            <a:chExt cx="7982720" cy="3627670"/>
          </a:xfrm>
        </p:grpSpPr>
        <p:cxnSp>
          <p:nvCxnSpPr>
            <p:cNvPr id="150" name="Straight Connector 149"/>
            <p:cNvCxnSpPr>
              <a:endCxn id="465" idx="1"/>
            </p:cNvCxnSpPr>
            <p:nvPr/>
          </p:nvCxnSpPr>
          <p:spPr>
            <a:xfrm flipH="1">
              <a:off x="1922784" y="2991556"/>
              <a:ext cx="4342549" cy="9902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465" idx="0"/>
            </p:cNvCxnSpPr>
            <p:nvPr/>
          </p:nvCxnSpPr>
          <p:spPr>
            <a:xfrm flipH="1">
              <a:off x="1949725" y="2971800"/>
              <a:ext cx="2927075" cy="9988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51680" y="2116456"/>
              <a:ext cx="7982720" cy="3627670"/>
              <a:chOff x="551680" y="2116456"/>
              <a:chExt cx="7982720" cy="3627670"/>
            </a:xfrm>
          </p:grpSpPr>
          <p:grpSp>
            <p:nvGrpSpPr>
              <p:cNvPr id="3" name="Group 2"/>
              <p:cNvGrpSpPr/>
              <p:nvPr/>
            </p:nvGrpSpPr>
            <p:grpSpPr>
              <a:xfrm>
                <a:off x="551680" y="4035681"/>
                <a:ext cx="7982720" cy="1708445"/>
                <a:chOff x="555826" y="4035681"/>
                <a:chExt cx="7982720" cy="1708445"/>
              </a:xfrm>
            </p:grpSpPr>
            <p:cxnSp>
              <p:nvCxnSpPr>
                <p:cNvPr id="287" name="Straight Connector 286"/>
                <p:cNvCxnSpPr>
                  <a:stCxn id="485" idx="0"/>
                  <a:endCxn id="483" idx="4"/>
                </p:cNvCxnSpPr>
                <p:nvPr/>
              </p:nvCxnSpPr>
              <p:spPr>
                <a:xfrm flipV="1">
                  <a:off x="3022424" y="4047868"/>
                  <a:ext cx="0"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486" idx="0"/>
                  <a:endCxn id="484" idx="4"/>
                </p:cNvCxnSpPr>
                <p:nvPr/>
              </p:nvCxnSpPr>
              <p:spPr>
                <a:xfrm flipV="1">
                  <a:off x="4057749"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504" idx="0"/>
                  <a:endCxn id="502" idx="4"/>
                </p:cNvCxnSpPr>
                <p:nvPr/>
              </p:nvCxnSpPr>
              <p:spPr>
                <a:xfrm flipV="1">
                  <a:off x="5089349" y="4047868"/>
                  <a:ext cx="0" cy="83864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505" idx="0"/>
                  <a:endCxn id="503" idx="4"/>
                </p:cNvCxnSpPr>
                <p:nvPr/>
              </p:nvCxnSpPr>
              <p:spPr>
                <a:xfrm flipV="1">
                  <a:off x="6120946" y="4047868"/>
                  <a:ext cx="0" cy="83768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529" idx="0"/>
                  <a:endCxn id="527" idx="4"/>
                </p:cNvCxnSpPr>
                <p:nvPr/>
              </p:nvCxnSpPr>
              <p:spPr>
                <a:xfrm flipV="1">
                  <a:off x="7154245"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530" idx="0"/>
                  <a:endCxn id="528" idx="4"/>
                </p:cNvCxnSpPr>
                <p:nvPr/>
              </p:nvCxnSpPr>
              <p:spPr>
                <a:xfrm flipV="1">
                  <a:off x="8199534" y="4047868"/>
                  <a:ext cx="722"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485" idx="7"/>
                </p:cNvCxnSpPr>
                <p:nvPr/>
              </p:nvCxnSpPr>
              <p:spPr>
                <a:xfrm flipV="1">
                  <a:off x="3049365" y="4046841"/>
                  <a:ext cx="981443" cy="8493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486" idx="1"/>
                  <a:endCxn id="483" idx="5"/>
                </p:cNvCxnSpPr>
                <p:nvPr/>
              </p:nvCxnSpPr>
              <p:spPr>
                <a:xfrm flipH="1" flipV="1">
                  <a:off x="3049365" y="4036709"/>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502" idx="5"/>
                  <a:endCxn id="505" idx="1"/>
                </p:cNvCxnSpPr>
                <p:nvPr/>
              </p:nvCxnSpPr>
              <p:spPr>
                <a:xfrm>
                  <a:off x="5116290" y="4036709"/>
                  <a:ext cx="977715" cy="86000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504" idx="7"/>
                  <a:endCxn id="503" idx="3"/>
                </p:cNvCxnSpPr>
                <p:nvPr/>
              </p:nvCxnSpPr>
              <p:spPr>
                <a:xfrm flipV="1">
                  <a:off x="5116290" y="4036709"/>
                  <a:ext cx="977715" cy="86095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527" idx="5"/>
                  <a:endCxn id="530" idx="1"/>
                </p:cNvCxnSpPr>
                <p:nvPr/>
              </p:nvCxnSpPr>
              <p:spPr>
                <a:xfrm>
                  <a:off x="7181186" y="4036709"/>
                  <a:ext cx="991407" cy="85949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529" idx="7"/>
                  <a:endCxn id="528" idx="3"/>
                </p:cNvCxnSpPr>
                <p:nvPr/>
              </p:nvCxnSpPr>
              <p:spPr>
                <a:xfrm flipV="1">
                  <a:off x="7181186" y="4036709"/>
                  <a:ext cx="992129"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55826" y="4950081"/>
                  <a:ext cx="7982720" cy="794045"/>
                  <a:chOff x="555826" y="4950081"/>
                  <a:chExt cx="7982720" cy="794045"/>
                </a:xfrm>
              </p:grpSpPr>
              <p:cxnSp>
                <p:nvCxnSpPr>
                  <p:cNvPr id="300" name="Straight Connector 299"/>
                  <p:cNvCxnSpPr>
                    <a:stCxn id="464" idx="3"/>
                    <a:endCxn id="342" idx="0"/>
                  </p:cNvCxnSpPr>
                  <p:nvPr/>
                </p:nvCxnSpPr>
                <p:spPr>
                  <a:xfrm flipH="1">
                    <a:off x="555826" y="4951109"/>
                    <a:ext cx="331633"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464" idx="5"/>
                  </p:cNvCxnSpPr>
                  <p:nvPr/>
                </p:nvCxnSpPr>
                <p:spPr>
                  <a:xfrm>
                    <a:off x="941341" y="4951109"/>
                    <a:ext cx="15191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a:stCxn id="466" idx="3"/>
                    <a:endCxn id="344" idx="0"/>
                  </p:cNvCxnSpPr>
                  <p:nvPr/>
                </p:nvCxnSpPr>
                <p:spPr>
                  <a:xfrm flipH="1">
                    <a:off x="1620540" y="4950081"/>
                    <a:ext cx="302244"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466" idx="5"/>
                  </p:cNvCxnSpPr>
                  <p:nvPr/>
                </p:nvCxnSpPr>
                <p:spPr>
                  <a:xfrm>
                    <a:off x="1976666" y="4950081"/>
                    <a:ext cx="165229"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485" idx="3"/>
                    <a:endCxn id="346" idx="0"/>
                  </p:cNvCxnSpPr>
                  <p:nvPr/>
                </p:nvCxnSpPr>
                <p:spPr>
                  <a:xfrm flipH="1">
                    <a:off x="2679306" y="4950081"/>
                    <a:ext cx="316177"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485" idx="5"/>
                    <a:endCxn id="347" idx="0"/>
                  </p:cNvCxnSpPr>
                  <p:nvPr/>
                </p:nvCxnSpPr>
                <p:spPr>
                  <a:xfrm>
                    <a:off x="3049365" y="4950081"/>
                    <a:ext cx="172130"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486" idx="3"/>
                    <a:endCxn id="348" idx="0"/>
                  </p:cNvCxnSpPr>
                  <p:nvPr/>
                </p:nvCxnSpPr>
                <p:spPr>
                  <a:xfrm flipH="1">
                    <a:off x="3744020" y="4951109"/>
                    <a:ext cx="286788"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486" idx="5"/>
                    <a:endCxn id="349" idx="0"/>
                  </p:cNvCxnSpPr>
                  <p:nvPr/>
                </p:nvCxnSpPr>
                <p:spPr>
                  <a:xfrm>
                    <a:off x="4084690" y="4951109"/>
                    <a:ext cx="186584"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504" idx="3"/>
                    <a:endCxn id="350" idx="0"/>
                  </p:cNvCxnSpPr>
                  <p:nvPr/>
                </p:nvCxnSpPr>
                <p:spPr>
                  <a:xfrm flipH="1">
                    <a:off x="4814045" y="4951550"/>
                    <a:ext cx="248363"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stCxn id="504" idx="5"/>
                    <a:endCxn id="351" idx="0"/>
                  </p:cNvCxnSpPr>
                  <p:nvPr/>
                </p:nvCxnSpPr>
                <p:spPr>
                  <a:xfrm>
                    <a:off x="5116290" y="4951550"/>
                    <a:ext cx="239944"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505" idx="3"/>
                    <a:endCxn id="352" idx="0"/>
                  </p:cNvCxnSpPr>
                  <p:nvPr/>
                </p:nvCxnSpPr>
                <p:spPr>
                  <a:xfrm flipH="1">
                    <a:off x="5878759" y="4950595"/>
                    <a:ext cx="21524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a:stCxn id="505" idx="5"/>
                    <a:endCxn id="353" idx="0"/>
                  </p:cNvCxnSpPr>
                  <p:nvPr/>
                </p:nvCxnSpPr>
                <p:spPr>
                  <a:xfrm>
                    <a:off x="6147887" y="4950595"/>
                    <a:ext cx="25812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529" idx="3"/>
                    <a:endCxn id="354" idx="0"/>
                  </p:cNvCxnSpPr>
                  <p:nvPr/>
                </p:nvCxnSpPr>
                <p:spPr>
                  <a:xfrm flipH="1">
                    <a:off x="6946578" y="4951109"/>
                    <a:ext cx="180726"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529" idx="5"/>
                    <a:endCxn id="355" idx="0"/>
                  </p:cNvCxnSpPr>
                  <p:nvPr/>
                </p:nvCxnSpPr>
                <p:spPr>
                  <a:xfrm>
                    <a:off x="7181186" y="4951109"/>
                    <a:ext cx="30758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530" idx="3"/>
                    <a:endCxn id="356" idx="0"/>
                  </p:cNvCxnSpPr>
                  <p:nvPr/>
                </p:nvCxnSpPr>
                <p:spPr>
                  <a:xfrm flipH="1">
                    <a:off x="8011292" y="4950081"/>
                    <a:ext cx="16130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530" idx="5"/>
                    <a:endCxn id="357" idx="0"/>
                  </p:cNvCxnSpPr>
                  <p:nvPr/>
                </p:nvCxnSpPr>
                <p:spPr>
                  <a:xfrm>
                    <a:off x="8226475" y="4950081"/>
                    <a:ext cx="31207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6" name="Straight Connector 455"/>
                <p:cNvCxnSpPr>
                  <a:stCxn id="464" idx="0"/>
                  <a:endCxn id="413" idx="4"/>
                </p:cNvCxnSpPr>
                <p:nvPr/>
              </p:nvCxnSpPr>
              <p:spPr>
                <a:xfrm flipV="1">
                  <a:off x="914400" y="4046840"/>
                  <a:ext cx="0" cy="83922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66" idx="0"/>
                  <a:endCxn id="465" idx="4"/>
                </p:cNvCxnSpPr>
                <p:nvPr/>
              </p:nvCxnSpPr>
              <p:spPr>
                <a:xfrm flipV="1">
                  <a:off x="1949725" y="4046840"/>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64" idx="7"/>
                  <a:endCxn id="465" idx="3"/>
                </p:cNvCxnSpPr>
                <p:nvPr/>
              </p:nvCxnSpPr>
              <p:spPr>
                <a:xfrm flipV="1">
                  <a:off x="941341" y="4035681"/>
                  <a:ext cx="981443" cy="86154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66" idx="1"/>
                  <a:endCxn id="413" idx="5"/>
                </p:cNvCxnSpPr>
                <p:nvPr/>
              </p:nvCxnSpPr>
              <p:spPr>
                <a:xfrm flipH="1" flipV="1">
                  <a:off x="941341" y="4035681"/>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914400" y="2954867"/>
                <a:ext cx="7285856" cy="1027960"/>
                <a:chOff x="914400" y="2954867"/>
                <a:chExt cx="7285856" cy="1027960"/>
              </a:xfrm>
            </p:grpSpPr>
            <p:cxnSp>
              <p:nvCxnSpPr>
                <p:cNvPr id="248" name="Straight Connector 247"/>
                <p:cNvCxnSpPr>
                  <a:stCxn id="483" idx="0"/>
                </p:cNvCxnSpPr>
                <p:nvPr/>
              </p:nvCxnSpPr>
              <p:spPr>
                <a:xfrm flipH="1" flipV="1">
                  <a:off x="2438400" y="3048000"/>
                  <a:ext cx="584024" cy="9236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484" idx="1"/>
                </p:cNvCxnSpPr>
                <p:nvPr/>
              </p:nvCxnSpPr>
              <p:spPr>
                <a:xfrm flipV="1">
                  <a:off x="4030808" y="3076222"/>
                  <a:ext cx="2192192" cy="90660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483" idx="7"/>
                </p:cNvCxnSpPr>
                <p:nvPr/>
              </p:nvCxnSpPr>
              <p:spPr>
                <a:xfrm flipV="1">
                  <a:off x="3049365" y="3022600"/>
                  <a:ext cx="650568" cy="9602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484" idx="0"/>
                </p:cNvCxnSpPr>
                <p:nvPr/>
              </p:nvCxnSpPr>
              <p:spPr>
                <a:xfrm flipV="1">
                  <a:off x="4057749" y="3062111"/>
                  <a:ext cx="824695" cy="9095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502" idx="0"/>
                </p:cNvCxnSpPr>
                <p:nvPr/>
              </p:nvCxnSpPr>
              <p:spPr>
                <a:xfrm flipH="1" flipV="1">
                  <a:off x="2497667" y="3014133"/>
                  <a:ext cx="2591682" cy="9575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503" idx="1"/>
                </p:cNvCxnSpPr>
                <p:nvPr/>
              </p:nvCxnSpPr>
              <p:spPr>
                <a:xfrm flipH="1" flipV="1">
                  <a:off x="5029200" y="3048000"/>
                  <a:ext cx="1064805" cy="9348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502" idx="7"/>
                </p:cNvCxnSpPr>
                <p:nvPr/>
              </p:nvCxnSpPr>
              <p:spPr>
                <a:xfrm flipH="1" flipV="1">
                  <a:off x="3793067" y="2988733"/>
                  <a:ext cx="1323223" cy="9940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503" idx="0"/>
                </p:cNvCxnSpPr>
                <p:nvPr/>
              </p:nvCxnSpPr>
              <p:spPr>
                <a:xfrm flipV="1">
                  <a:off x="6120946" y="2963333"/>
                  <a:ext cx="313721" cy="10083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413" idx="0"/>
                </p:cNvCxnSpPr>
                <p:nvPr/>
              </p:nvCxnSpPr>
              <p:spPr>
                <a:xfrm flipH="1">
                  <a:off x="914400" y="2954867"/>
                  <a:ext cx="1481667" cy="101577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413" idx="7"/>
                </p:cNvCxnSpPr>
                <p:nvPr/>
              </p:nvCxnSpPr>
              <p:spPr>
                <a:xfrm flipV="1">
                  <a:off x="941341" y="2980267"/>
                  <a:ext cx="2690859" cy="100153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527" idx="0"/>
                </p:cNvCxnSpPr>
                <p:nvPr/>
              </p:nvCxnSpPr>
              <p:spPr>
                <a:xfrm flipH="1" flipV="1">
                  <a:off x="2633133" y="2971800"/>
                  <a:ext cx="4521112" cy="9998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528" idx="0"/>
                </p:cNvCxnSpPr>
                <p:nvPr/>
              </p:nvCxnSpPr>
              <p:spPr>
                <a:xfrm flipH="1" flipV="1">
                  <a:off x="6491111" y="3005667"/>
                  <a:ext cx="1709145" cy="96600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528" idx="1"/>
                </p:cNvCxnSpPr>
                <p:nvPr/>
              </p:nvCxnSpPr>
              <p:spPr>
                <a:xfrm flipH="1" flipV="1">
                  <a:off x="5105400" y="2963333"/>
                  <a:ext cx="3067915" cy="10194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527" idx="7"/>
                </p:cNvCxnSpPr>
                <p:nvPr/>
              </p:nvCxnSpPr>
              <p:spPr>
                <a:xfrm flipH="1" flipV="1">
                  <a:off x="3886200" y="2971800"/>
                  <a:ext cx="3294986" cy="10110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565400" y="2116456"/>
                <a:ext cx="3911600" cy="779144"/>
                <a:chOff x="2565400" y="2116456"/>
                <a:chExt cx="3911600" cy="779144"/>
              </a:xfrm>
            </p:grpSpPr>
            <p:cxnSp>
              <p:nvCxnSpPr>
                <p:cNvPr id="126" name="Straight Connector 125"/>
                <p:cNvCxnSpPr/>
                <p:nvPr/>
              </p:nvCxnSpPr>
              <p:spPr>
                <a:xfrm flipH="1" flipV="1">
                  <a:off x="3659648" y="2157420"/>
                  <a:ext cx="235020" cy="622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3741581" y="2171074"/>
                  <a:ext cx="1338421" cy="69066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2565400" y="2171074"/>
                  <a:ext cx="1094248" cy="691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3891790" y="2116456"/>
                  <a:ext cx="2509010" cy="779144"/>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2667000" y="2133600"/>
                  <a:ext cx="23622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962400" y="2133600"/>
                  <a:ext cx="12954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105400" y="2133600"/>
                  <a:ext cx="2286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5410200" y="2133600"/>
                  <a:ext cx="10668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42" name="Picture 141"/>
          <p:cNvPicPr>
            <a:picLocks noChangeAspect="1"/>
          </p:cNvPicPr>
          <p:nvPr/>
        </p:nvPicPr>
        <p:blipFill>
          <a:blip r:embed="rId4"/>
          <a:stretch>
            <a:fillRect/>
          </a:stretch>
        </p:blipFill>
        <p:spPr>
          <a:xfrm>
            <a:off x="4798308" y="1809750"/>
            <a:ext cx="916692" cy="609600"/>
          </a:xfrm>
          <a:prstGeom prst="rect">
            <a:avLst/>
          </a:prstGeom>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9326" y="2743200"/>
            <a:ext cx="752474" cy="361288"/>
          </a:xfrm>
          <a:prstGeom prst="rect">
            <a:avLst/>
          </a:prstGeom>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7726" y="2743200"/>
            <a:ext cx="752474" cy="361288"/>
          </a:xfrm>
          <a:prstGeom prst="rect">
            <a:avLst/>
          </a:prstGeom>
        </p:spPr>
      </p:pic>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8526" y="2743200"/>
            <a:ext cx="752474" cy="361288"/>
          </a:xfrm>
          <a:prstGeom prst="rect">
            <a:avLst/>
          </a:prstGeom>
        </p:spPr>
      </p:pic>
      <p:pic>
        <p:nvPicPr>
          <p:cNvPr id="132" name="Pictur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126" y="2743200"/>
            <a:ext cx="752474" cy="361288"/>
          </a:xfrm>
          <a:prstGeom prst="rect">
            <a:avLst/>
          </a:prstGeom>
        </p:spPr>
      </p:pic>
      <p:pic>
        <p:nvPicPr>
          <p:cNvPr id="620" name="Picture 6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163" y="4743524"/>
            <a:ext cx="752474" cy="361288"/>
          </a:xfrm>
          <a:prstGeom prst="rect">
            <a:avLst/>
          </a:prstGeom>
        </p:spPr>
      </p:pic>
      <p:pic>
        <p:nvPicPr>
          <p:cNvPr id="621" name="Picture 6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88" y="4743965"/>
            <a:ext cx="752474" cy="361288"/>
          </a:xfrm>
          <a:prstGeom prst="rect">
            <a:avLst/>
          </a:prstGeom>
        </p:spPr>
      </p:pic>
      <p:pic>
        <p:nvPicPr>
          <p:cNvPr id="624" name="Picture 6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187" y="4742496"/>
            <a:ext cx="752474" cy="361288"/>
          </a:xfrm>
          <a:prstGeom prst="rect">
            <a:avLst/>
          </a:prstGeom>
        </p:spPr>
      </p:pic>
      <p:pic>
        <p:nvPicPr>
          <p:cNvPr id="625" name="Picture 6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1512" y="4743524"/>
            <a:ext cx="752474" cy="361288"/>
          </a:xfrm>
          <a:prstGeom prst="rect">
            <a:avLst/>
          </a:prstGeom>
        </p:spPr>
      </p:pic>
      <p:pic>
        <p:nvPicPr>
          <p:cNvPr id="627" name="Picture 6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112" y="4743524"/>
            <a:ext cx="752474" cy="361288"/>
          </a:xfrm>
          <a:prstGeom prst="rect">
            <a:avLst/>
          </a:prstGeom>
        </p:spPr>
      </p:pic>
      <p:pic>
        <p:nvPicPr>
          <p:cNvPr id="629" name="Picture 6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4709" y="4743524"/>
            <a:ext cx="752474" cy="361288"/>
          </a:xfrm>
          <a:prstGeom prst="rect">
            <a:avLst/>
          </a:prstGeom>
        </p:spPr>
      </p:pic>
      <p:pic>
        <p:nvPicPr>
          <p:cNvPr id="632" name="Picture 6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008" y="4743965"/>
            <a:ext cx="752474" cy="361288"/>
          </a:xfrm>
          <a:prstGeom prst="rect">
            <a:avLst/>
          </a:prstGeom>
        </p:spPr>
      </p:pic>
      <p:pic>
        <p:nvPicPr>
          <p:cNvPr id="633" name="Picture 6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3049" y="4743965"/>
            <a:ext cx="752474" cy="361288"/>
          </a:xfrm>
          <a:prstGeom prst="rect">
            <a:avLst/>
          </a:prstGeom>
        </p:spPr>
      </p:pic>
      <p:grpSp>
        <p:nvGrpSpPr>
          <p:cNvPr id="640" name="Group 121"/>
          <p:cNvGrpSpPr/>
          <p:nvPr/>
        </p:nvGrpSpPr>
        <p:grpSpPr>
          <a:xfrm>
            <a:off x="224273" y="241994"/>
            <a:ext cx="1258474" cy="1111379"/>
            <a:chOff x="138952" y="609600"/>
            <a:chExt cx="2070848" cy="1828800"/>
          </a:xfrm>
        </p:grpSpPr>
        <p:pic>
          <p:nvPicPr>
            <p:cNvPr id="641" name="Picture 640" descr="Computergirl.gif"/>
            <p:cNvPicPr>
              <a:picLocks noChangeAspect="1"/>
            </p:cNvPicPr>
            <p:nvPr/>
          </p:nvPicPr>
          <p:blipFill>
            <a:blip r:embed="rId6" cstate="print"/>
            <a:stretch>
              <a:fillRect/>
            </a:stretch>
          </p:blipFill>
          <p:spPr>
            <a:xfrm>
              <a:off x="138952" y="609600"/>
              <a:ext cx="2070848" cy="1828800"/>
            </a:xfrm>
            <a:prstGeom prst="rect">
              <a:avLst/>
            </a:prstGeom>
          </p:spPr>
        </p:pic>
        <p:sp>
          <p:nvSpPr>
            <p:cNvPr id="642" name="Rounded Rectangle 641"/>
            <p:cNvSpPr/>
            <p:nvPr/>
          </p:nvSpPr>
          <p:spPr>
            <a:xfrm>
              <a:off x="1295400" y="838200"/>
              <a:ext cx="280012" cy="340605"/>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3" name="Elbow Connector 542"/>
          <p:cNvCxnSpPr>
            <a:stCxn id="641" idx="3"/>
            <a:endCxn id="4" idx="3"/>
          </p:cNvCxnSpPr>
          <p:nvPr/>
        </p:nvCxnSpPr>
        <p:spPr>
          <a:xfrm>
            <a:off x="1482747" y="797684"/>
            <a:ext cx="3089253" cy="342882"/>
          </a:xfrm>
          <a:prstGeom prst="bentConnector2">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Slide Number Placeholder 144"/>
          <p:cNvSpPr>
            <a:spLocks noGrp="1"/>
          </p:cNvSpPr>
          <p:nvPr>
            <p:ph type="sldNum" sz="quarter" idx="12"/>
          </p:nvPr>
        </p:nvSpPr>
        <p:spPr/>
        <p:txBody>
          <a:bodyPr/>
          <a:lstStyle/>
          <a:p>
            <a:fld id="{A303CD73-591A-42F9-B2E2-6A603CD60845}" type="slidenum">
              <a:rPr lang="en-US" smtClean="0"/>
              <a:pPr/>
              <a:t>5</a:t>
            </a:fld>
            <a:endParaRPr lang="en-US"/>
          </a:p>
        </p:txBody>
      </p:sp>
      <p:pic>
        <p:nvPicPr>
          <p:cNvPr id="342" name="Picture 341" descr="server-gray.png"/>
          <p:cNvPicPr>
            <a:picLocks noChangeAspect="1"/>
          </p:cNvPicPr>
          <p:nvPr/>
        </p:nvPicPr>
        <p:blipFill>
          <a:blip r:embed="rId7" cstate="print"/>
          <a:stretch>
            <a:fillRect/>
          </a:stretch>
        </p:blipFill>
        <p:spPr>
          <a:xfrm>
            <a:off x="367583" y="5744126"/>
            <a:ext cx="376485" cy="400774"/>
          </a:xfrm>
          <a:prstGeom prst="rect">
            <a:avLst/>
          </a:prstGeom>
        </p:spPr>
      </p:pic>
      <p:pic>
        <p:nvPicPr>
          <p:cNvPr id="343" name="Picture 342" descr="server-gray.png"/>
          <p:cNvPicPr>
            <a:picLocks noChangeAspect="1"/>
          </p:cNvPicPr>
          <p:nvPr/>
        </p:nvPicPr>
        <p:blipFill>
          <a:blip r:embed="rId7" cstate="print"/>
          <a:stretch>
            <a:fillRect/>
          </a:stretch>
        </p:blipFill>
        <p:spPr>
          <a:xfrm>
            <a:off x="909772" y="5744126"/>
            <a:ext cx="376485" cy="400774"/>
          </a:xfrm>
          <a:prstGeom prst="rect">
            <a:avLst/>
          </a:prstGeom>
        </p:spPr>
      </p:pic>
      <p:pic>
        <p:nvPicPr>
          <p:cNvPr id="344" name="Picture 343" descr="server-gray.png"/>
          <p:cNvPicPr>
            <a:picLocks noChangeAspect="1"/>
          </p:cNvPicPr>
          <p:nvPr/>
        </p:nvPicPr>
        <p:blipFill>
          <a:blip r:embed="rId7" cstate="print"/>
          <a:stretch>
            <a:fillRect/>
          </a:stretch>
        </p:blipFill>
        <p:spPr>
          <a:xfrm>
            <a:off x="1432297" y="5744126"/>
            <a:ext cx="376485" cy="400774"/>
          </a:xfrm>
          <a:prstGeom prst="rect">
            <a:avLst/>
          </a:prstGeom>
        </p:spPr>
      </p:pic>
      <p:pic>
        <p:nvPicPr>
          <p:cNvPr id="345" name="Picture 344" descr="server-gray.png"/>
          <p:cNvPicPr>
            <a:picLocks noChangeAspect="1"/>
          </p:cNvPicPr>
          <p:nvPr/>
        </p:nvPicPr>
        <p:blipFill>
          <a:blip r:embed="rId7" cstate="print"/>
          <a:stretch>
            <a:fillRect/>
          </a:stretch>
        </p:blipFill>
        <p:spPr>
          <a:xfrm>
            <a:off x="1959551" y="5744126"/>
            <a:ext cx="376485" cy="400774"/>
          </a:xfrm>
          <a:prstGeom prst="rect">
            <a:avLst/>
          </a:prstGeom>
        </p:spPr>
      </p:pic>
      <p:pic>
        <p:nvPicPr>
          <p:cNvPr id="346" name="Picture 345" descr="server-gray.png"/>
          <p:cNvPicPr>
            <a:picLocks noChangeAspect="1"/>
          </p:cNvPicPr>
          <p:nvPr/>
        </p:nvPicPr>
        <p:blipFill>
          <a:blip r:embed="rId7" cstate="print"/>
          <a:stretch>
            <a:fillRect/>
          </a:stretch>
        </p:blipFill>
        <p:spPr>
          <a:xfrm>
            <a:off x="2491063" y="5744126"/>
            <a:ext cx="376485" cy="400774"/>
          </a:xfrm>
          <a:prstGeom prst="rect">
            <a:avLst/>
          </a:prstGeom>
        </p:spPr>
      </p:pic>
      <p:pic>
        <p:nvPicPr>
          <p:cNvPr id="347" name="Picture 346" descr="server-gray.png"/>
          <p:cNvPicPr>
            <a:picLocks noChangeAspect="1"/>
          </p:cNvPicPr>
          <p:nvPr/>
        </p:nvPicPr>
        <p:blipFill>
          <a:blip r:embed="rId7" cstate="print"/>
          <a:stretch>
            <a:fillRect/>
          </a:stretch>
        </p:blipFill>
        <p:spPr>
          <a:xfrm>
            <a:off x="3033252" y="5744126"/>
            <a:ext cx="376485" cy="400774"/>
          </a:xfrm>
          <a:prstGeom prst="rect">
            <a:avLst/>
          </a:prstGeom>
        </p:spPr>
      </p:pic>
      <p:pic>
        <p:nvPicPr>
          <p:cNvPr id="348" name="Picture 347" descr="server-gray.png"/>
          <p:cNvPicPr>
            <a:picLocks noChangeAspect="1"/>
          </p:cNvPicPr>
          <p:nvPr/>
        </p:nvPicPr>
        <p:blipFill>
          <a:blip r:embed="rId7" cstate="print"/>
          <a:stretch>
            <a:fillRect/>
          </a:stretch>
        </p:blipFill>
        <p:spPr>
          <a:xfrm>
            <a:off x="3555777" y="5744126"/>
            <a:ext cx="376485" cy="400774"/>
          </a:xfrm>
          <a:prstGeom prst="rect">
            <a:avLst/>
          </a:prstGeom>
        </p:spPr>
      </p:pic>
      <p:pic>
        <p:nvPicPr>
          <p:cNvPr id="349" name="Picture 348" descr="server-gray.png"/>
          <p:cNvPicPr>
            <a:picLocks noChangeAspect="1"/>
          </p:cNvPicPr>
          <p:nvPr/>
        </p:nvPicPr>
        <p:blipFill>
          <a:blip r:embed="rId7" cstate="print"/>
          <a:stretch>
            <a:fillRect/>
          </a:stretch>
        </p:blipFill>
        <p:spPr>
          <a:xfrm>
            <a:off x="4083031" y="5744126"/>
            <a:ext cx="376485" cy="400774"/>
          </a:xfrm>
          <a:prstGeom prst="rect">
            <a:avLst/>
          </a:prstGeom>
        </p:spPr>
      </p:pic>
      <p:pic>
        <p:nvPicPr>
          <p:cNvPr id="350" name="Picture 349" descr="server-gray.png"/>
          <p:cNvPicPr>
            <a:picLocks noChangeAspect="1"/>
          </p:cNvPicPr>
          <p:nvPr/>
        </p:nvPicPr>
        <p:blipFill>
          <a:blip r:embed="rId7" cstate="print"/>
          <a:stretch>
            <a:fillRect/>
          </a:stretch>
        </p:blipFill>
        <p:spPr>
          <a:xfrm>
            <a:off x="4625802" y="5744126"/>
            <a:ext cx="376485" cy="400774"/>
          </a:xfrm>
          <a:prstGeom prst="rect">
            <a:avLst/>
          </a:prstGeom>
        </p:spPr>
      </p:pic>
      <p:pic>
        <p:nvPicPr>
          <p:cNvPr id="351" name="Picture 350" descr="server-gray.png"/>
          <p:cNvPicPr>
            <a:picLocks noChangeAspect="1"/>
          </p:cNvPicPr>
          <p:nvPr/>
        </p:nvPicPr>
        <p:blipFill>
          <a:blip r:embed="rId7" cstate="print"/>
          <a:stretch>
            <a:fillRect/>
          </a:stretch>
        </p:blipFill>
        <p:spPr>
          <a:xfrm>
            <a:off x="5167991" y="5744126"/>
            <a:ext cx="376485" cy="400774"/>
          </a:xfrm>
          <a:prstGeom prst="rect">
            <a:avLst/>
          </a:prstGeom>
        </p:spPr>
      </p:pic>
      <p:pic>
        <p:nvPicPr>
          <p:cNvPr id="352" name="Picture 351" descr="server-gray.png"/>
          <p:cNvPicPr>
            <a:picLocks noChangeAspect="1"/>
          </p:cNvPicPr>
          <p:nvPr/>
        </p:nvPicPr>
        <p:blipFill>
          <a:blip r:embed="rId7" cstate="print"/>
          <a:stretch>
            <a:fillRect/>
          </a:stretch>
        </p:blipFill>
        <p:spPr>
          <a:xfrm>
            <a:off x="5690516" y="5744126"/>
            <a:ext cx="376485" cy="400774"/>
          </a:xfrm>
          <a:prstGeom prst="rect">
            <a:avLst/>
          </a:prstGeom>
        </p:spPr>
      </p:pic>
      <p:pic>
        <p:nvPicPr>
          <p:cNvPr id="353" name="Picture 352" descr="server-gray.png"/>
          <p:cNvPicPr>
            <a:picLocks noChangeAspect="1"/>
          </p:cNvPicPr>
          <p:nvPr/>
        </p:nvPicPr>
        <p:blipFill>
          <a:blip r:embed="rId7" cstate="print"/>
          <a:stretch>
            <a:fillRect/>
          </a:stretch>
        </p:blipFill>
        <p:spPr>
          <a:xfrm>
            <a:off x="6217770" y="5744126"/>
            <a:ext cx="376485" cy="400774"/>
          </a:xfrm>
          <a:prstGeom prst="rect">
            <a:avLst/>
          </a:prstGeom>
        </p:spPr>
      </p:pic>
      <p:pic>
        <p:nvPicPr>
          <p:cNvPr id="354" name="Picture 353" descr="server-gray.png"/>
          <p:cNvPicPr>
            <a:picLocks noChangeAspect="1"/>
          </p:cNvPicPr>
          <p:nvPr/>
        </p:nvPicPr>
        <p:blipFill>
          <a:blip r:embed="rId7" cstate="print"/>
          <a:stretch>
            <a:fillRect/>
          </a:stretch>
        </p:blipFill>
        <p:spPr>
          <a:xfrm>
            <a:off x="6758335" y="5744126"/>
            <a:ext cx="376485" cy="400774"/>
          </a:xfrm>
          <a:prstGeom prst="rect">
            <a:avLst/>
          </a:prstGeom>
        </p:spPr>
      </p:pic>
      <p:pic>
        <p:nvPicPr>
          <p:cNvPr id="355" name="Picture 354" descr="server-gray.png"/>
          <p:cNvPicPr>
            <a:picLocks noChangeAspect="1"/>
          </p:cNvPicPr>
          <p:nvPr/>
        </p:nvPicPr>
        <p:blipFill>
          <a:blip r:embed="rId7" cstate="print"/>
          <a:stretch>
            <a:fillRect/>
          </a:stretch>
        </p:blipFill>
        <p:spPr>
          <a:xfrm>
            <a:off x="7300524" y="5744126"/>
            <a:ext cx="376485" cy="400774"/>
          </a:xfrm>
          <a:prstGeom prst="rect">
            <a:avLst/>
          </a:prstGeom>
        </p:spPr>
      </p:pic>
      <p:pic>
        <p:nvPicPr>
          <p:cNvPr id="356" name="Picture 355" descr="server-gray.png"/>
          <p:cNvPicPr>
            <a:picLocks noChangeAspect="1"/>
          </p:cNvPicPr>
          <p:nvPr/>
        </p:nvPicPr>
        <p:blipFill>
          <a:blip r:embed="rId7" cstate="print"/>
          <a:stretch>
            <a:fillRect/>
          </a:stretch>
        </p:blipFill>
        <p:spPr>
          <a:xfrm>
            <a:off x="7823049" y="5744126"/>
            <a:ext cx="376485" cy="400774"/>
          </a:xfrm>
          <a:prstGeom prst="rect">
            <a:avLst/>
          </a:prstGeom>
        </p:spPr>
      </p:pic>
      <p:pic>
        <p:nvPicPr>
          <p:cNvPr id="357" name="Picture 356" descr="server-gray.png"/>
          <p:cNvPicPr>
            <a:picLocks noChangeAspect="1"/>
          </p:cNvPicPr>
          <p:nvPr/>
        </p:nvPicPr>
        <p:blipFill>
          <a:blip r:embed="rId7" cstate="print"/>
          <a:stretch>
            <a:fillRect/>
          </a:stretch>
        </p:blipFill>
        <p:spPr>
          <a:xfrm>
            <a:off x="8350303" y="5744126"/>
            <a:ext cx="376485" cy="400774"/>
          </a:xfrm>
          <a:prstGeom prst="rect">
            <a:avLst/>
          </a:prstGeom>
        </p:spPr>
      </p:pic>
      <p:sp>
        <p:nvSpPr>
          <p:cNvPr id="129" name="TextBox 128"/>
          <p:cNvSpPr txBox="1"/>
          <p:nvPr/>
        </p:nvSpPr>
        <p:spPr>
          <a:xfrm>
            <a:off x="4811584" y="507278"/>
            <a:ext cx="865622" cy="615553"/>
          </a:xfrm>
          <a:prstGeom prst="rect">
            <a:avLst/>
          </a:prstGeom>
          <a:solidFill>
            <a:srgbClr val="3700C0"/>
          </a:solidFill>
          <a:ln/>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b="1" dirty="0" smtClean="0"/>
              <a:t>Layer 3</a:t>
            </a:r>
          </a:p>
          <a:p>
            <a:pPr algn="ctr"/>
            <a:r>
              <a:rPr lang="en-US" sz="1600" b="1" dirty="0" smtClean="0"/>
              <a:t>TCP</a:t>
            </a:r>
            <a:endParaRPr lang="en-US" sz="1600" b="1" dirty="0"/>
          </a:p>
        </p:txBody>
      </p:sp>
      <p:pic>
        <p:nvPicPr>
          <p:cNvPr id="137" name="Picture 136"/>
          <p:cNvPicPr>
            <a:picLocks noChangeAspect="1"/>
          </p:cNvPicPr>
          <p:nvPr/>
        </p:nvPicPr>
        <p:blipFill>
          <a:blip r:embed="rId4"/>
          <a:stretch>
            <a:fillRect/>
          </a:stretch>
        </p:blipFill>
        <p:spPr>
          <a:xfrm>
            <a:off x="3274308" y="1801491"/>
            <a:ext cx="916692" cy="609600"/>
          </a:xfrm>
          <a:prstGeom prst="rect">
            <a:avLst/>
          </a:prstGeom>
        </p:spPr>
      </p:pic>
      <p:pic>
        <p:nvPicPr>
          <p:cNvPr id="193" name="Picture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163" y="3829124"/>
            <a:ext cx="752474" cy="361288"/>
          </a:xfrm>
          <a:prstGeom prst="rect">
            <a:avLst/>
          </a:prstGeom>
        </p:spPr>
      </p:pic>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187" y="3829124"/>
            <a:ext cx="752474" cy="361288"/>
          </a:xfrm>
          <a:prstGeom prst="rect">
            <a:avLst/>
          </a:prstGeom>
        </p:spPr>
      </p:pic>
      <p:pic>
        <p:nvPicPr>
          <p:cNvPr id="196" name="Picture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1512" y="3829124"/>
            <a:ext cx="752474" cy="361288"/>
          </a:xfrm>
          <a:prstGeom prst="rect">
            <a:avLst/>
          </a:prstGeom>
        </p:spPr>
      </p:pic>
      <p:pic>
        <p:nvPicPr>
          <p:cNvPr id="197" name="Picture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112" y="3829124"/>
            <a:ext cx="752474" cy="361288"/>
          </a:xfrm>
          <a:prstGeom prst="rect">
            <a:avLst/>
          </a:prstGeom>
        </p:spPr>
      </p:pic>
      <p:pic>
        <p:nvPicPr>
          <p:cNvPr id="198" name="Picture 1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4709" y="3828096"/>
            <a:ext cx="752474" cy="361288"/>
          </a:xfrm>
          <a:prstGeom prst="rect">
            <a:avLst/>
          </a:prstGeom>
        </p:spPr>
      </p:pic>
      <p:pic>
        <p:nvPicPr>
          <p:cNvPr id="199" name="Picture 1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008" y="3829124"/>
            <a:ext cx="752474" cy="361288"/>
          </a:xfrm>
          <a:prstGeom prst="rect">
            <a:avLst/>
          </a:prstGeom>
        </p:spPr>
      </p:pic>
      <p:pic>
        <p:nvPicPr>
          <p:cNvPr id="200" name="Picture 1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4019" y="3829124"/>
            <a:ext cx="752474" cy="361288"/>
          </a:xfrm>
          <a:prstGeom prst="rect">
            <a:avLst/>
          </a:prstGeom>
        </p:spPr>
      </p:pic>
      <p:sp>
        <p:nvSpPr>
          <p:cNvPr id="134" name="Freeform 133"/>
          <p:cNvSpPr/>
          <p:nvPr/>
        </p:nvSpPr>
        <p:spPr>
          <a:xfrm>
            <a:off x="3703460" y="2993088"/>
            <a:ext cx="2669117" cy="2791779"/>
          </a:xfrm>
          <a:custGeom>
            <a:avLst/>
            <a:gdLst>
              <a:gd name="connsiteX0" fmla="*/ 0 w 1695450"/>
              <a:gd name="connsiteY0" fmla="*/ 1781177 h 1914527"/>
              <a:gd name="connsiteX1" fmla="*/ 428625 w 1695450"/>
              <a:gd name="connsiteY1" fmla="*/ 962027 h 1914527"/>
              <a:gd name="connsiteX2" fmla="*/ 409575 w 1695450"/>
              <a:gd name="connsiteY2" fmla="*/ 2 h 1914527"/>
              <a:gd name="connsiteX3" fmla="*/ 1457325 w 1695450"/>
              <a:gd name="connsiteY3" fmla="*/ 952502 h 1914527"/>
              <a:gd name="connsiteX4" fmla="*/ 1695450 w 1695450"/>
              <a:gd name="connsiteY4" fmla="*/ 1914527 h 1914527"/>
              <a:gd name="connsiteX0" fmla="*/ 0 w 1695450"/>
              <a:gd name="connsiteY0" fmla="*/ 1781201 h 1914551"/>
              <a:gd name="connsiteX1" fmla="*/ 390525 w 1695450"/>
              <a:gd name="connsiteY1" fmla="*/ 923951 h 1914551"/>
              <a:gd name="connsiteX2" fmla="*/ 409575 w 1695450"/>
              <a:gd name="connsiteY2" fmla="*/ 26 h 1914551"/>
              <a:gd name="connsiteX3" fmla="*/ 1457325 w 1695450"/>
              <a:gd name="connsiteY3" fmla="*/ 952526 h 1914551"/>
              <a:gd name="connsiteX4" fmla="*/ 1695450 w 1695450"/>
              <a:gd name="connsiteY4" fmla="*/ 1914551 h 1914551"/>
              <a:gd name="connsiteX0" fmla="*/ 0 w 1695450"/>
              <a:gd name="connsiteY0" fmla="*/ 1762153 h 1895503"/>
              <a:gd name="connsiteX1" fmla="*/ 390525 w 1695450"/>
              <a:gd name="connsiteY1" fmla="*/ 904903 h 1895503"/>
              <a:gd name="connsiteX2" fmla="*/ 447675 w 1695450"/>
              <a:gd name="connsiteY2" fmla="*/ 28 h 1895503"/>
              <a:gd name="connsiteX3" fmla="*/ 1457325 w 1695450"/>
              <a:gd name="connsiteY3" fmla="*/ 933478 h 1895503"/>
              <a:gd name="connsiteX4" fmla="*/ 1695450 w 1695450"/>
              <a:gd name="connsiteY4" fmla="*/ 1895503 h 1895503"/>
              <a:gd name="connsiteX0" fmla="*/ 0 w 1695450"/>
              <a:gd name="connsiteY0" fmla="*/ 1775017 h 1908367"/>
              <a:gd name="connsiteX1" fmla="*/ 390525 w 1695450"/>
              <a:gd name="connsiteY1" fmla="*/ 917767 h 1908367"/>
              <a:gd name="connsiteX2" fmla="*/ 447675 w 1695450"/>
              <a:gd name="connsiteY2" fmla="*/ 12892 h 1908367"/>
              <a:gd name="connsiteX3" fmla="*/ 1457325 w 1695450"/>
              <a:gd name="connsiteY3" fmla="*/ 946342 h 1908367"/>
              <a:gd name="connsiteX4" fmla="*/ 1695450 w 1695450"/>
              <a:gd name="connsiteY4" fmla="*/ 1908367 h 1908367"/>
              <a:gd name="connsiteX0" fmla="*/ 0 w 1695450"/>
              <a:gd name="connsiteY0" fmla="*/ 1787347 h 1920697"/>
              <a:gd name="connsiteX1" fmla="*/ 390525 w 1695450"/>
              <a:gd name="connsiteY1" fmla="*/ 930097 h 1920697"/>
              <a:gd name="connsiteX2" fmla="*/ 447675 w 1695450"/>
              <a:gd name="connsiteY2" fmla="*/ 25222 h 1920697"/>
              <a:gd name="connsiteX3" fmla="*/ 1457325 w 1695450"/>
              <a:gd name="connsiteY3" fmla="*/ 958672 h 1920697"/>
              <a:gd name="connsiteX4" fmla="*/ 1695450 w 1695450"/>
              <a:gd name="connsiteY4" fmla="*/ 1920697 h 1920697"/>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64115 h 1897465"/>
              <a:gd name="connsiteX1" fmla="*/ 390525 w 1695450"/>
              <a:gd name="connsiteY1" fmla="*/ 906865 h 1897465"/>
              <a:gd name="connsiteX2" fmla="*/ 447675 w 1695450"/>
              <a:gd name="connsiteY2" fmla="*/ 1990 h 1897465"/>
              <a:gd name="connsiteX3" fmla="*/ 1457325 w 1695450"/>
              <a:gd name="connsiteY3" fmla="*/ 935440 h 1897465"/>
              <a:gd name="connsiteX4" fmla="*/ 1695450 w 1695450"/>
              <a:gd name="connsiteY4" fmla="*/ 1897465 h 189746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28750 w 1695450"/>
              <a:gd name="connsiteY3" fmla="*/ 102870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19225 w 1695450"/>
              <a:gd name="connsiteY3" fmla="*/ 971550 h 1895475"/>
              <a:gd name="connsiteX4" fmla="*/ 1695450 w 1695450"/>
              <a:gd name="connsiteY4" fmla="*/ 1895475 h 1895475"/>
              <a:gd name="connsiteX0" fmla="*/ 0 w 1695450"/>
              <a:gd name="connsiteY0" fmla="*/ 1815247 h 1948597"/>
              <a:gd name="connsiteX1" fmla="*/ 390525 w 1695450"/>
              <a:gd name="connsiteY1" fmla="*/ 957997 h 1948597"/>
              <a:gd name="connsiteX2" fmla="*/ 447675 w 1695450"/>
              <a:gd name="connsiteY2" fmla="*/ 53122 h 1948597"/>
              <a:gd name="connsiteX3" fmla="*/ 1457325 w 1695450"/>
              <a:gd name="connsiteY3" fmla="*/ 119797 h 1948597"/>
              <a:gd name="connsiteX4" fmla="*/ 1695450 w 1695450"/>
              <a:gd name="connsiteY4" fmla="*/ 1948597 h 1948597"/>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66675 h 1895475"/>
              <a:gd name="connsiteX4" fmla="*/ 1457325 w 1695450"/>
              <a:gd name="connsiteY4" fmla="*/ 904875 h 1895475"/>
              <a:gd name="connsiteX5" fmla="*/ 1695450 w 1695450"/>
              <a:gd name="connsiteY5" fmla="*/ 1895475 h 1895475"/>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804831 h 1938181"/>
              <a:gd name="connsiteX1" fmla="*/ 390525 w 1695450"/>
              <a:gd name="connsiteY1" fmla="*/ 947581 h 1938181"/>
              <a:gd name="connsiteX2" fmla="*/ 447675 w 1695450"/>
              <a:gd name="connsiteY2" fmla="*/ 42706 h 1938181"/>
              <a:gd name="connsiteX3" fmla="*/ 1466850 w 1695450"/>
              <a:gd name="connsiteY3" fmla="*/ 42706 h 1938181"/>
              <a:gd name="connsiteX4" fmla="*/ 1457325 w 1695450"/>
              <a:gd name="connsiteY4" fmla="*/ 947581 h 1938181"/>
              <a:gd name="connsiteX5" fmla="*/ 1695450 w 1695450"/>
              <a:gd name="connsiteY5" fmla="*/ 1938181 h 1938181"/>
              <a:gd name="connsiteX0" fmla="*/ 0 w 1695450"/>
              <a:gd name="connsiteY0" fmla="*/ 1780133 h 1913483"/>
              <a:gd name="connsiteX1" fmla="*/ 390525 w 1695450"/>
              <a:gd name="connsiteY1" fmla="*/ 922883 h 1913483"/>
              <a:gd name="connsiteX2" fmla="*/ 447675 w 1695450"/>
              <a:gd name="connsiteY2" fmla="*/ 18008 h 1913483"/>
              <a:gd name="connsiteX3" fmla="*/ 1466850 w 1695450"/>
              <a:gd name="connsiteY3" fmla="*/ 56108 h 1913483"/>
              <a:gd name="connsiteX4" fmla="*/ 1457325 w 1695450"/>
              <a:gd name="connsiteY4" fmla="*/ 922883 h 1913483"/>
              <a:gd name="connsiteX5" fmla="*/ 1695450 w 1695450"/>
              <a:gd name="connsiteY5" fmla="*/ 1913483 h 1913483"/>
              <a:gd name="connsiteX0" fmla="*/ 0 w 1695450"/>
              <a:gd name="connsiteY0" fmla="*/ 2735809 h 2869159"/>
              <a:gd name="connsiteX1" fmla="*/ 390525 w 1695450"/>
              <a:gd name="connsiteY1" fmla="*/ 1878559 h 2869159"/>
              <a:gd name="connsiteX2" fmla="*/ 52563 w 1695450"/>
              <a:gd name="connsiteY2" fmla="*/ 18 h 2869159"/>
              <a:gd name="connsiteX3" fmla="*/ 1466850 w 1695450"/>
              <a:gd name="connsiteY3" fmla="*/ 1011784 h 2869159"/>
              <a:gd name="connsiteX4" fmla="*/ 1457325 w 1695450"/>
              <a:gd name="connsiteY4" fmla="*/ 1878559 h 2869159"/>
              <a:gd name="connsiteX5" fmla="*/ 1695450 w 1695450"/>
              <a:gd name="connsiteY5" fmla="*/ 2869159 h 2869159"/>
              <a:gd name="connsiteX0" fmla="*/ 653764 w 2349214"/>
              <a:gd name="connsiteY0" fmla="*/ 2735809 h 2869159"/>
              <a:gd name="connsiteX1" fmla="*/ 67 w 2349214"/>
              <a:gd name="connsiteY1" fmla="*/ 1088337 h 2869159"/>
              <a:gd name="connsiteX2" fmla="*/ 706327 w 2349214"/>
              <a:gd name="connsiteY2" fmla="*/ 18 h 2869159"/>
              <a:gd name="connsiteX3" fmla="*/ 2120614 w 2349214"/>
              <a:gd name="connsiteY3" fmla="*/ 1011784 h 2869159"/>
              <a:gd name="connsiteX4" fmla="*/ 2111089 w 2349214"/>
              <a:gd name="connsiteY4" fmla="*/ 1878559 h 2869159"/>
              <a:gd name="connsiteX5" fmla="*/ 2349214 w 2349214"/>
              <a:gd name="connsiteY5" fmla="*/ 2869159 h 2869159"/>
              <a:gd name="connsiteX0" fmla="*/ 0 w 2697339"/>
              <a:gd name="connsiteY0" fmla="*/ 2679365 h 2869159"/>
              <a:gd name="connsiteX1" fmla="*/ 348192 w 2697339"/>
              <a:gd name="connsiteY1" fmla="*/ 1088337 h 2869159"/>
              <a:gd name="connsiteX2" fmla="*/ 1054452 w 2697339"/>
              <a:gd name="connsiteY2" fmla="*/ 18 h 2869159"/>
              <a:gd name="connsiteX3" fmla="*/ 2468739 w 2697339"/>
              <a:gd name="connsiteY3" fmla="*/ 1011784 h 2869159"/>
              <a:gd name="connsiteX4" fmla="*/ 2459214 w 2697339"/>
              <a:gd name="connsiteY4" fmla="*/ 1878559 h 2869159"/>
              <a:gd name="connsiteX5" fmla="*/ 2697339 w 2697339"/>
              <a:gd name="connsiteY5"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054452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054452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054452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110896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249414 w 2697339"/>
              <a:gd name="connsiteY2" fmla="*/ 1017781 h 2869159"/>
              <a:gd name="connsiteX3" fmla="*/ 1110896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249414 w 2697339"/>
              <a:gd name="connsiteY2" fmla="*/ 1017781 h 2869159"/>
              <a:gd name="connsiteX3" fmla="*/ 1096785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47 h 2869141"/>
              <a:gd name="connsiteX1" fmla="*/ 332318 w 2697339"/>
              <a:gd name="connsiteY1" fmla="*/ 1946258 h 2869141"/>
              <a:gd name="connsiteX2" fmla="*/ 249414 w 2697339"/>
              <a:gd name="connsiteY2" fmla="*/ 1017763 h 2869141"/>
              <a:gd name="connsiteX3" fmla="*/ 1096785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096785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096785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031874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031874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158874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158874 h 2869141"/>
              <a:gd name="connsiteX3" fmla="*/ 1139118 w 2697339"/>
              <a:gd name="connsiteY3" fmla="*/ 0 h 2869141"/>
              <a:gd name="connsiteX4" fmla="*/ 2440516 w 2697339"/>
              <a:gd name="connsiteY4" fmla="*/ 997655 h 2869141"/>
              <a:gd name="connsiteX5" fmla="*/ 2459214 w 2697339"/>
              <a:gd name="connsiteY5" fmla="*/ 1878541 h 2869141"/>
              <a:gd name="connsiteX6" fmla="*/ 2697339 w 2697339"/>
              <a:gd name="connsiteY6" fmla="*/ 2869141 h 2869141"/>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997655 h 2778125"/>
              <a:gd name="connsiteX5" fmla="*/ 2459214 w 2669117"/>
              <a:gd name="connsiteY5" fmla="*/ 1878541 h 2778125"/>
              <a:gd name="connsiteX6" fmla="*/ 2669117 w 2669117"/>
              <a:gd name="connsiteY6" fmla="*/ 2770363 h 2778125"/>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1054099 h 2778125"/>
              <a:gd name="connsiteX5" fmla="*/ 2459214 w 2669117"/>
              <a:gd name="connsiteY5" fmla="*/ 1878541 h 2778125"/>
              <a:gd name="connsiteX6" fmla="*/ 2669117 w 2669117"/>
              <a:gd name="connsiteY6" fmla="*/ 2770363 h 2778125"/>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1054099 h 2778125"/>
              <a:gd name="connsiteX5" fmla="*/ 2459214 w 2669117"/>
              <a:gd name="connsiteY5" fmla="*/ 1878541 h 2778125"/>
              <a:gd name="connsiteX6" fmla="*/ 2669117 w 2669117"/>
              <a:gd name="connsiteY6" fmla="*/ 2770363 h 2778125"/>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1110543 h 2778125"/>
              <a:gd name="connsiteX5" fmla="*/ 2459214 w 2669117"/>
              <a:gd name="connsiteY5" fmla="*/ 1878541 h 2778125"/>
              <a:gd name="connsiteX6" fmla="*/ 2669117 w 2669117"/>
              <a:gd name="connsiteY6" fmla="*/ 2770363 h 2778125"/>
              <a:gd name="connsiteX0" fmla="*/ 0 w 2669117"/>
              <a:gd name="connsiteY0" fmla="*/ 2791779 h 2791779"/>
              <a:gd name="connsiteX1" fmla="*/ 332318 w 2669117"/>
              <a:gd name="connsiteY1" fmla="*/ 1959912 h 2791779"/>
              <a:gd name="connsiteX2" fmla="*/ 291747 w 2669117"/>
              <a:gd name="connsiteY2" fmla="*/ 1172528 h 2791779"/>
              <a:gd name="connsiteX3" fmla="*/ 1262016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332318 w 2669117"/>
              <a:gd name="connsiteY1" fmla="*/ 1959912 h 2791779"/>
              <a:gd name="connsiteX2" fmla="*/ 291747 w 2669117"/>
              <a:gd name="connsiteY2" fmla="*/ 1172528 h 2791779"/>
              <a:gd name="connsiteX3" fmla="*/ 1316637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332318 w 2669117"/>
              <a:gd name="connsiteY1" fmla="*/ 1959912 h 2791779"/>
              <a:gd name="connsiteX2" fmla="*/ 291747 w 2669117"/>
              <a:gd name="connsiteY2" fmla="*/ 1172528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291747 w 2669117"/>
              <a:gd name="connsiteY2" fmla="*/ 1172528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291747 w 2669117"/>
              <a:gd name="connsiteY2" fmla="*/ 1172528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441956 w 2669117"/>
              <a:gd name="connsiteY2" fmla="*/ 899437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441956 w 2669117"/>
              <a:gd name="connsiteY2" fmla="*/ 899437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441956 w 2669117"/>
              <a:gd name="connsiteY2" fmla="*/ 899437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17" h="2791779">
                <a:moveTo>
                  <a:pt x="0" y="2791779"/>
                </a:moveTo>
                <a:cubicBezTo>
                  <a:pt x="27164" y="2653135"/>
                  <a:pt x="233319" y="2252392"/>
                  <a:pt x="291351" y="1987221"/>
                </a:cubicBezTo>
                <a:cubicBezTo>
                  <a:pt x="361671" y="1354248"/>
                  <a:pt x="271077" y="1189677"/>
                  <a:pt x="441956" y="899437"/>
                </a:cubicBezTo>
                <a:cubicBezTo>
                  <a:pt x="612835" y="609197"/>
                  <a:pt x="1006458" y="261937"/>
                  <a:pt x="1234704" y="0"/>
                </a:cubicBezTo>
                <a:cubicBezTo>
                  <a:pt x="1598065" y="164570"/>
                  <a:pt x="2347030" y="988201"/>
                  <a:pt x="2440516" y="1124197"/>
                </a:cubicBezTo>
                <a:cubicBezTo>
                  <a:pt x="2465916" y="1389310"/>
                  <a:pt x="2419527" y="1587395"/>
                  <a:pt x="2459214" y="1892195"/>
                </a:cubicBezTo>
                <a:cubicBezTo>
                  <a:pt x="2498901" y="2196995"/>
                  <a:pt x="2654830" y="2620505"/>
                  <a:pt x="2669117" y="2784017"/>
                </a:cubicBezTo>
              </a:path>
            </a:pathLst>
          </a:cu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1476023" y="793046"/>
            <a:ext cx="6762968" cy="4917062"/>
          </a:xfrm>
          <a:custGeom>
            <a:avLst/>
            <a:gdLst>
              <a:gd name="connsiteX0" fmla="*/ 0 w 3941965"/>
              <a:gd name="connsiteY0" fmla="*/ 0 h 1647825"/>
              <a:gd name="connsiteX1" fmla="*/ 3686175 w 3941965"/>
              <a:gd name="connsiteY1" fmla="*/ 400050 h 1647825"/>
              <a:gd name="connsiteX2" fmla="*/ 3648075 w 3941965"/>
              <a:gd name="connsiteY2" fmla="*/ 1647825 h 1647825"/>
              <a:gd name="connsiteX0" fmla="*/ 0 w 3721096"/>
              <a:gd name="connsiteY0" fmla="*/ 21738 h 1669563"/>
              <a:gd name="connsiteX1" fmla="*/ 3019425 w 3721096"/>
              <a:gd name="connsiteY1" fmla="*/ 23970 h 1669563"/>
              <a:gd name="connsiteX2" fmla="*/ 3686175 w 3721096"/>
              <a:gd name="connsiteY2" fmla="*/ 421788 h 1669563"/>
              <a:gd name="connsiteX3" fmla="*/ 3648075 w 3721096"/>
              <a:gd name="connsiteY3" fmla="*/ 1669563 h 1669563"/>
              <a:gd name="connsiteX0" fmla="*/ 0 w 3721096"/>
              <a:gd name="connsiteY0" fmla="*/ 2530 h 1650355"/>
              <a:gd name="connsiteX1" fmla="*/ 3019425 w 3721096"/>
              <a:gd name="connsiteY1" fmla="*/ 4762 h 1650355"/>
              <a:gd name="connsiteX2" fmla="*/ 3686175 w 3721096"/>
              <a:gd name="connsiteY2" fmla="*/ 402580 h 1650355"/>
              <a:gd name="connsiteX3" fmla="*/ 3648075 w 3721096"/>
              <a:gd name="connsiteY3" fmla="*/ 1650355 h 1650355"/>
              <a:gd name="connsiteX0" fmla="*/ 0 w 3648075"/>
              <a:gd name="connsiteY0" fmla="*/ 2530 h 1650355"/>
              <a:gd name="connsiteX1" fmla="*/ 3019425 w 3648075"/>
              <a:gd name="connsiteY1" fmla="*/ 4762 h 1650355"/>
              <a:gd name="connsiteX2" fmla="*/ 3019425 w 3648075"/>
              <a:gd name="connsiteY2" fmla="*/ 654845 h 1650355"/>
              <a:gd name="connsiteX3" fmla="*/ 3648075 w 3648075"/>
              <a:gd name="connsiteY3" fmla="*/ 1650355 h 1650355"/>
              <a:gd name="connsiteX0" fmla="*/ 0 w 3648075"/>
              <a:gd name="connsiteY0" fmla="*/ 19044 h 1666869"/>
              <a:gd name="connsiteX1" fmla="*/ 2701925 w 3648075"/>
              <a:gd name="connsiteY1" fmla="*/ 3676 h 1666869"/>
              <a:gd name="connsiteX2" fmla="*/ 3019425 w 3648075"/>
              <a:gd name="connsiteY2" fmla="*/ 671359 h 1666869"/>
              <a:gd name="connsiteX3" fmla="*/ 3648075 w 3648075"/>
              <a:gd name="connsiteY3" fmla="*/ 1666869 h 1666869"/>
              <a:gd name="connsiteX0" fmla="*/ 0 w 3648075"/>
              <a:gd name="connsiteY0" fmla="*/ 19044 h 1666869"/>
              <a:gd name="connsiteX1" fmla="*/ 2701925 w 3648075"/>
              <a:gd name="connsiteY1" fmla="*/ 3676 h 1666869"/>
              <a:gd name="connsiteX2" fmla="*/ 3057525 w 3648075"/>
              <a:gd name="connsiteY2" fmla="*/ 917757 h 1666869"/>
              <a:gd name="connsiteX3" fmla="*/ 3648075 w 3648075"/>
              <a:gd name="connsiteY3" fmla="*/ 1666869 h 1666869"/>
              <a:gd name="connsiteX0" fmla="*/ 0 w 3311525"/>
              <a:gd name="connsiteY0" fmla="*/ 19044 h 1743135"/>
              <a:gd name="connsiteX1" fmla="*/ 2701925 w 3311525"/>
              <a:gd name="connsiteY1" fmla="*/ 3676 h 1743135"/>
              <a:gd name="connsiteX2" fmla="*/ 3057525 w 3311525"/>
              <a:gd name="connsiteY2" fmla="*/ 917757 h 1743135"/>
              <a:gd name="connsiteX3" fmla="*/ 3311525 w 3311525"/>
              <a:gd name="connsiteY3" fmla="*/ 1743135 h 1743135"/>
              <a:gd name="connsiteX0" fmla="*/ 0 w 3311525"/>
              <a:gd name="connsiteY0" fmla="*/ 19044 h 1743135"/>
              <a:gd name="connsiteX1" fmla="*/ 2701925 w 3311525"/>
              <a:gd name="connsiteY1" fmla="*/ 3676 h 1743135"/>
              <a:gd name="connsiteX2" fmla="*/ 3057525 w 3311525"/>
              <a:gd name="connsiteY2" fmla="*/ 917757 h 1743135"/>
              <a:gd name="connsiteX3" fmla="*/ 3025776 w 3311525"/>
              <a:gd name="connsiteY3" fmla="*/ 1329537 h 1743135"/>
              <a:gd name="connsiteX4" fmla="*/ 3311525 w 3311525"/>
              <a:gd name="connsiteY4" fmla="*/ 1743135 h 1743135"/>
              <a:gd name="connsiteX0" fmla="*/ 0 w 3311525"/>
              <a:gd name="connsiteY0" fmla="*/ 19044 h 1743135"/>
              <a:gd name="connsiteX1" fmla="*/ 2701925 w 3311525"/>
              <a:gd name="connsiteY1" fmla="*/ 3676 h 1743135"/>
              <a:gd name="connsiteX2" fmla="*/ 3025776 w 3311525"/>
              <a:gd name="connsiteY2" fmla="*/ 1329537 h 1743135"/>
              <a:gd name="connsiteX3" fmla="*/ 3311525 w 3311525"/>
              <a:gd name="connsiteY3" fmla="*/ 1743135 h 1743135"/>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025776 w 3311525"/>
              <a:gd name="connsiteY2" fmla="*/ 345027 h 1726621"/>
              <a:gd name="connsiteX3" fmla="*/ 3025776 w 3311525"/>
              <a:gd name="connsiteY3" fmla="*/ 1313023 h 1726621"/>
              <a:gd name="connsiteX4" fmla="*/ 3311525 w 3311525"/>
              <a:gd name="connsiteY4" fmla="*/ 1726621 h 1726621"/>
              <a:gd name="connsiteX0" fmla="*/ 0 w 3311525"/>
              <a:gd name="connsiteY0" fmla="*/ 2530 h 1726621"/>
              <a:gd name="connsiteX1" fmla="*/ 2784475 w 3311525"/>
              <a:gd name="connsiteY1" fmla="*/ 4762 h 1726621"/>
              <a:gd name="connsiteX2" fmla="*/ 3025776 w 3311525"/>
              <a:gd name="connsiteY2" fmla="*/ 345027 h 1726621"/>
              <a:gd name="connsiteX3" fmla="*/ 3025776 w 3311525"/>
              <a:gd name="connsiteY3" fmla="*/ 1313023 h 1726621"/>
              <a:gd name="connsiteX4" fmla="*/ 3311525 w 3311525"/>
              <a:gd name="connsiteY4" fmla="*/ 1726621 h 1726621"/>
              <a:gd name="connsiteX0" fmla="*/ 0 w 3311525"/>
              <a:gd name="connsiteY0" fmla="*/ 2530 h 1726621"/>
              <a:gd name="connsiteX1" fmla="*/ 2784475 w 3311525"/>
              <a:gd name="connsiteY1" fmla="*/ 4762 h 1726621"/>
              <a:gd name="connsiteX2" fmla="*/ 3025776 w 3311525"/>
              <a:gd name="connsiteY2" fmla="*/ 345027 h 1726621"/>
              <a:gd name="connsiteX3" fmla="*/ 3025776 w 3311525"/>
              <a:gd name="connsiteY3" fmla="*/ 1313023 h 1726621"/>
              <a:gd name="connsiteX4" fmla="*/ 3311525 w 3311525"/>
              <a:gd name="connsiteY4" fmla="*/ 1726621 h 1726621"/>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124553 w 3311525"/>
              <a:gd name="connsiteY2" fmla="*/ 1404281 h 1726621"/>
              <a:gd name="connsiteX3" fmla="*/ 3311525 w 3311525"/>
              <a:gd name="connsiteY3" fmla="*/ 1726621 h 1726621"/>
              <a:gd name="connsiteX0" fmla="*/ 0 w 3524353"/>
              <a:gd name="connsiteY0" fmla="*/ 2530 h 1818710"/>
              <a:gd name="connsiteX1" fmla="*/ 2784475 w 3524353"/>
              <a:gd name="connsiteY1" fmla="*/ 4762 h 1818710"/>
              <a:gd name="connsiteX2" fmla="*/ 3124553 w 3524353"/>
              <a:gd name="connsiteY2" fmla="*/ 1404281 h 1818710"/>
              <a:gd name="connsiteX3" fmla="*/ 3311525 w 3524353"/>
              <a:gd name="connsiteY3" fmla="*/ 1726621 h 1818710"/>
              <a:gd name="connsiteX0" fmla="*/ 0 w 4485629"/>
              <a:gd name="connsiteY0" fmla="*/ 2530 h 2019741"/>
              <a:gd name="connsiteX1" fmla="*/ 2784475 w 4485629"/>
              <a:gd name="connsiteY1" fmla="*/ 4762 h 2019741"/>
              <a:gd name="connsiteX2" fmla="*/ 3124553 w 4485629"/>
              <a:gd name="connsiteY2" fmla="*/ 1404281 h 2019741"/>
              <a:gd name="connsiteX3" fmla="*/ 3311525 w 4485629"/>
              <a:gd name="connsiteY3" fmla="*/ 1726621 h 2019741"/>
              <a:gd name="connsiteX0" fmla="*/ 0 w 6599414"/>
              <a:gd name="connsiteY0" fmla="*/ 2530 h 2978172"/>
              <a:gd name="connsiteX1" fmla="*/ 2784475 w 6599414"/>
              <a:gd name="connsiteY1" fmla="*/ 4762 h 2978172"/>
              <a:gd name="connsiteX2" fmla="*/ 3124553 w 6599414"/>
              <a:gd name="connsiteY2" fmla="*/ 1404281 h 2978172"/>
              <a:gd name="connsiteX3" fmla="*/ 6599414 w 6599414"/>
              <a:gd name="connsiteY3"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380088 w 6599414"/>
              <a:gd name="connsiteY3" fmla="*/ 2383160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380088 w 6599414"/>
              <a:gd name="connsiteY3" fmla="*/ 2383160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422421 w 6599414"/>
              <a:gd name="connsiteY3" fmla="*/ 2291902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422421 w 6599414"/>
              <a:gd name="connsiteY3" fmla="*/ 2291902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422421 w 6599414"/>
              <a:gd name="connsiteY3" fmla="*/ 2291902 h 2978172"/>
              <a:gd name="connsiteX4" fmla="*/ 6599414 w 6599414"/>
              <a:gd name="connsiteY4" fmla="*/ 2978172 h 2978172"/>
              <a:gd name="connsiteX0" fmla="*/ 0 w 6599414"/>
              <a:gd name="connsiteY0" fmla="*/ 2530 h 2978172"/>
              <a:gd name="connsiteX1" fmla="*/ 2784475 w 6599414"/>
              <a:gd name="connsiteY1" fmla="*/ 4762 h 2978172"/>
              <a:gd name="connsiteX2" fmla="*/ 3197544 w 6599414"/>
              <a:gd name="connsiteY2" fmla="*/ 1363817 h 2978172"/>
              <a:gd name="connsiteX3" fmla="*/ 4422421 w 6599414"/>
              <a:gd name="connsiteY3" fmla="*/ 2291902 h 2978172"/>
              <a:gd name="connsiteX4" fmla="*/ 6599414 w 6599414"/>
              <a:gd name="connsiteY4" fmla="*/ 2978172 h 2978172"/>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745396 w 6745396"/>
              <a:gd name="connsiteY4"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509238 w 6745396"/>
              <a:gd name="connsiteY4" fmla="*/ 2963024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509238 w 6745396"/>
              <a:gd name="connsiteY4" fmla="*/ 2963024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494639 w 6745396"/>
              <a:gd name="connsiteY4" fmla="*/ 2936049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203447 w 6745396"/>
              <a:gd name="connsiteY3" fmla="*/ 2210974 h 3679547"/>
              <a:gd name="connsiteX4" fmla="*/ 6494639 w 6745396"/>
              <a:gd name="connsiteY4" fmla="*/ 2936049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203447 w 6745396"/>
              <a:gd name="connsiteY3" fmla="*/ 2210974 h 3679547"/>
              <a:gd name="connsiteX4" fmla="*/ 6494639 w 6745396"/>
              <a:gd name="connsiteY4" fmla="*/ 2936049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203447 w 6745396"/>
              <a:gd name="connsiteY3" fmla="*/ 2210974 h 3679547"/>
              <a:gd name="connsiteX4" fmla="*/ 6494639 w 6745396"/>
              <a:gd name="connsiteY4" fmla="*/ 2936049 h 3679547"/>
              <a:gd name="connsiteX5" fmla="*/ 6745396 w 6745396"/>
              <a:gd name="connsiteY5" fmla="*/ 3679547 h 3679547"/>
              <a:gd name="connsiteX0" fmla="*/ 0 w 6622120"/>
              <a:gd name="connsiteY0" fmla="*/ 2530 h 4610217"/>
              <a:gd name="connsiteX1" fmla="*/ 2784475 w 6622120"/>
              <a:gd name="connsiteY1" fmla="*/ 4762 h 4610217"/>
              <a:gd name="connsiteX2" fmla="*/ 3197544 w 6622120"/>
              <a:gd name="connsiteY2" fmla="*/ 1363817 h 4610217"/>
              <a:gd name="connsiteX3" fmla="*/ 4203447 w 6622120"/>
              <a:gd name="connsiteY3" fmla="*/ 2210974 h 4610217"/>
              <a:gd name="connsiteX4" fmla="*/ 6494639 w 6622120"/>
              <a:gd name="connsiteY4" fmla="*/ 2936049 h 4610217"/>
              <a:gd name="connsiteX5" fmla="*/ 6526422 w 6622120"/>
              <a:gd name="connsiteY5" fmla="*/ 4610217 h 4610217"/>
              <a:gd name="connsiteX0" fmla="*/ 0 w 6743967"/>
              <a:gd name="connsiteY0" fmla="*/ 2530 h 4610217"/>
              <a:gd name="connsiteX1" fmla="*/ 2784475 w 6743967"/>
              <a:gd name="connsiteY1" fmla="*/ 4762 h 4610217"/>
              <a:gd name="connsiteX2" fmla="*/ 3197544 w 6743967"/>
              <a:gd name="connsiteY2" fmla="*/ 1363817 h 4610217"/>
              <a:gd name="connsiteX3" fmla="*/ 4203447 w 6743967"/>
              <a:gd name="connsiteY3" fmla="*/ 2210974 h 4610217"/>
              <a:gd name="connsiteX4" fmla="*/ 6640621 w 6743967"/>
              <a:gd name="connsiteY4" fmla="*/ 2976514 h 4610217"/>
              <a:gd name="connsiteX5" fmla="*/ 6526422 w 6743967"/>
              <a:gd name="connsiteY5" fmla="*/ 4610217 h 4610217"/>
              <a:gd name="connsiteX0" fmla="*/ 0 w 6743967"/>
              <a:gd name="connsiteY0" fmla="*/ 2530 h 4610217"/>
              <a:gd name="connsiteX1" fmla="*/ 2784475 w 6743967"/>
              <a:gd name="connsiteY1" fmla="*/ 4762 h 4610217"/>
              <a:gd name="connsiteX2" fmla="*/ 3197544 w 6743967"/>
              <a:gd name="connsiteY2" fmla="*/ 1363817 h 4610217"/>
              <a:gd name="connsiteX3" fmla="*/ 4188849 w 6743967"/>
              <a:gd name="connsiteY3" fmla="*/ 2197487 h 4610217"/>
              <a:gd name="connsiteX4" fmla="*/ 6640621 w 6743967"/>
              <a:gd name="connsiteY4" fmla="*/ 2976514 h 4610217"/>
              <a:gd name="connsiteX5" fmla="*/ 6526422 w 6743967"/>
              <a:gd name="connsiteY5" fmla="*/ 4610217 h 4610217"/>
              <a:gd name="connsiteX0" fmla="*/ 0 w 6736731"/>
              <a:gd name="connsiteY0" fmla="*/ 2530 h 4610217"/>
              <a:gd name="connsiteX1" fmla="*/ 2784475 w 6736731"/>
              <a:gd name="connsiteY1" fmla="*/ 4762 h 4610217"/>
              <a:gd name="connsiteX2" fmla="*/ 3197544 w 6736731"/>
              <a:gd name="connsiteY2" fmla="*/ 1363817 h 4610217"/>
              <a:gd name="connsiteX3" fmla="*/ 4188849 w 6736731"/>
              <a:gd name="connsiteY3" fmla="*/ 2197487 h 4610217"/>
              <a:gd name="connsiteX4" fmla="*/ 6640621 w 6736731"/>
              <a:gd name="connsiteY4" fmla="*/ 2976514 h 4610217"/>
              <a:gd name="connsiteX5" fmla="*/ 6468029 w 6736731"/>
              <a:gd name="connsiteY5" fmla="*/ 4610217 h 4610217"/>
              <a:gd name="connsiteX0" fmla="*/ 0 w 6754741"/>
              <a:gd name="connsiteY0" fmla="*/ 2530 h 4529290"/>
              <a:gd name="connsiteX1" fmla="*/ 2784475 w 6754741"/>
              <a:gd name="connsiteY1" fmla="*/ 4762 h 4529290"/>
              <a:gd name="connsiteX2" fmla="*/ 3197544 w 6754741"/>
              <a:gd name="connsiteY2" fmla="*/ 1363817 h 4529290"/>
              <a:gd name="connsiteX3" fmla="*/ 4188849 w 6754741"/>
              <a:gd name="connsiteY3" fmla="*/ 2197487 h 4529290"/>
              <a:gd name="connsiteX4" fmla="*/ 6640621 w 6754741"/>
              <a:gd name="connsiteY4" fmla="*/ 2976514 h 4529290"/>
              <a:gd name="connsiteX5" fmla="*/ 6599414 w 6754741"/>
              <a:gd name="connsiteY5" fmla="*/ 4529290 h 4529290"/>
              <a:gd name="connsiteX0" fmla="*/ 0 w 6771589"/>
              <a:gd name="connsiteY0" fmla="*/ 2530 h 4529290"/>
              <a:gd name="connsiteX1" fmla="*/ 2784475 w 6771589"/>
              <a:gd name="connsiteY1" fmla="*/ 4762 h 4529290"/>
              <a:gd name="connsiteX2" fmla="*/ 3197544 w 6771589"/>
              <a:gd name="connsiteY2" fmla="*/ 1363817 h 4529290"/>
              <a:gd name="connsiteX3" fmla="*/ 4188849 w 6771589"/>
              <a:gd name="connsiteY3" fmla="*/ 2197487 h 4529290"/>
              <a:gd name="connsiteX4" fmla="*/ 6640621 w 6771589"/>
              <a:gd name="connsiteY4" fmla="*/ 2976514 h 4529290"/>
              <a:gd name="connsiteX5" fmla="*/ 6599414 w 6771589"/>
              <a:gd name="connsiteY5" fmla="*/ 4529290 h 4529290"/>
              <a:gd name="connsiteX0" fmla="*/ 0 w 6762968"/>
              <a:gd name="connsiteY0" fmla="*/ 2530 h 4542778"/>
              <a:gd name="connsiteX1" fmla="*/ 2784475 w 6762968"/>
              <a:gd name="connsiteY1" fmla="*/ 4762 h 4542778"/>
              <a:gd name="connsiteX2" fmla="*/ 3197544 w 6762968"/>
              <a:gd name="connsiteY2" fmla="*/ 1363817 h 4542778"/>
              <a:gd name="connsiteX3" fmla="*/ 4188849 w 6762968"/>
              <a:gd name="connsiteY3" fmla="*/ 2197487 h 4542778"/>
              <a:gd name="connsiteX4" fmla="*/ 6640621 w 6762968"/>
              <a:gd name="connsiteY4" fmla="*/ 2976514 h 4542778"/>
              <a:gd name="connsiteX5" fmla="*/ 6555619 w 6762968"/>
              <a:gd name="connsiteY5"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197544 w 6762968"/>
              <a:gd name="connsiteY3" fmla="*/ 1363817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686988 w 6762968"/>
              <a:gd name="connsiteY3" fmla="*/ 1999400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6640621 w 6762968"/>
              <a:gd name="connsiteY4" fmla="*/ 2976514 h 4542778"/>
              <a:gd name="connsiteX5" fmla="*/ 6555619 w 6762968"/>
              <a:gd name="connsiteY5"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620847 w 6762968"/>
              <a:gd name="connsiteY3" fmla="*/ 1987177 h 4542778"/>
              <a:gd name="connsiteX4" fmla="*/ 6640621 w 6762968"/>
              <a:gd name="connsiteY4" fmla="*/ 2976514 h 4542778"/>
              <a:gd name="connsiteX5" fmla="*/ 6555619 w 6762968"/>
              <a:gd name="connsiteY5" fmla="*/ 4542778 h 45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968" h="4542778">
                <a:moveTo>
                  <a:pt x="0" y="2530"/>
                </a:moveTo>
                <a:cubicBezTo>
                  <a:pt x="492654" y="35168"/>
                  <a:pt x="2170113" y="-14980"/>
                  <a:pt x="2784475" y="4762"/>
                </a:cubicBezTo>
                <a:cubicBezTo>
                  <a:pt x="3314526" y="222427"/>
                  <a:pt x="3772872" y="984230"/>
                  <a:pt x="3841717" y="1210739"/>
                </a:cubicBezTo>
                <a:cubicBezTo>
                  <a:pt x="3910562" y="1437248"/>
                  <a:pt x="3452757" y="1839016"/>
                  <a:pt x="3620847" y="1987177"/>
                </a:cubicBezTo>
                <a:cubicBezTo>
                  <a:pt x="4087331" y="2281473"/>
                  <a:pt x="6166925" y="2540395"/>
                  <a:pt x="6640621" y="2976514"/>
                </a:cubicBezTo>
                <a:cubicBezTo>
                  <a:pt x="6969391" y="3275229"/>
                  <a:pt x="6528425" y="4322198"/>
                  <a:pt x="6555619" y="4542778"/>
                </a:cubicBezTo>
              </a:path>
            </a:pathLst>
          </a:custGeom>
          <a:ln w="63500">
            <a:solidFill>
              <a:srgbClr val="3700C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4" name="Picture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88" y="3829124"/>
            <a:ext cx="752474" cy="361288"/>
          </a:xfrm>
          <a:prstGeom prst="rect">
            <a:avLst/>
          </a:prstGeom>
        </p:spPr>
      </p:pic>
      <p:sp>
        <p:nvSpPr>
          <p:cNvPr id="130" name="Freeform 129"/>
          <p:cNvSpPr/>
          <p:nvPr/>
        </p:nvSpPr>
        <p:spPr>
          <a:xfrm>
            <a:off x="514350" y="4048126"/>
            <a:ext cx="1695450" cy="1857375"/>
          </a:xfrm>
          <a:custGeom>
            <a:avLst/>
            <a:gdLst>
              <a:gd name="connsiteX0" fmla="*/ 0 w 1695450"/>
              <a:gd name="connsiteY0" fmla="*/ 1781177 h 1914527"/>
              <a:gd name="connsiteX1" fmla="*/ 428625 w 1695450"/>
              <a:gd name="connsiteY1" fmla="*/ 962027 h 1914527"/>
              <a:gd name="connsiteX2" fmla="*/ 409575 w 1695450"/>
              <a:gd name="connsiteY2" fmla="*/ 2 h 1914527"/>
              <a:gd name="connsiteX3" fmla="*/ 1457325 w 1695450"/>
              <a:gd name="connsiteY3" fmla="*/ 952502 h 1914527"/>
              <a:gd name="connsiteX4" fmla="*/ 1695450 w 1695450"/>
              <a:gd name="connsiteY4" fmla="*/ 1914527 h 1914527"/>
              <a:gd name="connsiteX0" fmla="*/ 0 w 1695450"/>
              <a:gd name="connsiteY0" fmla="*/ 1781201 h 1914551"/>
              <a:gd name="connsiteX1" fmla="*/ 390525 w 1695450"/>
              <a:gd name="connsiteY1" fmla="*/ 923951 h 1914551"/>
              <a:gd name="connsiteX2" fmla="*/ 409575 w 1695450"/>
              <a:gd name="connsiteY2" fmla="*/ 26 h 1914551"/>
              <a:gd name="connsiteX3" fmla="*/ 1457325 w 1695450"/>
              <a:gd name="connsiteY3" fmla="*/ 952526 h 1914551"/>
              <a:gd name="connsiteX4" fmla="*/ 1695450 w 1695450"/>
              <a:gd name="connsiteY4" fmla="*/ 1914551 h 1914551"/>
              <a:gd name="connsiteX0" fmla="*/ 0 w 1695450"/>
              <a:gd name="connsiteY0" fmla="*/ 1762153 h 1895503"/>
              <a:gd name="connsiteX1" fmla="*/ 390525 w 1695450"/>
              <a:gd name="connsiteY1" fmla="*/ 904903 h 1895503"/>
              <a:gd name="connsiteX2" fmla="*/ 447675 w 1695450"/>
              <a:gd name="connsiteY2" fmla="*/ 28 h 1895503"/>
              <a:gd name="connsiteX3" fmla="*/ 1457325 w 1695450"/>
              <a:gd name="connsiteY3" fmla="*/ 933478 h 1895503"/>
              <a:gd name="connsiteX4" fmla="*/ 1695450 w 1695450"/>
              <a:gd name="connsiteY4" fmla="*/ 1895503 h 1895503"/>
              <a:gd name="connsiteX0" fmla="*/ 0 w 1695450"/>
              <a:gd name="connsiteY0" fmla="*/ 1775017 h 1908367"/>
              <a:gd name="connsiteX1" fmla="*/ 390525 w 1695450"/>
              <a:gd name="connsiteY1" fmla="*/ 917767 h 1908367"/>
              <a:gd name="connsiteX2" fmla="*/ 447675 w 1695450"/>
              <a:gd name="connsiteY2" fmla="*/ 12892 h 1908367"/>
              <a:gd name="connsiteX3" fmla="*/ 1457325 w 1695450"/>
              <a:gd name="connsiteY3" fmla="*/ 946342 h 1908367"/>
              <a:gd name="connsiteX4" fmla="*/ 1695450 w 1695450"/>
              <a:gd name="connsiteY4" fmla="*/ 1908367 h 1908367"/>
              <a:gd name="connsiteX0" fmla="*/ 0 w 1695450"/>
              <a:gd name="connsiteY0" fmla="*/ 1787347 h 1920697"/>
              <a:gd name="connsiteX1" fmla="*/ 390525 w 1695450"/>
              <a:gd name="connsiteY1" fmla="*/ 930097 h 1920697"/>
              <a:gd name="connsiteX2" fmla="*/ 447675 w 1695450"/>
              <a:gd name="connsiteY2" fmla="*/ 25222 h 1920697"/>
              <a:gd name="connsiteX3" fmla="*/ 1457325 w 1695450"/>
              <a:gd name="connsiteY3" fmla="*/ 958672 h 1920697"/>
              <a:gd name="connsiteX4" fmla="*/ 1695450 w 1695450"/>
              <a:gd name="connsiteY4" fmla="*/ 1920697 h 1920697"/>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64115 h 1897465"/>
              <a:gd name="connsiteX1" fmla="*/ 390525 w 1695450"/>
              <a:gd name="connsiteY1" fmla="*/ 906865 h 1897465"/>
              <a:gd name="connsiteX2" fmla="*/ 447675 w 1695450"/>
              <a:gd name="connsiteY2" fmla="*/ 1990 h 1897465"/>
              <a:gd name="connsiteX3" fmla="*/ 1457325 w 1695450"/>
              <a:gd name="connsiteY3" fmla="*/ 935440 h 1897465"/>
              <a:gd name="connsiteX4" fmla="*/ 1695450 w 1695450"/>
              <a:gd name="connsiteY4" fmla="*/ 1897465 h 189746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28750 w 1695450"/>
              <a:gd name="connsiteY3" fmla="*/ 102870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19225 w 1695450"/>
              <a:gd name="connsiteY3" fmla="*/ 971550 h 1895475"/>
              <a:gd name="connsiteX4" fmla="*/ 1695450 w 1695450"/>
              <a:gd name="connsiteY4" fmla="*/ 1895475 h 1895475"/>
              <a:gd name="connsiteX0" fmla="*/ 0 w 1695450"/>
              <a:gd name="connsiteY0" fmla="*/ 1815247 h 1948597"/>
              <a:gd name="connsiteX1" fmla="*/ 390525 w 1695450"/>
              <a:gd name="connsiteY1" fmla="*/ 957997 h 1948597"/>
              <a:gd name="connsiteX2" fmla="*/ 447675 w 1695450"/>
              <a:gd name="connsiteY2" fmla="*/ 53122 h 1948597"/>
              <a:gd name="connsiteX3" fmla="*/ 1457325 w 1695450"/>
              <a:gd name="connsiteY3" fmla="*/ 119797 h 1948597"/>
              <a:gd name="connsiteX4" fmla="*/ 1695450 w 1695450"/>
              <a:gd name="connsiteY4" fmla="*/ 1948597 h 1948597"/>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66675 h 1895475"/>
              <a:gd name="connsiteX4" fmla="*/ 1457325 w 1695450"/>
              <a:gd name="connsiteY4" fmla="*/ 904875 h 1895475"/>
              <a:gd name="connsiteX5" fmla="*/ 1695450 w 1695450"/>
              <a:gd name="connsiteY5" fmla="*/ 1895475 h 1895475"/>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804831 h 1938181"/>
              <a:gd name="connsiteX1" fmla="*/ 390525 w 1695450"/>
              <a:gd name="connsiteY1" fmla="*/ 947581 h 1938181"/>
              <a:gd name="connsiteX2" fmla="*/ 447675 w 1695450"/>
              <a:gd name="connsiteY2" fmla="*/ 42706 h 1938181"/>
              <a:gd name="connsiteX3" fmla="*/ 1466850 w 1695450"/>
              <a:gd name="connsiteY3" fmla="*/ 42706 h 1938181"/>
              <a:gd name="connsiteX4" fmla="*/ 1457325 w 1695450"/>
              <a:gd name="connsiteY4" fmla="*/ 947581 h 1938181"/>
              <a:gd name="connsiteX5" fmla="*/ 1695450 w 1695450"/>
              <a:gd name="connsiteY5" fmla="*/ 1938181 h 1938181"/>
              <a:gd name="connsiteX0" fmla="*/ 0 w 1695450"/>
              <a:gd name="connsiteY0" fmla="*/ 1780133 h 1913483"/>
              <a:gd name="connsiteX1" fmla="*/ 390525 w 1695450"/>
              <a:gd name="connsiteY1" fmla="*/ 922883 h 1913483"/>
              <a:gd name="connsiteX2" fmla="*/ 447675 w 1695450"/>
              <a:gd name="connsiteY2" fmla="*/ 18008 h 1913483"/>
              <a:gd name="connsiteX3" fmla="*/ 1466850 w 1695450"/>
              <a:gd name="connsiteY3" fmla="*/ 56108 h 1913483"/>
              <a:gd name="connsiteX4" fmla="*/ 1457325 w 1695450"/>
              <a:gd name="connsiteY4" fmla="*/ 922883 h 1913483"/>
              <a:gd name="connsiteX5" fmla="*/ 1695450 w 1695450"/>
              <a:gd name="connsiteY5" fmla="*/ 1913483 h 1913483"/>
              <a:gd name="connsiteX0" fmla="*/ 0 w 1695450"/>
              <a:gd name="connsiteY0" fmla="*/ 1735960 h 1869310"/>
              <a:gd name="connsiteX1" fmla="*/ 390525 w 1695450"/>
              <a:gd name="connsiteY1" fmla="*/ 878710 h 1869310"/>
              <a:gd name="connsiteX2" fmla="*/ 842786 w 1695450"/>
              <a:gd name="connsiteY2" fmla="*/ 411280 h 1869310"/>
              <a:gd name="connsiteX3" fmla="*/ 1466850 w 1695450"/>
              <a:gd name="connsiteY3" fmla="*/ 11935 h 1869310"/>
              <a:gd name="connsiteX4" fmla="*/ 1457325 w 1695450"/>
              <a:gd name="connsiteY4" fmla="*/ 878710 h 1869310"/>
              <a:gd name="connsiteX5" fmla="*/ 1695450 w 1695450"/>
              <a:gd name="connsiteY5" fmla="*/ 1869310 h 1869310"/>
              <a:gd name="connsiteX0" fmla="*/ 0 w 1695450"/>
              <a:gd name="connsiteY0" fmla="*/ 1724025 h 1857375"/>
              <a:gd name="connsiteX1" fmla="*/ 390525 w 1695450"/>
              <a:gd name="connsiteY1" fmla="*/ 866775 h 1857375"/>
              <a:gd name="connsiteX2" fmla="*/ 1466850 w 1695450"/>
              <a:gd name="connsiteY2" fmla="*/ 0 h 1857375"/>
              <a:gd name="connsiteX3" fmla="*/ 1457325 w 1695450"/>
              <a:gd name="connsiteY3" fmla="*/ 866775 h 1857375"/>
              <a:gd name="connsiteX4" fmla="*/ 1695450 w 1695450"/>
              <a:gd name="connsiteY4" fmla="*/ 1857375 h 1857375"/>
              <a:gd name="connsiteX0" fmla="*/ 0 w 1695450"/>
              <a:gd name="connsiteY0" fmla="*/ 1724025 h 1857375"/>
              <a:gd name="connsiteX1" fmla="*/ 404636 w 1695450"/>
              <a:gd name="connsiteY1" fmla="*/ 909108 h 1857375"/>
              <a:gd name="connsiteX2" fmla="*/ 1466850 w 1695450"/>
              <a:gd name="connsiteY2" fmla="*/ 0 h 1857375"/>
              <a:gd name="connsiteX3" fmla="*/ 1457325 w 1695450"/>
              <a:gd name="connsiteY3" fmla="*/ 866775 h 1857375"/>
              <a:gd name="connsiteX4" fmla="*/ 1695450 w 1695450"/>
              <a:gd name="connsiteY4" fmla="*/ 1857375 h 185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0" h="1857375">
                <a:moveTo>
                  <a:pt x="0" y="1724025"/>
                </a:moveTo>
                <a:cubicBezTo>
                  <a:pt x="180181" y="1462881"/>
                  <a:pt x="160161" y="1196445"/>
                  <a:pt x="404636" y="909108"/>
                </a:cubicBezTo>
                <a:cubicBezTo>
                  <a:pt x="649111" y="621771"/>
                  <a:pt x="1289050" y="0"/>
                  <a:pt x="1466850" y="0"/>
                </a:cubicBezTo>
                <a:cubicBezTo>
                  <a:pt x="1492250" y="265113"/>
                  <a:pt x="1417638" y="561975"/>
                  <a:pt x="1457325" y="866775"/>
                </a:cubicBezTo>
                <a:cubicBezTo>
                  <a:pt x="1497012" y="1171575"/>
                  <a:pt x="1681163" y="1693863"/>
                  <a:pt x="1695450" y="1857375"/>
                </a:cubicBezTo>
              </a:path>
            </a:pathLst>
          </a:cu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TextBox 132"/>
          <p:cNvSpPr txBox="1"/>
          <p:nvPr/>
        </p:nvSpPr>
        <p:spPr>
          <a:xfrm>
            <a:off x="2194128" y="4038600"/>
            <a:ext cx="1615872" cy="646331"/>
          </a:xfrm>
          <a:prstGeom prst="rect">
            <a:avLst/>
          </a:prstGeom>
          <a:ln/>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b="1" dirty="0" smtClean="0"/>
              <a:t>Layer 3: DCTCP</a:t>
            </a:r>
          </a:p>
          <a:p>
            <a:r>
              <a:rPr lang="en-US" b="1" dirty="0"/>
              <a:t>Layer 2: </a:t>
            </a:r>
            <a:r>
              <a:rPr lang="en-US" b="1" dirty="0" smtClean="0"/>
              <a:t>QCN</a:t>
            </a:r>
            <a:endParaRPr lang="en-US" b="1" dirty="0"/>
          </a:p>
        </p:txBody>
      </p:sp>
    </p:spTree>
    <p:custDataLst>
      <p:tags r:id="rId1"/>
    </p:custDataLst>
    <p:extLst>
      <p:ext uri="{BB962C8B-B14F-4D97-AF65-F5344CB8AC3E}">
        <p14:creationId xmlns:p14="http://schemas.microsoft.com/office/powerpoint/2010/main" val="2788281414"/>
      </p:ext>
    </p:extLst>
  </p:cSld>
  <p:clrMapOvr>
    <a:masterClrMapping/>
  </p:clrMapOvr>
  <mc:AlternateContent xmlns:mc="http://schemas.openxmlformats.org/markup-compatibility/2006" xmlns:p14="http://schemas.microsoft.com/office/powerpoint/2010/main">
    <mc:Choice Requires="p14">
      <p:transition spd="slow" p14:dur="2000" advTm="38169"/>
    </mc:Choice>
    <mc:Fallback xmlns="">
      <p:transition xmlns:p14="http://schemas.microsoft.com/office/powerpoint/2010/main" spd="slow" advTm="381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21"/>
                                        </p:tgtEl>
                                      </p:cBhvr>
                                    </p:animEffect>
                                    <p:set>
                                      <p:cBhvr>
                                        <p:cTn id="7" dur="1" fill="hold">
                                          <p:stCondLst>
                                            <p:cond delay="499"/>
                                          </p:stCondLst>
                                        </p:cTn>
                                        <p:tgtEl>
                                          <p:spTgt spid="121"/>
                                        </p:tgtEl>
                                        <p:attrNameLst>
                                          <p:attrName>style.visibility</p:attrName>
                                        </p:attrNameLst>
                                      </p:cBhvr>
                                      <p:to>
                                        <p:strVal val="hidden"/>
                                      </p:to>
                                    </p:se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13"/>
                                        </p:tgtEl>
                                        <p:attrNameLst>
                                          <p:attrName>style.opacity</p:attrName>
                                        </p:attrNameLst>
                                      </p:cBhvr>
                                      <p:to>
                                        <p:strVal val="0.5"/>
                                      </p:to>
                                    </p:set>
                                    <p:animEffect filter="image" prLst="opacity: 0.5">
                                      <p:cBhvr rctx="IE">
                                        <p:cTn id="11" dur="indefinite"/>
                                        <p:tgtEl>
                                          <p:spTgt spid="1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500"/>
                                        <p:tgtEl>
                                          <p:spTgt spid="1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9" grpId="0" animBg="1"/>
      <p:bldP spid="134" grpId="0" animBg="1"/>
      <p:bldP spid="128" grpId="0" animBg="1"/>
      <p:bldP spid="130" grpId="0" animBg="1"/>
      <p:bldP spid="1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TCP in the Data Center</a:t>
            </a:r>
            <a:endParaRPr lang="en-US" dirty="0"/>
          </a:p>
        </p:txBody>
      </p:sp>
      <p:sp>
        <p:nvSpPr>
          <p:cNvPr id="3" name="Content Placeholder 2"/>
          <p:cNvSpPr>
            <a:spLocks noGrp="1"/>
          </p:cNvSpPr>
          <p:nvPr>
            <p:ph idx="1"/>
          </p:nvPr>
        </p:nvSpPr>
        <p:spPr>
          <a:xfrm>
            <a:off x="304800" y="1570037"/>
            <a:ext cx="8534400" cy="4830763"/>
          </a:xfrm>
        </p:spPr>
        <p:txBody>
          <a:bodyPr>
            <a:normAutofit/>
          </a:bodyPr>
          <a:lstStyle/>
          <a:p>
            <a:r>
              <a:rPr lang="en-US" sz="2800" dirty="0" smtClean="0"/>
              <a:t>TCP is widely used in the data center (99.9% of traffic)</a:t>
            </a:r>
          </a:p>
          <a:p>
            <a:pPr marL="0" indent="0">
              <a:buNone/>
            </a:pPr>
            <a:endParaRPr lang="en-US" sz="2800" dirty="0" smtClean="0"/>
          </a:p>
          <a:p>
            <a:r>
              <a:rPr lang="en-US" sz="2800" dirty="0" smtClean="0"/>
              <a:t>But, TCP does not meet demands of applications</a:t>
            </a:r>
          </a:p>
          <a:p>
            <a:pPr lvl="1"/>
            <a:r>
              <a:rPr lang="en-US" sz="2400" dirty="0" smtClean="0"/>
              <a:t>Requires large queues for high throughput: </a:t>
            </a:r>
          </a:p>
          <a:p>
            <a:pPr lvl="2">
              <a:buFont typeface="Wingdings" pitchFamily="2" charset="2"/>
              <a:buChar char="Ø"/>
            </a:pPr>
            <a:r>
              <a:rPr lang="en-US" sz="2000" b="1" dirty="0" smtClean="0">
                <a:solidFill>
                  <a:srgbClr val="FF0000"/>
                </a:solidFill>
              </a:rPr>
              <a:t> Adds significant latency due to queuing delays</a:t>
            </a:r>
          </a:p>
          <a:p>
            <a:pPr lvl="2">
              <a:buFont typeface="Wingdings" pitchFamily="2" charset="2"/>
              <a:buChar char="Ø"/>
            </a:pPr>
            <a:r>
              <a:rPr lang="en-US" sz="2000" dirty="0" smtClean="0"/>
              <a:t> Wastes costly buffers, esp. bad with shallow-buffered switches</a:t>
            </a:r>
          </a:p>
          <a:p>
            <a:pPr marL="0" indent="0">
              <a:buNone/>
            </a:pPr>
            <a:endParaRPr lang="en-US" sz="2800" dirty="0" smtClean="0"/>
          </a:p>
          <a:p>
            <a:pPr eaLnBrk="0" fontAlgn="base" hangingPunct="0">
              <a:spcBef>
                <a:spcPts val="600"/>
              </a:spcBef>
              <a:spcAft>
                <a:spcPct val="0"/>
              </a:spcAft>
              <a:buFont typeface="Arial" charset="0"/>
              <a:buChar char="•"/>
              <a:defRPr/>
            </a:pPr>
            <a:r>
              <a:rPr lang="en-US" sz="2800" dirty="0" smtClean="0">
                <a:ea typeface="ＭＳ Ｐゴシック" charset="-128"/>
                <a:cs typeface="ＭＳ Ｐゴシック" charset="-128"/>
              </a:rPr>
              <a:t>Operators work around TCP problems</a:t>
            </a:r>
          </a:p>
          <a:p>
            <a:pPr lvl="1" eaLnBrk="0" fontAlgn="base" hangingPunct="0">
              <a:spcBef>
                <a:spcPts val="600"/>
              </a:spcBef>
              <a:spcAft>
                <a:spcPct val="0"/>
              </a:spcAft>
              <a:buFont typeface="Calibri" pitchFamily="34" charset="0"/>
              <a:buChar char="‒"/>
              <a:defRPr/>
            </a:pPr>
            <a:r>
              <a:rPr lang="en-US" sz="2400" dirty="0" smtClean="0">
                <a:ea typeface="ＭＳ Ｐゴシック" charset="-128"/>
                <a:cs typeface="ＭＳ Ｐゴシック" charset="-128"/>
              </a:rPr>
              <a:t>Ad-hoc, inefficient, often expensive solutions</a:t>
            </a:r>
          </a:p>
          <a:p>
            <a:pPr lvl="1" eaLnBrk="0" fontAlgn="base" hangingPunct="0">
              <a:spcBef>
                <a:spcPts val="600"/>
              </a:spcBef>
              <a:spcAft>
                <a:spcPct val="0"/>
              </a:spcAft>
              <a:buFont typeface="Calibri" pitchFamily="34" charset="0"/>
              <a:buChar char="‒"/>
              <a:defRPr/>
            </a:pPr>
            <a:r>
              <a:rPr lang="en-US" sz="2400" dirty="0" smtClean="0">
                <a:ea typeface="ＭＳ Ｐゴシック" charset="-128"/>
                <a:cs typeface="ＭＳ Ｐゴシック" charset="-128"/>
              </a:rPr>
              <a:t>No </a:t>
            </a:r>
            <a:r>
              <a:rPr lang="en-US" sz="2400" dirty="0">
                <a:ea typeface="ＭＳ Ｐゴシック" charset="-128"/>
                <a:cs typeface="ＭＳ Ｐゴシック" charset="-128"/>
              </a:rPr>
              <a:t>solid understanding of consequences, tradeoffs</a:t>
            </a:r>
          </a:p>
        </p:txBody>
      </p:sp>
      <p:sp>
        <p:nvSpPr>
          <p:cNvPr id="5" name="Slide Number Placeholder 4"/>
          <p:cNvSpPr>
            <a:spLocks noGrp="1"/>
          </p:cNvSpPr>
          <p:nvPr>
            <p:ph type="sldNum" sz="quarter" idx="12"/>
          </p:nvPr>
        </p:nvSpPr>
        <p:spPr/>
        <p:txBody>
          <a:bodyPr/>
          <a:lstStyle/>
          <a:p>
            <a:fld id="{A303CD73-591A-42F9-B2E2-6A603CD60845}" type="slidenum">
              <a:rPr lang="en-US" smtClean="0"/>
              <a:pPr/>
              <a:t>6</a:t>
            </a:fld>
            <a:endParaRPr lang="en-US"/>
          </a:p>
        </p:txBody>
      </p:sp>
    </p:spTree>
    <p:extLst>
      <p:ext uri="{BB962C8B-B14F-4D97-AF65-F5344CB8AC3E}">
        <p14:creationId xmlns:p14="http://schemas.microsoft.com/office/powerpoint/2010/main" val="1195981632"/>
      </p:ext>
    </p:extLst>
  </p:cSld>
  <p:clrMapOvr>
    <a:masterClrMapping/>
  </p:clrMapOvr>
  <p:transition xmlns:p14="http://schemas.microsoft.com/office/powerpoint/2010/main" spd="slow" advTm="81971"/>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D6860B3D-D4F8-4840-B91D-0EEC232E35FC}" type="slidenum">
              <a:rPr lang="en-US" smtClean="0"/>
              <a:pPr/>
              <a:t>7</a:t>
            </a:fld>
            <a:endParaRPr lang="en-US"/>
          </a:p>
        </p:txBody>
      </p:sp>
      <p:sp>
        <p:nvSpPr>
          <p:cNvPr id="6" name="Rectangle 5"/>
          <p:cNvSpPr/>
          <p:nvPr/>
        </p:nvSpPr>
        <p:spPr>
          <a:xfrm>
            <a:off x="1828800" y="3048000"/>
            <a:ext cx="1371600" cy="2743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3886200" y="4876800"/>
            <a:ext cx="13716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ectangle 7"/>
          <p:cNvSpPr/>
          <p:nvPr/>
        </p:nvSpPr>
        <p:spPr>
          <a:xfrm flipV="1">
            <a:off x="5923350" y="5719929"/>
            <a:ext cx="1391849" cy="712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14400" y="5791200"/>
            <a:ext cx="7315200" cy="0"/>
          </a:xfrm>
          <a:prstGeom prst="line">
            <a:avLst/>
          </a:prstGeom>
          <a:ln w="63500">
            <a:gradFill>
              <a:gsLst>
                <a:gs pos="0">
                  <a:srgbClr val="000000"/>
                </a:gs>
                <a:gs pos="100000">
                  <a:schemeClr val="tx1">
                    <a:lumMod val="75000"/>
                    <a:lumOff val="2500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2202359"/>
            <a:ext cx="1676400" cy="769441"/>
          </a:xfrm>
          <a:prstGeom prst="rect">
            <a:avLst/>
          </a:prstGeom>
          <a:noFill/>
        </p:spPr>
        <p:txBody>
          <a:bodyPr wrap="square" rtlCol="0">
            <a:spAutoFit/>
          </a:bodyPr>
          <a:lstStyle/>
          <a:p>
            <a:pPr algn="ctr"/>
            <a:r>
              <a:rPr lang="en-US" sz="2400" b="1" dirty="0" smtClean="0"/>
              <a:t>TCP:</a:t>
            </a:r>
            <a:endParaRPr lang="en-US" sz="2400" b="1" dirty="0"/>
          </a:p>
          <a:p>
            <a:pPr algn="ctr"/>
            <a:r>
              <a:rPr lang="en-US" sz="2000" b="1" dirty="0"/>
              <a:t>~1–10ms</a:t>
            </a:r>
          </a:p>
        </p:txBody>
      </p:sp>
      <p:sp>
        <p:nvSpPr>
          <p:cNvPr id="11" name="TextBox 10"/>
          <p:cNvSpPr txBox="1"/>
          <p:nvPr/>
        </p:nvSpPr>
        <p:spPr>
          <a:xfrm>
            <a:off x="3505200" y="4031159"/>
            <a:ext cx="2133600" cy="769441"/>
          </a:xfrm>
          <a:prstGeom prst="rect">
            <a:avLst/>
          </a:prstGeom>
          <a:noFill/>
        </p:spPr>
        <p:txBody>
          <a:bodyPr wrap="square" rtlCol="0">
            <a:spAutoFit/>
          </a:bodyPr>
          <a:lstStyle/>
          <a:p>
            <a:pPr algn="ctr"/>
            <a:r>
              <a:rPr lang="en-US" sz="2400" b="1" dirty="0" smtClean="0">
                <a:solidFill>
                  <a:srgbClr val="000000"/>
                </a:solidFill>
              </a:rPr>
              <a:t>DCTCP &amp; QCN:</a:t>
            </a:r>
            <a:endParaRPr lang="en-US" sz="2000" b="1" dirty="0">
              <a:solidFill>
                <a:srgbClr val="000000"/>
              </a:solidFill>
            </a:endParaRPr>
          </a:p>
          <a:p>
            <a:pPr algn="ctr"/>
            <a:r>
              <a:rPr lang="en-US" sz="2000" b="1" dirty="0" smtClean="0"/>
              <a:t>~100μs</a:t>
            </a:r>
            <a:endParaRPr lang="en-US" sz="2000" b="1" dirty="0"/>
          </a:p>
        </p:txBody>
      </p:sp>
      <p:sp>
        <p:nvSpPr>
          <p:cNvPr id="12" name="TextBox 11"/>
          <p:cNvSpPr txBox="1"/>
          <p:nvPr/>
        </p:nvSpPr>
        <p:spPr>
          <a:xfrm>
            <a:off x="5410200" y="4876800"/>
            <a:ext cx="2284957" cy="769441"/>
          </a:xfrm>
          <a:prstGeom prst="rect">
            <a:avLst/>
          </a:prstGeom>
          <a:noFill/>
        </p:spPr>
        <p:txBody>
          <a:bodyPr wrap="square" rtlCol="0">
            <a:spAutoFit/>
          </a:bodyPr>
          <a:lstStyle/>
          <a:p>
            <a:pPr algn="ctr"/>
            <a:r>
              <a:rPr lang="en-US" sz="2400" b="1" dirty="0" smtClean="0">
                <a:solidFill>
                  <a:srgbClr val="000000"/>
                </a:solidFill>
              </a:rPr>
              <a:t>HULL:</a:t>
            </a:r>
            <a:endParaRPr lang="en-US" sz="2400" b="1" dirty="0" smtClean="0"/>
          </a:p>
          <a:p>
            <a:pPr algn="ctr"/>
            <a:r>
              <a:rPr lang="en-US" sz="2000" b="1" dirty="0" smtClean="0"/>
              <a:t>~Zero Latency</a:t>
            </a:r>
            <a:endParaRPr lang="en-US" sz="2000" b="1" dirty="0"/>
          </a:p>
        </p:txBody>
      </p:sp>
      <p:sp>
        <p:nvSpPr>
          <p:cNvPr id="13" name="Title 12"/>
          <p:cNvSpPr>
            <a:spLocks noGrp="1"/>
          </p:cNvSpPr>
          <p:nvPr>
            <p:ph type="title"/>
          </p:nvPr>
        </p:nvSpPr>
        <p:spPr/>
        <p:txBody>
          <a:bodyPr>
            <a:normAutofit/>
          </a:bodyPr>
          <a:lstStyle/>
          <a:p>
            <a:r>
              <a:rPr lang="en-US" dirty="0" smtClean="0"/>
              <a:t>Roadmap: Reducing Queuing Latency</a:t>
            </a:r>
            <a:endParaRPr lang="en-US" dirty="0"/>
          </a:p>
        </p:txBody>
      </p:sp>
      <p:sp>
        <p:nvSpPr>
          <p:cNvPr id="2" name="TextBox 1"/>
          <p:cNvSpPr txBox="1"/>
          <p:nvPr/>
        </p:nvSpPr>
        <p:spPr>
          <a:xfrm>
            <a:off x="457200" y="1214735"/>
            <a:ext cx="8534400" cy="461665"/>
          </a:xfrm>
          <a:prstGeom prst="rect">
            <a:avLst/>
          </a:prstGeom>
          <a:noFill/>
        </p:spPr>
        <p:txBody>
          <a:bodyPr wrap="square" rtlCol="0">
            <a:spAutoFit/>
          </a:bodyPr>
          <a:lstStyle/>
          <a:p>
            <a:r>
              <a:rPr lang="en-US" sz="2400" b="1" dirty="0" smtClean="0"/>
              <a:t>Baseline fabric </a:t>
            </a:r>
            <a:r>
              <a:rPr lang="en-US" sz="2400" b="1" dirty="0"/>
              <a:t>l</a:t>
            </a:r>
            <a:r>
              <a:rPr lang="en-US" sz="2400" b="1" dirty="0" smtClean="0"/>
              <a:t>atency (propagation + switching): </a:t>
            </a:r>
            <a:r>
              <a:rPr lang="en-US" sz="2400" b="1" dirty="0" smtClean="0">
                <a:solidFill>
                  <a:srgbClr val="FF0000"/>
                </a:solidFill>
              </a:rPr>
              <a:t>10 – 100μs</a:t>
            </a:r>
            <a:r>
              <a:rPr lang="en-US" sz="2400" dirty="0" smtClean="0">
                <a:solidFill>
                  <a:srgbClr val="FF0000"/>
                </a:solidFill>
              </a:rPr>
              <a:t> </a:t>
            </a:r>
            <a:endParaRPr lang="en-US" sz="2400" dirty="0">
              <a:solidFill>
                <a:srgbClr val="FF0000"/>
              </a:solidFill>
            </a:endParaRPr>
          </a:p>
        </p:txBody>
      </p:sp>
    </p:spTree>
    <p:custDataLst>
      <p:tags r:id="rId1"/>
    </p:custDataLst>
    <p:extLst>
      <p:ext uri="{BB962C8B-B14F-4D97-AF65-F5344CB8AC3E}">
        <p14:creationId xmlns:p14="http://schemas.microsoft.com/office/powerpoint/2010/main" val="525659621"/>
      </p:ext>
    </p:extLst>
  </p:cSld>
  <p:clrMapOvr>
    <a:masterClrMapping/>
  </p:clrMapOvr>
  <p:transition xmlns:p14="http://schemas.microsoft.com/office/powerpoint/2010/main" advTm="6051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Data Center TCP</a:t>
            </a:r>
            <a:endParaRPr lang="en-US" dirty="0"/>
          </a:p>
        </p:txBody>
      </p:sp>
      <p:sp>
        <p:nvSpPr>
          <p:cNvPr id="7" name="TextBox 6"/>
          <p:cNvSpPr txBox="1"/>
          <p:nvPr/>
        </p:nvSpPr>
        <p:spPr>
          <a:xfrm>
            <a:off x="3657600" y="5477470"/>
            <a:ext cx="5181600" cy="923330"/>
          </a:xfrm>
          <a:prstGeom prst="rect">
            <a:avLst/>
          </a:prstGeom>
          <a:noFill/>
        </p:spPr>
        <p:txBody>
          <a:bodyPr wrap="square" rtlCol="0">
            <a:spAutoFit/>
          </a:bodyPr>
          <a:lstStyle/>
          <a:p>
            <a:pPr algn="r"/>
            <a:r>
              <a:rPr lang="en-US" dirty="0" smtClean="0"/>
              <a:t>with Albert Greenberg, Dave </a:t>
            </a:r>
            <a:r>
              <a:rPr lang="en-US" dirty="0" err="1" smtClean="0"/>
              <a:t>Maltz</a:t>
            </a:r>
            <a:r>
              <a:rPr lang="en-US" dirty="0" smtClean="0"/>
              <a:t>, </a:t>
            </a:r>
            <a:r>
              <a:rPr lang="en-US" dirty="0" err="1" smtClean="0"/>
              <a:t>Jitu</a:t>
            </a:r>
            <a:r>
              <a:rPr lang="en-US" dirty="0" smtClean="0"/>
              <a:t> </a:t>
            </a:r>
            <a:r>
              <a:rPr lang="en-US" dirty="0" err="1" smtClean="0"/>
              <a:t>Padhye</a:t>
            </a:r>
            <a:r>
              <a:rPr lang="en-US" dirty="0" smtClean="0"/>
              <a:t>, </a:t>
            </a:r>
            <a:r>
              <a:rPr lang="en-US" dirty="0" err="1" smtClean="0"/>
              <a:t>Balaji</a:t>
            </a:r>
            <a:r>
              <a:rPr lang="en-US" dirty="0" smtClean="0"/>
              <a:t> </a:t>
            </a:r>
            <a:r>
              <a:rPr lang="en-US" dirty="0" err="1" smtClean="0"/>
              <a:t>Prabhakar</a:t>
            </a:r>
            <a:r>
              <a:rPr lang="en-US" dirty="0" smtClean="0"/>
              <a:t>, </a:t>
            </a:r>
            <a:r>
              <a:rPr lang="en-US" dirty="0" err="1" smtClean="0"/>
              <a:t>Sudipta</a:t>
            </a:r>
            <a:r>
              <a:rPr lang="en-US" dirty="0" smtClean="0"/>
              <a:t> </a:t>
            </a:r>
            <a:r>
              <a:rPr lang="en-US" dirty="0" err="1" smtClean="0"/>
              <a:t>Sengupta</a:t>
            </a:r>
            <a:r>
              <a:rPr lang="en-US" dirty="0" smtClean="0"/>
              <a:t>, </a:t>
            </a:r>
            <a:r>
              <a:rPr lang="en-US" dirty="0" err="1" smtClean="0"/>
              <a:t>Murari</a:t>
            </a:r>
            <a:r>
              <a:rPr lang="en-US" dirty="0" smtClean="0"/>
              <a:t> </a:t>
            </a:r>
            <a:r>
              <a:rPr lang="en-US" dirty="0" err="1" smtClean="0"/>
              <a:t>Sridharan</a:t>
            </a:r>
            <a:endParaRPr lang="en-US" dirty="0" smtClean="0"/>
          </a:p>
          <a:p>
            <a:pPr algn="r"/>
            <a:r>
              <a:rPr lang="en-US" dirty="0" smtClean="0"/>
              <a:t>SIGCOMM 2010</a:t>
            </a:r>
            <a:endParaRPr lang="en-US" dirty="0"/>
          </a:p>
        </p:txBody>
      </p:sp>
    </p:spTree>
    <p:extLst>
      <p:ext uri="{BB962C8B-B14F-4D97-AF65-F5344CB8AC3E}">
        <p14:creationId xmlns:p14="http://schemas.microsoft.com/office/powerpoint/2010/main" val="27215648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Microsoft Bing</a:t>
            </a:r>
            <a:endParaRPr lang="en-US" dirty="0"/>
          </a:p>
        </p:txBody>
      </p:sp>
      <p:sp>
        <p:nvSpPr>
          <p:cNvPr id="6" name="Rectangle 261"/>
          <p:cNvSpPr>
            <a:spLocks noGrp="1" noChangeArrowheads="1"/>
          </p:cNvSpPr>
          <p:nvPr>
            <p:ph idx="1"/>
          </p:nvPr>
        </p:nvSpPr>
        <p:spPr bwMode="auto">
          <a:xfrm>
            <a:off x="533400" y="1600200"/>
            <a:ext cx="8229600" cy="4525963"/>
          </a:xfrm>
          <a:prstGeom prst="rect">
            <a:avLst/>
          </a:prstGeom>
          <a:noFill/>
          <a:ln w="9525">
            <a:noFill/>
            <a:miter lim="800000"/>
            <a:headEnd/>
            <a:tailEnd/>
          </a:ln>
        </p:spPr>
        <p:txBody>
          <a:bodyPr>
            <a:prstTxWarp prst="textNoShape">
              <a:avLst/>
            </a:prstTxWarp>
            <a:normAutofit/>
          </a:bodyPr>
          <a:lstStyle/>
          <a:p>
            <a:r>
              <a:rPr lang="en-US" sz="2800" dirty="0">
                <a:ea typeface="ＭＳ Ｐゴシック" charset="-128"/>
                <a:cs typeface="ＭＳ Ｐゴシック" charset="-128"/>
              </a:rPr>
              <a:t>A systematic study of transport in Microsoft’s DCs</a:t>
            </a:r>
          </a:p>
          <a:p>
            <a:pPr lvl="1"/>
            <a:r>
              <a:rPr lang="en-US" sz="2400" dirty="0"/>
              <a:t>Identify</a:t>
            </a:r>
            <a:r>
              <a:rPr lang="en-US" sz="2400" dirty="0">
                <a:solidFill>
                  <a:srgbClr val="0000CC"/>
                </a:solidFill>
              </a:rPr>
              <a:t> </a:t>
            </a:r>
            <a:r>
              <a:rPr lang="en-US" sz="2400" b="1" dirty="0">
                <a:solidFill>
                  <a:srgbClr val="FF0000"/>
                </a:solidFill>
              </a:rPr>
              <a:t>impairments</a:t>
            </a:r>
          </a:p>
          <a:p>
            <a:pPr lvl="1"/>
            <a:r>
              <a:rPr lang="en-US" sz="2400" dirty="0"/>
              <a:t>Identify </a:t>
            </a:r>
            <a:r>
              <a:rPr lang="en-US" sz="2400" b="1" dirty="0">
                <a:solidFill>
                  <a:srgbClr val="FF0000"/>
                </a:solidFill>
              </a:rPr>
              <a:t>requirements</a:t>
            </a:r>
          </a:p>
          <a:p>
            <a:pPr marL="0" indent="0">
              <a:spcBef>
                <a:spcPts val="600"/>
              </a:spcBef>
              <a:buNone/>
            </a:pPr>
            <a:endParaRPr lang="en-US" sz="2800" dirty="0" smtClean="0">
              <a:ea typeface="ＭＳ Ｐゴシック" charset="-128"/>
              <a:cs typeface="ＭＳ Ｐゴシック" charset="-128"/>
            </a:endParaRPr>
          </a:p>
          <a:p>
            <a:pPr marL="342900" indent="-342900">
              <a:spcBef>
                <a:spcPts val="600"/>
              </a:spcBef>
              <a:buFont typeface="Arial" charset="0"/>
              <a:buChar char="•"/>
            </a:pPr>
            <a:r>
              <a:rPr lang="en-US" sz="2800" dirty="0" smtClean="0">
                <a:ea typeface="ＭＳ Ｐゴシック" charset="-128"/>
                <a:cs typeface="ＭＳ Ｐゴシック" charset="-128"/>
              </a:rPr>
              <a:t>Measurements from 6000 </a:t>
            </a:r>
            <a:r>
              <a:rPr lang="en-US" sz="2800" dirty="0">
                <a:ea typeface="ＭＳ Ｐゴシック" charset="-128"/>
                <a:cs typeface="ＭＳ Ｐゴシック" charset="-128"/>
              </a:rPr>
              <a:t>server production </a:t>
            </a:r>
            <a:r>
              <a:rPr lang="en-US" sz="2800" dirty="0" smtClean="0">
                <a:ea typeface="ＭＳ Ｐゴシック" charset="-128"/>
                <a:cs typeface="ＭＳ Ｐゴシック" charset="-128"/>
              </a:rPr>
              <a:t>cluster</a:t>
            </a:r>
          </a:p>
          <a:p>
            <a:pPr marL="742950" lvl="1" indent="-285750" eaLnBrk="0" hangingPunct="0">
              <a:spcBef>
                <a:spcPct val="25000"/>
              </a:spcBef>
              <a:buClr>
                <a:srgbClr val="000000"/>
              </a:buClr>
              <a:buNone/>
            </a:pPr>
            <a:endParaRPr lang="en-US" sz="2400" dirty="0" smtClean="0">
              <a:solidFill>
                <a:srgbClr val="000000"/>
              </a:solidFill>
              <a:ea typeface="ＭＳ Ｐゴシック" charset="-128"/>
              <a:cs typeface="ＭＳ Ｐゴシック" charset="-128"/>
            </a:endParaRPr>
          </a:p>
          <a:p>
            <a:pPr marL="742950" lvl="1" indent="-285750" eaLnBrk="0" hangingPunct="0">
              <a:spcBef>
                <a:spcPct val="25000"/>
              </a:spcBef>
              <a:buClr>
                <a:srgbClr val="000000"/>
              </a:buClr>
              <a:buNone/>
            </a:pPr>
            <a:endParaRPr lang="en-US" sz="2400" dirty="0" smtClean="0">
              <a:solidFill>
                <a:srgbClr val="000000"/>
              </a:solidFill>
              <a:ea typeface="ＭＳ Ｐゴシック" charset="-128"/>
              <a:cs typeface="ＭＳ Ｐゴシック" charset="-128"/>
            </a:endParaRPr>
          </a:p>
          <a:p>
            <a:pPr marL="342900" indent="-342900">
              <a:spcBef>
                <a:spcPts val="600"/>
              </a:spcBef>
              <a:buFont typeface="Arial" charset="0"/>
              <a:buChar char="•"/>
            </a:pPr>
            <a:r>
              <a:rPr lang="en-US" sz="2800" dirty="0">
                <a:ea typeface="ＭＳ Ｐゴシック" charset="-128"/>
                <a:cs typeface="ＭＳ Ｐゴシック" charset="-128"/>
              </a:rPr>
              <a:t>More than </a:t>
            </a:r>
            <a:r>
              <a:rPr lang="en-US" sz="2800" b="1" dirty="0">
                <a:solidFill>
                  <a:srgbClr val="FF0000"/>
                </a:solidFill>
                <a:ea typeface="ＭＳ Ｐゴシック" charset="-128"/>
                <a:cs typeface="ＭＳ Ｐゴシック" charset="-128"/>
              </a:rPr>
              <a:t>150TB</a:t>
            </a:r>
            <a:r>
              <a:rPr lang="en-US" sz="2800" dirty="0">
                <a:ea typeface="ＭＳ Ｐゴシック" charset="-128"/>
                <a:cs typeface="ＭＳ Ｐゴシック" charset="-128"/>
              </a:rPr>
              <a:t> of compressed data over a month</a:t>
            </a:r>
          </a:p>
          <a:p>
            <a:pPr marL="457200" lvl="1" indent="0" eaLnBrk="0" hangingPunct="0">
              <a:spcBef>
                <a:spcPct val="25000"/>
              </a:spcBef>
              <a:buClr>
                <a:srgbClr val="000000"/>
              </a:buClr>
              <a:buNone/>
            </a:pPr>
            <a:endParaRPr lang="en-US" sz="2400" dirty="0" smtClean="0">
              <a:solidFill>
                <a:srgbClr val="000000"/>
              </a:solidFill>
              <a:ea typeface="ＭＳ Ｐゴシック" charset="-128"/>
              <a:cs typeface="ＭＳ Ｐゴシック" charset="-128"/>
            </a:endParaRPr>
          </a:p>
          <a:p>
            <a:pPr marL="457200" lvl="1" indent="0" eaLnBrk="0" hangingPunct="0">
              <a:spcBef>
                <a:spcPct val="25000"/>
              </a:spcBef>
              <a:buClr>
                <a:srgbClr val="000000"/>
              </a:buClr>
              <a:buNone/>
            </a:pPr>
            <a:endParaRPr lang="en-US" sz="2400" dirty="0">
              <a:solidFill>
                <a:srgbClr val="000000"/>
              </a:solidFill>
              <a:ea typeface="ＭＳ Ｐゴシック" charset="-128"/>
              <a:cs typeface="ＭＳ Ｐゴシック" charset="-128"/>
            </a:endParaRPr>
          </a:p>
          <a:p>
            <a:pPr marL="457200" lvl="1" indent="0" eaLnBrk="0" hangingPunct="0">
              <a:spcBef>
                <a:spcPct val="25000"/>
              </a:spcBef>
              <a:buClr>
                <a:srgbClr val="000000"/>
              </a:buClr>
              <a:buNone/>
            </a:pPr>
            <a:endParaRPr lang="en-US" sz="2400" dirty="0">
              <a:solidFill>
                <a:srgbClr val="000000"/>
              </a:solidFill>
              <a:ea typeface="ＭＳ Ｐゴシック" charset="-128"/>
              <a:cs typeface="ＭＳ Ｐゴシック" charset="-128"/>
            </a:endParaRPr>
          </a:p>
          <a:p>
            <a:pPr indent="-285750" eaLnBrk="0" hangingPunct="0">
              <a:spcBef>
                <a:spcPct val="25000"/>
              </a:spcBef>
              <a:buClr>
                <a:srgbClr val="000000"/>
              </a:buClr>
              <a:buFontTx/>
              <a:buChar char="–"/>
            </a:pPr>
            <a:endParaRPr lang="en-US"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pPr>
            <a:endParaRPr dirty="0"/>
          </a:p>
          <a:p>
            <a:pPr marL="342900" indent="-342900">
              <a:spcBef>
                <a:spcPts val="600"/>
              </a:spcBef>
            </a:pPr>
            <a:endParaRPr lang="en-US" b="1" dirty="0">
              <a:solidFill>
                <a:srgbClr val="000000"/>
              </a:solidFill>
              <a:ea typeface="ＭＳ Ｐゴシック" charset="-128"/>
              <a:cs typeface="ＭＳ Ｐゴシック" charset="-128"/>
            </a:endParaRPr>
          </a:p>
          <a:p>
            <a:pPr marL="342900" indent="-342900">
              <a:spcBef>
                <a:spcPts val="600"/>
              </a:spcBef>
              <a:buFont typeface="Arial" charset="0"/>
              <a:buChar char="•"/>
            </a:pPr>
            <a:endParaRPr lang="en-US" b="1" dirty="0">
              <a:solidFill>
                <a:srgbClr val="000000"/>
              </a:solidFill>
              <a:ea typeface="ＭＳ Ｐゴシック" charset="-128"/>
              <a:cs typeface="ＭＳ Ｐゴシック" charset="-128"/>
            </a:endParaRPr>
          </a:p>
          <a:p>
            <a:pPr marL="342900" indent="-342900">
              <a:spcBef>
                <a:spcPts val="600"/>
              </a:spcBef>
            </a:pPr>
            <a:endParaRPr lang="en-US" dirty="0">
              <a:ea typeface="ＭＳ Ｐゴシック" charset="-128"/>
              <a:cs typeface="ＭＳ Ｐゴシック" charset="-128"/>
            </a:endParaRPr>
          </a:p>
        </p:txBody>
      </p:sp>
      <p:sp>
        <p:nvSpPr>
          <p:cNvPr id="8" name="Slide Number Placeholder 7"/>
          <p:cNvSpPr>
            <a:spLocks noGrp="1"/>
          </p:cNvSpPr>
          <p:nvPr>
            <p:ph type="sldNum" sz="quarter" idx="12"/>
          </p:nvPr>
        </p:nvSpPr>
        <p:spPr/>
        <p:txBody>
          <a:bodyPr/>
          <a:lstStyle/>
          <a:p>
            <a:fld id="{D6860B3D-D4F8-4840-B91D-0EEC232E35FC}" type="slidenum">
              <a:rPr lang="en-US" smtClean="0"/>
              <a:pPr/>
              <a:t>9</a:t>
            </a:fld>
            <a:endParaRPr lang="en-US"/>
          </a:p>
        </p:txBody>
      </p:sp>
    </p:spTree>
    <p:extLst>
      <p:ext uri="{BB962C8B-B14F-4D97-AF65-F5344CB8AC3E}">
        <p14:creationId xmlns:p14="http://schemas.microsoft.com/office/powerpoint/2010/main" val="2248303367"/>
      </p:ext>
    </p:extLst>
  </p:cSld>
  <p:clrMapOvr>
    <a:masterClrMapping/>
  </p:clrMapOvr>
  <p:transition xmlns:p14="http://schemas.microsoft.com/office/powerpoint/2010/main" spd="slow" advTm="28583"/>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9.9|16.6|16.2"/>
</p:tagLst>
</file>

<file path=ppt/tags/tag10.xml><?xml version="1.0" encoding="utf-8"?>
<p:tagLst xmlns:a="http://schemas.openxmlformats.org/drawingml/2006/main" xmlns:r="http://schemas.openxmlformats.org/officeDocument/2006/relationships" xmlns:p="http://schemas.openxmlformats.org/presentationml/2006/main">
  <p:tag name="TIMING" val="|85.4"/>
</p:tagLst>
</file>

<file path=ppt/tags/tag11.xml><?xml version="1.0" encoding="utf-8"?>
<p:tagLst xmlns:a="http://schemas.openxmlformats.org/drawingml/2006/main" xmlns:r="http://schemas.openxmlformats.org/officeDocument/2006/relationships" xmlns:p="http://schemas.openxmlformats.org/presentationml/2006/main">
  <p:tag name="TIMING" val="|30|23.6|23.2"/>
</p:tagLst>
</file>

<file path=ppt/tags/tag12.xml><?xml version="1.0" encoding="utf-8"?>
<p:tagLst xmlns:a="http://schemas.openxmlformats.org/drawingml/2006/main" xmlns:r="http://schemas.openxmlformats.org/officeDocument/2006/relationships" xmlns:p="http://schemas.openxmlformats.org/presentationml/2006/main">
  <p:tag name="TIMING" val="|35.7"/>
</p:tagLst>
</file>

<file path=ppt/tags/tag13.xml><?xml version="1.0" encoding="utf-8"?>
<p:tagLst xmlns:a="http://schemas.openxmlformats.org/drawingml/2006/main" xmlns:r="http://schemas.openxmlformats.org/officeDocument/2006/relationships" xmlns:p="http://schemas.openxmlformats.org/presentationml/2006/main">
  <p:tag name="TIMING" val="|26.3|15.1|16.8"/>
</p:tagLst>
</file>

<file path=ppt/tags/tag14.xml><?xml version="1.0" encoding="utf-8"?>
<p:tagLst xmlns:a="http://schemas.openxmlformats.org/drawingml/2006/main" xmlns:r="http://schemas.openxmlformats.org/officeDocument/2006/relationships" xmlns:p="http://schemas.openxmlformats.org/presentationml/2006/main">
  <p:tag name="TIMING" val="|16.9|26.9|15.1"/>
</p:tagLst>
</file>

<file path=ppt/tags/tag15.xml><?xml version="1.0" encoding="utf-8"?>
<p:tagLst xmlns:a="http://schemas.openxmlformats.org/drawingml/2006/main" xmlns:r="http://schemas.openxmlformats.org/officeDocument/2006/relationships" xmlns:p="http://schemas.openxmlformats.org/presentationml/2006/main">
  <p:tag name="TIMING" val="|6.7|5.5"/>
</p:tagLst>
</file>

<file path=ppt/tags/tag16.xml><?xml version="1.0" encoding="utf-8"?>
<p:tagLst xmlns:a="http://schemas.openxmlformats.org/drawingml/2006/main" xmlns:r="http://schemas.openxmlformats.org/officeDocument/2006/relationships" xmlns:p="http://schemas.openxmlformats.org/presentationml/2006/main">
  <p:tag name="TIMING" val="|8"/>
</p:tagLst>
</file>

<file path=ppt/tags/tag17.xml><?xml version="1.0" encoding="utf-8"?>
<p:tagLst xmlns:a="http://schemas.openxmlformats.org/drawingml/2006/main" xmlns:r="http://schemas.openxmlformats.org/officeDocument/2006/relationships" xmlns:p="http://schemas.openxmlformats.org/presentationml/2006/main">
  <p:tag name="TIMING" val="|16.8"/>
</p:tagLst>
</file>

<file path=ppt/tags/tag18.xml><?xml version="1.0" encoding="utf-8"?>
<p:tagLst xmlns:a="http://schemas.openxmlformats.org/drawingml/2006/main" xmlns:r="http://schemas.openxmlformats.org/officeDocument/2006/relationships" xmlns:p="http://schemas.openxmlformats.org/presentationml/2006/main">
  <p:tag name="TIMING" val="|19.7"/>
</p:tagLst>
</file>

<file path=ppt/tags/tag19.xml><?xml version="1.0" encoding="utf-8"?>
<p:tagLst xmlns:a="http://schemas.openxmlformats.org/drawingml/2006/main" xmlns:r="http://schemas.openxmlformats.org/officeDocument/2006/relationships" xmlns:p="http://schemas.openxmlformats.org/presentationml/2006/main">
  <p:tag name="TIMING" val="|20.1|5|13|7.2"/>
</p:tagLst>
</file>

<file path=ppt/tags/tag2.xml><?xml version="1.0" encoding="utf-8"?>
<p:tagLst xmlns:a="http://schemas.openxmlformats.org/drawingml/2006/main" xmlns:r="http://schemas.openxmlformats.org/officeDocument/2006/relationships" xmlns:p="http://schemas.openxmlformats.org/presentationml/2006/main">
  <p:tag name="TIMING" val="|5.1|2.3|9.2|6.7"/>
</p:tagLst>
</file>

<file path=ppt/tags/tag20.xml><?xml version="1.0" encoding="utf-8"?>
<p:tagLst xmlns:a="http://schemas.openxmlformats.org/drawingml/2006/main" xmlns:r="http://schemas.openxmlformats.org/officeDocument/2006/relationships" xmlns:p="http://schemas.openxmlformats.org/presentationml/2006/main">
  <p:tag name="TIMING" val="|29|34"/>
</p:tagLst>
</file>

<file path=ppt/tags/tag21.xml><?xml version="1.0" encoding="utf-8"?>
<p:tagLst xmlns:a="http://schemas.openxmlformats.org/drawingml/2006/main" xmlns:r="http://schemas.openxmlformats.org/officeDocument/2006/relationships" xmlns:p="http://schemas.openxmlformats.org/presentationml/2006/main">
  <p:tag name="TIMING" val="|29.7|2.4|13.4|18.1"/>
</p:tagLst>
</file>

<file path=ppt/tags/tag22.xml><?xml version="1.0" encoding="utf-8"?>
<p:tagLst xmlns:a="http://schemas.openxmlformats.org/drawingml/2006/main" xmlns:r="http://schemas.openxmlformats.org/officeDocument/2006/relationships" xmlns:p="http://schemas.openxmlformats.org/presentationml/2006/main">
  <p:tag name="TIMING" val="|5.1|9.4|16.4|3.4"/>
</p:tagLst>
</file>

<file path=ppt/tags/tag23.xml><?xml version="1.0" encoding="utf-8"?>
<p:tagLst xmlns:a="http://schemas.openxmlformats.org/drawingml/2006/main" xmlns:r="http://schemas.openxmlformats.org/officeDocument/2006/relationships" xmlns:p="http://schemas.openxmlformats.org/presentationml/2006/main">
  <p:tag name="TIMING" val="|40|24.7|7"/>
</p:tagLst>
</file>

<file path=ppt/tags/tag24.xml><?xml version="1.0" encoding="utf-8"?>
<p:tagLst xmlns:a="http://schemas.openxmlformats.org/drawingml/2006/main" xmlns:r="http://schemas.openxmlformats.org/officeDocument/2006/relationships" xmlns:p="http://schemas.openxmlformats.org/presentationml/2006/main">
  <p:tag name="TIMING" val="|50.2|38.2"/>
</p:tagLst>
</file>

<file path=ppt/tags/tag25.xml><?xml version="1.0" encoding="utf-8"?>
<p:tagLst xmlns:a="http://schemas.openxmlformats.org/drawingml/2006/main" xmlns:r="http://schemas.openxmlformats.org/officeDocument/2006/relationships" xmlns:p="http://schemas.openxmlformats.org/presentationml/2006/main">
  <p:tag name="TIMING" val="|9.8|12.6|10.3"/>
</p:tagLst>
</file>

<file path=ppt/tags/tag26.xml><?xml version="1.0" encoding="utf-8"?>
<p:tagLst xmlns:a="http://schemas.openxmlformats.org/drawingml/2006/main" xmlns:r="http://schemas.openxmlformats.org/officeDocument/2006/relationships" xmlns:p="http://schemas.openxmlformats.org/presentationml/2006/main">
  <p:tag name="TIMING" val="|18.1|24.3"/>
</p:tagLst>
</file>

<file path=ppt/tags/tag27.xml><?xml version="1.0" encoding="utf-8"?>
<p:tagLst xmlns:a="http://schemas.openxmlformats.org/drawingml/2006/main" xmlns:r="http://schemas.openxmlformats.org/officeDocument/2006/relationships" xmlns:p="http://schemas.openxmlformats.org/presentationml/2006/main">
  <p:tag name="TIMING" val="|138.2|8.1"/>
</p:tagLst>
</file>

<file path=ppt/tags/tag28.xml><?xml version="1.0" encoding="utf-8"?>
<p:tagLst xmlns:a="http://schemas.openxmlformats.org/drawingml/2006/main" xmlns:r="http://schemas.openxmlformats.org/officeDocument/2006/relationships" xmlns:p="http://schemas.openxmlformats.org/presentationml/2006/main">
  <p:tag name="TIMING" val="|62.5|6|13.8|37.8|17.7"/>
</p:tagLst>
</file>

<file path=ppt/tags/tag3.xml><?xml version="1.0" encoding="utf-8"?>
<p:tagLst xmlns:a="http://schemas.openxmlformats.org/drawingml/2006/main" xmlns:r="http://schemas.openxmlformats.org/officeDocument/2006/relationships" xmlns:p="http://schemas.openxmlformats.org/presentationml/2006/main">
  <p:tag name="TIMING" val="|20.9|16.2|13.6"/>
</p:tagLst>
</file>

<file path=ppt/tags/tag4.xml><?xml version="1.0" encoding="utf-8"?>
<p:tagLst xmlns:a="http://schemas.openxmlformats.org/drawingml/2006/main" xmlns:r="http://schemas.openxmlformats.org/officeDocument/2006/relationships" xmlns:p="http://schemas.openxmlformats.org/presentationml/2006/main">
  <p:tag name="TIMING" val="|10.6|3.2|0.9|15.5|4.6|2.3|10.1|6.4|1|2.3|0.9|30|18"/>
</p:tagLst>
</file>

<file path=ppt/tags/tag5.xml><?xml version="1.0" encoding="utf-8"?>
<p:tagLst xmlns:a="http://schemas.openxmlformats.org/drawingml/2006/main" xmlns:r="http://schemas.openxmlformats.org/officeDocument/2006/relationships" xmlns:p="http://schemas.openxmlformats.org/presentationml/2006/main">
  <p:tag name="TIMING" val="|19.6|5.1|6.7|3.9|9.1"/>
</p:tagLst>
</file>

<file path=ppt/tags/tag6.xml><?xml version="1.0" encoding="utf-8"?>
<p:tagLst xmlns:a="http://schemas.openxmlformats.org/drawingml/2006/main" xmlns:r="http://schemas.openxmlformats.org/officeDocument/2006/relationships" xmlns:p="http://schemas.openxmlformats.org/presentationml/2006/main">
  <p:tag name="TIMING" val="|45.8"/>
</p:tagLst>
</file>

<file path=ppt/tags/tag7.xml><?xml version="1.0" encoding="utf-8"?>
<p:tagLst xmlns:a="http://schemas.openxmlformats.org/drawingml/2006/main" xmlns:r="http://schemas.openxmlformats.org/officeDocument/2006/relationships" xmlns:p="http://schemas.openxmlformats.org/presentationml/2006/main">
  <p:tag name="TIMING" val="|39.1|19.7"/>
</p:tagLst>
</file>

<file path=ppt/tags/tag8.xml><?xml version="1.0" encoding="utf-8"?>
<p:tagLst xmlns:a="http://schemas.openxmlformats.org/drawingml/2006/main" xmlns:r="http://schemas.openxmlformats.org/officeDocument/2006/relationships" xmlns:p="http://schemas.openxmlformats.org/presentationml/2006/main">
  <p:tag name="TIMING" val="|15.2|14.1|13.1"/>
</p:tagLst>
</file>

<file path=ppt/tags/tag9.xml><?xml version="1.0" encoding="utf-8"?>
<p:tagLst xmlns:a="http://schemas.openxmlformats.org/drawingml/2006/main" xmlns:r="http://schemas.openxmlformats.org/officeDocument/2006/relationships" xmlns:p="http://schemas.openxmlformats.org/presentationml/2006/main">
  <p:tag name="TIMING" val="|22.1|1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27157</TotalTime>
  <Words>2540</Words>
  <Application>Microsoft Macintosh PowerPoint</Application>
  <PresentationFormat>On-screen Show (4:3)</PresentationFormat>
  <Paragraphs>654</Paragraphs>
  <Slides>45</Slides>
  <Notes>21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Equation</vt:lpstr>
      <vt:lpstr>Document</vt:lpstr>
      <vt:lpstr>Packet Transport Mechanisms for Data Center Networks</vt:lpstr>
      <vt:lpstr>Data Centers</vt:lpstr>
      <vt:lpstr>PowerPoint Presentation</vt:lpstr>
      <vt:lpstr>PowerPoint Presentation</vt:lpstr>
      <vt:lpstr>PowerPoint Presentation</vt:lpstr>
      <vt:lpstr>TCP in the Data Center</vt:lpstr>
      <vt:lpstr>Roadmap: Reducing Queuing Latency</vt:lpstr>
      <vt:lpstr>Data Center TCP</vt:lpstr>
      <vt:lpstr>Case Study: Microsoft Bing</vt:lpstr>
      <vt:lpstr>Search: A Partition/Aggregate Application</vt:lpstr>
      <vt:lpstr>Incast</vt:lpstr>
      <vt:lpstr>Incast in Bing</vt:lpstr>
      <vt:lpstr>Data Center Workloads &amp; Requirements</vt:lpstr>
      <vt:lpstr>Tension Between Requirements</vt:lpstr>
      <vt:lpstr>TCP Buffer Requirement</vt:lpstr>
      <vt:lpstr>Reducing Buffer Requirements</vt:lpstr>
      <vt:lpstr>Reducing Buffer Requirements</vt:lpstr>
      <vt:lpstr>DCTCP: Main Idea</vt:lpstr>
      <vt:lpstr>DCTCP: Algorithm</vt:lpstr>
      <vt:lpstr>DCTCP vs TCP</vt:lpstr>
      <vt:lpstr>Evaluation</vt:lpstr>
      <vt:lpstr>Bing Benchmark</vt:lpstr>
      <vt:lpstr>Analysis of DCTCP</vt:lpstr>
      <vt:lpstr>DCTCP Fluid Model</vt:lpstr>
      <vt:lpstr>Fluid Model vs ns2 simulations</vt:lpstr>
      <vt:lpstr>Normalization of Fluid Model</vt:lpstr>
      <vt:lpstr>PowerPoint Presentation</vt:lpstr>
      <vt:lpstr>PowerPoint Presentation</vt:lpstr>
      <vt:lpstr>Stability of Limit Cycles</vt:lpstr>
      <vt:lpstr>Poincaré Map</vt:lpstr>
      <vt:lpstr>Stability Criterion </vt:lpstr>
      <vt:lpstr>Parameter Guidelines</vt:lpstr>
      <vt:lpstr>HULL:  Ultra Low Latency</vt:lpstr>
      <vt:lpstr>What do we want?</vt:lpstr>
      <vt:lpstr>Phantom Queue</vt:lpstr>
      <vt:lpstr>Throughput &amp; Latency  vs. PQ Drain Rate</vt:lpstr>
      <vt:lpstr>The Need for Pacing</vt:lpstr>
      <vt:lpstr>PowerPoint Presentation</vt:lpstr>
      <vt:lpstr>The HULL Architecture</vt:lpstr>
      <vt:lpstr>More Details…</vt:lpstr>
      <vt:lpstr>Dynamic Flow Experiment 20% load</vt:lpstr>
      <vt:lpstr>Slowdown due to bandwidth headroom</vt:lpstr>
      <vt:lpstr>Slowdown: Theory vs Experiment</vt:lpstr>
      <vt:lpstr>Summary</vt:lpstr>
      <vt:lpstr>Thank you!</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Yue</dc:creator>
  <cp:lastModifiedBy>Mohammad Alizadeh</cp:lastModifiedBy>
  <cp:revision>1311</cp:revision>
  <dcterms:created xsi:type="dcterms:W3CDTF">2010-11-14T08:15:51Z</dcterms:created>
  <dcterms:modified xsi:type="dcterms:W3CDTF">2013-12-27T13:47:47Z</dcterms:modified>
</cp:coreProperties>
</file>