
<file path=[Content_Types].xml><?xml version="1.0" encoding="utf-8"?>
<Types xmlns="http://schemas.openxmlformats.org/package/2006/content-types">
  <Default Extension="xml" ContentType="application/xml"/>
  <Default Extension="wmf" ContentType="image/x-w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notesSlides/notesSlide5.xml" ContentType="application/vnd.openxmlformats-officedocument.presentationml.notesSlide+xml"/>
  <Override PartName="/ppt/tags/tag3.xml" ContentType="application/vnd.openxmlformats-officedocument.presentationml.tags+xml"/>
  <Override PartName="/ppt/notesSlides/notesSlide6.xml" ContentType="application/vnd.openxmlformats-officedocument.presentationml.notesSlide+xml"/>
  <Override PartName="/ppt/embeddings/oleObject5.bin" ContentType="application/vnd.openxmlformats-officedocument.oleObject"/>
  <Override PartName="/ppt/tags/tag4.xml" ContentType="application/vnd.openxmlformats-officedocument.presentationml.tags+xml"/>
  <Override PartName="/ppt/embeddings/oleObject6.bin" ContentType="application/vnd.openxmlformats-officedocument.oleObject"/>
  <Override PartName="/ppt/embeddings/oleObject7.bin" ContentType="application/vnd.openxmlformats-officedocument.oleObject"/>
  <Override PartName="/ppt/embeddings/oleObject8.bin" ContentType="application/vnd.openxmlformats-officedocument.oleObject"/>
  <Override PartName="/ppt/embeddings/oleObject9.bin" ContentType="application/vnd.openxmlformats-officedocument.oleObject"/>
  <Override PartName="/ppt/embeddings/oleObject10.bin" ContentType="application/vnd.openxmlformats-officedocument.oleObject"/>
  <Override PartName="/ppt/tags/tag5.xml" ContentType="application/vnd.openxmlformats-officedocument.presentationml.tags+xml"/>
  <Override PartName="/ppt/notesSlides/notesSlide7.xml" ContentType="application/vnd.openxmlformats-officedocument.presentationml.notesSlide+xml"/>
  <Override PartName="/ppt/tags/tag6.xml" ContentType="application/vnd.openxmlformats-officedocument.presentationml.tags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embeddings/oleObject11.bin" ContentType="application/vnd.openxmlformats-officedocument.oleObject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tags/tag7.xml" ContentType="application/vnd.openxmlformats-officedocument.presentationml.tags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tags/tag8.xml" ContentType="application/vnd.openxmlformats-officedocument.presentationml.tags+xml"/>
  <Override PartName="/ppt/notesSlides/notesSlide16.xml" ContentType="application/vnd.openxmlformats-officedocument.presentationml.notesSlide+xml"/>
  <Override PartName="/ppt/embeddings/oleObject12.bin" ContentType="application/vnd.openxmlformats-officedocument.oleObject"/>
  <Override PartName="/ppt/embeddings/oleObject13.bin" ContentType="application/vnd.openxmlformats-officedocument.oleObject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tags/tag9.xml" ContentType="application/vnd.openxmlformats-officedocument.presentationml.tags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3"/>
  </p:notesMasterIdLst>
  <p:handoutMasterIdLst>
    <p:handoutMasterId r:id="rId34"/>
  </p:handoutMasterIdLst>
  <p:sldIdLst>
    <p:sldId id="257" r:id="rId2"/>
    <p:sldId id="533" r:id="rId3"/>
    <p:sldId id="496" r:id="rId4"/>
    <p:sldId id="502" r:id="rId5"/>
    <p:sldId id="508" r:id="rId6"/>
    <p:sldId id="515" r:id="rId7"/>
    <p:sldId id="534" r:id="rId8"/>
    <p:sldId id="474" r:id="rId9"/>
    <p:sldId id="475" r:id="rId10"/>
    <p:sldId id="509" r:id="rId11"/>
    <p:sldId id="478" r:id="rId12"/>
    <p:sldId id="479" r:id="rId13"/>
    <p:sldId id="532" r:id="rId14"/>
    <p:sldId id="512" r:id="rId15"/>
    <p:sldId id="480" r:id="rId16"/>
    <p:sldId id="525" r:id="rId17"/>
    <p:sldId id="526" r:id="rId18"/>
    <p:sldId id="527" r:id="rId19"/>
    <p:sldId id="528" r:id="rId20"/>
    <p:sldId id="529" r:id="rId21"/>
    <p:sldId id="530" r:id="rId22"/>
    <p:sldId id="531" r:id="rId23"/>
    <p:sldId id="514" r:id="rId24"/>
    <p:sldId id="511" r:id="rId25"/>
    <p:sldId id="489" r:id="rId26"/>
    <p:sldId id="490" r:id="rId27"/>
    <p:sldId id="491" r:id="rId28"/>
    <p:sldId id="492" r:id="rId29"/>
    <p:sldId id="516" r:id="rId30"/>
    <p:sldId id="493" r:id="rId31"/>
    <p:sldId id="381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921C"/>
    <a:srgbClr val="FFFFFF"/>
    <a:srgbClr val="FF3300"/>
    <a:srgbClr val="0000CC"/>
    <a:srgbClr val="F9E0CD"/>
    <a:srgbClr val="0000FF"/>
    <a:srgbClr val="3333FF"/>
    <a:srgbClr val="C000C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452" autoAdjust="0"/>
    <p:restoredTop sz="90936" autoAdjust="0"/>
  </p:normalViewPr>
  <p:slideViewPr>
    <p:cSldViewPr>
      <p:cViewPr varScale="1">
        <p:scale>
          <a:sx n="102" d="100"/>
          <a:sy n="102" d="100"/>
        </p:scale>
        <p:origin x="-200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910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9" d="100"/>
          <a:sy n="69" d="100"/>
        </p:scale>
        <p:origin x="-2790" y="-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notesMaster" Target="notesMasters/notesMaster1.xml"/><Relationship Id="rId34" Type="http://schemas.openxmlformats.org/officeDocument/2006/relationships/handoutMaster" Target="handoutMasters/handoutMaster1.xml"/><Relationship Id="rId35" Type="http://schemas.openxmlformats.org/officeDocument/2006/relationships/printerSettings" Target="printerSettings/printerSettings1.bin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viewProps" Target="viewProps.xml"/><Relationship Id="rId38" Type="http://schemas.openxmlformats.org/officeDocument/2006/relationships/theme" Target="theme/theme1.xml"/><Relationship Id="rId3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4" Type="http://schemas.openxmlformats.org/officeDocument/2006/relationships/image" Target="../media/image9.wmf"/><Relationship Id="rId1" Type="http://schemas.openxmlformats.org/officeDocument/2006/relationships/image" Target="../media/image6.wmf"/><Relationship Id="rId2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wmf"/><Relationship Id="rId2" Type="http://schemas.openxmlformats.org/officeDocument/2006/relationships/image" Target="../media/image27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CAEC5A-60B2-F745-961C-01FB57C09D2F}" type="datetimeFigureOut">
              <a:rPr lang="en-US" smtClean="0"/>
              <a:pPr/>
              <a:t>12/27/13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C1DBBB-1E95-6245-9B3B-5276EB7A6F9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53940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FB976C-B25D-4996-80AE-CDE97ACD351B}" type="datetimeFigureOut">
              <a:rPr lang="en-US" smtClean="0"/>
              <a:pPr/>
              <a:t>12/27/13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26EA2B-EFC1-4DB2-A297-B21C4C7A67B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5991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7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8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936C8A-C10F-4E29-9F1F-B4FAFDE57C69}" type="slidenum">
              <a:rPr lang="en-US"/>
              <a:pPr/>
              <a:t>4</a:t>
            </a:fld>
            <a:endParaRPr lang="en-US"/>
          </a:p>
        </p:txBody>
      </p:sp>
      <p:sp>
        <p:nvSpPr>
          <p:cNvPr id="29699" name="Text Box 1"/>
          <p:cNvSpPr txBox="1">
            <a:spLocks noChangeArrowheads="1"/>
          </p:cNvSpPr>
          <p:nvPr/>
        </p:nvSpPr>
        <p:spPr bwMode="auto">
          <a:xfrm>
            <a:off x="1155700" y="685800"/>
            <a:ext cx="4548188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9904" tIns="44952" rIns="89904" bIns="44952" anchor="ctr"/>
          <a:lstStyle/>
          <a:p>
            <a:endParaRPr lang="en-US"/>
          </a:p>
        </p:txBody>
      </p:sp>
      <p:sp>
        <p:nvSpPr>
          <p:cNvPr id="29700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1813"/>
            <a:ext cx="5027613" cy="4124325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 smtClean="0">
              <a:ea typeface="ＭＳ Ｐゴシック" pitchFamily="80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5531F37-BB56-0D48-B4CC-FF4FD2B6CC31}" type="slidenum">
              <a:rPr lang="en-US"/>
              <a:pPr/>
              <a:t>19</a:t>
            </a:fld>
            <a:endParaRPr lang="en-US"/>
          </a:p>
        </p:txBody>
      </p:sp>
      <p:sp>
        <p:nvSpPr>
          <p:cNvPr id="75779" name="Text Box 2"/>
          <p:cNvSpPr txBox="1">
            <a:spLocks noChangeArrowheads="1"/>
          </p:cNvSpPr>
          <p:nvPr/>
        </p:nvSpPr>
        <p:spPr bwMode="auto">
          <a:xfrm>
            <a:off x="1179513" y="684213"/>
            <a:ext cx="449897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22" tIns="44961" rIns="89922" bIns="44961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5780" name="Text Box 3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1813"/>
            <a:ext cx="5027613" cy="4114800"/>
          </a:xfrm>
          <a:noFill/>
        </p:spPr>
        <p:txBody>
          <a:bodyPr wrap="none" lIns="82054" tIns="41027" rIns="82054" bIns="4102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F6FC5A3-25CF-584D-943C-7EFEDA2471EE}" type="slidenum">
              <a:rPr lang="en-US"/>
              <a:pPr/>
              <a:t>20</a:t>
            </a:fld>
            <a:endParaRPr lang="en-US"/>
          </a:p>
        </p:txBody>
      </p:sp>
      <p:sp>
        <p:nvSpPr>
          <p:cNvPr id="77827" name="Text Box 2"/>
          <p:cNvSpPr txBox="1">
            <a:spLocks noChangeArrowheads="1"/>
          </p:cNvSpPr>
          <p:nvPr/>
        </p:nvSpPr>
        <p:spPr bwMode="auto">
          <a:xfrm>
            <a:off x="1179513" y="684213"/>
            <a:ext cx="449897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22" tIns="44961" rIns="89922" bIns="44961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7828" name="Text Box 3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1813"/>
            <a:ext cx="5027613" cy="4114800"/>
          </a:xfrm>
          <a:noFill/>
        </p:spPr>
        <p:txBody>
          <a:bodyPr wrap="none" lIns="82054" tIns="41027" rIns="82054" bIns="4102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72787FC-E6F3-5041-B555-FAA7979C0E4B}" type="slidenum">
              <a:rPr lang="en-US"/>
              <a:pPr/>
              <a:t>21</a:t>
            </a:fld>
            <a:endParaRPr lang="en-US"/>
          </a:p>
        </p:txBody>
      </p:sp>
      <p:sp>
        <p:nvSpPr>
          <p:cNvPr id="79875" name="Text Box 2"/>
          <p:cNvSpPr txBox="1">
            <a:spLocks noChangeArrowheads="1"/>
          </p:cNvSpPr>
          <p:nvPr/>
        </p:nvSpPr>
        <p:spPr bwMode="auto">
          <a:xfrm>
            <a:off x="1179513" y="684213"/>
            <a:ext cx="449897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22" tIns="44961" rIns="89922" bIns="44961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9876" name="Text Box 3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1813"/>
            <a:ext cx="5027613" cy="4114800"/>
          </a:xfrm>
          <a:noFill/>
        </p:spPr>
        <p:txBody>
          <a:bodyPr wrap="none" lIns="82054" tIns="41027" rIns="82054" bIns="4102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020CEFC-5F50-7240-89FA-6E3DCEBCA82C}" type="slidenum">
              <a:rPr lang="en-US"/>
              <a:pPr/>
              <a:t>22</a:t>
            </a:fld>
            <a:endParaRPr lang="en-US"/>
          </a:p>
        </p:txBody>
      </p:sp>
      <p:sp>
        <p:nvSpPr>
          <p:cNvPr id="81923" name="Text Box 2"/>
          <p:cNvSpPr txBox="1">
            <a:spLocks noChangeArrowheads="1"/>
          </p:cNvSpPr>
          <p:nvPr/>
        </p:nvSpPr>
        <p:spPr bwMode="auto">
          <a:xfrm>
            <a:off x="1179513" y="684213"/>
            <a:ext cx="449897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22" tIns="44961" rIns="89922" bIns="44961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24" name="Text Box 3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1813"/>
            <a:ext cx="5027613" cy="4114800"/>
          </a:xfrm>
          <a:noFill/>
        </p:spPr>
        <p:txBody>
          <a:bodyPr wrap="none" lIns="82054" tIns="41027" rIns="82054" bIns="4102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A19EACA-E585-5C4A-A098-32B52A93FAA1}" type="slidenum">
              <a:rPr lang="en-US"/>
              <a:pPr/>
              <a:t>23</a:t>
            </a:fld>
            <a:endParaRPr lang="en-US"/>
          </a:p>
        </p:txBody>
      </p:sp>
      <p:sp>
        <p:nvSpPr>
          <p:cNvPr id="52227" name="Text Box 1"/>
          <p:cNvSpPr txBox="1">
            <a:spLocks noChangeArrowheads="1"/>
          </p:cNvSpPr>
          <p:nvPr/>
        </p:nvSpPr>
        <p:spPr bwMode="auto">
          <a:xfrm>
            <a:off x="1155700" y="685800"/>
            <a:ext cx="4548188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9904" tIns="44952" rIns="89904" bIns="4495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2228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1813"/>
            <a:ext cx="5027613" cy="4124325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D993F6-2CD6-A546-B51C-3D41256A60BA}" type="slidenum">
              <a:rPr lang="en-US"/>
              <a:pPr/>
              <a:t>25</a:t>
            </a:fld>
            <a:endParaRPr lang="en-US"/>
          </a:p>
        </p:txBody>
      </p:sp>
      <p:sp>
        <p:nvSpPr>
          <p:cNvPr id="89091" name="Text Box 2"/>
          <p:cNvSpPr txBox="1">
            <a:spLocks noChangeArrowheads="1"/>
          </p:cNvSpPr>
          <p:nvPr/>
        </p:nvSpPr>
        <p:spPr bwMode="auto">
          <a:xfrm>
            <a:off x="1179513" y="685800"/>
            <a:ext cx="45021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22" tIns="44961" rIns="89922" bIns="44961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9092" name="Text Box 3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noFill/>
        </p:spPr>
        <p:txBody>
          <a:bodyPr wrap="none" lIns="86487" tIns="43243" rIns="86487" bIns="4324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7AF1C8F-9500-7845-8911-B9658FE2B839}" type="slidenum">
              <a:rPr lang="en-US"/>
              <a:pPr/>
              <a:t>26</a:t>
            </a:fld>
            <a:endParaRPr lang="en-US"/>
          </a:p>
        </p:txBody>
      </p:sp>
      <p:sp>
        <p:nvSpPr>
          <p:cNvPr id="91139" name="Text Box 2"/>
          <p:cNvSpPr txBox="1">
            <a:spLocks noChangeArrowheads="1"/>
          </p:cNvSpPr>
          <p:nvPr/>
        </p:nvSpPr>
        <p:spPr bwMode="auto">
          <a:xfrm>
            <a:off x="1179513" y="685800"/>
            <a:ext cx="45021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22" tIns="44961" rIns="89922" bIns="44961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1140" name="Text Box 3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noFill/>
        </p:spPr>
        <p:txBody>
          <a:bodyPr wrap="none" lIns="86487" tIns="43243" rIns="86487" bIns="4324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FE17AA-77D3-C341-8279-E5D7C6B5B921}" type="slidenum">
              <a:rPr lang="en-US"/>
              <a:pPr/>
              <a:t>27</a:t>
            </a:fld>
            <a:endParaRPr lang="en-US"/>
          </a:p>
        </p:txBody>
      </p:sp>
      <p:sp>
        <p:nvSpPr>
          <p:cNvPr id="93187" name="Text Box 2"/>
          <p:cNvSpPr txBox="1">
            <a:spLocks noChangeArrowheads="1"/>
          </p:cNvSpPr>
          <p:nvPr/>
        </p:nvSpPr>
        <p:spPr bwMode="auto">
          <a:xfrm>
            <a:off x="1179513" y="684213"/>
            <a:ext cx="449897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22" tIns="44961" rIns="89922" bIns="44961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3188" name="Text Box 3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1813"/>
            <a:ext cx="5027613" cy="4114800"/>
          </a:xfrm>
          <a:noFill/>
        </p:spPr>
        <p:txBody>
          <a:bodyPr wrap="none" lIns="82054" tIns="41027" rIns="82054" bIns="4102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28488B1C-AB6D-0446-95C2-3B85202577F1}" type="slidenum">
              <a:rPr lang="en-US"/>
              <a:pPr/>
              <a:t>28</a:t>
            </a:fld>
            <a:endParaRPr lang="en-US"/>
          </a:p>
        </p:txBody>
      </p:sp>
      <p:sp>
        <p:nvSpPr>
          <p:cNvPr id="95235" name="Text Box 2"/>
          <p:cNvSpPr txBox="1">
            <a:spLocks noChangeArrowheads="1"/>
          </p:cNvSpPr>
          <p:nvPr/>
        </p:nvSpPr>
        <p:spPr bwMode="auto">
          <a:xfrm>
            <a:off x="1179513" y="684213"/>
            <a:ext cx="449897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22" tIns="44961" rIns="89922" bIns="44961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5236" name="Text Box 3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1813"/>
            <a:ext cx="5027613" cy="4114800"/>
          </a:xfrm>
          <a:noFill/>
        </p:spPr>
        <p:txBody>
          <a:bodyPr wrap="none" lIns="82054" tIns="41027" rIns="82054" bIns="41027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F9734B3-CF6A-E745-BC3B-7F89FB00747A}" type="slidenum">
              <a:rPr lang="en-US"/>
              <a:pPr/>
              <a:t>30</a:t>
            </a:fld>
            <a:endParaRPr lang="en-US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ADD7F4B-F0FF-FB46-8162-4435A04D81C1}" type="slidenum">
              <a:rPr lang="en-US"/>
              <a:pPr/>
              <a:t>5</a:t>
            </a:fld>
            <a:endParaRPr lang="en-US"/>
          </a:p>
        </p:txBody>
      </p:sp>
      <p:sp>
        <p:nvSpPr>
          <p:cNvPr id="48131" name="Text Box 1"/>
          <p:cNvSpPr txBox="1">
            <a:spLocks noChangeArrowheads="1"/>
          </p:cNvSpPr>
          <p:nvPr/>
        </p:nvSpPr>
        <p:spPr bwMode="auto">
          <a:xfrm>
            <a:off x="1155700" y="685800"/>
            <a:ext cx="4548188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9904" tIns="44952" rIns="89904" bIns="4495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8132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1813"/>
            <a:ext cx="5027613" cy="4124325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C880BF3-C9EF-5A43-B0BA-89324C5E5F10}" type="slidenum">
              <a:rPr lang="en-US"/>
              <a:pPr/>
              <a:t>6</a:t>
            </a:fld>
            <a:endParaRPr lang="en-US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4588" y="685800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48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6487" tIns="43243" rIns="86487" bIns="43243"/>
          <a:lstStyle/>
          <a:p>
            <a:endParaRPr lang="ja-JP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1F2C5F1-E868-C942-8D7A-550D741BCFD3}" type="slidenum">
              <a:rPr lang="en-US"/>
              <a:pPr/>
              <a:t>8</a:t>
            </a:fld>
            <a:endParaRPr 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7388"/>
            <a:ext cx="4572000" cy="3429000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3213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 lIns="89722" tIns="44862" rIns="89722" bIns="44862"/>
          <a:lstStyle/>
          <a:p>
            <a:pPr eaLnBrk="1" hangingPunct="1"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FF57576-7305-A44D-A604-3D067CC32EFE}" type="slidenum">
              <a:rPr lang="en-US"/>
              <a:pPr/>
              <a:t>9</a:t>
            </a:fld>
            <a:endParaRPr lang="en-US"/>
          </a:p>
        </p:txBody>
      </p:sp>
      <p:sp>
        <p:nvSpPr>
          <p:cNvPr id="63491" name="Text Box 1"/>
          <p:cNvSpPr txBox="1">
            <a:spLocks noChangeArrowheads="1"/>
          </p:cNvSpPr>
          <p:nvPr/>
        </p:nvSpPr>
        <p:spPr bwMode="auto">
          <a:xfrm>
            <a:off x="1155700" y="685800"/>
            <a:ext cx="4548188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9904" tIns="44952" rIns="89904" bIns="4495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2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1813"/>
            <a:ext cx="5027613" cy="4124325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96CB2FA-1E36-E34A-BEEA-61F8B4B1ED3B}" type="slidenum">
              <a:rPr lang="en-US"/>
              <a:pPr/>
              <a:t>11</a:t>
            </a:fld>
            <a:endParaRPr lang="en-US"/>
          </a:p>
        </p:txBody>
      </p:sp>
      <p:sp>
        <p:nvSpPr>
          <p:cNvPr id="63491" name="Text Box 1"/>
          <p:cNvSpPr txBox="1">
            <a:spLocks noChangeArrowheads="1"/>
          </p:cNvSpPr>
          <p:nvPr/>
        </p:nvSpPr>
        <p:spPr bwMode="auto">
          <a:xfrm>
            <a:off x="1155700" y="685800"/>
            <a:ext cx="4548188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9904" tIns="44952" rIns="89904" bIns="4495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3492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1813"/>
            <a:ext cx="5027613" cy="4114800"/>
          </a:xfrm>
          <a:noFill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DDF848B-5E13-1443-B096-BEBADF76B6B3}" type="slidenum">
              <a:rPr lang="en-US"/>
              <a:pPr/>
              <a:t>15</a:t>
            </a:fld>
            <a:endParaRPr lang="en-US"/>
          </a:p>
        </p:txBody>
      </p:sp>
      <p:sp>
        <p:nvSpPr>
          <p:cNvPr id="66563" name="Text Box 1"/>
          <p:cNvSpPr txBox="1">
            <a:spLocks noChangeArrowheads="1"/>
          </p:cNvSpPr>
          <p:nvPr/>
        </p:nvSpPr>
        <p:spPr bwMode="auto">
          <a:xfrm>
            <a:off x="1155700" y="685800"/>
            <a:ext cx="4548188" cy="3427413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wrap="none" lIns="89904" tIns="44952" rIns="89904" bIns="44952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6564" name="Text Box 2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1813"/>
            <a:ext cx="5027613" cy="4124325"/>
          </a:xfr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6F249B-0D82-CE43-83CF-F1B1A7EE09A1}" type="slidenum">
              <a:rPr lang="en-US"/>
              <a:pPr/>
              <a:t>17</a:t>
            </a:fld>
            <a:endParaRPr lang="en-US"/>
          </a:p>
        </p:txBody>
      </p:sp>
      <p:sp>
        <p:nvSpPr>
          <p:cNvPr id="69635" name="Text Box 2"/>
          <p:cNvSpPr txBox="1">
            <a:spLocks noChangeArrowheads="1"/>
          </p:cNvSpPr>
          <p:nvPr/>
        </p:nvSpPr>
        <p:spPr bwMode="auto">
          <a:xfrm>
            <a:off x="1179513" y="685800"/>
            <a:ext cx="4502150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22" tIns="44961" rIns="89922" bIns="44961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9636" name="Text Box 3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3400"/>
            <a:ext cx="5027613" cy="4113213"/>
          </a:xfrm>
          <a:noFill/>
        </p:spPr>
        <p:txBody>
          <a:bodyPr wrap="none" lIns="86487" tIns="43243" rIns="86487" bIns="43243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20834F-1EAB-0744-AC27-1832DC067B1F}" type="slidenum">
              <a:rPr lang="en-US"/>
              <a:pPr/>
              <a:t>18</a:t>
            </a:fld>
            <a:endParaRPr lang="en-US"/>
          </a:p>
        </p:txBody>
      </p:sp>
      <p:sp>
        <p:nvSpPr>
          <p:cNvPr id="73731" name="Text Box 2"/>
          <p:cNvSpPr txBox="1">
            <a:spLocks noChangeArrowheads="1"/>
          </p:cNvSpPr>
          <p:nvPr/>
        </p:nvSpPr>
        <p:spPr bwMode="auto">
          <a:xfrm>
            <a:off x="1179513" y="684213"/>
            <a:ext cx="4498975" cy="3429000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 wrap="none" lIns="89922" tIns="44961" rIns="89922" bIns="44961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3732" name="Text Box 3"/>
          <p:cNvSpPr>
            <a:spLocks noGrp="1" noChangeArrowheads="1"/>
          </p:cNvSpPr>
          <p:nvPr>
            <p:ph type="body"/>
          </p:nvPr>
        </p:nvSpPr>
        <p:spPr bwMode="auto">
          <a:xfrm>
            <a:off x="914400" y="4341813"/>
            <a:ext cx="5027613" cy="4114800"/>
          </a:xfrm>
          <a:noFill/>
        </p:spPr>
        <p:txBody>
          <a:bodyPr wrap="none" lIns="82054" tIns="41027" rIns="82054" bIns="41027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015C1-05F8-4319-96BB-62D03B8269EF}" type="datetime1">
              <a:rPr lang="en-US" smtClean="0"/>
              <a:pPr/>
              <a:t>12/27/13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C8C2F9-BBA6-437B-A6E2-4650D2657043}" type="datetime1">
              <a:rPr lang="en-US" smtClean="0"/>
              <a:pPr/>
              <a:t>12/27/13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151897-92B2-4E79-8329-E0F55FE8B15F}" type="datetime1">
              <a:rPr lang="en-US" smtClean="0"/>
              <a:pPr/>
              <a:t>12/27/13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2413" cy="98901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33400" y="1447800"/>
            <a:ext cx="3998913" cy="5180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4713" y="1447800"/>
            <a:ext cx="4000500" cy="51800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>
          <a:xfrm>
            <a:off x="6553200" y="6553200"/>
            <a:ext cx="1903413" cy="303213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79D605-44C7-3C4C-AF91-289201FC9E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2DD427-1795-4818-882F-5980AA722A5D}" type="datetime1">
              <a:rPr lang="en-US" smtClean="0"/>
              <a:pPr/>
              <a:t>12/27/13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CA31D-B811-4BE3-96A8-909DC254517C}" type="datetime1">
              <a:rPr lang="en-US" smtClean="0"/>
              <a:pPr/>
              <a:t>12/27/13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7DB667-36F8-4187-BD25-B220B75B8949}" type="datetime1">
              <a:rPr lang="en-US" smtClean="0"/>
              <a:pPr/>
              <a:t>12/27/13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9A27AA-F909-409E-ADAF-AB9087ECF126}" type="datetime1">
              <a:rPr lang="en-US" smtClean="0"/>
              <a:pPr/>
              <a:t>12/27/13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4D72D2-EB76-49BA-90E9-9C33CC6F8043}" type="datetime1">
              <a:rPr lang="en-US" smtClean="0"/>
              <a:pPr/>
              <a:t>12/27/13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728BD-4994-455C-A169-6C3090BFB7D0}" type="datetime1">
              <a:rPr lang="en-US" smtClean="0"/>
              <a:pPr/>
              <a:t>12/27/13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82FA-0F52-4286-ADED-A142DD4C460D}" type="datetime1">
              <a:rPr lang="en-US" smtClean="0"/>
              <a:pPr/>
              <a:t>12/27/13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4B78CC-52E8-445F-8F54-036132962B7B}" type="datetime1">
              <a:rPr lang="en-US" smtClean="0"/>
              <a:pPr/>
              <a:t>12/27/13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2A3D2-DD8B-4BB8-85F4-72161BA5894F}" type="datetime1">
              <a:rPr lang="en-US" smtClean="0"/>
              <a:pPr/>
              <a:t>12/27/13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860B3D-D4F8-4840-B91D-0EEC232E35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000" b="1" kern="1200">
          <a:solidFill>
            <a:srgbClr val="C00000"/>
          </a:solidFill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gi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4" Type="http://schemas.openxmlformats.org/officeDocument/2006/relationships/notesSlide" Target="../notesSlides/notesSlide6.xml"/><Relationship Id="rId5" Type="http://schemas.openxmlformats.org/officeDocument/2006/relationships/oleObject" Target="../embeddings/oleObject5.bin"/><Relationship Id="rId6" Type="http://schemas.openxmlformats.org/officeDocument/2006/relationships/image" Target="../media/image3.wmf"/><Relationship Id="rId1" Type="http://schemas.openxmlformats.org/officeDocument/2006/relationships/vmlDrawing" Target="../drawings/vmlDrawing2.vml"/><Relationship Id="rId2" Type="http://schemas.openxmlformats.org/officeDocument/2006/relationships/tags" Target="../tags/tag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oleObject" Target="../embeddings/oleObject6.bin"/><Relationship Id="rId5" Type="http://schemas.openxmlformats.org/officeDocument/2006/relationships/image" Target="../media/image6.wmf"/><Relationship Id="rId6" Type="http://schemas.openxmlformats.org/officeDocument/2006/relationships/oleObject" Target="../embeddings/oleObject7.bin"/><Relationship Id="rId7" Type="http://schemas.openxmlformats.org/officeDocument/2006/relationships/image" Target="../media/image7.wmf"/><Relationship Id="rId8" Type="http://schemas.openxmlformats.org/officeDocument/2006/relationships/oleObject" Target="../embeddings/oleObject8.bin"/><Relationship Id="rId9" Type="http://schemas.openxmlformats.org/officeDocument/2006/relationships/image" Target="../media/image8.wmf"/><Relationship Id="rId10" Type="http://schemas.openxmlformats.org/officeDocument/2006/relationships/oleObject" Target="../embeddings/oleObject9.bin"/><Relationship Id="rId11" Type="http://schemas.openxmlformats.org/officeDocument/2006/relationships/image" Target="../media/image9.wmf"/><Relationship Id="rId1" Type="http://schemas.openxmlformats.org/officeDocument/2006/relationships/vmlDrawing" Target="../drawings/vmlDrawing3.vml"/><Relationship Id="rId2" Type="http://schemas.openxmlformats.org/officeDocument/2006/relationships/tags" Target="../tags/tag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4" Type="http://schemas.openxmlformats.org/officeDocument/2006/relationships/image" Target="../media/image10.wmf"/><Relationship Id="rId5" Type="http://schemas.openxmlformats.org/officeDocument/2006/relationships/image" Target="../media/image11.png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tags" Target="../tags/tag5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4" Type="http://schemas.openxmlformats.org/officeDocument/2006/relationships/image" Target="../media/image12.png"/><Relationship Id="rId1" Type="http://schemas.openxmlformats.org/officeDocument/2006/relationships/tags" Target="../tags/tag6.xml"/><Relationship Id="rId2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4" Type="http://schemas.openxmlformats.org/officeDocument/2006/relationships/image" Target="../media/image14.png"/><Relationship Id="rId5" Type="http://schemas.openxmlformats.org/officeDocument/2006/relationships/oleObject" Target="../embeddings/oleObject11.bin"/><Relationship Id="rId6" Type="http://schemas.openxmlformats.org/officeDocument/2006/relationships/image" Target="../media/image13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4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4" Type="http://schemas.openxmlformats.org/officeDocument/2006/relationships/image" Target="../media/image18.png"/><Relationship Id="rId5" Type="http://schemas.openxmlformats.org/officeDocument/2006/relationships/image" Target="../media/image19.png"/><Relationship Id="rId6" Type="http://schemas.openxmlformats.org/officeDocument/2006/relationships/image" Target="../media/image20.png"/><Relationship Id="rId7" Type="http://schemas.openxmlformats.org/officeDocument/2006/relationships/image" Target="../media/image21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4" Type="http://schemas.openxmlformats.org/officeDocument/2006/relationships/image" Target="../media/image17.png"/><Relationship Id="rId5" Type="http://schemas.openxmlformats.org/officeDocument/2006/relationships/image" Target="../media/image18.png"/><Relationship Id="rId6" Type="http://schemas.openxmlformats.org/officeDocument/2006/relationships/image" Target="../media/image22.png"/><Relationship Id="rId7" Type="http://schemas.openxmlformats.org/officeDocument/2006/relationships/image" Target="../media/image23.png"/><Relationship Id="rId8" Type="http://schemas.openxmlformats.org/officeDocument/2006/relationships/image" Target="../media/image24.png"/><Relationship Id="rId1" Type="http://schemas.openxmlformats.org/officeDocument/2006/relationships/tags" Target="../tags/tag7.xml"/><Relationship Id="rId2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25.pn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5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4" Type="http://schemas.openxmlformats.org/officeDocument/2006/relationships/notesSlide" Target="../notesSlides/notesSlide16.xml"/><Relationship Id="rId5" Type="http://schemas.openxmlformats.org/officeDocument/2006/relationships/oleObject" Target="../embeddings/oleObject12.bin"/><Relationship Id="rId6" Type="http://schemas.openxmlformats.org/officeDocument/2006/relationships/image" Target="../media/image26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27.wmf"/><Relationship Id="rId1" Type="http://schemas.openxmlformats.org/officeDocument/2006/relationships/vmlDrawing" Target="../drawings/vmlDrawing6.vml"/><Relationship Id="rId2" Type="http://schemas.openxmlformats.org/officeDocument/2006/relationships/tags" Target="../tags/tag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4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4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8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4" Type="http://schemas.openxmlformats.org/officeDocument/2006/relationships/image" Target="../media/image31.png"/><Relationship Id="rId5" Type="http://schemas.openxmlformats.org/officeDocument/2006/relationships/image" Target="../media/image32.png"/><Relationship Id="rId1" Type="http://schemas.openxmlformats.org/officeDocument/2006/relationships/tags" Target="../tags/tag9.xml"/><Relationship Id="rId2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9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tags" Target="../tags/tag1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tags" Target="../tags/tag2.xml"/><Relationship Id="rId2" Type="http://schemas.openxmlformats.org/officeDocument/2006/relationships/slideLayout" Target="../slideLayouts/slideLayout2.xml"/><Relationship Id="rId3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4" Type="http://schemas.openxmlformats.org/officeDocument/2006/relationships/oleObject" Target="../embeddings/oleObject1.bin"/><Relationship Id="rId5" Type="http://schemas.openxmlformats.org/officeDocument/2006/relationships/image" Target="../media/image2.wmf"/><Relationship Id="rId6" Type="http://schemas.openxmlformats.org/officeDocument/2006/relationships/oleObject" Target="../embeddings/oleObject2.bin"/><Relationship Id="rId7" Type="http://schemas.openxmlformats.org/officeDocument/2006/relationships/oleObject" Target="../embeddings/oleObject3.bin"/><Relationship Id="rId8" Type="http://schemas.openxmlformats.org/officeDocument/2006/relationships/oleObject" Target="../embeddings/oleObject4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28600" y="3555593"/>
            <a:ext cx="8534400" cy="10926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err="1" smtClean="0"/>
              <a:t>Balaji</a:t>
            </a:r>
            <a:r>
              <a:rPr lang="en-US" sz="2800" dirty="0" smtClean="0"/>
              <a:t> </a:t>
            </a:r>
            <a:r>
              <a:rPr lang="en-US" sz="2800" dirty="0" err="1" smtClean="0"/>
              <a:t>Prabhakar</a:t>
            </a:r>
            <a:endParaRPr lang="en-US" sz="2800" dirty="0" smtClean="0"/>
          </a:p>
          <a:p>
            <a:pPr algn="ctr"/>
            <a:endParaRPr lang="en-US" sz="900" dirty="0" smtClean="0"/>
          </a:p>
          <a:p>
            <a:pPr algn="ctr"/>
            <a:r>
              <a:rPr lang="en-US" sz="2800" dirty="0" smtClean="0"/>
              <a:t>Mohammad </a:t>
            </a:r>
            <a:r>
              <a:rPr lang="en-US" sz="2800" dirty="0" err="1" smtClean="0"/>
              <a:t>Alizadeh</a:t>
            </a:r>
            <a:r>
              <a:rPr lang="en-US" sz="2800" dirty="0" smtClean="0"/>
              <a:t>, Abdul </a:t>
            </a:r>
            <a:r>
              <a:rPr lang="en-US" sz="2800" dirty="0" err="1" smtClean="0"/>
              <a:t>Kabbani</a:t>
            </a:r>
            <a:r>
              <a:rPr lang="en-US" sz="2800" dirty="0" smtClean="0"/>
              <a:t>, and </a:t>
            </a:r>
            <a:r>
              <a:rPr lang="en-US" sz="2800" dirty="0" err="1" smtClean="0"/>
              <a:t>Berk</a:t>
            </a:r>
            <a:r>
              <a:rPr lang="en-US" sz="2800" dirty="0" smtClean="0"/>
              <a:t> </a:t>
            </a:r>
            <a:r>
              <a:rPr lang="en-US" sz="2800" dirty="0" err="1" smtClean="0"/>
              <a:t>Atikoglu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6029980"/>
            <a:ext cx="7391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Stanford University</a:t>
            </a:r>
            <a:endParaRPr lang="en-US" sz="2800" b="1" baseline="30000" dirty="0"/>
          </a:p>
        </p:txBody>
      </p:sp>
      <p:sp>
        <p:nvSpPr>
          <p:cNvPr id="7" name="TextBox 6"/>
          <p:cNvSpPr txBox="1"/>
          <p:nvPr/>
        </p:nvSpPr>
        <p:spPr>
          <a:xfrm>
            <a:off x="0" y="1676400"/>
            <a:ext cx="9144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Stability Analysis of QCN:</a:t>
            </a:r>
          </a:p>
          <a:p>
            <a:pPr algn="ctr"/>
            <a:r>
              <a:rPr lang="en-US" sz="4400" b="1" dirty="0" smtClean="0"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The Averaging Principle</a:t>
            </a:r>
          </a:p>
        </p:txBody>
      </p:sp>
      <p:pic>
        <p:nvPicPr>
          <p:cNvPr id="6" name="Picture 5" descr="stanford logo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4800" y="5196245"/>
            <a:ext cx="906796" cy="823555"/>
          </a:xfrm>
          <a:prstGeom prst="rect">
            <a:avLst/>
          </a:prstGeom>
        </p:spPr>
      </p:pic>
    </p:spTree>
  </p:cSld>
  <p:clrMapOvr>
    <a:masterClrMapping/>
  </p:clrMapOvr>
  <p:transition xmlns:p14="http://schemas.microsoft.com/office/powerpoint/2010/main" spd="slow" advTm="29547"/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QCN Reaction Point</a:t>
            </a:r>
            <a:endParaRPr lang="en-US" dirty="0"/>
          </a:p>
        </p:txBody>
      </p:sp>
      <p:grpSp>
        <p:nvGrpSpPr>
          <p:cNvPr id="5" name="Group 37"/>
          <p:cNvGrpSpPr>
            <a:grpSpLocks/>
          </p:cNvGrpSpPr>
          <p:nvPr/>
        </p:nvGrpSpPr>
        <p:grpSpPr bwMode="auto">
          <a:xfrm>
            <a:off x="1752600" y="2133600"/>
            <a:ext cx="5737225" cy="3381376"/>
            <a:chOff x="1086" y="1924"/>
            <a:chExt cx="3614" cy="2130"/>
          </a:xfrm>
          <a:effectLst/>
        </p:grpSpPr>
        <p:sp>
          <p:nvSpPr>
            <p:cNvPr id="6" name="Line 4"/>
            <p:cNvSpPr>
              <a:spLocks noChangeShapeType="1"/>
            </p:cNvSpPr>
            <p:nvPr/>
          </p:nvSpPr>
          <p:spPr bwMode="auto">
            <a:xfrm>
              <a:off x="1262" y="3669"/>
              <a:ext cx="3206" cy="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Line 5"/>
            <p:cNvSpPr>
              <a:spLocks noChangeShapeType="1"/>
            </p:cNvSpPr>
            <p:nvPr/>
          </p:nvSpPr>
          <p:spPr bwMode="auto">
            <a:xfrm>
              <a:off x="1375" y="2040"/>
              <a:ext cx="1" cy="1742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Text Box 6"/>
            <p:cNvSpPr txBox="1">
              <a:spLocks noChangeArrowheads="1"/>
            </p:cNvSpPr>
            <p:nvPr/>
          </p:nvSpPr>
          <p:spPr bwMode="auto">
            <a:xfrm>
              <a:off x="4271" y="3665"/>
              <a:ext cx="429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ea typeface="ＭＳ Ｐゴシック" pitchFamily="-65" charset="-128"/>
                  <a:cs typeface="ＭＳ Ｐゴシック" pitchFamily="-65" charset="-128"/>
                </a:rPr>
                <a:t>Time</a:t>
              </a:r>
            </a:p>
          </p:txBody>
        </p:sp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 rot="16200000">
              <a:off x="993" y="2529"/>
              <a:ext cx="418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dirty="0">
                  <a:solidFill>
                    <a:srgbClr val="000000"/>
                  </a:solidFill>
                  <a:ea typeface="ＭＳ Ｐゴシック" pitchFamily="-65" charset="-128"/>
                  <a:cs typeface="ＭＳ Ｐゴシック" pitchFamily="-65" charset="-128"/>
                </a:rPr>
                <a:t>Rate</a:t>
              </a:r>
            </a:p>
          </p:txBody>
        </p:sp>
        <p:sp>
          <p:nvSpPr>
            <p:cNvPr id="10" name="Line 8"/>
            <p:cNvSpPr>
              <a:spLocks noChangeShapeType="1"/>
            </p:cNvSpPr>
            <p:nvPr/>
          </p:nvSpPr>
          <p:spPr bwMode="auto">
            <a:xfrm>
              <a:off x="1913" y="2570"/>
              <a:ext cx="1" cy="833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Text Box 9"/>
            <p:cNvSpPr txBox="1">
              <a:spLocks noChangeArrowheads="1"/>
            </p:cNvSpPr>
            <p:nvPr/>
          </p:nvSpPr>
          <p:spPr bwMode="auto">
            <a:xfrm>
              <a:off x="1744" y="3385"/>
              <a:ext cx="938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ea typeface="ＭＳ Ｐゴシック" pitchFamily="-65" charset="-128"/>
                  <a:cs typeface="ＭＳ Ｐゴシック" pitchFamily="-65" charset="-128"/>
                </a:rPr>
                <a:t>Current Rate</a:t>
              </a:r>
            </a:p>
          </p:txBody>
        </p:sp>
        <p:sp>
          <p:nvSpPr>
            <p:cNvPr id="12" name="Line 10"/>
            <p:cNvSpPr>
              <a:spLocks noChangeShapeType="1"/>
            </p:cNvSpPr>
            <p:nvPr/>
          </p:nvSpPr>
          <p:spPr bwMode="auto">
            <a:xfrm>
              <a:off x="1903" y="3669"/>
              <a:ext cx="1" cy="172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Text Box 11"/>
            <p:cNvSpPr txBox="1">
              <a:spLocks noChangeArrowheads="1"/>
            </p:cNvSpPr>
            <p:nvPr/>
          </p:nvSpPr>
          <p:spPr bwMode="auto">
            <a:xfrm>
              <a:off x="1402" y="3822"/>
              <a:ext cx="1787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000000"/>
                  </a:solidFill>
                  <a:ea typeface="ＭＳ Ｐゴシック" pitchFamily="-65" charset="-128"/>
                  <a:cs typeface="ＭＳ Ｐゴシック" pitchFamily="-65" charset="-128"/>
                </a:rPr>
                <a:t>Congestion message recd</a:t>
              </a:r>
            </a:p>
          </p:txBody>
        </p:sp>
        <p:sp>
          <p:nvSpPr>
            <p:cNvPr id="14" name="Line 12"/>
            <p:cNvSpPr>
              <a:spLocks noChangeShapeType="1"/>
            </p:cNvSpPr>
            <p:nvPr/>
          </p:nvSpPr>
          <p:spPr bwMode="auto">
            <a:xfrm>
              <a:off x="1913" y="3404"/>
              <a:ext cx="490" cy="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Line 13"/>
            <p:cNvSpPr>
              <a:spLocks noChangeShapeType="1"/>
            </p:cNvSpPr>
            <p:nvPr/>
          </p:nvSpPr>
          <p:spPr bwMode="auto">
            <a:xfrm>
              <a:off x="2403" y="3025"/>
              <a:ext cx="1" cy="379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Text Box 14"/>
            <p:cNvSpPr txBox="1">
              <a:spLocks noChangeArrowheads="1"/>
            </p:cNvSpPr>
            <p:nvPr/>
          </p:nvSpPr>
          <p:spPr bwMode="auto">
            <a:xfrm>
              <a:off x="1711" y="2868"/>
              <a:ext cx="204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dirty="0" smtClean="0">
                  <a:solidFill>
                    <a:srgbClr val="000000"/>
                  </a:solidFill>
                  <a:ea typeface="ＭＳ Ｐゴシック" pitchFamily="-65" charset="-128"/>
                  <a:cs typeface="ＭＳ Ｐゴシック" pitchFamily="-65" charset="-128"/>
                </a:rPr>
                <a:t>D</a:t>
              </a:r>
              <a:endParaRPr lang="en-US" dirty="0">
                <a:solidFill>
                  <a:srgbClr val="000000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17" name="Text Box 15"/>
            <p:cNvSpPr txBox="1">
              <a:spLocks noChangeArrowheads="1"/>
            </p:cNvSpPr>
            <p:nvPr/>
          </p:nvSpPr>
          <p:spPr bwMode="auto">
            <a:xfrm>
              <a:off x="2397" y="3114"/>
              <a:ext cx="334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dirty="0" smtClean="0">
                  <a:solidFill>
                    <a:srgbClr val="000000"/>
                  </a:solidFill>
                  <a:ea typeface="ＭＳ Ｐゴシック" pitchFamily="-65" charset="-128"/>
                  <a:cs typeface="ＭＳ Ｐゴシック" pitchFamily="-65" charset="-128"/>
                </a:rPr>
                <a:t>D/</a:t>
              </a:r>
              <a:r>
                <a:rPr lang="en-US" dirty="0">
                  <a:solidFill>
                    <a:srgbClr val="000000"/>
                  </a:solidFill>
                  <a:ea typeface="ＭＳ Ｐゴシック" pitchFamily="-65" charset="-128"/>
                  <a:cs typeface="ＭＳ Ｐゴシック" pitchFamily="-65" charset="-128"/>
                </a:rPr>
                <a:t>2</a:t>
              </a:r>
            </a:p>
          </p:txBody>
        </p:sp>
        <p:sp>
          <p:nvSpPr>
            <p:cNvPr id="18" name="Line 16"/>
            <p:cNvSpPr>
              <a:spLocks noChangeShapeType="1"/>
            </p:cNvSpPr>
            <p:nvPr/>
          </p:nvSpPr>
          <p:spPr bwMode="auto">
            <a:xfrm>
              <a:off x="2403" y="3025"/>
              <a:ext cx="415" cy="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Line 17"/>
            <p:cNvSpPr>
              <a:spLocks noChangeShapeType="1"/>
            </p:cNvSpPr>
            <p:nvPr/>
          </p:nvSpPr>
          <p:spPr bwMode="auto">
            <a:xfrm>
              <a:off x="2818" y="2798"/>
              <a:ext cx="1" cy="227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2805" y="2796"/>
              <a:ext cx="334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dirty="0" smtClean="0">
                  <a:solidFill>
                    <a:srgbClr val="000000"/>
                  </a:solidFill>
                  <a:ea typeface="ＭＳ Ｐゴシック" pitchFamily="-65" charset="-128"/>
                  <a:cs typeface="ＭＳ Ｐゴシック" pitchFamily="-65" charset="-128"/>
                </a:rPr>
                <a:t>D/</a:t>
              </a:r>
              <a:r>
                <a:rPr lang="en-US" dirty="0">
                  <a:solidFill>
                    <a:srgbClr val="000000"/>
                  </a:solidFill>
                  <a:ea typeface="ＭＳ Ｐゴシック" pitchFamily="-65" charset="-128"/>
                  <a:cs typeface="ＭＳ Ｐゴシック" pitchFamily="-65" charset="-128"/>
                </a:rPr>
                <a:t>4</a:t>
              </a:r>
            </a:p>
          </p:txBody>
        </p:sp>
        <p:sp>
          <p:nvSpPr>
            <p:cNvPr id="21" name="Line 19"/>
            <p:cNvSpPr>
              <a:spLocks noChangeShapeType="1"/>
            </p:cNvSpPr>
            <p:nvPr/>
          </p:nvSpPr>
          <p:spPr bwMode="auto">
            <a:xfrm>
              <a:off x="2818" y="2798"/>
              <a:ext cx="339" cy="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Line 20"/>
            <p:cNvSpPr>
              <a:spLocks noChangeShapeType="1"/>
            </p:cNvSpPr>
            <p:nvPr/>
          </p:nvSpPr>
          <p:spPr bwMode="auto">
            <a:xfrm>
              <a:off x="3157" y="2684"/>
              <a:ext cx="1" cy="113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Line 21"/>
            <p:cNvSpPr>
              <a:spLocks noChangeShapeType="1"/>
            </p:cNvSpPr>
            <p:nvPr/>
          </p:nvSpPr>
          <p:spPr bwMode="auto">
            <a:xfrm>
              <a:off x="3157" y="2684"/>
              <a:ext cx="302" cy="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Text Box 22"/>
            <p:cNvSpPr txBox="1">
              <a:spLocks noChangeArrowheads="1"/>
            </p:cNvSpPr>
            <p:nvPr/>
          </p:nvSpPr>
          <p:spPr bwMode="auto">
            <a:xfrm>
              <a:off x="3141" y="2658"/>
              <a:ext cx="334" cy="234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dirty="0" smtClean="0">
                  <a:solidFill>
                    <a:srgbClr val="000000"/>
                  </a:solidFill>
                  <a:ea typeface="ＭＳ Ｐゴシック" pitchFamily="-65" charset="-128"/>
                  <a:cs typeface="ＭＳ Ｐゴシック" pitchFamily="-65" charset="-128"/>
                </a:rPr>
                <a:t>D/</a:t>
              </a:r>
              <a:r>
                <a:rPr lang="en-US" dirty="0">
                  <a:solidFill>
                    <a:srgbClr val="000000"/>
                  </a:solidFill>
                  <a:ea typeface="ＭＳ Ｐゴシック" pitchFamily="-65" charset="-128"/>
                  <a:cs typeface="ＭＳ Ｐゴシック" pitchFamily="-65" charset="-128"/>
                </a:rPr>
                <a:t>8</a:t>
              </a:r>
            </a:p>
          </p:txBody>
        </p:sp>
        <p:sp>
          <p:nvSpPr>
            <p:cNvPr id="25" name="Line 23"/>
            <p:cNvSpPr>
              <a:spLocks noChangeShapeType="1"/>
            </p:cNvSpPr>
            <p:nvPr/>
          </p:nvSpPr>
          <p:spPr bwMode="auto">
            <a:xfrm>
              <a:off x="3450" y="2609"/>
              <a:ext cx="1" cy="76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Line 24"/>
            <p:cNvSpPr>
              <a:spLocks noChangeShapeType="1"/>
            </p:cNvSpPr>
            <p:nvPr/>
          </p:nvSpPr>
          <p:spPr bwMode="auto">
            <a:xfrm>
              <a:off x="3835" y="2495"/>
              <a:ext cx="415" cy="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Line 25"/>
            <p:cNvSpPr>
              <a:spLocks noChangeShapeType="1"/>
            </p:cNvSpPr>
            <p:nvPr/>
          </p:nvSpPr>
          <p:spPr bwMode="auto">
            <a:xfrm>
              <a:off x="4250" y="2419"/>
              <a:ext cx="415" cy="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Line 26"/>
            <p:cNvSpPr>
              <a:spLocks noChangeShapeType="1"/>
            </p:cNvSpPr>
            <p:nvPr/>
          </p:nvSpPr>
          <p:spPr bwMode="auto">
            <a:xfrm>
              <a:off x="4250" y="2419"/>
              <a:ext cx="1" cy="76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Line 27"/>
            <p:cNvSpPr>
              <a:spLocks noChangeShapeType="1"/>
            </p:cNvSpPr>
            <p:nvPr/>
          </p:nvSpPr>
          <p:spPr bwMode="auto">
            <a:xfrm>
              <a:off x="1895" y="2570"/>
              <a:ext cx="1923" cy="1"/>
            </a:xfrm>
            <a:prstGeom prst="line">
              <a:avLst/>
            </a:prstGeom>
            <a:noFill/>
            <a:ln w="19080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0" name="Text Box 28"/>
            <p:cNvSpPr txBox="1">
              <a:spLocks noChangeArrowheads="1"/>
            </p:cNvSpPr>
            <p:nvPr/>
          </p:nvSpPr>
          <p:spPr bwMode="auto">
            <a:xfrm>
              <a:off x="2309" y="2356"/>
              <a:ext cx="858" cy="232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>
                  <a:solidFill>
                    <a:srgbClr val="3333FF"/>
                  </a:solidFill>
                  <a:ea typeface="ＭＳ Ｐゴシック" pitchFamily="-65" charset="-128"/>
                  <a:cs typeface="ＭＳ Ｐゴシック" pitchFamily="-65" charset="-128"/>
                </a:rPr>
                <a:t>Target Rate</a:t>
              </a:r>
            </a:p>
          </p:txBody>
        </p:sp>
        <p:sp>
          <p:nvSpPr>
            <p:cNvPr id="31" name="Line 30"/>
            <p:cNvSpPr>
              <a:spLocks noChangeShapeType="1"/>
            </p:cNvSpPr>
            <p:nvPr/>
          </p:nvSpPr>
          <p:spPr bwMode="auto">
            <a:xfrm>
              <a:off x="3450" y="2609"/>
              <a:ext cx="226" cy="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prstDash val="dash"/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31"/>
            <p:cNvSpPr>
              <a:spLocks noChangeShapeType="1"/>
            </p:cNvSpPr>
            <p:nvPr/>
          </p:nvSpPr>
          <p:spPr bwMode="auto">
            <a:xfrm>
              <a:off x="1610" y="2570"/>
              <a:ext cx="302" cy="1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Line 32"/>
            <p:cNvSpPr>
              <a:spLocks noChangeShapeType="1"/>
            </p:cNvSpPr>
            <p:nvPr/>
          </p:nvSpPr>
          <p:spPr bwMode="auto">
            <a:xfrm>
              <a:off x="1912" y="2192"/>
              <a:ext cx="1" cy="378"/>
            </a:xfrm>
            <a:prstGeom prst="line">
              <a:avLst/>
            </a:prstGeom>
            <a:noFill/>
            <a:ln w="19080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Line 33"/>
            <p:cNvSpPr>
              <a:spLocks noChangeShapeType="1"/>
            </p:cNvSpPr>
            <p:nvPr/>
          </p:nvSpPr>
          <p:spPr bwMode="auto">
            <a:xfrm>
              <a:off x="1610" y="2201"/>
              <a:ext cx="302" cy="1"/>
            </a:xfrm>
            <a:prstGeom prst="line">
              <a:avLst/>
            </a:prstGeom>
            <a:noFill/>
            <a:ln w="19080">
              <a:solidFill>
                <a:srgbClr val="3333FF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Text Box 34"/>
            <p:cNvSpPr txBox="1">
              <a:spLocks noChangeArrowheads="1"/>
            </p:cNvSpPr>
            <p:nvPr/>
          </p:nvSpPr>
          <p:spPr bwMode="auto">
            <a:xfrm>
              <a:off x="1628" y="2292"/>
              <a:ext cx="258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dirty="0" smtClean="0">
                  <a:solidFill>
                    <a:srgbClr val="000000"/>
                  </a:solidFill>
                  <a:ea typeface="ＭＳ Ｐゴシック" pitchFamily="-65" charset="-128"/>
                  <a:cs typeface="ＭＳ Ｐゴシック" pitchFamily="-65" charset="-128"/>
                </a:rPr>
                <a:t>R</a:t>
              </a:r>
              <a:r>
                <a:rPr lang="en-US" sz="2000" baseline="-25000" dirty="0" smtClean="0">
                  <a:solidFill>
                    <a:srgbClr val="000000"/>
                  </a:solidFill>
                  <a:ea typeface="ＭＳ Ｐゴシック" pitchFamily="-65" charset="-128"/>
                  <a:cs typeface="ＭＳ Ｐゴシック" pitchFamily="-65" charset="-128"/>
                </a:rPr>
                <a:t>C</a:t>
              </a:r>
              <a:endParaRPr lang="en-US" sz="2000" dirty="0">
                <a:solidFill>
                  <a:srgbClr val="000000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  <p:sp>
          <p:nvSpPr>
            <p:cNvPr id="36" name="Text Box 35"/>
            <p:cNvSpPr txBox="1">
              <a:spLocks noChangeArrowheads="1"/>
            </p:cNvSpPr>
            <p:nvPr/>
          </p:nvSpPr>
          <p:spPr bwMode="auto">
            <a:xfrm>
              <a:off x="1630" y="1924"/>
              <a:ext cx="253" cy="25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dirty="0" smtClean="0">
                  <a:solidFill>
                    <a:srgbClr val="3333FF"/>
                  </a:solidFill>
                  <a:ea typeface="ＭＳ Ｐゴシック" pitchFamily="-65" charset="-128"/>
                  <a:cs typeface="ＭＳ Ｐゴシック" pitchFamily="-65" charset="-128"/>
                </a:rPr>
                <a:t>R</a:t>
              </a:r>
              <a:r>
                <a:rPr lang="en-US" sz="2000" baseline="-25000" dirty="0" smtClean="0">
                  <a:solidFill>
                    <a:srgbClr val="3333FF"/>
                  </a:solidFill>
                  <a:ea typeface="ＭＳ Ｐゴシック" pitchFamily="-65" charset="-128"/>
                  <a:cs typeface="ＭＳ Ｐゴシック" pitchFamily="-65" charset="-128"/>
                </a:rPr>
                <a:t>T</a:t>
              </a:r>
              <a:endParaRPr lang="en-US" sz="2000" dirty="0">
                <a:solidFill>
                  <a:srgbClr val="3333FF"/>
                </a:solidFill>
                <a:ea typeface="ＭＳ Ｐゴシック" pitchFamily="-65" charset="-128"/>
                <a:cs typeface="ＭＳ Ｐゴシック" pitchFamily="-65" charset="-128"/>
              </a:endParaRPr>
            </a:p>
          </p:txBody>
        </p:sp>
      </p:grpSp>
      <p:sp>
        <p:nvSpPr>
          <p:cNvPr id="37" name="Text Box 30"/>
          <p:cNvSpPr txBox="1">
            <a:spLocks noChangeArrowheads="1"/>
          </p:cNvSpPr>
          <p:nvPr/>
        </p:nvSpPr>
        <p:spPr bwMode="auto">
          <a:xfrm>
            <a:off x="6194425" y="4156074"/>
            <a:ext cx="1595606" cy="3715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solidFill>
                  <a:srgbClr val="FF0000"/>
                </a:solidFill>
                <a:ea typeface="Arial Unicode MS" pitchFamily="-65" charset="0"/>
                <a:cs typeface="Arial Unicode MS" pitchFamily="-65" charset="0"/>
              </a:rPr>
              <a:t>Active Increase</a:t>
            </a:r>
            <a:endParaRPr lang="en-US" dirty="0">
              <a:solidFill>
                <a:srgbClr val="FF0000"/>
              </a:solidFill>
              <a:ea typeface="Arial Unicode MS" pitchFamily="-65" charset="0"/>
              <a:cs typeface="Arial Unicode MS" pitchFamily="-65" charset="0"/>
            </a:endParaRPr>
          </a:p>
        </p:txBody>
      </p:sp>
      <p:cxnSp>
        <p:nvCxnSpPr>
          <p:cNvPr id="38" name="Straight Arrow Connector 37"/>
          <p:cNvCxnSpPr>
            <a:cxnSpLocks noChangeShapeType="1"/>
          </p:cNvCxnSpPr>
          <p:nvPr/>
        </p:nvCxnSpPr>
        <p:spPr bwMode="auto">
          <a:xfrm>
            <a:off x="6096000" y="4141787"/>
            <a:ext cx="1752600" cy="1587"/>
          </a:xfrm>
          <a:prstGeom prst="straightConnector1">
            <a:avLst/>
          </a:prstGeom>
          <a:noFill/>
          <a:ln w="25400">
            <a:solidFill>
              <a:srgbClr val="FF0000"/>
            </a:solidFill>
            <a:round/>
            <a:headEnd/>
            <a:tailEnd type="arrow" w="med" len="med"/>
          </a:ln>
          <a:effectLst/>
        </p:spPr>
      </p:cxnSp>
      <p:sp>
        <p:nvSpPr>
          <p:cNvPr id="39" name="Text Box 28"/>
          <p:cNvSpPr txBox="1">
            <a:spLocks noChangeArrowheads="1"/>
          </p:cNvSpPr>
          <p:nvPr/>
        </p:nvSpPr>
        <p:spPr bwMode="auto">
          <a:xfrm>
            <a:off x="4289425" y="2174874"/>
            <a:ext cx="1654175" cy="3683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>
                <a:solidFill>
                  <a:srgbClr val="800000"/>
                </a:solidFill>
                <a:ea typeface="Arial Unicode MS" pitchFamily="-65" charset="0"/>
                <a:cs typeface="Arial Unicode MS" pitchFamily="-65" charset="0"/>
              </a:rPr>
              <a:t>Fast Recovery</a:t>
            </a:r>
          </a:p>
        </p:txBody>
      </p:sp>
      <p:cxnSp>
        <p:nvCxnSpPr>
          <p:cNvPr id="40" name="Straight Arrow Connector 39"/>
          <p:cNvCxnSpPr>
            <a:cxnSpLocks noChangeShapeType="1"/>
          </p:cNvCxnSpPr>
          <p:nvPr/>
        </p:nvCxnSpPr>
        <p:spPr bwMode="auto">
          <a:xfrm>
            <a:off x="3200400" y="2619374"/>
            <a:ext cx="2895600" cy="1588"/>
          </a:xfrm>
          <a:prstGeom prst="straightConnector1">
            <a:avLst/>
          </a:prstGeom>
          <a:noFill/>
          <a:ln w="25400">
            <a:solidFill>
              <a:srgbClr val="800000"/>
            </a:solidFill>
            <a:round/>
            <a:headEnd type="triangle" w="med" len="med"/>
            <a:tailEnd/>
          </a:ln>
          <a:effectLst/>
        </p:spPr>
      </p:cxnSp>
      <p:sp>
        <p:nvSpPr>
          <p:cNvPr id="41" name="Text Box 30"/>
          <p:cNvSpPr txBox="1">
            <a:spLocks noChangeArrowheads="1"/>
          </p:cNvSpPr>
          <p:nvPr/>
        </p:nvSpPr>
        <p:spPr bwMode="auto">
          <a:xfrm>
            <a:off x="6802437" y="2879686"/>
            <a:ext cx="463034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90000" tIns="46800" rIns="90000" bIns="46800" anchor="ctr">
            <a:prstTxWarp prst="textNoShape">
              <a:avLst/>
            </a:prstTxWarp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smtClean="0">
                <a:solidFill>
                  <a:srgbClr val="FF0000"/>
                </a:solidFill>
                <a:ea typeface="Arial Unicode MS" pitchFamily="-65" charset="0"/>
                <a:cs typeface="Arial Unicode MS" pitchFamily="-65" charset="0"/>
              </a:rPr>
              <a:t>R</a:t>
            </a:r>
            <a:r>
              <a:rPr lang="en-US" sz="2000" baseline="-25000" dirty="0" smtClean="0">
                <a:solidFill>
                  <a:srgbClr val="FF0000"/>
                </a:solidFill>
                <a:ea typeface="Arial Unicode MS" pitchFamily="-65" charset="0"/>
                <a:cs typeface="Arial Unicode MS" pitchFamily="-65" charset="0"/>
              </a:rPr>
              <a:t>AI</a:t>
            </a:r>
            <a:endParaRPr lang="en-US" sz="2000" dirty="0">
              <a:solidFill>
                <a:srgbClr val="FF0000"/>
              </a:solidFill>
              <a:ea typeface="Arial Unicode MS" pitchFamily="-65" charset="0"/>
              <a:cs typeface="Arial Unicode MS" pitchFamily="-65" charset="0"/>
            </a:endParaRPr>
          </a:p>
        </p:txBody>
      </p:sp>
      <p:cxnSp>
        <p:nvCxnSpPr>
          <p:cNvPr id="42" name="Straight Connector 41"/>
          <p:cNvCxnSpPr/>
          <p:nvPr/>
        </p:nvCxnSpPr>
        <p:spPr>
          <a:xfrm rot="16200000" flipH="1">
            <a:off x="4984751" y="3384548"/>
            <a:ext cx="2216149" cy="6349"/>
          </a:xfrm>
          <a:prstGeom prst="line">
            <a:avLst/>
          </a:prstGeom>
          <a:ln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4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Tm="52281"/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val 6"/>
          <p:cNvSpPr/>
          <p:nvPr/>
        </p:nvSpPr>
        <p:spPr>
          <a:xfrm>
            <a:off x="304800" y="3429000"/>
            <a:ext cx="762000" cy="762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lt1"/>
              </a:solidFill>
            </a:endParaRPr>
          </a:p>
        </p:txBody>
      </p:sp>
      <p:sp>
        <p:nvSpPr>
          <p:cNvPr id="6" name="Oval 5"/>
          <p:cNvSpPr/>
          <p:nvPr/>
        </p:nvSpPr>
        <p:spPr>
          <a:xfrm>
            <a:off x="304800" y="2667000"/>
            <a:ext cx="762000" cy="762000"/>
          </a:xfrm>
          <a:prstGeom prst="ellipse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>
            <a:innerShdw blurRad="114300">
              <a:prstClr val="black"/>
            </a:innerShdw>
          </a:effectLst>
          <a:scene3d>
            <a:camera prst="orthographicFront"/>
            <a:lightRig rig="threePt" dir="t"/>
          </a:scene3d>
          <a:sp3d prstMaterial="plastic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lt1"/>
              </a:solidFill>
            </a:endParaRPr>
          </a:p>
        </p:txBody>
      </p:sp>
      <p:graphicFrame>
        <p:nvGraphicFramePr>
          <p:cNvPr id="62466" name="Object 2"/>
          <p:cNvGraphicFramePr>
            <a:graphicFrameLocks noChangeAspect="1"/>
          </p:cNvGraphicFramePr>
          <p:nvPr/>
        </p:nvGraphicFramePr>
        <p:xfrm>
          <a:off x="472699" y="2711450"/>
          <a:ext cx="8366501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2037" name="Equation" r:id="rId5" imgW="5155920" imgH="1993680" progId="Equation.3">
                  <p:embed/>
                </p:oleObj>
              </mc:Choice>
              <mc:Fallback>
                <p:oleObj name="Equation" r:id="rId5" imgW="5155920" imgH="199368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699" y="2711450"/>
                        <a:ext cx="8366501" cy="32321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468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Fluid Model for QCN</a:t>
            </a:r>
          </a:p>
        </p:txBody>
      </p:sp>
      <p:sp>
        <p:nvSpPr>
          <p:cNvPr id="6246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305800" cy="5181600"/>
          </a:xfrm>
        </p:spPr>
        <p:txBody>
          <a:bodyPr>
            <a:normAutofit/>
          </a:bodyPr>
          <a:lstStyle/>
          <a:p>
            <a:pPr marL="341313" indent="-341313">
              <a:spcBef>
                <a:spcPts val="450"/>
              </a:spcBef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/>
              <a:t>Assume N flows pass through a single queue at a switch. </a:t>
            </a:r>
            <a:endParaRPr lang="en-US" sz="2400" dirty="0" smtClean="0"/>
          </a:p>
          <a:p>
            <a:pPr marL="341313" indent="-341313">
              <a:spcBef>
                <a:spcPts val="450"/>
              </a:spcBef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r>
              <a:rPr lang="en-US" sz="2400" dirty="0" smtClean="0"/>
              <a:t>	The State </a:t>
            </a:r>
            <a:r>
              <a:rPr lang="en-US" sz="2400" dirty="0"/>
              <a:t>variables are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T</a:t>
            </a:r>
            <a:r>
              <a:rPr lang="en-US" sz="2400" i="1" dirty="0" smtClean="0"/>
              <a:t>(t</a:t>
            </a:r>
            <a:r>
              <a:rPr lang="en-US" sz="2400" i="1" dirty="0"/>
              <a:t>),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C</a:t>
            </a:r>
            <a:r>
              <a:rPr lang="en-US" sz="2400" i="1" dirty="0" smtClean="0"/>
              <a:t>(t</a:t>
            </a:r>
            <a:r>
              <a:rPr lang="en-US" sz="2400" i="1" dirty="0"/>
              <a:t>), q(t</a:t>
            </a:r>
            <a:r>
              <a:rPr lang="en-US" sz="2400" i="1" dirty="0" smtClean="0"/>
              <a:t>).</a:t>
            </a:r>
            <a:endParaRPr lang="en-US" sz="2400" i="1" dirty="0"/>
          </a:p>
          <a:p>
            <a:pPr marL="341313" indent="-341313">
              <a:spcBef>
                <a:spcPts val="450"/>
              </a:spcBef>
              <a:buFontTx/>
              <a:buNone/>
              <a:tabLst>
                <a:tab pos="911225" algn="l"/>
                <a:tab pos="1825625" algn="l"/>
                <a:tab pos="2740025" algn="l"/>
                <a:tab pos="3654425" algn="l"/>
                <a:tab pos="4568825" algn="l"/>
                <a:tab pos="5483225" algn="l"/>
                <a:tab pos="6397625" algn="l"/>
                <a:tab pos="7312025" algn="l"/>
                <a:tab pos="8226425" algn="l"/>
                <a:tab pos="9140825" algn="l"/>
                <a:tab pos="10055225" algn="l"/>
              </a:tabLst>
            </a:pPr>
            <a:endParaRPr lang="en-US" sz="2400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879D605-44C7-3C4C-AF91-289201FC9EB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custDataLst>
      <p:tags r:id="rId2"/>
    </p:custDataLst>
  </p:cSld>
  <p:clrMapOvr>
    <a:masterClrMapping/>
  </p:clrMapOvr>
  <p:transition xmlns:p14="http://schemas.microsoft.com/office/powerpoint/2010/main" spd="med" advTm="50204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Accuracy: model vs. simulation</a:t>
            </a:r>
          </a:p>
        </p:txBody>
      </p:sp>
      <p:pic>
        <p:nvPicPr>
          <p:cNvPr id="5" name="Picture 4" descr="N10_RTT100us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9600" y="1447800"/>
            <a:ext cx="4220308" cy="4572000"/>
          </a:xfrm>
          <a:prstGeom prst="rect">
            <a:avLst/>
          </a:prstGeom>
        </p:spPr>
      </p:pic>
      <p:pic>
        <p:nvPicPr>
          <p:cNvPr id="6" name="Picture 5" descr="N10_RTT100us.eps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648200" y="1447800"/>
            <a:ext cx="4220309" cy="4572000"/>
          </a:xfrm>
          <a:prstGeom prst="rect">
            <a:avLst/>
          </a:prstGeom>
        </p:spPr>
      </p:pic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Tm="39703"/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Linear Control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/>
          <a:lstStyle/>
          <a:p>
            <a:r>
              <a:rPr lang="en-US" dirty="0" smtClean="0"/>
              <a:t>Linearization around fixed point: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256002" name="Object 2"/>
          <p:cNvGraphicFramePr>
            <a:graphicFrameLocks noChangeAspect="1"/>
          </p:cNvGraphicFramePr>
          <p:nvPr/>
        </p:nvGraphicFramePr>
        <p:xfrm>
          <a:off x="1196975" y="2824163"/>
          <a:ext cx="5584825" cy="1976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1" name="Equation" r:id="rId4" imgW="3441600" imgH="1218960" progId="Equation.3">
                  <p:embed/>
                </p:oleObj>
              </mc:Choice>
              <mc:Fallback>
                <p:oleObj name="Equation" r:id="rId4" imgW="3441600" imgH="1218960" progId="Equation.3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96975" y="2824163"/>
                        <a:ext cx="5584825" cy="19764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03" name="Object 2"/>
          <p:cNvGraphicFramePr>
            <a:graphicFrameLocks noChangeAspect="1"/>
          </p:cNvGraphicFramePr>
          <p:nvPr/>
        </p:nvGraphicFramePr>
        <p:xfrm>
          <a:off x="1752600" y="2124075"/>
          <a:ext cx="589438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12" name="Equation" r:id="rId6" imgW="3632040" imgH="241200" progId="Equation.3">
                  <p:embed/>
                </p:oleObj>
              </mc:Choice>
              <mc:Fallback>
                <p:oleObj name="Equation" r:id="rId6" imgW="3632040" imgH="241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52600" y="2124075"/>
                        <a:ext cx="5894387" cy="390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Left Brace 6"/>
          <p:cNvSpPr/>
          <p:nvPr/>
        </p:nvSpPr>
        <p:spPr>
          <a:xfrm>
            <a:off x="838200" y="2819400"/>
            <a:ext cx="304800" cy="1981200"/>
          </a:xfrm>
          <a:prstGeom prst="lef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562600" y="4092714"/>
            <a:ext cx="2971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Tx/>
              <a:buChar char="-"/>
            </a:pPr>
            <a:r>
              <a:rPr lang="en-US" sz="2000" dirty="0" smtClean="0"/>
              <a:t> all constants depend</a:t>
            </a:r>
          </a:p>
          <a:p>
            <a:r>
              <a:rPr lang="en-US" sz="2000" dirty="0" smtClean="0"/>
              <a:t>  on </a:t>
            </a:r>
            <a:r>
              <a:rPr lang="en-US" sz="2000" i="1" dirty="0" smtClean="0"/>
              <a:t>C, N, </a:t>
            </a:r>
            <a:r>
              <a:rPr lang="en-US" sz="2000" i="1" dirty="0" err="1" smtClean="0"/>
              <a:t>p</a:t>
            </a:r>
            <a:r>
              <a:rPr lang="en-US" sz="2000" i="1" baseline="-25000" dirty="0" err="1" smtClean="0"/>
              <a:t>s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d</a:t>
            </a:r>
            <a:r>
              <a:rPr lang="en-US" sz="2000" i="1" dirty="0" smtClean="0"/>
              <a:t>, R</a:t>
            </a:r>
            <a:r>
              <a:rPr lang="en-US" sz="2000" i="1" baseline="-25000" dirty="0" smtClean="0"/>
              <a:t>AI</a:t>
            </a:r>
            <a:r>
              <a:rPr lang="en-US" sz="2000" i="1" dirty="0" smtClean="0"/>
              <a:t>, w </a:t>
            </a:r>
            <a:endParaRPr lang="en-US" sz="2000" dirty="0"/>
          </a:p>
        </p:txBody>
      </p:sp>
      <p:grpSp>
        <p:nvGrpSpPr>
          <p:cNvPr id="14" name="Group 13"/>
          <p:cNvGrpSpPr/>
          <p:nvPr/>
        </p:nvGrpSpPr>
        <p:grpSpPr>
          <a:xfrm>
            <a:off x="1524000" y="5160033"/>
            <a:ext cx="5867400" cy="1240767"/>
            <a:chOff x="1752600" y="5105400"/>
            <a:chExt cx="5867400" cy="1240767"/>
          </a:xfrm>
        </p:grpSpPr>
        <p:sp>
          <p:nvSpPr>
            <p:cNvPr id="8" name="Rounded Rectangle 7"/>
            <p:cNvSpPr/>
            <p:nvPr/>
          </p:nvSpPr>
          <p:spPr>
            <a:xfrm>
              <a:off x="1752600" y="5105401"/>
              <a:ext cx="5867400" cy="1240766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aphicFrame>
          <p:nvGraphicFramePr>
            <p:cNvPr id="256004" name="Object 4"/>
            <p:cNvGraphicFramePr>
              <a:graphicFrameLocks noChangeAspect="1"/>
            </p:cNvGraphicFramePr>
            <p:nvPr/>
          </p:nvGraphicFramePr>
          <p:xfrm>
            <a:off x="4114800" y="5410200"/>
            <a:ext cx="3371850" cy="649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13" name="Equation" r:id="rId8" imgW="2171520" imgH="419040" progId="Equation.3">
                    <p:embed/>
                  </p:oleObj>
                </mc:Choice>
                <mc:Fallback>
                  <p:oleObj name="Equation" r:id="rId8" imgW="2171520" imgH="419040" progId="Equation.3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14800" y="5410200"/>
                          <a:ext cx="3371850" cy="649288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256005" name="Object 5"/>
            <p:cNvGraphicFramePr>
              <a:graphicFrameLocks noChangeAspect="1"/>
            </p:cNvGraphicFramePr>
            <p:nvPr/>
          </p:nvGraphicFramePr>
          <p:xfrm>
            <a:off x="2286000" y="5791200"/>
            <a:ext cx="1378495" cy="3810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56014" name="Equation" r:id="rId10" imgW="736560" imgH="203040" progId="Equation.3">
                    <p:embed/>
                  </p:oleObj>
                </mc:Choice>
                <mc:Fallback>
                  <p:oleObj name="Equation" r:id="rId10" imgW="736560" imgH="203040" progId="Equation.3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2286000" y="5791200"/>
                          <a:ext cx="1378495" cy="381000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blipFill dpi="0" rotWithShape="0">
                                <a:blip/>
                                <a:srcRect/>
                                <a:stretch>
                                  <a:fillRect/>
                                </a:stretch>
                              </a:blip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13" name="TextBox 12"/>
            <p:cNvSpPr txBox="1"/>
            <p:nvPr/>
          </p:nvSpPr>
          <p:spPr>
            <a:xfrm>
              <a:off x="2133600" y="5105400"/>
              <a:ext cx="16002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smtClean="0"/>
                <a:t>Characteristic Equation</a:t>
              </a:r>
              <a:endParaRPr lang="en-US" b="1" dirty="0"/>
            </a:p>
          </p:txBody>
        </p:sp>
      </p:grpSp>
    </p:spTree>
    <p:custDataLst>
      <p:tags r:id="rId2"/>
    </p:custDataLst>
  </p:cSld>
  <p:clrMapOvr>
    <a:masterClrMapping/>
  </p:clrMapOvr>
  <p:transition xmlns:p14="http://schemas.microsoft.com/office/powerpoint/2010/main" advTm="60094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QCN Stability Margin </a:t>
            </a:r>
            <a:br>
              <a:rPr lang="en-US" dirty="0" smtClean="0"/>
            </a:br>
            <a:r>
              <a:rPr lang="en-US" dirty="0" smtClean="0"/>
              <a:t>(Linear Analysis)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9050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Using the </a:t>
            </a:r>
            <a:r>
              <a:rPr lang="en-US" dirty="0" err="1" smtClean="0"/>
              <a:t>Bodé</a:t>
            </a:r>
            <a:r>
              <a:rPr lang="en-US" dirty="0" smtClean="0"/>
              <a:t> criterion, we obtain:</a:t>
            </a:r>
          </a:p>
          <a:p>
            <a:pPr>
              <a:buNone/>
            </a:pPr>
            <a:endParaRPr lang="en-US" dirty="0" smtClean="0"/>
          </a:p>
          <a:p>
            <a:pPr marL="0">
              <a:buNone/>
            </a:pPr>
            <a:r>
              <a:rPr lang="en-US" i="1" dirty="0" smtClean="0"/>
              <a:t> </a:t>
            </a:r>
          </a:p>
          <a:p>
            <a:pPr marL="0">
              <a:buNone/>
            </a:pPr>
            <a:endParaRPr lang="en-US" i="1" dirty="0" smtClean="0"/>
          </a:p>
          <a:p>
            <a:pPr marL="0">
              <a:buNone/>
            </a:pPr>
            <a:endParaRPr lang="en-US" i="1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176133" name="Rectangle 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6134" name="Rectangle 6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00200" y="2362200"/>
          <a:ext cx="5991225" cy="914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133" name="Equation" r:id="rId3" imgW="3162240" imgH="482400" progId="Equation.3">
                  <p:embed/>
                </p:oleObj>
              </mc:Choice>
              <mc:Fallback>
                <p:oleObj name="Equation" r:id="rId3" imgW="3162240" imgH="4824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00200" y="2362200"/>
                        <a:ext cx="5991225" cy="914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6136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1143000" y="3657600"/>
            <a:ext cx="7086600" cy="1371600"/>
            <a:chOff x="914400" y="3657600"/>
            <a:chExt cx="7086600" cy="1371600"/>
          </a:xfrm>
        </p:grpSpPr>
        <p:sp>
          <p:nvSpPr>
            <p:cNvPr id="9" name="Rounded Rectangle 8"/>
            <p:cNvSpPr/>
            <p:nvPr/>
          </p:nvSpPr>
          <p:spPr>
            <a:xfrm>
              <a:off x="914400" y="3657600"/>
              <a:ext cx="7086600" cy="1371600"/>
            </a:xfrm>
            <a:prstGeom prst="round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 smtClean="0"/>
                <a:t>The QCN control loop is (locally) stable if:</a:t>
              </a:r>
            </a:p>
            <a:p>
              <a:pPr algn="ctr"/>
              <a:r>
                <a:rPr lang="en-US" sz="2800" dirty="0" smtClean="0"/>
                <a:t> </a:t>
              </a:r>
              <a:endParaRPr lang="en-US" sz="2800" dirty="0"/>
            </a:p>
          </p:txBody>
        </p:sp>
        <p:pic>
          <p:nvPicPr>
            <p:cNvPr id="176135" name="Picture 7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886200" y="4343400"/>
              <a:ext cx="1202817" cy="603504"/>
            </a:xfrm>
            <a:prstGeom prst="rect">
              <a:avLst/>
            </a:prstGeom>
            <a:noFill/>
          </p:spPr>
        </p:pic>
      </p:grpSp>
      <p:sp>
        <p:nvSpPr>
          <p:cNvPr id="176137" name="Rectangle 9"/>
          <p:cNvSpPr>
            <a:spLocks noChangeArrowheads="1"/>
          </p:cNvSpPr>
          <p:nvPr/>
        </p:nvSpPr>
        <p:spPr bwMode="auto">
          <a:xfrm>
            <a:off x="0" y="18288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990600" y="5562600"/>
            <a:ext cx="7010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/>
              <a:t>- </a:t>
            </a:r>
            <a:r>
              <a:rPr lang="el-GR" sz="2000" i="1" dirty="0" smtClean="0"/>
              <a:t>ω</a:t>
            </a:r>
            <a:r>
              <a:rPr lang="en-US" sz="2000" i="1" baseline="30000" dirty="0" smtClean="0"/>
              <a:t>*</a:t>
            </a:r>
            <a:r>
              <a:rPr lang="en-US" sz="2000" i="1" dirty="0" smtClean="0"/>
              <a:t>, b, </a:t>
            </a:r>
            <a:r>
              <a:rPr lang="el-GR" sz="2000" i="1" dirty="0" smtClean="0"/>
              <a:t>β</a:t>
            </a:r>
            <a:r>
              <a:rPr lang="en-US" sz="2000" i="1" dirty="0" smtClean="0"/>
              <a:t>, </a:t>
            </a:r>
            <a:r>
              <a:rPr lang="el-GR" sz="2000" i="1" dirty="0" smtClean="0"/>
              <a:t>ϒ</a:t>
            </a:r>
            <a:r>
              <a:rPr lang="en-US" sz="2000" i="1" dirty="0" smtClean="0"/>
              <a:t> </a:t>
            </a:r>
            <a:r>
              <a:rPr lang="en-US" sz="2000" dirty="0" smtClean="0"/>
              <a:t>are known constants depending on </a:t>
            </a:r>
            <a:r>
              <a:rPr lang="en-US" sz="2000" i="1" dirty="0" smtClean="0"/>
              <a:t>C, N, </a:t>
            </a:r>
            <a:r>
              <a:rPr lang="en-US" sz="2000" i="1" dirty="0" err="1" smtClean="0"/>
              <a:t>p</a:t>
            </a:r>
            <a:r>
              <a:rPr lang="en-US" sz="2000" i="1" baseline="-25000" dirty="0" err="1" smtClean="0"/>
              <a:t>s</a:t>
            </a:r>
            <a:r>
              <a:rPr lang="en-US" sz="2000" i="1" dirty="0" smtClean="0"/>
              <a:t>, </a:t>
            </a:r>
            <a:r>
              <a:rPr lang="en-US" sz="2000" i="1" dirty="0" err="1" smtClean="0"/>
              <a:t>G</a:t>
            </a:r>
            <a:r>
              <a:rPr lang="en-US" sz="2000" i="1" baseline="-25000" dirty="0" err="1" smtClean="0"/>
              <a:t>d</a:t>
            </a:r>
            <a:r>
              <a:rPr lang="en-US" sz="2000" i="1" dirty="0" smtClean="0"/>
              <a:t>, R</a:t>
            </a:r>
            <a:r>
              <a:rPr lang="en-US" sz="2000" i="1" baseline="-25000" dirty="0" smtClean="0"/>
              <a:t>AI</a:t>
            </a:r>
            <a:r>
              <a:rPr lang="en-US" sz="2000" i="1" dirty="0" smtClean="0"/>
              <a:t>, w. </a:t>
            </a:r>
          </a:p>
          <a:p>
            <a:endParaRPr lang="en-US" sz="2000" dirty="0"/>
          </a:p>
        </p:txBody>
      </p:sp>
    </p:spTree>
  </p:cSld>
  <p:clrMapOvr>
    <a:masterClrMapping/>
  </p:clrMapOvr>
  <p:transition xmlns:p14="http://schemas.microsoft.com/office/powerpoint/2010/main" advTm="30750"/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Summary</a:t>
            </a:r>
          </a:p>
        </p:txBody>
      </p:sp>
      <p:sp>
        <p:nvSpPr>
          <p:cNvPr id="1229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28600" y="1295400"/>
            <a:ext cx="8610600" cy="5257800"/>
          </a:xfrm>
        </p:spPr>
        <p:txBody>
          <a:bodyPr>
            <a:normAutofit/>
          </a:bodyPr>
          <a:lstStyle/>
          <a:p>
            <a:pPr marL="365125" indent="-365125">
              <a:lnSpc>
                <a:spcPct val="90000"/>
              </a:lnSpc>
              <a:spcBef>
                <a:spcPts val="550"/>
              </a:spcBef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r>
              <a:rPr lang="en-US" sz="2400" dirty="0"/>
              <a:t>The algorithm has been extensively tested in deployment scenarios of interest </a:t>
            </a:r>
          </a:p>
          <a:p>
            <a:pPr marL="914400" lvl="1" indent="-457200">
              <a:lnSpc>
                <a:spcPct val="90000"/>
              </a:lnSpc>
              <a:spcBef>
                <a:spcPts val="500"/>
              </a:spcBef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r>
              <a:rPr lang="en-US" sz="2000" dirty="0"/>
              <a:t>Esp. interoperability with link-level PAUSE and TCP</a:t>
            </a:r>
            <a:endParaRPr lang="en-US" sz="2000" dirty="0" smtClean="0"/>
          </a:p>
          <a:p>
            <a:pPr marL="914400" lvl="1" indent="-457200">
              <a:lnSpc>
                <a:spcPct val="90000"/>
              </a:lnSpc>
              <a:spcBef>
                <a:spcPts val="500"/>
              </a:spcBef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endParaRPr lang="en-US" sz="2000" dirty="0" smtClean="0"/>
          </a:p>
          <a:p>
            <a:pPr marL="365125" indent="-365125">
              <a:lnSpc>
                <a:spcPct val="90000"/>
              </a:lnSpc>
              <a:spcBef>
                <a:spcPts val="500"/>
              </a:spcBef>
              <a:buFontTx/>
              <a:buNone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endParaRPr lang="en-US" sz="2000" dirty="0"/>
          </a:p>
          <a:p>
            <a:pPr marL="365125" indent="-365125">
              <a:lnSpc>
                <a:spcPct val="90000"/>
              </a:lnSpc>
              <a:spcBef>
                <a:spcPts val="550"/>
              </a:spcBef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r>
              <a:rPr lang="en-US" sz="2400" dirty="0"/>
              <a:t>The </a:t>
            </a:r>
            <a:r>
              <a:rPr lang="en-US" sz="2400" dirty="0" smtClean="0"/>
              <a:t>linear control theoretic analysis gives stability margins, </a:t>
            </a:r>
            <a:r>
              <a:rPr lang="en-US" sz="2400" dirty="0"/>
              <a:t>but </a:t>
            </a:r>
            <a:r>
              <a:rPr lang="en-US" sz="2400" dirty="0" smtClean="0"/>
              <a:t>doesn’t provide any insight as to </a:t>
            </a:r>
            <a:r>
              <a:rPr lang="en-US" sz="2400" i="1" dirty="0" smtClean="0"/>
              <a:t>why</a:t>
            </a:r>
            <a:r>
              <a:rPr lang="en-US" sz="2400" dirty="0" smtClean="0"/>
              <a:t> QCN </a:t>
            </a:r>
            <a:r>
              <a:rPr lang="en-US" sz="2400" dirty="0"/>
              <a:t>(and BIC-TCP) display strong stability in the face of increasing </a:t>
            </a:r>
            <a:r>
              <a:rPr lang="en-US" sz="2400" dirty="0" smtClean="0"/>
              <a:t>lags.</a:t>
            </a:r>
            <a:endParaRPr lang="en-US" sz="2400" dirty="0"/>
          </a:p>
          <a:p>
            <a:pPr marL="365125" indent="-365125">
              <a:lnSpc>
                <a:spcPct val="90000"/>
              </a:lnSpc>
              <a:spcBef>
                <a:spcPts val="550"/>
              </a:spcBef>
              <a:buFontTx/>
              <a:buNone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endParaRPr lang="en-US" sz="2400" dirty="0"/>
          </a:p>
          <a:p>
            <a:pPr marL="365125" indent="-365125">
              <a:lnSpc>
                <a:spcPct val="90000"/>
              </a:lnSpc>
              <a:spcBef>
                <a:spcPts val="550"/>
              </a:spcBef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r>
              <a:rPr lang="en-US" sz="2400" dirty="0"/>
              <a:t>While attempting to understand </a:t>
            </a:r>
            <a:r>
              <a:rPr lang="en-US" sz="2400" dirty="0" smtClean="0"/>
              <a:t>this, </a:t>
            </a:r>
            <a:r>
              <a:rPr lang="en-US" sz="2400" dirty="0"/>
              <a:t>we have uncovered a </a:t>
            </a:r>
            <a:r>
              <a:rPr lang="en-US" sz="2400" dirty="0" smtClean="0"/>
              <a:t>general method </a:t>
            </a:r>
            <a:r>
              <a:rPr lang="en-US" sz="2400" dirty="0"/>
              <a:t>for improving the stability of </a:t>
            </a:r>
            <a:r>
              <a:rPr lang="en-US" sz="2400" dirty="0" smtClean="0"/>
              <a:t>congestion </a:t>
            </a:r>
            <a:r>
              <a:rPr lang="en-US" sz="2400" dirty="0"/>
              <a:t>control </a:t>
            </a:r>
            <a:r>
              <a:rPr lang="en-US" sz="2400" dirty="0" smtClean="0"/>
              <a:t>schemes; </a:t>
            </a:r>
            <a:r>
              <a:rPr lang="en-US" sz="2400" dirty="0"/>
              <a:t>we present this next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15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med" advTm="44014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additive="repl"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2667000"/>
            <a:ext cx="9144000" cy="9906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/>
              <a:t>The Averaging Principle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Tm="2828"/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1" name="Rectangle 3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7175" cy="993775"/>
          </a:xfrm>
        </p:spPr>
        <p:txBody>
          <a:bodyPr lIns="90000" tIns="46800" rIns="90000" bIns="46800"/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The Averaging Principle (AP)</a:t>
            </a:r>
            <a:r>
              <a:rPr lang="x-none">
                <a:latin typeface="Calibri" charset="0"/>
                <a:ea typeface="Arial" charset="0"/>
                <a:cs typeface="Arial" charset="0"/>
              </a:rPr>
              <a:t>‏</a:t>
            </a:r>
            <a:endParaRPr lang="en-US"/>
          </a:p>
        </p:txBody>
      </p:sp>
      <p:sp>
        <p:nvSpPr>
          <p:cNvPr id="6861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152400" y="1143000"/>
            <a:ext cx="8534400" cy="685800"/>
          </a:xfrm>
        </p:spPr>
        <p:txBody>
          <a:bodyPr lIns="90000" tIns="46800" rIns="90000" bIns="46800">
            <a:noAutofit/>
          </a:bodyPr>
          <a:lstStyle/>
          <a:p>
            <a:pPr marL="339725" indent="-339725" defTabSz="457200">
              <a:lnSpc>
                <a:spcPct val="90000"/>
              </a:lnSpc>
              <a:spcBef>
                <a:spcPts val="500"/>
              </a:spcBef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r>
              <a:rPr lang="en-US" sz="2000" dirty="0"/>
              <a:t>A </a:t>
            </a:r>
            <a:r>
              <a:rPr lang="en-US" sz="2000" dirty="0" smtClean="0"/>
              <a:t>controller (source) is </a:t>
            </a:r>
            <a:r>
              <a:rPr lang="en-US" sz="2000" dirty="0"/>
              <a:t>instructed </a:t>
            </a:r>
            <a:r>
              <a:rPr lang="en-US" sz="2000" dirty="0" smtClean="0"/>
              <a:t>periodically to adjust the input signal (sending rate) to the plant (switch queue).</a:t>
            </a:r>
            <a:endParaRPr lang="en-US" sz="2000" dirty="0"/>
          </a:p>
        </p:txBody>
      </p:sp>
      <p:sp>
        <p:nvSpPr>
          <p:cNvPr id="68613" name="Rectangle 5"/>
          <p:cNvSpPr>
            <a:spLocks noChangeArrowheads="1"/>
          </p:cNvSpPr>
          <p:nvPr/>
        </p:nvSpPr>
        <p:spPr bwMode="auto">
          <a:xfrm>
            <a:off x="152400" y="3733800"/>
            <a:ext cx="8534400" cy="685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6800" rIns="90000" bIns="46800">
            <a:prstTxWarp prst="textNoShape">
              <a:avLst/>
            </a:prstTxWarp>
          </a:bodyPr>
          <a:lstStyle/>
          <a:p>
            <a:pPr marL="339725" indent="-339725" defTabSz="457200">
              <a:lnSpc>
                <a:spcPct val="90000"/>
              </a:lnSpc>
              <a:spcBef>
                <a:spcPts val="500"/>
              </a:spcBef>
              <a:buClr>
                <a:srgbClr val="000000"/>
              </a:buClr>
              <a:buSzPct val="100000"/>
              <a:buFont typeface="Arial" charset="0"/>
              <a:buChar char="•"/>
              <a:tabLst>
                <a:tab pos="339725" algn="l"/>
                <a:tab pos="796925" algn="l"/>
                <a:tab pos="1254125" algn="l"/>
                <a:tab pos="1711325" algn="l"/>
                <a:tab pos="2168525" algn="l"/>
                <a:tab pos="2625725" algn="l"/>
                <a:tab pos="3082925" algn="l"/>
                <a:tab pos="3540125" algn="l"/>
                <a:tab pos="3997325" algn="l"/>
                <a:tab pos="4454525" algn="l"/>
                <a:tab pos="4911725" algn="l"/>
                <a:tab pos="5368925" algn="l"/>
                <a:tab pos="5826125" algn="l"/>
                <a:tab pos="6283325" algn="l"/>
                <a:tab pos="6740525" algn="l"/>
                <a:tab pos="7197725" algn="l"/>
                <a:tab pos="7654925" algn="l"/>
                <a:tab pos="8112125" algn="l"/>
                <a:tab pos="8569325" algn="l"/>
                <a:tab pos="9026525" algn="l"/>
                <a:tab pos="9483725" algn="l"/>
              </a:tabLst>
            </a:pPr>
            <a:r>
              <a:rPr lang="en-US" sz="2000" b="1" dirty="0" smtClean="0">
                <a:solidFill>
                  <a:srgbClr val="FF0000"/>
                </a:solidFill>
                <a:latin typeface="Calibri" charset="0"/>
              </a:rPr>
              <a:t>AP:</a:t>
            </a:r>
            <a:r>
              <a:rPr lang="en-US" dirty="0" smtClean="0">
                <a:solidFill>
                  <a:srgbClr val="000000"/>
                </a:solidFill>
                <a:latin typeface="Calibri" charset="0"/>
              </a:rPr>
              <a:t> 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</a:rPr>
              <a:t>controller </a:t>
            </a:r>
            <a:r>
              <a:rPr lang="en-US" sz="2000" dirty="0">
                <a:solidFill>
                  <a:srgbClr val="000000"/>
                </a:solidFill>
                <a:latin typeface="Calibri" charset="0"/>
              </a:rPr>
              <a:t>obeys the 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</a:rPr>
              <a:t>feedback, and </a:t>
            </a:r>
            <a:r>
              <a:rPr lang="en-US" sz="2000" dirty="0">
                <a:solidFill>
                  <a:srgbClr val="000000"/>
                </a:solidFill>
                <a:latin typeface="Calibri" charset="0"/>
              </a:rPr>
              <a:t>then </a:t>
            </a:r>
            <a:r>
              <a:rPr lang="en-US" sz="2000" b="1" i="1" dirty="0">
                <a:solidFill>
                  <a:srgbClr val="000000"/>
                </a:solidFill>
                <a:latin typeface="Calibri" charset="0"/>
              </a:rPr>
              <a:t>voluntarily </a:t>
            </a:r>
            <a:r>
              <a:rPr lang="en-US" sz="2000" dirty="0">
                <a:solidFill>
                  <a:srgbClr val="000000"/>
                </a:solidFill>
                <a:latin typeface="Calibri" charset="0"/>
              </a:rPr>
              <a:t>performs</a:t>
            </a:r>
            <a:r>
              <a:rPr lang="en-US" sz="2000" b="1" i="1" dirty="0">
                <a:solidFill>
                  <a:srgbClr val="000000"/>
                </a:solidFill>
                <a:latin typeface="Calibri" charset="0"/>
              </a:rPr>
              <a:t> averaging </a:t>
            </a:r>
            <a:r>
              <a:rPr lang="en-US" sz="2000" dirty="0">
                <a:solidFill>
                  <a:srgbClr val="000000"/>
                </a:solidFill>
                <a:latin typeface="Calibri" charset="0"/>
              </a:rPr>
              <a:t>as 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</a:rPr>
              <a:t>below</a:t>
            </a:r>
            <a:endParaRPr lang="en-US" sz="2000" b="1" i="1" dirty="0">
              <a:solidFill>
                <a:srgbClr val="000000"/>
              </a:solidFill>
              <a:latin typeface="Calibri" charset="0"/>
            </a:endParaRPr>
          </a:p>
        </p:txBody>
      </p:sp>
      <p:pic>
        <p:nvPicPr>
          <p:cNvPr id="9" name="Picture 8" descr="AP_fig.eps"/>
          <p:cNvPicPr>
            <a:picLocks noChangeAspect="1"/>
          </p:cNvPicPr>
          <p:nvPr/>
        </p:nvPicPr>
        <p:blipFill>
          <a:blip r:embed="rId4" cstate="print"/>
          <a:srcRect b="57788"/>
          <a:stretch>
            <a:fillRect/>
          </a:stretch>
        </p:blipFill>
        <p:spPr>
          <a:xfrm>
            <a:off x="1917700" y="1983441"/>
            <a:ext cx="5626100" cy="1445559"/>
          </a:xfrm>
          <a:prstGeom prst="rect">
            <a:avLst/>
          </a:prstGeom>
        </p:spPr>
      </p:pic>
      <p:grpSp>
        <p:nvGrpSpPr>
          <p:cNvPr id="2" name="Group 11"/>
          <p:cNvGrpSpPr/>
          <p:nvPr/>
        </p:nvGrpSpPr>
        <p:grpSpPr>
          <a:xfrm>
            <a:off x="228600" y="4495800"/>
            <a:ext cx="7162800" cy="1562100"/>
            <a:chOff x="228600" y="4495800"/>
            <a:chExt cx="7162800" cy="1562100"/>
          </a:xfrm>
        </p:grpSpPr>
        <p:pic>
          <p:nvPicPr>
            <p:cNvPr id="10" name="Picture 9" descr="AP_fig.eps"/>
            <p:cNvPicPr>
              <a:picLocks noChangeAspect="1"/>
            </p:cNvPicPr>
            <p:nvPr/>
          </p:nvPicPr>
          <p:blipFill>
            <a:blip r:embed="rId4" cstate="print"/>
            <a:srcRect t="48887" r="1467" b="5498"/>
            <a:stretch>
              <a:fillRect/>
            </a:stretch>
          </p:blipFill>
          <p:spPr>
            <a:xfrm>
              <a:off x="1847850" y="4495800"/>
              <a:ext cx="5543550" cy="1562100"/>
            </a:xfrm>
            <a:prstGeom prst="rect">
              <a:avLst/>
            </a:prstGeom>
          </p:spPr>
        </p:pic>
        <p:sp>
          <p:nvSpPr>
            <p:cNvPr id="68615" name="Text Box 7"/>
            <p:cNvSpPr txBox="1">
              <a:spLocks noChangeArrowheads="1"/>
            </p:cNvSpPr>
            <p:nvPr/>
          </p:nvSpPr>
          <p:spPr bwMode="auto">
            <a:xfrm>
              <a:off x="228600" y="5181600"/>
              <a:ext cx="1981200" cy="64452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lIns="90000" tIns="45000" rIns="90000" bIns="45000">
              <a:prstTxWarp prst="textNoShape">
                <a:avLst/>
              </a:prstTxWarp>
            </a:bodyPr>
            <a:lstStyle/>
            <a:p>
              <a:pPr algn="just" defTabSz="457200"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 dirty="0" smtClean="0">
                  <a:solidFill>
                    <a:srgbClr val="000000"/>
                  </a:solidFill>
                </a:rPr>
                <a:t>I</a:t>
              </a:r>
              <a:r>
                <a:rPr lang="en-US" sz="2000" baseline="-25000" dirty="0" smtClean="0">
                  <a:solidFill>
                    <a:srgbClr val="000000"/>
                  </a:solidFill>
                </a:rPr>
                <a:t>T</a:t>
              </a:r>
              <a:r>
                <a:rPr lang="en-US" sz="2000" dirty="0" smtClean="0">
                  <a:solidFill>
                    <a:srgbClr val="000000"/>
                  </a:solidFill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</a:rPr>
                <a:t>= Target </a:t>
              </a:r>
              <a:r>
                <a:rPr lang="en-US" sz="2000" dirty="0" smtClean="0">
                  <a:solidFill>
                    <a:srgbClr val="000000"/>
                  </a:solidFill>
                </a:rPr>
                <a:t>Input</a:t>
              </a:r>
              <a:endParaRPr lang="en-US" sz="2000" dirty="0">
                <a:solidFill>
                  <a:srgbClr val="000000"/>
                </a:solidFill>
              </a:endParaRPr>
            </a:p>
            <a:p>
              <a:pPr algn="just" defTabSz="457200"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0" algn="l"/>
                  <a:tab pos="457200" algn="l"/>
                  <a:tab pos="914400" algn="l"/>
                  <a:tab pos="1371600" algn="l"/>
                  <a:tab pos="1828800" algn="l"/>
                  <a:tab pos="2286000" algn="l"/>
                  <a:tab pos="2743200" algn="l"/>
                  <a:tab pos="3200400" algn="l"/>
                  <a:tab pos="3657600" algn="l"/>
                  <a:tab pos="4114800" algn="l"/>
                  <a:tab pos="4572000" algn="l"/>
                  <a:tab pos="5029200" algn="l"/>
                  <a:tab pos="5486400" algn="l"/>
                  <a:tab pos="5943600" algn="l"/>
                  <a:tab pos="6400800" algn="l"/>
                  <a:tab pos="6858000" algn="l"/>
                  <a:tab pos="7315200" algn="l"/>
                  <a:tab pos="7772400" algn="l"/>
                  <a:tab pos="8229600" algn="l"/>
                  <a:tab pos="8686800" algn="l"/>
                  <a:tab pos="9144000" algn="l"/>
                </a:tabLst>
              </a:pPr>
              <a:r>
                <a:rPr lang="en-US" sz="2000" dirty="0" smtClean="0">
                  <a:solidFill>
                    <a:srgbClr val="000000"/>
                  </a:solidFill>
                </a:rPr>
                <a:t>I</a:t>
              </a:r>
              <a:r>
                <a:rPr lang="en-US" sz="2000" baseline="-25000" dirty="0" smtClean="0">
                  <a:solidFill>
                    <a:srgbClr val="000000"/>
                  </a:solidFill>
                </a:rPr>
                <a:t>C</a:t>
              </a:r>
              <a:r>
                <a:rPr lang="en-US" sz="2000" dirty="0" smtClean="0">
                  <a:solidFill>
                    <a:srgbClr val="000000"/>
                  </a:solidFill>
                </a:rPr>
                <a:t> </a:t>
              </a:r>
              <a:r>
                <a:rPr lang="en-US" sz="2000" dirty="0">
                  <a:solidFill>
                    <a:srgbClr val="000000"/>
                  </a:solidFill>
                </a:rPr>
                <a:t>= Current </a:t>
              </a:r>
              <a:r>
                <a:rPr lang="en-US" sz="2000" dirty="0" smtClean="0">
                  <a:solidFill>
                    <a:srgbClr val="000000"/>
                  </a:solidFill>
                </a:rPr>
                <a:t>Input</a:t>
              </a:r>
              <a:endParaRPr lang="en-US" sz="2000" dirty="0">
                <a:solidFill>
                  <a:srgbClr val="000000"/>
                </a:solidFill>
              </a:endParaRPr>
            </a:p>
          </p:txBody>
        </p:sp>
      </p:grp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17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med" advTm="58672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61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7175" cy="993775"/>
          </a:xfrm>
        </p:spPr>
        <p:txBody>
          <a:bodyPr lIns="81639" tIns="42452" rIns="81639" bIns="42452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/>
              <a:t>A Generic Control Example</a:t>
            </a:r>
          </a:p>
        </p:txBody>
      </p:sp>
      <p:sp>
        <p:nvSpPr>
          <p:cNvPr id="72707" name="Text Box 3"/>
          <p:cNvSpPr txBox="1">
            <a:spLocks noChangeArrowheads="1"/>
          </p:cNvSpPr>
          <p:nvPr/>
        </p:nvSpPr>
        <p:spPr bwMode="auto">
          <a:xfrm>
            <a:off x="407988" y="1371600"/>
            <a:ext cx="8397875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2708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263775" y="1689100"/>
            <a:ext cx="5180013" cy="1954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72709" name="Text Box 6"/>
          <p:cNvSpPr txBox="1">
            <a:spLocks noChangeArrowheads="1"/>
          </p:cNvSpPr>
          <p:nvPr/>
        </p:nvSpPr>
        <p:spPr bwMode="auto">
          <a:xfrm>
            <a:off x="609600" y="4419600"/>
            <a:ext cx="8305800" cy="533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marL="739775" lvl="1" indent="-282575" defTabSz="457200">
              <a:lnSpc>
                <a:spcPct val="90000"/>
              </a:lnSpc>
              <a:spcBef>
                <a:spcPts val="550"/>
              </a:spcBef>
              <a:buClr>
                <a:srgbClr val="000000"/>
              </a:buClr>
              <a:buSzPct val="10000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As an example, we consider the 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plant transfer function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: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2438400" y="4953000"/>
          <a:ext cx="4267200" cy="938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4981" name="Equation" r:id="rId5" imgW="1790640" imgH="393480" progId="Equation.3">
                  <p:embed/>
                </p:oleObj>
              </mc:Choice>
              <mc:Fallback>
                <p:oleObj name="Equation" r:id="rId5" imgW="1790640" imgH="39348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4953000"/>
                        <a:ext cx="4267200" cy="93817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 advTm="44062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7175" cy="1160463"/>
          </a:xfrm>
        </p:spPr>
        <p:txBody>
          <a:bodyPr lIns="81639" tIns="42452" rIns="81639" bIns="42452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dirty="0"/>
              <a:t>Step Response</a:t>
            </a:r>
            <a:br>
              <a:rPr lang="en-US" dirty="0"/>
            </a:br>
            <a:r>
              <a:rPr lang="en-US" sz="2000" dirty="0" smtClean="0"/>
              <a:t>Basic AP</a:t>
            </a:r>
            <a:r>
              <a:rPr lang="en-US" sz="2000" dirty="0"/>
              <a:t>, No Delay</a:t>
            </a:r>
          </a:p>
        </p:txBody>
      </p:sp>
      <p:sp>
        <p:nvSpPr>
          <p:cNvPr id="74755" name="Text Box 3"/>
          <p:cNvSpPr txBox="1">
            <a:spLocks noChangeArrowheads="1"/>
          </p:cNvSpPr>
          <p:nvPr/>
        </p:nvSpPr>
        <p:spPr bwMode="auto">
          <a:xfrm>
            <a:off x="407988" y="1371600"/>
            <a:ext cx="8397875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47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5613" y="2209800"/>
            <a:ext cx="4268787" cy="320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4757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2255838"/>
            <a:ext cx="4267200" cy="320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 advTm="25359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r>
              <a:rPr lang="en-US" dirty="0" smtClean="0"/>
              <a:t>Quantized Congestion Notification</a:t>
            </a:r>
          </a:p>
          <a:p>
            <a:pPr lvl="1"/>
            <a:r>
              <a:rPr lang="en-US" dirty="0" smtClean="0"/>
              <a:t>L2 congestion control developed for IEEE802.11Qau</a:t>
            </a:r>
          </a:p>
          <a:p>
            <a:pPr lvl="1"/>
            <a:r>
              <a:rPr lang="en-US" dirty="0" smtClean="0"/>
              <a:t>Fluid model</a:t>
            </a:r>
          </a:p>
          <a:p>
            <a:pPr lvl="1"/>
            <a:r>
              <a:rPr lang="en-US" dirty="0" smtClean="0"/>
              <a:t>Linear control analysis</a:t>
            </a:r>
          </a:p>
          <a:p>
            <a:endParaRPr lang="en-US" dirty="0" smtClean="0"/>
          </a:p>
          <a:p>
            <a:r>
              <a:rPr lang="en-US" dirty="0" smtClean="0"/>
              <a:t>The Averaging Principle</a:t>
            </a:r>
          </a:p>
          <a:p>
            <a:pPr lvl="1"/>
            <a:r>
              <a:rPr lang="en-US" dirty="0" smtClean="0"/>
              <a:t>A method for improving robustness of control loops to lag</a:t>
            </a:r>
          </a:p>
          <a:p>
            <a:pPr lvl="1"/>
            <a:r>
              <a:rPr lang="en-US" dirty="0" smtClean="0"/>
              <a:t>QCN benefits from the AP</a:t>
            </a:r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Tm="70625"/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7175" cy="1160463"/>
          </a:xfrm>
        </p:spPr>
        <p:txBody>
          <a:bodyPr lIns="81639" tIns="42452" rIns="81639" bIns="42452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/>
              <a:t>Step Response</a:t>
            </a:r>
            <a:br>
              <a:rPr lang="en-US"/>
            </a:br>
            <a:r>
              <a:rPr lang="en-US" sz="2000"/>
              <a:t>Basic AP, Delay = 8 seconds</a:t>
            </a:r>
          </a:p>
        </p:txBody>
      </p:sp>
      <p:sp>
        <p:nvSpPr>
          <p:cNvPr id="76803" name="Text Box 3"/>
          <p:cNvSpPr txBox="1">
            <a:spLocks noChangeArrowheads="1"/>
          </p:cNvSpPr>
          <p:nvPr/>
        </p:nvSpPr>
        <p:spPr bwMode="auto">
          <a:xfrm>
            <a:off x="407988" y="1371600"/>
            <a:ext cx="8397875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680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" y="2286000"/>
            <a:ext cx="4268788" cy="320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6805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24400" y="2286000"/>
            <a:ext cx="4267200" cy="320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 advTm="14469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-3175" y="0"/>
            <a:ext cx="9147175" cy="1160463"/>
          </a:xfrm>
        </p:spPr>
        <p:txBody>
          <a:bodyPr lIns="81639" tIns="42452" rIns="81639" bIns="42452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/>
              <a:t>Step Response</a:t>
            </a:r>
            <a:br>
              <a:rPr lang="en-US"/>
            </a:br>
            <a:r>
              <a:rPr lang="en-US" sz="2000"/>
              <a:t> Two-step AP, Delay = 14 seconds</a:t>
            </a:r>
          </a:p>
        </p:txBody>
      </p:sp>
      <p:sp>
        <p:nvSpPr>
          <p:cNvPr id="78851" name="Text Box 3"/>
          <p:cNvSpPr txBox="1">
            <a:spLocks noChangeArrowheads="1"/>
          </p:cNvSpPr>
          <p:nvPr/>
        </p:nvSpPr>
        <p:spPr bwMode="auto">
          <a:xfrm>
            <a:off x="407988" y="1371600"/>
            <a:ext cx="8397875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88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06463" y="2319338"/>
            <a:ext cx="3290887" cy="2466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885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75200" y="1216025"/>
            <a:ext cx="3290888" cy="2468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8854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57738" y="3813175"/>
            <a:ext cx="3292475" cy="2468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8855" name="Picture 7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906463" y="2319338"/>
            <a:ext cx="3290887" cy="2466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78856" name="Picture 8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4775200" y="1216025"/>
            <a:ext cx="3290888" cy="2468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 advTm="16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7175" cy="1160463"/>
          </a:xfrm>
        </p:spPr>
        <p:txBody>
          <a:bodyPr lIns="81639" tIns="42452" rIns="81639" bIns="42452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/>
              <a:t>Step Response</a:t>
            </a:r>
            <a:br>
              <a:rPr lang="en-US"/>
            </a:br>
            <a:r>
              <a:rPr lang="en-US" sz="2000"/>
              <a:t> Two-step AP, Delay = 25 seconds</a:t>
            </a:r>
          </a:p>
        </p:txBody>
      </p:sp>
      <p:sp>
        <p:nvSpPr>
          <p:cNvPr id="80899" name="Text Box 3"/>
          <p:cNvSpPr txBox="1">
            <a:spLocks noChangeArrowheads="1"/>
          </p:cNvSpPr>
          <p:nvPr/>
        </p:nvSpPr>
        <p:spPr bwMode="auto">
          <a:xfrm>
            <a:off x="407988" y="1371600"/>
            <a:ext cx="8397875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809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06463" y="2319338"/>
            <a:ext cx="3290887" cy="2466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0901" name="Picture 5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75200" y="1216025"/>
            <a:ext cx="3290888" cy="2468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0902" name="Picture 6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757738" y="3813175"/>
            <a:ext cx="3292475" cy="2468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0903" name="Picture 7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906463" y="2319338"/>
            <a:ext cx="3290887" cy="2466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80904" name="Picture 8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4775200" y="1216025"/>
            <a:ext cx="3290888" cy="2468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grpSp>
        <p:nvGrpSpPr>
          <p:cNvPr id="2" name="Group 11"/>
          <p:cNvGrpSpPr/>
          <p:nvPr/>
        </p:nvGrpSpPr>
        <p:grpSpPr>
          <a:xfrm>
            <a:off x="414338" y="5181600"/>
            <a:ext cx="3929062" cy="914400"/>
            <a:chOff x="414338" y="5181600"/>
            <a:chExt cx="3929062" cy="914400"/>
          </a:xfrm>
        </p:grpSpPr>
        <p:sp>
          <p:nvSpPr>
            <p:cNvPr id="11" name="Rounded Rectangle 10"/>
            <p:cNvSpPr/>
            <p:nvPr/>
          </p:nvSpPr>
          <p:spPr>
            <a:xfrm>
              <a:off x="533400" y="5181600"/>
              <a:ext cx="3657600" cy="914400"/>
            </a:xfrm>
            <a:prstGeom prst="roundRect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905" name="Text Box 9"/>
            <p:cNvSpPr txBox="1">
              <a:spLocks noChangeArrowheads="1"/>
            </p:cNvSpPr>
            <p:nvPr/>
          </p:nvSpPr>
          <p:spPr bwMode="auto">
            <a:xfrm>
              <a:off x="414338" y="5260975"/>
              <a:ext cx="3929062" cy="758825"/>
            </a:xfrm>
            <a:prstGeom prst="rect">
              <a:avLst/>
            </a:prstGeom>
            <a:noFill/>
            <a:ln>
              <a:noFill/>
              <a:headEnd/>
              <a:tailEnd/>
            </a:ln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lIns="81639" tIns="55221" rIns="81639" bIns="40820">
              <a:prstTxWarp prst="textNoShape">
                <a:avLst/>
              </a:prstTxWarp>
            </a:bodyPr>
            <a:lstStyle/>
            <a:p>
              <a:pPr algn="ctr" defTabSz="414338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657225" algn="l"/>
                  <a:tab pos="1312863" algn="l"/>
                  <a:tab pos="1970088" algn="l"/>
                  <a:tab pos="2627313" algn="l"/>
                  <a:tab pos="3282950" algn="l"/>
                </a:tabLst>
              </a:pPr>
              <a:r>
                <a:rPr lang="en-US" sz="2000" dirty="0">
                  <a:solidFill>
                    <a:srgbClr val="000000"/>
                  </a:solidFill>
                  <a:latin typeface="Calibri" charset="0"/>
                </a:rPr>
                <a:t>Two-step AP is even more stable </a:t>
              </a:r>
              <a:r>
                <a:rPr lang="en-US" sz="2000" dirty="0" smtClean="0">
                  <a:solidFill>
                    <a:srgbClr val="000000"/>
                  </a:solidFill>
                  <a:latin typeface="Calibri" charset="0"/>
                </a:rPr>
                <a:t>than Basic </a:t>
              </a:r>
              <a:r>
                <a:rPr lang="en-US" sz="2000" dirty="0">
                  <a:solidFill>
                    <a:srgbClr val="000000"/>
                  </a:solidFill>
                  <a:latin typeface="Calibri" charset="0"/>
                </a:rPr>
                <a:t>AP</a:t>
              </a:r>
            </a:p>
            <a:p>
              <a:pPr defTabSz="414338">
                <a:lnSpc>
                  <a:spcPct val="93000"/>
                </a:lnSpc>
                <a:buClr>
                  <a:srgbClr val="000000"/>
                </a:buClr>
                <a:buSzPct val="100000"/>
                <a:buFont typeface="Times New Roman" charset="0"/>
                <a:buNone/>
                <a:tabLst>
                  <a:tab pos="657225" algn="l"/>
                  <a:tab pos="1312863" algn="l"/>
                  <a:tab pos="1970088" algn="l"/>
                  <a:tab pos="2627313" algn="l"/>
                  <a:tab pos="3282950" algn="l"/>
                </a:tabLst>
              </a:pPr>
              <a:endParaRPr lang="en-US" sz="1600" dirty="0">
                <a:solidFill>
                  <a:srgbClr val="000000"/>
                </a:solidFill>
                <a:latin typeface="Calibri" charset="0"/>
              </a:endParaRPr>
            </a:p>
          </p:txBody>
        </p:sp>
      </p:grp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22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med" advTm="16953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4000" dirty="0" smtClean="0"/>
              <a:t>Averaging in QCN</a:t>
            </a:r>
          </a:p>
        </p:txBody>
      </p:sp>
      <p:sp>
        <p:nvSpPr>
          <p:cNvPr id="51208" name="TextBox 67"/>
          <p:cNvSpPr txBox="1">
            <a:spLocks noChangeArrowheads="1"/>
          </p:cNvSpPr>
          <p:nvPr/>
        </p:nvSpPr>
        <p:spPr bwMode="auto">
          <a:xfrm>
            <a:off x="1524000" y="4876800"/>
            <a:ext cx="2667000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QCN ~ BIC-TCP</a:t>
            </a:r>
          </a:p>
        </p:txBody>
      </p:sp>
      <p:grpSp>
        <p:nvGrpSpPr>
          <p:cNvPr id="3" name="Group 75"/>
          <p:cNvGrpSpPr>
            <a:grpSpLocks/>
          </p:cNvGrpSpPr>
          <p:nvPr/>
        </p:nvGrpSpPr>
        <p:grpSpPr bwMode="auto">
          <a:xfrm>
            <a:off x="5028867" y="2286000"/>
            <a:ext cx="3886532" cy="2362200"/>
            <a:chOff x="4677075" y="4067402"/>
            <a:chExt cx="4340004" cy="2638198"/>
          </a:xfrm>
        </p:grpSpPr>
        <p:sp>
          <p:nvSpPr>
            <p:cNvPr id="51212" name="Line 4"/>
            <p:cNvSpPr>
              <a:spLocks noChangeShapeType="1"/>
            </p:cNvSpPr>
            <p:nvPr/>
          </p:nvSpPr>
          <p:spPr bwMode="auto">
            <a:xfrm>
              <a:off x="4900718" y="6413274"/>
              <a:ext cx="4116361" cy="1388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3" name="Line 5"/>
            <p:cNvSpPr>
              <a:spLocks noChangeShapeType="1"/>
            </p:cNvSpPr>
            <p:nvPr/>
          </p:nvSpPr>
          <p:spPr bwMode="auto">
            <a:xfrm>
              <a:off x="5045806" y="4152505"/>
              <a:ext cx="1284" cy="2417592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4" name="Text Box 6"/>
            <p:cNvSpPr txBox="1">
              <a:spLocks noChangeArrowheads="1"/>
            </p:cNvSpPr>
            <p:nvPr/>
          </p:nvSpPr>
          <p:spPr bwMode="auto">
            <a:xfrm>
              <a:off x="8435558" y="6407722"/>
              <a:ext cx="509617" cy="2978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000000"/>
                  </a:solidFill>
                  <a:ea typeface="ＭＳ Ｐゴシック" charset="-128"/>
                  <a:cs typeface="ＭＳ Ｐゴシック" charset="-128"/>
                </a:rPr>
                <a:t>Time</a:t>
              </a:r>
            </a:p>
          </p:txBody>
        </p:sp>
        <p:sp>
          <p:nvSpPr>
            <p:cNvPr id="51215" name="Text Box 7"/>
            <p:cNvSpPr txBox="1">
              <a:spLocks noChangeArrowheads="1"/>
            </p:cNvSpPr>
            <p:nvPr/>
          </p:nvSpPr>
          <p:spPr bwMode="auto">
            <a:xfrm rot="16200000">
              <a:off x="4511354" y="4233123"/>
              <a:ext cx="672177" cy="340735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 dirty="0">
                  <a:solidFill>
                    <a:srgbClr val="000000"/>
                  </a:solidFill>
                  <a:ea typeface="ＭＳ Ｐゴシック" charset="-128"/>
                  <a:cs typeface="ＭＳ Ｐゴシック" charset="-128"/>
                </a:rPr>
                <a:t> Rate</a:t>
              </a:r>
            </a:p>
          </p:txBody>
        </p:sp>
        <p:sp>
          <p:nvSpPr>
            <p:cNvPr id="51216" name="Line 8"/>
            <p:cNvSpPr>
              <a:spLocks noChangeShapeType="1"/>
            </p:cNvSpPr>
            <p:nvPr/>
          </p:nvSpPr>
          <p:spPr bwMode="auto">
            <a:xfrm>
              <a:off x="5846994" y="4282961"/>
              <a:ext cx="1284" cy="1156059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7" name="Line 10"/>
            <p:cNvSpPr>
              <a:spLocks noChangeShapeType="1"/>
            </p:cNvSpPr>
            <p:nvPr/>
          </p:nvSpPr>
          <p:spPr bwMode="auto">
            <a:xfrm>
              <a:off x="5907339" y="5482042"/>
              <a:ext cx="924448" cy="532925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18" name="Text Box 11"/>
            <p:cNvSpPr txBox="1">
              <a:spLocks noChangeArrowheads="1"/>
            </p:cNvSpPr>
            <p:nvPr/>
          </p:nvSpPr>
          <p:spPr bwMode="auto">
            <a:xfrm>
              <a:off x="6215489" y="5948352"/>
              <a:ext cx="2074971" cy="297878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1600">
                  <a:solidFill>
                    <a:srgbClr val="FF0000"/>
                  </a:solidFill>
                  <a:ea typeface="ＭＳ Ｐゴシック" charset="-128"/>
                  <a:cs typeface="ＭＳ Ｐゴシック" charset="-128"/>
                </a:rPr>
                <a:t>Congestion message recd</a:t>
              </a:r>
            </a:p>
          </p:txBody>
        </p:sp>
        <p:sp>
          <p:nvSpPr>
            <p:cNvPr id="51219" name="Line 31"/>
            <p:cNvSpPr>
              <a:spLocks noChangeShapeType="1"/>
            </p:cNvSpPr>
            <p:nvPr/>
          </p:nvSpPr>
          <p:spPr bwMode="auto">
            <a:xfrm flipV="1">
              <a:off x="5497758" y="4284349"/>
              <a:ext cx="347952" cy="255360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20" name="Line 31"/>
            <p:cNvSpPr>
              <a:spLocks noChangeShapeType="1"/>
            </p:cNvSpPr>
            <p:nvPr/>
          </p:nvSpPr>
          <p:spPr bwMode="auto">
            <a:xfrm flipV="1">
              <a:off x="5841552" y="4482808"/>
              <a:ext cx="1175125" cy="972503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21" name="Line 8"/>
            <p:cNvSpPr>
              <a:spLocks noChangeShapeType="1"/>
            </p:cNvSpPr>
            <p:nvPr/>
          </p:nvSpPr>
          <p:spPr bwMode="auto">
            <a:xfrm>
              <a:off x="7016677" y="4482808"/>
              <a:ext cx="1284" cy="1156059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22" name="Line 31"/>
            <p:cNvSpPr>
              <a:spLocks noChangeShapeType="1"/>
            </p:cNvSpPr>
            <p:nvPr/>
          </p:nvSpPr>
          <p:spPr bwMode="auto">
            <a:xfrm flipV="1">
              <a:off x="7022248" y="4349576"/>
              <a:ext cx="1596805" cy="1297179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1223" name="Line 10"/>
            <p:cNvSpPr>
              <a:spLocks noChangeShapeType="1"/>
            </p:cNvSpPr>
            <p:nvPr/>
          </p:nvSpPr>
          <p:spPr bwMode="auto">
            <a:xfrm>
              <a:off x="7016677" y="5681889"/>
              <a:ext cx="160237" cy="333078"/>
            </a:xfrm>
            <a:prstGeom prst="line">
              <a:avLst/>
            </a:prstGeom>
            <a:noFill/>
            <a:ln w="19080">
              <a:solidFill>
                <a:srgbClr val="000000"/>
              </a:solidFill>
              <a:miter lim="800000"/>
              <a:headEnd/>
              <a:tailEnd type="triangle" w="med" len="med"/>
            </a:ln>
          </p:spPr>
          <p:txBody>
            <a:bodyPr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01" name="Group 100"/>
          <p:cNvGrpSpPr/>
          <p:nvPr/>
        </p:nvGrpSpPr>
        <p:grpSpPr>
          <a:xfrm>
            <a:off x="321971" y="2197893"/>
            <a:ext cx="4631029" cy="2573953"/>
            <a:chOff x="1752600" y="2133600"/>
            <a:chExt cx="6197983" cy="3444876"/>
          </a:xfrm>
        </p:grpSpPr>
        <p:grpSp>
          <p:nvGrpSpPr>
            <p:cNvPr id="58" name="Group 37"/>
            <p:cNvGrpSpPr>
              <a:grpSpLocks/>
            </p:cNvGrpSpPr>
            <p:nvPr/>
          </p:nvGrpSpPr>
          <p:grpSpPr bwMode="auto">
            <a:xfrm>
              <a:off x="1752600" y="2133600"/>
              <a:ext cx="5737225" cy="3444876"/>
              <a:chOff x="1086" y="1924"/>
              <a:chExt cx="3614" cy="2170"/>
            </a:xfrm>
            <a:effectLst/>
          </p:grpSpPr>
          <p:sp>
            <p:nvSpPr>
              <p:cNvPr id="59" name="Line 4"/>
              <p:cNvSpPr>
                <a:spLocks noChangeShapeType="1"/>
              </p:cNvSpPr>
              <p:nvPr/>
            </p:nvSpPr>
            <p:spPr bwMode="auto">
              <a:xfrm>
                <a:off x="1262" y="3669"/>
                <a:ext cx="3206" cy="1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0" name="Line 5"/>
              <p:cNvSpPr>
                <a:spLocks noChangeShapeType="1"/>
              </p:cNvSpPr>
              <p:nvPr/>
            </p:nvSpPr>
            <p:spPr bwMode="auto">
              <a:xfrm>
                <a:off x="1375" y="2040"/>
                <a:ext cx="1" cy="1742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1" name="Text Box 6"/>
              <p:cNvSpPr txBox="1">
                <a:spLocks noChangeArrowheads="1"/>
              </p:cNvSpPr>
              <p:nvPr/>
            </p:nvSpPr>
            <p:spPr bwMode="auto">
              <a:xfrm>
                <a:off x="4271" y="3665"/>
                <a:ext cx="429" cy="23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>
                    <a:solidFill>
                      <a:srgbClr val="000000"/>
                    </a:solidFill>
                    <a:ea typeface="ＭＳ Ｐゴシック" pitchFamily="-65" charset="-128"/>
                    <a:cs typeface="ＭＳ Ｐゴシック" pitchFamily="-65" charset="-128"/>
                  </a:rPr>
                  <a:t>Time</a:t>
                </a:r>
              </a:p>
            </p:txBody>
          </p:sp>
          <p:sp>
            <p:nvSpPr>
              <p:cNvPr id="62" name="Text Box 7"/>
              <p:cNvSpPr txBox="1">
                <a:spLocks noChangeArrowheads="1"/>
              </p:cNvSpPr>
              <p:nvPr/>
            </p:nvSpPr>
            <p:spPr bwMode="auto">
              <a:xfrm rot="16200000">
                <a:off x="993" y="2156"/>
                <a:ext cx="418" cy="23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dirty="0">
                    <a:solidFill>
                      <a:srgbClr val="000000"/>
                    </a:solidFill>
                    <a:ea typeface="ＭＳ Ｐゴシック" pitchFamily="-65" charset="-128"/>
                    <a:cs typeface="ＭＳ Ｐゴシック" pitchFamily="-65" charset="-128"/>
                  </a:rPr>
                  <a:t>Rate</a:t>
                </a:r>
              </a:p>
            </p:txBody>
          </p:sp>
          <p:sp>
            <p:nvSpPr>
              <p:cNvPr id="63" name="Line 8"/>
              <p:cNvSpPr>
                <a:spLocks noChangeShapeType="1"/>
              </p:cNvSpPr>
              <p:nvPr/>
            </p:nvSpPr>
            <p:spPr bwMode="auto">
              <a:xfrm>
                <a:off x="1913" y="2570"/>
                <a:ext cx="1" cy="833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4" name="Text Box 9"/>
              <p:cNvSpPr txBox="1">
                <a:spLocks noChangeArrowheads="1"/>
              </p:cNvSpPr>
              <p:nvPr/>
            </p:nvSpPr>
            <p:spPr bwMode="auto">
              <a:xfrm>
                <a:off x="1997" y="3385"/>
                <a:ext cx="938" cy="23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dirty="0">
                    <a:solidFill>
                      <a:srgbClr val="000000"/>
                    </a:solidFill>
                    <a:ea typeface="ＭＳ Ｐゴシック" pitchFamily="-65" charset="-128"/>
                    <a:cs typeface="ＭＳ Ｐゴシック" pitchFamily="-65" charset="-128"/>
                  </a:rPr>
                  <a:t>Current Rate</a:t>
                </a:r>
              </a:p>
            </p:txBody>
          </p:sp>
          <p:sp>
            <p:nvSpPr>
              <p:cNvPr id="65" name="Line 10"/>
              <p:cNvSpPr>
                <a:spLocks noChangeShapeType="1"/>
              </p:cNvSpPr>
              <p:nvPr/>
            </p:nvSpPr>
            <p:spPr bwMode="auto">
              <a:xfrm flipH="1">
                <a:off x="1714" y="3412"/>
                <a:ext cx="193" cy="450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 type="triangle" w="med" len="med"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6" name="Text Box 11"/>
              <p:cNvSpPr txBox="1">
                <a:spLocks noChangeArrowheads="1"/>
              </p:cNvSpPr>
              <p:nvPr/>
            </p:nvSpPr>
            <p:spPr bwMode="auto">
              <a:xfrm>
                <a:off x="1215" y="3781"/>
                <a:ext cx="2160" cy="31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dirty="0">
                    <a:solidFill>
                      <a:srgbClr val="FF0000"/>
                    </a:solidFill>
                    <a:ea typeface="ＭＳ Ｐゴシック" pitchFamily="-65" charset="-128"/>
                    <a:cs typeface="ＭＳ Ｐゴシック" pitchFamily="-65" charset="-128"/>
                  </a:rPr>
                  <a:t>Congestion message recd</a:t>
                </a:r>
              </a:p>
            </p:txBody>
          </p:sp>
          <p:sp>
            <p:nvSpPr>
              <p:cNvPr id="67" name="Line 12"/>
              <p:cNvSpPr>
                <a:spLocks noChangeShapeType="1"/>
              </p:cNvSpPr>
              <p:nvPr/>
            </p:nvSpPr>
            <p:spPr bwMode="auto">
              <a:xfrm>
                <a:off x="1913" y="3404"/>
                <a:ext cx="490" cy="1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8" name="Line 13"/>
              <p:cNvSpPr>
                <a:spLocks noChangeShapeType="1"/>
              </p:cNvSpPr>
              <p:nvPr/>
            </p:nvSpPr>
            <p:spPr bwMode="auto">
              <a:xfrm>
                <a:off x="2403" y="3025"/>
                <a:ext cx="1" cy="379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69" name="Text Box 14"/>
              <p:cNvSpPr txBox="1">
                <a:spLocks noChangeArrowheads="1"/>
              </p:cNvSpPr>
              <p:nvPr/>
            </p:nvSpPr>
            <p:spPr bwMode="auto">
              <a:xfrm>
                <a:off x="1711" y="2868"/>
                <a:ext cx="204" cy="2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ea typeface="ＭＳ Ｐゴシック" pitchFamily="-65" charset="-128"/>
                    <a:cs typeface="ＭＳ Ｐゴシック" pitchFamily="-65" charset="-128"/>
                  </a:rPr>
                  <a:t>D</a:t>
                </a:r>
                <a:endParaRPr lang="en-US" dirty="0">
                  <a:solidFill>
                    <a:srgbClr val="000000"/>
                  </a:solidFill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70" name="Text Box 15"/>
              <p:cNvSpPr txBox="1">
                <a:spLocks noChangeArrowheads="1"/>
              </p:cNvSpPr>
              <p:nvPr/>
            </p:nvSpPr>
            <p:spPr bwMode="auto">
              <a:xfrm>
                <a:off x="2397" y="3114"/>
                <a:ext cx="334" cy="2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ea typeface="ＭＳ Ｐゴシック" pitchFamily="-65" charset="-128"/>
                    <a:cs typeface="ＭＳ Ｐゴシック" pitchFamily="-65" charset="-128"/>
                  </a:rPr>
                  <a:t>D/</a:t>
                </a:r>
                <a:r>
                  <a:rPr lang="en-US" dirty="0">
                    <a:solidFill>
                      <a:srgbClr val="000000"/>
                    </a:solidFill>
                    <a:ea typeface="ＭＳ Ｐゴシック" pitchFamily="-65" charset="-128"/>
                    <a:cs typeface="ＭＳ Ｐゴシック" pitchFamily="-65" charset="-128"/>
                  </a:rPr>
                  <a:t>2</a:t>
                </a:r>
              </a:p>
            </p:txBody>
          </p:sp>
          <p:sp>
            <p:nvSpPr>
              <p:cNvPr id="75" name="Line 16"/>
              <p:cNvSpPr>
                <a:spLocks noChangeShapeType="1"/>
              </p:cNvSpPr>
              <p:nvPr/>
            </p:nvSpPr>
            <p:spPr bwMode="auto">
              <a:xfrm>
                <a:off x="2403" y="3025"/>
                <a:ext cx="415" cy="1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6" name="Line 17"/>
              <p:cNvSpPr>
                <a:spLocks noChangeShapeType="1"/>
              </p:cNvSpPr>
              <p:nvPr/>
            </p:nvSpPr>
            <p:spPr bwMode="auto">
              <a:xfrm>
                <a:off x="2818" y="2798"/>
                <a:ext cx="1" cy="227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78" name="Text Box 18"/>
              <p:cNvSpPr txBox="1">
                <a:spLocks noChangeArrowheads="1"/>
              </p:cNvSpPr>
              <p:nvPr/>
            </p:nvSpPr>
            <p:spPr bwMode="auto">
              <a:xfrm>
                <a:off x="2805" y="2796"/>
                <a:ext cx="334" cy="2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ea typeface="ＭＳ Ｐゴシック" pitchFamily="-65" charset="-128"/>
                    <a:cs typeface="ＭＳ Ｐゴシック" pitchFamily="-65" charset="-128"/>
                  </a:rPr>
                  <a:t>D/</a:t>
                </a:r>
                <a:r>
                  <a:rPr lang="en-US" dirty="0">
                    <a:solidFill>
                      <a:srgbClr val="000000"/>
                    </a:solidFill>
                    <a:ea typeface="ＭＳ Ｐゴシック" pitchFamily="-65" charset="-128"/>
                    <a:cs typeface="ＭＳ Ｐゴシック" pitchFamily="-65" charset="-128"/>
                  </a:rPr>
                  <a:t>4</a:t>
                </a:r>
              </a:p>
            </p:txBody>
          </p:sp>
          <p:sp>
            <p:nvSpPr>
              <p:cNvPr id="79" name="Line 19"/>
              <p:cNvSpPr>
                <a:spLocks noChangeShapeType="1"/>
              </p:cNvSpPr>
              <p:nvPr/>
            </p:nvSpPr>
            <p:spPr bwMode="auto">
              <a:xfrm>
                <a:off x="2818" y="2798"/>
                <a:ext cx="339" cy="1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0" name="Line 20"/>
              <p:cNvSpPr>
                <a:spLocks noChangeShapeType="1"/>
              </p:cNvSpPr>
              <p:nvPr/>
            </p:nvSpPr>
            <p:spPr bwMode="auto">
              <a:xfrm>
                <a:off x="3157" y="2684"/>
                <a:ext cx="1" cy="113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1" name="Line 21"/>
              <p:cNvSpPr>
                <a:spLocks noChangeShapeType="1"/>
              </p:cNvSpPr>
              <p:nvPr/>
            </p:nvSpPr>
            <p:spPr bwMode="auto">
              <a:xfrm>
                <a:off x="3157" y="2684"/>
                <a:ext cx="302" cy="1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2" name="Text Box 22"/>
              <p:cNvSpPr txBox="1">
                <a:spLocks noChangeArrowheads="1"/>
              </p:cNvSpPr>
              <p:nvPr/>
            </p:nvSpPr>
            <p:spPr bwMode="auto">
              <a:xfrm>
                <a:off x="3141" y="2658"/>
                <a:ext cx="334" cy="234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dirty="0" smtClean="0">
                    <a:solidFill>
                      <a:srgbClr val="000000"/>
                    </a:solidFill>
                    <a:ea typeface="ＭＳ Ｐゴシック" pitchFamily="-65" charset="-128"/>
                    <a:cs typeface="ＭＳ Ｐゴシック" pitchFamily="-65" charset="-128"/>
                  </a:rPr>
                  <a:t>D/</a:t>
                </a:r>
                <a:r>
                  <a:rPr lang="en-US" dirty="0">
                    <a:solidFill>
                      <a:srgbClr val="000000"/>
                    </a:solidFill>
                    <a:ea typeface="ＭＳ Ｐゴシック" pitchFamily="-65" charset="-128"/>
                    <a:cs typeface="ＭＳ Ｐゴシック" pitchFamily="-65" charset="-128"/>
                  </a:rPr>
                  <a:t>8</a:t>
                </a:r>
              </a:p>
            </p:txBody>
          </p:sp>
          <p:sp>
            <p:nvSpPr>
              <p:cNvPr id="83" name="Line 23"/>
              <p:cNvSpPr>
                <a:spLocks noChangeShapeType="1"/>
              </p:cNvSpPr>
              <p:nvPr/>
            </p:nvSpPr>
            <p:spPr bwMode="auto">
              <a:xfrm>
                <a:off x="3450" y="2609"/>
                <a:ext cx="1" cy="76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4" name="Line 24"/>
              <p:cNvSpPr>
                <a:spLocks noChangeShapeType="1"/>
              </p:cNvSpPr>
              <p:nvPr/>
            </p:nvSpPr>
            <p:spPr bwMode="auto">
              <a:xfrm>
                <a:off x="3835" y="2495"/>
                <a:ext cx="415" cy="1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5" name="Line 25"/>
              <p:cNvSpPr>
                <a:spLocks noChangeShapeType="1"/>
              </p:cNvSpPr>
              <p:nvPr/>
            </p:nvSpPr>
            <p:spPr bwMode="auto">
              <a:xfrm>
                <a:off x="4250" y="2419"/>
                <a:ext cx="415" cy="1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6" name="Line 26"/>
              <p:cNvSpPr>
                <a:spLocks noChangeShapeType="1"/>
              </p:cNvSpPr>
              <p:nvPr/>
            </p:nvSpPr>
            <p:spPr bwMode="auto">
              <a:xfrm>
                <a:off x="4250" y="2419"/>
                <a:ext cx="1" cy="76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7" name="Line 27"/>
              <p:cNvSpPr>
                <a:spLocks noChangeShapeType="1"/>
              </p:cNvSpPr>
              <p:nvPr/>
            </p:nvSpPr>
            <p:spPr bwMode="auto">
              <a:xfrm>
                <a:off x="1895" y="2570"/>
                <a:ext cx="1923" cy="1"/>
              </a:xfrm>
              <a:prstGeom prst="line">
                <a:avLst/>
              </a:prstGeom>
              <a:noFill/>
              <a:ln w="19080">
                <a:solidFill>
                  <a:srgbClr val="3333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88" name="Text Box 28"/>
              <p:cNvSpPr txBox="1">
                <a:spLocks noChangeArrowheads="1"/>
              </p:cNvSpPr>
              <p:nvPr/>
            </p:nvSpPr>
            <p:spPr bwMode="auto">
              <a:xfrm>
                <a:off x="2309" y="2356"/>
                <a:ext cx="858" cy="232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>
                    <a:solidFill>
                      <a:srgbClr val="3333FF"/>
                    </a:solidFill>
                    <a:ea typeface="ＭＳ Ｐゴシック" pitchFamily="-65" charset="-128"/>
                    <a:cs typeface="ＭＳ Ｐゴシック" pitchFamily="-65" charset="-128"/>
                  </a:rPr>
                  <a:t>Target Rate</a:t>
                </a:r>
              </a:p>
            </p:txBody>
          </p:sp>
          <p:sp>
            <p:nvSpPr>
              <p:cNvPr id="89" name="Line 30"/>
              <p:cNvSpPr>
                <a:spLocks noChangeShapeType="1"/>
              </p:cNvSpPr>
              <p:nvPr/>
            </p:nvSpPr>
            <p:spPr bwMode="auto">
              <a:xfrm>
                <a:off x="3450" y="2609"/>
                <a:ext cx="226" cy="1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prstDash val="dash"/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0" name="Line 31"/>
              <p:cNvSpPr>
                <a:spLocks noChangeShapeType="1"/>
              </p:cNvSpPr>
              <p:nvPr/>
            </p:nvSpPr>
            <p:spPr bwMode="auto">
              <a:xfrm>
                <a:off x="1610" y="2570"/>
                <a:ext cx="302" cy="1"/>
              </a:xfrm>
              <a:prstGeom prst="line">
                <a:avLst/>
              </a:prstGeom>
              <a:noFill/>
              <a:ln w="19080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1" name="Line 32"/>
              <p:cNvSpPr>
                <a:spLocks noChangeShapeType="1"/>
              </p:cNvSpPr>
              <p:nvPr/>
            </p:nvSpPr>
            <p:spPr bwMode="auto">
              <a:xfrm>
                <a:off x="1912" y="2192"/>
                <a:ext cx="1" cy="378"/>
              </a:xfrm>
              <a:prstGeom prst="line">
                <a:avLst/>
              </a:prstGeom>
              <a:noFill/>
              <a:ln w="19080">
                <a:solidFill>
                  <a:srgbClr val="3333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2" name="Line 33"/>
              <p:cNvSpPr>
                <a:spLocks noChangeShapeType="1"/>
              </p:cNvSpPr>
              <p:nvPr/>
            </p:nvSpPr>
            <p:spPr bwMode="auto">
              <a:xfrm>
                <a:off x="1610" y="2201"/>
                <a:ext cx="302" cy="1"/>
              </a:xfrm>
              <a:prstGeom prst="line">
                <a:avLst/>
              </a:prstGeom>
              <a:noFill/>
              <a:ln w="19080">
                <a:solidFill>
                  <a:srgbClr val="3333FF"/>
                </a:solidFill>
                <a:miter lim="800000"/>
                <a:headEnd/>
                <a:tailEnd/>
              </a:ln>
            </p:spPr>
            <p:txBody>
              <a:bodyPr>
                <a:prstTxWarp prst="textNoShape">
                  <a:avLst/>
                </a:prstTxWarp>
              </a:bodyPr>
              <a:lstStyle/>
              <a:p>
                <a:endParaRPr lang="en-US"/>
              </a:p>
            </p:txBody>
          </p:sp>
          <p:sp>
            <p:nvSpPr>
              <p:cNvPr id="93" name="Text Box 34"/>
              <p:cNvSpPr txBox="1">
                <a:spLocks noChangeArrowheads="1"/>
              </p:cNvSpPr>
              <p:nvPr/>
            </p:nvSpPr>
            <p:spPr bwMode="auto">
              <a:xfrm>
                <a:off x="1628" y="2292"/>
                <a:ext cx="258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dirty="0" smtClean="0">
                    <a:solidFill>
                      <a:srgbClr val="000000"/>
                    </a:solidFill>
                    <a:ea typeface="ＭＳ Ｐゴシック" pitchFamily="-65" charset="-128"/>
                    <a:cs typeface="ＭＳ Ｐゴシック" pitchFamily="-65" charset="-128"/>
                  </a:rPr>
                  <a:t>R</a:t>
                </a:r>
                <a:r>
                  <a:rPr lang="en-US" sz="2000" baseline="-25000" dirty="0" smtClean="0">
                    <a:solidFill>
                      <a:srgbClr val="000000"/>
                    </a:solidFill>
                    <a:ea typeface="ＭＳ Ｐゴシック" pitchFamily="-65" charset="-128"/>
                    <a:cs typeface="ＭＳ Ｐゴシック" pitchFamily="-65" charset="-128"/>
                  </a:rPr>
                  <a:t>C</a:t>
                </a:r>
                <a:endParaRPr lang="en-US" sz="2000" dirty="0">
                  <a:solidFill>
                    <a:srgbClr val="000000"/>
                  </a:solidFill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  <p:sp>
            <p:nvSpPr>
              <p:cNvPr id="94" name="Text Box 35"/>
              <p:cNvSpPr txBox="1">
                <a:spLocks noChangeArrowheads="1"/>
              </p:cNvSpPr>
              <p:nvPr/>
            </p:nvSpPr>
            <p:spPr bwMode="auto">
              <a:xfrm>
                <a:off x="1630" y="1924"/>
                <a:ext cx="253" cy="253"/>
              </a:xfrm>
              <a:prstGeom prst="rect">
                <a:avLst/>
              </a:prstGeom>
              <a:noFill/>
              <a:ln w="9525">
                <a:noFill/>
                <a:round/>
                <a:headEnd/>
                <a:tailEnd/>
              </a:ln>
            </p:spPr>
            <p:txBody>
              <a:bodyPr wrap="none" lIns="90000" tIns="46800" rIns="90000" bIns="46800" anchor="ctr">
                <a:prstTxWarp prst="textNoShape">
                  <a:avLst/>
                </a:prstTxWarp>
                <a:spAutoFit/>
              </a:bodyPr>
              <a:lstStyle/>
              <a:p>
                <a:pPr algn="ctr">
                  <a:tabLst>
                    <a:tab pos="0" algn="l"/>
                    <a:tab pos="914400" algn="l"/>
                    <a:tab pos="1828800" algn="l"/>
                    <a:tab pos="2743200" algn="l"/>
                    <a:tab pos="3657600" algn="l"/>
                    <a:tab pos="4572000" algn="l"/>
                    <a:tab pos="5486400" algn="l"/>
                    <a:tab pos="6400800" algn="l"/>
                    <a:tab pos="7315200" algn="l"/>
                    <a:tab pos="8229600" algn="l"/>
                    <a:tab pos="9144000" algn="l"/>
                    <a:tab pos="10058400" algn="l"/>
                  </a:tabLst>
                </a:pPr>
                <a:r>
                  <a:rPr lang="en-US" sz="2000" dirty="0" smtClean="0">
                    <a:solidFill>
                      <a:srgbClr val="3333FF"/>
                    </a:solidFill>
                    <a:ea typeface="ＭＳ Ｐゴシック" pitchFamily="-65" charset="-128"/>
                    <a:cs typeface="ＭＳ Ｐゴシック" pitchFamily="-65" charset="-128"/>
                  </a:rPr>
                  <a:t>R</a:t>
                </a:r>
                <a:r>
                  <a:rPr lang="en-US" sz="2000" baseline="-25000" dirty="0" smtClean="0">
                    <a:solidFill>
                      <a:srgbClr val="3333FF"/>
                    </a:solidFill>
                    <a:ea typeface="ＭＳ Ｐゴシック" pitchFamily="-65" charset="-128"/>
                    <a:cs typeface="ＭＳ Ｐゴシック" pitchFamily="-65" charset="-128"/>
                  </a:rPr>
                  <a:t>T</a:t>
                </a:r>
                <a:endParaRPr lang="en-US" sz="2000" dirty="0">
                  <a:solidFill>
                    <a:srgbClr val="3333FF"/>
                  </a:solidFill>
                  <a:ea typeface="ＭＳ Ｐゴシック" pitchFamily="-65" charset="-128"/>
                  <a:cs typeface="ＭＳ Ｐゴシック" pitchFamily="-65" charset="-128"/>
                </a:endParaRPr>
              </a:p>
            </p:txBody>
          </p:sp>
        </p:grpSp>
        <p:sp>
          <p:nvSpPr>
            <p:cNvPr id="95" name="Text Box 30"/>
            <p:cNvSpPr txBox="1">
              <a:spLocks noChangeArrowheads="1"/>
            </p:cNvSpPr>
            <p:nvPr/>
          </p:nvSpPr>
          <p:spPr bwMode="auto">
            <a:xfrm>
              <a:off x="6354977" y="4225616"/>
              <a:ext cx="1595606" cy="371513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dirty="0" smtClean="0">
                  <a:solidFill>
                    <a:srgbClr val="FF0000"/>
                  </a:solidFill>
                  <a:ea typeface="Arial Unicode MS" pitchFamily="-65" charset="0"/>
                  <a:cs typeface="Arial Unicode MS" pitchFamily="-65" charset="0"/>
                </a:rPr>
                <a:t>Active Increase</a:t>
              </a:r>
              <a:endParaRPr lang="en-US" dirty="0">
                <a:solidFill>
                  <a:srgbClr val="FF0000"/>
                </a:solidFill>
                <a:ea typeface="Arial Unicode MS" pitchFamily="-65" charset="0"/>
                <a:cs typeface="Arial Unicode MS" pitchFamily="-65" charset="0"/>
              </a:endParaRPr>
            </a:p>
          </p:txBody>
        </p:sp>
        <p:cxnSp>
          <p:nvCxnSpPr>
            <p:cNvPr id="96" name="Straight Arrow Connector 95"/>
            <p:cNvCxnSpPr>
              <a:cxnSpLocks noChangeShapeType="1"/>
            </p:cNvCxnSpPr>
            <p:nvPr/>
          </p:nvCxnSpPr>
          <p:spPr bwMode="auto">
            <a:xfrm>
              <a:off x="6096000" y="4141787"/>
              <a:ext cx="1752600" cy="1587"/>
            </a:xfrm>
            <a:prstGeom prst="straightConnector1">
              <a:avLst/>
            </a:prstGeom>
            <a:noFill/>
            <a:ln w="25400">
              <a:solidFill>
                <a:srgbClr val="FF0000"/>
              </a:solidFill>
              <a:round/>
              <a:headEnd/>
              <a:tailEnd type="arrow" w="med" len="med"/>
            </a:ln>
            <a:effectLst/>
          </p:spPr>
        </p:cxnSp>
        <p:sp>
          <p:nvSpPr>
            <p:cNvPr id="99" name="Text Box 30"/>
            <p:cNvSpPr txBox="1">
              <a:spLocks noChangeArrowheads="1"/>
            </p:cNvSpPr>
            <p:nvPr/>
          </p:nvSpPr>
          <p:spPr bwMode="auto">
            <a:xfrm>
              <a:off x="6802437" y="2879686"/>
              <a:ext cx="463034" cy="402291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wrap="none" lIns="90000" tIns="46800" rIns="90000" bIns="46800" anchor="ctr">
              <a:prstTxWarp prst="textNoShape">
                <a:avLst/>
              </a:prstTxWarp>
              <a:spAutoFit/>
            </a:bodyPr>
            <a:lstStyle/>
            <a:p>
              <a:pPr algn="ctr">
                <a:tabLst>
                  <a:tab pos="0" algn="l"/>
                  <a:tab pos="914400" algn="l"/>
                  <a:tab pos="1828800" algn="l"/>
                  <a:tab pos="2743200" algn="l"/>
                  <a:tab pos="3657600" algn="l"/>
                  <a:tab pos="4572000" algn="l"/>
                  <a:tab pos="5486400" algn="l"/>
                  <a:tab pos="6400800" algn="l"/>
                  <a:tab pos="7315200" algn="l"/>
                  <a:tab pos="8229600" algn="l"/>
                  <a:tab pos="9144000" algn="l"/>
                  <a:tab pos="10058400" algn="l"/>
                </a:tabLst>
              </a:pPr>
              <a:r>
                <a:rPr lang="en-US" sz="2000" dirty="0" smtClean="0">
                  <a:solidFill>
                    <a:srgbClr val="FF0000"/>
                  </a:solidFill>
                  <a:ea typeface="Arial Unicode MS" pitchFamily="-65" charset="0"/>
                  <a:cs typeface="Arial Unicode MS" pitchFamily="-65" charset="0"/>
                </a:rPr>
                <a:t>R</a:t>
              </a:r>
              <a:r>
                <a:rPr lang="en-US" sz="2000" baseline="-25000" dirty="0" smtClean="0">
                  <a:solidFill>
                    <a:srgbClr val="FF0000"/>
                  </a:solidFill>
                  <a:ea typeface="Arial Unicode MS" pitchFamily="-65" charset="0"/>
                  <a:cs typeface="Arial Unicode MS" pitchFamily="-65" charset="0"/>
                </a:rPr>
                <a:t>AI</a:t>
              </a:r>
              <a:endParaRPr lang="en-US" sz="2000" dirty="0">
                <a:solidFill>
                  <a:srgbClr val="FF0000"/>
                </a:solidFill>
                <a:ea typeface="Arial Unicode MS" pitchFamily="-65" charset="0"/>
                <a:cs typeface="Arial Unicode MS" pitchFamily="-65" charset="0"/>
              </a:endParaRPr>
            </a:p>
          </p:txBody>
        </p:sp>
        <p:cxnSp>
          <p:nvCxnSpPr>
            <p:cNvPr id="100" name="Straight Connector 99"/>
            <p:cNvCxnSpPr/>
            <p:nvPr/>
          </p:nvCxnSpPr>
          <p:spPr>
            <a:xfrm rot="16200000" flipH="1">
              <a:off x="4984751" y="3384548"/>
              <a:ext cx="2216149" cy="6349"/>
            </a:xfrm>
            <a:prstGeom prst="line">
              <a:avLst/>
            </a:prstGeom>
            <a:ln>
              <a:solidFill>
                <a:srgbClr val="FF0000"/>
              </a:solidFill>
              <a:prstDash val="dash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02" name="TextBox 68"/>
          <p:cNvSpPr txBox="1">
            <a:spLocks noChangeArrowheads="1"/>
          </p:cNvSpPr>
          <p:nvPr/>
        </p:nvSpPr>
        <p:spPr bwMode="auto">
          <a:xfrm>
            <a:off x="5867430" y="4876800"/>
            <a:ext cx="2971770" cy="461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400" b="1" dirty="0"/>
              <a:t>QCN-AIMD ~ TCP</a:t>
            </a:r>
          </a:p>
        </p:txBody>
      </p:sp>
      <p:sp>
        <p:nvSpPr>
          <p:cNvPr id="103" name="Slide Number Placeholder 10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 advTm="44328"/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2413" cy="989013"/>
          </a:xfrm>
        </p:spPr>
        <p:txBody>
          <a:bodyPr/>
          <a:lstStyle/>
          <a:p>
            <a:r>
              <a:rPr lang="en-US" dirty="0" smtClean="0"/>
              <a:t>Stability: QCN-AIMD </a:t>
            </a:r>
            <a:r>
              <a:rPr lang="en-US" dirty="0" err="1" smtClean="0"/>
              <a:t>vs</a:t>
            </a:r>
            <a:r>
              <a:rPr lang="en-US" dirty="0" smtClean="0"/>
              <a:t> QCN</a:t>
            </a:r>
          </a:p>
        </p:txBody>
      </p:sp>
      <p:pic>
        <p:nvPicPr>
          <p:cNvPr id="4" name="Picture 3" descr="50-200-350.eps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76450" y="1066800"/>
            <a:ext cx="4857750" cy="5422900"/>
          </a:xfrm>
          <a:prstGeom prst="rect">
            <a:avLst/>
          </a:prstGeom>
        </p:spPr>
      </p:pic>
      <p:sp>
        <p:nvSpPr>
          <p:cNvPr id="5" name="Slide Number Placeholder 4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4879D605-44C7-3C4C-AF91-289201FC9EB0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Tm="46719"/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7175" cy="993775"/>
          </a:xfrm>
        </p:spPr>
        <p:txBody>
          <a:bodyPr lIns="90000" tIns="46800" rIns="90000" bIns="46800"/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/>
              <a:t>Understanding the AP</a:t>
            </a:r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76400"/>
            <a:ext cx="8534400" cy="3886200"/>
          </a:xfrm>
        </p:spPr>
        <p:txBody>
          <a:bodyPr lIns="90000" tIns="46800" rIns="90000" bIns="46800">
            <a:noAutofit/>
          </a:bodyPr>
          <a:lstStyle/>
          <a:p>
            <a:pPr marL="492125" indent="-492125" defTabSz="457200">
              <a:lnSpc>
                <a:spcPct val="90000"/>
              </a:lnSpc>
              <a:spcBef>
                <a:spcPts val="550"/>
              </a:spcBef>
              <a:tabLst>
                <a:tab pos="606425" algn="l"/>
                <a:tab pos="1063625" algn="l"/>
                <a:tab pos="1520825" algn="l"/>
                <a:tab pos="1978025" algn="l"/>
                <a:tab pos="2435225" algn="l"/>
                <a:tab pos="2892425" algn="l"/>
                <a:tab pos="3349625" algn="l"/>
                <a:tab pos="3806825" algn="l"/>
                <a:tab pos="4264025" algn="l"/>
                <a:tab pos="4721225" algn="l"/>
                <a:tab pos="5178425" algn="l"/>
                <a:tab pos="5635625" algn="l"/>
                <a:tab pos="6092825" algn="l"/>
                <a:tab pos="6550025" algn="l"/>
                <a:tab pos="7007225" algn="l"/>
                <a:tab pos="7464425" algn="l"/>
                <a:tab pos="7921625" algn="l"/>
                <a:tab pos="8378825" algn="l"/>
                <a:tab pos="8836025" algn="l"/>
                <a:tab pos="9293225" algn="l"/>
              </a:tabLst>
            </a:pPr>
            <a:r>
              <a:rPr lang="en-US" sz="2400" dirty="0"/>
              <a:t>As mentioned earlier, the two major flavors of feedback compensation are:</a:t>
            </a:r>
          </a:p>
          <a:p>
            <a:pPr marL="914400" lvl="1" indent="-457200" defTabSz="457200">
              <a:lnSpc>
                <a:spcPct val="90000"/>
              </a:lnSpc>
              <a:spcBef>
                <a:spcPts val="500"/>
              </a:spcBef>
              <a:buFont typeface="Arial" charset="0"/>
              <a:buAutoNum type="arabicPeriod"/>
              <a:tabLst>
                <a:tab pos="606425" algn="l"/>
                <a:tab pos="1063625" algn="l"/>
                <a:tab pos="1520825" algn="l"/>
                <a:tab pos="1978025" algn="l"/>
                <a:tab pos="2435225" algn="l"/>
                <a:tab pos="2892425" algn="l"/>
                <a:tab pos="3349625" algn="l"/>
                <a:tab pos="3806825" algn="l"/>
                <a:tab pos="4264025" algn="l"/>
                <a:tab pos="4721225" algn="l"/>
                <a:tab pos="5178425" algn="l"/>
                <a:tab pos="5635625" algn="l"/>
                <a:tab pos="6092825" algn="l"/>
                <a:tab pos="6550025" algn="l"/>
                <a:tab pos="7007225" algn="l"/>
                <a:tab pos="7464425" algn="l"/>
                <a:tab pos="7921625" algn="l"/>
                <a:tab pos="8378825" algn="l"/>
                <a:tab pos="8836025" algn="l"/>
                <a:tab pos="9293225" algn="l"/>
              </a:tabLst>
            </a:pPr>
            <a:r>
              <a:rPr lang="en-US" sz="2000" dirty="0"/>
              <a:t>Determine lags, chose appropriate gains</a:t>
            </a:r>
          </a:p>
          <a:p>
            <a:pPr marL="914400" lvl="1" indent="-457200" defTabSz="457200">
              <a:lnSpc>
                <a:spcPct val="90000"/>
              </a:lnSpc>
              <a:spcBef>
                <a:spcPts val="500"/>
              </a:spcBef>
              <a:buFont typeface="Arial" charset="0"/>
              <a:buAutoNum type="arabicPeriod"/>
              <a:tabLst>
                <a:tab pos="606425" algn="l"/>
                <a:tab pos="1063625" algn="l"/>
                <a:tab pos="1520825" algn="l"/>
                <a:tab pos="1978025" algn="l"/>
                <a:tab pos="2435225" algn="l"/>
                <a:tab pos="2892425" algn="l"/>
                <a:tab pos="3349625" algn="l"/>
                <a:tab pos="3806825" algn="l"/>
                <a:tab pos="4264025" algn="l"/>
                <a:tab pos="4721225" algn="l"/>
                <a:tab pos="5178425" algn="l"/>
                <a:tab pos="5635625" algn="l"/>
                <a:tab pos="6092825" algn="l"/>
                <a:tab pos="6550025" algn="l"/>
                <a:tab pos="7007225" algn="l"/>
                <a:tab pos="7464425" algn="l"/>
                <a:tab pos="7921625" algn="l"/>
                <a:tab pos="8378825" algn="l"/>
                <a:tab pos="8836025" algn="l"/>
                <a:tab pos="9293225" algn="l"/>
              </a:tabLst>
            </a:pPr>
            <a:r>
              <a:rPr lang="en-US" sz="2000" dirty="0"/>
              <a:t>Feedback higher derivatives of state</a:t>
            </a:r>
          </a:p>
          <a:p>
            <a:pPr marL="914400" lvl="1" indent="-457200" defTabSz="457200">
              <a:lnSpc>
                <a:spcPct val="90000"/>
              </a:lnSpc>
              <a:spcBef>
                <a:spcPts val="500"/>
              </a:spcBef>
              <a:buFont typeface="Arial" charset="0"/>
              <a:buNone/>
              <a:tabLst>
                <a:tab pos="606425" algn="l"/>
                <a:tab pos="1063625" algn="l"/>
                <a:tab pos="1520825" algn="l"/>
                <a:tab pos="1978025" algn="l"/>
                <a:tab pos="2435225" algn="l"/>
                <a:tab pos="2892425" algn="l"/>
                <a:tab pos="3349625" algn="l"/>
                <a:tab pos="3806825" algn="l"/>
                <a:tab pos="4264025" algn="l"/>
                <a:tab pos="4721225" algn="l"/>
                <a:tab pos="5178425" algn="l"/>
                <a:tab pos="5635625" algn="l"/>
                <a:tab pos="6092825" algn="l"/>
                <a:tab pos="6550025" algn="l"/>
                <a:tab pos="7007225" algn="l"/>
                <a:tab pos="7464425" algn="l"/>
                <a:tab pos="7921625" algn="l"/>
                <a:tab pos="8378825" algn="l"/>
                <a:tab pos="8836025" algn="l"/>
                <a:tab pos="9293225" algn="l"/>
              </a:tabLst>
            </a:pPr>
            <a:endParaRPr lang="en-US" sz="2000" dirty="0"/>
          </a:p>
          <a:p>
            <a:pPr marL="914400" lvl="1" indent="-457200" defTabSz="457200">
              <a:lnSpc>
                <a:spcPct val="90000"/>
              </a:lnSpc>
              <a:spcBef>
                <a:spcPts val="500"/>
              </a:spcBef>
              <a:buFont typeface="Arial" charset="0"/>
              <a:buNone/>
              <a:tabLst>
                <a:tab pos="606425" algn="l"/>
                <a:tab pos="1063625" algn="l"/>
                <a:tab pos="1520825" algn="l"/>
                <a:tab pos="1978025" algn="l"/>
                <a:tab pos="2435225" algn="l"/>
                <a:tab pos="2892425" algn="l"/>
                <a:tab pos="3349625" algn="l"/>
                <a:tab pos="3806825" algn="l"/>
                <a:tab pos="4264025" algn="l"/>
                <a:tab pos="4721225" algn="l"/>
                <a:tab pos="5178425" algn="l"/>
                <a:tab pos="5635625" algn="l"/>
                <a:tab pos="6092825" algn="l"/>
                <a:tab pos="6550025" algn="l"/>
                <a:tab pos="7007225" algn="l"/>
                <a:tab pos="7464425" algn="l"/>
                <a:tab pos="7921625" algn="l"/>
                <a:tab pos="8378825" algn="l"/>
                <a:tab pos="8836025" algn="l"/>
                <a:tab pos="9293225" algn="l"/>
              </a:tabLst>
            </a:pPr>
            <a:endParaRPr lang="en-US" sz="2000" dirty="0"/>
          </a:p>
          <a:p>
            <a:pPr marL="492125" indent="-492125" defTabSz="457200">
              <a:lnSpc>
                <a:spcPct val="90000"/>
              </a:lnSpc>
              <a:spcBef>
                <a:spcPts val="550"/>
              </a:spcBef>
              <a:tabLst>
                <a:tab pos="606425" algn="l"/>
                <a:tab pos="1063625" algn="l"/>
                <a:tab pos="1520825" algn="l"/>
                <a:tab pos="1978025" algn="l"/>
                <a:tab pos="2435225" algn="l"/>
                <a:tab pos="2892425" algn="l"/>
                <a:tab pos="3349625" algn="l"/>
                <a:tab pos="3806825" algn="l"/>
                <a:tab pos="4264025" algn="l"/>
                <a:tab pos="4721225" algn="l"/>
                <a:tab pos="5178425" algn="l"/>
                <a:tab pos="5635625" algn="l"/>
                <a:tab pos="6092825" algn="l"/>
                <a:tab pos="6550025" algn="l"/>
                <a:tab pos="7007225" algn="l"/>
                <a:tab pos="7464425" algn="l"/>
                <a:tab pos="7921625" algn="l"/>
                <a:tab pos="8378825" algn="l"/>
                <a:tab pos="8836025" algn="l"/>
                <a:tab pos="9293225" algn="l"/>
              </a:tabLst>
            </a:pPr>
            <a:r>
              <a:rPr lang="en-US" sz="2400" dirty="0"/>
              <a:t>We prove that </a:t>
            </a:r>
            <a:r>
              <a:rPr lang="en-US" sz="2400" dirty="0" smtClean="0"/>
              <a:t>AP </a:t>
            </a:r>
            <a:r>
              <a:rPr lang="en-US" sz="2400" dirty="0"/>
              <a:t>is </a:t>
            </a:r>
            <a:r>
              <a:rPr lang="en-US" sz="2400" dirty="0" smtClean="0"/>
              <a:t>in a sense </a:t>
            </a:r>
            <a:r>
              <a:rPr lang="en-US" sz="2400" dirty="0"/>
              <a:t>equivalent to both of the </a:t>
            </a:r>
            <a:r>
              <a:rPr lang="en-US" sz="2400" dirty="0" smtClean="0"/>
              <a:t>above.</a:t>
            </a:r>
            <a:endParaRPr lang="en-US" sz="2400" dirty="0"/>
          </a:p>
          <a:p>
            <a:pPr marL="914400" lvl="1" indent="-457200" defTabSz="457200">
              <a:lnSpc>
                <a:spcPct val="90000"/>
              </a:lnSpc>
              <a:spcBef>
                <a:spcPts val="500"/>
              </a:spcBef>
              <a:tabLst>
                <a:tab pos="606425" algn="l"/>
                <a:tab pos="1063625" algn="l"/>
                <a:tab pos="1520825" algn="l"/>
                <a:tab pos="1978025" algn="l"/>
                <a:tab pos="2435225" algn="l"/>
                <a:tab pos="2892425" algn="l"/>
                <a:tab pos="3349625" algn="l"/>
                <a:tab pos="3806825" algn="l"/>
                <a:tab pos="4264025" algn="l"/>
                <a:tab pos="4721225" algn="l"/>
                <a:tab pos="5178425" algn="l"/>
                <a:tab pos="5635625" algn="l"/>
                <a:tab pos="6092825" algn="l"/>
                <a:tab pos="6550025" algn="l"/>
                <a:tab pos="7007225" algn="l"/>
                <a:tab pos="7464425" algn="l"/>
                <a:tab pos="7921625" algn="l"/>
                <a:tab pos="8378825" algn="l"/>
                <a:tab pos="8836025" algn="l"/>
                <a:tab pos="9293225" algn="l"/>
              </a:tabLst>
            </a:pPr>
            <a:r>
              <a:rPr lang="en-US" sz="2000" dirty="0" smtClean="0"/>
              <a:t>Very useful since </a:t>
            </a:r>
            <a:r>
              <a:rPr lang="en-US" sz="2000" dirty="0"/>
              <a:t>we don’t need to change network </a:t>
            </a:r>
            <a:r>
              <a:rPr lang="en-US" sz="2000" dirty="0" smtClean="0"/>
              <a:t>switches</a:t>
            </a:r>
            <a:endParaRPr lang="en-US" sz="2000" dirty="0"/>
          </a:p>
          <a:p>
            <a:pPr marL="914400" lvl="1" indent="-457200" defTabSz="457200">
              <a:lnSpc>
                <a:spcPct val="90000"/>
              </a:lnSpc>
              <a:spcBef>
                <a:spcPts val="500"/>
              </a:spcBef>
              <a:tabLst>
                <a:tab pos="606425" algn="l"/>
                <a:tab pos="1063625" algn="l"/>
                <a:tab pos="1520825" algn="l"/>
                <a:tab pos="1978025" algn="l"/>
                <a:tab pos="2435225" algn="l"/>
                <a:tab pos="2892425" algn="l"/>
                <a:tab pos="3349625" algn="l"/>
                <a:tab pos="3806825" algn="l"/>
                <a:tab pos="4264025" algn="l"/>
                <a:tab pos="4721225" algn="l"/>
                <a:tab pos="5178425" algn="l"/>
                <a:tab pos="5635625" algn="l"/>
                <a:tab pos="6092825" algn="l"/>
                <a:tab pos="6550025" algn="l"/>
                <a:tab pos="7007225" algn="l"/>
                <a:tab pos="7464425" algn="l"/>
                <a:tab pos="7921625" algn="l"/>
                <a:tab pos="8378825" algn="l"/>
                <a:tab pos="8836025" algn="l"/>
                <a:tab pos="9293225" algn="l"/>
              </a:tabLst>
            </a:pPr>
            <a:r>
              <a:rPr lang="en-US" sz="2000" dirty="0" smtClean="0"/>
              <a:t>Also, the </a:t>
            </a:r>
            <a:r>
              <a:rPr lang="en-US" sz="2000" dirty="0"/>
              <a:t>AP is really very easy to apply; no </a:t>
            </a:r>
            <a:r>
              <a:rPr lang="en-US" sz="2000" dirty="0" smtClean="0"/>
              <a:t>lag-dependent optimizations </a:t>
            </a:r>
            <a:r>
              <a:rPr lang="en-US" sz="2000" dirty="0"/>
              <a:t>of gain parameters needed</a:t>
            </a:r>
          </a:p>
          <a:p>
            <a:pPr marL="492125" indent="-492125" defTabSz="457200">
              <a:lnSpc>
                <a:spcPct val="90000"/>
              </a:lnSpc>
              <a:spcBef>
                <a:spcPts val="500"/>
              </a:spcBef>
              <a:buFontTx/>
              <a:buNone/>
              <a:tabLst>
                <a:tab pos="606425" algn="l"/>
                <a:tab pos="1063625" algn="l"/>
                <a:tab pos="1520825" algn="l"/>
                <a:tab pos="1978025" algn="l"/>
                <a:tab pos="2435225" algn="l"/>
                <a:tab pos="2892425" algn="l"/>
                <a:tab pos="3349625" algn="l"/>
                <a:tab pos="3806825" algn="l"/>
                <a:tab pos="4264025" algn="l"/>
                <a:tab pos="4721225" algn="l"/>
                <a:tab pos="5178425" algn="l"/>
                <a:tab pos="5635625" algn="l"/>
                <a:tab pos="6092825" algn="l"/>
                <a:tab pos="6550025" algn="l"/>
                <a:tab pos="7007225" algn="l"/>
                <a:tab pos="7464425" algn="l"/>
                <a:tab pos="7921625" algn="l"/>
                <a:tab pos="8378825" algn="l"/>
                <a:tab pos="8836025" algn="l"/>
                <a:tab pos="9293225" algn="l"/>
              </a:tabLst>
            </a:pP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 advTm="47094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7175" cy="993775"/>
          </a:xfrm>
        </p:spPr>
        <p:txBody>
          <a:bodyPr lIns="90000" tIns="46800" rIns="90000" bIns="46800"/>
          <a:lstStyle/>
          <a:p>
            <a:pPr defTabSz="457200"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US" dirty="0" smtClean="0"/>
              <a:t>Equivalence of AP and PD</a:t>
            </a:r>
            <a:endParaRPr lang="en-US" dirty="0"/>
          </a:p>
        </p:txBody>
      </p:sp>
      <p:sp>
        <p:nvSpPr>
          <p:cNvPr id="90115" name="Text Box 21"/>
          <p:cNvSpPr txBox="1">
            <a:spLocks noChangeArrowheads="1"/>
          </p:cNvSpPr>
          <p:nvPr/>
        </p:nvSpPr>
        <p:spPr bwMode="auto">
          <a:xfrm>
            <a:off x="0" y="5105400"/>
            <a:ext cx="9144000" cy="914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lIns="90000" tIns="45000" rIns="90000" bIns="45000">
            <a:prstTxWarp prst="textNoShape">
              <a:avLst/>
            </a:prstTxWarp>
          </a:bodyPr>
          <a:lstStyle/>
          <a:p>
            <a:pPr marL="739775" lvl="1" indent="-282575" defTabSz="457200">
              <a:lnSpc>
                <a:spcPct val="90000"/>
              </a:lnSpc>
              <a:spcBef>
                <a:spcPts val="550"/>
              </a:spcBef>
              <a:buClr>
                <a:srgbClr val="000000"/>
              </a:buClr>
              <a:buSzPct val="100000"/>
              <a:buFont typeface="Arial" pitchFamily="34" charset="0"/>
              <a:buChar char="•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2800" b="1" dirty="0" smtClean="0">
                <a:solidFill>
                  <a:srgbClr val="FF0000"/>
                </a:solidFill>
                <a:latin typeface="Calibri" charset="0"/>
              </a:rPr>
              <a:t>Main </a:t>
            </a:r>
            <a:r>
              <a:rPr lang="en-US" sz="2800" b="1" dirty="0">
                <a:solidFill>
                  <a:srgbClr val="FF0000"/>
                </a:solidFill>
                <a:latin typeface="Calibri" charset="0"/>
              </a:rPr>
              <a:t>Result:</a:t>
            </a:r>
            <a:r>
              <a:rPr lang="en-US" sz="2800" dirty="0">
                <a:solidFill>
                  <a:srgbClr val="FF0000"/>
                </a:solidFill>
                <a:latin typeface="Calibri" charset="0"/>
              </a:rPr>
              <a:t> </a:t>
            </a:r>
            <a:r>
              <a:rPr lang="en-US" sz="2800" dirty="0" smtClean="0">
                <a:solidFill>
                  <a:srgbClr val="FF0000"/>
                </a:solidFill>
                <a:latin typeface="Calibri" charset="0"/>
              </a:rPr>
              <a:t> </a:t>
            </a:r>
          </a:p>
          <a:p>
            <a:pPr marL="739775" lvl="1" indent="-282575" defTabSz="457200">
              <a:lnSpc>
                <a:spcPct val="90000"/>
              </a:lnSpc>
              <a:spcBef>
                <a:spcPts val="550"/>
              </a:spcBef>
              <a:buClr>
                <a:srgbClr val="000000"/>
              </a:buClr>
              <a:buSzPct val="100000"/>
              <a:tabLst>
                <a:tab pos="739775" algn="l"/>
                <a:tab pos="1196975" algn="l"/>
                <a:tab pos="1654175" algn="l"/>
                <a:tab pos="2111375" algn="l"/>
                <a:tab pos="2568575" algn="l"/>
                <a:tab pos="3025775" algn="l"/>
                <a:tab pos="3482975" algn="l"/>
                <a:tab pos="3940175" algn="l"/>
                <a:tab pos="4397375" algn="l"/>
                <a:tab pos="4854575" algn="l"/>
                <a:tab pos="5311775" algn="l"/>
                <a:tab pos="5768975" algn="l"/>
                <a:tab pos="6226175" algn="l"/>
                <a:tab pos="6683375" algn="l"/>
                <a:tab pos="7140575" algn="l"/>
                <a:tab pos="7597775" algn="l"/>
                <a:tab pos="8054975" algn="l"/>
                <a:tab pos="8512175" algn="l"/>
                <a:tab pos="8969375" algn="l"/>
                <a:tab pos="9426575" algn="l"/>
                <a:tab pos="9883775" algn="l"/>
              </a:tabLst>
            </a:pPr>
            <a:r>
              <a:rPr lang="en-US" sz="2400" dirty="0" smtClean="0">
                <a:solidFill>
                  <a:srgbClr val="FF0000"/>
                </a:solidFill>
                <a:latin typeface="Calibri" charset="0"/>
              </a:rPr>
              <a:t>	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Systems 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1 and 2 are algebraically 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equivalent: given </a:t>
            </a:r>
            <a:r>
              <a:rPr lang="en-US" sz="2400" dirty="0">
                <a:solidFill>
                  <a:srgbClr val="000000"/>
                </a:solidFill>
                <a:latin typeface="Calibri" charset="0"/>
              </a:rPr>
              <a:t>identical input sequences, they produce identical output sequences</a:t>
            </a:r>
            <a:r>
              <a:rPr lang="en-US" sz="2400" dirty="0" smtClean="0">
                <a:solidFill>
                  <a:srgbClr val="000000"/>
                </a:solidFill>
                <a:latin typeface="Calibri" charset="0"/>
              </a:rPr>
              <a:t>.</a:t>
            </a:r>
            <a:endParaRPr lang="en-US" sz="2400" dirty="0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645592" name="Rectangle 24"/>
          <p:cNvSpPr>
            <a:spLocks noChangeArrowheads="1"/>
          </p:cNvSpPr>
          <p:nvPr/>
        </p:nvSpPr>
        <p:spPr bwMode="auto">
          <a:xfrm>
            <a:off x="4881455" y="1143000"/>
            <a:ext cx="1501486" cy="132484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28678" name="Rectangle 25"/>
          <p:cNvSpPr>
            <a:spLocks noChangeArrowheads="1"/>
          </p:cNvSpPr>
          <p:nvPr/>
        </p:nvSpPr>
        <p:spPr bwMode="auto">
          <a:xfrm>
            <a:off x="5567795" y="1584614"/>
            <a:ext cx="774665" cy="441614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90118" name="Line 26"/>
          <p:cNvSpPr>
            <a:spLocks noChangeShapeType="1"/>
          </p:cNvSpPr>
          <p:nvPr/>
        </p:nvSpPr>
        <p:spPr bwMode="auto">
          <a:xfrm>
            <a:off x="3379968" y="1761259"/>
            <a:ext cx="150148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19" name="Text Box 27"/>
          <p:cNvSpPr txBox="1">
            <a:spLocks noChangeArrowheads="1"/>
          </p:cNvSpPr>
          <p:nvPr/>
        </p:nvSpPr>
        <p:spPr bwMode="auto">
          <a:xfrm>
            <a:off x="2151638" y="1294046"/>
            <a:ext cx="1208089" cy="82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ea typeface="ＭＳ Ｐゴシック" charset="-128"/>
                <a:cs typeface="ＭＳ Ｐゴシック" charset="-128"/>
              </a:rPr>
              <a:t>Source </a:t>
            </a:r>
          </a:p>
          <a:p>
            <a:r>
              <a:rPr lang="en-US" sz="2000" b="1" dirty="0">
                <a:ea typeface="ＭＳ Ｐゴシック" charset="-128"/>
                <a:cs typeface="ＭＳ Ｐゴシック" charset="-128"/>
              </a:rPr>
              <a:t>does AP</a:t>
            </a:r>
          </a:p>
        </p:txBody>
      </p:sp>
      <p:sp>
        <p:nvSpPr>
          <p:cNvPr id="90120" name="Line 28"/>
          <p:cNvSpPr>
            <a:spLocks noChangeShapeType="1"/>
          </p:cNvSpPr>
          <p:nvPr/>
        </p:nvSpPr>
        <p:spPr bwMode="auto">
          <a:xfrm>
            <a:off x="6362700" y="1829342"/>
            <a:ext cx="194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1" name="Line 29"/>
          <p:cNvSpPr>
            <a:spLocks noChangeShapeType="1"/>
          </p:cNvSpPr>
          <p:nvPr/>
        </p:nvSpPr>
        <p:spPr bwMode="auto">
          <a:xfrm>
            <a:off x="6156614" y="1584614"/>
            <a:ext cx="0" cy="4416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2" name="Line 33"/>
          <p:cNvSpPr>
            <a:spLocks noChangeShapeType="1"/>
          </p:cNvSpPr>
          <p:nvPr/>
        </p:nvSpPr>
        <p:spPr bwMode="auto">
          <a:xfrm>
            <a:off x="5921086" y="2026227"/>
            <a:ext cx="0" cy="7065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3" name="Line 34"/>
          <p:cNvSpPr>
            <a:spLocks noChangeShapeType="1"/>
          </p:cNvSpPr>
          <p:nvPr/>
        </p:nvSpPr>
        <p:spPr bwMode="auto">
          <a:xfrm flipH="1">
            <a:off x="2918114" y="2732809"/>
            <a:ext cx="30029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4" name="Line 35"/>
          <p:cNvSpPr>
            <a:spLocks noChangeShapeType="1"/>
          </p:cNvSpPr>
          <p:nvPr/>
        </p:nvSpPr>
        <p:spPr bwMode="auto">
          <a:xfrm flipV="1">
            <a:off x="2918114" y="2026227"/>
            <a:ext cx="0" cy="70658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45605" name="Rectangle 37"/>
          <p:cNvSpPr>
            <a:spLocks noChangeArrowheads="1"/>
          </p:cNvSpPr>
          <p:nvPr/>
        </p:nvSpPr>
        <p:spPr bwMode="auto">
          <a:xfrm>
            <a:off x="4805255" y="3085667"/>
            <a:ext cx="1501486" cy="1324841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28688" name="Rectangle 38"/>
          <p:cNvSpPr>
            <a:spLocks noChangeArrowheads="1"/>
          </p:cNvSpPr>
          <p:nvPr/>
        </p:nvSpPr>
        <p:spPr bwMode="auto">
          <a:xfrm>
            <a:off x="5491595" y="3527281"/>
            <a:ext cx="774665" cy="441614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90128" name="Line 39"/>
          <p:cNvSpPr>
            <a:spLocks noChangeShapeType="1"/>
          </p:cNvSpPr>
          <p:nvPr/>
        </p:nvSpPr>
        <p:spPr bwMode="auto">
          <a:xfrm>
            <a:off x="3303768" y="3703926"/>
            <a:ext cx="1501486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29" name="Text Box 40"/>
          <p:cNvSpPr txBox="1">
            <a:spLocks noChangeArrowheads="1"/>
          </p:cNvSpPr>
          <p:nvPr/>
        </p:nvSpPr>
        <p:spPr bwMode="auto">
          <a:xfrm>
            <a:off x="2168453" y="3210791"/>
            <a:ext cx="1153538" cy="8205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lang="en-US" sz="2000" b="1" dirty="0">
                <a:ea typeface="ＭＳ Ｐゴシック" charset="-128"/>
                <a:cs typeface="ＭＳ Ｐゴシック" charset="-128"/>
              </a:rPr>
              <a:t>Regular</a:t>
            </a:r>
          </a:p>
          <a:p>
            <a:r>
              <a:rPr lang="en-US" sz="2000" b="1" dirty="0">
                <a:ea typeface="ＭＳ Ｐゴシック" charset="-128"/>
                <a:cs typeface="ＭＳ Ｐゴシック" charset="-128"/>
              </a:rPr>
              <a:t>source</a:t>
            </a:r>
          </a:p>
        </p:txBody>
      </p:sp>
      <p:sp>
        <p:nvSpPr>
          <p:cNvPr id="90130" name="Line 41"/>
          <p:cNvSpPr>
            <a:spLocks noChangeShapeType="1"/>
          </p:cNvSpPr>
          <p:nvPr/>
        </p:nvSpPr>
        <p:spPr bwMode="auto">
          <a:xfrm>
            <a:off x="6286500" y="3772009"/>
            <a:ext cx="19431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1" name="Line 42"/>
          <p:cNvSpPr>
            <a:spLocks noChangeShapeType="1"/>
          </p:cNvSpPr>
          <p:nvPr/>
        </p:nvSpPr>
        <p:spPr bwMode="auto">
          <a:xfrm>
            <a:off x="6080414" y="3527281"/>
            <a:ext cx="0" cy="4416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2" name="Line 43"/>
          <p:cNvSpPr>
            <a:spLocks noChangeShapeType="1"/>
          </p:cNvSpPr>
          <p:nvPr/>
        </p:nvSpPr>
        <p:spPr bwMode="auto">
          <a:xfrm>
            <a:off x="5844886" y="3968894"/>
            <a:ext cx="0" cy="8317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3" name="Line 44"/>
          <p:cNvSpPr>
            <a:spLocks noChangeShapeType="1"/>
          </p:cNvSpPr>
          <p:nvPr/>
        </p:nvSpPr>
        <p:spPr bwMode="auto">
          <a:xfrm flipH="1">
            <a:off x="2841914" y="4800600"/>
            <a:ext cx="300297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0134" name="Line 45"/>
          <p:cNvSpPr>
            <a:spLocks noChangeShapeType="1"/>
          </p:cNvSpPr>
          <p:nvPr/>
        </p:nvSpPr>
        <p:spPr bwMode="auto">
          <a:xfrm flipV="1">
            <a:off x="2841914" y="3968894"/>
            <a:ext cx="0" cy="83170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26" name="Object 25"/>
          <p:cNvGraphicFramePr>
            <a:graphicFrameLocks noChangeAspect="1"/>
          </p:cNvGraphicFramePr>
          <p:nvPr/>
        </p:nvGraphicFramePr>
        <p:xfrm>
          <a:off x="3568700" y="2286000"/>
          <a:ext cx="317500" cy="408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84" name="Equation" r:id="rId5" imgW="177480" imgH="228600" progId="Equation.3">
                  <p:embed/>
                </p:oleObj>
              </mc:Choice>
              <mc:Fallback>
                <p:oleObj name="Equation" r:id="rId5" imgW="177480" imgH="2286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8700" y="2286000"/>
                        <a:ext cx="317500" cy="4082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8180" name="Object 4"/>
          <p:cNvGraphicFramePr>
            <a:graphicFrameLocks noChangeAspect="1"/>
          </p:cNvGraphicFramePr>
          <p:nvPr/>
        </p:nvGraphicFramePr>
        <p:xfrm>
          <a:off x="3227388" y="4114800"/>
          <a:ext cx="1497012" cy="703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185" name="Equation" r:id="rId7" imgW="838080" imgH="393480" progId="Equation.3">
                  <p:embed/>
                </p:oleObj>
              </mc:Choice>
              <mc:Fallback>
                <p:oleObj name="Equation" r:id="rId7" imgW="838080" imgH="3934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27388" y="4114800"/>
                        <a:ext cx="1497012" cy="7032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" name="Rounded Rectangle 30"/>
          <p:cNvSpPr/>
          <p:nvPr/>
        </p:nvSpPr>
        <p:spPr>
          <a:xfrm>
            <a:off x="914400" y="2743200"/>
            <a:ext cx="7086600" cy="106680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The AP is equivalent to adding a derivative </a:t>
            </a:r>
            <a:r>
              <a:rPr lang="en-US" sz="2800" i="1" dirty="0" smtClean="0"/>
              <a:t>and</a:t>
            </a:r>
            <a:r>
              <a:rPr lang="en-US" sz="2800" dirty="0" smtClean="0"/>
              <a:t> reducing the gain.</a:t>
            </a:r>
            <a:endParaRPr lang="en-US" sz="2800" dirty="0"/>
          </a:p>
        </p:txBody>
      </p:sp>
    </p:spTree>
    <p:custDataLst>
      <p:tags r:id="rId2"/>
    </p:custDataLst>
  </p:cSld>
  <p:clrMapOvr>
    <a:masterClrMapping/>
  </p:clrMapOvr>
  <p:transition xmlns:p14="http://schemas.microsoft.com/office/powerpoint/2010/main" spd="med" advTm="71656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7175" cy="1160463"/>
          </a:xfrm>
        </p:spPr>
        <p:txBody>
          <a:bodyPr lIns="81639" tIns="42452" rIns="81639" bIns="42452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mtClean="0"/>
              <a:t>AP vs PD</a:t>
            </a:r>
            <a:br>
              <a:rPr lang="en-US" smtClean="0"/>
            </a:br>
            <a:r>
              <a:rPr lang="en-US" sz="2000" smtClean="0"/>
              <a:t>No Delay</a:t>
            </a:r>
          </a:p>
        </p:txBody>
      </p:sp>
      <p:sp>
        <p:nvSpPr>
          <p:cNvPr id="92163" name="Text Box 3"/>
          <p:cNvSpPr txBox="1">
            <a:spLocks noChangeArrowheads="1"/>
          </p:cNvSpPr>
          <p:nvPr/>
        </p:nvSpPr>
        <p:spPr bwMode="auto">
          <a:xfrm>
            <a:off x="407988" y="1371600"/>
            <a:ext cx="8397875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2164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133600"/>
            <a:ext cx="4267200" cy="320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2165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5800" y="2133600"/>
            <a:ext cx="4268788" cy="320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 advTm="17281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7175" cy="1160463"/>
          </a:xfrm>
        </p:spPr>
        <p:txBody>
          <a:bodyPr lIns="81639" tIns="42452" rIns="81639" bIns="42452"/>
          <a:lstStyle/>
          <a:p>
            <a:pPr defTabSz="457200"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</a:pPr>
            <a:r>
              <a:rPr lang="en-US" smtClean="0"/>
              <a:t>AP vs PD</a:t>
            </a:r>
            <a:br>
              <a:rPr lang="en-US" smtClean="0"/>
            </a:br>
            <a:r>
              <a:rPr lang="en-US" sz="2000" smtClean="0"/>
              <a:t>Delay = 8 seconds</a:t>
            </a:r>
          </a:p>
        </p:txBody>
      </p:sp>
      <p:sp>
        <p:nvSpPr>
          <p:cNvPr id="94211" name="Text Box 3"/>
          <p:cNvSpPr txBox="1">
            <a:spLocks noChangeArrowheads="1"/>
          </p:cNvSpPr>
          <p:nvPr/>
        </p:nvSpPr>
        <p:spPr bwMode="auto">
          <a:xfrm>
            <a:off x="407988" y="1371600"/>
            <a:ext cx="8397875" cy="48768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4212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2133600"/>
            <a:ext cx="4267200" cy="320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pic>
        <p:nvPicPr>
          <p:cNvPr id="94213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4212" y="2133600"/>
            <a:ext cx="4268788" cy="3200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</p:pic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 advTm="8625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9" name="Straight Connector 28"/>
          <p:cNvCxnSpPr/>
          <p:nvPr/>
        </p:nvCxnSpPr>
        <p:spPr>
          <a:xfrm rot="5400000">
            <a:off x="2590800" y="3048000"/>
            <a:ext cx="2590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 rot="5400000">
            <a:off x="3733800" y="3048000"/>
            <a:ext cx="2590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Proof of Equivalence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29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362200" y="1752600"/>
            <a:ext cx="4876800" cy="2819400"/>
            <a:chOff x="2209800" y="1600200"/>
            <a:chExt cx="3352800" cy="2819400"/>
          </a:xfrm>
        </p:grpSpPr>
        <p:cxnSp>
          <p:nvCxnSpPr>
            <p:cNvPr id="6" name="Straight Connector 5"/>
            <p:cNvCxnSpPr/>
            <p:nvPr/>
          </p:nvCxnSpPr>
          <p:spPr>
            <a:xfrm rot="5400000">
              <a:off x="957262" y="3009900"/>
              <a:ext cx="28194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rot="10800000">
              <a:off x="2209800" y="4191000"/>
              <a:ext cx="3352800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3" name="Straight Connector 12"/>
          <p:cNvCxnSpPr/>
          <p:nvPr/>
        </p:nvCxnSpPr>
        <p:spPr>
          <a:xfrm>
            <a:off x="2819400" y="3962400"/>
            <a:ext cx="1066800" cy="0"/>
          </a:xfrm>
          <a:prstGeom prst="line">
            <a:avLst/>
          </a:prstGeom>
          <a:ln w="25400">
            <a:solidFill>
              <a:srgbClr val="FF0000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3314700" y="3390900"/>
            <a:ext cx="11430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rot="10800000">
            <a:off x="3886200" y="2819400"/>
            <a:ext cx="60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rot="5400000">
            <a:off x="4191000" y="3124200"/>
            <a:ext cx="6096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rot="10800000">
            <a:off x="4495800" y="3429000"/>
            <a:ext cx="533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4000500" y="2400300"/>
            <a:ext cx="2057400" cy="0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47" name="Group 46"/>
          <p:cNvGrpSpPr/>
          <p:nvPr/>
        </p:nvGrpSpPr>
        <p:grpSpPr>
          <a:xfrm>
            <a:off x="5029200" y="1371600"/>
            <a:ext cx="1143000" cy="1097280"/>
            <a:chOff x="5029200" y="1371600"/>
            <a:chExt cx="1143000" cy="1097280"/>
          </a:xfrm>
        </p:grpSpPr>
        <p:cxnSp>
          <p:nvCxnSpPr>
            <p:cNvPr id="24" name="Straight Connector 23"/>
            <p:cNvCxnSpPr/>
            <p:nvPr/>
          </p:nvCxnSpPr>
          <p:spPr>
            <a:xfrm rot="10800000">
              <a:off x="5029200" y="1371600"/>
              <a:ext cx="6096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5090160" y="1920240"/>
              <a:ext cx="109728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10800000">
              <a:off x="5638800" y="2468880"/>
              <a:ext cx="533400" cy="0"/>
            </a:xfrm>
            <a:prstGeom prst="line">
              <a:avLst/>
            </a:prstGeom>
            <a:ln w="254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extBox 31"/>
          <p:cNvSpPr txBox="1"/>
          <p:nvPr/>
        </p:nvSpPr>
        <p:spPr>
          <a:xfrm>
            <a:off x="7010400" y="4495800"/>
            <a:ext cx="762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Time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1600200" y="1334869"/>
            <a:ext cx="1524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Controller</a:t>
            </a:r>
          </a:p>
          <a:p>
            <a:r>
              <a:rPr lang="en-US" dirty="0" smtClean="0"/>
              <a:t>Output</a:t>
            </a:r>
            <a:endParaRPr lang="en-US" dirty="0"/>
          </a:p>
        </p:txBody>
      </p:sp>
      <p:grpSp>
        <p:nvGrpSpPr>
          <p:cNvPr id="41" name="Group 40"/>
          <p:cNvGrpSpPr/>
          <p:nvPr/>
        </p:nvGrpSpPr>
        <p:grpSpPr>
          <a:xfrm>
            <a:off x="2743200" y="2820194"/>
            <a:ext cx="1295400" cy="1143000"/>
            <a:chOff x="2743200" y="2820194"/>
            <a:chExt cx="1295400" cy="1143000"/>
          </a:xfrm>
        </p:grpSpPr>
        <p:cxnSp>
          <p:nvCxnSpPr>
            <p:cNvPr id="35" name="Straight Arrow Connector 34"/>
            <p:cNvCxnSpPr/>
            <p:nvPr/>
          </p:nvCxnSpPr>
          <p:spPr>
            <a:xfrm rot="5400000">
              <a:off x="3163094" y="3390900"/>
              <a:ext cx="1143000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2743200" y="3212068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 smtClean="0"/>
                <a:t>F</a:t>
              </a:r>
              <a:r>
                <a:rPr lang="en-US" i="1" baseline="-25000" dirty="0" err="1" smtClean="0"/>
                <a:t>b</a:t>
              </a:r>
              <a:r>
                <a:rPr lang="en-US" i="1" dirty="0" smtClean="0"/>
                <a:t>((n-1)T)</a:t>
              </a:r>
              <a:endParaRPr lang="en-US" i="1" dirty="0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4191000" y="1372394"/>
            <a:ext cx="762000" cy="2056606"/>
            <a:chOff x="4191000" y="1372394"/>
            <a:chExt cx="762000" cy="2056606"/>
          </a:xfrm>
        </p:grpSpPr>
        <p:cxnSp>
          <p:nvCxnSpPr>
            <p:cNvPr id="37" name="Straight Arrow Connector 36"/>
            <p:cNvCxnSpPr/>
            <p:nvPr/>
          </p:nvCxnSpPr>
          <p:spPr>
            <a:xfrm rot="5400000">
              <a:off x="3848894" y="2400300"/>
              <a:ext cx="2056606" cy="794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/>
            <p:cNvSpPr txBox="1"/>
            <p:nvPr/>
          </p:nvSpPr>
          <p:spPr>
            <a:xfrm>
              <a:off x="4191000" y="1524000"/>
              <a:ext cx="7620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i="1" dirty="0" err="1" smtClean="0"/>
                <a:t>F</a:t>
              </a:r>
              <a:r>
                <a:rPr lang="en-US" i="1" baseline="-25000" dirty="0" err="1" smtClean="0"/>
                <a:t>b</a:t>
              </a:r>
              <a:r>
                <a:rPr lang="en-US" i="1" dirty="0" smtClean="0"/>
                <a:t>(</a:t>
              </a:r>
              <a:r>
                <a:rPr lang="en-US" i="1" dirty="0" err="1" smtClean="0"/>
                <a:t>nT</a:t>
              </a:r>
              <a:r>
                <a:rPr lang="en-US" i="1" dirty="0" smtClean="0"/>
                <a:t>)</a:t>
              </a:r>
              <a:endParaRPr lang="en-US" i="1" dirty="0"/>
            </a:p>
          </p:txBody>
        </p:sp>
      </p:grpSp>
      <p:sp>
        <p:nvSpPr>
          <p:cNvPr id="42" name="Rectangle 41"/>
          <p:cNvSpPr/>
          <p:nvPr/>
        </p:nvSpPr>
        <p:spPr>
          <a:xfrm>
            <a:off x="3505200" y="4343400"/>
            <a:ext cx="744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(n-1)T</a:t>
            </a:r>
            <a:endParaRPr lang="en-US" dirty="0"/>
          </a:p>
        </p:txBody>
      </p:sp>
      <p:sp>
        <p:nvSpPr>
          <p:cNvPr id="43" name="Rectangle 42"/>
          <p:cNvSpPr/>
          <p:nvPr/>
        </p:nvSpPr>
        <p:spPr>
          <a:xfrm>
            <a:off x="4842302" y="4343400"/>
            <a:ext cx="4154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err="1" smtClean="0"/>
              <a:t>nT</a:t>
            </a:r>
            <a:endParaRPr lang="en-US" dirty="0"/>
          </a:p>
        </p:txBody>
      </p:sp>
      <p:cxnSp>
        <p:nvCxnSpPr>
          <p:cNvPr id="48" name="Straight Connector 47"/>
          <p:cNvCxnSpPr/>
          <p:nvPr/>
        </p:nvCxnSpPr>
        <p:spPr>
          <a:xfrm rot="10800000">
            <a:off x="3886200" y="3124200"/>
            <a:ext cx="1143000" cy="1"/>
          </a:xfrm>
          <a:prstGeom prst="line">
            <a:avLst/>
          </a:prstGeom>
          <a:ln w="508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 rot="10800000">
            <a:off x="5029200" y="1981199"/>
            <a:ext cx="1143000" cy="1"/>
          </a:xfrm>
          <a:prstGeom prst="line">
            <a:avLst/>
          </a:prstGeom>
          <a:ln w="50800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5756702" y="4343400"/>
            <a:ext cx="78899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i="1" dirty="0" smtClean="0"/>
              <a:t>(n+1)T</a:t>
            </a:r>
            <a:endParaRPr lang="en-US" dirty="0"/>
          </a:p>
        </p:txBody>
      </p:sp>
      <p:grpSp>
        <p:nvGrpSpPr>
          <p:cNvPr id="58" name="Group 57"/>
          <p:cNvGrpSpPr/>
          <p:nvPr/>
        </p:nvGrpSpPr>
        <p:grpSpPr>
          <a:xfrm>
            <a:off x="5151120" y="1981200"/>
            <a:ext cx="351378" cy="1143000"/>
            <a:chOff x="5181600" y="1981200"/>
            <a:chExt cx="351378" cy="1143000"/>
          </a:xfrm>
        </p:grpSpPr>
        <p:cxnSp>
          <p:nvCxnSpPr>
            <p:cNvPr id="52" name="Straight Arrow Connector 51"/>
            <p:cNvCxnSpPr/>
            <p:nvPr/>
          </p:nvCxnSpPr>
          <p:spPr>
            <a:xfrm rot="5400000">
              <a:off x="4610894" y="2551906"/>
              <a:ext cx="1143000" cy="1588"/>
            </a:xfrm>
            <a:prstGeom prst="straightConnector1">
              <a:avLst/>
            </a:prstGeom>
            <a:ln w="38100">
              <a:solidFill>
                <a:srgbClr val="0000CC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3" name="Rectangle 52"/>
            <p:cNvSpPr/>
            <p:nvPr/>
          </p:nvSpPr>
          <p:spPr>
            <a:xfrm>
              <a:off x="5181600" y="2286000"/>
              <a:ext cx="351378" cy="52322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sz="2800" b="1" dirty="0" smtClean="0">
                  <a:solidFill>
                    <a:srgbClr val="0000CC"/>
                  </a:solidFill>
                </a:rPr>
                <a:t>?</a:t>
              </a:r>
              <a:endParaRPr lang="en-US" sz="2000" b="1" dirty="0">
                <a:solidFill>
                  <a:srgbClr val="0000CC"/>
                </a:solidFill>
              </a:endParaRPr>
            </a:p>
          </p:txBody>
        </p:sp>
      </p:grpSp>
      <p:sp>
        <p:nvSpPr>
          <p:cNvPr id="54" name="Rounded Rectangle 53"/>
          <p:cNvSpPr/>
          <p:nvPr/>
        </p:nvSpPr>
        <p:spPr>
          <a:xfrm>
            <a:off x="1219200" y="5029200"/>
            <a:ext cx="7086600" cy="1447800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920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9201" name="Picture 1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19225" y="5105400"/>
            <a:ext cx="5591175" cy="609718"/>
          </a:xfrm>
          <a:prstGeom prst="rect">
            <a:avLst/>
          </a:prstGeom>
          <a:noFill/>
        </p:spPr>
      </p:pic>
      <p:sp>
        <p:nvSpPr>
          <p:cNvPr id="179203" name="Rectangle 3"/>
          <p:cNvSpPr>
            <a:spLocks noChangeArrowheads="1"/>
          </p:cNvSpPr>
          <p:nvPr/>
        </p:nvSpPr>
        <p:spPr bwMode="auto">
          <a:xfrm>
            <a:off x="0" y="2305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66" name="Group 65"/>
          <p:cNvGrpSpPr/>
          <p:nvPr/>
        </p:nvGrpSpPr>
        <p:grpSpPr>
          <a:xfrm>
            <a:off x="4867144" y="2966740"/>
            <a:ext cx="1305056" cy="523220"/>
            <a:chOff x="4790944" y="2966740"/>
            <a:chExt cx="1305056" cy="523220"/>
          </a:xfrm>
        </p:grpSpPr>
        <p:grpSp>
          <p:nvGrpSpPr>
            <p:cNvPr id="63" name="Group 62"/>
            <p:cNvGrpSpPr/>
            <p:nvPr/>
          </p:nvGrpSpPr>
          <p:grpSpPr>
            <a:xfrm>
              <a:off x="5466434" y="2966740"/>
              <a:ext cx="454306" cy="523220"/>
              <a:chOff x="5561012" y="2966740"/>
              <a:chExt cx="454306" cy="523220"/>
            </a:xfrm>
          </p:grpSpPr>
          <p:cxnSp>
            <p:nvCxnSpPr>
              <p:cNvPr id="60" name="Straight Arrow Connector 59"/>
              <p:cNvCxnSpPr/>
              <p:nvPr/>
            </p:nvCxnSpPr>
            <p:spPr>
              <a:xfrm rot="5400000">
                <a:off x="5371306" y="3237706"/>
                <a:ext cx="381000" cy="1588"/>
              </a:xfrm>
              <a:prstGeom prst="straightConnector1">
                <a:avLst/>
              </a:prstGeom>
              <a:ln w="38100">
                <a:solidFill>
                  <a:srgbClr val="0C921C"/>
                </a:solidFill>
                <a:headEnd type="arrow"/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2" name="Rectangle 61"/>
              <p:cNvSpPr/>
              <p:nvPr/>
            </p:nvSpPr>
            <p:spPr>
              <a:xfrm>
                <a:off x="5569362" y="2966740"/>
                <a:ext cx="445956" cy="523220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sz="2800" b="1" dirty="0" smtClean="0">
                    <a:solidFill>
                      <a:srgbClr val="0C921C"/>
                    </a:solidFill>
                  </a:rPr>
                  <a:t>−</a:t>
                </a:r>
                <a:r>
                  <a:rPr lang="en-US" sz="2800" b="1" dirty="0" smtClean="0">
                    <a:solidFill>
                      <a:srgbClr val="FF3300"/>
                    </a:solidFill>
                  </a:rPr>
                  <a:t> </a:t>
                </a:r>
                <a:endParaRPr lang="en-US" sz="2000" b="1" dirty="0">
                  <a:solidFill>
                    <a:srgbClr val="FF3300"/>
                  </a:solidFill>
                </a:endParaRPr>
              </a:p>
            </p:txBody>
          </p:sp>
        </p:grpSp>
        <p:cxnSp>
          <p:nvCxnSpPr>
            <p:cNvPr id="65" name="Straight Connector 64"/>
            <p:cNvCxnSpPr/>
            <p:nvPr/>
          </p:nvCxnSpPr>
          <p:spPr>
            <a:xfrm>
              <a:off x="4790944" y="3429000"/>
              <a:ext cx="1305056" cy="0"/>
            </a:xfrm>
            <a:prstGeom prst="line">
              <a:avLst/>
            </a:prstGeom>
            <a:ln w="25400">
              <a:solidFill>
                <a:srgbClr val="FF000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71" name="Group 70"/>
          <p:cNvGrpSpPr/>
          <p:nvPr/>
        </p:nvGrpSpPr>
        <p:grpSpPr>
          <a:xfrm>
            <a:off x="5868988" y="1981994"/>
            <a:ext cx="445956" cy="1447800"/>
            <a:chOff x="5909310" y="1981994"/>
            <a:chExt cx="445956" cy="1447800"/>
          </a:xfrm>
        </p:grpSpPr>
        <p:cxnSp>
          <p:nvCxnSpPr>
            <p:cNvPr id="67" name="Straight Arrow Connector 66"/>
            <p:cNvCxnSpPr/>
            <p:nvPr/>
          </p:nvCxnSpPr>
          <p:spPr>
            <a:xfrm rot="5400000">
              <a:off x="5218906" y="2705100"/>
              <a:ext cx="1447800" cy="1588"/>
            </a:xfrm>
            <a:prstGeom prst="straightConnector1">
              <a:avLst/>
            </a:prstGeom>
            <a:ln w="38100">
              <a:solidFill>
                <a:srgbClr val="0C921C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" name="Rectangle 67"/>
            <p:cNvSpPr/>
            <p:nvPr/>
          </p:nvSpPr>
          <p:spPr>
            <a:xfrm>
              <a:off x="5909310" y="2438400"/>
              <a:ext cx="445956" cy="52322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800" b="1" dirty="0" smtClean="0">
                  <a:solidFill>
                    <a:srgbClr val="0C921C"/>
                  </a:solidFill>
                </a:rPr>
                <a:t>+ </a:t>
              </a:r>
              <a:endParaRPr lang="en-US" sz="2000" b="1" dirty="0">
                <a:solidFill>
                  <a:srgbClr val="0C921C"/>
                </a:solidFill>
              </a:endParaRPr>
            </a:p>
          </p:txBody>
        </p:sp>
      </p:grpSp>
      <p:sp>
        <p:nvSpPr>
          <p:cNvPr id="75" name="Rectangle 74"/>
          <p:cNvSpPr/>
          <p:nvPr/>
        </p:nvSpPr>
        <p:spPr>
          <a:xfrm>
            <a:off x="5791200" y="5044440"/>
            <a:ext cx="1752600" cy="1356360"/>
          </a:xfrm>
          <a:prstGeom prst="rect">
            <a:avLst/>
          </a:prstGeom>
          <a:ln>
            <a:noFill/>
          </a:ln>
          <a:effectLst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5198398" y="2296180"/>
            <a:ext cx="364202" cy="523220"/>
          </a:xfrm>
          <a:prstGeom prst="rect">
            <a:avLst/>
          </a:prstGeom>
          <a:solidFill>
            <a:srgbClr val="FFFFFF"/>
          </a:solidFill>
        </p:spPr>
        <p:txBody>
          <a:bodyPr wrap="none">
            <a:spAutoFit/>
          </a:bodyPr>
          <a:lstStyle/>
          <a:p>
            <a:r>
              <a:rPr lang="en-US" sz="2800" b="1" dirty="0" smtClean="0">
                <a:solidFill>
                  <a:srgbClr val="0000CC"/>
                </a:solidFill>
              </a:rPr>
              <a:t>=</a:t>
            </a:r>
            <a:endParaRPr lang="en-US" sz="2000" b="1" dirty="0">
              <a:solidFill>
                <a:srgbClr val="0000CC"/>
              </a:solidFill>
            </a:endParaRPr>
          </a:p>
        </p:txBody>
      </p:sp>
      <p:cxnSp>
        <p:nvCxnSpPr>
          <p:cNvPr id="78" name="Straight Connector 77"/>
          <p:cNvCxnSpPr/>
          <p:nvPr/>
        </p:nvCxnSpPr>
        <p:spPr>
          <a:xfrm rot="5400000">
            <a:off x="4876800" y="3048000"/>
            <a:ext cx="2590800" cy="0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211" name="Rectangle 1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12" name="Rectangle 12"/>
          <p:cNvSpPr>
            <a:spLocks noChangeArrowheads="1"/>
          </p:cNvSpPr>
          <p:nvPr/>
        </p:nvSpPr>
        <p:spPr bwMode="auto">
          <a:xfrm>
            <a:off x="0" y="2305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9214" name="Rectangle 1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9213" name="Picture 1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5791200"/>
            <a:ext cx="3766535" cy="612648"/>
          </a:xfrm>
          <a:prstGeom prst="rect">
            <a:avLst/>
          </a:prstGeom>
          <a:noFill/>
        </p:spPr>
      </p:pic>
      <p:sp>
        <p:nvSpPr>
          <p:cNvPr id="179215" name="Rectangle 15"/>
          <p:cNvSpPr>
            <a:spLocks noChangeArrowheads="1"/>
          </p:cNvSpPr>
          <p:nvPr/>
        </p:nvSpPr>
        <p:spPr bwMode="auto">
          <a:xfrm>
            <a:off x="0" y="232410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921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79218" name="Rectangle 18"/>
          <p:cNvSpPr>
            <a:spLocks noChangeArrowheads="1"/>
          </p:cNvSpPr>
          <p:nvPr/>
        </p:nvSpPr>
        <p:spPr bwMode="auto">
          <a:xfrm>
            <a:off x="0" y="2305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79220" name="Rectangle 20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179219" name="Picture 19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09800" y="5791200"/>
            <a:ext cx="5791200" cy="612648"/>
          </a:xfrm>
          <a:prstGeom prst="rect">
            <a:avLst/>
          </a:prstGeom>
          <a:noFill/>
        </p:spPr>
      </p:pic>
      <p:sp>
        <p:nvSpPr>
          <p:cNvPr id="179221" name="Rectangle 21"/>
          <p:cNvSpPr>
            <a:spLocks noChangeArrowheads="1"/>
          </p:cNvSpPr>
          <p:nvPr/>
        </p:nvSpPr>
        <p:spPr bwMode="auto">
          <a:xfrm>
            <a:off x="0" y="230505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146593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mph" presetSubtype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39" dur="indefinite"/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0" dur="indefinite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2" dur="indefinite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3" dur="indefinite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5" dur="indefinite"/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6" dur="indefinite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48" dur="indefinite"/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49" dur="indefinite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1" dur="indefinite"/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2" dur="indefinite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4" dur="indefinite"/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5" dur="indefinite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57" dur="indefinite"/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5"/>
                                      </p:to>
                                    </p:set>
                                    <p:animEffect filter="image" prLst="opacity: 0.5">
                                      <p:cBhvr rctx="IE">
                                        <p:cTn id="58" dur="indefinite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mph" presetSubtype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rctx="PPT">
                                        <p:cTn id="60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  <p:to>
                                        <p:strVal val="0.35"/>
                                      </p:to>
                                    </p:set>
                                    <p:animEffect filter="image" prLst="opacity: 0.35">
                                      <p:cBhvr rctx="IE">
                                        <p:cTn id="61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75" grpId="0" animBg="1"/>
      <p:bldP spid="75" grpId="1" animBg="1"/>
      <p:bldP spid="7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52400"/>
            <a:ext cx="91440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Background: Layer 2 Congestion Control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Ethernet is the dominant Layer 2 network technology</a:t>
            </a:r>
          </a:p>
          <a:p>
            <a:endParaRPr lang="en-US" sz="2400" dirty="0" smtClean="0"/>
          </a:p>
          <a:p>
            <a:r>
              <a:rPr lang="en-US" sz="2400" dirty="0" smtClean="0"/>
              <a:t>The 802.1Qbb standard allows per-priority PAUSE</a:t>
            </a:r>
          </a:p>
          <a:p>
            <a:pPr lvl="1"/>
            <a:r>
              <a:rPr lang="en-US" sz="2000" dirty="0" smtClean="0"/>
              <a:t>No packet drops</a:t>
            </a:r>
          </a:p>
          <a:p>
            <a:pPr lvl="1"/>
            <a:r>
              <a:rPr lang="en-US" sz="2000" dirty="0" smtClean="0"/>
              <a:t>Congestion spreading can occur</a:t>
            </a:r>
          </a:p>
          <a:p>
            <a:endParaRPr lang="en-US" sz="2400" dirty="0" smtClean="0"/>
          </a:p>
          <a:p>
            <a:r>
              <a:rPr lang="en-US" sz="2400" dirty="0" smtClean="0"/>
              <a:t>The 802.1Qau standard allows Ethernet switches to directly signal congestion to Ethernet sources (NICs)</a:t>
            </a:r>
          </a:p>
          <a:p>
            <a:pPr lvl="1"/>
            <a:r>
              <a:rPr lang="en-US" sz="2000" dirty="0" smtClean="0"/>
              <a:t>We’ve been involved in developing </a:t>
            </a:r>
            <a:r>
              <a:rPr lang="en-US" sz="2000" b="1" dirty="0" smtClean="0">
                <a:solidFill>
                  <a:srgbClr val="FF0000"/>
                </a:solidFill>
              </a:rPr>
              <a:t>QCN</a:t>
            </a:r>
            <a:r>
              <a:rPr lang="en-US" sz="2000" dirty="0" smtClean="0"/>
              <a:t> (Quantized Congestion Notification) for the </a:t>
            </a:r>
            <a:r>
              <a:rPr lang="en-US" sz="2000" smtClean="0"/>
              <a:t>IEEE 802.1Qau </a:t>
            </a:r>
            <a:r>
              <a:rPr lang="en-US" sz="2000" dirty="0" smtClean="0"/>
              <a:t>standard</a:t>
            </a:r>
            <a:endParaRPr lang="en-US" sz="20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Tm="110984"/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/>
              <a:t>Summary of AP</a:t>
            </a:r>
          </a:p>
        </p:txBody>
      </p:sp>
      <p:sp>
        <p:nvSpPr>
          <p:cNvPr id="1686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8534400" cy="5257800"/>
          </a:xfrm>
        </p:spPr>
        <p:txBody>
          <a:bodyPr>
            <a:normAutofit/>
          </a:bodyPr>
          <a:lstStyle/>
          <a:p>
            <a:pPr marL="495300" indent="-495300"/>
            <a:r>
              <a:rPr lang="en-US" sz="2400" dirty="0" smtClean="0"/>
              <a:t>The AP is a simple method for making many control loops (not just congestion control loops) more robust to increasing lags</a:t>
            </a:r>
          </a:p>
          <a:p>
            <a:pPr marL="914400" lvl="1" indent="-457200"/>
            <a:endParaRPr lang="en-US" sz="2000" b="1" dirty="0" smtClean="0"/>
          </a:p>
          <a:p>
            <a:pPr marL="495300" indent="-495300"/>
            <a:r>
              <a:rPr lang="en-US" sz="2400" dirty="0" smtClean="0"/>
              <a:t>Gives an understanding </a:t>
            </a:r>
            <a:r>
              <a:rPr lang="en-US" sz="2400" dirty="0"/>
              <a:t>as to the reason why the BIC-TCP and QCN algorithms have such good delay tolerance: they do averaging </a:t>
            </a:r>
            <a:r>
              <a:rPr lang="en-US" sz="2400" dirty="0" smtClean="0"/>
              <a:t>repeatedly</a:t>
            </a:r>
            <a:endParaRPr lang="en-US" sz="2000" dirty="0"/>
          </a:p>
          <a:p>
            <a:pPr marL="495300" indent="-495300"/>
            <a:endParaRPr lang="en-US" sz="2400" dirty="0"/>
          </a:p>
          <a:p>
            <a:pPr marL="495300" indent="-495300"/>
            <a:r>
              <a:rPr lang="en-US" sz="2400" dirty="0" smtClean="0"/>
              <a:t>The AP gives the stabilizing effect of a PD controller, without requiring an additional derivative to be taken at the switch.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Tm="38625"/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Tm="2235"/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152400"/>
            <a:ext cx="9144000" cy="9906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>
                <a:ea typeface="ＭＳ Ｐゴシック" pitchFamily="80" charset="-128"/>
              </a:rPr>
              <a:t>Congestion control in the Internet</a:t>
            </a:r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524000"/>
            <a:ext cx="8763000" cy="5715000"/>
          </a:xfrm>
        </p:spPr>
        <p:txBody>
          <a:bodyPr>
            <a:normAutofit/>
          </a:bodyPr>
          <a:lstStyle/>
          <a:p>
            <a:pPr marL="514350" indent="-457200">
              <a:spcBef>
                <a:spcPts val="500"/>
              </a:spcBef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r>
              <a:rPr lang="en-US" sz="2400" dirty="0" smtClean="0">
                <a:solidFill>
                  <a:srgbClr val="FF0000"/>
                </a:solidFill>
                <a:ea typeface="ＭＳ Ｐゴシック" pitchFamily="80" charset="-128"/>
              </a:rPr>
              <a:t>At the router:  </a:t>
            </a:r>
            <a:r>
              <a:rPr lang="en-US" sz="2400" dirty="0" err="1" smtClean="0">
                <a:ea typeface="ＭＳ Ｐゴシック" pitchFamily="80" charset="-128"/>
              </a:rPr>
              <a:t>DropTail</a:t>
            </a:r>
            <a:r>
              <a:rPr lang="en-US" sz="2400" dirty="0" smtClean="0">
                <a:ea typeface="ＭＳ Ｐゴシック" pitchFamily="80" charset="-128"/>
              </a:rPr>
              <a:t>, RED signal congestion by dropping  or marking packets using ECN</a:t>
            </a:r>
          </a:p>
          <a:p>
            <a:pPr marL="514350" indent="-457200">
              <a:spcBef>
                <a:spcPts val="500"/>
              </a:spcBef>
              <a:buNone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endParaRPr lang="en-US" sz="2400" dirty="0" smtClean="0">
              <a:ea typeface="ＭＳ Ｐゴシック" pitchFamily="80" charset="-128"/>
            </a:endParaRPr>
          </a:p>
          <a:p>
            <a:pPr marL="514350" indent="-457200">
              <a:spcBef>
                <a:spcPts val="500"/>
              </a:spcBef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r>
              <a:rPr lang="en-US" sz="2400" dirty="0" smtClean="0">
                <a:solidFill>
                  <a:srgbClr val="FF0000"/>
                </a:solidFill>
                <a:ea typeface="ＭＳ Ｐゴシック" pitchFamily="80" charset="-128"/>
              </a:rPr>
              <a:t>At the sender: </a:t>
            </a:r>
            <a:r>
              <a:rPr lang="en-US" sz="2400" dirty="0" smtClean="0">
                <a:ea typeface="ＭＳ Ｐゴシック" pitchFamily="80" charset="-128"/>
              </a:rPr>
              <a:t>TCP varies the sending rate</a:t>
            </a:r>
          </a:p>
          <a:p>
            <a:pPr marL="514350" indent="-457200">
              <a:spcBef>
                <a:spcPts val="500"/>
              </a:spcBef>
              <a:buNone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endParaRPr lang="en-US" sz="2400" dirty="0" smtClean="0">
              <a:ea typeface="ＭＳ Ｐゴシック" pitchFamily="80" charset="-128"/>
            </a:endParaRPr>
          </a:p>
          <a:p>
            <a:pPr marL="514350" indent="-457200">
              <a:spcBef>
                <a:spcPts val="500"/>
              </a:spcBef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r>
              <a:rPr lang="en-US" sz="2400" dirty="0" smtClean="0">
                <a:ea typeface="ＭＳ Ｐゴシック" pitchFamily="80" charset="-128"/>
              </a:rPr>
              <a:t>Rich history of algorithm development, control-theoretic analysis and detailed simulation of queue management schemes</a:t>
            </a:r>
          </a:p>
          <a:p>
            <a:pPr marL="893763" lvl="1" indent="-379413">
              <a:spcBef>
                <a:spcPts val="450"/>
              </a:spcBef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r>
              <a:rPr lang="en-US" sz="2000" dirty="0" smtClean="0">
                <a:ea typeface="ＭＳ Ｐゴシック" pitchFamily="80" charset="-128"/>
              </a:rPr>
              <a:t>Jacobson, Floyd et al, Kelly et al, Low et al, </a:t>
            </a:r>
            <a:r>
              <a:rPr lang="en-US" sz="2000" dirty="0" err="1" smtClean="0">
                <a:ea typeface="ＭＳ Ｐゴシック" pitchFamily="80" charset="-128"/>
              </a:rPr>
              <a:t>Srikant</a:t>
            </a:r>
            <a:r>
              <a:rPr lang="en-US" sz="2000" dirty="0" smtClean="0">
                <a:ea typeface="ＭＳ Ｐゴシック" pitchFamily="80" charset="-128"/>
              </a:rPr>
              <a:t> et al, </a:t>
            </a:r>
            <a:r>
              <a:rPr lang="en-US" sz="2000" dirty="0" err="1" smtClean="0">
                <a:ea typeface="ＭＳ Ｐゴシック" pitchFamily="80" charset="-128"/>
              </a:rPr>
              <a:t>Misra</a:t>
            </a:r>
            <a:r>
              <a:rPr lang="en-US" sz="2000" dirty="0" smtClean="0">
                <a:ea typeface="ＭＳ Ｐゴシック" pitchFamily="80" charset="-128"/>
              </a:rPr>
              <a:t> et al, </a:t>
            </a:r>
            <a:r>
              <a:rPr lang="en-US" sz="2000" dirty="0" err="1" smtClean="0">
                <a:ea typeface="ＭＳ Ｐゴシック" pitchFamily="80" charset="-128"/>
              </a:rPr>
              <a:t>Katabi</a:t>
            </a:r>
            <a:r>
              <a:rPr lang="en-US" sz="2000" dirty="0" smtClean="0">
                <a:ea typeface="ＭＳ Ｐゴシック" pitchFamily="80" charset="-128"/>
              </a:rPr>
              <a:t> et al …</a:t>
            </a:r>
          </a:p>
          <a:p>
            <a:pPr marL="1293813" lvl="2" indent="-379413">
              <a:spcBef>
                <a:spcPts val="450"/>
              </a:spcBef>
              <a:buFont typeface="Arial" charset="0"/>
              <a:buNone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endParaRPr lang="en-US" dirty="0" smtClean="0">
              <a:ea typeface="ＭＳ Ｐゴシック" pitchFamily="80" charset="-128"/>
            </a:endParaRPr>
          </a:p>
          <a:p>
            <a:pPr marL="893763" lvl="1" indent="-379413">
              <a:spcBef>
                <a:spcPts val="450"/>
              </a:spcBef>
              <a:buFont typeface="Arial" charset="0"/>
              <a:buNone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endParaRPr lang="en-US" sz="2000" dirty="0" smtClean="0">
              <a:ea typeface="ＭＳ Ｐゴシック" pitchFamily="80" charset="-128"/>
            </a:endParaRPr>
          </a:p>
          <a:p>
            <a:pPr marL="514350" indent="-457200">
              <a:spcBef>
                <a:spcPts val="450"/>
              </a:spcBef>
              <a:buFontTx/>
              <a:buNone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endParaRPr lang="en-US" sz="2000" dirty="0" smtClean="0">
              <a:ea typeface="ＭＳ Ｐゴシック" pitchFamily="80" charset="-128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 advTm="60031"/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76200"/>
            <a:ext cx="9144000" cy="9906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Ethernet vs. the Internet</a:t>
            </a:r>
          </a:p>
        </p:txBody>
      </p:sp>
      <p:sp>
        <p:nvSpPr>
          <p:cNvPr id="471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295400"/>
            <a:ext cx="8763000" cy="5334000"/>
          </a:xfrm>
        </p:spPr>
        <p:txBody>
          <a:bodyPr>
            <a:noAutofit/>
          </a:bodyPr>
          <a:lstStyle/>
          <a:p>
            <a:pPr marL="493713" indent="-493713">
              <a:lnSpc>
                <a:spcPct val="90000"/>
              </a:lnSpc>
              <a:spcBef>
                <a:spcPts val="500"/>
              </a:spcBef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r>
              <a:rPr lang="en-US" dirty="0"/>
              <a:t>Some significant differences </a:t>
            </a:r>
            <a:r>
              <a:rPr lang="en-US" dirty="0" smtClean="0"/>
              <a:t>…</a:t>
            </a:r>
          </a:p>
          <a:p>
            <a:pPr marL="493713" indent="-493713">
              <a:lnSpc>
                <a:spcPct val="90000"/>
              </a:lnSpc>
              <a:spcBef>
                <a:spcPts val="500"/>
              </a:spcBef>
              <a:buNone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endParaRPr lang="en-US" sz="1050" dirty="0"/>
          </a:p>
          <a:p>
            <a:pPr marL="914400" lvl="1" indent="-457200">
              <a:lnSpc>
                <a:spcPct val="90000"/>
              </a:lnSpc>
              <a:spcBef>
                <a:spcPts val="450"/>
              </a:spcBef>
              <a:buFont typeface="Arial" charset="0"/>
              <a:buAutoNum type="arabicPeriod"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r>
              <a:rPr lang="en-US" sz="2000" dirty="0"/>
              <a:t>No per-packet </a:t>
            </a:r>
            <a:r>
              <a:rPr lang="en-US" sz="2000" dirty="0" smtClean="0"/>
              <a:t>ACKs in </a:t>
            </a:r>
            <a:r>
              <a:rPr lang="en-US" sz="2000" dirty="0"/>
              <a:t>Ethernet, unlike in the Internet</a:t>
            </a:r>
          </a:p>
          <a:p>
            <a:pPr marL="1293813" lvl="2" indent="-379413">
              <a:lnSpc>
                <a:spcPct val="90000"/>
              </a:lnSpc>
              <a:spcBef>
                <a:spcPts val="400"/>
              </a:spcBef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r>
              <a:rPr lang="en-US" sz="1800" dirty="0">
                <a:ea typeface="ＭＳ Ｐゴシック" charset="-128"/>
              </a:rPr>
              <a:t>Not possible to know round trip </a:t>
            </a:r>
            <a:r>
              <a:rPr lang="en-US" sz="1800" dirty="0" smtClean="0">
                <a:ea typeface="ＭＳ Ｐゴシック" charset="-128"/>
              </a:rPr>
              <a:t>time</a:t>
            </a:r>
            <a:endParaRPr lang="en-US" sz="1800" dirty="0">
              <a:ea typeface="ＭＳ Ｐゴシック" charset="-128"/>
            </a:endParaRPr>
          </a:p>
          <a:p>
            <a:pPr marL="1293813" lvl="2" indent="-379413">
              <a:lnSpc>
                <a:spcPct val="90000"/>
              </a:lnSpc>
              <a:spcBef>
                <a:spcPts val="400"/>
              </a:spcBef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r>
              <a:rPr lang="en-US" sz="1800" dirty="0">
                <a:ea typeface="ＭＳ Ｐゴシック" charset="-128"/>
              </a:rPr>
              <a:t>So congestion must be signaled to the source by switches</a:t>
            </a:r>
          </a:p>
          <a:p>
            <a:pPr marL="1293813" lvl="2" indent="-379413">
              <a:lnSpc>
                <a:spcPct val="90000"/>
              </a:lnSpc>
              <a:spcBef>
                <a:spcPts val="400"/>
              </a:spcBef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r>
              <a:rPr lang="en-US" sz="1800" dirty="0">
                <a:ea typeface="ＭＳ Ｐゴシック" charset="-128"/>
              </a:rPr>
              <a:t>Algorithm </a:t>
            </a:r>
            <a:r>
              <a:rPr lang="en-US" sz="1800" dirty="0" smtClean="0">
                <a:ea typeface="ＭＳ Ｐゴシック" charset="-128"/>
              </a:rPr>
              <a:t>not self-clocked</a:t>
            </a:r>
            <a:endParaRPr lang="en-US" sz="1800" dirty="0">
              <a:ea typeface="ＭＳ Ｐゴシック" charset="-128"/>
            </a:endParaRPr>
          </a:p>
          <a:p>
            <a:pPr marL="914400" lvl="1" indent="-457200">
              <a:lnSpc>
                <a:spcPct val="90000"/>
              </a:lnSpc>
              <a:spcBef>
                <a:spcPts val="450"/>
              </a:spcBef>
              <a:buFont typeface="Arial" charset="0"/>
              <a:buAutoNum type="arabicPeriod"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r>
              <a:rPr lang="en-US" sz="2000" dirty="0" smtClean="0"/>
              <a:t>Sources </a:t>
            </a:r>
            <a:r>
              <a:rPr lang="en-US" sz="2000" dirty="0"/>
              <a:t>do not start transmission gently (like TCP slow-start); they can potentially come on at the full line rate of 10Gbps</a:t>
            </a:r>
          </a:p>
          <a:p>
            <a:pPr marL="914400" lvl="1" indent="-457200">
              <a:lnSpc>
                <a:spcPct val="90000"/>
              </a:lnSpc>
              <a:spcBef>
                <a:spcPts val="450"/>
              </a:spcBef>
              <a:buFont typeface="Arial" charset="0"/>
              <a:buAutoNum type="arabicPeriod"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r>
              <a:rPr lang="en-US" sz="2000" dirty="0"/>
              <a:t>Ethernet switch buffers are much smaller than router buffers (100s of </a:t>
            </a:r>
            <a:r>
              <a:rPr lang="en-US" sz="2000" dirty="0" err="1"/>
              <a:t>KBs</a:t>
            </a:r>
            <a:r>
              <a:rPr lang="en-US" sz="2000" dirty="0"/>
              <a:t> </a:t>
            </a:r>
            <a:r>
              <a:rPr lang="en-US" sz="2000" dirty="0" err="1"/>
              <a:t>vs</a:t>
            </a:r>
            <a:r>
              <a:rPr lang="en-US" sz="2000" dirty="0"/>
              <a:t> 100s of </a:t>
            </a:r>
            <a:r>
              <a:rPr lang="en-US" sz="2000" dirty="0" err="1"/>
              <a:t>MBs</a:t>
            </a:r>
            <a:r>
              <a:rPr lang="en-US" sz="2000" dirty="0"/>
              <a:t>)</a:t>
            </a:r>
          </a:p>
          <a:p>
            <a:pPr marL="914400" lvl="1" indent="-457200">
              <a:lnSpc>
                <a:spcPct val="90000"/>
              </a:lnSpc>
              <a:spcBef>
                <a:spcPts val="450"/>
              </a:spcBef>
              <a:buFont typeface="Arial" charset="0"/>
              <a:buAutoNum type="arabicPeriod"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r>
              <a:rPr lang="en-US" sz="2000" dirty="0" smtClean="0"/>
              <a:t>Algorithm </a:t>
            </a:r>
            <a:r>
              <a:rPr lang="en-US" sz="2000" dirty="0"/>
              <a:t>should be simple enough to be implemented completely in </a:t>
            </a:r>
            <a:r>
              <a:rPr lang="en-US" sz="2000" dirty="0" smtClean="0"/>
              <a:t>hardware</a:t>
            </a:r>
          </a:p>
          <a:p>
            <a:pPr marL="914400" lvl="1" indent="-457200">
              <a:lnSpc>
                <a:spcPct val="90000"/>
              </a:lnSpc>
              <a:spcBef>
                <a:spcPts val="450"/>
              </a:spcBef>
              <a:buFont typeface="Arial" charset="0"/>
              <a:buAutoNum type="arabicPeriod"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endParaRPr lang="en-US" sz="2000" dirty="0" smtClean="0"/>
          </a:p>
          <a:p>
            <a:pPr marL="914400" lvl="1" indent="-457200">
              <a:spcBef>
                <a:spcPts val="450"/>
              </a:spcBef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r>
              <a:rPr lang="en-US" sz="2000" dirty="0" smtClean="0">
                <a:solidFill>
                  <a:srgbClr val="FF0000"/>
                </a:solidFill>
              </a:rPr>
              <a:t>Note: QCN has Internet relatives---BIC-TCP at the source and the REM/PI queue management schemes</a:t>
            </a:r>
          </a:p>
          <a:p>
            <a:pPr marL="914400" lvl="1" indent="-457200">
              <a:lnSpc>
                <a:spcPct val="90000"/>
              </a:lnSpc>
              <a:spcBef>
                <a:spcPts val="450"/>
              </a:spcBef>
              <a:buFont typeface="Arial" charset="0"/>
              <a:buNone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5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spd="med" advTm="113931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23825"/>
            <a:ext cx="9144000" cy="1323975"/>
          </a:xfrm>
        </p:spPr>
        <p:txBody>
          <a:bodyPr>
            <a:spAutoFit/>
          </a:bodyPr>
          <a:lstStyle/>
          <a:p>
            <a:r>
              <a:rPr lang="en-US" altLang="ja-JP" sz="4000" dirty="0" smtClean="0"/>
              <a:t>Feedback Stabilization in </a:t>
            </a:r>
            <a:br>
              <a:rPr lang="en-US" altLang="ja-JP" sz="4000" dirty="0" smtClean="0"/>
            </a:br>
            <a:r>
              <a:rPr lang="en-US" altLang="ja-JP" sz="4000" dirty="0" smtClean="0"/>
              <a:t>High BDP Networks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600200"/>
            <a:ext cx="8839200" cy="5257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ja-JP" sz="2200" dirty="0" smtClean="0"/>
              <a:t>In “high BDP” environments, congestion control loops become oscillatory.</a:t>
            </a:r>
          </a:p>
          <a:p>
            <a:pPr lvl="1">
              <a:lnSpc>
                <a:spcPct val="90000"/>
              </a:lnSpc>
            </a:pPr>
            <a:r>
              <a:rPr lang="en-US" altLang="ja-JP" sz="2000" dirty="0" smtClean="0"/>
              <a:t>Need feedback stabilization</a:t>
            </a:r>
          </a:p>
          <a:p>
            <a:pPr>
              <a:lnSpc>
                <a:spcPct val="90000"/>
              </a:lnSpc>
            </a:pPr>
            <a:endParaRPr lang="en-US" altLang="ja-JP" sz="1000" dirty="0" smtClean="0"/>
          </a:p>
          <a:p>
            <a:pPr>
              <a:lnSpc>
                <a:spcPct val="90000"/>
              </a:lnSpc>
            </a:pPr>
            <a:endParaRPr lang="en-US" altLang="ja-JP" sz="1000" dirty="0" smtClean="0"/>
          </a:p>
          <a:p>
            <a:pPr>
              <a:lnSpc>
                <a:spcPct val="90000"/>
              </a:lnSpc>
            </a:pPr>
            <a:r>
              <a:rPr lang="en-US" altLang="ja-JP" sz="2200" dirty="0" smtClean="0"/>
              <a:t>T</a:t>
            </a:r>
            <a:r>
              <a:rPr lang="en-US" sz="2200" dirty="0" smtClean="0"/>
              <a:t>wo </a:t>
            </a:r>
            <a:r>
              <a:rPr lang="en-US" sz="2200" dirty="0"/>
              <a:t>main flavors of feedback</a:t>
            </a:r>
            <a:r>
              <a:rPr lang="en-US" sz="2200" dirty="0" smtClean="0"/>
              <a:t> stabilization:</a:t>
            </a:r>
          </a:p>
          <a:p>
            <a:pPr>
              <a:lnSpc>
                <a:spcPct val="90000"/>
              </a:lnSpc>
              <a:buFont typeface="Arial" charset="0"/>
              <a:buNone/>
            </a:pPr>
            <a:r>
              <a:rPr lang="en-US" sz="900" dirty="0" smtClean="0"/>
              <a:t> </a:t>
            </a:r>
            <a:endParaRPr lang="en-US" sz="2000" dirty="0" smtClean="0"/>
          </a:p>
          <a:p>
            <a:pPr marL="914400" lvl="1" indent="-457200">
              <a:lnSpc>
                <a:spcPct val="90000"/>
              </a:lnSpc>
              <a:spcBef>
                <a:spcPts val="500"/>
              </a:spcBef>
              <a:buFont typeface="+mj-lt"/>
              <a:buAutoNum type="arabicPeriod"/>
            </a:pPr>
            <a:r>
              <a:rPr lang="en-US" sz="2000" dirty="0" smtClean="0"/>
              <a:t>Determine </a:t>
            </a:r>
            <a:r>
              <a:rPr lang="en-US" sz="2000" dirty="0"/>
              <a:t>lags (round trip times), apply the correct “gains” </a:t>
            </a:r>
            <a:endParaRPr lang="en-US" sz="2000" dirty="0" smtClean="0"/>
          </a:p>
          <a:p>
            <a:pPr marL="914400" lvl="1" indent="-457200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2000" dirty="0" smtClean="0"/>
              <a:t>	 (e.g</a:t>
            </a:r>
            <a:r>
              <a:rPr lang="en-US" sz="2000" dirty="0"/>
              <a:t>.</a:t>
            </a:r>
            <a:r>
              <a:rPr lang="en-US" sz="2000" dirty="0" smtClean="0"/>
              <a:t> FAST, XCP</a:t>
            </a:r>
            <a:r>
              <a:rPr lang="en-US" sz="2000" dirty="0"/>
              <a:t>, RCP,</a:t>
            </a:r>
            <a:r>
              <a:rPr lang="en-US" sz="2000" dirty="0" smtClean="0"/>
              <a:t> HS-TCP).</a:t>
            </a:r>
          </a:p>
          <a:p>
            <a:pPr marL="914400" lvl="1" indent="-457200">
              <a:lnSpc>
                <a:spcPct val="90000"/>
              </a:lnSpc>
              <a:spcBef>
                <a:spcPts val="500"/>
              </a:spcBef>
              <a:buFont typeface="+mj-lt"/>
              <a:buAutoNum type="arabicPeriod" startAt="2"/>
            </a:pPr>
            <a:r>
              <a:rPr lang="en-US" sz="2000" dirty="0" smtClean="0"/>
              <a:t>Include </a:t>
            </a:r>
            <a:r>
              <a:rPr lang="en-US" sz="2000" dirty="0"/>
              <a:t>higher order queue derivatives </a:t>
            </a:r>
            <a:r>
              <a:rPr lang="en-US" sz="2000" dirty="0" smtClean="0"/>
              <a:t>of congestion information</a:t>
            </a:r>
          </a:p>
          <a:p>
            <a:pPr marL="914400" lvl="1" indent="-457200">
              <a:lnSpc>
                <a:spcPct val="90000"/>
              </a:lnSpc>
              <a:spcBef>
                <a:spcPts val="500"/>
              </a:spcBef>
              <a:buNone/>
            </a:pPr>
            <a:r>
              <a:rPr lang="en-US" sz="2000" dirty="0" smtClean="0"/>
              <a:t> 	 (</a:t>
            </a:r>
            <a:r>
              <a:rPr lang="en-US" sz="2000" dirty="0"/>
              <a:t>e.g. REM/PI,</a:t>
            </a:r>
            <a:r>
              <a:rPr lang="en-US" sz="2000" dirty="0" smtClean="0"/>
              <a:t> XCP, RCP).</a:t>
            </a:r>
          </a:p>
          <a:p>
            <a:pPr lvl="1">
              <a:lnSpc>
                <a:spcPct val="90000"/>
              </a:lnSpc>
              <a:spcBef>
                <a:spcPts val="500"/>
              </a:spcBef>
              <a:buFont typeface="Arial" charset="0"/>
              <a:buAutoNum type="arabicPeriod" startAt="2"/>
            </a:pPr>
            <a:endParaRPr lang="en-US" sz="2000" dirty="0" smtClean="0"/>
          </a:p>
          <a:p>
            <a:pPr>
              <a:lnSpc>
                <a:spcPct val="90000"/>
              </a:lnSpc>
              <a:spcBef>
                <a:spcPts val="500"/>
              </a:spcBef>
            </a:pPr>
            <a:r>
              <a:rPr lang="en-US" sz="2200" dirty="0" smtClean="0"/>
              <a:t>We shall see that BIC-TCP and QCN use a different method which we call the </a:t>
            </a:r>
            <a:r>
              <a:rPr lang="en-US" sz="2200" b="1" dirty="0" smtClean="0">
                <a:solidFill>
                  <a:srgbClr val="FF0000"/>
                </a:solidFill>
              </a:rPr>
              <a:t>Averaging Principle</a:t>
            </a:r>
            <a:r>
              <a:rPr lang="en-US" sz="2200" dirty="0" smtClean="0"/>
              <a:t>. First, we describe the QCN algorithm.  </a:t>
            </a:r>
          </a:p>
          <a:p>
            <a:pPr>
              <a:lnSpc>
                <a:spcPct val="90000"/>
              </a:lnSpc>
              <a:spcBef>
                <a:spcPts val="500"/>
              </a:spcBef>
              <a:buFont typeface="Arial" charset="0"/>
              <a:buAutoNum type="arabicPeriod"/>
            </a:pPr>
            <a:endParaRPr lang="en-US" sz="2200" dirty="0" smtClean="0"/>
          </a:p>
          <a:p>
            <a:pPr>
              <a:lnSpc>
                <a:spcPct val="90000"/>
              </a:lnSpc>
              <a:spcBef>
                <a:spcPts val="500"/>
              </a:spcBef>
            </a:pPr>
            <a:endParaRPr lang="en-US" sz="2200" dirty="0" smtClean="0"/>
          </a:p>
          <a:p>
            <a:pPr>
              <a:lnSpc>
                <a:spcPct val="90000"/>
              </a:lnSpc>
            </a:pPr>
            <a:endParaRPr lang="en-US" altLang="ja-JP" sz="20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6</a:t>
            </a:fld>
            <a:endParaRPr lang="en-US"/>
          </a:p>
        </p:txBody>
      </p:sp>
    </p:spTree>
    <p:custDataLst>
      <p:tags r:id="rId1"/>
    </p:custDataLst>
  </p:cSld>
  <p:clrMapOvr>
    <a:masterClrMapping/>
  </p:clrMapOvr>
  <p:transition xmlns:p14="http://schemas.microsoft.com/office/powerpoint/2010/main" advTm="137023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0" y="2354759"/>
            <a:ext cx="91440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C00000"/>
                </a:solidFill>
                <a:effectLst>
                  <a:outerShdw blurRad="50800" dist="38100" dir="10800000" algn="r" rotWithShape="0">
                    <a:prstClr val="black">
                      <a:alpha val="40000"/>
                    </a:prstClr>
                  </a:outerShdw>
                </a:effectLst>
                <a:ea typeface="+mj-ea"/>
                <a:cs typeface="+mj-cs"/>
              </a:rPr>
              <a:t>QCN</a:t>
            </a:r>
          </a:p>
        </p:txBody>
      </p:sp>
    </p:spTree>
  </p:cSld>
  <p:clrMapOvr>
    <a:masterClrMapping/>
  </p:clrMapOvr>
  <p:transition xmlns:p14="http://schemas.microsoft.com/office/powerpoint/2010/main" spd="slow" advTm="29547"/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8" name="AutoShape 3"/>
          <p:cNvSpPr>
            <a:spLocks noChangeArrowheads="1"/>
          </p:cNvSpPr>
          <p:nvPr/>
        </p:nvSpPr>
        <p:spPr bwMode="auto">
          <a:xfrm>
            <a:off x="2819400" y="2590800"/>
            <a:ext cx="4191000" cy="1981200"/>
          </a:xfrm>
          <a:prstGeom prst="cloudCallout">
            <a:avLst>
              <a:gd name="adj1" fmla="val -96241"/>
              <a:gd name="adj2" fmla="val -421"/>
            </a:avLst>
          </a:prstGeom>
          <a:noFill/>
          <a:ln w="12700">
            <a:solidFill>
              <a:srgbClr val="00CCFF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333399"/>
              </a:solidFill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4419600" y="3810000"/>
            <a:ext cx="1828800" cy="369888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Congestion Point</a:t>
            </a:r>
          </a:p>
        </p:txBody>
      </p:sp>
      <p:sp>
        <p:nvSpPr>
          <p:cNvPr id="40" name="Rectangle 39"/>
          <p:cNvSpPr/>
          <p:nvPr/>
        </p:nvSpPr>
        <p:spPr>
          <a:xfrm>
            <a:off x="381000" y="2057400"/>
            <a:ext cx="2362200" cy="3276600"/>
          </a:xfrm>
          <a:prstGeom prst="rect">
            <a:avLst/>
          </a:prstGeom>
          <a:ln/>
          <a:effectLst>
            <a:glow rad="38100">
              <a:schemeClr val="accent3">
                <a:alpha val="71000"/>
              </a:schemeClr>
            </a:glow>
            <a:outerShdw blurRad="40000" dist="20000" dir="5400000" rotWithShape="0">
              <a:srgbClr val="000000">
                <a:alpha val="38000"/>
              </a:srgbClr>
            </a:outerShdw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990600" y="3733800"/>
            <a:ext cx="1143000" cy="914400"/>
            <a:chOff x="480" y="960"/>
            <a:chExt cx="793" cy="716"/>
          </a:xfrm>
        </p:grpSpPr>
        <p:graphicFrame>
          <p:nvGraphicFramePr>
            <p:cNvPr id="49157" name="Object 5"/>
            <p:cNvGraphicFramePr>
              <a:graphicFrameLocks noChangeAspect="1"/>
            </p:cNvGraphicFramePr>
            <p:nvPr/>
          </p:nvGraphicFramePr>
          <p:xfrm>
            <a:off x="480" y="960"/>
            <a:ext cx="793" cy="7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19" name="Clip" r:id="rId4" imgW="1260958" imgH="1138428" progId="">
                    <p:embed/>
                  </p:oleObj>
                </mc:Choice>
                <mc:Fallback>
                  <p:oleObj name="Clip" r:id="rId4" imgW="1260958" imgH="1138428" progId="">
                    <p:embed/>
                    <p:pic>
                      <p:nvPicPr>
                        <p:cNvPr id="0" name="Picture 5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960"/>
                          <a:ext cx="793" cy="7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187" name="Rectangle 6"/>
            <p:cNvSpPr>
              <a:spLocks noChangeArrowheads="1"/>
            </p:cNvSpPr>
            <p:nvPr/>
          </p:nvSpPr>
          <p:spPr bwMode="auto">
            <a:xfrm>
              <a:off x="671" y="1007"/>
              <a:ext cx="389" cy="28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S N</a:t>
              </a:r>
              <a:endParaRPr lang="en-US" sz="2200">
                <a:solidFill>
                  <a:schemeClr val="bg1"/>
                </a:solidFill>
              </a:endParaRPr>
            </a:p>
          </p:txBody>
        </p:sp>
      </p:grpSp>
      <p:sp>
        <p:nvSpPr>
          <p:cNvPr id="49165" name="Line 7"/>
          <p:cNvSpPr>
            <a:spLocks noChangeShapeType="1"/>
          </p:cNvSpPr>
          <p:nvPr/>
        </p:nvSpPr>
        <p:spPr bwMode="auto">
          <a:xfrm flipV="1">
            <a:off x="2133600" y="4038600"/>
            <a:ext cx="838200" cy="1524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6" name="Line 8"/>
          <p:cNvSpPr>
            <a:spLocks noChangeShapeType="1"/>
          </p:cNvSpPr>
          <p:nvPr/>
        </p:nvSpPr>
        <p:spPr bwMode="auto">
          <a:xfrm>
            <a:off x="2286000" y="2819400"/>
            <a:ext cx="914400" cy="3048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7" name="Line 10"/>
          <p:cNvSpPr>
            <a:spLocks noChangeShapeType="1"/>
          </p:cNvSpPr>
          <p:nvPr/>
        </p:nvSpPr>
        <p:spPr bwMode="auto">
          <a:xfrm>
            <a:off x="6781800" y="3886200"/>
            <a:ext cx="83820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68" name="Line 11"/>
          <p:cNvSpPr>
            <a:spLocks noChangeShapeType="1"/>
          </p:cNvSpPr>
          <p:nvPr/>
        </p:nvSpPr>
        <p:spPr bwMode="auto">
          <a:xfrm flipV="1">
            <a:off x="6858000" y="2743200"/>
            <a:ext cx="609600" cy="2286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49169" name="Oval 12"/>
          <p:cNvSpPr>
            <a:spLocks noChangeArrowheads="1"/>
          </p:cNvSpPr>
          <p:nvPr/>
        </p:nvSpPr>
        <p:spPr bwMode="auto">
          <a:xfrm>
            <a:off x="8566150" y="3690938"/>
            <a:ext cx="246063" cy="203200"/>
          </a:xfrm>
          <a:prstGeom prst="ellipse">
            <a:avLst/>
          </a:prstGeom>
          <a:ln w="9525">
            <a:noFill/>
            <a:round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49170" name="Rectangle 13"/>
          <p:cNvSpPr>
            <a:spLocks noChangeArrowheads="1"/>
          </p:cNvSpPr>
          <p:nvPr/>
        </p:nvSpPr>
        <p:spPr bwMode="auto">
          <a:xfrm>
            <a:off x="8566150" y="3894138"/>
            <a:ext cx="192088" cy="214312"/>
          </a:xfrm>
          <a:prstGeom prst="rect">
            <a:avLst/>
          </a:prstGeom>
          <a:ln w="9525">
            <a:noFill/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1" name="Line 14"/>
          <p:cNvSpPr>
            <a:spLocks noChangeShapeType="1"/>
          </p:cNvSpPr>
          <p:nvPr/>
        </p:nvSpPr>
        <p:spPr bwMode="auto">
          <a:xfrm>
            <a:off x="5791200" y="3276600"/>
            <a:ext cx="0" cy="457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2" name="Rectangle 15"/>
          <p:cNvSpPr>
            <a:spLocks noChangeArrowheads="1"/>
          </p:cNvSpPr>
          <p:nvPr/>
        </p:nvSpPr>
        <p:spPr bwMode="auto">
          <a:xfrm>
            <a:off x="5410200" y="3276600"/>
            <a:ext cx="3810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3" name="Line 16"/>
          <p:cNvSpPr>
            <a:spLocks noChangeShapeType="1"/>
          </p:cNvSpPr>
          <p:nvPr/>
        </p:nvSpPr>
        <p:spPr bwMode="auto">
          <a:xfrm>
            <a:off x="4800600" y="32766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4" name="Line 17"/>
          <p:cNvSpPr>
            <a:spLocks noChangeShapeType="1"/>
          </p:cNvSpPr>
          <p:nvPr/>
        </p:nvSpPr>
        <p:spPr bwMode="auto">
          <a:xfrm>
            <a:off x="4800600" y="3733800"/>
            <a:ext cx="9906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5" name="Line 18"/>
          <p:cNvSpPr>
            <a:spLocks noChangeShapeType="1"/>
          </p:cNvSpPr>
          <p:nvPr/>
        </p:nvSpPr>
        <p:spPr bwMode="auto">
          <a:xfrm flipV="1">
            <a:off x="5791200" y="3505200"/>
            <a:ext cx="4572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6" name="Line 19"/>
          <p:cNvSpPr>
            <a:spLocks noChangeShapeType="1"/>
          </p:cNvSpPr>
          <p:nvPr/>
        </p:nvSpPr>
        <p:spPr bwMode="auto">
          <a:xfrm>
            <a:off x="3429000" y="3200400"/>
            <a:ext cx="11430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9177" name="Line 20"/>
          <p:cNvSpPr>
            <a:spLocks noChangeShapeType="1"/>
          </p:cNvSpPr>
          <p:nvPr/>
        </p:nvSpPr>
        <p:spPr bwMode="auto">
          <a:xfrm flipV="1">
            <a:off x="3581400" y="3581400"/>
            <a:ext cx="9906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7543800" y="2286000"/>
            <a:ext cx="1143000" cy="914400"/>
            <a:chOff x="480" y="960"/>
            <a:chExt cx="793" cy="716"/>
          </a:xfrm>
        </p:grpSpPr>
        <p:graphicFrame>
          <p:nvGraphicFramePr>
            <p:cNvPr id="49156" name="Object 4"/>
            <p:cNvGraphicFramePr>
              <a:graphicFrameLocks noChangeAspect="1"/>
            </p:cNvGraphicFramePr>
            <p:nvPr/>
          </p:nvGraphicFramePr>
          <p:xfrm>
            <a:off x="480" y="960"/>
            <a:ext cx="793" cy="7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20" name="Clip" r:id="rId6" imgW="1260958" imgH="1138428" progId="">
                    <p:embed/>
                  </p:oleObj>
                </mc:Choice>
                <mc:Fallback>
                  <p:oleObj name="Clip" r:id="rId6" imgW="1260958" imgH="1138428" progId="">
                    <p:embed/>
                    <p:pic>
                      <p:nvPicPr>
                        <p:cNvPr id="0" name="Picture 4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960"/>
                          <a:ext cx="793" cy="7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186" name="Rectangle 23"/>
            <p:cNvSpPr>
              <a:spLocks noChangeArrowheads="1"/>
            </p:cNvSpPr>
            <p:nvPr/>
          </p:nvSpPr>
          <p:spPr bwMode="auto">
            <a:xfrm>
              <a:off x="671" y="1007"/>
              <a:ext cx="372" cy="28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D 1</a:t>
              </a:r>
              <a:endParaRPr lang="en-US" sz="2200">
                <a:solidFill>
                  <a:schemeClr val="bg1"/>
                </a:solidFill>
              </a:endParaRPr>
            </a:p>
          </p:txBody>
        </p:sp>
      </p:grpSp>
      <p:grpSp>
        <p:nvGrpSpPr>
          <p:cNvPr id="4" name="Group 24"/>
          <p:cNvGrpSpPr>
            <a:grpSpLocks/>
          </p:cNvGrpSpPr>
          <p:nvPr/>
        </p:nvGrpSpPr>
        <p:grpSpPr bwMode="auto">
          <a:xfrm>
            <a:off x="7543800" y="3962400"/>
            <a:ext cx="1143000" cy="914400"/>
            <a:chOff x="480" y="960"/>
            <a:chExt cx="793" cy="716"/>
          </a:xfrm>
        </p:grpSpPr>
        <p:graphicFrame>
          <p:nvGraphicFramePr>
            <p:cNvPr id="49155" name="Object 3"/>
            <p:cNvGraphicFramePr>
              <a:graphicFrameLocks noChangeAspect="1"/>
            </p:cNvGraphicFramePr>
            <p:nvPr/>
          </p:nvGraphicFramePr>
          <p:xfrm>
            <a:off x="480" y="960"/>
            <a:ext cx="793" cy="7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21" name="Clip" r:id="rId7" imgW="1260958" imgH="1138428" progId="">
                    <p:embed/>
                  </p:oleObj>
                </mc:Choice>
                <mc:Fallback>
                  <p:oleObj name="Clip" r:id="rId7" imgW="1260958" imgH="1138428" progId="">
                    <p:embed/>
                    <p:pic>
                      <p:nvPicPr>
                        <p:cNvPr id="0" name="Picture 3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960"/>
                          <a:ext cx="793" cy="7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185" name="Rectangle 26"/>
            <p:cNvSpPr>
              <a:spLocks noChangeArrowheads="1"/>
            </p:cNvSpPr>
            <p:nvPr/>
          </p:nvSpPr>
          <p:spPr bwMode="auto">
            <a:xfrm>
              <a:off x="671" y="1007"/>
              <a:ext cx="398" cy="28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D N</a:t>
              </a:r>
              <a:endParaRPr lang="en-US" sz="2200">
                <a:solidFill>
                  <a:schemeClr val="bg1"/>
                </a:solidFill>
              </a:endParaRPr>
            </a:p>
          </p:txBody>
        </p:sp>
      </p:grpSp>
      <p:grpSp>
        <p:nvGrpSpPr>
          <p:cNvPr id="5" name="Group 27"/>
          <p:cNvGrpSpPr>
            <a:grpSpLocks/>
          </p:cNvGrpSpPr>
          <p:nvPr/>
        </p:nvGrpSpPr>
        <p:grpSpPr bwMode="auto">
          <a:xfrm>
            <a:off x="990600" y="2286000"/>
            <a:ext cx="1143000" cy="914400"/>
            <a:chOff x="480" y="960"/>
            <a:chExt cx="793" cy="716"/>
          </a:xfrm>
        </p:grpSpPr>
        <p:graphicFrame>
          <p:nvGraphicFramePr>
            <p:cNvPr id="49154" name="Object 2"/>
            <p:cNvGraphicFramePr>
              <a:graphicFrameLocks noChangeAspect="1"/>
            </p:cNvGraphicFramePr>
            <p:nvPr/>
          </p:nvGraphicFramePr>
          <p:xfrm>
            <a:off x="480" y="960"/>
            <a:ext cx="793" cy="716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71022" name="Clip" r:id="rId8" imgW="1260958" imgH="1138428" progId="">
                    <p:embed/>
                  </p:oleObj>
                </mc:Choice>
                <mc:Fallback>
                  <p:oleObj name="Clip" r:id="rId8" imgW="1260958" imgH="1138428" progId="">
                    <p:embed/>
                    <p:pic>
                      <p:nvPicPr>
                        <p:cNvPr id="0" name="Picture 2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80" y="960"/>
                          <a:ext cx="793" cy="716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9184" name="Rectangle 29"/>
            <p:cNvSpPr>
              <a:spLocks noChangeArrowheads="1"/>
            </p:cNvSpPr>
            <p:nvPr/>
          </p:nvSpPr>
          <p:spPr bwMode="auto">
            <a:xfrm>
              <a:off x="671" y="1007"/>
              <a:ext cx="363" cy="285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 wrap="none" lIns="90488" tIns="44450" rIns="90488" bIns="44450">
              <a:prstTxWarp prst="textNoShape">
                <a:avLst/>
              </a:prstTxWarp>
              <a:spAutoFit/>
            </a:bodyPr>
            <a:lstStyle/>
            <a:p>
              <a:r>
                <a:rPr lang="en-US">
                  <a:solidFill>
                    <a:schemeClr val="bg1"/>
                  </a:solidFill>
                </a:rPr>
                <a:t>S 1</a:t>
              </a:r>
              <a:endParaRPr lang="en-US" sz="2200">
                <a:solidFill>
                  <a:schemeClr val="bg1"/>
                </a:solidFill>
              </a:endParaRPr>
            </a:p>
          </p:txBody>
        </p:sp>
      </p:grpSp>
      <p:sp>
        <p:nvSpPr>
          <p:cNvPr id="41" name="TextBox 40"/>
          <p:cNvSpPr txBox="1"/>
          <p:nvPr/>
        </p:nvSpPr>
        <p:spPr>
          <a:xfrm>
            <a:off x="457200" y="4876800"/>
            <a:ext cx="2209800" cy="36988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/>
              <a:t>Reaction Points</a:t>
            </a:r>
          </a:p>
        </p:txBody>
      </p:sp>
      <p:sp>
        <p:nvSpPr>
          <p:cNvPr id="46" name="Freeform 45"/>
          <p:cNvSpPr/>
          <p:nvPr/>
        </p:nvSpPr>
        <p:spPr>
          <a:xfrm>
            <a:off x="2336800" y="2220913"/>
            <a:ext cx="2998788" cy="1038225"/>
          </a:xfrm>
          <a:custGeom>
            <a:avLst/>
            <a:gdLst>
              <a:gd name="connsiteX0" fmla="*/ 2999584 w 2999584"/>
              <a:gd name="connsiteY0" fmla="*/ 1038016 h 1038016"/>
              <a:gd name="connsiteX1" fmla="*/ 2229420 w 2999584"/>
              <a:gd name="connsiteY1" fmla="*/ 119338 h 1038016"/>
              <a:gd name="connsiteX2" fmla="*/ 0 w 2999584"/>
              <a:gd name="connsiteY2" fmla="*/ 321987 h 1038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99584" h="1038016">
                <a:moveTo>
                  <a:pt x="2999584" y="1038016"/>
                </a:moveTo>
                <a:cubicBezTo>
                  <a:pt x="2864467" y="638346"/>
                  <a:pt x="2729351" y="238676"/>
                  <a:pt x="2229420" y="119338"/>
                </a:cubicBezTo>
                <a:cubicBezTo>
                  <a:pt x="1729489" y="0"/>
                  <a:pt x="231950" y="292716"/>
                  <a:pt x="0" y="321987"/>
                </a:cubicBezTo>
              </a:path>
            </a:pathLst>
          </a:custGeom>
          <a:ln>
            <a:solidFill>
              <a:schemeClr val="accent2">
                <a:lumMod val="75000"/>
              </a:schemeClr>
            </a:solidFill>
            <a:tailEnd type="triangle" w="lg" len="lg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7" name="TextBox 46"/>
          <p:cNvSpPr txBox="1"/>
          <p:nvPr/>
        </p:nvSpPr>
        <p:spPr>
          <a:xfrm>
            <a:off x="3200400" y="1905000"/>
            <a:ext cx="2209800" cy="369888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Feedback</a:t>
            </a:r>
          </a:p>
        </p:txBody>
      </p:sp>
      <p:sp>
        <p:nvSpPr>
          <p:cNvPr id="34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The QCN Control Loop</a:t>
            </a:r>
          </a:p>
        </p:txBody>
      </p:sp>
      <p:sp>
        <p:nvSpPr>
          <p:cNvPr id="35" name="Slide Number Placeholder 3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advTm="22593"/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990600"/>
          </a:xfrm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 smtClean="0"/>
              <a:t>QCN </a:t>
            </a:r>
            <a:r>
              <a:rPr lang="en-US" dirty="0"/>
              <a:t>Congestion </a:t>
            </a:r>
            <a:r>
              <a:rPr lang="en-US" dirty="0" smtClean="0"/>
              <a:t>Point</a:t>
            </a:r>
            <a:endParaRPr lang="en-US" dirty="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52400" y="1066800"/>
            <a:ext cx="8763000" cy="5486400"/>
          </a:xfrm>
        </p:spPr>
        <p:txBody>
          <a:bodyPr>
            <a:normAutofit/>
          </a:bodyPr>
          <a:lstStyle/>
          <a:p>
            <a:pPr marL="493713" indent="-493713">
              <a:lnSpc>
                <a:spcPct val="90000"/>
              </a:lnSpc>
              <a:spcBef>
                <a:spcPts val="450"/>
              </a:spcBef>
              <a:buFont typeface="Times New Roman" charset="0"/>
              <a:buChar char="•"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endParaRPr lang="en-US" sz="2000" dirty="0"/>
          </a:p>
          <a:p>
            <a:pPr marL="493713" indent="-493713">
              <a:lnSpc>
                <a:spcPct val="90000"/>
              </a:lnSpc>
              <a:spcBef>
                <a:spcPts val="450"/>
              </a:spcBef>
              <a:buFont typeface="Times New Roman" charset="0"/>
              <a:buChar char="•"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r>
              <a:rPr lang="en-US" sz="2000" dirty="0"/>
              <a:t>Consider the single-source, single-switch loop below</a:t>
            </a:r>
          </a:p>
          <a:p>
            <a:pPr marL="493713" indent="-493713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endParaRPr lang="en-US" sz="2000" dirty="0"/>
          </a:p>
          <a:p>
            <a:pPr marL="493713" indent="-493713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endParaRPr lang="en-US" sz="2000" dirty="0"/>
          </a:p>
          <a:p>
            <a:pPr marL="493713" indent="-493713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endParaRPr lang="en-US" sz="2000" dirty="0"/>
          </a:p>
          <a:p>
            <a:pPr marL="493713" indent="-493713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endParaRPr lang="en-US" sz="2000" dirty="0"/>
          </a:p>
          <a:p>
            <a:pPr marL="493713" indent="-493713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endParaRPr lang="en-US" sz="2000" dirty="0"/>
          </a:p>
          <a:p>
            <a:pPr marL="493713" indent="-493713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endParaRPr lang="en-US" sz="2000" dirty="0"/>
          </a:p>
          <a:p>
            <a:pPr marL="493713" indent="-493713">
              <a:lnSpc>
                <a:spcPct val="90000"/>
              </a:lnSpc>
              <a:spcBef>
                <a:spcPts val="450"/>
              </a:spcBef>
              <a:buFont typeface="Times New Roman" charset="0"/>
              <a:buChar char="•"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r>
              <a:rPr lang="en-US" sz="2000" b="1" dirty="0">
                <a:solidFill>
                  <a:srgbClr val="FF0000"/>
                </a:solidFill>
              </a:rPr>
              <a:t>Congestion Point (Switch) Dynamics: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  <a:endParaRPr lang="en-US" sz="2000" dirty="0" smtClean="0">
              <a:solidFill>
                <a:srgbClr val="FF0000"/>
              </a:solidFill>
            </a:endParaRPr>
          </a:p>
          <a:p>
            <a:pPr marL="493713" indent="-493713">
              <a:lnSpc>
                <a:spcPct val="90000"/>
              </a:lnSpc>
              <a:spcBef>
                <a:spcPts val="450"/>
              </a:spcBef>
              <a:buNone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r>
              <a:rPr lang="en-US" sz="2000" dirty="0" smtClean="0"/>
              <a:t>	Sample </a:t>
            </a:r>
            <a:r>
              <a:rPr lang="en-US" sz="2000" dirty="0"/>
              <a:t>packets, compute feedback (</a:t>
            </a:r>
            <a:r>
              <a:rPr lang="en-US" sz="2000" dirty="0" err="1"/>
              <a:t>Fb</a:t>
            </a:r>
            <a:r>
              <a:rPr lang="en-US" sz="2000" dirty="0"/>
              <a:t>), quantize </a:t>
            </a:r>
            <a:r>
              <a:rPr lang="en-US" sz="2000" dirty="0" err="1"/>
              <a:t>Fb</a:t>
            </a:r>
            <a:r>
              <a:rPr lang="en-US" sz="2000" dirty="0"/>
              <a:t> to 6 bits, and reflect only </a:t>
            </a:r>
            <a:r>
              <a:rPr lang="en-US" sz="2000" i="1" dirty="0"/>
              <a:t>negative</a:t>
            </a:r>
            <a:r>
              <a:rPr lang="en-US" sz="2000" dirty="0"/>
              <a:t> </a:t>
            </a:r>
            <a:r>
              <a:rPr lang="en-US" sz="2000" dirty="0" err="1"/>
              <a:t>Fb</a:t>
            </a:r>
            <a:r>
              <a:rPr lang="en-US" sz="2000" dirty="0"/>
              <a:t> values back to Reaction </a:t>
            </a:r>
            <a:r>
              <a:rPr lang="en-US" sz="2000" dirty="0" smtClean="0"/>
              <a:t>Point. </a:t>
            </a:r>
            <a:endParaRPr lang="en-US" sz="2000" dirty="0"/>
          </a:p>
          <a:p>
            <a:pPr marL="493713" indent="-493713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endParaRPr lang="en-US" sz="2000" dirty="0"/>
          </a:p>
          <a:p>
            <a:pPr marL="493713" indent="-493713">
              <a:lnSpc>
                <a:spcPct val="90000"/>
              </a:lnSpc>
              <a:spcBef>
                <a:spcPts val="450"/>
              </a:spcBef>
              <a:buFontTx/>
              <a:buNone/>
              <a:tabLst>
                <a:tab pos="1063625" algn="l"/>
                <a:tab pos="1978025" algn="l"/>
                <a:tab pos="2892425" algn="l"/>
                <a:tab pos="3806825" algn="l"/>
                <a:tab pos="4721225" algn="l"/>
                <a:tab pos="5635625" algn="l"/>
                <a:tab pos="6550025" algn="l"/>
                <a:tab pos="7464425" algn="l"/>
                <a:tab pos="8378825" algn="l"/>
                <a:tab pos="9293225" algn="l"/>
                <a:tab pos="10207625" algn="l"/>
              </a:tabLst>
            </a:pPr>
            <a:endParaRPr lang="en-US" sz="2000" dirty="0"/>
          </a:p>
        </p:txBody>
      </p:sp>
      <p:sp>
        <p:nvSpPr>
          <p:cNvPr id="16389" name="Rectangle 3"/>
          <p:cNvSpPr>
            <a:spLocks noChangeArrowheads="1"/>
          </p:cNvSpPr>
          <p:nvPr/>
        </p:nvSpPr>
        <p:spPr bwMode="auto">
          <a:xfrm>
            <a:off x="3827463" y="2155825"/>
            <a:ext cx="1295400" cy="1143000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3C4FF"/>
              </a:gs>
              <a:gs pos="35001">
                <a:srgbClr val="BFD5FF"/>
              </a:gs>
              <a:gs pos="100000">
                <a:srgbClr val="E5EEFF"/>
              </a:gs>
            </a:gsLst>
            <a:lin ang="16200000" scaled="1"/>
          </a:gradFill>
          <a:ln w="9525">
            <a:solidFill>
              <a:srgbClr val="4A7EBB"/>
            </a:solidFill>
            <a:round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6390" name="Rectangle 4"/>
          <p:cNvSpPr>
            <a:spLocks noChangeArrowheads="1"/>
          </p:cNvSpPr>
          <p:nvPr/>
        </p:nvSpPr>
        <p:spPr bwMode="auto">
          <a:xfrm>
            <a:off x="4419600" y="2482850"/>
            <a:ext cx="668338" cy="381000"/>
          </a:xfrm>
          <a:prstGeom prst="rect">
            <a:avLst/>
          </a:prstGeom>
          <a:gradFill rotWithShape="1">
            <a:gsLst>
              <a:gs pos="0">
                <a:srgbClr val="DAFDA7"/>
              </a:gs>
              <a:gs pos="35001">
                <a:srgbClr val="E4FDC2"/>
              </a:gs>
              <a:gs pos="100000">
                <a:srgbClr val="F5FFE6"/>
              </a:gs>
            </a:gsLst>
            <a:lin ang="16200000" scaled="1"/>
          </a:gradFill>
          <a:ln w="9525">
            <a:solidFill>
              <a:srgbClr val="98B954"/>
            </a:solidFill>
            <a:miter lim="800000"/>
            <a:headEnd/>
            <a:tailEnd/>
          </a:ln>
          <a:effectLst>
            <a:outerShdw blurRad="63500" dist="20000" dir="5400000" rotWithShape="0">
              <a:srgbClr val="000000">
                <a:alpha val="37999"/>
              </a:srgbClr>
            </a:outerShdw>
          </a:effectLst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>
              <a:solidFill>
                <a:srgbClr val="000000"/>
              </a:solidFill>
              <a:latin typeface="Calibri" charset="0"/>
            </a:endParaRPr>
          </a:p>
        </p:txBody>
      </p:sp>
      <p:sp>
        <p:nvSpPr>
          <p:cNvPr id="17414" name="Line 5"/>
          <p:cNvSpPr>
            <a:spLocks noChangeShapeType="1"/>
          </p:cNvSpPr>
          <p:nvPr/>
        </p:nvSpPr>
        <p:spPr bwMode="auto">
          <a:xfrm>
            <a:off x="2532063" y="2689225"/>
            <a:ext cx="1295400" cy="1588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5" name="Text Box 6"/>
          <p:cNvSpPr txBox="1">
            <a:spLocks noChangeArrowheads="1"/>
          </p:cNvSpPr>
          <p:nvPr/>
        </p:nvSpPr>
        <p:spPr bwMode="auto">
          <a:xfrm>
            <a:off x="1601788" y="2536825"/>
            <a:ext cx="869950" cy="336550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600" b="1">
                <a:solidFill>
                  <a:srgbClr val="000000"/>
                </a:solidFill>
                <a:ea typeface="Arial Unicode MS" charset="0"/>
                <a:cs typeface="Arial Unicode MS" charset="0"/>
              </a:rPr>
              <a:t>Source</a:t>
            </a:r>
          </a:p>
        </p:txBody>
      </p:sp>
      <p:sp>
        <p:nvSpPr>
          <p:cNvPr id="17416" name="Line 7"/>
          <p:cNvSpPr>
            <a:spLocks noChangeShapeType="1"/>
          </p:cNvSpPr>
          <p:nvPr/>
        </p:nvSpPr>
        <p:spPr bwMode="auto">
          <a:xfrm>
            <a:off x="5105400" y="2747963"/>
            <a:ext cx="1676400" cy="1587"/>
          </a:xfrm>
          <a:prstGeom prst="line">
            <a:avLst/>
          </a:prstGeom>
          <a:noFill/>
          <a:ln w="255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7" name="Line 8"/>
          <p:cNvSpPr>
            <a:spLocks noChangeShapeType="1"/>
          </p:cNvSpPr>
          <p:nvPr/>
        </p:nvSpPr>
        <p:spPr bwMode="auto">
          <a:xfrm>
            <a:off x="4927600" y="2482850"/>
            <a:ext cx="1588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8" name="Line 9"/>
          <p:cNvSpPr>
            <a:spLocks noChangeShapeType="1"/>
          </p:cNvSpPr>
          <p:nvPr/>
        </p:nvSpPr>
        <p:spPr bwMode="auto">
          <a:xfrm flipH="1">
            <a:off x="4951413" y="2308225"/>
            <a:ext cx="841375" cy="381000"/>
          </a:xfrm>
          <a:prstGeom prst="line">
            <a:avLst/>
          </a:prstGeom>
          <a:noFill/>
          <a:ln w="9360">
            <a:solidFill>
              <a:srgbClr val="000000"/>
            </a:solidFill>
            <a:miter lim="800000"/>
            <a:headEnd/>
            <a:tailEnd type="triangle" w="med" len="med"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396" name="Text Box 10"/>
          <p:cNvSpPr txBox="1">
            <a:spLocks noChangeArrowheads="1"/>
          </p:cNvSpPr>
          <p:nvPr/>
        </p:nvSpPr>
        <p:spPr bwMode="auto">
          <a:xfrm>
            <a:off x="5824052" y="1981200"/>
            <a:ext cx="529610" cy="402291"/>
          </a:xfrm>
          <a:prstGeom prst="rect">
            <a:avLst/>
          </a:prstGeom>
          <a:noFill/>
          <a:ln w="9525">
            <a:noFill/>
            <a:round/>
            <a:headEnd/>
            <a:tailEnd/>
          </a:ln>
        </p:spPr>
        <p:txBody>
          <a:bodyPr wrap="none" lIns="90000" tIns="46800" rIns="90000" bIns="46800">
            <a:prstTxWarp prst="textNoShape">
              <a:avLst/>
            </a:prstTxWarp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err="1">
                <a:solidFill>
                  <a:srgbClr val="000000"/>
                </a:solidFill>
                <a:latin typeface="Calibri" charset="0"/>
                <a:ea typeface="Arial Unicode MS" charset="0"/>
                <a:cs typeface="Arial Unicode MS" charset="0"/>
              </a:rPr>
              <a:t>Q</a:t>
            </a:r>
            <a:r>
              <a:rPr lang="en-US" sz="2000" baseline="-25000" dirty="0" err="1">
                <a:solidFill>
                  <a:srgbClr val="000000"/>
                </a:solidFill>
                <a:latin typeface="Calibri" charset="0"/>
                <a:ea typeface="Arial Unicode MS" charset="0"/>
                <a:cs typeface="Arial Unicode MS" charset="0"/>
              </a:rPr>
              <a:t>eq</a:t>
            </a:r>
            <a:endParaRPr lang="en-US" sz="2000" baseline="-25000" dirty="0">
              <a:solidFill>
                <a:srgbClr val="000000"/>
              </a:solidFill>
              <a:latin typeface="Calibri" charset="0"/>
              <a:ea typeface="Arial Unicode MS" charset="0"/>
              <a:cs typeface="Arial Unicode MS" charset="0"/>
            </a:endParaRPr>
          </a:p>
        </p:txBody>
      </p:sp>
      <p:sp>
        <p:nvSpPr>
          <p:cNvPr id="16406" name="Text Box 20"/>
          <p:cNvSpPr>
            <a:spLocks noChangeArrowheads="1"/>
          </p:cNvSpPr>
          <p:nvPr/>
        </p:nvSpPr>
        <p:spPr bwMode="auto">
          <a:xfrm>
            <a:off x="2609850" y="5005594"/>
            <a:ext cx="4019550" cy="785606"/>
          </a:xfrm>
          <a:prstGeom prst="roundRect">
            <a:avLst>
              <a:gd name="adj" fmla="val 16667"/>
            </a:avLst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lIns="90000" tIns="46800" rIns="90000" bIns="46800">
            <a:prstTxWarp prst="textNoShape">
              <a:avLst/>
            </a:prstTxWarp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 err="1">
                <a:solidFill>
                  <a:srgbClr val="000000"/>
                </a:solidFill>
                <a:latin typeface="Calibri" charset="0"/>
                <a:ea typeface="Arial Unicode MS" charset="0"/>
                <a:cs typeface="Arial Unicode MS" charset="0"/>
              </a:rPr>
              <a:t>Fb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ea typeface="Arial Unicode MS" charset="0"/>
                <a:cs typeface="Arial Unicode MS" charset="0"/>
              </a:rPr>
              <a:t> = 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Arial Unicode MS" charset="0"/>
                <a:cs typeface="Arial Unicode MS" charset="0"/>
              </a:rPr>
              <a:t>−(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ea typeface="Arial Unicode MS" charset="0"/>
                <a:cs typeface="Arial Unicode MS" charset="0"/>
              </a:rPr>
              <a:t>Q-</a:t>
            </a:r>
            <a:r>
              <a:rPr lang="en-US" sz="2000" dirty="0" err="1">
                <a:solidFill>
                  <a:srgbClr val="000000"/>
                </a:solidFill>
                <a:latin typeface="Calibri" charset="0"/>
                <a:ea typeface="Arial Unicode MS" charset="0"/>
                <a:cs typeface="Arial Unicode MS" charset="0"/>
              </a:rPr>
              <a:t>Q</a:t>
            </a:r>
            <a:r>
              <a:rPr lang="en-US" sz="2000" baseline="-25000" dirty="0" err="1">
                <a:solidFill>
                  <a:srgbClr val="000000"/>
                </a:solidFill>
                <a:latin typeface="Calibri" charset="0"/>
                <a:ea typeface="Arial Unicode MS" charset="0"/>
                <a:cs typeface="Arial Unicode MS" charset="0"/>
              </a:rPr>
              <a:t>eq</a:t>
            </a:r>
            <a:r>
              <a:rPr lang="en-US" sz="2000" baseline="-25000" dirty="0">
                <a:solidFill>
                  <a:srgbClr val="000000"/>
                </a:solidFill>
                <a:latin typeface="Calibri" charset="0"/>
                <a:ea typeface="Arial Unicode MS" charset="0"/>
                <a:cs typeface="Arial Unicode MS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ea typeface="Arial Unicode MS" charset="0"/>
                <a:cs typeface="Arial Unicode MS" charset="0"/>
              </a:rPr>
              <a:t>+ w . </a:t>
            </a:r>
            <a:r>
              <a:rPr lang="en-US" sz="2000" dirty="0" err="1">
                <a:solidFill>
                  <a:srgbClr val="000000"/>
                </a:solidFill>
                <a:latin typeface="Calibri" charset="0"/>
                <a:ea typeface="Arial Unicode MS" charset="0"/>
                <a:cs typeface="Arial Unicode MS" charset="0"/>
              </a:rPr>
              <a:t>dQ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ea typeface="Arial Unicode MS" charset="0"/>
                <a:cs typeface="Arial Unicode MS" charset="0"/>
              </a:rPr>
              <a:t>/</a:t>
            </a:r>
            <a:r>
              <a:rPr lang="en-US" sz="2000" dirty="0" err="1">
                <a:solidFill>
                  <a:srgbClr val="000000"/>
                </a:solidFill>
                <a:latin typeface="Calibri" charset="0"/>
                <a:ea typeface="Arial Unicode MS" charset="0"/>
                <a:cs typeface="Arial Unicode MS" charset="0"/>
              </a:rPr>
              <a:t>dt</a:t>
            </a:r>
            <a:r>
              <a:rPr lang="en-US" sz="2000" baseline="-25000" dirty="0">
                <a:solidFill>
                  <a:srgbClr val="000000"/>
                </a:solidFill>
                <a:latin typeface="Calibri" charset="0"/>
                <a:ea typeface="Arial Unicode MS" charset="0"/>
                <a:cs typeface="Arial Unicode MS" charset="0"/>
              </a:rPr>
              <a:t> 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ea typeface="Arial Unicode MS" charset="0"/>
                <a:cs typeface="Arial Unicode MS" charset="0"/>
              </a:rPr>
              <a:t>) </a:t>
            </a:r>
          </a:p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2000" dirty="0">
                <a:solidFill>
                  <a:srgbClr val="000000"/>
                </a:solidFill>
                <a:latin typeface="Calibri" charset="0"/>
                <a:ea typeface="Arial Unicode MS" charset="0"/>
                <a:cs typeface="Arial Unicode MS" charset="0"/>
              </a:rPr>
              <a:t>     = </a:t>
            </a:r>
            <a:r>
              <a:rPr lang="en-US" sz="2000" dirty="0" smtClean="0">
                <a:solidFill>
                  <a:srgbClr val="000000"/>
                </a:solidFill>
                <a:latin typeface="Calibri" charset="0"/>
                <a:ea typeface="Arial Unicode MS" charset="0"/>
                <a:cs typeface="Arial Unicode MS" charset="0"/>
              </a:rPr>
              <a:t>−(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ea typeface="Arial Unicode MS" charset="0"/>
                <a:cs typeface="Arial Unicode MS" charset="0"/>
              </a:rPr>
              <a:t>queue offset + </a:t>
            </a:r>
            <a:r>
              <a:rPr lang="en-US" sz="2000" dirty="0" err="1">
                <a:solidFill>
                  <a:srgbClr val="000000"/>
                </a:solidFill>
                <a:latin typeface="Calibri" charset="0"/>
                <a:ea typeface="Arial Unicode MS" charset="0"/>
                <a:cs typeface="Arial Unicode MS" charset="0"/>
              </a:rPr>
              <a:t>w.rate</a:t>
            </a:r>
            <a:r>
              <a:rPr lang="en-US" sz="2000" dirty="0">
                <a:solidFill>
                  <a:srgbClr val="000000"/>
                </a:solidFill>
                <a:latin typeface="Calibri" charset="0"/>
                <a:ea typeface="Arial Unicode MS" charset="0"/>
                <a:cs typeface="Arial Unicode MS" charset="0"/>
              </a:rPr>
              <a:t> offset)</a:t>
            </a: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860B3D-D4F8-4840-B91D-0EEC232E35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med" advTm="60484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38.9|16.5|22.7|16.6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2.2|56.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0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5|13.7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6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7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53.5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4.5|5.6|1.6|3.1|5.2|16.7|15.9|33.6|20.8|11.5|3.9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13679</TotalTime>
  <Words>1026</Words>
  <Application>Microsoft Macintosh PowerPoint</Application>
  <PresentationFormat>On-screen Show (4:3)</PresentationFormat>
  <Paragraphs>240</Paragraphs>
  <Slides>31</Slides>
  <Notes>19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31</vt:i4>
      </vt:variant>
    </vt:vector>
  </HeadingPairs>
  <TitlesOfParts>
    <vt:vector size="34" baseType="lpstr">
      <vt:lpstr>Office Theme</vt:lpstr>
      <vt:lpstr>Clip</vt:lpstr>
      <vt:lpstr>Equation</vt:lpstr>
      <vt:lpstr>PowerPoint Presentation</vt:lpstr>
      <vt:lpstr>Outline</vt:lpstr>
      <vt:lpstr>Background: Layer 2 Congestion Control</vt:lpstr>
      <vt:lpstr>Congestion control in the Internet</vt:lpstr>
      <vt:lpstr>Ethernet vs. the Internet</vt:lpstr>
      <vt:lpstr>Feedback Stabilization in  High BDP Networks</vt:lpstr>
      <vt:lpstr>PowerPoint Presentation</vt:lpstr>
      <vt:lpstr>The QCN Control Loop</vt:lpstr>
      <vt:lpstr>QCN Congestion Point</vt:lpstr>
      <vt:lpstr>QCN Reaction Point</vt:lpstr>
      <vt:lpstr>Fluid Model for QCN</vt:lpstr>
      <vt:lpstr>Accuracy: model vs. simulation</vt:lpstr>
      <vt:lpstr>Linear Control Analysis</vt:lpstr>
      <vt:lpstr>QCN Stability Margin  (Linear Analysis)</vt:lpstr>
      <vt:lpstr>Summary</vt:lpstr>
      <vt:lpstr>The Averaging Principle</vt:lpstr>
      <vt:lpstr>The Averaging Principle (AP)‏</vt:lpstr>
      <vt:lpstr>A Generic Control Example</vt:lpstr>
      <vt:lpstr>Step Response Basic AP, No Delay</vt:lpstr>
      <vt:lpstr>Step Response Basic AP, Delay = 8 seconds</vt:lpstr>
      <vt:lpstr>Step Response  Two-step AP, Delay = 14 seconds</vt:lpstr>
      <vt:lpstr>Step Response  Two-step AP, Delay = 25 seconds</vt:lpstr>
      <vt:lpstr>Averaging in QCN</vt:lpstr>
      <vt:lpstr>Stability: QCN-AIMD vs QCN</vt:lpstr>
      <vt:lpstr>Understanding the AP</vt:lpstr>
      <vt:lpstr>Equivalence of AP and PD</vt:lpstr>
      <vt:lpstr>AP vs PD No Delay</vt:lpstr>
      <vt:lpstr>AP vs PD Delay = 8 seconds</vt:lpstr>
      <vt:lpstr>Proof of Equivalence</vt:lpstr>
      <vt:lpstr>Summary of AP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Mohammad</dc:creator>
  <cp:lastModifiedBy>Mohammad Alizadeh</cp:lastModifiedBy>
  <cp:revision>1292</cp:revision>
  <dcterms:created xsi:type="dcterms:W3CDTF">2011-04-10T08:14:01Z</dcterms:created>
  <dcterms:modified xsi:type="dcterms:W3CDTF">2013-12-27T13:58:13Z</dcterms:modified>
</cp:coreProperties>
</file>