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6" r:id="rId3"/>
    <p:sldId id="416" r:id="rId4"/>
    <p:sldId id="316" r:id="rId5"/>
    <p:sldId id="402" r:id="rId6"/>
    <p:sldId id="289" r:id="rId7"/>
    <p:sldId id="290" r:id="rId8"/>
    <p:sldId id="309" r:id="rId9"/>
    <p:sldId id="291" r:id="rId10"/>
    <p:sldId id="292" r:id="rId11"/>
    <p:sldId id="403" r:id="rId12"/>
    <p:sldId id="406" r:id="rId13"/>
    <p:sldId id="293" r:id="rId14"/>
    <p:sldId id="350" r:id="rId15"/>
    <p:sldId id="271" r:id="rId16"/>
    <p:sldId id="280" r:id="rId17"/>
    <p:sldId id="272" r:id="rId18"/>
    <p:sldId id="407" r:id="rId19"/>
    <p:sldId id="409" r:id="rId20"/>
    <p:sldId id="283" r:id="rId21"/>
    <p:sldId id="331" r:id="rId22"/>
    <p:sldId id="336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A12"/>
    <a:srgbClr val="DEDED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2" autoAdjust="0"/>
    <p:restoredTop sz="88114" autoAdjust="0"/>
  </p:normalViewPr>
  <p:slideViewPr>
    <p:cSldViewPr>
      <p:cViewPr varScale="1">
        <p:scale>
          <a:sx n="131" d="100"/>
          <a:sy n="131" d="100"/>
        </p:scale>
        <p:origin x="-23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ln w="50800"/>
          </c:spPr>
          <c:marker>
            <c:symbol val="diamond"/>
            <c:size val="10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1.032787</c:v>
                </c:pt>
                <c:pt idx="1">
                  <c:v>1.062873</c:v>
                </c:pt>
                <c:pt idx="2">
                  <c:v>1.114194</c:v>
                </c:pt>
                <c:pt idx="3">
                  <c:v>1.180907</c:v>
                </c:pt>
                <c:pt idx="4">
                  <c:v>1.261372</c:v>
                </c:pt>
                <c:pt idx="5">
                  <c:v>1.364493</c:v>
                </c:pt>
                <c:pt idx="6">
                  <c:v>1.497488</c:v>
                </c:pt>
                <c:pt idx="7">
                  <c:v>1.678036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pFabric</c:v>
                </c:pt>
              </c:strCache>
            </c:strRef>
          </c:tx>
          <c:spPr>
            <a:ln w="50800"/>
          </c:spPr>
          <c:marker>
            <c:symbol val="square"/>
            <c:size val="10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1.040458</c:v>
                </c:pt>
                <c:pt idx="1">
                  <c:v>1.095264</c:v>
                </c:pt>
                <c:pt idx="2">
                  <c:v>1.167062</c:v>
                </c:pt>
                <c:pt idx="3">
                  <c:v>1.257757</c:v>
                </c:pt>
                <c:pt idx="4">
                  <c:v>1.37209</c:v>
                </c:pt>
                <c:pt idx="5">
                  <c:v>1.518825</c:v>
                </c:pt>
                <c:pt idx="6">
                  <c:v>1.714355</c:v>
                </c:pt>
                <c:pt idx="7">
                  <c:v>1.977313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PDQ</c:v>
                </c:pt>
              </c:strCache>
            </c:strRef>
          </c:tx>
          <c:spPr>
            <a:ln w="50800"/>
          </c:spPr>
          <c:marker>
            <c:symbol val="triangle"/>
            <c:size val="10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1.28737</c:v>
                </c:pt>
                <c:pt idx="1">
                  <c:v>1.376704</c:v>
                </c:pt>
                <c:pt idx="2">
                  <c:v>1.489781</c:v>
                </c:pt>
                <c:pt idx="3">
                  <c:v>1.631608</c:v>
                </c:pt>
                <c:pt idx="4">
                  <c:v>1.819992</c:v>
                </c:pt>
                <c:pt idx="5">
                  <c:v>2.090678</c:v>
                </c:pt>
                <c:pt idx="6">
                  <c:v>2.536326</c:v>
                </c:pt>
                <c:pt idx="7">
                  <c:v>3.215518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DCTCP</c:v>
                </c:pt>
              </c:strCache>
            </c:strRef>
          </c:tx>
          <c:spPr>
            <a:ln w="50800"/>
          </c:spPr>
          <c:marker>
            <c:symbol val="x"/>
            <c:size val="10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Sheet1!$E$2:$E$9</c:f>
              <c:numCache>
                <c:formatCode>General</c:formatCode>
                <c:ptCount val="8"/>
                <c:pt idx="0">
                  <c:v>1.257562</c:v>
                </c:pt>
                <c:pt idx="1">
                  <c:v>1.59974</c:v>
                </c:pt>
                <c:pt idx="2">
                  <c:v>2.071747999999999</c:v>
                </c:pt>
                <c:pt idx="3">
                  <c:v>2.669161</c:v>
                </c:pt>
                <c:pt idx="4">
                  <c:v>3.359433</c:v>
                </c:pt>
                <c:pt idx="5">
                  <c:v>4.205686</c:v>
                </c:pt>
                <c:pt idx="6">
                  <c:v>5.357862</c:v>
                </c:pt>
                <c:pt idx="7">
                  <c:v>7.196778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TCP-DropTail</c:v>
                </c:pt>
              </c:strCache>
            </c:strRef>
          </c:tx>
          <c:spPr>
            <a:ln w="50800">
              <a:solidFill>
                <a:schemeClr val="accent6"/>
              </a:solidFill>
            </a:ln>
          </c:spPr>
          <c:marker>
            <c:symbol val="circle"/>
            <c:size val="10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Sheet1!$F$2:$F$9</c:f>
              <c:numCache>
                <c:formatCode>General</c:formatCode>
                <c:ptCount val="8"/>
                <c:pt idx="0">
                  <c:v>2.170924</c:v>
                </c:pt>
                <c:pt idx="1">
                  <c:v>3.110072</c:v>
                </c:pt>
                <c:pt idx="2">
                  <c:v>4.195577999999999</c:v>
                </c:pt>
                <c:pt idx="3">
                  <c:v>5.651092</c:v>
                </c:pt>
                <c:pt idx="4">
                  <c:v>7.54645</c:v>
                </c:pt>
                <c:pt idx="5">
                  <c:v>10.248162</c:v>
                </c:pt>
                <c:pt idx="6">
                  <c:v>14.381944</c:v>
                </c:pt>
                <c:pt idx="7">
                  <c:v>20.752454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0716824"/>
        <c:axId val="1530724408"/>
      </c:lineChart>
      <c:catAx>
        <c:axId val="1530716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Load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30724408"/>
        <c:crosses val="autoZero"/>
        <c:auto val="1"/>
        <c:lblAlgn val="ctr"/>
        <c:lblOffset val="100"/>
        <c:noMultiLvlLbl val="0"/>
      </c:catAx>
      <c:valAx>
        <c:axId val="1530724408"/>
        <c:scaling>
          <c:orientation val="minMax"/>
          <c:max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FCT (normalized to optimal in idle fabric) </a:t>
                </a:r>
              </a:p>
            </c:rich>
          </c:tx>
          <c:layout>
            <c:manualLayout>
              <c:xMode val="edge"/>
              <c:yMode val="edge"/>
              <c:x val="0.0236927785673776"/>
              <c:y val="0.076747121433941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307168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55992633273782"/>
          <c:y val="0.166432545931758"/>
          <c:w val="0.408602417344891"/>
          <c:h val="0.61172335958005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ln w="38100"/>
          </c:spPr>
          <c:marker>
            <c:symbol val="diamond"/>
            <c:size val="6"/>
          </c:marker>
          <c:cat>
            <c:numRef>
              <c:f>Sheet1!$A$21:$A$28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Sheet1!$B$21:$B$28</c:f>
              <c:numCache>
                <c:formatCode>General</c:formatCode>
                <c:ptCount val="8"/>
                <c:pt idx="0">
                  <c:v>1.006646</c:v>
                </c:pt>
                <c:pt idx="1">
                  <c:v>1.001773</c:v>
                </c:pt>
                <c:pt idx="2">
                  <c:v>1.002619</c:v>
                </c:pt>
                <c:pt idx="3">
                  <c:v>1.003519</c:v>
                </c:pt>
                <c:pt idx="4">
                  <c:v>1.005064</c:v>
                </c:pt>
                <c:pt idx="5">
                  <c:v>1.006082</c:v>
                </c:pt>
                <c:pt idx="6">
                  <c:v>1.006989</c:v>
                </c:pt>
                <c:pt idx="7">
                  <c:v>1.008016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pFabric</c:v>
                </c:pt>
              </c:strCache>
            </c:strRef>
          </c:tx>
          <c:spPr>
            <a:ln w="38100"/>
          </c:spPr>
          <c:marker>
            <c:symbol val="square"/>
            <c:size val="6"/>
          </c:marker>
          <c:cat>
            <c:numRef>
              <c:f>Sheet1!$A$21:$A$28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Sheet1!$C$21:$C$28</c:f>
              <c:numCache>
                <c:formatCode>General</c:formatCode>
                <c:ptCount val="8"/>
                <c:pt idx="0">
                  <c:v>1.019195</c:v>
                </c:pt>
                <c:pt idx="1">
                  <c:v>1.035928</c:v>
                </c:pt>
                <c:pt idx="2">
                  <c:v>1.052765</c:v>
                </c:pt>
                <c:pt idx="3">
                  <c:v>1.070725</c:v>
                </c:pt>
                <c:pt idx="4">
                  <c:v>1.089637</c:v>
                </c:pt>
                <c:pt idx="5">
                  <c:v>1.108813</c:v>
                </c:pt>
                <c:pt idx="6">
                  <c:v>1.127893</c:v>
                </c:pt>
                <c:pt idx="7">
                  <c:v>1.14353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PDQ</c:v>
                </c:pt>
              </c:strCache>
            </c:strRef>
          </c:tx>
          <c:spPr>
            <a:ln w="38100"/>
          </c:spPr>
          <c:marker>
            <c:symbol val="triangle"/>
            <c:size val="6"/>
          </c:marker>
          <c:cat>
            <c:numRef>
              <c:f>Sheet1!$A$21:$A$28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Sheet1!$D$21:$D$28</c:f>
              <c:numCache>
                <c:formatCode>General</c:formatCode>
                <c:ptCount val="8"/>
                <c:pt idx="0">
                  <c:v>1.457539</c:v>
                </c:pt>
                <c:pt idx="1">
                  <c:v>1.537258</c:v>
                </c:pt>
                <c:pt idx="2">
                  <c:v>1.624769</c:v>
                </c:pt>
                <c:pt idx="3">
                  <c:v>1.720684</c:v>
                </c:pt>
                <c:pt idx="4">
                  <c:v>1.838834</c:v>
                </c:pt>
                <c:pt idx="5">
                  <c:v>1.986074</c:v>
                </c:pt>
                <c:pt idx="6">
                  <c:v>2.182721</c:v>
                </c:pt>
                <c:pt idx="7">
                  <c:v>2.396757999999999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DCTCP</c:v>
                </c:pt>
              </c:strCache>
            </c:strRef>
          </c:tx>
          <c:spPr>
            <a:ln w="38100"/>
          </c:spPr>
          <c:marker>
            <c:symbol val="x"/>
            <c:size val="6"/>
          </c:marker>
          <c:cat>
            <c:numRef>
              <c:f>Sheet1!$A$21:$A$28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Sheet1!$E$21:$E$28</c:f>
              <c:numCache>
                <c:formatCode>General</c:formatCode>
                <c:ptCount val="8"/>
                <c:pt idx="0">
                  <c:v>1.277691</c:v>
                </c:pt>
                <c:pt idx="1">
                  <c:v>1.544221</c:v>
                </c:pt>
                <c:pt idx="2">
                  <c:v>1.791598</c:v>
                </c:pt>
                <c:pt idx="3">
                  <c:v>2.047597</c:v>
                </c:pt>
                <c:pt idx="4">
                  <c:v>2.329352</c:v>
                </c:pt>
                <c:pt idx="5">
                  <c:v>2.661969</c:v>
                </c:pt>
                <c:pt idx="6">
                  <c:v>3.063145</c:v>
                </c:pt>
                <c:pt idx="7">
                  <c:v>3.59595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TCP-DropTail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circle"/>
            <c:size val="6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Sheet1!$A$21:$A$28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Sheet1!$F$21:$F$28</c:f>
              <c:numCache>
                <c:formatCode>General</c:formatCode>
                <c:ptCount val="8"/>
                <c:pt idx="0">
                  <c:v>2.712796</c:v>
                </c:pt>
                <c:pt idx="1">
                  <c:v>3.886607</c:v>
                </c:pt>
                <c:pt idx="2">
                  <c:v>5.053694</c:v>
                </c:pt>
                <c:pt idx="3">
                  <c:v>6.539819</c:v>
                </c:pt>
                <c:pt idx="4">
                  <c:v>8.425597</c:v>
                </c:pt>
                <c:pt idx="5">
                  <c:v>11.081239</c:v>
                </c:pt>
                <c:pt idx="6">
                  <c:v>15.050176</c:v>
                </c:pt>
                <c:pt idx="7">
                  <c:v>20.373317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1715032"/>
        <c:axId val="1668706152"/>
      </c:lineChart>
      <c:catAx>
        <c:axId val="1221715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Load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68706152"/>
        <c:crosses val="autoZero"/>
        <c:auto val="1"/>
        <c:lblAlgn val="ctr"/>
        <c:lblOffset val="100"/>
        <c:noMultiLvlLbl val="0"/>
      </c:catAx>
      <c:valAx>
        <c:axId val="1668706152"/>
        <c:scaling>
          <c:orientation val="minMax"/>
          <c:max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FCT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21715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93900725644589"/>
          <c:y val="0.000303149606299211"/>
          <c:w val="0.61982476455149"/>
          <c:h val="0.1094679790026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488908644484"/>
          <c:y val="0.0553030303030303"/>
          <c:w val="0.784253026839387"/>
          <c:h val="0.69260140777857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ln w="38100"/>
          </c:spPr>
          <c:marker>
            <c:symbol val="diamond"/>
            <c:size val="6"/>
          </c:marker>
          <c:cat>
            <c:numRef>
              <c:f>Sheet1!$A$33:$A$40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Sheet1!$B$33:$B$40</c:f>
              <c:numCache>
                <c:formatCode>General</c:formatCode>
                <c:ptCount val="8"/>
                <c:pt idx="0">
                  <c:v>1.076651</c:v>
                </c:pt>
                <c:pt idx="1">
                  <c:v>1.072877</c:v>
                </c:pt>
                <c:pt idx="2">
                  <c:v>1.072877</c:v>
                </c:pt>
                <c:pt idx="3">
                  <c:v>1.121664</c:v>
                </c:pt>
                <c:pt idx="4">
                  <c:v>1.225866</c:v>
                </c:pt>
                <c:pt idx="5">
                  <c:v>1.280251</c:v>
                </c:pt>
                <c:pt idx="6">
                  <c:v>1.316643</c:v>
                </c:pt>
                <c:pt idx="7">
                  <c:v>1.353499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pFabric</c:v>
                </c:pt>
              </c:strCache>
            </c:strRef>
          </c:tx>
          <c:spPr>
            <a:ln w="38100"/>
          </c:spPr>
          <c:marker>
            <c:symbol val="square"/>
            <c:size val="6"/>
          </c:marker>
          <c:cat>
            <c:numRef>
              <c:f>Sheet1!$A$33:$A$40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Sheet1!$C$33:$C$40</c:f>
              <c:numCache>
                <c:formatCode>General</c:formatCode>
                <c:ptCount val="8"/>
                <c:pt idx="0">
                  <c:v>1.112915</c:v>
                </c:pt>
                <c:pt idx="1">
                  <c:v>1.157958</c:v>
                </c:pt>
                <c:pt idx="2">
                  <c:v>1.21365</c:v>
                </c:pt>
                <c:pt idx="3">
                  <c:v>1.325413</c:v>
                </c:pt>
                <c:pt idx="4">
                  <c:v>1.453592</c:v>
                </c:pt>
                <c:pt idx="5">
                  <c:v>1.560538</c:v>
                </c:pt>
                <c:pt idx="6">
                  <c:v>1.663917</c:v>
                </c:pt>
                <c:pt idx="7">
                  <c:v>1.746992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PDQ</c:v>
                </c:pt>
              </c:strCache>
            </c:strRef>
          </c:tx>
          <c:spPr>
            <a:ln w="38100"/>
          </c:spPr>
          <c:marker>
            <c:symbol val="triangle"/>
            <c:size val="6"/>
          </c:marker>
          <c:cat>
            <c:numRef>
              <c:f>Sheet1!$A$33:$A$40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Sheet1!$D$33:$D$40</c:f>
              <c:numCache>
                <c:formatCode>General</c:formatCode>
                <c:ptCount val="8"/>
                <c:pt idx="0">
                  <c:v>2.17227</c:v>
                </c:pt>
                <c:pt idx="1">
                  <c:v>2.523236</c:v>
                </c:pt>
                <c:pt idx="2">
                  <c:v>2.709905</c:v>
                </c:pt>
                <c:pt idx="3">
                  <c:v>2.863005</c:v>
                </c:pt>
                <c:pt idx="4">
                  <c:v>3.129663</c:v>
                </c:pt>
                <c:pt idx="5">
                  <c:v>3.548229</c:v>
                </c:pt>
                <c:pt idx="6">
                  <c:v>4.171029</c:v>
                </c:pt>
                <c:pt idx="7">
                  <c:v>5.119165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DCTCP</c:v>
                </c:pt>
              </c:strCache>
            </c:strRef>
          </c:tx>
          <c:spPr>
            <a:ln w="38100"/>
          </c:spPr>
          <c:marker>
            <c:symbol val="x"/>
            <c:size val="6"/>
          </c:marker>
          <c:cat>
            <c:numRef>
              <c:f>Sheet1!$A$33:$A$40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Sheet1!$E$33:$E$40</c:f>
              <c:numCache>
                <c:formatCode>General</c:formatCode>
                <c:ptCount val="8"/>
                <c:pt idx="0">
                  <c:v>3.490621</c:v>
                </c:pt>
                <c:pt idx="1">
                  <c:v>4.159829</c:v>
                </c:pt>
                <c:pt idx="2">
                  <c:v>4.534526</c:v>
                </c:pt>
                <c:pt idx="3">
                  <c:v>4.928749</c:v>
                </c:pt>
                <c:pt idx="4">
                  <c:v>5.296646</c:v>
                </c:pt>
                <c:pt idx="5">
                  <c:v>5.746337</c:v>
                </c:pt>
                <c:pt idx="6">
                  <c:v>6.299075</c:v>
                </c:pt>
                <c:pt idx="7">
                  <c:v>7.201091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TCP-DropTail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circle"/>
            <c:size val="6"/>
            <c:spPr>
              <a:solidFill>
                <a:schemeClr val="accent6"/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cat>
            <c:numRef>
              <c:f>Sheet1!$A$33:$A$40</c:f>
              <c:numCache>
                <c:formatCode>General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</c:numCache>
            </c:numRef>
          </c:cat>
          <c:val>
            <c:numRef>
              <c:f>Sheet1!$F$33:$F$40</c:f>
              <c:numCache>
                <c:formatCode>General</c:formatCode>
                <c:ptCount val="8"/>
                <c:pt idx="0">
                  <c:v>27.57067</c:v>
                </c:pt>
                <c:pt idx="1">
                  <c:v>29.89241</c:v>
                </c:pt>
                <c:pt idx="2">
                  <c:v>33.318729</c:v>
                </c:pt>
                <c:pt idx="3">
                  <c:v>40.470783</c:v>
                </c:pt>
                <c:pt idx="4">
                  <c:v>47.696801</c:v>
                </c:pt>
                <c:pt idx="5">
                  <c:v>55.577503</c:v>
                </c:pt>
                <c:pt idx="6">
                  <c:v>63.66399</c:v>
                </c:pt>
                <c:pt idx="7">
                  <c:v>72.574192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8926520"/>
        <c:axId val="1530692392"/>
      </c:lineChart>
      <c:catAx>
        <c:axId val="1668926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Load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530692392"/>
        <c:crosses val="autoZero"/>
        <c:auto val="1"/>
        <c:lblAlgn val="ctr"/>
        <c:lblOffset val="100"/>
        <c:noMultiLvlLbl val="0"/>
      </c:catAx>
      <c:valAx>
        <c:axId val="1530692392"/>
        <c:scaling>
          <c:orientation val="minMax"/>
          <c:max val="1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FCT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68926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0FFF-E306-8F49-A2A4-02AA5FB6AC83}" type="datetimeFigureOut">
              <a:rPr lang="en-US" smtClean="0"/>
              <a:t>8/23/13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C8A0F-B238-DA4F-9958-E1AEB9F53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38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0D63-EC7C-4976-A9D0-162F3D939C4E}" type="datetimeFigureOut">
              <a:rPr lang="en-US" smtClean="0"/>
              <a:t>8/23/13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30A9A-2637-4F4B-B8F8-240F39B08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0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5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98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1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51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7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8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31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0A9A-2637-4F4B-B8F8-240F39B0829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9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1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271329" y="1430708"/>
            <a:ext cx="8610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644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0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6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8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0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HotNets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3AC99A5B-5B03-425B-9284-2F10A8889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png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4.gif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chart" Target="../charts/chart1.xml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905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pFabric</a:t>
            </a:r>
            <a:r>
              <a:rPr lang="en-US" sz="3600" b="1" dirty="0" smtClean="0"/>
              <a:t>: Minimal Near-Optimal Datacenter Transport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229600" cy="2819400"/>
          </a:xfrm>
        </p:spPr>
        <p:txBody>
          <a:bodyPr>
            <a:normAutofit/>
          </a:bodyPr>
          <a:lstStyle/>
          <a:p>
            <a:r>
              <a:rPr lang="en-US" sz="2400" dirty="0"/>
              <a:t>Mohammad </a:t>
            </a:r>
            <a:r>
              <a:rPr lang="en-US" sz="2400" dirty="0" smtClean="0"/>
              <a:t>Alizadeh</a:t>
            </a:r>
          </a:p>
          <a:p>
            <a:endParaRPr lang="en-US" sz="2000" dirty="0"/>
          </a:p>
          <a:p>
            <a:r>
              <a:rPr lang="en-US" sz="2000" dirty="0" err="1" smtClean="0"/>
              <a:t>Shuang</a:t>
            </a:r>
            <a:r>
              <a:rPr lang="en-US" sz="2000" dirty="0" smtClean="0"/>
              <a:t> Yang, </a:t>
            </a:r>
            <a:r>
              <a:rPr lang="en-US" sz="2000" dirty="0" err="1" smtClean="0"/>
              <a:t>Milad</a:t>
            </a:r>
            <a:r>
              <a:rPr lang="en-US" sz="2000" dirty="0" smtClean="0"/>
              <a:t> Sharif, </a:t>
            </a:r>
            <a:r>
              <a:rPr lang="en-US" sz="2000" dirty="0" err="1" smtClean="0"/>
              <a:t>Sachin</a:t>
            </a:r>
            <a:r>
              <a:rPr lang="en-US" sz="2000" dirty="0" smtClean="0"/>
              <a:t> </a:t>
            </a:r>
            <a:r>
              <a:rPr lang="en-US" sz="2000" dirty="0" err="1" smtClean="0"/>
              <a:t>Katti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Nick </a:t>
            </a:r>
            <a:r>
              <a:rPr lang="en-US" sz="2000" dirty="0" err="1" smtClean="0"/>
              <a:t>McKeown</a:t>
            </a:r>
            <a:r>
              <a:rPr lang="en-US" sz="2000" dirty="0" smtClean="0"/>
              <a:t>, </a:t>
            </a:r>
            <a:r>
              <a:rPr lang="en-US" sz="2000" dirty="0" err="1" smtClean="0"/>
              <a:t>Balaji</a:t>
            </a:r>
            <a:r>
              <a:rPr lang="en-US" sz="2000" dirty="0" smtClean="0"/>
              <a:t> </a:t>
            </a:r>
            <a:r>
              <a:rPr lang="en-US" sz="2000" dirty="0" err="1" smtClean="0"/>
              <a:t>Prabhakar</a:t>
            </a:r>
            <a:r>
              <a:rPr lang="en-US" sz="2000" dirty="0" smtClean="0"/>
              <a:t>, Scott </a:t>
            </a:r>
            <a:r>
              <a:rPr lang="en-US" sz="2000" dirty="0" err="1" smtClean="0"/>
              <a:t>Shenker</a:t>
            </a:r>
            <a:endParaRPr lang="en-US" sz="2000" dirty="0" smtClean="0"/>
          </a:p>
          <a:p>
            <a:endParaRPr lang="en-US" sz="2200" dirty="0" smtClean="0"/>
          </a:p>
          <a:p>
            <a:endParaRPr lang="en-US" sz="1800" dirty="0" smtClean="0"/>
          </a:p>
          <a:p>
            <a:r>
              <a:rPr lang="en-US" sz="2000" dirty="0" smtClean="0"/>
              <a:t>Stanford University    U.C. Berkeley/ICSI    </a:t>
            </a:r>
            <a:r>
              <a:rPr lang="en-US" sz="2000" dirty="0" err="1" smtClean="0"/>
              <a:t>Insieme</a:t>
            </a:r>
            <a:r>
              <a:rPr lang="en-US" sz="2000" dirty="0" smtClean="0"/>
              <a:t> Networks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0"/>
    </mc:Choice>
    <mc:Fallback xmlns="">
      <p:transition xmlns:p14="http://schemas.microsoft.com/office/powerpoint/2010/main" spd="slow" advTm="1256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“Ideal” Flow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 is NP-hard </a:t>
            </a:r>
            <a:r>
              <a:rPr lang="en-US" b="1" dirty="0" smtClean="0">
                <a:sym typeface="Wingdings" pitchFamily="2" charset="2"/>
              </a:rPr>
              <a:t></a:t>
            </a:r>
            <a:r>
              <a:rPr lang="en-US" dirty="0" smtClean="0"/>
              <a:t> [Bar-</a:t>
            </a:r>
            <a:r>
              <a:rPr lang="en-US" dirty="0" err="1" smtClean="0"/>
              <a:t>Noy</a:t>
            </a:r>
            <a:r>
              <a:rPr lang="en-US" dirty="0" smtClean="0"/>
              <a:t> et al.]</a:t>
            </a:r>
          </a:p>
          <a:p>
            <a:pPr lvl="1"/>
            <a:r>
              <a:rPr lang="en-US" dirty="0" smtClean="0"/>
              <a:t>Simple greedy algorithm: </a:t>
            </a:r>
            <a:r>
              <a:rPr lang="en-US" b="1" dirty="0" smtClean="0">
                <a:solidFill>
                  <a:srgbClr val="BD0A12"/>
                </a:solidFill>
              </a:rPr>
              <a:t>2-approximation</a:t>
            </a:r>
          </a:p>
          <a:p>
            <a:endParaRPr lang="en-US" dirty="0"/>
          </a:p>
        </p:txBody>
      </p:sp>
      <p:grpSp>
        <p:nvGrpSpPr>
          <p:cNvPr id="157" name="Group 156"/>
          <p:cNvGrpSpPr/>
          <p:nvPr/>
        </p:nvGrpSpPr>
        <p:grpSpPr>
          <a:xfrm>
            <a:off x="1524000" y="3044651"/>
            <a:ext cx="5640301" cy="2898949"/>
            <a:chOff x="1524000" y="3044651"/>
            <a:chExt cx="5640301" cy="2898949"/>
          </a:xfrm>
        </p:grpSpPr>
        <p:grpSp>
          <p:nvGrpSpPr>
            <p:cNvPr id="75" name="Group 74"/>
            <p:cNvGrpSpPr/>
            <p:nvPr/>
          </p:nvGrpSpPr>
          <p:grpSpPr>
            <a:xfrm>
              <a:off x="5934629" y="5358578"/>
              <a:ext cx="686403" cy="352667"/>
              <a:chOff x="7963776" y="1430090"/>
              <a:chExt cx="972243" cy="536012"/>
            </a:xfrm>
            <a:effectLst/>
          </p:grpSpPr>
          <p:sp>
            <p:nvSpPr>
              <p:cNvPr id="76" name="Line 31"/>
              <p:cNvSpPr>
                <a:spLocks noChangeShapeType="1"/>
              </p:cNvSpPr>
              <p:nvPr/>
            </p:nvSpPr>
            <p:spPr bwMode="auto">
              <a:xfrm>
                <a:off x="8921454" y="1430090"/>
                <a:ext cx="0" cy="53601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77" name="Line 32"/>
              <p:cNvSpPr>
                <a:spLocks noChangeShapeType="1"/>
              </p:cNvSpPr>
              <p:nvPr/>
            </p:nvSpPr>
            <p:spPr bwMode="auto">
              <a:xfrm>
                <a:off x="7974701" y="1961108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78" name="Line 34"/>
              <p:cNvSpPr>
                <a:spLocks noChangeShapeType="1"/>
              </p:cNvSpPr>
              <p:nvPr/>
            </p:nvSpPr>
            <p:spPr bwMode="auto">
              <a:xfrm>
                <a:off x="7963776" y="1440077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5947828" y="4368562"/>
              <a:ext cx="686403" cy="352667"/>
              <a:chOff x="7963776" y="1430090"/>
              <a:chExt cx="972243" cy="536012"/>
            </a:xfrm>
            <a:effectLst/>
          </p:grpSpPr>
          <p:sp>
            <p:nvSpPr>
              <p:cNvPr id="80" name="Line 31"/>
              <p:cNvSpPr>
                <a:spLocks noChangeShapeType="1"/>
              </p:cNvSpPr>
              <p:nvPr/>
            </p:nvSpPr>
            <p:spPr bwMode="auto">
              <a:xfrm>
                <a:off x="8921454" y="1430090"/>
                <a:ext cx="0" cy="53601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81" name="Line 32"/>
              <p:cNvSpPr>
                <a:spLocks noChangeShapeType="1"/>
              </p:cNvSpPr>
              <p:nvPr/>
            </p:nvSpPr>
            <p:spPr bwMode="auto">
              <a:xfrm>
                <a:off x="7974701" y="1961108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82" name="Line 34"/>
              <p:cNvSpPr>
                <a:spLocks noChangeShapeType="1"/>
              </p:cNvSpPr>
              <p:nvPr/>
            </p:nvSpPr>
            <p:spPr bwMode="auto">
              <a:xfrm>
                <a:off x="7963776" y="1440077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5954427" y="3378545"/>
              <a:ext cx="686403" cy="352667"/>
              <a:chOff x="7963776" y="1430090"/>
              <a:chExt cx="972243" cy="536012"/>
            </a:xfrm>
            <a:effectLst/>
          </p:grpSpPr>
          <p:sp>
            <p:nvSpPr>
              <p:cNvPr id="84" name="Line 31"/>
              <p:cNvSpPr>
                <a:spLocks noChangeShapeType="1"/>
              </p:cNvSpPr>
              <p:nvPr/>
            </p:nvSpPr>
            <p:spPr bwMode="auto">
              <a:xfrm>
                <a:off x="8921454" y="1430090"/>
                <a:ext cx="0" cy="53601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85" name="Line 32"/>
              <p:cNvSpPr>
                <a:spLocks noChangeShapeType="1"/>
              </p:cNvSpPr>
              <p:nvPr/>
            </p:nvSpPr>
            <p:spPr bwMode="auto">
              <a:xfrm>
                <a:off x="7974701" y="1961108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86" name="Line 34"/>
              <p:cNvSpPr>
                <a:spLocks noChangeShapeType="1"/>
              </p:cNvSpPr>
              <p:nvPr/>
            </p:nvSpPr>
            <p:spPr bwMode="auto">
              <a:xfrm>
                <a:off x="7963776" y="1440077"/>
                <a:ext cx="961318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93" name="Line 30"/>
            <p:cNvSpPr>
              <a:spLocks noChangeShapeType="1"/>
            </p:cNvSpPr>
            <p:nvPr/>
          </p:nvSpPr>
          <p:spPr bwMode="auto">
            <a:xfrm>
              <a:off x="3022773" y="3535161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>
              <a:off x="3017095" y="3135486"/>
              <a:ext cx="5678" cy="8201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33"/>
            <p:cNvSpPr>
              <a:spLocks/>
            </p:cNvSpPr>
            <p:nvPr/>
          </p:nvSpPr>
          <p:spPr bwMode="auto">
            <a:xfrm>
              <a:off x="1904369" y="3407993"/>
              <a:ext cx="1107047" cy="2596"/>
            </a:xfrm>
            <a:custGeom>
              <a:avLst/>
              <a:gdLst>
                <a:gd name="T0" fmla="*/ 390 w 390"/>
                <a:gd name="T1" fmla="*/ 0 h 1"/>
                <a:gd name="T2" fmla="*/ 0 w 390"/>
                <a:gd name="T3" fmla="*/ 0 h 1"/>
                <a:gd name="T4" fmla="*/ 0 60000 65536"/>
                <a:gd name="T5" fmla="*/ 0 60000 65536"/>
                <a:gd name="T6" fmla="*/ 0 w 390"/>
                <a:gd name="T7" fmla="*/ 0 h 1"/>
                <a:gd name="T8" fmla="*/ 390 w 39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0" h="1">
                  <a:moveTo>
                    <a:pt x="390" y="0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Line 34"/>
            <p:cNvSpPr>
              <a:spLocks noChangeShapeType="1"/>
            </p:cNvSpPr>
            <p:nvPr/>
          </p:nvSpPr>
          <p:spPr bwMode="auto">
            <a:xfrm>
              <a:off x="1529675" y="3135486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35"/>
            <p:cNvSpPr>
              <a:spLocks/>
            </p:cNvSpPr>
            <p:nvPr/>
          </p:nvSpPr>
          <p:spPr bwMode="auto">
            <a:xfrm>
              <a:off x="1904369" y="3667523"/>
              <a:ext cx="1101369" cy="2596"/>
            </a:xfrm>
            <a:custGeom>
              <a:avLst/>
              <a:gdLst>
                <a:gd name="T0" fmla="*/ 388 w 388"/>
                <a:gd name="T1" fmla="*/ 1 h 1"/>
                <a:gd name="T2" fmla="*/ 0 w 388"/>
                <a:gd name="T3" fmla="*/ 0 h 1"/>
                <a:gd name="T4" fmla="*/ 0 60000 65536"/>
                <a:gd name="T5" fmla="*/ 0 60000 65536"/>
                <a:gd name="T6" fmla="*/ 0 w 388"/>
                <a:gd name="T7" fmla="*/ 0 h 1"/>
                <a:gd name="T8" fmla="*/ 388 w 3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8" h="1">
                  <a:moveTo>
                    <a:pt x="388" y="1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3022773" y="4531757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017095" y="4132080"/>
              <a:ext cx="2839" cy="8071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0" name="Line 38"/>
            <p:cNvSpPr>
              <a:spLocks noChangeShapeType="1"/>
            </p:cNvSpPr>
            <p:nvPr/>
          </p:nvSpPr>
          <p:spPr bwMode="auto">
            <a:xfrm>
              <a:off x="1537183" y="4939218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1" name="Freeform 39"/>
            <p:cNvSpPr>
              <a:spLocks/>
            </p:cNvSpPr>
            <p:nvPr/>
          </p:nvSpPr>
          <p:spPr bwMode="auto">
            <a:xfrm>
              <a:off x="1904369" y="4399397"/>
              <a:ext cx="1107047" cy="2596"/>
            </a:xfrm>
            <a:custGeom>
              <a:avLst/>
              <a:gdLst>
                <a:gd name="T0" fmla="*/ 390 w 390"/>
                <a:gd name="T1" fmla="*/ 0 h 1"/>
                <a:gd name="T2" fmla="*/ 0 w 390"/>
                <a:gd name="T3" fmla="*/ 0 h 1"/>
                <a:gd name="T4" fmla="*/ 0 60000 65536"/>
                <a:gd name="T5" fmla="*/ 0 60000 65536"/>
                <a:gd name="T6" fmla="*/ 0 w 390"/>
                <a:gd name="T7" fmla="*/ 0 h 1"/>
                <a:gd name="T8" fmla="*/ 390 w 39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0" h="1">
                  <a:moveTo>
                    <a:pt x="390" y="0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Line 40"/>
            <p:cNvSpPr>
              <a:spLocks noChangeShapeType="1"/>
            </p:cNvSpPr>
            <p:nvPr/>
          </p:nvSpPr>
          <p:spPr bwMode="auto">
            <a:xfrm>
              <a:off x="1529675" y="4132080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41"/>
            <p:cNvSpPr>
              <a:spLocks/>
            </p:cNvSpPr>
            <p:nvPr/>
          </p:nvSpPr>
          <p:spPr bwMode="auto">
            <a:xfrm>
              <a:off x="1904369" y="4664118"/>
              <a:ext cx="1101369" cy="2596"/>
            </a:xfrm>
            <a:custGeom>
              <a:avLst/>
              <a:gdLst>
                <a:gd name="T0" fmla="*/ 388 w 388"/>
                <a:gd name="T1" fmla="*/ 1 h 1"/>
                <a:gd name="T2" fmla="*/ 0 w 388"/>
                <a:gd name="T3" fmla="*/ 0 h 1"/>
                <a:gd name="T4" fmla="*/ 0 60000 65536"/>
                <a:gd name="T5" fmla="*/ 0 60000 65536"/>
                <a:gd name="T6" fmla="*/ 0 w 388"/>
                <a:gd name="T7" fmla="*/ 0 h 1"/>
                <a:gd name="T8" fmla="*/ 388 w 38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8" h="1">
                  <a:moveTo>
                    <a:pt x="388" y="1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Line 42"/>
            <p:cNvSpPr>
              <a:spLocks noChangeShapeType="1"/>
            </p:cNvSpPr>
            <p:nvPr/>
          </p:nvSpPr>
          <p:spPr bwMode="auto">
            <a:xfrm>
              <a:off x="3017095" y="5528353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Line 43"/>
            <p:cNvSpPr>
              <a:spLocks noChangeShapeType="1"/>
            </p:cNvSpPr>
            <p:nvPr/>
          </p:nvSpPr>
          <p:spPr bwMode="auto">
            <a:xfrm>
              <a:off x="3017095" y="5120890"/>
              <a:ext cx="0" cy="82271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Line 44"/>
            <p:cNvSpPr>
              <a:spLocks noChangeShapeType="1"/>
            </p:cNvSpPr>
            <p:nvPr/>
          </p:nvSpPr>
          <p:spPr bwMode="auto">
            <a:xfrm>
              <a:off x="1525156" y="5935814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45"/>
            <p:cNvSpPr>
              <a:spLocks/>
            </p:cNvSpPr>
            <p:nvPr/>
          </p:nvSpPr>
          <p:spPr bwMode="auto">
            <a:xfrm>
              <a:off x="1898694" y="5395993"/>
              <a:ext cx="1107047" cy="2596"/>
            </a:xfrm>
            <a:custGeom>
              <a:avLst/>
              <a:gdLst>
                <a:gd name="T0" fmla="*/ 390 w 390"/>
                <a:gd name="T1" fmla="*/ 0 h 1"/>
                <a:gd name="T2" fmla="*/ 0 w 390"/>
                <a:gd name="T3" fmla="*/ 0 h 1"/>
                <a:gd name="T4" fmla="*/ 0 60000 65536"/>
                <a:gd name="T5" fmla="*/ 0 60000 65536"/>
                <a:gd name="T6" fmla="*/ 0 w 390"/>
                <a:gd name="T7" fmla="*/ 0 h 1"/>
                <a:gd name="T8" fmla="*/ 390 w 39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0" h="1">
                  <a:moveTo>
                    <a:pt x="390" y="0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Line 46"/>
            <p:cNvSpPr>
              <a:spLocks noChangeShapeType="1"/>
            </p:cNvSpPr>
            <p:nvPr/>
          </p:nvSpPr>
          <p:spPr bwMode="auto">
            <a:xfrm>
              <a:off x="1524000" y="5128676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47"/>
            <p:cNvSpPr>
              <a:spLocks/>
            </p:cNvSpPr>
            <p:nvPr/>
          </p:nvSpPr>
          <p:spPr bwMode="auto">
            <a:xfrm>
              <a:off x="1905000" y="5660714"/>
              <a:ext cx="1112726" cy="2596"/>
            </a:xfrm>
            <a:custGeom>
              <a:avLst/>
              <a:gdLst>
                <a:gd name="T0" fmla="*/ 392 w 392"/>
                <a:gd name="T1" fmla="*/ 1 h 1"/>
                <a:gd name="T2" fmla="*/ 0 w 392"/>
                <a:gd name="T3" fmla="*/ 0 h 1"/>
                <a:gd name="T4" fmla="*/ 0 60000 65536"/>
                <a:gd name="T5" fmla="*/ 0 60000 65536"/>
                <a:gd name="T6" fmla="*/ 0 w 392"/>
                <a:gd name="T7" fmla="*/ 0 h 1"/>
                <a:gd name="T8" fmla="*/ 392 w 39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92" h="1">
                  <a:moveTo>
                    <a:pt x="392" y="1"/>
                  </a:move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Text Box 48"/>
            <p:cNvSpPr txBox="1">
              <a:spLocks noChangeArrowheads="1"/>
            </p:cNvSpPr>
            <p:nvPr/>
          </p:nvSpPr>
          <p:spPr bwMode="auto">
            <a:xfrm>
              <a:off x="3011416" y="3044651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Lucida Sans Unicode" charset="-52"/>
                </a:rPr>
                <a:t>1</a:t>
              </a:r>
              <a:endParaRPr lang="en-US" sz="2000" b="1" dirty="0">
                <a:solidFill>
                  <a:schemeClr val="tx1"/>
                </a:solidFill>
                <a:latin typeface="Lucida Sans Unicode" charset="-52"/>
              </a:endParaRPr>
            </a:p>
          </p:txBody>
        </p:sp>
        <p:sp>
          <p:nvSpPr>
            <p:cNvPr id="111" name="Text Box 49"/>
            <p:cNvSpPr txBox="1">
              <a:spLocks noChangeArrowheads="1"/>
            </p:cNvSpPr>
            <p:nvPr/>
          </p:nvSpPr>
          <p:spPr bwMode="auto">
            <a:xfrm>
              <a:off x="3011416" y="4038651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Lucida Sans Unicode" charset="-52"/>
                </a:rPr>
                <a:t>2</a:t>
              </a:r>
            </a:p>
          </p:txBody>
        </p:sp>
        <p:sp>
          <p:nvSpPr>
            <p:cNvPr id="112" name="Text Box 53"/>
            <p:cNvSpPr txBox="1">
              <a:spLocks noChangeArrowheads="1"/>
            </p:cNvSpPr>
            <p:nvPr/>
          </p:nvSpPr>
          <p:spPr bwMode="auto">
            <a:xfrm>
              <a:off x="3011416" y="4985936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  <a:latin typeface="Lucida Sans Unicode" charset="-52"/>
                </a:rPr>
                <a:t>3</a:t>
              </a:r>
            </a:p>
          </p:txBody>
        </p:sp>
        <p:sp>
          <p:nvSpPr>
            <p:cNvPr id="114" name="Rectangle 23"/>
            <p:cNvSpPr>
              <a:spLocks noChangeArrowheads="1"/>
            </p:cNvSpPr>
            <p:nvPr/>
          </p:nvSpPr>
          <p:spPr bwMode="auto">
            <a:xfrm>
              <a:off x="3432799" y="3161440"/>
              <a:ext cx="2696881" cy="264450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Line 30"/>
            <p:cNvSpPr>
              <a:spLocks noChangeShapeType="1"/>
            </p:cNvSpPr>
            <p:nvPr/>
          </p:nvSpPr>
          <p:spPr bwMode="auto">
            <a:xfrm>
              <a:off x="6619291" y="3548373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Line 36"/>
            <p:cNvSpPr>
              <a:spLocks noChangeShapeType="1"/>
            </p:cNvSpPr>
            <p:nvPr/>
          </p:nvSpPr>
          <p:spPr bwMode="auto">
            <a:xfrm>
              <a:off x="6619291" y="4544969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Line 42"/>
            <p:cNvSpPr>
              <a:spLocks noChangeShapeType="1"/>
            </p:cNvSpPr>
            <p:nvPr/>
          </p:nvSpPr>
          <p:spPr bwMode="auto">
            <a:xfrm>
              <a:off x="6613613" y="5541564"/>
              <a:ext cx="545010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5" name="Text Box 48"/>
            <p:cNvSpPr txBox="1">
              <a:spLocks noChangeArrowheads="1"/>
            </p:cNvSpPr>
            <p:nvPr/>
          </p:nvSpPr>
          <p:spPr bwMode="auto">
            <a:xfrm>
              <a:off x="6594275" y="3087507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latin typeface="Lucida Sans Unicode" charset="-52"/>
                </a:rPr>
                <a:t>1</a:t>
              </a:r>
              <a:endParaRPr lang="en-US" sz="2000" b="1" dirty="0">
                <a:solidFill>
                  <a:schemeClr val="tx1"/>
                </a:solidFill>
                <a:latin typeface="Lucida Sans Unicode" charset="-52"/>
              </a:endParaRPr>
            </a:p>
          </p:txBody>
        </p:sp>
        <p:sp>
          <p:nvSpPr>
            <p:cNvPr id="146" name="Text Box 49"/>
            <p:cNvSpPr txBox="1">
              <a:spLocks noChangeArrowheads="1"/>
            </p:cNvSpPr>
            <p:nvPr/>
          </p:nvSpPr>
          <p:spPr bwMode="auto">
            <a:xfrm>
              <a:off x="6594275" y="4089974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Lucida Sans Unicode" charset="-52"/>
                </a:rPr>
                <a:t>2</a:t>
              </a:r>
            </a:p>
          </p:txBody>
        </p:sp>
        <p:sp>
          <p:nvSpPr>
            <p:cNvPr id="147" name="Text Box 53"/>
            <p:cNvSpPr txBox="1">
              <a:spLocks noChangeArrowheads="1"/>
            </p:cNvSpPr>
            <p:nvPr/>
          </p:nvSpPr>
          <p:spPr bwMode="auto">
            <a:xfrm>
              <a:off x="6583941" y="5071127"/>
              <a:ext cx="3468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  <a:latin typeface="Lucida Sans Unicode" charset="-52"/>
                </a:rPr>
                <a:t>3</a:t>
              </a:r>
            </a:p>
          </p:txBody>
        </p:sp>
        <p:sp>
          <p:nvSpPr>
            <p:cNvPr id="150" name="Line 32"/>
            <p:cNvSpPr>
              <a:spLocks noChangeShapeType="1"/>
            </p:cNvSpPr>
            <p:nvPr/>
          </p:nvSpPr>
          <p:spPr bwMode="auto">
            <a:xfrm>
              <a:off x="1534008" y="3946758"/>
              <a:ext cx="1498773" cy="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159" name="Rectangle 158"/>
          <p:cNvSpPr/>
          <p:nvPr/>
        </p:nvSpPr>
        <p:spPr>
          <a:xfrm rot="5400000">
            <a:off x="2788447" y="3179140"/>
            <a:ext cx="254739" cy="179843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 rot="5400000">
            <a:off x="2608604" y="3178391"/>
            <a:ext cx="254739" cy="179843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 rot="5400000">
            <a:off x="2797791" y="3717292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</a:schemeClr>
              </a:gs>
              <a:gs pos="100000">
                <a:schemeClr val="accent6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 rot="5400000">
            <a:off x="2622531" y="3717293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40000"/>
                </a:schemeClr>
              </a:gs>
              <a:gs pos="100000">
                <a:schemeClr val="accent6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rot="5400000">
            <a:off x="2424113" y="3181934"/>
            <a:ext cx="261450" cy="169537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 rot="5400000">
            <a:off x="2248853" y="3181935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FF0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 rot="5400000">
            <a:off x="2077941" y="3181935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FF0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 rot="5400000">
            <a:off x="1902681" y="3181936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FF0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 rot="5400000">
            <a:off x="2791625" y="4445797"/>
            <a:ext cx="263967" cy="17116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5" name="Group 214"/>
          <p:cNvGrpSpPr/>
          <p:nvPr/>
        </p:nvGrpSpPr>
        <p:grpSpPr>
          <a:xfrm>
            <a:off x="1985142" y="4399398"/>
            <a:ext cx="852882" cy="264344"/>
            <a:chOff x="1985142" y="4399398"/>
            <a:chExt cx="852882" cy="264344"/>
          </a:xfrm>
        </p:grpSpPr>
        <p:sp>
          <p:nvSpPr>
            <p:cNvPr id="173" name="Rectangle 172"/>
            <p:cNvSpPr/>
            <p:nvPr/>
          </p:nvSpPr>
          <p:spPr>
            <a:xfrm rot="5400000">
              <a:off x="2620456" y="4446173"/>
              <a:ext cx="263967" cy="171168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 rot="5400000">
              <a:off x="2447913" y="4445798"/>
              <a:ext cx="263967" cy="171168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 rot="5400000">
              <a:off x="2276744" y="4446174"/>
              <a:ext cx="263967" cy="171168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 rot="5400000">
              <a:off x="2109911" y="4445799"/>
              <a:ext cx="263967" cy="171168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 rot="5400000">
              <a:off x="1938742" y="4446175"/>
              <a:ext cx="263967" cy="171168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78" name="Rectangle 177"/>
          <p:cNvSpPr/>
          <p:nvPr/>
        </p:nvSpPr>
        <p:spPr>
          <a:xfrm rot="5400000">
            <a:off x="2799063" y="5175658"/>
            <a:ext cx="257640" cy="167065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 rot="5400000">
            <a:off x="2799572" y="5717087"/>
            <a:ext cx="254738" cy="165183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 rot="5400000">
            <a:off x="2636294" y="5717088"/>
            <a:ext cx="254738" cy="165183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82" name="Straight Arrow Connector 181"/>
          <p:cNvCxnSpPr/>
          <p:nvPr/>
        </p:nvCxnSpPr>
        <p:spPr>
          <a:xfrm flipV="1">
            <a:off x="3432799" y="3554880"/>
            <a:ext cx="2696881" cy="1977367"/>
          </a:xfrm>
          <a:prstGeom prst="straightConnector1">
            <a:avLst/>
          </a:prstGeom>
          <a:ln w="63500">
            <a:solidFill>
              <a:schemeClr val="accent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3432799" y="3535161"/>
            <a:ext cx="2434601" cy="19719"/>
          </a:xfrm>
          <a:prstGeom prst="straightConnector1">
            <a:avLst/>
          </a:prstGeom>
          <a:ln w="635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6" name="Multiply 195"/>
          <p:cNvSpPr/>
          <p:nvPr/>
        </p:nvSpPr>
        <p:spPr>
          <a:xfrm>
            <a:off x="4428658" y="3156908"/>
            <a:ext cx="705161" cy="795944"/>
          </a:xfrm>
          <a:prstGeom prst="mathMultiply">
            <a:avLst>
              <a:gd name="adj1" fmla="val 1163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 rot="5400000">
            <a:off x="2471710" y="5715785"/>
            <a:ext cx="254738" cy="165183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 rot="5400000">
            <a:off x="2308432" y="5715786"/>
            <a:ext cx="254738" cy="165183"/>
          </a:xfrm>
          <a:prstGeom prst="rect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accent4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02" name="Straight Arrow Connector 201"/>
          <p:cNvCxnSpPr/>
          <p:nvPr/>
        </p:nvCxnSpPr>
        <p:spPr>
          <a:xfrm>
            <a:off x="3432799" y="3554880"/>
            <a:ext cx="2696881" cy="1986684"/>
          </a:xfrm>
          <a:prstGeom prst="straightConnector1">
            <a:avLst/>
          </a:prstGeom>
          <a:ln w="63500"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3432799" y="5541564"/>
            <a:ext cx="2434601" cy="0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0" name="Multiply 209"/>
          <p:cNvSpPr/>
          <p:nvPr/>
        </p:nvSpPr>
        <p:spPr>
          <a:xfrm>
            <a:off x="4428157" y="5120890"/>
            <a:ext cx="705161" cy="795944"/>
          </a:xfrm>
          <a:prstGeom prst="mathMultiply">
            <a:avLst>
              <a:gd name="adj1" fmla="val 1163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Arrow Connector 210"/>
          <p:cNvCxnSpPr/>
          <p:nvPr/>
        </p:nvCxnSpPr>
        <p:spPr>
          <a:xfrm>
            <a:off x="3432799" y="4548222"/>
            <a:ext cx="2696881" cy="0"/>
          </a:xfrm>
          <a:prstGeom prst="straightConnector1">
            <a:avLst/>
          </a:prstGeom>
          <a:ln w="63500"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 rot="5400000">
            <a:off x="1733143" y="3180189"/>
            <a:ext cx="261450" cy="169537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rgbClr val="FFFF0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983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80"/>
    </mc:Choice>
    <mc:Fallback xmlns="">
      <p:transition xmlns:p14="http://schemas.microsoft.com/office/powerpoint/2010/main" spd="slow" advTm="8148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4094 L 0.05539 -0.04094 L 0.34948 0.25469 L 0.48316 0.25469 " pathEditMode="relative" ptsTypes="AAAAA">
                                      <p:cBhvr>
                                        <p:cTn id="10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42 0.00023 " pathEditMode="relative" ptsTypes="AA">
                                      <p:cBhvr>
                                        <p:cTn id="10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094 L 0.05452 0.04094 L 0.35052 -0.24659 L 0.48611 -0.24659 " pathEditMode="relative" ptsTypes="AAAAA">
                                      <p:cBhvr>
                                        <p:cTn id="10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0046 L 0.0191 4.81481E-6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-23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0.01961 1.85185E-6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9" grpId="0" animBg="1"/>
      <p:bldP spid="160" grpId="0" animBg="1"/>
      <p:bldP spid="161" grpId="0" animBg="1"/>
      <p:bldP spid="161" grpId="1" animBg="1"/>
      <p:bldP spid="161" grpId="2" animBg="1"/>
      <p:bldP spid="164" grpId="0" animBg="1"/>
      <p:bldP spid="164" grpId="1" animBg="1"/>
      <p:bldP spid="167" grpId="0" animBg="1"/>
      <p:bldP spid="168" grpId="0" animBg="1"/>
      <p:bldP spid="169" grpId="0" animBg="1"/>
      <p:bldP spid="170" grpId="0" animBg="1"/>
      <p:bldP spid="172" grpId="0" animBg="1"/>
      <p:bldP spid="172" grpId="1" animBg="1"/>
      <p:bldP spid="172" grpId="2" animBg="1"/>
      <p:bldP spid="178" grpId="0" animBg="1"/>
      <p:bldP spid="178" grpId="1" animBg="1"/>
      <p:bldP spid="178" grpId="2" animBg="1"/>
      <p:bldP spid="179" grpId="0" animBg="1"/>
      <p:bldP spid="180" grpId="0" animBg="1"/>
      <p:bldP spid="196" grpId="0" animBg="1"/>
      <p:bldP spid="196" grpId="1" animBg="1"/>
      <p:bldP spid="200" grpId="0" animBg="1"/>
      <p:bldP spid="201" grpId="0" animBg="1"/>
      <p:bldP spid="210" grpId="0" animBg="1"/>
      <p:bldP spid="210" grpId="1" animBg="1"/>
      <p:bldP spid="2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p</a:t>
            </a:r>
            <a:r>
              <a:rPr lang="en-US" dirty="0" err="1" smtClean="0"/>
              <a:t>fabric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8"/>
    </mc:Choice>
    <mc:Fallback xmlns="">
      <p:transition xmlns:p14="http://schemas.microsoft.com/office/powerpoint/2010/main" spd="slow" advTm="87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2400" y="1753626"/>
            <a:ext cx="8915398" cy="837174"/>
            <a:chOff x="228707" y="4115826"/>
            <a:chExt cx="8919567" cy="837174"/>
          </a:xfrm>
        </p:grpSpPr>
        <p:sp>
          <p:nvSpPr>
            <p:cNvPr id="6" name="TextBox 5"/>
            <p:cNvSpPr txBox="1"/>
            <p:nvPr/>
          </p:nvSpPr>
          <p:spPr>
            <a:xfrm>
              <a:off x="991063" y="4353580"/>
              <a:ext cx="81572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Verdana"/>
                  <a:cs typeface="Verdana"/>
                </a:rPr>
                <a:t>Decouple flow scheduling from rate control</a:t>
              </a:r>
              <a:endParaRPr lang="en-US" sz="2800" dirty="0">
                <a:latin typeface="Verdana"/>
                <a:cs typeface="Verdana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8707" y="4115826"/>
              <a:ext cx="834364" cy="837174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152400" y="3151569"/>
            <a:ext cx="3638559" cy="3173031"/>
            <a:chOff x="2553762" y="2124177"/>
            <a:chExt cx="4193123" cy="3572220"/>
          </a:xfrm>
        </p:grpSpPr>
        <p:sp>
          <p:nvSpPr>
            <p:cNvPr id="10" name="Rectangle 9"/>
            <p:cNvSpPr/>
            <p:nvPr/>
          </p:nvSpPr>
          <p:spPr>
            <a:xfrm>
              <a:off x="25537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1" name="Straight Connector 10"/>
            <p:cNvCxnSpPr>
              <a:stCxn id="10" idx="0"/>
            </p:cNvCxnSpPr>
            <p:nvPr/>
          </p:nvCxnSpPr>
          <p:spPr>
            <a:xfrm flipV="1">
              <a:off x="2745324" y="4419600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2416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3241685" y="263651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241685" y="263651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39274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4613285" y="263651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4613285" y="263651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5" idx="0"/>
            </p:cNvCxnSpPr>
            <p:nvPr/>
          </p:nvCxnSpPr>
          <p:spPr>
            <a:xfrm flipH="1" flipV="1">
              <a:off x="3927485" y="2636520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4765685" y="2636520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55" idx="0"/>
            </p:cNvCxnSpPr>
            <p:nvPr/>
          </p:nvCxnSpPr>
          <p:spPr>
            <a:xfrm flipH="1" flipV="1">
              <a:off x="5603885" y="2636520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0109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68162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3" name="Straight Connector 22"/>
            <p:cNvCxnSpPr>
              <a:stCxn id="21" idx="0"/>
            </p:cNvCxnSpPr>
            <p:nvPr/>
          </p:nvCxnSpPr>
          <p:spPr>
            <a:xfrm flipH="1" flipV="1">
              <a:off x="3197750" y="4419600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0"/>
            </p:cNvCxnSpPr>
            <p:nvPr/>
          </p:nvCxnSpPr>
          <p:spPr>
            <a:xfrm flipH="1" flipV="1">
              <a:off x="3197750" y="4419600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003685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05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26" name="Straight Connector 25"/>
            <p:cNvCxnSpPr>
              <a:stCxn id="25" idx="0"/>
            </p:cNvCxnSpPr>
            <p:nvPr/>
          </p:nvCxnSpPr>
          <p:spPr>
            <a:xfrm flipV="1">
              <a:off x="4195247" y="4419600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44608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9180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05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05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29" name="Straight Connector 28"/>
            <p:cNvCxnSpPr>
              <a:stCxn id="27" idx="0"/>
            </p:cNvCxnSpPr>
            <p:nvPr/>
          </p:nvCxnSpPr>
          <p:spPr>
            <a:xfrm flipH="1" flipV="1">
              <a:off x="4645550" y="4419600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0"/>
            </p:cNvCxnSpPr>
            <p:nvPr/>
          </p:nvCxnSpPr>
          <p:spPr>
            <a:xfrm flipH="1" flipV="1">
              <a:off x="4645550" y="4419600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3622685" y="2124177"/>
              <a:ext cx="545969" cy="678181"/>
              <a:chOff x="1027560" y="1988818"/>
              <a:chExt cx="545969" cy="678181"/>
            </a:xfrm>
          </p:grpSpPr>
          <p:sp>
            <p:nvSpPr>
              <p:cNvPr id="114" name="Cube 113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115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6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7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747082" y="4333601"/>
              <a:ext cx="978209" cy="243008"/>
              <a:chOff x="5220661" y="3675707"/>
              <a:chExt cx="978209" cy="243008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4168476" y="4333601"/>
              <a:ext cx="978209" cy="243008"/>
              <a:chOff x="5220661" y="3675707"/>
              <a:chExt cx="978209" cy="243008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4486020" y="2128098"/>
              <a:ext cx="545969" cy="678181"/>
              <a:chOff x="1027560" y="1988818"/>
              <a:chExt cx="545969" cy="678181"/>
            </a:xfrm>
          </p:grpSpPr>
          <p:sp>
            <p:nvSpPr>
              <p:cNvPr id="68" name="Cube 67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69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0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71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5362716" y="2141219"/>
              <a:ext cx="545969" cy="678181"/>
              <a:chOff x="1027560" y="1988818"/>
              <a:chExt cx="545969" cy="678181"/>
            </a:xfrm>
          </p:grpSpPr>
          <p:sp>
            <p:nvSpPr>
              <p:cNvPr id="64" name="Cube 63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65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6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67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54493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7" name="Straight Connector 36"/>
            <p:cNvCxnSpPr>
              <a:stCxn id="36" idx="0"/>
            </p:cNvCxnSpPr>
            <p:nvPr/>
          </p:nvCxnSpPr>
          <p:spPr>
            <a:xfrm flipV="1">
              <a:off x="5640924" y="4419599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9065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363762" y="5333999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5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40" name="Straight Connector 39"/>
            <p:cNvCxnSpPr>
              <a:stCxn id="38" idx="0"/>
            </p:cNvCxnSpPr>
            <p:nvPr/>
          </p:nvCxnSpPr>
          <p:spPr>
            <a:xfrm flipH="1" flipV="1">
              <a:off x="6093350" y="4419599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9" idx="0"/>
            </p:cNvCxnSpPr>
            <p:nvPr/>
          </p:nvCxnSpPr>
          <p:spPr>
            <a:xfrm flipH="1" flipV="1">
              <a:off x="6093350" y="4419599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5579365" y="4342092"/>
              <a:ext cx="978209" cy="243008"/>
              <a:chOff x="5220661" y="3675707"/>
              <a:chExt cx="978209" cy="243008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pic>
            <p:nvPicPr>
              <p:cNvPr id="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8" name="Freeform 117"/>
          <p:cNvSpPr/>
          <p:nvPr/>
        </p:nvSpPr>
        <p:spPr>
          <a:xfrm>
            <a:off x="2667000" y="4724400"/>
            <a:ext cx="1089612" cy="914400"/>
          </a:xfrm>
          <a:custGeom>
            <a:avLst/>
            <a:gdLst>
              <a:gd name="connsiteX0" fmla="*/ 974704 w 974704"/>
              <a:gd name="connsiteY0" fmla="*/ 531609 h 610366"/>
              <a:gd name="connsiteX1" fmla="*/ 905785 w 974704"/>
              <a:gd name="connsiteY1" fmla="*/ 551298 h 610366"/>
              <a:gd name="connsiteX2" fmla="*/ 876249 w 974704"/>
              <a:gd name="connsiteY2" fmla="*/ 561143 h 610366"/>
              <a:gd name="connsiteX3" fmla="*/ 817176 w 974704"/>
              <a:gd name="connsiteY3" fmla="*/ 570987 h 610366"/>
              <a:gd name="connsiteX4" fmla="*/ 728567 w 974704"/>
              <a:gd name="connsiteY4" fmla="*/ 590677 h 610366"/>
              <a:gd name="connsiteX5" fmla="*/ 699030 w 974704"/>
              <a:gd name="connsiteY5" fmla="*/ 600521 h 610366"/>
              <a:gd name="connsiteX6" fmla="*/ 649803 w 974704"/>
              <a:gd name="connsiteY6" fmla="*/ 610366 h 610366"/>
              <a:gd name="connsiteX7" fmla="*/ 295365 w 974704"/>
              <a:gd name="connsiteY7" fmla="*/ 600521 h 610366"/>
              <a:gd name="connsiteX8" fmla="*/ 177219 w 974704"/>
              <a:gd name="connsiteY8" fmla="*/ 561143 h 610366"/>
              <a:gd name="connsiteX9" fmla="*/ 88610 w 974704"/>
              <a:gd name="connsiteY9" fmla="*/ 511920 h 610366"/>
              <a:gd name="connsiteX10" fmla="*/ 49228 w 974704"/>
              <a:gd name="connsiteY10" fmla="*/ 472541 h 610366"/>
              <a:gd name="connsiteX11" fmla="*/ 19691 w 974704"/>
              <a:gd name="connsiteY11" fmla="*/ 423318 h 610366"/>
              <a:gd name="connsiteX12" fmla="*/ 0 w 974704"/>
              <a:gd name="connsiteY12" fmla="*/ 354406 h 610366"/>
              <a:gd name="connsiteX13" fmla="*/ 9846 w 974704"/>
              <a:gd name="connsiteY13" fmla="*/ 255960 h 610366"/>
              <a:gd name="connsiteX14" fmla="*/ 29537 w 974704"/>
              <a:gd name="connsiteY14" fmla="*/ 226426 h 610366"/>
              <a:gd name="connsiteX15" fmla="*/ 59073 w 974704"/>
              <a:gd name="connsiteY15" fmla="*/ 196892 h 610366"/>
              <a:gd name="connsiteX16" fmla="*/ 127992 w 974704"/>
              <a:gd name="connsiteY16" fmla="*/ 157514 h 610366"/>
              <a:gd name="connsiteX17" fmla="*/ 187065 w 974704"/>
              <a:gd name="connsiteY17" fmla="*/ 137825 h 610366"/>
              <a:gd name="connsiteX18" fmla="*/ 265828 w 974704"/>
              <a:gd name="connsiteY18" fmla="*/ 88602 h 610366"/>
              <a:gd name="connsiteX19" fmla="*/ 344592 w 974704"/>
              <a:gd name="connsiteY19" fmla="*/ 49223 h 610366"/>
              <a:gd name="connsiteX20" fmla="*/ 383974 w 974704"/>
              <a:gd name="connsiteY20" fmla="*/ 19689 h 610366"/>
              <a:gd name="connsiteX21" fmla="*/ 443047 w 974704"/>
              <a:gd name="connsiteY21" fmla="*/ 9845 h 610366"/>
              <a:gd name="connsiteX22" fmla="*/ 492275 w 974704"/>
              <a:gd name="connsiteY22" fmla="*/ 0 h 610366"/>
              <a:gd name="connsiteX23" fmla="*/ 649803 w 974704"/>
              <a:gd name="connsiteY23" fmla="*/ 9845 h 610366"/>
              <a:gd name="connsiteX24" fmla="*/ 708876 w 974704"/>
              <a:gd name="connsiteY24" fmla="*/ 39379 h 610366"/>
              <a:gd name="connsiteX25" fmla="*/ 738412 w 974704"/>
              <a:gd name="connsiteY25" fmla="*/ 49223 h 610366"/>
              <a:gd name="connsiteX26" fmla="*/ 817176 w 974704"/>
              <a:gd name="connsiteY26" fmla="*/ 118135 h 610366"/>
              <a:gd name="connsiteX27" fmla="*/ 846712 w 974704"/>
              <a:gd name="connsiteY27" fmla="*/ 147669 h 610366"/>
              <a:gd name="connsiteX28" fmla="*/ 876249 w 974704"/>
              <a:gd name="connsiteY28" fmla="*/ 177203 h 610366"/>
              <a:gd name="connsiteX29" fmla="*/ 886094 w 974704"/>
              <a:gd name="connsiteY29" fmla="*/ 206737 h 610366"/>
              <a:gd name="connsiteX30" fmla="*/ 905785 w 974704"/>
              <a:gd name="connsiteY30" fmla="*/ 275649 h 610366"/>
              <a:gd name="connsiteX31" fmla="*/ 895940 w 974704"/>
              <a:gd name="connsiteY31" fmla="*/ 364251 h 610366"/>
              <a:gd name="connsiteX32" fmla="*/ 886094 w 974704"/>
              <a:gd name="connsiteY32" fmla="*/ 393784 h 610366"/>
              <a:gd name="connsiteX33" fmla="*/ 876249 w 974704"/>
              <a:gd name="connsiteY33" fmla="*/ 570987 h 610366"/>
              <a:gd name="connsiteX0" fmla="*/ 849540 w 909173"/>
              <a:gd name="connsiteY0" fmla="*/ 558311 h 610366"/>
              <a:gd name="connsiteX1" fmla="*/ 905785 w 909173"/>
              <a:gd name="connsiteY1" fmla="*/ 551298 h 610366"/>
              <a:gd name="connsiteX2" fmla="*/ 876249 w 909173"/>
              <a:gd name="connsiteY2" fmla="*/ 561143 h 610366"/>
              <a:gd name="connsiteX3" fmla="*/ 817176 w 909173"/>
              <a:gd name="connsiteY3" fmla="*/ 570987 h 610366"/>
              <a:gd name="connsiteX4" fmla="*/ 728567 w 909173"/>
              <a:gd name="connsiteY4" fmla="*/ 590677 h 610366"/>
              <a:gd name="connsiteX5" fmla="*/ 699030 w 909173"/>
              <a:gd name="connsiteY5" fmla="*/ 600521 h 610366"/>
              <a:gd name="connsiteX6" fmla="*/ 649803 w 909173"/>
              <a:gd name="connsiteY6" fmla="*/ 610366 h 610366"/>
              <a:gd name="connsiteX7" fmla="*/ 295365 w 909173"/>
              <a:gd name="connsiteY7" fmla="*/ 600521 h 610366"/>
              <a:gd name="connsiteX8" fmla="*/ 177219 w 909173"/>
              <a:gd name="connsiteY8" fmla="*/ 561143 h 610366"/>
              <a:gd name="connsiteX9" fmla="*/ 88610 w 909173"/>
              <a:gd name="connsiteY9" fmla="*/ 511920 h 610366"/>
              <a:gd name="connsiteX10" fmla="*/ 49228 w 909173"/>
              <a:gd name="connsiteY10" fmla="*/ 472541 h 610366"/>
              <a:gd name="connsiteX11" fmla="*/ 19691 w 909173"/>
              <a:gd name="connsiteY11" fmla="*/ 423318 h 610366"/>
              <a:gd name="connsiteX12" fmla="*/ 0 w 909173"/>
              <a:gd name="connsiteY12" fmla="*/ 354406 h 610366"/>
              <a:gd name="connsiteX13" fmla="*/ 9846 w 909173"/>
              <a:gd name="connsiteY13" fmla="*/ 255960 h 610366"/>
              <a:gd name="connsiteX14" fmla="*/ 29537 w 909173"/>
              <a:gd name="connsiteY14" fmla="*/ 226426 h 610366"/>
              <a:gd name="connsiteX15" fmla="*/ 59073 w 909173"/>
              <a:gd name="connsiteY15" fmla="*/ 196892 h 610366"/>
              <a:gd name="connsiteX16" fmla="*/ 127992 w 909173"/>
              <a:gd name="connsiteY16" fmla="*/ 157514 h 610366"/>
              <a:gd name="connsiteX17" fmla="*/ 187065 w 909173"/>
              <a:gd name="connsiteY17" fmla="*/ 137825 h 610366"/>
              <a:gd name="connsiteX18" fmla="*/ 265828 w 909173"/>
              <a:gd name="connsiteY18" fmla="*/ 88602 h 610366"/>
              <a:gd name="connsiteX19" fmla="*/ 344592 w 909173"/>
              <a:gd name="connsiteY19" fmla="*/ 49223 h 610366"/>
              <a:gd name="connsiteX20" fmla="*/ 383974 w 909173"/>
              <a:gd name="connsiteY20" fmla="*/ 19689 h 610366"/>
              <a:gd name="connsiteX21" fmla="*/ 443047 w 909173"/>
              <a:gd name="connsiteY21" fmla="*/ 9845 h 610366"/>
              <a:gd name="connsiteX22" fmla="*/ 492275 w 909173"/>
              <a:gd name="connsiteY22" fmla="*/ 0 h 610366"/>
              <a:gd name="connsiteX23" fmla="*/ 649803 w 909173"/>
              <a:gd name="connsiteY23" fmla="*/ 9845 h 610366"/>
              <a:gd name="connsiteX24" fmla="*/ 708876 w 909173"/>
              <a:gd name="connsiteY24" fmla="*/ 39379 h 610366"/>
              <a:gd name="connsiteX25" fmla="*/ 738412 w 909173"/>
              <a:gd name="connsiteY25" fmla="*/ 49223 h 610366"/>
              <a:gd name="connsiteX26" fmla="*/ 817176 w 909173"/>
              <a:gd name="connsiteY26" fmla="*/ 118135 h 610366"/>
              <a:gd name="connsiteX27" fmla="*/ 846712 w 909173"/>
              <a:gd name="connsiteY27" fmla="*/ 147669 h 610366"/>
              <a:gd name="connsiteX28" fmla="*/ 876249 w 909173"/>
              <a:gd name="connsiteY28" fmla="*/ 177203 h 610366"/>
              <a:gd name="connsiteX29" fmla="*/ 886094 w 909173"/>
              <a:gd name="connsiteY29" fmla="*/ 206737 h 610366"/>
              <a:gd name="connsiteX30" fmla="*/ 905785 w 909173"/>
              <a:gd name="connsiteY30" fmla="*/ 275649 h 610366"/>
              <a:gd name="connsiteX31" fmla="*/ 895940 w 909173"/>
              <a:gd name="connsiteY31" fmla="*/ 364251 h 610366"/>
              <a:gd name="connsiteX32" fmla="*/ 886094 w 909173"/>
              <a:gd name="connsiteY32" fmla="*/ 393784 h 610366"/>
              <a:gd name="connsiteX33" fmla="*/ 876249 w 909173"/>
              <a:gd name="connsiteY33" fmla="*/ 570987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09173" h="610366">
                <a:moveTo>
                  <a:pt x="849540" y="558311"/>
                </a:moveTo>
                <a:cubicBezTo>
                  <a:pt x="826567" y="564874"/>
                  <a:pt x="928758" y="544735"/>
                  <a:pt x="905785" y="551298"/>
                </a:cubicBezTo>
                <a:cubicBezTo>
                  <a:pt x="895845" y="554280"/>
                  <a:pt x="886380" y="558892"/>
                  <a:pt x="876249" y="561143"/>
                </a:cubicBezTo>
                <a:cubicBezTo>
                  <a:pt x="856762" y="565473"/>
                  <a:pt x="836867" y="567706"/>
                  <a:pt x="817176" y="570987"/>
                </a:cubicBezTo>
                <a:cubicBezTo>
                  <a:pt x="750693" y="593147"/>
                  <a:pt x="832518" y="567579"/>
                  <a:pt x="728567" y="590677"/>
                </a:cubicBezTo>
                <a:cubicBezTo>
                  <a:pt x="718436" y="592928"/>
                  <a:pt x="709098" y="598004"/>
                  <a:pt x="699030" y="600521"/>
                </a:cubicBezTo>
                <a:cubicBezTo>
                  <a:pt x="682796" y="604579"/>
                  <a:pt x="666212" y="607084"/>
                  <a:pt x="649803" y="610366"/>
                </a:cubicBezTo>
                <a:cubicBezTo>
                  <a:pt x="531657" y="607084"/>
                  <a:pt x="412921" y="612765"/>
                  <a:pt x="295365" y="600521"/>
                </a:cubicBezTo>
                <a:cubicBezTo>
                  <a:pt x="254077" y="596221"/>
                  <a:pt x="177219" y="561143"/>
                  <a:pt x="177219" y="561143"/>
                </a:cubicBezTo>
                <a:cubicBezTo>
                  <a:pt x="109511" y="516008"/>
                  <a:pt x="140597" y="529247"/>
                  <a:pt x="88610" y="511920"/>
                </a:cubicBezTo>
                <a:cubicBezTo>
                  <a:pt x="75483" y="498794"/>
                  <a:pt x="60019" y="487647"/>
                  <a:pt x="49228" y="472541"/>
                </a:cubicBezTo>
                <a:cubicBezTo>
                  <a:pt x="-14681" y="383077"/>
                  <a:pt x="92453" y="496077"/>
                  <a:pt x="19691" y="423318"/>
                </a:cubicBezTo>
                <a:cubicBezTo>
                  <a:pt x="15050" y="409394"/>
                  <a:pt x="0" y="366763"/>
                  <a:pt x="0" y="354406"/>
                </a:cubicBezTo>
                <a:cubicBezTo>
                  <a:pt x="0" y="321427"/>
                  <a:pt x="2430" y="288094"/>
                  <a:pt x="9846" y="255960"/>
                </a:cubicBezTo>
                <a:cubicBezTo>
                  <a:pt x="12507" y="244431"/>
                  <a:pt x="21962" y="235515"/>
                  <a:pt x="29537" y="226426"/>
                </a:cubicBezTo>
                <a:cubicBezTo>
                  <a:pt x="38451" y="215730"/>
                  <a:pt x="48377" y="205805"/>
                  <a:pt x="59073" y="196892"/>
                </a:cubicBezTo>
                <a:cubicBezTo>
                  <a:pt x="75467" y="183232"/>
                  <a:pt x="109475" y="164920"/>
                  <a:pt x="127992" y="157514"/>
                </a:cubicBezTo>
                <a:cubicBezTo>
                  <a:pt x="147264" y="149806"/>
                  <a:pt x="187065" y="137825"/>
                  <a:pt x="187065" y="137825"/>
                </a:cubicBezTo>
                <a:cubicBezTo>
                  <a:pt x="255455" y="86537"/>
                  <a:pt x="196327" y="127210"/>
                  <a:pt x="265828" y="88602"/>
                </a:cubicBezTo>
                <a:cubicBezTo>
                  <a:pt x="335580" y="49854"/>
                  <a:pt x="290598" y="67221"/>
                  <a:pt x="344592" y="49223"/>
                </a:cubicBezTo>
                <a:cubicBezTo>
                  <a:pt x="357719" y="39378"/>
                  <a:pt x="368739" y="25782"/>
                  <a:pt x="383974" y="19689"/>
                </a:cubicBezTo>
                <a:cubicBezTo>
                  <a:pt x="402509" y="12276"/>
                  <a:pt x="423406" y="13416"/>
                  <a:pt x="443047" y="9845"/>
                </a:cubicBezTo>
                <a:cubicBezTo>
                  <a:pt x="459511" y="6852"/>
                  <a:pt x="475866" y="3282"/>
                  <a:pt x="492275" y="0"/>
                </a:cubicBezTo>
                <a:cubicBezTo>
                  <a:pt x="544784" y="3282"/>
                  <a:pt x="597480" y="4338"/>
                  <a:pt x="649803" y="9845"/>
                </a:cubicBezTo>
                <a:cubicBezTo>
                  <a:pt x="681151" y="13144"/>
                  <a:pt x="681437" y="25661"/>
                  <a:pt x="708876" y="39379"/>
                </a:cubicBezTo>
                <a:cubicBezTo>
                  <a:pt x="718158" y="44020"/>
                  <a:pt x="728567" y="45942"/>
                  <a:pt x="738412" y="49223"/>
                </a:cubicBezTo>
                <a:cubicBezTo>
                  <a:pt x="787257" y="81782"/>
                  <a:pt x="759583" y="60546"/>
                  <a:pt x="817176" y="118135"/>
                </a:cubicBezTo>
                <a:lnTo>
                  <a:pt x="846712" y="147669"/>
                </a:lnTo>
                <a:lnTo>
                  <a:pt x="876249" y="177203"/>
                </a:lnTo>
                <a:cubicBezTo>
                  <a:pt x="879531" y="187048"/>
                  <a:pt x="883243" y="196759"/>
                  <a:pt x="886094" y="206737"/>
                </a:cubicBezTo>
                <a:cubicBezTo>
                  <a:pt x="910819" y="293267"/>
                  <a:pt x="882180" y="204836"/>
                  <a:pt x="905785" y="275649"/>
                </a:cubicBezTo>
                <a:cubicBezTo>
                  <a:pt x="902503" y="305183"/>
                  <a:pt x="900826" y="334940"/>
                  <a:pt x="895940" y="364251"/>
                </a:cubicBezTo>
                <a:cubicBezTo>
                  <a:pt x="894234" y="374487"/>
                  <a:pt x="887180" y="383464"/>
                  <a:pt x="886094" y="393784"/>
                </a:cubicBezTo>
                <a:cubicBezTo>
                  <a:pt x="875840" y="491192"/>
                  <a:pt x="876249" y="507007"/>
                  <a:pt x="876249" y="570987"/>
                </a:cubicBezTo>
              </a:path>
            </a:pathLst>
          </a:custGeom>
          <a:ln w="38100">
            <a:solidFill>
              <a:srgbClr val="BD0A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9" name="Freeform 118"/>
          <p:cNvSpPr/>
          <p:nvPr/>
        </p:nvSpPr>
        <p:spPr>
          <a:xfrm>
            <a:off x="2209800" y="2971800"/>
            <a:ext cx="1137352" cy="954545"/>
          </a:xfrm>
          <a:custGeom>
            <a:avLst/>
            <a:gdLst>
              <a:gd name="connsiteX0" fmla="*/ 974704 w 974704"/>
              <a:gd name="connsiteY0" fmla="*/ 531609 h 610366"/>
              <a:gd name="connsiteX1" fmla="*/ 905785 w 974704"/>
              <a:gd name="connsiteY1" fmla="*/ 551298 h 610366"/>
              <a:gd name="connsiteX2" fmla="*/ 876249 w 974704"/>
              <a:gd name="connsiteY2" fmla="*/ 561143 h 610366"/>
              <a:gd name="connsiteX3" fmla="*/ 817176 w 974704"/>
              <a:gd name="connsiteY3" fmla="*/ 570987 h 610366"/>
              <a:gd name="connsiteX4" fmla="*/ 728567 w 974704"/>
              <a:gd name="connsiteY4" fmla="*/ 590677 h 610366"/>
              <a:gd name="connsiteX5" fmla="*/ 699030 w 974704"/>
              <a:gd name="connsiteY5" fmla="*/ 600521 h 610366"/>
              <a:gd name="connsiteX6" fmla="*/ 649803 w 974704"/>
              <a:gd name="connsiteY6" fmla="*/ 610366 h 610366"/>
              <a:gd name="connsiteX7" fmla="*/ 295365 w 974704"/>
              <a:gd name="connsiteY7" fmla="*/ 600521 h 610366"/>
              <a:gd name="connsiteX8" fmla="*/ 177219 w 974704"/>
              <a:gd name="connsiteY8" fmla="*/ 561143 h 610366"/>
              <a:gd name="connsiteX9" fmla="*/ 88610 w 974704"/>
              <a:gd name="connsiteY9" fmla="*/ 511920 h 610366"/>
              <a:gd name="connsiteX10" fmla="*/ 49228 w 974704"/>
              <a:gd name="connsiteY10" fmla="*/ 472541 h 610366"/>
              <a:gd name="connsiteX11" fmla="*/ 19691 w 974704"/>
              <a:gd name="connsiteY11" fmla="*/ 423318 h 610366"/>
              <a:gd name="connsiteX12" fmla="*/ 0 w 974704"/>
              <a:gd name="connsiteY12" fmla="*/ 354406 h 610366"/>
              <a:gd name="connsiteX13" fmla="*/ 9846 w 974704"/>
              <a:gd name="connsiteY13" fmla="*/ 255960 h 610366"/>
              <a:gd name="connsiteX14" fmla="*/ 29537 w 974704"/>
              <a:gd name="connsiteY14" fmla="*/ 226426 h 610366"/>
              <a:gd name="connsiteX15" fmla="*/ 59073 w 974704"/>
              <a:gd name="connsiteY15" fmla="*/ 196892 h 610366"/>
              <a:gd name="connsiteX16" fmla="*/ 127992 w 974704"/>
              <a:gd name="connsiteY16" fmla="*/ 157514 h 610366"/>
              <a:gd name="connsiteX17" fmla="*/ 187065 w 974704"/>
              <a:gd name="connsiteY17" fmla="*/ 137825 h 610366"/>
              <a:gd name="connsiteX18" fmla="*/ 265828 w 974704"/>
              <a:gd name="connsiteY18" fmla="*/ 88602 h 610366"/>
              <a:gd name="connsiteX19" fmla="*/ 344592 w 974704"/>
              <a:gd name="connsiteY19" fmla="*/ 49223 h 610366"/>
              <a:gd name="connsiteX20" fmla="*/ 383974 w 974704"/>
              <a:gd name="connsiteY20" fmla="*/ 19689 h 610366"/>
              <a:gd name="connsiteX21" fmla="*/ 443047 w 974704"/>
              <a:gd name="connsiteY21" fmla="*/ 9845 h 610366"/>
              <a:gd name="connsiteX22" fmla="*/ 492275 w 974704"/>
              <a:gd name="connsiteY22" fmla="*/ 0 h 610366"/>
              <a:gd name="connsiteX23" fmla="*/ 649803 w 974704"/>
              <a:gd name="connsiteY23" fmla="*/ 9845 h 610366"/>
              <a:gd name="connsiteX24" fmla="*/ 708876 w 974704"/>
              <a:gd name="connsiteY24" fmla="*/ 39379 h 610366"/>
              <a:gd name="connsiteX25" fmla="*/ 738412 w 974704"/>
              <a:gd name="connsiteY25" fmla="*/ 49223 h 610366"/>
              <a:gd name="connsiteX26" fmla="*/ 817176 w 974704"/>
              <a:gd name="connsiteY26" fmla="*/ 118135 h 610366"/>
              <a:gd name="connsiteX27" fmla="*/ 846712 w 974704"/>
              <a:gd name="connsiteY27" fmla="*/ 147669 h 610366"/>
              <a:gd name="connsiteX28" fmla="*/ 876249 w 974704"/>
              <a:gd name="connsiteY28" fmla="*/ 177203 h 610366"/>
              <a:gd name="connsiteX29" fmla="*/ 886094 w 974704"/>
              <a:gd name="connsiteY29" fmla="*/ 206737 h 610366"/>
              <a:gd name="connsiteX30" fmla="*/ 905785 w 974704"/>
              <a:gd name="connsiteY30" fmla="*/ 275649 h 610366"/>
              <a:gd name="connsiteX31" fmla="*/ 895940 w 974704"/>
              <a:gd name="connsiteY31" fmla="*/ 364251 h 610366"/>
              <a:gd name="connsiteX32" fmla="*/ 886094 w 974704"/>
              <a:gd name="connsiteY32" fmla="*/ 393784 h 610366"/>
              <a:gd name="connsiteX33" fmla="*/ 876249 w 974704"/>
              <a:gd name="connsiteY33" fmla="*/ 570987 h 610366"/>
              <a:gd name="connsiteX0" fmla="*/ 846811 w 909095"/>
              <a:gd name="connsiteY0" fmla="*/ 576373 h 610366"/>
              <a:gd name="connsiteX1" fmla="*/ 905785 w 909095"/>
              <a:gd name="connsiteY1" fmla="*/ 551298 h 610366"/>
              <a:gd name="connsiteX2" fmla="*/ 876249 w 909095"/>
              <a:gd name="connsiteY2" fmla="*/ 561143 h 610366"/>
              <a:gd name="connsiteX3" fmla="*/ 817176 w 909095"/>
              <a:gd name="connsiteY3" fmla="*/ 570987 h 610366"/>
              <a:gd name="connsiteX4" fmla="*/ 728567 w 909095"/>
              <a:gd name="connsiteY4" fmla="*/ 590677 h 610366"/>
              <a:gd name="connsiteX5" fmla="*/ 699030 w 909095"/>
              <a:gd name="connsiteY5" fmla="*/ 600521 h 610366"/>
              <a:gd name="connsiteX6" fmla="*/ 649803 w 909095"/>
              <a:gd name="connsiteY6" fmla="*/ 610366 h 610366"/>
              <a:gd name="connsiteX7" fmla="*/ 295365 w 909095"/>
              <a:gd name="connsiteY7" fmla="*/ 600521 h 610366"/>
              <a:gd name="connsiteX8" fmla="*/ 177219 w 909095"/>
              <a:gd name="connsiteY8" fmla="*/ 561143 h 610366"/>
              <a:gd name="connsiteX9" fmla="*/ 88610 w 909095"/>
              <a:gd name="connsiteY9" fmla="*/ 511920 h 610366"/>
              <a:gd name="connsiteX10" fmla="*/ 49228 w 909095"/>
              <a:gd name="connsiteY10" fmla="*/ 472541 h 610366"/>
              <a:gd name="connsiteX11" fmla="*/ 19691 w 909095"/>
              <a:gd name="connsiteY11" fmla="*/ 423318 h 610366"/>
              <a:gd name="connsiteX12" fmla="*/ 0 w 909095"/>
              <a:gd name="connsiteY12" fmla="*/ 354406 h 610366"/>
              <a:gd name="connsiteX13" fmla="*/ 9846 w 909095"/>
              <a:gd name="connsiteY13" fmla="*/ 255960 h 610366"/>
              <a:gd name="connsiteX14" fmla="*/ 29537 w 909095"/>
              <a:gd name="connsiteY14" fmla="*/ 226426 h 610366"/>
              <a:gd name="connsiteX15" fmla="*/ 59073 w 909095"/>
              <a:gd name="connsiteY15" fmla="*/ 196892 h 610366"/>
              <a:gd name="connsiteX16" fmla="*/ 127992 w 909095"/>
              <a:gd name="connsiteY16" fmla="*/ 157514 h 610366"/>
              <a:gd name="connsiteX17" fmla="*/ 187065 w 909095"/>
              <a:gd name="connsiteY17" fmla="*/ 137825 h 610366"/>
              <a:gd name="connsiteX18" fmla="*/ 265828 w 909095"/>
              <a:gd name="connsiteY18" fmla="*/ 88602 h 610366"/>
              <a:gd name="connsiteX19" fmla="*/ 344592 w 909095"/>
              <a:gd name="connsiteY19" fmla="*/ 49223 h 610366"/>
              <a:gd name="connsiteX20" fmla="*/ 383974 w 909095"/>
              <a:gd name="connsiteY20" fmla="*/ 19689 h 610366"/>
              <a:gd name="connsiteX21" fmla="*/ 443047 w 909095"/>
              <a:gd name="connsiteY21" fmla="*/ 9845 h 610366"/>
              <a:gd name="connsiteX22" fmla="*/ 492275 w 909095"/>
              <a:gd name="connsiteY22" fmla="*/ 0 h 610366"/>
              <a:gd name="connsiteX23" fmla="*/ 649803 w 909095"/>
              <a:gd name="connsiteY23" fmla="*/ 9845 h 610366"/>
              <a:gd name="connsiteX24" fmla="*/ 708876 w 909095"/>
              <a:gd name="connsiteY24" fmla="*/ 39379 h 610366"/>
              <a:gd name="connsiteX25" fmla="*/ 738412 w 909095"/>
              <a:gd name="connsiteY25" fmla="*/ 49223 h 610366"/>
              <a:gd name="connsiteX26" fmla="*/ 817176 w 909095"/>
              <a:gd name="connsiteY26" fmla="*/ 118135 h 610366"/>
              <a:gd name="connsiteX27" fmla="*/ 846712 w 909095"/>
              <a:gd name="connsiteY27" fmla="*/ 147669 h 610366"/>
              <a:gd name="connsiteX28" fmla="*/ 876249 w 909095"/>
              <a:gd name="connsiteY28" fmla="*/ 177203 h 610366"/>
              <a:gd name="connsiteX29" fmla="*/ 886094 w 909095"/>
              <a:gd name="connsiteY29" fmla="*/ 206737 h 610366"/>
              <a:gd name="connsiteX30" fmla="*/ 905785 w 909095"/>
              <a:gd name="connsiteY30" fmla="*/ 275649 h 610366"/>
              <a:gd name="connsiteX31" fmla="*/ 895940 w 909095"/>
              <a:gd name="connsiteY31" fmla="*/ 364251 h 610366"/>
              <a:gd name="connsiteX32" fmla="*/ 886094 w 909095"/>
              <a:gd name="connsiteY32" fmla="*/ 393784 h 610366"/>
              <a:gd name="connsiteX33" fmla="*/ 876249 w 909095"/>
              <a:gd name="connsiteY33" fmla="*/ 570987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09095" h="610366">
                <a:moveTo>
                  <a:pt x="846811" y="576373"/>
                </a:moveTo>
                <a:cubicBezTo>
                  <a:pt x="823838" y="582936"/>
                  <a:pt x="928758" y="544735"/>
                  <a:pt x="905785" y="551298"/>
                </a:cubicBezTo>
                <a:cubicBezTo>
                  <a:pt x="895845" y="554280"/>
                  <a:pt x="886380" y="558892"/>
                  <a:pt x="876249" y="561143"/>
                </a:cubicBezTo>
                <a:cubicBezTo>
                  <a:pt x="856762" y="565473"/>
                  <a:pt x="836867" y="567706"/>
                  <a:pt x="817176" y="570987"/>
                </a:cubicBezTo>
                <a:cubicBezTo>
                  <a:pt x="750693" y="593147"/>
                  <a:pt x="832518" y="567579"/>
                  <a:pt x="728567" y="590677"/>
                </a:cubicBezTo>
                <a:cubicBezTo>
                  <a:pt x="718436" y="592928"/>
                  <a:pt x="709098" y="598004"/>
                  <a:pt x="699030" y="600521"/>
                </a:cubicBezTo>
                <a:cubicBezTo>
                  <a:pt x="682796" y="604579"/>
                  <a:pt x="666212" y="607084"/>
                  <a:pt x="649803" y="610366"/>
                </a:cubicBezTo>
                <a:cubicBezTo>
                  <a:pt x="531657" y="607084"/>
                  <a:pt x="412921" y="612765"/>
                  <a:pt x="295365" y="600521"/>
                </a:cubicBezTo>
                <a:cubicBezTo>
                  <a:pt x="254077" y="596221"/>
                  <a:pt x="177219" y="561143"/>
                  <a:pt x="177219" y="561143"/>
                </a:cubicBezTo>
                <a:cubicBezTo>
                  <a:pt x="109511" y="516008"/>
                  <a:pt x="140597" y="529247"/>
                  <a:pt x="88610" y="511920"/>
                </a:cubicBezTo>
                <a:cubicBezTo>
                  <a:pt x="75483" y="498794"/>
                  <a:pt x="60019" y="487647"/>
                  <a:pt x="49228" y="472541"/>
                </a:cubicBezTo>
                <a:cubicBezTo>
                  <a:pt x="-14681" y="383077"/>
                  <a:pt x="92453" y="496077"/>
                  <a:pt x="19691" y="423318"/>
                </a:cubicBezTo>
                <a:cubicBezTo>
                  <a:pt x="15050" y="409394"/>
                  <a:pt x="0" y="366763"/>
                  <a:pt x="0" y="354406"/>
                </a:cubicBezTo>
                <a:cubicBezTo>
                  <a:pt x="0" y="321427"/>
                  <a:pt x="2430" y="288094"/>
                  <a:pt x="9846" y="255960"/>
                </a:cubicBezTo>
                <a:cubicBezTo>
                  <a:pt x="12507" y="244431"/>
                  <a:pt x="21962" y="235515"/>
                  <a:pt x="29537" y="226426"/>
                </a:cubicBezTo>
                <a:cubicBezTo>
                  <a:pt x="38451" y="215730"/>
                  <a:pt x="48377" y="205805"/>
                  <a:pt x="59073" y="196892"/>
                </a:cubicBezTo>
                <a:cubicBezTo>
                  <a:pt x="75467" y="183232"/>
                  <a:pt x="109475" y="164920"/>
                  <a:pt x="127992" y="157514"/>
                </a:cubicBezTo>
                <a:cubicBezTo>
                  <a:pt x="147264" y="149806"/>
                  <a:pt x="187065" y="137825"/>
                  <a:pt x="187065" y="137825"/>
                </a:cubicBezTo>
                <a:cubicBezTo>
                  <a:pt x="255455" y="86537"/>
                  <a:pt x="196327" y="127210"/>
                  <a:pt x="265828" y="88602"/>
                </a:cubicBezTo>
                <a:cubicBezTo>
                  <a:pt x="335580" y="49854"/>
                  <a:pt x="290598" y="67221"/>
                  <a:pt x="344592" y="49223"/>
                </a:cubicBezTo>
                <a:cubicBezTo>
                  <a:pt x="357719" y="39378"/>
                  <a:pt x="368739" y="25782"/>
                  <a:pt x="383974" y="19689"/>
                </a:cubicBezTo>
                <a:cubicBezTo>
                  <a:pt x="402509" y="12276"/>
                  <a:pt x="423406" y="13416"/>
                  <a:pt x="443047" y="9845"/>
                </a:cubicBezTo>
                <a:cubicBezTo>
                  <a:pt x="459511" y="6852"/>
                  <a:pt x="475866" y="3282"/>
                  <a:pt x="492275" y="0"/>
                </a:cubicBezTo>
                <a:cubicBezTo>
                  <a:pt x="544784" y="3282"/>
                  <a:pt x="597480" y="4338"/>
                  <a:pt x="649803" y="9845"/>
                </a:cubicBezTo>
                <a:cubicBezTo>
                  <a:pt x="681151" y="13144"/>
                  <a:pt x="681437" y="25661"/>
                  <a:pt x="708876" y="39379"/>
                </a:cubicBezTo>
                <a:cubicBezTo>
                  <a:pt x="718158" y="44020"/>
                  <a:pt x="728567" y="45942"/>
                  <a:pt x="738412" y="49223"/>
                </a:cubicBezTo>
                <a:cubicBezTo>
                  <a:pt x="787257" y="81782"/>
                  <a:pt x="759583" y="60546"/>
                  <a:pt x="817176" y="118135"/>
                </a:cubicBezTo>
                <a:lnTo>
                  <a:pt x="846712" y="147669"/>
                </a:lnTo>
                <a:lnTo>
                  <a:pt x="876249" y="177203"/>
                </a:lnTo>
                <a:cubicBezTo>
                  <a:pt x="879531" y="187048"/>
                  <a:pt x="883243" y="196759"/>
                  <a:pt x="886094" y="206737"/>
                </a:cubicBezTo>
                <a:cubicBezTo>
                  <a:pt x="910819" y="293267"/>
                  <a:pt x="882180" y="204836"/>
                  <a:pt x="905785" y="275649"/>
                </a:cubicBezTo>
                <a:cubicBezTo>
                  <a:pt x="902503" y="305183"/>
                  <a:pt x="900826" y="334940"/>
                  <a:pt x="895940" y="364251"/>
                </a:cubicBezTo>
                <a:cubicBezTo>
                  <a:pt x="894234" y="374487"/>
                  <a:pt x="887180" y="383464"/>
                  <a:pt x="886094" y="393784"/>
                </a:cubicBezTo>
                <a:cubicBezTo>
                  <a:pt x="875840" y="491192"/>
                  <a:pt x="876249" y="507007"/>
                  <a:pt x="876249" y="570987"/>
                </a:cubicBezTo>
              </a:path>
            </a:pathLst>
          </a:custGeom>
          <a:ln w="38100">
            <a:solidFill>
              <a:srgbClr val="BD0A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20" name="Group 119"/>
          <p:cNvGrpSpPr/>
          <p:nvPr/>
        </p:nvGrpSpPr>
        <p:grpSpPr>
          <a:xfrm>
            <a:off x="3429005" y="3124200"/>
            <a:ext cx="5791195" cy="1524000"/>
            <a:chOff x="5562605" y="3601692"/>
            <a:chExt cx="5791195" cy="1524000"/>
          </a:xfrm>
        </p:grpSpPr>
        <p:grpSp>
          <p:nvGrpSpPr>
            <p:cNvPr id="121" name="Group 120"/>
            <p:cNvGrpSpPr/>
            <p:nvPr/>
          </p:nvGrpSpPr>
          <p:grpSpPr>
            <a:xfrm>
              <a:off x="5562605" y="3906492"/>
              <a:ext cx="762000" cy="1219200"/>
              <a:chOff x="5761176" y="3982692"/>
              <a:chExt cx="973835" cy="1219200"/>
            </a:xfrm>
          </p:grpSpPr>
          <p:cxnSp>
            <p:nvCxnSpPr>
              <p:cNvPr id="123" name="Straight Arrow Connector 122"/>
              <p:cNvCxnSpPr>
                <a:stCxn id="122" idx="1"/>
              </p:cNvCxnSpPr>
              <p:nvPr/>
            </p:nvCxnSpPr>
            <p:spPr>
              <a:xfrm flipH="1">
                <a:off x="5955942" y="4093391"/>
                <a:ext cx="779069" cy="1108501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Arrow Connector 123"/>
              <p:cNvCxnSpPr>
                <a:stCxn id="122" idx="1"/>
              </p:cNvCxnSpPr>
              <p:nvPr/>
            </p:nvCxnSpPr>
            <p:spPr>
              <a:xfrm flipH="1" flipV="1">
                <a:off x="5761176" y="3982692"/>
                <a:ext cx="973835" cy="110699"/>
              </a:xfrm>
              <a:prstGeom prst="straightConnector1">
                <a:avLst/>
              </a:prstGeom>
              <a:ln w="38100">
                <a:solidFill>
                  <a:srgbClr val="BD0A1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" name="TextBox 121"/>
            <p:cNvSpPr txBox="1"/>
            <p:nvPr/>
          </p:nvSpPr>
          <p:spPr>
            <a:xfrm>
              <a:off x="6324600" y="3601692"/>
              <a:ext cx="502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BD0A12"/>
                  </a:solidFill>
                </a:rPr>
                <a:t>S</a:t>
              </a:r>
              <a:r>
                <a:rPr lang="en-US" sz="2400" b="1" dirty="0" smtClean="0">
                  <a:solidFill>
                    <a:srgbClr val="BD0A12"/>
                  </a:solidFill>
                </a:rPr>
                <a:t>witches implement flow </a:t>
              </a:r>
            </a:p>
            <a:p>
              <a:r>
                <a:rPr lang="en-US" sz="2400" b="1" dirty="0" smtClean="0">
                  <a:solidFill>
                    <a:srgbClr val="BD0A12"/>
                  </a:solidFill>
                </a:rPr>
                <a:t>scheduling via local mechanisms  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886617" y="4800600"/>
            <a:ext cx="5181183" cy="1176808"/>
            <a:chOff x="152817" y="4721186"/>
            <a:chExt cx="5181183" cy="1176808"/>
          </a:xfrm>
        </p:grpSpPr>
        <p:cxnSp>
          <p:nvCxnSpPr>
            <p:cNvPr id="126" name="Straight Arrow Connector 125"/>
            <p:cNvCxnSpPr>
              <a:endCxn id="128" idx="2"/>
            </p:cNvCxnSpPr>
            <p:nvPr/>
          </p:nvCxnSpPr>
          <p:spPr>
            <a:xfrm flipH="1">
              <a:off x="152817" y="5483186"/>
              <a:ext cx="304383" cy="414808"/>
            </a:xfrm>
            <a:prstGeom prst="straightConnector1">
              <a:avLst/>
            </a:prstGeom>
            <a:ln w="38100">
              <a:solidFill>
                <a:srgbClr val="0033C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457200" y="4721186"/>
              <a:ext cx="4876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33CC"/>
                  </a:solidFill>
                </a:rPr>
                <a:t>H</a:t>
              </a:r>
              <a:r>
                <a:rPr lang="en-US" sz="2400" b="1" dirty="0" smtClean="0">
                  <a:solidFill>
                    <a:srgbClr val="0033CC"/>
                  </a:solidFill>
                </a:rPr>
                <a:t>osts implement simple rate control</a:t>
              </a:r>
              <a:r>
                <a:rPr lang="en-US" sz="2400" b="1" dirty="0">
                  <a:solidFill>
                    <a:srgbClr val="0033CC"/>
                  </a:solidFill>
                </a:rPr>
                <a:t> </a:t>
              </a:r>
              <a:r>
                <a:rPr lang="en-US" sz="2400" b="1" dirty="0" smtClean="0">
                  <a:solidFill>
                    <a:srgbClr val="0033CC"/>
                  </a:solidFill>
                </a:rPr>
                <a:t>to avoid high packet loss</a:t>
              </a:r>
            </a:p>
          </p:txBody>
        </p:sp>
      </p:grpSp>
      <p:sp>
        <p:nvSpPr>
          <p:cNvPr id="128" name="Freeform 127"/>
          <p:cNvSpPr/>
          <p:nvPr/>
        </p:nvSpPr>
        <p:spPr>
          <a:xfrm>
            <a:off x="3276600" y="5867400"/>
            <a:ext cx="710869" cy="600044"/>
          </a:xfrm>
          <a:custGeom>
            <a:avLst/>
            <a:gdLst>
              <a:gd name="connsiteX0" fmla="*/ 680019 w 710869"/>
              <a:gd name="connsiteY0" fmla="*/ 160012 h 600044"/>
              <a:gd name="connsiteX1" fmla="*/ 630018 w 710869"/>
              <a:gd name="connsiteY1" fmla="*/ 140010 h 600044"/>
              <a:gd name="connsiteX2" fmla="*/ 610017 w 710869"/>
              <a:gd name="connsiteY2" fmla="*/ 110008 h 600044"/>
              <a:gd name="connsiteX3" fmla="*/ 570016 w 710869"/>
              <a:gd name="connsiteY3" fmla="*/ 90007 h 600044"/>
              <a:gd name="connsiteX4" fmla="*/ 530015 w 710869"/>
              <a:gd name="connsiteY4" fmla="*/ 20002 h 600044"/>
              <a:gd name="connsiteX5" fmla="*/ 510014 w 710869"/>
              <a:gd name="connsiteY5" fmla="*/ 0 h 600044"/>
              <a:gd name="connsiteX6" fmla="*/ 300009 w 710869"/>
              <a:gd name="connsiteY6" fmla="*/ 30002 h 600044"/>
              <a:gd name="connsiteX7" fmla="*/ 250007 w 710869"/>
              <a:gd name="connsiteY7" fmla="*/ 50004 h 600044"/>
              <a:gd name="connsiteX8" fmla="*/ 170005 w 710869"/>
              <a:gd name="connsiteY8" fmla="*/ 90007 h 600044"/>
              <a:gd name="connsiteX9" fmla="*/ 90003 w 710869"/>
              <a:gd name="connsiteY9" fmla="*/ 190014 h 600044"/>
              <a:gd name="connsiteX10" fmla="*/ 70002 w 710869"/>
              <a:gd name="connsiteY10" fmla="*/ 230017 h 600044"/>
              <a:gd name="connsiteX11" fmla="*/ 30001 w 710869"/>
              <a:gd name="connsiteY11" fmla="*/ 290021 h 600044"/>
              <a:gd name="connsiteX12" fmla="*/ 0 w 710869"/>
              <a:gd name="connsiteY12" fmla="*/ 360026 h 600044"/>
              <a:gd name="connsiteX13" fmla="*/ 20001 w 710869"/>
              <a:gd name="connsiteY13" fmla="*/ 380028 h 600044"/>
              <a:gd name="connsiteX14" fmla="*/ 60002 w 710869"/>
              <a:gd name="connsiteY14" fmla="*/ 430031 h 600044"/>
              <a:gd name="connsiteX15" fmla="*/ 90003 w 710869"/>
              <a:gd name="connsiteY15" fmla="*/ 450033 h 600044"/>
              <a:gd name="connsiteX16" fmla="*/ 210006 w 710869"/>
              <a:gd name="connsiteY16" fmla="*/ 500037 h 600044"/>
              <a:gd name="connsiteX17" fmla="*/ 240007 w 710869"/>
              <a:gd name="connsiteY17" fmla="*/ 520038 h 600044"/>
              <a:gd name="connsiteX18" fmla="*/ 280008 w 710869"/>
              <a:gd name="connsiteY18" fmla="*/ 540039 h 600044"/>
              <a:gd name="connsiteX19" fmla="*/ 340010 w 710869"/>
              <a:gd name="connsiteY19" fmla="*/ 580042 h 600044"/>
              <a:gd name="connsiteX20" fmla="*/ 420012 w 710869"/>
              <a:gd name="connsiteY20" fmla="*/ 600044 h 600044"/>
              <a:gd name="connsiteX21" fmla="*/ 580016 w 710869"/>
              <a:gd name="connsiteY21" fmla="*/ 570042 h 600044"/>
              <a:gd name="connsiteX22" fmla="*/ 620017 w 710869"/>
              <a:gd name="connsiteY22" fmla="*/ 540039 h 600044"/>
              <a:gd name="connsiteX23" fmla="*/ 660018 w 710869"/>
              <a:gd name="connsiteY23" fmla="*/ 520038 h 600044"/>
              <a:gd name="connsiteX24" fmla="*/ 700019 w 710869"/>
              <a:gd name="connsiteY24" fmla="*/ 480035 h 600044"/>
              <a:gd name="connsiteX25" fmla="*/ 710020 w 710869"/>
              <a:gd name="connsiteY25" fmla="*/ 430031 h 600044"/>
              <a:gd name="connsiteX26" fmla="*/ 690019 w 710869"/>
              <a:gd name="connsiteY26" fmla="*/ 220016 h 600044"/>
              <a:gd name="connsiteX27" fmla="*/ 620017 w 710869"/>
              <a:gd name="connsiteY27" fmla="*/ 120009 h 600044"/>
              <a:gd name="connsiteX28" fmla="*/ 600017 w 710869"/>
              <a:gd name="connsiteY28" fmla="*/ 100007 h 600044"/>
              <a:gd name="connsiteX29" fmla="*/ 570016 w 710869"/>
              <a:gd name="connsiteY29" fmla="*/ 90007 h 6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0869" h="600044">
                <a:moveTo>
                  <a:pt x="680019" y="160012"/>
                </a:moveTo>
                <a:cubicBezTo>
                  <a:pt x="663352" y="153345"/>
                  <a:pt x="644625" y="150444"/>
                  <a:pt x="630018" y="140010"/>
                </a:cubicBezTo>
                <a:cubicBezTo>
                  <a:pt x="620238" y="133024"/>
                  <a:pt x="619250" y="117703"/>
                  <a:pt x="610017" y="110008"/>
                </a:cubicBezTo>
                <a:cubicBezTo>
                  <a:pt x="598565" y="100464"/>
                  <a:pt x="583350" y="96674"/>
                  <a:pt x="570016" y="90007"/>
                </a:cubicBezTo>
                <a:cubicBezTo>
                  <a:pt x="556330" y="62634"/>
                  <a:pt x="548860" y="43559"/>
                  <a:pt x="530015" y="20002"/>
                </a:cubicBezTo>
                <a:cubicBezTo>
                  <a:pt x="524125" y="12639"/>
                  <a:pt x="516681" y="6667"/>
                  <a:pt x="510014" y="0"/>
                </a:cubicBezTo>
                <a:cubicBezTo>
                  <a:pt x="398482" y="12393"/>
                  <a:pt x="373497" y="2443"/>
                  <a:pt x="300009" y="30002"/>
                </a:cubicBezTo>
                <a:cubicBezTo>
                  <a:pt x="283201" y="36305"/>
                  <a:pt x="266306" y="42481"/>
                  <a:pt x="250007" y="50004"/>
                </a:cubicBezTo>
                <a:cubicBezTo>
                  <a:pt x="222936" y="62499"/>
                  <a:pt x="170005" y="90007"/>
                  <a:pt x="170005" y="90007"/>
                </a:cubicBezTo>
                <a:cubicBezTo>
                  <a:pt x="124961" y="180098"/>
                  <a:pt x="184060" y="72437"/>
                  <a:pt x="90003" y="190014"/>
                </a:cubicBezTo>
                <a:cubicBezTo>
                  <a:pt x="80690" y="201656"/>
                  <a:pt x="77672" y="217233"/>
                  <a:pt x="70002" y="230017"/>
                </a:cubicBezTo>
                <a:cubicBezTo>
                  <a:pt x="57635" y="250630"/>
                  <a:pt x="42368" y="269408"/>
                  <a:pt x="30001" y="290021"/>
                </a:cubicBezTo>
                <a:cubicBezTo>
                  <a:pt x="11467" y="320912"/>
                  <a:pt x="10345" y="328992"/>
                  <a:pt x="0" y="360026"/>
                </a:cubicBezTo>
                <a:cubicBezTo>
                  <a:pt x="6667" y="366693"/>
                  <a:pt x="13865" y="372869"/>
                  <a:pt x="20001" y="380028"/>
                </a:cubicBezTo>
                <a:cubicBezTo>
                  <a:pt x="33892" y="396234"/>
                  <a:pt x="44909" y="414938"/>
                  <a:pt x="60002" y="430031"/>
                </a:cubicBezTo>
                <a:cubicBezTo>
                  <a:pt x="68501" y="438530"/>
                  <a:pt x="79697" y="443849"/>
                  <a:pt x="90003" y="450033"/>
                </a:cubicBezTo>
                <a:cubicBezTo>
                  <a:pt x="168707" y="497258"/>
                  <a:pt x="137481" y="485531"/>
                  <a:pt x="210006" y="500037"/>
                </a:cubicBezTo>
                <a:cubicBezTo>
                  <a:pt x="220006" y="506704"/>
                  <a:pt x="229572" y="514075"/>
                  <a:pt x="240007" y="520038"/>
                </a:cubicBezTo>
                <a:cubicBezTo>
                  <a:pt x="252950" y="527434"/>
                  <a:pt x="267604" y="531770"/>
                  <a:pt x="280008" y="540039"/>
                </a:cubicBezTo>
                <a:cubicBezTo>
                  <a:pt x="325777" y="570553"/>
                  <a:pt x="267501" y="555871"/>
                  <a:pt x="340010" y="580042"/>
                </a:cubicBezTo>
                <a:cubicBezTo>
                  <a:pt x="366087" y="588735"/>
                  <a:pt x="420012" y="600044"/>
                  <a:pt x="420012" y="600044"/>
                </a:cubicBezTo>
                <a:cubicBezTo>
                  <a:pt x="473347" y="590043"/>
                  <a:pt x="528041" y="585636"/>
                  <a:pt x="580016" y="570042"/>
                </a:cubicBezTo>
                <a:cubicBezTo>
                  <a:pt x="595981" y="565252"/>
                  <a:pt x="605883" y="548873"/>
                  <a:pt x="620017" y="540039"/>
                </a:cubicBezTo>
                <a:cubicBezTo>
                  <a:pt x="632658" y="532138"/>
                  <a:pt x="646684" y="526705"/>
                  <a:pt x="660018" y="520038"/>
                </a:cubicBezTo>
                <a:cubicBezTo>
                  <a:pt x="673352" y="506704"/>
                  <a:pt x="690861" y="496519"/>
                  <a:pt x="700019" y="480035"/>
                </a:cubicBezTo>
                <a:cubicBezTo>
                  <a:pt x="708274" y="465176"/>
                  <a:pt x="710020" y="447029"/>
                  <a:pt x="710020" y="430031"/>
                </a:cubicBezTo>
                <a:cubicBezTo>
                  <a:pt x="710020" y="395073"/>
                  <a:pt x="717165" y="279741"/>
                  <a:pt x="690019" y="220016"/>
                </a:cubicBezTo>
                <a:cubicBezTo>
                  <a:pt x="638174" y="105950"/>
                  <a:pt x="677434" y="165945"/>
                  <a:pt x="620017" y="120009"/>
                </a:cubicBezTo>
                <a:cubicBezTo>
                  <a:pt x="612655" y="114119"/>
                  <a:pt x="608102" y="104858"/>
                  <a:pt x="600017" y="100007"/>
                </a:cubicBezTo>
                <a:cubicBezTo>
                  <a:pt x="590978" y="94583"/>
                  <a:pt x="570016" y="90007"/>
                  <a:pt x="570016" y="90007"/>
                </a:cubicBezTo>
              </a:path>
            </a:pathLst>
          </a:custGeom>
          <a:ln w="38100">
            <a:solidFill>
              <a:srgbClr val="00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194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860"/>
    </mc:Choice>
    <mc:Fallback xmlns="">
      <p:transition xmlns:p14="http://schemas.microsoft.com/office/powerpoint/2010/main" spd="slow" advTm="4286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  <p:bldP spid="1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63839" y="2971372"/>
            <a:ext cx="2971800" cy="2743628"/>
          </a:xfrm>
          <a:prstGeom prst="ellips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913303" y="3881697"/>
            <a:ext cx="437584" cy="6133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/>
          </a:p>
        </p:txBody>
      </p:sp>
      <p:sp>
        <p:nvSpPr>
          <p:cNvPr id="32" name="Rectangle 31"/>
          <p:cNvSpPr/>
          <p:nvPr/>
        </p:nvSpPr>
        <p:spPr>
          <a:xfrm>
            <a:off x="3135253" y="3690088"/>
            <a:ext cx="437584" cy="6133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/>
          </a:p>
        </p:txBody>
      </p:sp>
      <p:sp>
        <p:nvSpPr>
          <p:cNvPr id="33" name="Rectangle 32"/>
          <p:cNvSpPr/>
          <p:nvPr/>
        </p:nvSpPr>
        <p:spPr>
          <a:xfrm>
            <a:off x="4402139" y="4723855"/>
            <a:ext cx="437584" cy="6133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/>
          </a:p>
        </p:txBody>
      </p:sp>
      <p:sp>
        <p:nvSpPr>
          <p:cNvPr id="34" name="Rectangle 33"/>
          <p:cNvSpPr/>
          <p:nvPr/>
        </p:nvSpPr>
        <p:spPr>
          <a:xfrm>
            <a:off x="3561784" y="4851329"/>
            <a:ext cx="437584" cy="6133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/>
          </a:p>
        </p:txBody>
      </p:sp>
      <p:sp>
        <p:nvSpPr>
          <p:cNvPr id="35" name="Rectangle 34"/>
          <p:cNvSpPr/>
          <p:nvPr/>
        </p:nvSpPr>
        <p:spPr>
          <a:xfrm>
            <a:off x="3868739" y="3992913"/>
            <a:ext cx="437584" cy="61337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pFabric</a:t>
            </a:r>
            <a:r>
              <a:rPr lang="en-US" dirty="0" smtClean="0"/>
              <a:t> Switch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859548" y="3927688"/>
            <a:ext cx="105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Switch Port</a:t>
            </a:r>
            <a:endParaRPr lang="en-US" sz="24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5830323" y="4431872"/>
            <a:ext cx="705793" cy="762000"/>
            <a:chOff x="6897409" y="2819400"/>
            <a:chExt cx="705793" cy="762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897410" y="2819400"/>
              <a:ext cx="0" cy="762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6897409" y="3204927"/>
              <a:ext cx="70579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3561784" y="4851329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7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02139" y="4723855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5" name="Rectangle 24"/>
          <p:cNvSpPr/>
          <p:nvPr/>
        </p:nvSpPr>
        <p:spPr>
          <a:xfrm>
            <a:off x="3135253" y="3690088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9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915923" y="3881697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4</a:t>
            </a:r>
            <a:endParaRPr lang="en-US" sz="3600" b="1" dirty="0"/>
          </a:p>
        </p:txBody>
      </p:sp>
      <p:sp>
        <p:nvSpPr>
          <p:cNvPr id="27" name="Rectangle 26"/>
          <p:cNvSpPr/>
          <p:nvPr/>
        </p:nvSpPr>
        <p:spPr>
          <a:xfrm>
            <a:off x="3868739" y="3992913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28600" y="1663005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 Scheduling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send highest priority packet first</a:t>
            </a:r>
            <a:endParaRPr lang="en-US" sz="28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0600" y="1663005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Priority Dropping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drop lowest priority packets first</a:t>
            </a:r>
            <a:endParaRPr lang="en-US" sz="2800" b="1" dirty="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-570477" y="4482424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-1010216" y="4477759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51" name="Rectangle 50"/>
          <p:cNvSpPr/>
          <p:nvPr/>
        </p:nvSpPr>
        <p:spPr>
          <a:xfrm>
            <a:off x="-1447800" y="4482424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/>
              <a:t>2</a:t>
            </a:r>
            <a:endParaRPr lang="en-US" sz="3600" b="1" dirty="0"/>
          </a:p>
        </p:txBody>
      </p:sp>
      <p:sp>
        <p:nvSpPr>
          <p:cNvPr id="29" name="Rectangle 28"/>
          <p:cNvSpPr/>
          <p:nvPr/>
        </p:nvSpPr>
        <p:spPr>
          <a:xfrm>
            <a:off x="4249739" y="3234685"/>
            <a:ext cx="437584" cy="6133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5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257800" y="5334000"/>
            <a:ext cx="29718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small “bag” of packets per-port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13</a:t>
            </a:fld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76200" y="5791200"/>
            <a:ext cx="5181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err="1">
                <a:solidFill>
                  <a:srgbClr val="BD0A12"/>
                </a:solidFill>
              </a:rPr>
              <a:t>p</a:t>
            </a:r>
            <a:r>
              <a:rPr lang="en-US" sz="2400" b="1" dirty="0" err="1" smtClean="0">
                <a:solidFill>
                  <a:srgbClr val="BD0A12"/>
                </a:solidFill>
              </a:rPr>
              <a:t>rio</a:t>
            </a:r>
            <a:r>
              <a:rPr lang="en-US" sz="2400" b="1" dirty="0" smtClean="0">
                <a:solidFill>
                  <a:srgbClr val="BD0A12"/>
                </a:solidFill>
              </a:rPr>
              <a:t> = remaining flow size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28600" y="152400"/>
            <a:ext cx="1281183" cy="1091470"/>
            <a:chOff x="2553762" y="2124177"/>
            <a:chExt cx="4193123" cy="3572220"/>
          </a:xfrm>
        </p:grpSpPr>
        <p:sp>
          <p:nvSpPr>
            <p:cNvPr id="38" name="Rectangle 37"/>
            <p:cNvSpPr/>
            <p:nvPr/>
          </p:nvSpPr>
          <p:spPr>
            <a:xfrm>
              <a:off x="25537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9" name="Straight Connector 38"/>
            <p:cNvCxnSpPr>
              <a:stCxn id="38" idx="0"/>
            </p:cNvCxnSpPr>
            <p:nvPr/>
          </p:nvCxnSpPr>
          <p:spPr>
            <a:xfrm flipV="1">
              <a:off x="2745324" y="4419600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2416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241685" y="263651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V="1">
              <a:off x="3241685" y="263651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 flipV="1">
              <a:off x="39274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613285" y="263651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4613285" y="263651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90" idx="0"/>
            </p:cNvCxnSpPr>
            <p:nvPr/>
          </p:nvCxnSpPr>
          <p:spPr>
            <a:xfrm flipH="1" flipV="1">
              <a:off x="3927485" y="2636520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 flipV="1">
              <a:off x="4765685" y="2636520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90" idx="0"/>
            </p:cNvCxnSpPr>
            <p:nvPr/>
          </p:nvCxnSpPr>
          <p:spPr>
            <a:xfrm flipH="1" flipV="1">
              <a:off x="5603885" y="2636520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30109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468162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58" name="Straight Connector 57"/>
            <p:cNvCxnSpPr>
              <a:stCxn id="56" idx="0"/>
            </p:cNvCxnSpPr>
            <p:nvPr/>
          </p:nvCxnSpPr>
          <p:spPr>
            <a:xfrm flipH="1" flipV="1">
              <a:off x="3197750" y="4419600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7" idx="0"/>
            </p:cNvCxnSpPr>
            <p:nvPr/>
          </p:nvCxnSpPr>
          <p:spPr>
            <a:xfrm flipH="1" flipV="1">
              <a:off x="3197750" y="4419600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4003685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61" name="Straight Connector 60"/>
            <p:cNvCxnSpPr>
              <a:stCxn id="60" idx="0"/>
            </p:cNvCxnSpPr>
            <p:nvPr/>
          </p:nvCxnSpPr>
          <p:spPr>
            <a:xfrm flipV="1">
              <a:off x="4195247" y="4419600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44608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180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64" name="Straight Connector 63"/>
            <p:cNvCxnSpPr>
              <a:stCxn id="62" idx="0"/>
            </p:cNvCxnSpPr>
            <p:nvPr/>
          </p:nvCxnSpPr>
          <p:spPr>
            <a:xfrm flipH="1" flipV="1">
              <a:off x="4645550" y="4419600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3" idx="0"/>
            </p:cNvCxnSpPr>
            <p:nvPr/>
          </p:nvCxnSpPr>
          <p:spPr>
            <a:xfrm flipH="1" flipV="1">
              <a:off x="4645550" y="4419600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3622685" y="2124177"/>
              <a:ext cx="545969" cy="678181"/>
              <a:chOff x="1027560" y="1988818"/>
              <a:chExt cx="545969" cy="678181"/>
            </a:xfrm>
          </p:grpSpPr>
          <p:sp>
            <p:nvSpPr>
              <p:cNvPr id="149" name="Cube 148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1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2747082" y="4333601"/>
              <a:ext cx="978209" cy="243008"/>
              <a:chOff x="5220661" y="3675707"/>
              <a:chExt cx="978209" cy="243008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2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4168476" y="4333601"/>
              <a:ext cx="978209" cy="243008"/>
              <a:chOff x="5220661" y="3675707"/>
              <a:chExt cx="978209" cy="243008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9" name="Group 68"/>
            <p:cNvGrpSpPr/>
            <p:nvPr/>
          </p:nvGrpSpPr>
          <p:grpSpPr>
            <a:xfrm>
              <a:off x="4486020" y="2128098"/>
              <a:ext cx="545969" cy="678181"/>
              <a:chOff x="1027560" y="1988818"/>
              <a:chExt cx="545969" cy="678181"/>
            </a:xfrm>
          </p:grpSpPr>
          <p:sp>
            <p:nvSpPr>
              <p:cNvPr id="103" name="Cube 102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5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5362716" y="2141219"/>
              <a:ext cx="545969" cy="678181"/>
              <a:chOff x="1027560" y="1988818"/>
              <a:chExt cx="545969" cy="678181"/>
            </a:xfrm>
          </p:grpSpPr>
          <p:sp>
            <p:nvSpPr>
              <p:cNvPr id="99" name="Cube 98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1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54493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2" name="Straight Connector 71"/>
            <p:cNvCxnSpPr>
              <a:stCxn id="71" idx="0"/>
            </p:cNvCxnSpPr>
            <p:nvPr/>
          </p:nvCxnSpPr>
          <p:spPr>
            <a:xfrm flipV="1">
              <a:off x="5640924" y="4419599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59065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363762" y="5333999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5" name="Straight Connector 74"/>
            <p:cNvCxnSpPr>
              <a:stCxn id="73" idx="0"/>
            </p:cNvCxnSpPr>
            <p:nvPr/>
          </p:nvCxnSpPr>
          <p:spPr>
            <a:xfrm flipH="1" flipV="1">
              <a:off x="6093350" y="4419599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4" idx="0"/>
            </p:cNvCxnSpPr>
            <p:nvPr/>
          </p:nvCxnSpPr>
          <p:spPr>
            <a:xfrm flipH="1" flipV="1">
              <a:off x="6093350" y="4419599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5579365" y="4342092"/>
              <a:ext cx="978209" cy="243008"/>
              <a:chOff x="5220661" y="3675707"/>
              <a:chExt cx="978209" cy="243008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53" name="Freeform 152"/>
          <p:cNvSpPr/>
          <p:nvPr/>
        </p:nvSpPr>
        <p:spPr>
          <a:xfrm>
            <a:off x="1066800" y="667870"/>
            <a:ext cx="521677" cy="398929"/>
          </a:xfrm>
          <a:custGeom>
            <a:avLst/>
            <a:gdLst>
              <a:gd name="connsiteX0" fmla="*/ 974704 w 974704"/>
              <a:gd name="connsiteY0" fmla="*/ 531609 h 610366"/>
              <a:gd name="connsiteX1" fmla="*/ 905785 w 974704"/>
              <a:gd name="connsiteY1" fmla="*/ 551298 h 610366"/>
              <a:gd name="connsiteX2" fmla="*/ 876249 w 974704"/>
              <a:gd name="connsiteY2" fmla="*/ 561143 h 610366"/>
              <a:gd name="connsiteX3" fmla="*/ 817176 w 974704"/>
              <a:gd name="connsiteY3" fmla="*/ 570987 h 610366"/>
              <a:gd name="connsiteX4" fmla="*/ 728567 w 974704"/>
              <a:gd name="connsiteY4" fmla="*/ 590677 h 610366"/>
              <a:gd name="connsiteX5" fmla="*/ 699030 w 974704"/>
              <a:gd name="connsiteY5" fmla="*/ 600521 h 610366"/>
              <a:gd name="connsiteX6" fmla="*/ 649803 w 974704"/>
              <a:gd name="connsiteY6" fmla="*/ 610366 h 610366"/>
              <a:gd name="connsiteX7" fmla="*/ 295365 w 974704"/>
              <a:gd name="connsiteY7" fmla="*/ 600521 h 610366"/>
              <a:gd name="connsiteX8" fmla="*/ 177219 w 974704"/>
              <a:gd name="connsiteY8" fmla="*/ 561143 h 610366"/>
              <a:gd name="connsiteX9" fmla="*/ 88610 w 974704"/>
              <a:gd name="connsiteY9" fmla="*/ 511920 h 610366"/>
              <a:gd name="connsiteX10" fmla="*/ 49228 w 974704"/>
              <a:gd name="connsiteY10" fmla="*/ 472541 h 610366"/>
              <a:gd name="connsiteX11" fmla="*/ 19691 w 974704"/>
              <a:gd name="connsiteY11" fmla="*/ 423318 h 610366"/>
              <a:gd name="connsiteX12" fmla="*/ 0 w 974704"/>
              <a:gd name="connsiteY12" fmla="*/ 354406 h 610366"/>
              <a:gd name="connsiteX13" fmla="*/ 9846 w 974704"/>
              <a:gd name="connsiteY13" fmla="*/ 255960 h 610366"/>
              <a:gd name="connsiteX14" fmla="*/ 29537 w 974704"/>
              <a:gd name="connsiteY14" fmla="*/ 226426 h 610366"/>
              <a:gd name="connsiteX15" fmla="*/ 59073 w 974704"/>
              <a:gd name="connsiteY15" fmla="*/ 196892 h 610366"/>
              <a:gd name="connsiteX16" fmla="*/ 127992 w 974704"/>
              <a:gd name="connsiteY16" fmla="*/ 157514 h 610366"/>
              <a:gd name="connsiteX17" fmla="*/ 187065 w 974704"/>
              <a:gd name="connsiteY17" fmla="*/ 137825 h 610366"/>
              <a:gd name="connsiteX18" fmla="*/ 265828 w 974704"/>
              <a:gd name="connsiteY18" fmla="*/ 88602 h 610366"/>
              <a:gd name="connsiteX19" fmla="*/ 344592 w 974704"/>
              <a:gd name="connsiteY19" fmla="*/ 49223 h 610366"/>
              <a:gd name="connsiteX20" fmla="*/ 383974 w 974704"/>
              <a:gd name="connsiteY20" fmla="*/ 19689 h 610366"/>
              <a:gd name="connsiteX21" fmla="*/ 443047 w 974704"/>
              <a:gd name="connsiteY21" fmla="*/ 9845 h 610366"/>
              <a:gd name="connsiteX22" fmla="*/ 492275 w 974704"/>
              <a:gd name="connsiteY22" fmla="*/ 0 h 610366"/>
              <a:gd name="connsiteX23" fmla="*/ 649803 w 974704"/>
              <a:gd name="connsiteY23" fmla="*/ 9845 h 610366"/>
              <a:gd name="connsiteX24" fmla="*/ 708876 w 974704"/>
              <a:gd name="connsiteY24" fmla="*/ 39379 h 610366"/>
              <a:gd name="connsiteX25" fmla="*/ 738412 w 974704"/>
              <a:gd name="connsiteY25" fmla="*/ 49223 h 610366"/>
              <a:gd name="connsiteX26" fmla="*/ 817176 w 974704"/>
              <a:gd name="connsiteY26" fmla="*/ 118135 h 610366"/>
              <a:gd name="connsiteX27" fmla="*/ 846712 w 974704"/>
              <a:gd name="connsiteY27" fmla="*/ 147669 h 610366"/>
              <a:gd name="connsiteX28" fmla="*/ 876249 w 974704"/>
              <a:gd name="connsiteY28" fmla="*/ 177203 h 610366"/>
              <a:gd name="connsiteX29" fmla="*/ 886094 w 974704"/>
              <a:gd name="connsiteY29" fmla="*/ 206737 h 610366"/>
              <a:gd name="connsiteX30" fmla="*/ 905785 w 974704"/>
              <a:gd name="connsiteY30" fmla="*/ 275649 h 610366"/>
              <a:gd name="connsiteX31" fmla="*/ 895940 w 974704"/>
              <a:gd name="connsiteY31" fmla="*/ 364251 h 610366"/>
              <a:gd name="connsiteX32" fmla="*/ 886094 w 974704"/>
              <a:gd name="connsiteY32" fmla="*/ 393784 h 610366"/>
              <a:gd name="connsiteX33" fmla="*/ 876249 w 974704"/>
              <a:gd name="connsiteY33" fmla="*/ 570987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74704" h="610366">
                <a:moveTo>
                  <a:pt x="974704" y="531609"/>
                </a:moveTo>
                <a:lnTo>
                  <a:pt x="905785" y="551298"/>
                </a:lnTo>
                <a:cubicBezTo>
                  <a:pt x="895845" y="554280"/>
                  <a:pt x="886380" y="558892"/>
                  <a:pt x="876249" y="561143"/>
                </a:cubicBezTo>
                <a:cubicBezTo>
                  <a:pt x="856762" y="565473"/>
                  <a:pt x="836867" y="567706"/>
                  <a:pt x="817176" y="570987"/>
                </a:cubicBezTo>
                <a:cubicBezTo>
                  <a:pt x="750693" y="593147"/>
                  <a:pt x="832518" y="567579"/>
                  <a:pt x="728567" y="590677"/>
                </a:cubicBezTo>
                <a:cubicBezTo>
                  <a:pt x="718436" y="592928"/>
                  <a:pt x="709098" y="598004"/>
                  <a:pt x="699030" y="600521"/>
                </a:cubicBezTo>
                <a:cubicBezTo>
                  <a:pt x="682796" y="604579"/>
                  <a:pt x="666212" y="607084"/>
                  <a:pt x="649803" y="610366"/>
                </a:cubicBezTo>
                <a:cubicBezTo>
                  <a:pt x="531657" y="607084"/>
                  <a:pt x="412921" y="612765"/>
                  <a:pt x="295365" y="600521"/>
                </a:cubicBezTo>
                <a:cubicBezTo>
                  <a:pt x="254077" y="596221"/>
                  <a:pt x="177219" y="561143"/>
                  <a:pt x="177219" y="561143"/>
                </a:cubicBezTo>
                <a:cubicBezTo>
                  <a:pt x="109511" y="516008"/>
                  <a:pt x="140597" y="529247"/>
                  <a:pt x="88610" y="511920"/>
                </a:cubicBezTo>
                <a:cubicBezTo>
                  <a:pt x="75483" y="498794"/>
                  <a:pt x="60019" y="487647"/>
                  <a:pt x="49228" y="472541"/>
                </a:cubicBezTo>
                <a:cubicBezTo>
                  <a:pt x="-14681" y="383077"/>
                  <a:pt x="92453" y="496077"/>
                  <a:pt x="19691" y="423318"/>
                </a:cubicBezTo>
                <a:cubicBezTo>
                  <a:pt x="15050" y="409394"/>
                  <a:pt x="0" y="366763"/>
                  <a:pt x="0" y="354406"/>
                </a:cubicBezTo>
                <a:cubicBezTo>
                  <a:pt x="0" y="321427"/>
                  <a:pt x="2430" y="288094"/>
                  <a:pt x="9846" y="255960"/>
                </a:cubicBezTo>
                <a:cubicBezTo>
                  <a:pt x="12507" y="244431"/>
                  <a:pt x="21962" y="235515"/>
                  <a:pt x="29537" y="226426"/>
                </a:cubicBezTo>
                <a:cubicBezTo>
                  <a:pt x="38451" y="215730"/>
                  <a:pt x="48377" y="205805"/>
                  <a:pt x="59073" y="196892"/>
                </a:cubicBezTo>
                <a:cubicBezTo>
                  <a:pt x="75467" y="183232"/>
                  <a:pt x="109475" y="164920"/>
                  <a:pt x="127992" y="157514"/>
                </a:cubicBezTo>
                <a:cubicBezTo>
                  <a:pt x="147264" y="149806"/>
                  <a:pt x="187065" y="137825"/>
                  <a:pt x="187065" y="137825"/>
                </a:cubicBezTo>
                <a:cubicBezTo>
                  <a:pt x="255455" y="86537"/>
                  <a:pt x="196327" y="127210"/>
                  <a:pt x="265828" y="88602"/>
                </a:cubicBezTo>
                <a:cubicBezTo>
                  <a:pt x="335580" y="49854"/>
                  <a:pt x="290598" y="67221"/>
                  <a:pt x="344592" y="49223"/>
                </a:cubicBezTo>
                <a:cubicBezTo>
                  <a:pt x="357719" y="39378"/>
                  <a:pt x="368739" y="25782"/>
                  <a:pt x="383974" y="19689"/>
                </a:cubicBezTo>
                <a:cubicBezTo>
                  <a:pt x="402509" y="12276"/>
                  <a:pt x="423406" y="13416"/>
                  <a:pt x="443047" y="9845"/>
                </a:cubicBezTo>
                <a:cubicBezTo>
                  <a:pt x="459511" y="6852"/>
                  <a:pt x="475866" y="3282"/>
                  <a:pt x="492275" y="0"/>
                </a:cubicBezTo>
                <a:cubicBezTo>
                  <a:pt x="544784" y="3282"/>
                  <a:pt x="597480" y="4338"/>
                  <a:pt x="649803" y="9845"/>
                </a:cubicBezTo>
                <a:cubicBezTo>
                  <a:pt x="681151" y="13144"/>
                  <a:pt x="681437" y="25661"/>
                  <a:pt x="708876" y="39379"/>
                </a:cubicBezTo>
                <a:cubicBezTo>
                  <a:pt x="718158" y="44020"/>
                  <a:pt x="728567" y="45942"/>
                  <a:pt x="738412" y="49223"/>
                </a:cubicBezTo>
                <a:cubicBezTo>
                  <a:pt x="787257" y="81782"/>
                  <a:pt x="759583" y="60546"/>
                  <a:pt x="817176" y="118135"/>
                </a:cubicBezTo>
                <a:lnTo>
                  <a:pt x="846712" y="147669"/>
                </a:lnTo>
                <a:lnTo>
                  <a:pt x="876249" y="177203"/>
                </a:lnTo>
                <a:cubicBezTo>
                  <a:pt x="879531" y="187048"/>
                  <a:pt x="883243" y="196759"/>
                  <a:pt x="886094" y="206737"/>
                </a:cubicBezTo>
                <a:cubicBezTo>
                  <a:pt x="910819" y="293267"/>
                  <a:pt x="882180" y="204836"/>
                  <a:pt x="905785" y="275649"/>
                </a:cubicBezTo>
                <a:cubicBezTo>
                  <a:pt x="902503" y="305183"/>
                  <a:pt x="900826" y="334940"/>
                  <a:pt x="895940" y="364251"/>
                </a:cubicBezTo>
                <a:cubicBezTo>
                  <a:pt x="894234" y="374487"/>
                  <a:pt x="887180" y="383464"/>
                  <a:pt x="886094" y="393784"/>
                </a:cubicBezTo>
                <a:cubicBezTo>
                  <a:pt x="875840" y="491192"/>
                  <a:pt x="876249" y="507007"/>
                  <a:pt x="876249" y="570987"/>
                </a:cubicBezTo>
              </a:path>
            </a:pathLst>
          </a:custGeom>
          <a:ln w="38100">
            <a:solidFill>
              <a:srgbClr val="BD0A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574088" y="460870"/>
            <a:ext cx="546111" cy="271489"/>
          </a:xfrm>
          <a:prstGeom prst="straightConnector1">
            <a:avLst/>
          </a:prstGeom>
          <a:ln w="38100">
            <a:solidFill>
              <a:srgbClr val="BD0A1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Freeform 153"/>
          <p:cNvSpPr/>
          <p:nvPr/>
        </p:nvSpPr>
        <p:spPr>
          <a:xfrm>
            <a:off x="914400" y="64351"/>
            <a:ext cx="521677" cy="398929"/>
          </a:xfrm>
          <a:custGeom>
            <a:avLst/>
            <a:gdLst>
              <a:gd name="connsiteX0" fmla="*/ 974704 w 974704"/>
              <a:gd name="connsiteY0" fmla="*/ 531609 h 610366"/>
              <a:gd name="connsiteX1" fmla="*/ 905785 w 974704"/>
              <a:gd name="connsiteY1" fmla="*/ 551298 h 610366"/>
              <a:gd name="connsiteX2" fmla="*/ 876249 w 974704"/>
              <a:gd name="connsiteY2" fmla="*/ 561143 h 610366"/>
              <a:gd name="connsiteX3" fmla="*/ 817176 w 974704"/>
              <a:gd name="connsiteY3" fmla="*/ 570987 h 610366"/>
              <a:gd name="connsiteX4" fmla="*/ 728567 w 974704"/>
              <a:gd name="connsiteY4" fmla="*/ 590677 h 610366"/>
              <a:gd name="connsiteX5" fmla="*/ 699030 w 974704"/>
              <a:gd name="connsiteY5" fmla="*/ 600521 h 610366"/>
              <a:gd name="connsiteX6" fmla="*/ 649803 w 974704"/>
              <a:gd name="connsiteY6" fmla="*/ 610366 h 610366"/>
              <a:gd name="connsiteX7" fmla="*/ 295365 w 974704"/>
              <a:gd name="connsiteY7" fmla="*/ 600521 h 610366"/>
              <a:gd name="connsiteX8" fmla="*/ 177219 w 974704"/>
              <a:gd name="connsiteY8" fmla="*/ 561143 h 610366"/>
              <a:gd name="connsiteX9" fmla="*/ 88610 w 974704"/>
              <a:gd name="connsiteY9" fmla="*/ 511920 h 610366"/>
              <a:gd name="connsiteX10" fmla="*/ 49228 w 974704"/>
              <a:gd name="connsiteY10" fmla="*/ 472541 h 610366"/>
              <a:gd name="connsiteX11" fmla="*/ 19691 w 974704"/>
              <a:gd name="connsiteY11" fmla="*/ 423318 h 610366"/>
              <a:gd name="connsiteX12" fmla="*/ 0 w 974704"/>
              <a:gd name="connsiteY12" fmla="*/ 354406 h 610366"/>
              <a:gd name="connsiteX13" fmla="*/ 9846 w 974704"/>
              <a:gd name="connsiteY13" fmla="*/ 255960 h 610366"/>
              <a:gd name="connsiteX14" fmla="*/ 29537 w 974704"/>
              <a:gd name="connsiteY14" fmla="*/ 226426 h 610366"/>
              <a:gd name="connsiteX15" fmla="*/ 59073 w 974704"/>
              <a:gd name="connsiteY15" fmla="*/ 196892 h 610366"/>
              <a:gd name="connsiteX16" fmla="*/ 127992 w 974704"/>
              <a:gd name="connsiteY16" fmla="*/ 157514 h 610366"/>
              <a:gd name="connsiteX17" fmla="*/ 187065 w 974704"/>
              <a:gd name="connsiteY17" fmla="*/ 137825 h 610366"/>
              <a:gd name="connsiteX18" fmla="*/ 265828 w 974704"/>
              <a:gd name="connsiteY18" fmla="*/ 88602 h 610366"/>
              <a:gd name="connsiteX19" fmla="*/ 344592 w 974704"/>
              <a:gd name="connsiteY19" fmla="*/ 49223 h 610366"/>
              <a:gd name="connsiteX20" fmla="*/ 383974 w 974704"/>
              <a:gd name="connsiteY20" fmla="*/ 19689 h 610366"/>
              <a:gd name="connsiteX21" fmla="*/ 443047 w 974704"/>
              <a:gd name="connsiteY21" fmla="*/ 9845 h 610366"/>
              <a:gd name="connsiteX22" fmla="*/ 492275 w 974704"/>
              <a:gd name="connsiteY22" fmla="*/ 0 h 610366"/>
              <a:gd name="connsiteX23" fmla="*/ 649803 w 974704"/>
              <a:gd name="connsiteY23" fmla="*/ 9845 h 610366"/>
              <a:gd name="connsiteX24" fmla="*/ 708876 w 974704"/>
              <a:gd name="connsiteY24" fmla="*/ 39379 h 610366"/>
              <a:gd name="connsiteX25" fmla="*/ 738412 w 974704"/>
              <a:gd name="connsiteY25" fmla="*/ 49223 h 610366"/>
              <a:gd name="connsiteX26" fmla="*/ 817176 w 974704"/>
              <a:gd name="connsiteY26" fmla="*/ 118135 h 610366"/>
              <a:gd name="connsiteX27" fmla="*/ 846712 w 974704"/>
              <a:gd name="connsiteY27" fmla="*/ 147669 h 610366"/>
              <a:gd name="connsiteX28" fmla="*/ 876249 w 974704"/>
              <a:gd name="connsiteY28" fmla="*/ 177203 h 610366"/>
              <a:gd name="connsiteX29" fmla="*/ 886094 w 974704"/>
              <a:gd name="connsiteY29" fmla="*/ 206737 h 610366"/>
              <a:gd name="connsiteX30" fmla="*/ 905785 w 974704"/>
              <a:gd name="connsiteY30" fmla="*/ 275649 h 610366"/>
              <a:gd name="connsiteX31" fmla="*/ 895940 w 974704"/>
              <a:gd name="connsiteY31" fmla="*/ 364251 h 610366"/>
              <a:gd name="connsiteX32" fmla="*/ 886094 w 974704"/>
              <a:gd name="connsiteY32" fmla="*/ 393784 h 610366"/>
              <a:gd name="connsiteX33" fmla="*/ 876249 w 974704"/>
              <a:gd name="connsiteY33" fmla="*/ 570987 h 61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74704" h="610366">
                <a:moveTo>
                  <a:pt x="974704" y="531609"/>
                </a:moveTo>
                <a:lnTo>
                  <a:pt x="905785" y="551298"/>
                </a:lnTo>
                <a:cubicBezTo>
                  <a:pt x="895845" y="554280"/>
                  <a:pt x="886380" y="558892"/>
                  <a:pt x="876249" y="561143"/>
                </a:cubicBezTo>
                <a:cubicBezTo>
                  <a:pt x="856762" y="565473"/>
                  <a:pt x="836867" y="567706"/>
                  <a:pt x="817176" y="570987"/>
                </a:cubicBezTo>
                <a:cubicBezTo>
                  <a:pt x="750693" y="593147"/>
                  <a:pt x="832518" y="567579"/>
                  <a:pt x="728567" y="590677"/>
                </a:cubicBezTo>
                <a:cubicBezTo>
                  <a:pt x="718436" y="592928"/>
                  <a:pt x="709098" y="598004"/>
                  <a:pt x="699030" y="600521"/>
                </a:cubicBezTo>
                <a:cubicBezTo>
                  <a:pt x="682796" y="604579"/>
                  <a:pt x="666212" y="607084"/>
                  <a:pt x="649803" y="610366"/>
                </a:cubicBezTo>
                <a:cubicBezTo>
                  <a:pt x="531657" y="607084"/>
                  <a:pt x="412921" y="612765"/>
                  <a:pt x="295365" y="600521"/>
                </a:cubicBezTo>
                <a:cubicBezTo>
                  <a:pt x="254077" y="596221"/>
                  <a:pt x="177219" y="561143"/>
                  <a:pt x="177219" y="561143"/>
                </a:cubicBezTo>
                <a:cubicBezTo>
                  <a:pt x="109511" y="516008"/>
                  <a:pt x="140597" y="529247"/>
                  <a:pt x="88610" y="511920"/>
                </a:cubicBezTo>
                <a:cubicBezTo>
                  <a:pt x="75483" y="498794"/>
                  <a:pt x="60019" y="487647"/>
                  <a:pt x="49228" y="472541"/>
                </a:cubicBezTo>
                <a:cubicBezTo>
                  <a:pt x="-14681" y="383077"/>
                  <a:pt x="92453" y="496077"/>
                  <a:pt x="19691" y="423318"/>
                </a:cubicBezTo>
                <a:cubicBezTo>
                  <a:pt x="15050" y="409394"/>
                  <a:pt x="0" y="366763"/>
                  <a:pt x="0" y="354406"/>
                </a:cubicBezTo>
                <a:cubicBezTo>
                  <a:pt x="0" y="321427"/>
                  <a:pt x="2430" y="288094"/>
                  <a:pt x="9846" y="255960"/>
                </a:cubicBezTo>
                <a:cubicBezTo>
                  <a:pt x="12507" y="244431"/>
                  <a:pt x="21962" y="235515"/>
                  <a:pt x="29537" y="226426"/>
                </a:cubicBezTo>
                <a:cubicBezTo>
                  <a:pt x="38451" y="215730"/>
                  <a:pt x="48377" y="205805"/>
                  <a:pt x="59073" y="196892"/>
                </a:cubicBezTo>
                <a:cubicBezTo>
                  <a:pt x="75467" y="183232"/>
                  <a:pt x="109475" y="164920"/>
                  <a:pt x="127992" y="157514"/>
                </a:cubicBezTo>
                <a:cubicBezTo>
                  <a:pt x="147264" y="149806"/>
                  <a:pt x="187065" y="137825"/>
                  <a:pt x="187065" y="137825"/>
                </a:cubicBezTo>
                <a:cubicBezTo>
                  <a:pt x="255455" y="86537"/>
                  <a:pt x="196327" y="127210"/>
                  <a:pt x="265828" y="88602"/>
                </a:cubicBezTo>
                <a:cubicBezTo>
                  <a:pt x="335580" y="49854"/>
                  <a:pt x="290598" y="67221"/>
                  <a:pt x="344592" y="49223"/>
                </a:cubicBezTo>
                <a:cubicBezTo>
                  <a:pt x="357719" y="39378"/>
                  <a:pt x="368739" y="25782"/>
                  <a:pt x="383974" y="19689"/>
                </a:cubicBezTo>
                <a:cubicBezTo>
                  <a:pt x="402509" y="12276"/>
                  <a:pt x="423406" y="13416"/>
                  <a:pt x="443047" y="9845"/>
                </a:cubicBezTo>
                <a:cubicBezTo>
                  <a:pt x="459511" y="6852"/>
                  <a:pt x="475866" y="3282"/>
                  <a:pt x="492275" y="0"/>
                </a:cubicBezTo>
                <a:cubicBezTo>
                  <a:pt x="544784" y="3282"/>
                  <a:pt x="597480" y="4338"/>
                  <a:pt x="649803" y="9845"/>
                </a:cubicBezTo>
                <a:cubicBezTo>
                  <a:pt x="681151" y="13144"/>
                  <a:pt x="681437" y="25661"/>
                  <a:pt x="708876" y="39379"/>
                </a:cubicBezTo>
                <a:cubicBezTo>
                  <a:pt x="718158" y="44020"/>
                  <a:pt x="728567" y="45942"/>
                  <a:pt x="738412" y="49223"/>
                </a:cubicBezTo>
                <a:cubicBezTo>
                  <a:pt x="787257" y="81782"/>
                  <a:pt x="759583" y="60546"/>
                  <a:pt x="817176" y="118135"/>
                </a:cubicBezTo>
                <a:lnTo>
                  <a:pt x="846712" y="147669"/>
                </a:lnTo>
                <a:lnTo>
                  <a:pt x="876249" y="177203"/>
                </a:lnTo>
                <a:cubicBezTo>
                  <a:pt x="879531" y="187048"/>
                  <a:pt x="883243" y="196759"/>
                  <a:pt x="886094" y="206737"/>
                </a:cubicBezTo>
                <a:cubicBezTo>
                  <a:pt x="910819" y="293267"/>
                  <a:pt x="882180" y="204836"/>
                  <a:pt x="905785" y="275649"/>
                </a:cubicBezTo>
                <a:cubicBezTo>
                  <a:pt x="902503" y="305183"/>
                  <a:pt x="900826" y="334940"/>
                  <a:pt x="895940" y="364251"/>
                </a:cubicBezTo>
                <a:cubicBezTo>
                  <a:pt x="894234" y="374487"/>
                  <a:pt x="887180" y="383464"/>
                  <a:pt x="886094" y="393784"/>
                </a:cubicBezTo>
                <a:cubicBezTo>
                  <a:pt x="875840" y="491192"/>
                  <a:pt x="876249" y="507007"/>
                  <a:pt x="876249" y="570987"/>
                </a:cubicBezTo>
              </a:path>
            </a:pathLst>
          </a:custGeom>
          <a:ln w="38100">
            <a:solidFill>
              <a:srgbClr val="BD0A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Arrow Connector 154"/>
          <p:cNvCxnSpPr/>
          <p:nvPr/>
        </p:nvCxnSpPr>
        <p:spPr>
          <a:xfrm flipH="1" flipV="1">
            <a:off x="1447800" y="228600"/>
            <a:ext cx="685800" cy="228600"/>
          </a:xfrm>
          <a:prstGeom prst="straightConnector1">
            <a:avLst/>
          </a:prstGeom>
          <a:ln w="38100">
            <a:solidFill>
              <a:srgbClr val="BD0A1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7844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42"/>
    </mc:Choice>
    <mc:Fallback xmlns="">
      <p:transition xmlns:p14="http://schemas.microsoft.com/office/powerpoint/2010/main" spd="slow" advTm="5654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1.66667E-6 -0.02847 L 0.55677 -0.02847 " pathEditMode="relative" rAng="0" ptsTypes="AAA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30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0.00086 0.08194 L 0.65677 0.08194 " pathEditMode="relative" rAng="0" ptsTypes="AAA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30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486 L 0.48542 0.00486 L 0.48542 -0.0169 L 0.48542 -0.07129 " pathEditMode="relative" rAng="0" ptsTypes="AAAA">
                                      <p:cBhvr>
                                        <p:cTn id="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0.00625 L 0.59184 0.00625 L 0.59184 0.01458 L 0.59184 0.03588 " pathEditMode="relative" rAng="0" ptsTypes="AAAA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1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38872 -7.40741E-7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0.00035 0.5391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69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872 -2.59259E-6 L 0.50261 -2.59259E-6 L 0.50174 -0.11551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5" grpId="1" animBg="1"/>
      <p:bldP spid="27" grpId="0" animBg="1"/>
      <p:bldP spid="45" grpId="0"/>
      <p:bldP spid="46" grpId="0"/>
      <p:bldP spid="47" grpId="0" animBg="1"/>
      <p:bldP spid="50" grpId="0" animBg="1"/>
      <p:bldP spid="51" grpId="0" animBg="1"/>
      <p:bldP spid="5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pFabric</a:t>
            </a:r>
            <a:r>
              <a:rPr lang="en-US" dirty="0" smtClean="0"/>
              <a:t> Switch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Buffers are very small (~2×BDP per-port)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C=10Gbps, RTT=15µs </a:t>
            </a:r>
            <a:r>
              <a:rPr lang="en-US" dirty="0" smtClean="0">
                <a:latin typeface="+mj-lt"/>
                <a:cs typeface="Arial"/>
              </a:rPr>
              <a:t>→</a:t>
            </a:r>
            <a:r>
              <a:rPr lang="en-US" dirty="0" smtClean="0"/>
              <a:t> Buffer ~ 30KB</a:t>
            </a:r>
            <a:endParaRPr lang="en-US" dirty="0" smtClean="0">
              <a:solidFill>
                <a:srgbClr val="BD0A12"/>
              </a:solidFill>
            </a:endParaRPr>
          </a:p>
          <a:p>
            <a:pPr lvl="1"/>
            <a:r>
              <a:rPr lang="en-US" dirty="0" smtClean="0">
                <a:solidFill>
                  <a:srgbClr val="BD0A12"/>
                </a:solidFill>
              </a:rPr>
              <a:t>Today’s switch buffers are 10-30x larger</a:t>
            </a:r>
          </a:p>
          <a:p>
            <a:pPr marL="0" lvl="1" indent="0">
              <a:buNone/>
            </a:pPr>
            <a:endParaRPr lang="en-US" sz="1400" b="1" dirty="0">
              <a:solidFill>
                <a:schemeClr val="accent1"/>
              </a:solidFill>
            </a:endParaRPr>
          </a:p>
          <a:p>
            <a:pPr marL="0" lvl="1" indent="0">
              <a:buNone/>
            </a:pPr>
            <a:endParaRPr lang="en-US" sz="1400" b="1" dirty="0" smtClean="0">
              <a:solidFill>
                <a:schemeClr val="accent1"/>
              </a:solidFill>
            </a:endParaRPr>
          </a:p>
          <a:p>
            <a:pPr marL="0" lvl="1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Priority Scheduling/Dropping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</a:rPr>
              <a:t>Worst-case: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Minimum size packets (64B)</a:t>
            </a:r>
          </a:p>
          <a:p>
            <a:pPr lvl="1"/>
            <a:r>
              <a:rPr lang="en-US" dirty="0" smtClean="0"/>
              <a:t>51.2ns to find min/max of ~600 numbers</a:t>
            </a:r>
          </a:p>
          <a:p>
            <a:pPr lvl="1"/>
            <a:r>
              <a:rPr lang="en-US" dirty="0"/>
              <a:t>Binary comparator tree: 10 clock </a:t>
            </a:r>
            <a:r>
              <a:rPr lang="en-US" dirty="0" smtClean="0"/>
              <a:t>cycles</a:t>
            </a:r>
            <a:endParaRPr lang="en-US" dirty="0" smtClean="0">
              <a:solidFill>
                <a:srgbClr val="BD0A12"/>
              </a:solidFill>
            </a:endParaRPr>
          </a:p>
          <a:p>
            <a:pPr lvl="1"/>
            <a:r>
              <a:rPr lang="en-US" dirty="0" smtClean="0">
                <a:solidFill>
                  <a:srgbClr val="BD0A12"/>
                </a:solidFill>
              </a:rPr>
              <a:t>Current ASICs: clock ~ 1ns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5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11"/>
    </mc:Choice>
    <mc:Fallback xmlns="">
      <p:transition xmlns:p14="http://schemas.microsoft.com/office/powerpoint/2010/main" spd="slow" advTm="8901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pFabric</a:t>
            </a:r>
            <a:r>
              <a:rPr lang="en-US" dirty="0" smtClean="0"/>
              <a:t> Rate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6106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With priority scheduling/dropping, </a:t>
            </a:r>
            <a:r>
              <a:rPr lang="en-US" dirty="0"/>
              <a:t>q</a:t>
            </a:r>
            <a:r>
              <a:rPr lang="en-US" dirty="0" smtClean="0"/>
              <a:t>ueue buildup doesn’t matter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BD0A12"/>
                </a:solidFill>
              </a:rPr>
              <a:t>        Greatly simplifies rate control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495800" y="2752380"/>
            <a:ext cx="4193123" cy="3572220"/>
            <a:chOff x="2553762" y="2124177"/>
            <a:chExt cx="4193123" cy="3572220"/>
          </a:xfrm>
        </p:grpSpPr>
        <p:sp>
          <p:nvSpPr>
            <p:cNvPr id="7" name="Rectangle 6"/>
            <p:cNvSpPr/>
            <p:nvPr/>
          </p:nvSpPr>
          <p:spPr>
            <a:xfrm>
              <a:off x="25537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" name="Straight Connector 7"/>
            <p:cNvCxnSpPr>
              <a:stCxn id="7" idx="0"/>
            </p:cNvCxnSpPr>
            <p:nvPr/>
          </p:nvCxnSpPr>
          <p:spPr>
            <a:xfrm flipV="1">
              <a:off x="2745324" y="4419600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2416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241685" y="263651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241685" y="263651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 flipV="1">
              <a:off x="39274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13285" y="263651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613285" y="263651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2" idx="0"/>
            </p:cNvCxnSpPr>
            <p:nvPr/>
          </p:nvCxnSpPr>
          <p:spPr>
            <a:xfrm flipH="1" flipV="1">
              <a:off x="3927485" y="2636520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4765685" y="2636520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2" idx="0"/>
            </p:cNvCxnSpPr>
            <p:nvPr/>
          </p:nvCxnSpPr>
          <p:spPr>
            <a:xfrm flipH="1" flipV="1">
              <a:off x="5603885" y="2636520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30109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68162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0" name="Straight Connector 19"/>
            <p:cNvCxnSpPr>
              <a:stCxn id="18" idx="0"/>
            </p:cNvCxnSpPr>
            <p:nvPr/>
          </p:nvCxnSpPr>
          <p:spPr>
            <a:xfrm flipH="1" flipV="1">
              <a:off x="3197750" y="4419600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0"/>
            </p:cNvCxnSpPr>
            <p:nvPr/>
          </p:nvCxnSpPr>
          <p:spPr>
            <a:xfrm flipH="1" flipV="1">
              <a:off x="3197750" y="4419600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4003685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23" name="Straight Connector 22"/>
            <p:cNvCxnSpPr>
              <a:stCxn id="22" idx="0"/>
            </p:cNvCxnSpPr>
            <p:nvPr/>
          </p:nvCxnSpPr>
          <p:spPr>
            <a:xfrm flipV="1">
              <a:off x="4195247" y="4419600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608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180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26" name="Straight Connector 25"/>
            <p:cNvCxnSpPr>
              <a:stCxn id="24" idx="0"/>
            </p:cNvCxnSpPr>
            <p:nvPr/>
          </p:nvCxnSpPr>
          <p:spPr>
            <a:xfrm flipH="1" flipV="1">
              <a:off x="4645550" y="4419600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0"/>
            </p:cNvCxnSpPr>
            <p:nvPr/>
          </p:nvCxnSpPr>
          <p:spPr>
            <a:xfrm flipH="1" flipV="1">
              <a:off x="4645550" y="4419600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3622685" y="2124177"/>
              <a:ext cx="545969" cy="678181"/>
              <a:chOff x="1027560" y="1988818"/>
              <a:chExt cx="545969" cy="678181"/>
            </a:xfrm>
          </p:grpSpPr>
          <p:sp>
            <p:nvSpPr>
              <p:cNvPr id="111" name="Cube 110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3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747082" y="4333601"/>
              <a:ext cx="978209" cy="243008"/>
              <a:chOff x="5220661" y="3675707"/>
              <a:chExt cx="978209" cy="24300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oup 29"/>
            <p:cNvGrpSpPr/>
            <p:nvPr/>
          </p:nvGrpSpPr>
          <p:grpSpPr>
            <a:xfrm>
              <a:off x="4168476" y="4333601"/>
              <a:ext cx="978209" cy="243008"/>
              <a:chOff x="5220661" y="3675707"/>
              <a:chExt cx="978209" cy="243008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4486020" y="2128098"/>
              <a:ext cx="545969" cy="678181"/>
              <a:chOff x="1027560" y="1988818"/>
              <a:chExt cx="545969" cy="678181"/>
            </a:xfrm>
          </p:grpSpPr>
          <p:sp>
            <p:nvSpPr>
              <p:cNvPr id="65" name="Cube 64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7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362716" y="2141219"/>
              <a:ext cx="545969" cy="678181"/>
              <a:chOff x="1027560" y="1988818"/>
              <a:chExt cx="545969" cy="678181"/>
            </a:xfrm>
          </p:grpSpPr>
          <p:sp>
            <p:nvSpPr>
              <p:cNvPr id="61" name="Cube 60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3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54493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4" name="Straight Connector 33"/>
            <p:cNvCxnSpPr>
              <a:stCxn id="33" idx="0"/>
            </p:cNvCxnSpPr>
            <p:nvPr/>
          </p:nvCxnSpPr>
          <p:spPr>
            <a:xfrm flipV="1">
              <a:off x="5640924" y="4419599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9065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363762" y="5333999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>
              <a:stCxn id="35" idx="0"/>
            </p:cNvCxnSpPr>
            <p:nvPr/>
          </p:nvCxnSpPr>
          <p:spPr>
            <a:xfrm flipH="1" flipV="1">
              <a:off x="6093350" y="4419599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6" idx="0"/>
            </p:cNvCxnSpPr>
            <p:nvPr/>
          </p:nvCxnSpPr>
          <p:spPr>
            <a:xfrm flipH="1" flipV="1">
              <a:off x="6093350" y="4419599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5579365" y="4342092"/>
              <a:ext cx="978209" cy="243008"/>
              <a:chOff x="5220661" y="3675707"/>
              <a:chExt cx="978209" cy="24300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21" name="Freeform 120"/>
          <p:cNvSpPr/>
          <p:nvPr/>
        </p:nvSpPr>
        <p:spPr>
          <a:xfrm>
            <a:off x="5138823" y="3357866"/>
            <a:ext cx="3367169" cy="2635923"/>
          </a:xfrm>
          <a:custGeom>
            <a:avLst/>
            <a:gdLst>
              <a:gd name="connsiteX0" fmla="*/ 30667 w 3380449"/>
              <a:gd name="connsiteY0" fmla="*/ 2680626 h 2680626"/>
              <a:gd name="connsiteX1" fmla="*/ 21614 w 3380449"/>
              <a:gd name="connsiteY1" fmla="*/ 1847707 h 2680626"/>
              <a:gd name="connsiteX2" fmla="*/ 275111 w 3380449"/>
              <a:gd name="connsiteY2" fmla="*/ 1594210 h 2680626"/>
              <a:gd name="connsiteX3" fmla="*/ 1506382 w 3380449"/>
              <a:gd name="connsiteY3" fmla="*/ 64174 h 2680626"/>
              <a:gd name="connsiteX4" fmla="*/ 1940949 w 3380449"/>
              <a:gd name="connsiteY4" fmla="*/ 435366 h 2680626"/>
              <a:gd name="connsiteX5" fmla="*/ 2918723 w 3380449"/>
              <a:gd name="connsiteY5" fmla="*/ 1784333 h 2680626"/>
              <a:gd name="connsiteX6" fmla="*/ 3380449 w 3380449"/>
              <a:gd name="connsiteY6" fmla="*/ 2680626 h 2680626"/>
              <a:gd name="connsiteX0" fmla="*/ 13128 w 3362910"/>
              <a:gd name="connsiteY0" fmla="*/ 2680626 h 2680626"/>
              <a:gd name="connsiteX1" fmla="*/ 40289 w 3362910"/>
              <a:gd name="connsiteY1" fmla="*/ 1784333 h 2680626"/>
              <a:gd name="connsiteX2" fmla="*/ 257572 w 3362910"/>
              <a:gd name="connsiteY2" fmla="*/ 1594210 h 2680626"/>
              <a:gd name="connsiteX3" fmla="*/ 1488843 w 3362910"/>
              <a:gd name="connsiteY3" fmla="*/ 64174 h 2680626"/>
              <a:gd name="connsiteX4" fmla="*/ 1923410 w 3362910"/>
              <a:gd name="connsiteY4" fmla="*/ 435366 h 2680626"/>
              <a:gd name="connsiteX5" fmla="*/ 2901184 w 3362910"/>
              <a:gd name="connsiteY5" fmla="*/ 1784333 h 2680626"/>
              <a:gd name="connsiteX6" fmla="*/ 3362910 w 3362910"/>
              <a:gd name="connsiteY6" fmla="*/ 2680626 h 2680626"/>
              <a:gd name="connsiteX0" fmla="*/ 26315 w 3376097"/>
              <a:gd name="connsiteY0" fmla="*/ 2658765 h 2658765"/>
              <a:gd name="connsiteX1" fmla="*/ 53476 w 3376097"/>
              <a:gd name="connsiteY1" fmla="*/ 1762472 h 2658765"/>
              <a:gd name="connsiteX2" fmla="*/ 515203 w 3376097"/>
              <a:gd name="connsiteY2" fmla="*/ 1246425 h 2658765"/>
              <a:gd name="connsiteX3" fmla="*/ 1502030 w 3376097"/>
              <a:gd name="connsiteY3" fmla="*/ 42313 h 2658765"/>
              <a:gd name="connsiteX4" fmla="*/ 1936597 w 3376097"/>
              <a:gd name="connsiteY4" fmla="*/ 413505 h 2658765"/>
              <a:gd name="connsiteX5" fmla="*/ 2914371 w 3376097"/>
              <a:gd name="connsiteY5" fmla="*/ 1762472 h 2658765"/>
              <a:gd name="connsiteX6" fmla="*/ 3376097 w 3376097"/>
              <a:gd name="connsiteY6" fmla="*/ 2658765 h 2658765"/>
              <a:gd name="connsiteX0" fmla="*/ 10785 w 3360567"/>
              <a:gd name="connsiteY0" fmla="*/ 2658765 h 2658765"/>
              <a:gd name="connsiteX1" fmla="*/ 83214 w 3360567"/>
              <a:gd name="connsiteY1" fmla="*/ 1798685 h 2658765"/>
              <a:gd name="connsiteX2" fmla="*/ 499673 w 3360567"/>
              <a:gd name="connsiteY2" fmla="*/ 1246425 h 2658765"/>
              <a:gd name="connsiteX3" fmla="*/ 1486500 w 3360567"/>
              <a:gd name="connsiteY3" fmla="*/ 42313 h 2658765"/>
              <a:gd name="connsiteX4" fmla="*/ 1921067 w 3360567"/>
              <a:gd name="connsiteY4" fmla="*/ 413505 h 2658765"/>
              <a:gd name="connsiteX5" fmla="*/ 2898841 w 3360567"/>
              <a:gd name="connsiteY5" fmla="*/ 1762472 h 2658765"/>
              <a:gd name="connsiteX6" fmla="*/ 3360567 w 3360567"/>
              <a:gd name="connsiteY6" fmla="*/ 2658765 h 2658765"/>
              <a:gd name="connsiteX0" fmla="*/ 22010 w 3371792"/>
              <a:gd name="connsiteY0" fmla="*/ 2658765 h 2658765"/>
              <a:gd name="connsiteX1" fmla="*/ 58225 w 3371792"/>
              <a:gd name="connsiteY1" fmla="*/ 1771525 h 2658765"/>
              <a:gd name="connsiteX2" fmla="*/ 510898 w 3371792"/>
              <a:gd name="connsiteY2" fmla="*/ 1246425 h 2658765"/>
              <a:gd name="connsiteX3" fmla="*/ 1497725 w 3371792"/>
              <a:gd name="connsiteY3" fmla="*/ 42313 h 2658765"/>
              <a:gd name="connsiteX4" fmla="*/ 1932292 w 3371792"/>
              <a:gd name="connsiteY4" fmla="*/ 413505 h 2658765"/>
              <a:gd name="connsiteX5" fmla="*/ 2910066 w 3371792"/>
              <a:gd name="connsiteY5" fmla="*/ 1762472 h 2658765"/>
              <a:gd name="connsiteX6" fmla="*/ 3371792 w 3371792"/>
              <a:gd name="connsiteY6" fmla="*/ 2658765 h 2658765"/>
              <a:gd name="connsiteX0" fmla="*/ 5964 w 3355746"/>
              <a:gd name="connsiteY0" fmla="*/ 2658765 h 2658765"/>
              <a:gd name="connsiteX1" fmla="*/ 42179 w 3355746"/>
              <a:gd name="connsiteY1" fmla="*/ 1771525 h 2658765"/>
              <a:gd name="connsiteX2" fmla="*/ 494852 w 3355746"/>
              <a:gd name="connsiteY2" fmla="*/ 1246425 h 2658765"/>
              <a:gd name="connsiteX3" fmla="*/ 1481679 w 3355746"/>
              <a:gd name="connsiteY3" fmla="*/ 42313 h 2658765"/>
              <a:gd name="connsiteX4" fmla="*/ 1916246 w 3355746"/>
              <a:gd name="connsiteY4" fmla="*/ 413505 h 2658765"/>
              <a:gd name="connsiteX5" fmla="*/ 2894020 w 3355746"/>
              <a:gd name="connsiteY5" fmla="*/ 1762472 h 2658765"/>
              <a:gd name="connsiteX6" fmla="*/ 3355746 w 3355746"/>
              <a:gd name="connsiteY6" fmla="*/ 2658765 h 2658765"/>
              <a:gd name="connsiteX0" fmla="*/ 30886 w 3380668"/>
              <a:gd name="connsiteY0" fmla="*/ 2645431 h 2645431"/>
              <a:gd name="connsiteX1" fmla="*/ 67101 w 3380668"/>
              <a:gd name="connsiteY1" fmla="*/ 1758191 h 2645431"/>
              <a:gd name="connsiteX2" fmla="*/ 664630 w 3380668"/>
              <a:gd name="connsiteY2" fmla="*/ 1024861 h 2645431"/>
              <a:gd name="connsiteX3" fmla="*/ 1506601 w 3380668"/>
              <a:gd name="connsiteY3" fmla="*/ 28979 h 2645431"/>
              <a:gd name="connsiteX4" fmla="*/ 1941168 w 3380668"/>
              <a:gd name="connsiteY4" fmla="*/ 400171 h 2645431"/>
              <a:gd name="connsiteX5" fmla="*/ 2918942 w 3380668"/>
              <a:gd name="connsiteY5" fmla="*/ 1749138 h 2645431"/>
              <a:gd name="connsiteX6" fmla="*/ 3380668 w 3380668"/>
              <a:gd name="connsiteY6" fmla="*/ 2645431 h 2645431"/>
              <a:gd name="connsiteX0" fmla="*/ 13428 w 3363210"/>
              <a:gd name="connsiteY0" fmla="*/ 2645431 h 2645431"/>
              <a:gd name="connsiteX1" fmla="*/ 94910 w 3363210"/>
              <a:gd name="connsiteY1" fmla="*/ 1767245 h 2645431"/>
              <a:gd name="connsiteX2" fmla="*/ 647172 w 3363210"/>
              <a:gd name="connsiteY2" fmla="*/ 1024861 h 2645431"/>
              <a:gd name="connsiteX3" fmla="*/ 1489143 w 3363210"/>
              <a:gd name="connsiteY3" fmla="*/ 28979 h 2645431"/>
              <a:gd name="connsiteX4" fmla="*/ 1923710 w 3363210"/>
              <a:gd name="connsiteY4" fmla="*/ 400171 h 2645431"/>
              <a:gd name="connsiteX5" fmla="*/ 2901484 w 3363210"/>
              <a:gd name="connsiteY5" fmla="*/ 1749138 h 2645431"/>
              <a:gd name="connsiteX6" fmla="*/ 3363210 w 3363210"/>
              <a:gd name="connsiteY6" fmla="*/ 2645431 h 2645431"/>
              <a:gd name="connsiteX0" fmla="*/ 14768 w 3364550"/>
              <a:gd name="connsiteY0" fmla="*/ 2639879 h 2639879"/>
              <a:gd name="connsiteX1" fmla="*/ 96250 w 3364550"/>
              <a:gd name="connsiteY1" fmla="*/ 1761693 h 2639879"/>
              <a:gd name="connsiteX2" fmla="*/ 684726 w 3364550"/>
              <a:gd name="connsiteY2" fmla="*/ 928774 h 2639879"/>
              <a:gd name="connsiteX3" fmla="*/ 1490483 w 3364550"/>
              <a:gd name="connsiteY3" fmla="*/ 23427 h 2639879"/>
              <a:gd name="connsiteX4" fmla="*/ 1925050 w 3364550"/>
              <a:gd name="connsiteY4" fmla="*/ 394619 h 2639879"/>
              <a:gd name="connsiteX5" fmla="*/ 2902824 w 3364550"/>
              <a:gd name="connsiteY5" fmla="*/ 1743586 h 2639879"/>
              <a:gd name="connsiteX6" fmla="*/ 3364550 w 3364550"/>
              <a:gd name="connsiteY6" fmla="*/ 2639879 h 2639879"/>
              <a:gd name="connsiteX0" fmla="*/ 16223 w 3366005"/>
              <a:gd name="connsiteY0" fmla="*/ 2641524 h 2641524"/>
              <a:gd name="connsiteX1" fmla="*/ 97705 w 3366005"/>
              <a:gd name="connsiteY1" fmla="*/ 1763338 h 2641524"/>
              <a:gd name="connsiteX2" fmla="*/ 722395 w 3366005"/>
              <a:gd name="connsiteY2" fmla="*/ 957580 h 2641524"/>
              <a:gd name="connsiteX3" fmla="*/ 1491938 w 3366005"/>
              <a:gd name="connsiteY3" fmla="*/ 25072 h 2641524"/>
              <a:gd name="connsiteX4" fmla="*/ 1926505 w 3366005"/>
              <a:gd name="connsiteY4" fmla="*/ 396264 h 2641524"/>
              <a:gd name="connsiteX5" fmla="*/ 2904279 w 3366005"/>
              <a:gd name="connsiteY5" fmla="*/ 1745231 h 2641524"/>
              <a:gd name="connsiteX6" fmla="*/ 3366005 w 3366005"/>
              <a:gd name="connsiteY6" fmla="*/ 2641524 h 2641524"/>
              <a:gd name="connsiteX0" fmla="*/ 16223 w 3366005"/>
              <a:gd name="connsiteY0" fmla="*/ 2633158 h 2633158"/>
              <a:gd name="connsiteX1" fmla="*/ 97705 w 3366005"/>
              <a:gd name="connsiteY1" fmla="*/ 1754972 h 2633158"/>
              <a:gd name="connsiteX2" fmla="*/ 722395 w 3366005"/>
              <a:gd name="connsiteY2" fmla="*/ 949214 h 2633158"/>
              <a:gd name="connsiteX3" fmla="*/ 1546259 w 3366005"/>
              <a:gd name="connsiteY3" fmla="*/ 25759 h 2633158"/>
              <a:gd name="connsiteX4" fmla="*/ 1926505 w 3366005"/>
              <a:gd name="connsiteY4" fmla="*/ 387898 h 2633158"/>
              <a:gd name="connsiteX5" fmla="*/ 2904279 w 3366005"/>
              <a:gd name="connsiteY5" fmla="*/ 1736865 h 2633158"/>
              <a:gd name="connsiteX6" fmla="*/ 3366005 w 3366005"/>
              <a:gd name="connsiteY6" fmla="*/ 2633158 h 2633158"/>
              <a:gd name="connsiteX0" fmla="*/ 16223 w 3366005"/>
              <a:gd name="connsiteY0" fmla="*/ 2607444 h 2607444"/>
              <a:gd name="connsiteX1" fmla="*/ 97705 w 3366005"/>
              <a:gd name="connsiteY1" fmla="*/ 1729258 h 2607444"/>
              <a:gd name="connsiteX2" fmla="*/ 722395 w 3366005"/>
              <a:gd name="connsiteY2" fmla="*/ 923500 h 2607444"/>
              <a:gd name="connsiteX3" fmla="*/ 1546259 w 3366005"/>
              <a:gd name="connsiteY3" fmla="*/ 45 h 2607444"/>
              <a:gd name="connsiteX4" fmla="*/ 2297697 w 3366005"/>
              <a:gd name="connsiteY4" fmla="*/ 887285 h 2607444"/>
              <a:gd name="connsiteX5" fmla="*/ 2904279 w 3366005"/>
              <a:gd name="connsiteY5" fmla="*/ 1711151 h 2607444"/>
              <a:gd name="connsiteX6" fmla="*/ 3366005 w 3366005"/>
              <a:gd name="connsiteY6" fmla="*/ 2607444 h 2607444"/>
              <a:gd name="connsiteX0" fmla="*/ 16223 w 3366005"/>
              <a:gd name="connsiteY0" fmla="*/ 2571232 h 2571232"/>
              <a:gd name="connsiteX1" fmla="*/ 97705 w 3366005"/>
              <a:gd name="connsiteY1" fmla="*/ 1693046 h 2571232"/>
              <a:gd name="connsiteX2" fmla="*/ 722395 w 3366005"/>
              <a:gd name="connsiteY2" fmla="*/ 887288 h 2571232"/>
              <a:gd name="connsiteX3" fmla="*/ 1582473 w 3366005"/>
              <a:gd name="connsiteY3" fmla="*/ 47 h 2571232"/>
              <a:gd name="connsiteX4" fmla="*/ 2297697 w 3366005"/>
              <a:gd name="connsiteY4" fmla="*/ 851073 h 2571232"/>
              <a:gd name="connsiteX5" fmla="*/ 2904279 w 3366005"/>
              <a:gd name="connsiteY5" fmla="*/ 1674939 h 2571232"/>
              <a:gd name="connsiteX6" fmla="*/ 3366005 w 3366005"/>
              <a:gd name="connsiteY6" fmla="*/ 2571232 h 2571232"/>
              <a:gd name="connsiteX0" fmla="*/ 7464 w 3357246"/>
              <a:gd name="connsiteY0" fmla="*/ 2571997 h 2571997"/>
              <a:gd name="connsiteX1" fmla="*/ 88946 w 3357246"/>
              <a:gd name="connsiteY1" fmla="*/ 1693811 h 2571997"/>
              <a:gd name="connsiteX2" fmla="*/ 405818 w 3357246"/>
              <a:gd name="connsiteY2" fmla="*/ 716037 h 2571997"/>
              <a:gd name="connsiteX3" fmla="*/ 1573714 w 3357246"/>
              <a:gd name="connsiteY3" fmla="*/ 812 h 2571997"/>
              <a:gd name="connsiteX4" fmla="*/ 2288938 w 3357246"/>
              <a:gd name="connsiteY4" fmla="*/ 851838 h 2571997"/>
              <a:gd name="connsiteX5" fmla="*/ 2895520 w 3357246"/>
              <a:gd name="connsiteY5" fmla="*/ 1675704 h 2571997"/>
              <a:gd name="connsiteX6" fmla="*/ 3357246 w 3357246"/>
              <a:gd name="connsiteY6" fmla="*/ 2571997 h 2571997"/>
              <a:gd name="connsiteX0" fmla="*/ 7464 w 3357246"/>
              <a:gd name="connsiteY0" fmla="*/ 2590079 h 2590079"/>
              <a:gd name="connsiteX1" fmla="*/ 88946 w 3357246"/>
              <a:gd name="connsiteY1" fmla="*/ 1711893 h 2590079"/>
              <a:gd name="connsiteX2" fmla="*/ 405818 w 3357246"/>
              <a:gd name="connsiteY2" fmla="*/ 734119 h 2590079"/>
              <a:gd name="connsiteX3" fmla="*/ 822276 w 3357246"/>
              <a:gd name="connsiteY3" fmla="*/ 787 h 2590079"/>
              <a:gd name="connsiteX4" fmla="*/ 2288938 w 3357246"/>
              <a:gd name="connsiteY4" fmla="*/ 869920 h 2590079"/>
              <a:gd name="connsiteX5" fmla="*/ 2895520 w 3357246"/>
              <a:gd name="connsiteY5" fmla="*/ 1693786 h 2590079"/>
              <a:gd name="connsiteX6" fmla="*/ 3357246 w 3357246"/>
              <a:gd name="connsiteY6" fmla="*/ 2590079 h 2590079"/>
              <a:gd name="connsiteX0" fmla="*/ 6176 w 3355958"/>
              <a:gd name="connsiteY0" fmla="*/ 2589690 h 2589690"/>
              <a:gd name="connsiteX1" fmla="*/ 87658 w 3355958"/>
              <a:gd name="connsiteY1" fmla="*/ 1711504 h 2589690"/>
              <a:gd name="connsiteX2" fmla="*/ 313995 w 3355958"/>
              <a:gd name="connsiteY2" fmla="*/ 978174 h 2589690"/>
              <a:gd name="connsiteX3" fmla="*/ 820988 w 3355958"/>
              <a:gd name="connsiteY3" fmla="*/ 398 h 2589690"/>
              <a:gd name="connsiteX4" fmla="*/ 2287650 w 3355958"/>
              <a:gd name="connsiteY4" fmla="*/ 869531 h 2589690"/>
              <a:gd name="connsiteX5" fmla="*/ 2894232 w 3355958"/>
              <a:gd name="connsiteY5" fmla="*/ 1693397 h 2589690"/>
              <a:gd name="connsiteX6" fmla="*/ 3355958 w 3355958"/>
              <a:gd name="connsiteY6" fmla="*/ 2589690 h 2589690"/>
              <a:gd name="connsiteX0" fmla="*/ 21206 w 3370988"/>
              <a:gd name="connsiteY0" fmla="*/ 2607081 h 2607081"/>
              <a:gd name="connsiteX1" fmla="*/ 102688 w 3370988"/>
              <a:gd name="connsiteY1" fmla="*/ 1728895 h 2607081"/>
              <a:gd name="connsiteX2" fmla="*/ 836018 w 3370988"/>
              <a:gd name="connsiteY2" fmla="*/ 17789 h 2607081"/>
              <a:gd name="connsiteX3" fmla="*/ 2302680 w 3370988"/>
              <a:gd name="connsiteY3" fmla="*/ 886922 h 2607081"/>
              <a:gd name="connsiteX4" fmla="*/ 2909262 w 3370988"/>
              <a:gd name="connsiteY4" fmla="*/ 1710788 h 2607081"/>
              <a:gd name="connsiteX5" fmla="*/ 3370988 w 3370988"/>
              <a:gd name="connsiteY5" fmla="*/ 2607081 h 2607081"/>
              <a:gd name="connsiteX0" fmla="*/ 17787 w 3367569"/>
              <a:gd name="connsiteY0" fmla="*/ 2624872 h 2624872"/>
              <a:gd name="connsiteX1" fmla="*/ 99269 w 3367569"/>
              <a:gd name="connsiteY1" fmla="*/ 1746686 h 2624872"/>
              <a:gd name="connsiteX2" fmla="*/ 760171 w 3367569"/>
              <a:gd name="connsiteY2" fmla="*/ 17473 h 2624872"/>
              <a:gd name="connsiteX3" fmla="*/ 2299261 w 3367569"/>
              <a:gd name="connsiteY3" fmla="*/ 904713 h 2624872"/>
              <a:gd name="connsiteX4" fmla="*/ 2905843 w 3367569"/>
              <a:gd name="connsiteY4" fmla="*/ 1728579 h 2624872"/>
              <a:gd name="connsiteX5" fmla="*/ 3367569 w 3367569"/>
              <a:gd name="connsiteY5" fmla="*/ 2624872 h 2624872"/>
              <a:gd name="connsiteX0" fmla="*/ 17787 w 3367569"/>
              <a:gd name="connsiteY0" fmla="*/ 2640014 h 2640014"/>
              <a:gd name="connsiteX1" fmla="*/ 99269 w 3367569"/>
              <a:gd name="connsiteY1" fmla="*/ 1761828 h 2640014"/>
              <a:gd name="connsiteX2" fmla="*/ 760171 w 3367569"/>
              <a:gd name="connsiteY2" fmla="*/ 32615 h 2640014"/>
              <a:gd name="connsiteX3" fmla="*/ 2299261 w 3367569"/>
              <a:gd name="connsiteY3" fmla="*/ 919855 h 2640014"/>
              <a:gd name="connsiteX4" fmla="*/ 2905843 w 3367569"/>
              <a:gd name="connsiteY4" fmla="*/ 1743721 h 2640014"/>
              <a:gd name="connsiteX5" fmla="*/ 3367569 w 3367569"/>
              <a:gd name="connsiteY5" fmla="*/ 2640014 h 2640014"/>
              <a:gd name="connsiteX0" fmla="*/ 17787 w 3367569"/>
              <a:gd name="connsiteY0" fmla="*/ 2615542 h 2615542"/>
              <a:gd name="connsiteX1" fmla="*/ 99269 w 3367569"/>
              <a:gd name="connsiteY1" fmla="*/ 1737356 h 2615542"/>
              <a:gd name="connsiteX2" fmla="*/ 760171 w 3367569"/>
              <a:gd name="connsiteY2" fmla="*/ 8143 h 2615542"/>
              <a:gd name="connsiteX3" fmla="*/ 2172513 w 3367569"/>
              <a:gd name="connsiteY3" fmla="*/ 1112666 h 2615542"/>
              <a:gd name="connsiteX4" fmla="*/ 2905843 w 3367569"/>
              <a:gd name="connsiteY4" fmla="*/ 1719249 h 2615542"/>
              <a:gd name="connsiteX5" fmla="*/ 3367569 w 3367569"/>
              <a:gd name="connsiteY5" fmla="*/ 2615542 h 2615542"/>
              <a:gd name="connsiteX0" fmla="*/ 19025 w 3368807"/>
              <a:gd name="connsiteY0" fmla="*/ 2615542 h 2615542"/>
              <a:gd name="connsiteX1" fmla="*/ 100507 w 3368807"/>
              <a:gd name="connsiteY1" fmla="*/ 1737356 h 2615542"/>
              <a:gd name="connsiteX2" fmla="*/ 788569 w 3368807"/>
              <a:gd name="connsiteY2" fmla="*/ 8143 h 2615542"/>
              <a:gd name="connsiteX3" fmla="*/ 2173751 w 3368807"/>
              <a:gd name="connsiteY3" fmla="*/ 1112666 h 2615542"/>
              <a:gd name="connsiteX4" fmla="*/ 2907081 w 3368807"/>
              <a:gd name="connsiteY4" fmla="*/ 1719249 h 2615542"/>
              <a:gd name="connsiteX5" fmla="*/ 3368807 w 3368807"/>
              <a:gd name="connsiteY5" fmla="*/ 2615542 h 2615542"/>
              <a:gd name="connsiteX0" fmla="*/ 19025 w 3368807"/>
              <a:gd name="connsiteY0" fmla="*/ 2608799 h 2608799"/>
              <a:gd name="connsiteX1" fmla="*/ 100507 w 3368807"/>
              <a:gd name="connsiteY1" fmla="*/ 1730613 h 2608799"/>
              <a:gd name="connsiteX2" fmla="*/ 788569 w 3368807"/>
              <a:gd name="connsiteY2" fmla="*/ 1400 h 2608799"/>
              <a:gd name="connsiteX3" fmla="*/ 2173751 w 3368807"/>
              <a:gd name="connsiteY3" fmla="*/ 1105923 h 2608799"/>
              <a:gd name="connsiteX4" fmla="*/ 2907081 w 3368807"/>
              <a:gd name="connsiteY4" fmla="*/ 1712506 h 2608799"/>
              <a:gd name="connsiteX5" fmla="*/ 3368807 w 3368807"/>
              <a:gd name="connsiteY5" fmla="*/ 2608799 h 2608799"/>
              <a:gd name="connsiteX0" fmla="*/ 17387 w 3367169"/>
              <a:gd name="connsiteY0" fmla="*/ 2635923 h 2635923"/>
              <a:gd name="connsiteX1" fmla="*/ 98869 w 3367169"/>
              <a:gd name="connsiteY1" fmla="*/ 1757737 h 2635923"/>
              <a:gd name="connsiteX2" fmla="*/ 750718 w 3367169"/>
              <a:gd name="connsiteY2" fmla="*/ 1364 h 2635923"/>
              <a:gd name="connsiteX3" fmla="*/ 2172113 w 3367169"/>
              <a:gd name="connsiteY3" fmla="*/ 1133047 h 2635923"/>
              <a:gd name="connsiteX4" fmla="*/ 2905443 w 3367169"/>
              <a:gd name="connsiteY4" fmla="*/ 1739630 h 2635923"/>
              <a:gd name="connsiteX5" fmla="*/ 3367169 w 3367169"/>
              <a:gd name="connsiteY5" fmla="*/ 2635923 h 263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169" h="2635923">
                <a:moveTo>
                  <a:pt x="17387" y="2635923"/>
                </a:moveTo>
                <a:cubicBezTo>
                  <a:pt x="-7510" y="2309998"/>
                  <a:pt x="-23353" y="2196830"/>
                  <a:pt x="98869" y="1757737"/>
                </a:cubicBezTo>
                <a:cubicBezTo>
                  <a:pt x="221091" y="1318644"/>
                  <a:pt x="604354" y="42105"/>
                  <a:pt x="750718" y="1364"/>
                </a:cubicBezTo>
                <a:cubicBezTo>
                  <a:pt x="897082" y="-39377"/>
                  <a:pt x="1812992" y="843336"/>
                  <a:pt x="2172113" y="1133047"/>
                </a:cubicBezTo>
                <a:cubicBezTo>
                  <a:pt x="2531234" y="1422758"/>
                  <a:pt x="2706267" y="1489151"/>
                  <a:pt x="2905443" y="1739630"/>
                </a:cubicBezTo>
                <a:cubicBezTo>
                  <a:pt x="3104619" y="1990109"/>
                  <a:pt x="3256264" y="2374881"/>
                  <a:pt x="3367169" y="2635923"/>
                </a:cubicBezTo>
              </a:path>
            </a:pathLst>
          </a:custGeom>
          <a:ln w="88900">
            <a:solidFill>
              <a:schemeClr val="accent6"/>
            </a:solidFill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6563736" y="3400914"/>
            <a:ext cx="1944735" cy="2554546"/>
          </a:xfrm>
          <a:custGeom>
            <a:avLst/>
            <a:gdLst>
              <a:gd name="connsiteX0" fmla="*/ 30667 w 3380449"/>
              <a:gd name="connsiteY0" fmla="*/ 2680626 h 2680626"/>
              <a:gd name="connsiteX1" fmla="*/ 21614 w 3380449"/>
              <a:gd name="connsiteY1" fmla="*/ 1847707 h 2680626"/>
              <a:gd name="connsiteX2" fmla="*/ 275111 w 3380449"/>
              <a:gd name="connsiteY2" fmla="*/ 1594210 h 2680626"/>
              <a:gd name="connsiteX3" fmla="*/ 1506382 w 3380449"/>
              <a:gd name="connsiteY3" fmla="*/ 64174 h 2680626"/>
              <a:gd name="connsiteX4" fmla="*/ 1940949 w 3380449"/>
              <a:gd name="connsiteY4" fmla="*/ 435366 h 2680626"/>
              <a:gd name="connsiteX5" fmla="*/ 2918723 w 3380449"/>
              <a:gd name="connsiteY5" fmla="*/ 1784333 h 2680626"/>
              <a:gd name="connsiteX6" fmla="*/ 3380449 w 3380449"/>
              <a:gd name="connsiteY6" fmla="*/ 2680626 h 2680626"/>
              <a:gd name="connsiteX0" fmla="*/ 13128 w 3362910"/>
              <a:gd name="connsiteY0" fmla="*/ 2680626 h 2680626"/>
              <a:gd name="connsiteX1" fmla="*/ 40289 w 3362910"/>
              <a:gd name="connsiteY1" fmla="*/ 1784333 h 2680626"/>
              <a:gd name="connsiteX2" fmla="*/ 257572 w 3362910"/>
              <a:gd name="connsiteY2" fmla="*/ 1594210 h 2680626"/>
              <a:gd name="connsiteX3" fmla="*/ 1488843 w 3362910"/>
              <a:gd name="connsiteY3" fmla="*/ 64174 h 2680626"/>
              <a:gd name="connsiteX4" fmla="*/ 1923410 w 3362910"/>
              <a:gd name="connsiteY4" fmla="*/ 435366 h 2680626"/>
              <a:gd name="connsiteX5" fmla="*/ 2901184 w 3362910"/>
              <a:gd name="connsiteY5" fmla="*/ 1784333 h 2680626"/>
              <a:gd name="connsiteX6" fmla="*/ 3362910 w 3362910"/>
              <a:gd name="connsiteY6" fmla="*/ 2680626 h 2680626"/>
              <a:gd name="connsiteX0" fmla="*/ 26315 w 3376097"/>
              <a:gd name="connsiteY0" fmla="*/ 2658765 h 2658765"/>
              <a:gd name="connsiteX1" fmla="*/ 53476 w 3376097"/>
              <a:gd name="connsiteY1" fmla="*/ 1762472 h 2658765"/>
              <a:gd name="connsiteX2" fmla="*/ 515203 w 3376097"/>
              <a:gd name="connsiteY2" fmla="*/ 1246425 h 2658765"/>
              <a:gd name="connsiteX3" fmla="*/ 1502030 w 3376097"/>
              <a:gd name="connsiteY3" fmla="*/ 42313 h 2658765"/>
              <a:gd name="connsiteX4" fmla="*/ 1936597 w 3376097"/>
              <a:gd name="connsiteY4" fmla="*/ 413505 h 2658765"/>
              <a:gd name="connsiteX5" fmla="*/ 2914371 w 3376097"/>
              <a:gd name="connsiteY5" fmla="*/ 1762472 h 2658765"/>
              <a:gd name="connsiteX6" fmla="*/ 3376097 w 3376097"/>
              <a:gd name="connsiteY6" fmla="*/ 2658765 h 2658765"/>
              <a:gd name="connsiteX0" fmla="*/ 10785 w 3360567"/>
              <a:gd name="connsiteY0" fmla="*/ 2658765 h 2658765"/>
              <a:gd name="connsiteX1" fmla="*/ 83214 w 3360567"/>
              <a:gd name="connsiteY1" fmla="*/ 1798685 h 2658765"/>
              <a:gd name="connsiteX2" fmla="*/ 499673 w 3360567"/>
              <a:gd name="connsiteY2" fmla="*/ 1246425 h 2658765"/>
              <a:gd name="connsiteX3" fmla="*/ 1486500 w 3360567"/>
              <a:gd name="connsiteY3" fmla="*/ 42313 h 2658765"/>
              <a:gd name="connsiteX4" fmla="*/ 1921067 w 3360567"/>
              <a:gd name="connsiteY4" fmla="*/ 413505 h 2658765"/>
              <a:gd name="connsiteX5" fmla="*/ 2898841 w 3360567"/>
              <a:gd name="connsiteY5" fmla="*/ 1762472 h 2658765"/>
              <a:gd name="connsiteX6" fmla="*/ 3360567 w 3360567"/>
              <a:gd name="connsiteY6" fmla="*/ 2658765 h 2658765"/>
              <a:gd name="connsiteX0" fmla="*/ 22010 w 3371792"/>
              <a:gd name="connsiteY0" fmla="*/ 2658765 h 2658765"/>
              <a:gd name="connsiteX1" fmla="*/ 58225 w 3371792"/>
              <a:gd name="connsiteY1" fmla="*/ 1771525 h 2658765"/>
              <a:gd name="connsiteX2" fmla="*/ 510898 w 3371792"/>
              <a:gd name="connsiteY2" fmla="*/ 1246425 h 2658765"/>
              <a:gd name="connsiteX3" fmla="*/ 1497725 w 3371792"/>
              <a:gd name="connsiteY3" fmla="*/ 42313 h 2658765"/>
              <a:gd name="connsiteX4" fmla="*/ 1932292 w 3371792"/>
              <a:gd name="connsiteY4" fmla="*/ 413505 h 2658765"/>
              <a:gd name="connsiteX5" fmla="*/ 2910066 w 3371792"/>
              <a:gd name="connsiteY5" fmla="*/ 1762472 h 2658765"/>
              <a:gd name="connsiteX6" fmla="*/ 3371792 w 3371792"/>
              <a:gd name="connsiteY6" fmla="*/ 2658765 h 2658765"/>
              <a:gd name="connsiteX0" fmla="*/ 5964 w 3355746"/>
              <a:gd name="connsiteY0" fmla="*/ 2658765 h 2658765"/>
              <a:gd name="connsiteX1" fmla="*/ 42179 w 3355746"/>
              <a:gd name="connsiteY1" fmla="*/ 1771525 h 2658765"/>
              <a:gd name="connsiteX2" fmla="*/ 494852 w 3355746"/>
              <a:gd name="connsiteY2" fmla="*/ 1246425 h 2658765"/>
              <a:gd name="connsiteX3" fmla="*/ 1481679 w 3355746"/>
              <a:gd name="connsiteY3" fmla="*/ 42313 h 2658765"/>
              <a:gd name="connsiteX4" fmla="*/ 1916246 w 3355746"/>
              <a:gd name="connsiteY4" fmla="*/ 413505 h 2658765"/>
              <a:gd name="connsiteX5" fmla="*/ 2894020 w 3355746"/>
              <a:gd name="connsiteY5" fmla="*/ 1762472 h 2658765"/>
              <a:gd name="connsiteX6" fmla="*/ 3355746 w 3355746"/>
              <a:gd name="connsiteY6" fmla="*/ 2658765 h 2658765"/>
              <a:gd name="connsiteX0" fmla="*/ 30886 w 3380668"/>
              <a:gd name="connsiteY0" fmla="*/ 2645431 h 2645431"/>
              <a:gd name="connsiteX1" fmla="*/ 67101 w 3380668"/>
              <a:gd name="connsiteY1" fmla="*/ 1758191 h 2645431"/>
              <a:gd name="connsiteX2" fmla="*/ 664630 w 3380668"/>
              <a:gd name="connsiteY2" fmla="*/ 1024861 h 2645431"/>
              <a:gd name="connsiteX3" fmla="*/ 1506601 w 3380668"/>
              <a:gd name="connsiteY3" fmla="*/ 28979 h 2645431"/>
              <a:gd name="connsiteX4" fmla="*/ 1941168 w 3380668"/>
              <a:gd name="connsiteY4" fmla="*/ 400171 h 2645431"/>
              <a:gd name="connsiteX5" fmla="*/ 2918942 w 3380668"/>
              <a:gd name="connsiteY5" fmla="*/ 1749138 h 2645431"/>
              <a:gd name="connsiteX6" fmla="*/ 3380668 w 3380668"/>
              <a:gd name="connsiteY6" fmla="*/ 2645431 h 2645431"/>
              <a:gd name="connsiteX0" fmla="*/ 13428 w 3363210"/>
              <a:gd name="connsiteY0" fmla="*/ 2645431 h 2645431"/>
              <a:gd name="connsiteX1" fmla="*/ 94910 w 3363210"/>
              <a:gd name="connsiteY1" fmla="*/ 1767245 h 2645431"/>
              <a:gd name="connsiteX2" fmla="*/ 647172 w 3363210"/>
              <a:gd name="connsiteY2" fmla="*/ 1024861 h 2645431"/>
              <a:gd name="connsiteX3" fmla="*/ 1489143 w 3363210"/>
              <a:gd name="connsiteY3" fmla="*/ 28979 h 2645431"/>
              <a:gd name="connsiteX4" fmla="*/ 1923710 w 3363210"/>
              <a:gd name="connsiteY4" fmla="*/ 400171 h 2645431"/>
              <a:gd name="connsiteX5" fmla="*/ 2901484 w 3363210"/>
              <a:gd name="connsiteY5" fmla="*/ 1749138 h 2645431"/>
              <a:gd name="connsiteX6" fmla="*/ 3363210 w 3363210"/>
              <a:gd name="connsiteY6" fmla="*/ 2645431 h 2645431"/>
              <a:gd name="connsiteX0" fmla="*/ 14768 w 3364550"/>
              <a:gd name="connsiteY0" fmla="*/ 2639879 h 2639879"/>
              <a:gd name="connsiteX1" fmla="*/ 96250 w 3364550"/>
              <a:gd name="connsiteY1" fmla="*/ 1761693 h 2639879"/>
              <a:gd name="connsiteX2" fmla="*/ 684726 w 3364550"/>
              <a:gd name="connsiteY2" fmla="*/ 928774 h 2639879"/>
              <a:gd name="connsiteX3" fmla="*/ 1490483 w 3364550"/>
              <a:gd name="connsiteY3" fmla="*/ 23427 h 2639879"/>
              <a:gd name="connsiteX4" fmla="*/ 1925050 w 3364550"/>
              <a:gd name="connsiteY4" fmla="*/ 394619 h 2639879"/>
              <a:gd name="connsiteX5" fmla="*/ 2902824 w 3364550"/>
              <a:gd name="connsiteY5" fmla="*/ 1743586 h 2639879"/>
              <a:gd name="connsiteX6" fmla="*/ 3364550 w 3364550"/>
              <a:gd name="connsiteY6" fmla="*/ 2639879 h 2639879"/>
              <a:gd name="connsiteX0" fmla="*/ 16223 w 3366005"/>
              <a:gd name="connsiteY0" fmla="*/ 2641524 h 2641524"/>
              <a:gd name="connsiteX1" fmla="*/ 97705 w 3366005"/>
              <a:gd name="connsiteY1" fmla="*/ 1763338 h 2641524"/>
              <a:gd name="connsiteX2" fmla="*/ 722395 w 3366005"/>
              <a:gd name="connsiteY2" fmla="*/ 957580 h 2641524"/>
              <a:gd name="connsiteX3" fmla="*/ 1491938 w 3366005"/>
              <a:gd name="connsiteY3" fmla="*/ 25072 h 2641524"/>
              <a:gd name="connsiteX4" fmla="*/ 1926505 w 3366005"/>
              <a:gd name="connsiteY4" fmla="*/ 396264 h 2641524"/>
              <a:gd name="connsiteX5" fmla="*/ 2904279 w 3366005"/>
              <a:gd name="connsiteY5" fmla="*/ 1745231 h 2641524"/>
              <a:gd name="connsiteX6" fmla="*/ 3366005 w 3366005"/>
              <a:gd name="connsiteY6" fmla="*/ 2641524 h 2641524"/>
              <a:gd name="connsiteX0" fmla="*/ 16223 w 3366005"/>
              <a:gd name="connsiteY0" fmla="*/ 2633158 h 2633158"/>
              <a:gd name="connsiteX1" fmla="*/ 97705 w 3366005"/>
              <a:gd name="connsiteY1" fmla="*/ 1754972 h 2633158"/>
              <a:gd name="connsiteX2" fmla="*/ 722395 w 3366005"/>
              <a:gd name="connsiteY2" fmla="*/ 949214 h 2633158"/>
              <a:gd name="connsiteX3" fmla="*/ 1546259 w 3366005"/>
              <a:gd name="connsiteY3" fmla="*/ 25759 h 2633158"/>
              <a:gd name="connsiteX4" fmla="*/ 1926505 w 3366005"/>
              <a:gd name="connsiteY4" fmla="*/ 387898 h 2633158"/>
              <a:gd name="connsiteX5" fmla="*/ 2904279 w 3366005"/>
              <a:gd name="connsiteY5" fmla="*/ 1736865 h 2633158"/>
              <a:gd name="connsiteX6" fmla="*/ 3366005 w 3366005"/>
              <a:gd name="connsiteY6" fmla="*/ 2633158 h 2633158"/>
              <a:gd name="connsiteX0" fmla="*/ 16223 w 3366005"/>
              <a:gd name="connsiteY0" fmla="*/ 2607444 h 2607444"/>
              <a:gd name="connsiteX1" fmla="*/ 97705 w 3366005"/>
              <a:gd name="connsiteY1" fmla="*/ 1729258 h 2607444"/>
              <a:gd name="connsiteX2" fmla="*/ 722395 w 3366005"/>
              <a:gd name="connsiteY2" fmla="*/ 923500 h 2607444"/>
              <a:gd name="connsiteX3" fmla="*/ 1546259 w 3366005"/>
              <a:gd name="connsiteY3" fmla="*/ 45 h 2607444"/>
              <a:gd name="connsiteX4" fmla="*/ 2297697 w 3366005"/>
              <a:gd name="connsiteY4" fmla="*/ 887285 h 2607444"/>
              <a:gd name="connsiteX5" fmla="*/ 2904279 w 3366005"/>
              <a:gd name="connsiteY5" fmla="*/ 1711151 h 2607444"/>
              <a:gd name="connsiteX6" fmla="*/ 3366005 w 3366005"/>
              <a:gd name="connsiteY6" fmla="*/ 2607444 h 2607444"/>
              <a:gd name="connsiteX0" fmla="*/ 16223 w 3366005"/>
              <a:gd name="connsiteY0" fmla="*/ 2571232 h 2571232"/>
              <a:gd name="connsiteX1" fmla="*/ 97705 w 3366005"/>
              <a:gd name="connsiteY1" fmla="*/ 1693046 h 2571232"/>
              <a:gd name="connsiteX2" fmla="*/ 722395 w 3366005"/>
              <a:gd name="connsiteY2" fmla="*/ 887288 h 2571232"/>
              <a:gd name="connsiteX3" fmla="*/ 1582473 w 3366005"/>
              <a:gd name="connsiteY3" fmla="*/ 47 h 2571232"/>
              <a:gd name="connsiteX4" fmla="*/ 2297697 w 3366005"/>
              <a:gd name="connsiteY4" fmla="*/ 851073 h 2571232"/>
              <a:gd name="connsiteX5" fmla="*/ 2904279 w 3366005"/>
              <a:gd name="connsiteY5" fmla="*/ 1674939 h 2571232"/>
              <a:gd name="connsiteX6" fmla="*/ 3366005 w 3366005"/>
              <a:gd name="connsiteY6" fmla="*/ 2571232 h 2571232"/>
              <a:gd name="connsiteX0" fmla="*/ 1708 w 3668361"/>
              <a:gd name="connsiteY0" fmla="*/ 2516911 h 2571232"/>
              <a:gd name="connsiteX1" fmla="*/ 400061 w 3668361"/>
              <a:gd name="connsiteY1" fmla="*/ 1693046 h 2571232"/>
              <a:gd name="connsiteX2" fmla="*/ 1024751 w 3668361"/>
              <a:gd name="connsiteY2" fmla="*/ 887288 h 2571232"/>
              <a:gd name="connsiteX3" fmla="*/ 1884829 w 3668361"/>
              <a:gd name="connsiteY3" fmla="*/ 47 h 2571232"/>
              <a:gd name="connsiteX4" fmla="*/ 2600053 w 3668361"/>
              <a:gd name="connsiteY4" fmla="*/ 851073 h 2571232"/>
              <a:gd name="connsiteX5" fmla="*/ 3206635 w 3668361"/>
              <a:gd name="connsiteY5" fmla="*/ 1674939 h 2571232"/>
              <a:gd name="connsiteX6" fmla="*/ 3668361 w 3668361"/>
              <a:gd name="connsiteY6" fmla="*/ 2571232 h 2571232"/>
              <a:gd name="connsiteX0" fmla="*/ 0 w 3666653"/>
              <a:gd name="connsiteY0" fmla="*/ 2516911 h 2571232"/>
              <a:gd name="connsiteX1" fmla="*/ 398353 w 3666653"/>
              <a:gd name="connsiteY1" fmla="*/ 1693046 h 2571232"/>
              <a:gd name="connsiteX2" fmla="*/ 1023043 w 3666653"/>
              <a:gd name="connsiteY2" fmla="*/ 887288 h 2571232"/>
              <a:gd name="connsiteX3" fmla="*/ 1883121 w 3666653"/>
              <a:gd name="connsiteY3" fmla="*/ 47 h 2571232"/>
              <a:gd name="connsiteX4" fmla="*/ 2598345 w 3666653"/>
              <a:gd name="connsiteY4" fmla="*/ 851073 h 2571232"/>
              <a:gd name="connsiteX5" fmla="*/ 3204927 w 3666653"/>
              <a:gd name="connsiteY5" fmla="*/ 1674939 h 2571232"/>
              <a:gd name="connsiteX6" fmla="*/ 3666653 w 3666653"/>
              <a:gd name="connsiteY6" fmla="*/ 2571232 h 2571232"/>
              <a:gd name="connsiteX0" fmla="*/ 0 w 3666653"/>
              <a:gd name="connsiteY0" fmla="*/ 2516911 h 2571232"/>
              <a:gd name="connsiteX1" fmla="*/ 443620 w 3666653"/>
              <a:gd name="connsiteY1" fmla="*/ 1656833 h 2571232"/>
              <a:gd name="connsiteX2" fmla="*/ 1023043 w 3666653"/>
              <a:gd name="connsiteY2" fmla="*/ 887288 h 2571232"/>
              <a:gd name="connsiteX3" fmla="*/ 1883121 w 3666653"/>
              <a:gd name="connsiteY3" fmla="*/ 47 h 2571232"/>
              <a:gd name="connsiteX4" fmla="*/ 2598345 w 3666653"/>
              <a:gd name="connsiteY4" fmla="*/ 851073 h 2571232"/>
              <a:gd name="connsiteX5" fmla="*/ 3204927 w 3666653"/>
              <a:gd name="connsiteY5" fmla="*/ 1674939 h 2571232"/>
              <a:gd name="connsiteX6" fmla="*/ 3666653 w 3666653"/>
              <a:gd name="connsiteY6" fmla="*/ 2571232 h 2571232"/>
              <a:gd name="connsiteX0" fmla="*/ 0 w 3666653"/>
              <a:gd name="connsiteY0" fmla="*/ 2562175 h 2616496"/>
              <a:gd name="connsiteX1" fmla="*/ 443620 w 3666653"/>
              <a:gd name="connsiteY1" fmla="*/ 1702097 h 2616496"/>
              <a:gd name="connsiteX2" fmla="*/ 1023043 w 3666653"/>
              <a:gd name="connsiteY2" fmla="*/ 932552 h 2616496"/>
              <a:gd name="connsiteX3" fmla="*/ 1421394 w 3666653"/>
              <a:gd name="connsiteY3" fmla="*/ 44 h 2616496"/>
              <a:gd name="connsiteX4" fmla="*/ 2598345 w 3666653"/>
              <a:gd name="connsiteY4" fmla="*/ 896337 h 2616496"/>
              <a:gd name="connsiteX5" fmla="*/ 3204927 w 3666653"/>
              <a:gd name="connsiteY5" fmla="*/ 1720203 h 2616496"/>
              <a:gd name="connsiteX6" fmla="*/ 3666653 w 3666653"/>
              <a:gd name="connsiteY6" fmla="*/ 2616496 h 2616496"/>
              <a:gd name="connsiteX0" fmla="*/ 0 w 3666653"/>
              <a:gd name="connsiteY0" fmla="*/ 2562134 h 2616455"/>
              <a:gd name="connsiteX1" fmla="*/ 443620 w 3666653"/>
              <a:gd name="connsiteY1" fmla="*/ 1702056 h 2616455"/>
              <a:gd name="connsiteX2" fmla="*/ 878188 w 3666653"/>
              <a:gd name="connsiteY2" fmla="*/ 887243 h 2616455"/>
              <a:gd name="connsiteX3" fmla="*/ 1421394 w 3666653"/>
              <a:gd name="connsiteY3" fmla="*/ 3 h 2616455"/>
              <a:gd name="connsiteX4" fmla="*/ 2598345 w 3666653"/>
              <a:gd name="connsiteY4" fmla="*/ 896296 h 2616455"/>
              <a:gd name="connsiteX5" fmla="*/ 3204927 w 3666653"/>
              <a:gd name="connsiteY5" fmla="*/ 1720162 h 2616455"/>
              <a:gd name="connsiteX6" fmla="*/ 3666653 w 3666653"/>
              <a:gd name="connsiteY6" fmla="*/ 2616455 h 2616455"/>
              <a:gd name="connsiteX0" fmla="*/ 0 w 3666653"/>
              <a:gd name="connsiteY0" fmla="*/ 2516868 h 2571189"/>
              <a:gd name="connsiteX1" fmla="*/ 443620 w 3666653"/>
              <a:gd name="connsiteY1" fmla="*/ 1656790 h 2571189"/>
              <a:gd name="connsiteX2" fmla="*/ 878188 w 3666653"/>
              <a:gd name="connsiteY2" fmla="*/ 841977 h 2571189"/>
              <a:gd name="connsiteX3" fmla="*/ 1466661 w 3666653"/>
              <a:gd name="connsiteY3" fmla="*/ 4 h 2571189"/>
              <a:gd name="connsiteX4" fmla="*/ 2598345 w 3666653"/>
              <a:gd name="connsiteY4" fmla="*/ 851030 h 2571189"/>
              <a:gd name="connsiteX5" fmla="*/ 3204927 w 3666653"/>
              <a:gd name="connsiteY5" fmla="*/ 1674896 h 2571189"/>
              <a:gd name="connsiteX6" fmla="*/ 3666653 w 3666653"/>
              <a:gd name="connsiteY6" fmla="*/ 2571189 h 2571189"/>
              <a:gd name="connsiteX0" fmla="*/ 0 w 3666653"/>
              <a:gd name="connsiteY0" fmla="*/ 2531574 h 2585895"/>
              <a:gd name="connsiteX1" fmla="*/ 443620 w 3666653"/>
              <a:gd name="connsiteY1" fmla="*/ 1671496 h 2585895"/>
              <a:gd name="connsiteX2" fmla="*/ 878188 w 3666653"/>
              <a:gd name="connsiteY2" fmla="*/ 856683 h 2585895"/>
              <a:gd name="connsiteX3" fmla="*/ 1466661 w 3666653"/>
              <a:gd name="connsiteY3" fmla="*/ 14710 h 2585895"/>
              <a:gd name="connsiteX4" fmla="*/ 1991762 w 3666653"/>
              <a:gd name="connsiteY4" fmla="*/ 1599067 h 2585895"/>
              <a:gd name="connsiteX5" fmla="*/ 3204927 w 3666653"/>
              <a:gd name="connsiteY5" fmla="*/ 1689602 h 2585895"/>
              <a:gd name="connsiteX6" fmla="*/ 3666653 w 3666653"/>
              <a:gd name="connsiteY6" fmla="*/ 2585895 h 2585895"/>
              <a:gd name="connsiteX0" fmla="*/ 0 w 3666653"/>
              <a:gd name="connsiteY0" fmla="*/ 2533473 h 2587794"/>
              <a:gd name="connsiteX1" fmla="*/ 443620 w 3666653"/>
              <a:gd name="connsiteY1" fmla="*/ 1673395 h 2587794"/>
              <a:gd name="connsiteX2" fmla="*/ 878188 w 3666653"/>
              <a:gd name="connsiteY2" fmla="*/ 858582 h 2587794"/>
              <a:gd name="connsiteX3" fmla="*/ 1466661 w 3666653"/>
              <a:gd name="connsiteY3" fmla="*/ 16609 h 2587794"/>
              <a:gd name="connsiteX4" fmla="*/ 1928388 w 3666653"/>
              <a:gd name="connsiteY4" fmla="*/ 1655287 h 2587794"/>
              <a:gd name="connsiteX5" fmla="*/ 3204927 w 3666653"/>
              <a:gd name="connsiteY5" fmla="*/ 1691501 h 2587794"/>
              <a:gd name="connsiteX6" fmla="*/ 3666653 w 3666653"/>
              <a:gd name="connsiteY6" fmla="*/ 2587794 h 2587794"/>
              <a:gd name="connsiteX0" fmla="*/ 0 w 3666653"/>
              <a:gd name="connsiteY0" fmla="*/ 2533473 h 2587794"/>
              <a:gd name="connsiteX1" fmla="*/ 443620 w 3666653"/>
              <a:gd name="connsiteY1" fmla="*/ 1673395 h 2587794"/>
              <a:gd name="connsiteX2" fmla="*/ 878188 w 3666653"/>
              <a:gd name="connsiteY2" fmla="*/ 858582 h 2587794"/>
              <a:gd name="connsiteX3" fmla="*/ 1466661 w 3666653"/>
              <a:gd name="connsiteY3" fmla="*/ 16609 h 2587794"/>
              <a:gd name="connsiteX4" fmla="*/ 1928388 w 3666653"/>
              <a:gd name="connsiteY4" fmla="*/ 1655287 h 2587794"/>
              <a:gd name="connsiteX5" fmla="*/ 3204927 w 3666653"/>
              <a:gd name="connsiteY5" fmla="*/ 1691501 h 2587794"/>
              <a:gd name="connsiteX6" fmla="*/ 3666653 w 3666653"/>
              <a:gd name="connsiteY6" fmla="*/ 2587794 h 2587794"/>
              <a:gd name="connsiteX0" fmla="*/ 0 w 3666653"/>
              <a:gd name="connsiteY0" fmla="*/ 2533473 h 2587794"/>
              <a:gd name="connsiteX1" fmla="*/ 443620 w 3666653"/>
              <a:gd name="connsiteY1" fmla="*/ 1673395 h 2587794"/>
              <a:gd name="connsiteX2" fmla="*/ 878188 w 3666653"/>
              <a:gd name="connsiteY2" fmla="*/ 858582 h 2587794"/>
              <a:gd name="connsiteX3" fmla="*/ 1466661 w 3666653"/>
              <a:gd name="connsiteY3" fmla="*/ 16609 h 2587794"/>
              <a:gd name="connsiteX4" fmla="*/ 1928388 w 3666653"/>
              <a:gd name="connsiteY4" fmla="*/ 1655287 h 2587794"/>
              <a:gd name="connsiteX5" fmla="*/ 3666653 w 3666653"/>
              <a:gd name="connsiteY5" fmla="*/ 2587794 h 2587794"/>
              <a:gd name="connsiteX0" fmla="*/ 0 w 2381061"/>
              <a:gd name="connsiteY0" fmla="*/ 2533473 h 2533473"/>
              <a:gd name="connsiteX1" fmla="*/ 443620 w 2381061"/>
              <a:gd name="connsiteY1" fmla="*/ 1673395 h 2533473"/>
              <a:gd name="connsiteX2" fmla="*/ 878188 w 2381061"/>
              <a:gd name="connsiteY2" fmla="*/ 858582 h 2533473"/>
              <a:gd name="connsiteX3" fmla="*/ 1466661 w 2381061"/>
              <a:gd name="connsiteY3" fmla="*/ 16609 h 2533473"/>
              <a:gd name="connsiteX4" fmla="*/ 1928388 w 2381061"/>
              <a:gd name="connsiteY4" fmla="*/ 1655287 h 2533473"/>
              <a:gd name="connsiteX5" fmla="*/ 2381061 w 2381061"/>
              <a:gd name="connsiteY5" fmla="*/ 2524420 h 2533473"/>
              <a:gd name="connsiteX0" fmla="*/ 0 w 2381061"/>
              <a:gd name="connsiteY0" fmla="*/ 2533473 h 2533473"/>
              <a:gd name="connsiteX1" fmla="*/ 443620 w 2381061"/>
              <a:gd name="connsiteY1" fmla="*/ 1673395 h 2533473"/>
              <a:gd name="connsiteX2" fmla="*/ 878188 w 2381061"/>
              <a:gd name="connsiteY2" fmla="*/ 858582 h 2533473"/>
              <a:gd name="connsiteX3" fmla="*/ 1466661 w 2381061"/>
              <a:gd name="connsiteY3" fmla="*/ 16609 h 2533473"/>
              <a:gd name="connsiteX4" fmla="*/ 1928388 w 2381061"/>
              <a:gd name="connsiteY4" fmla="*/ 1655287 h 2533473"/>
              <a:gd name="connsiteX5" fmla="*/ 2381061 w 2381061"/>
              <a:gd name="connsiteY5" fmla="*/ 2524420 h 2533473"/>
              <a:gd name="connsiteX0" fmla="*/ 0 w 2381061"/>
              <a:gd name="connsiteY0" fmla="*/ 2533473 h 2533473"/>
              <a:gd name="connsiteX1" fmla="*/ 443620 w 2381061"/>
              <a:gd name="connsiteY1" fmla="*/ 1673395 h 2533473"/>
              <a:gd name="connsiteX2" fmla="*/ 878188 w 2381061"/>
              <a:gd name="connsiteY2" fmla="*/ 858582 h 2533473"/>
              <a:gd name="connsiteX3" fmla="*/ 1466661 w 2381061"/>
              <a:gd name="connsiteY3" fmla="*/ 16609 h 2533473"/>
              <a:gd name="connsiteX4" fmla="*/ 1928388 w 2381061"/>
              <a:gd name="connsiteY4" fmla="*/ 1655287 h 2533473"/>
              <a:gd name="connsiteX5" fmla="*/ 2381061 w 2381061"/>
              <a:gd name="connsiteY5" fmla="*/ 2524420 h 2533473"/>
              <a:gd name="connsiteX0" fmla="*/ 0 w 2381061"/>
              <a:gd name="connsiteY0" fmla="*/ 2533473 h 2533473"/>
              <a:gd name="connsiteX1" fmla="*/ 443620 w 2381061"/>
              <a:gd name="connsiteY1" fmla="*/ 1673395 h 2533473"/>
              <a:gd name="connsiteX2" fmla="*/ 878188 w 2381061"/>
              <a:gd name="connsiteY2" fmla="*/ 858582 h 2533473"/>
              <a:gd name="connsiteX3" fmla="*/ 1466661 w 2381061"/>
              <a:gd name="connsiteY3" fmla="*/ 16609 h 2533473"/>
              <a:gd name="connsiteX4" fmla="*/ 1928388 w 2381061"/>
              <a:gd name="connsiteY4" fmla="*/ 1655287 h 2533473"/>
              <a:gd name="connsiteX5" fmla="*/ 2381061 w 2381061"/>
              <a:gd name="connsiteY5" fmla="*/ 2524420 h 2533473"/>
              <a:gd name="connsiteX0" fmla="*/ 18893 w 1947281"/>
              <a:gd name="connsiteY0" fmla="*/ 2524420 h 2524420"/>
              <a:gd name="connsiteX1" fmla="*/ 9840 w 1947281"/>
              <a:gd name="connsiteY1" fmla="*/ 1673395 h 2524420"/>
              <a:gd name="connsiteX2" fmla="*/ 444408 w 1947281"/>
              <a:gd name="connsiteY2" fmla="*/ 858582 h 2524420"/>
              <a:gd name="connsiteX3" fmla="*/ 1032881 w 1947281"/>
              <a:gd name="connsiteY3" fmla="*/ 16609 h 2524420"/>
              <a:gd name="connsiteX4" fmla="*/ 1494608 w 1947281"/>
              <a:gd name="connsiteY4" fmla="*/ 1655287 h 2524420"/>
              <a:gd name="connsiteX5" fmla="*/ 1947281 w 1947281"/>
              <a:gd name="connsiteY5" fmla="*/ 2524420 h 2524420"/>
              <a:gd name="connsiteX0" fmla="*/ 29054 w 1957442"/>
              <a:gd name="connsiteY0" fmla="*/ 2524420 h 2524420"/>
              <a:gd name="connsiteX1" fmla="*/ 20001 w 1957442"/>
              <a:gd name="connsiteY1" fmla="*/ 1673395 h 2524420"/>
              <a:gd name="connsiteX2" fmla="*/ 454569 w 1957442"/>
              <a:gd name="connsiteY2" fmla="*/ 858582 h 2524420"/>
              <a:gd name="connsiteX3" fmla="*/ 1043042 w 1957442"/>
              <a:gd name="connsiteY3" fmla="*/ 16609 h 2524420"/>
              <a:gd name="connsiteX4" fmla="*/ 1504769 w 1957442"/>
              <a:gd name="connsiteY4" fmla="*/ 1655287 h 2524420"/>
              <a:gd name="connsiteX5" fmla="*/ 1957442 w 1957442"/>
              <a:gd name="connsiteY5" fmla="*/ 2524420 h 2524420"/>
              <a:gd name="connsiteX0" fmla="*/ 5413 w 1933801"/>
              <a:gd name="connsiteY0" fmla="*/ 2524301 h 2524301"/>
              <a:gd name="connsiteX1" fmla="*/ 23520 w 1933801"/>
              <a:gd name="connsiteY1" fmla="*/ 1637062 h 2524301"/>
              <a:gd name="connsiteX2" fmla="*/ 430928 w 1933801"/>
              <a:gd name="connsiteY2" fmla="*/ 858463 h 2524301"/>
              <a:gd name="connsiteX3" fmla="*/ 1019401 w 1933801"/>
              <a:gd name="connsiteY3" fmla="*/ 16490 h 2524301"/>
              <a:gd name="connsiteX4" fmla="*/ 1481128 w 1933801"/>
              <a:gd name="connsiteY4" fmla="*/ 1655168 h 2524301"/>
              <a:gd name="connsiteX5" fmla="*/ 1933801 w 1933801"/>
              <a:gd name="connsiteY5" fmla="*/ 2524301 h 2524301"/>
              <a:gd name="connsiteX0" fmla="*/ 0 w 1928388"/>
              <a:gd name="connsiteY0" fmla="*/ 2524301 h 2524301"/>
              <a:gd name="connsiteX1" fmla="*/ 18107 w 1928388"/>
              <a:gd name="connsiteY1" fmla="*/ 1637062 h 2524301"/>
              <a:gd name="connsiteX2" fmla="*/ 425515 w 1928388"/>
              <a:gd name="connsiteY2" fmla="*/ 858463 h 2524301"/>
              <a:gd name="connsiteX3" fmla="*/ 1013988 w 1928388"/>
              <a:gd name="connsiteY3" fmla="*/ 16490 h 2524301"/>
              <a:gd name="connsiteX4" fmla="*/ 1475715 w 1928388"/>
              <a:gd name="connsiteY4" fmla="*/ 1655168 h 2524301"/>
              <a:gd name="connsiteX5" fmla="*/ 1928388 w 1928388"/>
              <a:gd name="connsiteY5" fmla="*/ 2524301 h 2524301"/>
              <a:gd name="connsiteX0" fmla="*/ 0 w 1928388"/>
              <a:gd name="connsiteY0" fmla="*/ 2524301 h 2524301"/>
              <a:gd name="connsiteX1" fmla="*/ 18107 w 1928388"/>
              <a:gd name="connsiteY1" fmla="*/ 1637062 h 2524301"/>
              <a:gd name="connsiteX2" fmla="*/ 425515 w 1928388"/>
              <a:gd name="connsiteY2" fmla="*/ 858463 h 2524301"/>
              <a:gd name="connsiteX3" fmla="*/ 1013988 w 1928388"/>
              <a:gd name="connsiteY3" fmla="*/ 16490 h 2524301"/>
              <a:gd name="connsiteX4" fmla="*/ 1475715 w 1928388"/>
              <a:gd name="connsiteY4" fmla="*/ 1655168 h 2524301"/>
              <a:gd name="connsiteX5" fmla="*/ 1928388 w 1928388"/>
              <a:gd name="connsiteY5" fmla="*/ 2524301 h 2524301"/>
              <a:gd name="connsiteX0" fmla="*/ 16347 w 1944735"/>
              <a:gd name="connsiteY0" fmla="*/ 2554546 h 2554546"/>
              <a:gd name="connsiteX1" fmla="*/ 34454 w 1944735"/>
              <a:gd name="connsiteY1" fmla="*/ 1667307 h 2554546"/>
              <a:gd name="connsiteX2" fmla="*/ 595771 w 1944735"/>
              <a:gd name="connsiteY2" fmla="*/ 553729 h 2554546"/>
              <a:gd name="connsiteX3" fmla="*/ 1030335 w 1944735"/>
              <a:gd name="connsiteY3" fmla="*/ 46735 h 2554546"/>
              <a:gd name="connsiteX4" fmla="*/ 1492062 w 1944735"/>
              <a:gd name="connsiteY4" fmla="*/ 1685413 h 2554546"/>
              <a:gd name="connsiteX5" fmla="*/ 1944735 w 1944735"/>
              <a:gd name="connsiteY5" fmla="*/ 2554546 h 255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4735" h="2554546">
                <a:moveTo>
                  <a:pt x="16347" y="2554546"/>
                </a:moveTo>
                <a:cubicBezTo>
                  <a:pt x="81985" y="2074712"/>
                  <a:pt x="-62117" y="2000776"/>
                  <a:pt x="34454" y="1667307"/>
                </a:cubicBezTo>
                <a:cubicBezTo>
                  <a:pt x="131025" y="1333838"/>
                  <a:pt x="429791" y="823824"/>
                  <a:pt x="595771" y="553729"/>
                </a:cubicBezTo>
                <a:cubicBezTo>
                  <a:pt x="761751" y="283634"/>
                  <a:pt x="880953" y="-141879"/>
                  <a:pt x="1030335" y="46735"/>
                </a:cubicBezTo>
                <a:cubicBezTo>
                  <a:pt x="1179717" y="235349"/>
                  <a:pt x="1339662" y="1267444"/>
                  <a:pt x="1492062" y="1685413"/>
                </a:cubicBezTo>
                <a:cubicBezTo>
                  <a:pt x="1644462" y="2103382"/>
                  <a:pt x="1881361" y="2315006"/>
                  <a:pt x="1944735" y="2554546"/>
                </a:cubicBezTo>
              </a:path>
            </a:pathLst>
          </a:custGeom>
          <a:ln w="88900">
            <a:solidFill>
              <a:schemeClr val="accent3"/>
            </a:solidFill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8065481" y="4045803"/>
            <a:ext cx="926119" cy="83099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50% Loss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81000" y="3524071"/>
            <a:ext cx="4724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Only task for RC:</a:t>
            </a:r>
          </a:p>
          <a:p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revent congestion collapse when elephants collide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7" name="Picture 126" descr="bang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09433" y="4808304"/>
            <a:ext cx="844412" cy="844412"/>
          </a:xfrm>
          <a:prstGeom prst="rect">
            <a:avLst/>
          </a:prstGeom>
        </p:spPr>
      </p:pic>
      <p:sp>
        <p:nvSpPr>
          <p:cNvPr id="116" name="Slide Number Placeholder 1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15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585439" y="2777415"/>
            <a:ext cx="457200" cy="2286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5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31"/>
    </mc:Choice>
    <mc:Fallback xmlns="">
      <p:transition xmlns:p14="http://schemas.microsoft.com/office/powerpoint/2010/main" spd="slow" advTm="7973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animBg="1"/>
      <p:bldP spid="124" grpId="0" animBg="1"/>
      <p:bldP spid="1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pFabric</a:t>
            </a:r>
            <a:r>
              <a:rPr lang="en-US" dirty="0" smtClean="0"/>
              <a:t> Rate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3058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Minimal version of TCP algorithm</a:t>
            </a:r>
          </a:p>
          <a:p>
            <a:pPr marL="0" indent="0">
              <a:buNone/>
            </a:pPr>
            <a:endParaRPr lang="en-US" sz="500" dirty="0" smtClean="0"/>
          </a:p>
          <a:p>
            <a:pPr marL="514350" indent="-457200">
              <a:buFont typeface="+mj-lt"/>
              <a:buAutoNum type="arabicPeriod"/>
            </a:pPr>
            <a:r>
              <a:rPr lang="en-US" sz="2400" dirty="0" smtClean="0"/>
              <a:t>Start at line-rate</a:t>
            </a:r>
          </a:p>
          <a:p>
            <a:pPr lvl="1"/>
            <a:r>
              <a:rPr lang="en-US" sz="2000" dirty="0" smtClean="0">
                <a:solidFill>
                  <a:srgbClr val="BD0A12"/>
                </a:solidFill>
              </a:rPr>
              <a:t>Initial window </a:t>
            </a:r>
            <a:r>
              <a:rPr lang="en-US" sz="2000" dirty="0">
                <a:solidFill>
                  <a:srgbClr val="BD0A12"/>
                </a:solidFill>
              </a:rPr>
              <a:t>l</a:t>
            </a:r>
            <a:r>
              <a:rPr lang="en-US" sz="2000" dirty="0" smtClean="0">
                <a:solidFill>
                  <a:srgbClr val="BD0A12"/>
                </a:solidFill>
              </a:rPr>
              <a:t>arger than BDP</a:t>
            </a:r>
          </a:p>
          <a:p>
            <a:pPr marL="914400" lvl="2" indent="0">
              <a:buNone/>
            </a:pPr>
            <a:endParaRPr lang="en-US" sz="700" dirty="0" smtClean="0">
              <a:solidFill>
                <a:srgbClr val="C00000"/>
              </a:solidFill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400" dirty="0" smtClean="0"/>
              <a:t>No </a:t>
            </a:r>
            <a:r>
              <a:rPr lang="en-US" sz="2400" dirty="0"/>
              <a:t>retransmission timeout </a:t>
            </a:r>
            <a:r>
              <a:rPr lang="en-US" sz="2400" dirty="0" smtClean="0"/>
              <a:t>estimation</a:t>
            </a:r>
          </a:p>
          <a:p>
            <a:pPr lvl="1"/>
            <a:r>
              <a:rPr lang="en-US" sz="2000" dirty="0" smtClean="0">
                <a:solidFill>
                  <a:srgbClr val="BD0A12"/>
                </a:solidFill>
              </a:rPr>
              <a:t>Fixed RTO at small multiple of round-trip time</a:t>
            </a:r>
          </a:p>
          <a:p>
            <a:pPr marL="914400" lvl="2" indent="0">
              <a:buNone/>
            </a:pPr>
            <a:endParaRPr lang="en-US" sz="700" dirty="0" smtClean="0">
              <a:solidFill>
                <a:srgbClr val="C00000"/>
              </a:solidFill>
            </a:endParaRPr>
          </a:p>
          <a:p>
            <a:pPr marL="514350" indent="-457200">
              <a:buFont typeface="+mj-lt"/>
              <a:buAutoNum type="arabicPeriod"/>
            </a:pPr>
            <a:r>
              <a:rPr lang="en-US" sz="2400" dirty="0" smtClean="0"/>
              <a:t>Reduce window size upon packet drops</a:t>
            </a:r>
            <a:endParaRPr lang="en-US" sz="2400" dirty="0"/>
          </a:p>
          <a:p>
            <a:pPr lvl="1"/>
            <a:r>
              <a:rPr lang="en-US" sz="2000" dirty="0" smtClean="0">
                <a:solidFill>
                  <a:srgbClr val="BD0A12"/>
                </a:solidFill>
              </a:rPr>
              <a:t>Window increase same as TCP (slow start, congestion avoidance, …)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28600" y="152400"/>
            <a:ext cx="1281183" cy="1091470"/>
            <a:chOff x="2553762" y="2124177"/>
            <a:chExt cx="4193123" cy="3572220"/>
          </a:xfrm>
        </p:grpSpPr>
        <p:sp>
          <p:nvSpPr>
            <p:cNvPr id="8" name="Rectangle 7"/>
            <p:cNvSpPr/>
            <p:nvPr/>
          </p:nvSpPr>
          <p:spPr>
            <a:xfrm>
              <a:off x="25537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" name="Straight Connector 8"/>
            <p:cNvCxnSpPr>
              <a:stCxn id="8" idx="0"/>
            </p:cNvCxnSpPr>
            <p:nvPr/>
          </p:nvCxnSpPr>
          <p:spPr>
            <a:xfrm flipV="1">
              <a:off x="2745324" y="4419600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2416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241685" y="263651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3241685" y="263651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39274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613285" y="263651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4613285" y="263651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3" idx="0"/>
            </p:cNvCxnSpPr>
            <p:nvPr/>
          </p:nvCxnSpPr>
          <p:spPr>
            <a:xfrm flipH="1" flipV="1">
              <a:off x="3927485" y="2636520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4765685" y="2636520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53" idx="0"/>
            </p:cNvCxnSpPr>
            <p:nvPr/>
          </p:nvCxnSpPr>
          <p:spPr>
            <a:xfrm flipH="1" flipV="1">
              <a:off x="5603885" y="2636520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0109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68162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1" name="Straight Connector 20"/>
            <p:cNvCxnSpPr>
              <a:stCxn id="19" idx="0"/>
            </p:cNvCxnSpPr>
            <p:nvPr/>
          </p:nvCxnSpPr>
          <p:spPr>
            <a:xfrm flipH="1" flipV="1">
              <a:off x="3197750" y="4419600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0" idx="0"/>
            </p:cNvCxnSpPr>
            <p:nvPr/>
          </p:nvCxnSpPr>
          <p:spPr>
            <a:xfrm flipH="1" flipV="1">
              <a:off x="3197750" y="4419600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003685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24" name="Straight Connector 23"/>
            <p:cNvCxnSpPr>
              <a:stCxn id="23" idx="0"/>
            </p:cNvCxnSpPr>
            <p:nvPr/>
          </p:nvCxnSpPr>
          <p:spPr>
            <a:xfrm flipV="1">
              <a:off x="4195247" y="4419600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44608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180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27" name="Straight Connector 26"/>
            <p:cNvCxnSpPr>
              <a:stCxn id="25" idx="0"/>
            </p:cNvCxnSpPr>
            <p:nvPr/>
          </p:nvCxnSpPr>
          <p:spPr>
            <a:xfrm flipH="1" flipV="1">
              <a:off x="4645550" y="4419600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0"/>
            </p:cNvCxnSpPr>
            <p:nvPr/>
          </p:nvCxnSpPr>
          <p:spPr>
            <a:xfrm flipH="1" flipV="1">
              <a:off x="4645550" y="4419600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3622685" y="2124177"/>
              <a:ext cx="545969" cy="678181"/>
              <a:chOff x="1027560" y="1988818"/>
              <a:chExt cx="545969" cy="678181"/>
            </a:xfrm>
          </p:grpSpPr>
          <p:sp>
            <p:nvSpPr>
              <p:cNvPr id="112" name="Cube 111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4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2747082" y="4333601"/>
              <a:ext cx="978209" cy="243008"/>
              <a:chOff x="5220661" y="3675707"/>
              <a:chExt cx="978209" cy="243008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4168476" y="4333601"/>
              <a:ext cx="978209" cy="243008"/>
              <a:chOff x="5220661" y="3675707"/>
              <a:chExt cx="978209" cy="243008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 31"/>
            <p:cNvGrpSpPr/>
            <p:nvPr/>
          </p:nvGrpSpPr>
          <p:grpSpPr>
            <a:xfrm>
              <a:off x="4486020" y="2128098"/>
              <a:ext cx="545969" cy="678181"/>
              <a:chOff x="1027560" y="1988818"/>
              <a:chExt cx="545969" cy="678181"/>
            </a:xfrm>
          </p:grpSpPr>
          <p:sp>
            <p:nvSpPr>
              <p:cNvPr id="66" name="Cube 65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7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8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362716" y="2141219"/>
              <a:ext cx="545969" cy="678181"/>
              <a:chOff x="1027560" y="1988818"/>
              <a:chExt cx="545969" cy="678181"/>
            </a:xfrm>
          </p:grpSpPr>
          <p:sp>
            <p:nvSpPr>
              <p:cNvPr id="62" name="Cube 61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4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54493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5" name="Straight Connector 34"/>
            <p:cNvCxnSpPr>
              <a:stCxn id="34" idx="0"/>
            </p:cNvCxnSpPr>
            <p:nvPr/>
          </p:nvCxnSpPr>
          <p:spPr>
            <a:xfrm flipV="1">
              <a:off x="5640924" y="4419599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9065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63762" y="5333999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8" name="Straight Connector 37"/>
            <p:cNvCxnSpPr>
              <a:stCxn id="36" idx="0"/>
            </p:cNvCxnSpPr>
            <p:nvPr/>
          </p:nvCxnSpPr>
          <p:spPr>
            <a:xfrm flipH="1" flipV="1">
              <a:off x="6093350" y="4419599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7" idx="0"/>
            </p:cNvCxnSpPr>
            <p:nvPr/>
          </p:nvCxnSpPr>
          <p:spPr>
            <a:xfrm flipH="1" flipV="1">
              <a:off x="6093350" y="4419599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5579365" y="4342092"/>
              <a:ext cx="978209" cy="243008"/>
              <a:chOff x="5220661" y="3675707"/>
              <a:chExt cx="978209" cy="243008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6" name="Freeform 115"/>
          <p:cNvSpPr/>
          <p:nvPr/>
        </p:nvSpPr>
        <p:spPr>
          <a:xfrm>
            <a:off x="1250426" y="1043959"/>
            <a:ext cx="349774" cy="295244"/>
          </a:xfrm>
          <a:custGeom>
            <a:avLst/>
            <a:gdLst>
              <a:gd name="connsiteX0" fmla="*/ 680019 w 710869"/>
              <a:gd name="connsiteY0" fmla="*/ 160012 h 600044"/>
              <a:gd name="connsiteX1" fmla="*/ 630018 w 710869"/>
              <a:gd name="connsiteY1" fmla="*/ 140010 h 600044"/>
              <a:gd name="connsiteX2" fmla="*/ 610017 w 710869"/>
              <a:gd name="connsiteY2" fmla="*/ 110008 h 600044"/>
              <a:gd name="connsiteX3" fmla="*/ 570016 w 710869"/>
              <a:gd name="connsiteY3" fmla="*/ 90007 h 600044"/>
              <a:gd name="connsiteX4" fmla="*/ 530015 w 710869"/>
              <a:gd name="connsiteY4" fmla="*/ 20002 h 600044"/>
              <a:gd name="connsiteX5" fmla="*/ 510014 w 710869"/>
              <a:gd name="connsiteY5" fmla="*/ 0 h 600044"/>
              <a:gd name="connsiteX6" fmla="*/ 300009 w 710869"/>
              <a:gd name="connsiteY6" fmla="*/ 30002 h 600044"/>
              <a:gd name="connsiteX7" fmla="*/ 250007 w 710869"/>
              <a:gd name="connsiteY7" fmla="*/ 50004 h 600044"/>
              <a:gd name="connsiteX8" fmla="*/ 170005 w 710869"/>
              <a:gd name="connsiteY8" fmla="*/ 90007 h 600044"/>
              <a:gd name="connsiteX9" fmla="*/ 90003 w 710869"/>
              <a:gd name="connsiteY9" fmla="*/ 190014 h 600044"/>
              <a:gd name="connsiteX10" fmla="*/ 70002 w 710869"/>
              <a:gd name="connsiteY10" fmla="*/ 230017 h 600044"/>
              <a:gd name="connsiteX11" fmla="*/ 30001 w 710869"/>
              <a:gd name="connsiteY11" fmla="*/ 290021 h 600044"/>
              <a:gd name="connsiteX12" fmla="*/ 0 w 710869"/>
              <a:gd name="connsiteY12" fmla="*/ 360026 h 600044"/>
              <a:gd name="connsiteX13" fmla="*/ 20001 w 710869"/>
              <a:gd name="connsiteY13" fmla="*/ 380028 h 600044"/>
              <a:gd name="connsiteX14" fmla="*/ 60002 w 710869"/>
              <a:gd name="connsiteY14" fmla="*/ 430031 h 600044"/>
              <a:gd name="connsiteX15" fmla="*/ 90003 w 710869"/>
              <a:gd name="connsiteY15" fmla="*/ 450033 h 600044"/>
              <a:gd name="connsiteX16" fmla="*/ 210006 w 710869"/>
              <a:gd name="connsiteY16" fmla="*/ 500037 h 600044"/>
              <a:gd name="connsiteX17" fmla="*/ 240007 w 710869"/>
              <a:gd name="connsiteY17" fmla="*/ 520038 h 600044"/>
              <a:gd name="connsiteX18" fmla="*/ 280008 w 710869"/>
              <a:gd name="connsiteY18" fmla="*/ 540039 h 600044"/>
              <a:gd name="connsiteX19" fmla="*/ 340010 w 710869"/>
              <a:gd name="connsiteY19" fmla="*/ 580042 h 600044"/>
              <a:gd name="connsiteX20" fmla="*/ 420012 w 710869"/>
              <a:gd name="connsiteY20" fmla="*/ 600044 h 600044"/>
              <a:gd name="connsiteX21" fmla="*/ 580016 w 710869"/>
              <a:gd name="connsiteY21" fmla="*/ 570042 h 600044"/>
              <a:gd name="connsiteX22" fmla="*/ 620017 w 710869"/>
              <a:gd name="connsiteY22" fmla="*/ 540039 h 600044"/>
              <a:gd name="connsiteX23" fmla="*/ 660018 w 710869"/>
              <a:gd name="connsiteY23" fmla="*/ 520038 h 600044"/>
              <a:gd name="connsiteX24" fmla="*/ 700019 w 710869"/>
              <a:gd name="connsiteY24" fmla="*/ 480035 h 600044"/>
              <a:gd name="connsiteX25" fmla="*/ 710020 w 710869"/>
              <a:gd name="connsiteY25" fmla="*/ 430031 h 600044"/>
              <a:gd name="connsiteX26" fmla="*/ 690019 w 710869"/>
              <a:gd name="connsiteY26" fmla="*/ 220016 h 600044"/>
              <a:gd name="connsiteX27" fmla="*/ 620017 w 710869"/>
              <a:gd name="connsiteY27" fmla="*/ 120009 h 600044"/>
              <a:gd name="connsiteX28" fmla="*/ 600017 w 710869"/>
              <a:gd name="connsiteY28" fmla="*/ 100007 h 600044"/>
              <a:gd name="connsiteX29" fmla="*/ 570016 w 710869"/>
              <a:gd name="connsiteY29" fmla="*/ 90007 h 6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0869" h="600044">
                <a:moveTo>
                  <a:pt x="680019" y="160012"/>
                </a:moveTo>
                <a:cubicBezTo>
                  <a:pt x="663352" y="153345"/>
                  <a:pt x="644625" y="150444"/>
                  <a:pt x="630018" y="140010"/>
                </a:cubicBezTo>
                <a:cubicBezTo>
                  <a:pt x="620238" y="133024"/>
                  <a:pt x="619250" y="117703"/>
                  <a:pt x="610017" y="110008"/>
                </a:cubicBezTo>
                <a:cubicBezTo>
                  <a:pt x="598565" y="100464"/>
                  <a:pt x="583350" y="96674"/>
                  <a:pt x="570016" y="90007"/>
                </a:cubicBezTo>
                <a:cubicBezTo>
                  <a:pt x="556330" y="62634"/>
                  <a:pt x="548860" y="43559"/>
                  <a:pt x="530015" y="20002"/>
                </a:cubicBezTo>
                <a:cubicBezTo>
                  <a:pt x="524125" y="12639"/>
                  <a:pt x="516681" y="6667"/>
                  <a:pt x="510014" y="0"/>
                </a:cubicBezTo>
                <a:cubicBezTo>
                  <a:pt x="398482" y="12393"/>
                  <a:pt x="373497" y="2443"/>
                  <a:pt x="300009" y="30002"/>
                </a:cubicBezTo>
                <a:cubicBezTo>
                  <a:pt x="283201" y="36305"/>
                  <a:pt x="266306" y="42481"/>
                  <a:pt x="250007" y="50004"/>
                </a:cubicBezTo>
                <a:cubicBezTo>
                  <a:pt x="222936" y="62499"/>
                  <a:pt x="170005" y="90007"/>
                  <a:pt x="170005" y="90007"/>
                </a:cubicBezTo>
                <a:cubicBezTo>
                  <a:pt x="124961" y="180098"/>
                  <a:pt x="184060" y="72437"/>
                  <a:pt x="90003" y="190014"/>
                </a:cubicBezTo>
                <a:cubicBezTo>
                  <a:pt x="80690" y="201656"/>
                  <a:pt x="77672" y="217233"/>
                  <a:pt x="70002" y="230017"/>
                </a:cubicBezTo>
                <a:cubicBezTo>
                  <a:pt x="57635" y="250630"/>
                  <a:pt x="42368" y="269408"/>
                  <a:pt x="30001" y="290021"/>
                </a:cubicBezTo>
                <a:cubicBezTo>
                  <a:pt x="11467" y="320912"/>
                  <a:pt x="10345" y="328992"/>
                  <a:pt x="0" y="360026"/>
                </a:cubicBezTo>
                <a:cubicBezTo>
                  <a:pt x="6667" y="366693"/>
                  <a:pt x="13865" y="372869"/>
                  <a:pt x="20001" y="380028"/>
                </a:cubicBezTo>
                <a:cubicBezTo>
                  <a:pt x="33892" y="396234"/>
                  <a:pt x="44909" y="414938"/>
                  <a:pt x="60002" y="430031"/>
                </a:cubicBezTo>
                <a:cubicBezTo>
                  <a:pt x="68501" y="438530"/>
                  <a:pt x="79697" y="443849"/>
                  <a:pt x="90003" y="450033"/>
                </a:cubicBezTo>
                <a:cubicBezTo>
                  <a:pt x="168707" y="497258"/>
                  <a:pt x="137481" y="485531"/>
                  <a:pt x="210006" y="500037"/>
                </a:cubicBezTo>
                <a:cubicBezTo>
                  <a:pt x="220006" y="506704"/>
                  <a:pt x="229572" y="514075"/>
                  <a:pt x="240007" y="520038"/>
                </a:cubicBezTo>
                <a:cubicBezTo>
                  <a:pt x="252950" y="527434"/>
                  <a:pt x="267604" y="531770"/>
                  <a:pt x="280008" y="540039"/>
                </a:cubicBezTo>
                <a:cubicBezTo>
                  <a:pt x="325777" y="570553"/>
                  <a:pt x="267501" y="555871"/>
                  <a:pt x="340010" y="580042"/>
                </a:cubicBezTo>
                <a:cubicBezTo>
                  <a:pt x="366087" y="588735"/>
                  <a:pt x="420012" y="600044"/>
                  <a:pt x="420012" y="600044"/>
                </a:cubicBezTo>
                <a:cubicBezTo>
                  <a:pt x="473347" y="590043"/>
                  <a:pt x="528041" y="585636"/>
                  <a:pt x="580016" y="570042"/>
                </a:cubicBezTo>
                <a:cubicBezTo>
                  <a:pt x="595981" y="565252"/>
                  <a:pt x="605883" y="548873"/>
                  <a:pt x="620017" y="540039"/>
                </a:cubicBezTo>
                <a:cubicBezTo>
                  <a:pt x="632658" y="532138"/>
                  <a:pt x="646684" y="526705"/>
                  <a:pt x="660018" y="520038"/>
                </a:cubicBezTo>
                <a:cubicBezTo>
                  <a:pt x="673352" y="506704"/>
                  <a:pt x="690861" y="496519"/>
                  <a:pt x="700019" y="480035"/>
                </a:cubicBezTo>
                <a:cubicBezTo>
                  <a:pt x="708274" y="465176"/>
                  <a:pt x="710020" y="447029"/>
                  <a:pt x="710020" y="430031"/>
                </a:cubicBezTo>
                <a:cubicBezTo>
                  <a:pt x="710020" y="395073"/>
                  <a:pt x="717165" y="279741"/>
                  <a:pt x="690019" y="220016"/>
                </a:cubicBezTo>
                <a:cubicBezTo>
                  <a:pt x="638174" y="105950"/>
                  <a:pt x="677434" y="165945"/>
                  <a:pt x="620017" y="120009"/>
                </a:cubicBezTo>
                <a:cubicBezTo>
                  <a:pt x="612655" y="114119"/>
                  <a:pt x="608102" y="104858"/>
                  <a:pt x="600017" y="100007"/>
                </a:cubicBezTo>
                <a:cubicBezTo>
                  <a:pt x="590978" y="94583"/>
                  <a:pt x="570016" y="90007"/>
                  <a:pt x="570016" y="90007"/>
                </a:cubicBezTo>
              </a:path>
            </a:pathLst>
          </a:custGeom>
          <a:ln w="38100">
            <a:solidFill>
              <a:srgbClr val="00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1524002" y="629639"/>
            <a:ext cx="215679" cy="42926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266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195"/>
    </mc:Choice>
    <mc:Fallback xmlns="">
      <p:transition xmlns:p14="http://schemas.microsoft.com/office/powerpoint/2010/main" spd="slow" advTm="471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4582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Key invariant for ideal scheduling: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At any instant, have the highest priority packet (according to ideal algorithm) </a:t>
            </a:r>
            <a:r>
              <a:rPr lang="en-US" sz="2400" dirty="0" smtClean="0">
                <a:solidFill>
                  <a:srgbClr val="BD0A12"/>
                </a:solidFill>
              </a:rPr>
              <a:t>available at the switch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>
                <a:solidFill>
                  <a:srgbClr val="000000"/>
                </a:solidFill>
              </a:rPr>
              <a:t>Priority scheduling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High priority packets traverse fabric as quickly as possible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endParaRPr lang="en-US" sz="100" dirty="0" smtClean="0">
              <a:solidFill>
                <a:srgbClr val="000000"/>
              </a:solidFill>
            </a:endParaRPr>
          </a:p>
          <a:p>
            <a:endParaRPr lang="en-US" sz="100" dirty="0">
              <a:solidFill>
                <a:srgbClr val="000000"/>
              </a:solidFill>
            </a:endParaRPr>
          </a:p>
          <a:p>
            <a:endParaRPr lang="en-US" sz="100" dirty="0" smtClean="0">
              <a:solidFill>
                <a:srgbClr val="000000"/>
              </a:solidFill>
            </a:endParaRPr>
          </a:p>
          <a:p>
            <a:endParaRPr lang="en-US" sz="100" dirty="0">
              <a:solidFill>
                <a:srgbClr val="000000"/>
              </a:solidFill>
            </a:endParaRPr>
          </a:p>
          <a:p>
            <a:endParaRPr lang="en-US" sz="100" dirty="0" smtClean="0">
              <a:solidFill>
                <a:srgbClr val="000000"/>
              </a:solidFill>
            </a:endParaRPr>
          </a:p>
          <a:p>
            <a:endParaRPr lang="en-US" sz="1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about dropped packets?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L</a:t>
            </a:r>
            <a:r>
              <a:rPr lang="en-US" sz="2000" dirty="0" smtClean="0">
                <a:solidFill>
                  <a:srgbClr val="000000"/>
                </a:solidFill>
              </a:rPr>
              <a:t>owest priority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→</a:t>
            </a:r>
            <a:r>
              <a:rPr lang="en-US" sz="2000" dirty="0" smtClean="0">
                <a:solidFill>
                  <a:srgbClr val="000000"/>
                </a:solidFill>
              </a:rPr>
              <a:t> not needed till all other packets depart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BD0A12"/>
                </a:solidFill>
              </a:rPr>
              <a:t>Buffer &gt; BDP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→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enough time </a:t>
            </a:r>
            <a:r>
              <a:rPr lang="en-US" sz="2000" dirty="0" smtClean="0">
                <a:solidFill>
                  <a:srgbClr val="BD0A12"/>
                </a:solidFill>
              </a:rPr>
              <a:t>(&gt; RTT) </a:t>
            </a:r>
            <a:r>
              <a:rPr lang="en-US" sz="2000" dirty="0" smtClean="0">
                <a:solidFill>
                  <a:srgbClr val="000000"/>
                </a:solidFill>
              </a:rPr>
              <a:t>to retransmit</a:t>
            </a:r>
          </a:p>
          <a:p>
            <a:pPr lvl="1"/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13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953"/>
    </mc:Choice>
    <mc:Fallback xmlns="">
      <p:transition xmlns:p14="http://schemas.microsoft.com/office/powerpoint/2010/main" spd="slow" advTm="9795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3AC99A5B-5B03-425B-9284-2F10A88898BE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386" name="Group 385"/>
          <p:cNvGrpSpPr/>
          <p:nvPr/>
        </p:nvGrpSpPr>
        <p:grpSpPr>
          <a:xfrm>
            <a:off x="369912" y="1792069"/>
            <a:ext cx="8164488" cy="2170331"/>
            <a:chOff x="12178" y="1828800"/>
            <a:chExt cx="8446022" cy="2245169"/>
          </a:xfrm>
        </p:grpSpPr>
        <p:cxnSp>
          <p:nvCxnSpPr>
            <p:cNvPr id="8" name="Straight Arrow Connector 7"/>
            <p:cNvCxnSpPr>
              <a:stCxn id="179" idx="0"/>
              <a:endCxn id="273" idx="3"/>
            </p:cNvCxnSpPr>
            <p:nvPr/>
          </p:nvCxnSpPr>
          <p:spPr>
            <a:xfrm flipV="1">
              <a:off x="1757446" y="2340471"/>
              <a:ext cx="1242957" cy="1145700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58" idx="0"/>
              <a:endCxn id="274" idx="2"/>
            </p:cNvCxnSpPr>
            <p:nvPr/>
          </p:nvCxnSpPr>
          <p:spPr>
            <a:xfrm flipV="1">
              <a:off x="2808238" y="2337582"/>
              <a:ext cx="195534" cy="1148589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5" idx="0"/>
              <a:endCxn id="265" idx="3"/>
            </p:cNvCxnSpPr>
            <p:nvPr/>
          </p:nvCxnSpPr>
          <p:spPr>
            <a:xfrm flipH="1" flipV="1">
              <a:off x="5354015" y="2337529"/>
              <a:ext cx="1535022" cy="1148642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95" idx="0"/>
              <a:endCxn id="257" idx="3"/>
            </p:cNvCxnSpPr>
            <p:nvPr/>
          </p:nvCxnSpPr>
          <p:spPr>
            <a:xfrm flipH="1" flipV="1">
              <a:off x="6527971" y="2350312"/>
              <a:ext cx="361065" cy="113585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4" idx="0"/>
              <a:endCxn id="265" idx="3"/>
            </p:cNvCxnSpPr>
            <p:nvPr/>
          </p:nvCxnSpPr>
          <p:spPr>
            <a:xfrm flipH="1" flipV="1">
              <a:off x="5354015" y="2337529"/>
              <a:ext cx="2609058" cy="1155011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74" idx="0"/>
              <a:endCxn id="257" idx="3"/>
            </p:cNvCxnSpPr>
            <p:nvPr/>
          </p:nvCxnSpPr>
          <p:spPr>
            <a:xfrm flipH="1" flipV="1">
              <a:off x="6527971" y="2350312"/>
              <a:ext cx="1435102" cy="114222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4" idx="0"/>
              <a:endCxn id="253" idx="3"/>
            </p:cNvCxnSpPr>
            <p:nvPr/>
          </p:nvCxnSpPr>
          <p:spPr>
            <a:xfrm flipH="1" flipV="1">
              <a:off x="4243416" y="2358255"/>
              <a:ext cx="3719657" cy="1134285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4" idx="0"/>
              <a:endCxn id="274" idx="2"/>
            </p:cNvCxnSpPr>
            <p:nvPr/>
          </p:nvCxnSpPr>
          <p:spPr>
            <a:xfrm flipH="1" flipV="1">
              <a:off x="3003772" y="2337582"/>
              <a:ext cx="4959301" cy="115495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5" idx="0"/>
              <a:endCxn id="253" idx="3"/>
            </p:cNvCxnSpPr>
            <p:nvPr/>
          </p:nvCxnSpPr>
          <p:spPr>
            <a:xfrm flipH="1" flipV="1">
              <a:off x="4243416" y="2358255"/>
              <a:ext cx="2645620" cy="1127916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95" idx="0"/>
              <a:endCxn id="273" idx="3"/>
            </p:cNvCxnSpPr>
            <p:nvPr/>
          </p:nvCxnSpPr>
          <p:spPr>
            <a:xfrm flipH="1" flipV="1">
              <a:off x="3000403" y="2340471"/>
              <a:ext cx="3888633" cy="1145700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58" idx="0"/>
              <a:endCxn id="253" idx="3"/>
            </p:cNvCxnSpPr>
            <p:nvPr/>
          </p:nvCxnSpPr>
          <p:spPr>
            <a:xfrm flipV="1">
              <a:off x="2808238" y="2358255"/>
              <a:ext cx="1435178" cy="1127916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58" idx="0"/>
              <a:endCxn id="265" idx="3"/>
            </p:cNvCxnSpPr>
            <p:nvPr/>
          </p:nvCxnSpPr>
          <p:spPr>
            <a:xfrm flipV="1">
              <a:off x="2808238" y="2337529"/>
              <a:ext cx="2545777" cy="1148642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158" idx="0"/>
              <a:endCxn id="257" idx="3"/>
            </p:cNvCxnSpPr>
            <p:nvPr/>
          </p:nvCxnSpPr>
          <p:spPr>
            <a:xfrm flipV="1">
              <a:off x="2808238" y="2350312"/>
              <a:ext cx="3719733" cy="113585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Arrow Connector 285"/>
            <p:cNvCxnSpPr>
              <a:stCxn id="179" idx="0"/>
              <a:endCxn id="253" idx="3"/>
            </p:cNvCxnSpPr>
            <p:nvPr/>
          </p:nvCxnSpPr>
          <p:spPr>
            <a:xfrm flipV="1">
              <a:off x="1757446" y="2358255"/>
              <a:ext cx="2485970" cy="1127916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>
              <a:stCxn id="179" idx="0"/>
              <a:endCxn id="265" idx="3"/>
            </p:cNvCxnSpPr>
            <p:nvPr/>
          </p:nvCxnSpPr>
          <p:spPr>
            <a:xfrm flipV="1">
              <a:off x="1757446" y="2337529"/>
              <a:ext cx="3596568" cy="1148642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>
              <a:stCxn id="179" idx="0"/>
              <a:endCxn id="257" idx="3"/>
            </p:cNvCxnSpPr>
            <p:nvPr/>
          </p:nvCxnSpPr>
          <p:spPr>
            <a:xfrm flipV="1">
              <a:off x="1757446" y="2350312"/>
              <a:ext cx="4770525" cy="1135858"/>
            </a:xfrm>
            <a:prstGeom prst="straightConnector1">
              <a:avLst/>
            </a:prstGeom>
            <a:ln w="38100"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TextBox 294"/>
            <p:cNvSpPr txBox="1"/>
            <p:nvPr/>
          </p:nvSpPr>
          <p:spPr>
            <a:xfrm>
              <a:off x="761445" y="2301765"/>
              <a:ext cx="1548203" cy="668618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40Gbps</a:t>
              </a:r>
            </a:p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Fabric Links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12178" y="3405351"/>
              <a:ext cx="1351539" cy="668618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4F81BD"/>
                  </a:solidFill>
                </a:rPr>
                <a:t>10Gbps</a:t>
              </a:r>
            </a:p>
            <a:p>
              <a:pPr algn="ctr"/>
              <a:r>
                <a:rPr lang="en-US" b="1" dirty="0" smtClean="0">
                  <a:solidFill>
                    <a:srgbClr val="4F81BD"/>
                  </a:solidFill>
                </a:rPr>
                <a:t>Edge Links</a:t>
              </a:r>
              <a:endParaRPr lang="en-US" b="1" dirty="0">
                <a:solidFill>
                  <a:srgbClr val="4F81BD"/>
                </a:solidFill>
              </a:endParaRPr>
            </a:p>
          </p:txBody>
        </p:sp>
        <p:cxnSp>
          <p:nvCxnSpPr>
            <p:cNvPr id="343" name="Straight Connector 342"/>
            <p:cNvCxnSpPr/>
            <p:nvPr/>
          </p:nvCxnSpPr>
          <p:spPr>
            <a:xfrm>
              <a:off x="3733800" y="3619000"/>
              <a:ext cx="2221605" cy="0"/>
            </a:xfrm>
            <a:prstGeom prst="line">
              <a:avLst/>
            </a:prstGeom>
            <a:ln w="50800">
              <a:solidFill>
                <a:schemeClr val="accent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4" name="TextBox 343"/>
            <p:cNvSpPr txBox="1"/>
            <p:nvPr/>
          </p:nvSpPr>
          <p:spPr>
            <a:xfrm>
              <a:off x="4114800" y="3626366"/>
              <a:ext cx="1330648" cy="4139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4F81BD"/>
                  </a:solidFill>
                </a:rPr>
                <a:t>9 Racks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grpSp>
          <p:nvGrpSpPr>
            <p:cNvPr id="360" name="Group 359"/>
            <p:cNvGrpSpPr/>
            <p:nvPr/>
          </p:nvGrpSpPr>
          <p:grpSpPr>
            <a:xfrm>
              <a:off x="1250238" y="3661245"/>
              <a:ext cx="972705" cy="376853"/>
              <a:chOff x="1021638" y="3661245"/>
              <a:chExt cx="972705" cy="37685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021638" y="3661245"/>
                <a:ext cx="972705" cy="376853"/>
                <a:chOff x="457200" y="4457617"/>
                <a:chExt cx="1085821" cy="427364"/>
              </a:xfrm>
            </p:grpSpPr>
            <p:cxnSp>
              <p:nvCxnSpPr>
                <p:cNvPr id="277" name="Straight Connector 276"/>
                <p:cNvCxnSpPr/>
                <p:nvPr/>
              </p:nvCxnSpPr>
              <p:spPr>
                <a:xfrm flipV="1">
                  <a:off x="457200" y="4457617"/>
                  <a:ext cx="5300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flipV="1">
                  <a:off x="609600" y="4457617"/>
                  <a:ext cx="3776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81" name="Group 280"/>
                <p:cNvGrpSpPr/>
                <p:nvPr/>
              </p:nvGrpSpPr>
              <p:grpSpPr>
                <a:xfrm flipH="1">
                  <a:off x="1012996" y="4465798"/>
                  <a:ext cx="530025" cy="419183"/>
                  <a:chOff x="609600" y="4610017"/>
                  <a:chExt cx="530025" cy="419183"/>
                </a:xfrm>
              </p:grpSpPr>
              <p:cxnSp>
                <p:nvCxnSpPr>
                  <p:cNvPr id="282" name="Straight Connector 281"/>
                  <p:cNvCxnSpPr/>
                  <p:nvPr/>
                </p:nvCxnSpPr>
                <p:spPr>
                  <a:xfrm flipV="1">
                    <a:off x="609600" y="4610017"/>
                    <a:ext cx="5300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3" name="Straight Connector 282"/>
                  <p:cNvCxnSpPr/>
                  <p:nvPr/>
                </p:nvCxnSpPr>
                <p:spPr>
                  <a:xfrm flipV="1">
                    <a:off x="762000" y="4610017"/>
                    <a:ext cx="3776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59" name="Straight Connector 358"/>
              <p:cNvCxnSpPr/>
              <p:nvPr/>
            </p:nvCxnSpPr>
            <p:spPr>
              <a:xfrm>
                <a:off x="1371600" y="3962400"/>
                <a:ext cx="30296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1" name="Group 360"/>
            <p:cNvGrpSpPr/>
            <p:nvPr/>
          </p:nvGrpSpPr>
          <p:grpSpPr>
            <a:xfrm>
              <a:off x="2303895" y="3657600"/>
              <a:ext cx="972705" cy="376853"/>
              <a:chOff x="1021638" y="3661245"/>
              <a:chExt cx="972705" cy="376853"/>
            </a:xfrm>
          </p:grpSpPr>
          <p:grpSp>
            <p:nvGrpSpPr>
              <p:cNvPr id="362" name="Group 361"/>
              <p:cNvGrpSpPr/>
              <p:nvPr/>
            </p:nvGrpSpPr>
            <p:grpSpPr>
              <a:xfrm>
                <a:off x="1021638" y="3661245"/>
                <a:ext cx="972705" cy="376853"/>
                <a:chOff x="457200" y="4457617"/>
                <a:chExt cx="1085821" cy="427364"/>
              </a:xfrm>
            </p:grpSpPr>
            <p:cxnSp>
              <p:nvCxnSpPr>
                <p:cNvPr id="364" name="Straight Connector 363"/>
                <p:cNvCxnSpPr/>
                <p:nvPr/>
              </p:nvCxnSpPr>
              <p:spPr>
                <a:xfrm flipV="1">
                  <a:off x="457200" y="4457617"/>
                  <a:ext cx="5300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Connector 364"/>
                <p:cNvCxnSpPr/>
                <p:nvPr/>
              </p:nvCxnSpPr>
              <p:spPr>
                <a:xfrm flipV="1">
                  <a:off x="609600" y="4457617"/>
                  <a:ext cx="3776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66" name="Group 365"/>
                <p:cNvGrpSpPr/>
                <p:nvPr/>
              </p:nvGrpSpPr>
              <p:grpSpPr>
                <a:xfrm flipH="1">
                  <a:off x="1012996" y="4465798"/>
                  <a:ext cx="530025" cy="419183"/>
                  <a:chOff x="609600" y="4610017"/>
                  <a:chExt cx="530025" cy="419183"/>
                </a:xfrm>
              </p:grpSpPr>
              <p:cxnSp>
                <p:nvCxnSpPr>
                  <p:cNvPr id="367" name="Straight Connector 366"/>
                  <p:cNvCxnSpPr/>
                  <p:nvPr/>
                </p:nvCxnSpPr>
                <p:spPr>
                  <a:xfrm flipV="1">
                    <a:off x="609600" y="4610017"/>
                    <a:ext cx="5300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Straight Connector 367"/>
                  <p:cNvCxnSpPr/>
                  <p:nvPr/>
                </p:nvCxnSpPr>
                <p:spPr>
                  <a:xfrm flipV="1">
                    <a:off x="762000" y="4610017"/>
                    <a:ext cx="3776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63" name="Straight Connector 362"/>
              <p:cNvCxnSpPr/>
              <p:nvPr/>
            </p:nvCxnSpPr>
            <p:spPr>
              <a:xfrm>
                <a:off x="1371600" y="3962400"/>
                <a:ext cx="30296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9" name="Group 368"/>
            <p:cNvGrpSpPr/>
            <p:nvPr/>
          </p:nvGrpSpPr>
          <p:grpSpPr>
            <a:xfrm>
              <a:off x="6418695" y="3657600"/>
              <a:ext cx="972705" cy="376853"/>
              <a:chOff x="1021638" y="3661245"/>
              <a:chExt cx="972705" cy="376853"/>
            </a:xfrm>
          </p:grpSpPr>
          <p:grpSp>
            <p:nvGrpSpPr>
              <p:cNvPr id="370" name="Group 369"/>
              <p:cNvGrpSpPr/>
              <p:nvPr/>
            </p:nvGrpSpPr>
            <p:grpSpPr>
              <a:xfrm>
                <a:off x="1021638" y="3661245"/>
                <a:ext cx="972705" cy="376853"/>
                <a:chOff x="457200" y="4457617"/>
                <a:chExt cx="1085821" cy="427364"/>
              </a:xfrm>
            </p:grpSpPr>
            <p:cxnSp>
              <p:nvCxnSpPr>
                <p:cNvPr id="372" name="Straight Connector 371"/>
                <p:cNvCxnSpPr/>
                <p:nvPr/>
              </p:nvCxnSpPr>
              <p:spPr>
                <a:xfrm flipV="1">
                  <a:off x="457200" y="4457617"/>
                  <a:ext cx="5300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flipV="1">
                  <a:off x="609600" y="4457617"/>
                  <a:ext cx="3776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4" name="Group 373"/>
                <p:cNvGrpSpPr/>
                <p:nvPr/>
              </p:nvGrpSpPr>
              <p:grpSpPr>
                <a:xfrm flipH="1">
                  <a:off x="1012996" y="4465798"/>
                  <a:ext cx="530025" cy="419183"/>
                  <a:chOff x="609600" y="4610017"/>
                  <a:chExt cx="530025" cy="419183"/>
                </a:xfrm>
              </p:grpSpPr>
              <p:cxnSp>
                <p:nvCxnSpPr>
                  <p:cNvPr id="375" name="Straight Connector 374"/>
                  <p:cNvCxnSpPr/>
                  <p:nvPr/>
                </p:nvCxnSpPr>
                <p:spPr>
                  <a:xfrm flipV="1">
                    <a:off x="609600" y="4610017"/>
                    <a:ext cx="5300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6" name="Straight Connector 375"/>
                  <p:cNvCxnSpPr/>
                  <p:nvPr/>
                </p:nvCxnSpPr>
                <p:spPr>
                  <a:xfrm flipV="1">
                    <a:off x="762000" y="4610017"/>
                    <a:ext cx="3776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71" name="Straight Connector 370"/>
              <p:cNvCxnSpPr/>
              <p:nvPr/>
            </p:nvCxnSpPr>
            <p:spPr>
              <a:xfrm>
                <a:off x="1371600" y="3962400"/>
                <a:ext cx="30296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7" name="Group 376"/>
            <p:cNvGrpSpPr/>
            <p:nvPr/>
          </p:nvGrpSpPr>
          <p:grpSpPr>
            <a:xfrm>
              <a:off x="7485495" y="3657600"/>
              <a:ext cx="972705" cy="376853"/>
              <a:chOff x="1021638" y="3661245"/>
              <a:chExt cx="972705" cy="376853"/>
            </a:xfrm>
          </p:grpSpPr>
          <p:grpSp>
            <p:nvGrpSpPr>
              <p:cNvPr id="378" name="Group 377"/>
              <p:cNvGrpSpPr/>
              <p:nvPr/>
            </p:nvGrpSpPr>
            <p:grpSpPr>
              <a:xfrm>
                <a:off x="1021638" y="3661245"/>
                <a:ext cx="972705" cy="376853"/>
                <a:chOff x="457200" y="4457617"/>
                <a:chExt cx="1085821" cy="427364"/>
              </a:xfrm>
            </p:grpSpPr>
            <p:cxnSp>
              <p:nvCxnSpPr>
                <p:cNvPr id="380" name="Straight Connector 379"/>
                <p:cNvCxnSpPr/>
                <p:nvPr/>
              </p:nvCxnSpPr>
              <p:spPr>
                <a:xfrm flipV="1">
                  <a:off x="457200" y="4457617"/>
                  <a:ext cx="5300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Connector 380"/>
                <p:cNvCxnSpPr/>
                <p:nvPr/>
              </p:nvCxnSpPr>
              <p:spPr>
                <a:xfrm flipV="1">
                  <a:off x="609600" y="4457617"/>
                  <a:ext cx="377625" cy="419183"/>
                </a:xfrm>
                <a:prstGeom prst="line">
                  <a:avLst/>
                </a:prstGeom>
                <a:ln w="19050"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2" name="Group 381"/>
                <p:cNvGrpSpPr/>
                <p:nvPr/>
              </p:nvGrpSpPr>
              <p:grpSpPr>
                <a:xfrm flipH="1">
                  <a:off x="1012996" y="4465798"/>
                  <a:ext cx="530025" cy="419183"/>
                  <a:chOff x="609600" y="4610017"/>
                  <a:chExt cx="530025" cy="419183"/>
                </a:xfrm>
              </p:grpSpPr>
              <p:cxnSp>
                <p:nvCxnSpPr>
                  <p:cNvPr id="383" name="Straight Connector 382"/>
                  <p:cNvCxnSpPr/>
                  <p:nvPr/>
                </p:nvCxnSpPr>
                <p:spPr>
                  <a:xfrm flipV="1">
                    <a:off x="609600" y="4610017"/>
                    <a:ext cx="5300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Straight Connector 383"/>
                  <p:cNvCxnSpPr/>
                  <p:nvPr/>
                </p:nvCxnSpPr>
                <p:spPr>
                  <a:xfrm flipV="1">
                    <a:off x="762000" y="4610017"/>
                    <a:ext cx="377625" cy="419183"/>
                  </a:xfrm>
                  <a:prstGeom prst="line">
                    <a:avLst/>
                  </a:prstGeom>
                  <a:ln w="19050"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79" name="Straight Connector 378"/>
              <p:cNvCxnSpPr/>
              <p:nvPr/>
            </p:nvCxnSpPr>
            <p:spPr>
              <a:xfrm>
                <a:off x="1371600" y="3962400"/>
                <a:ext cx="302963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1319294" y="3486171"/>
              <a:ext cx="876304" cy="182289"/>
              <a:chOff x="5220661" y="3675707"/>
              <a:chExt cx="978209" cy="243008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9" name="Group 68"/>
            <p:cNvGrpSpPr/>
            <p:nvPr/>
          </p:nvGrpSpPr>
          <p:grpSpPr>
            <a:xfrm>
              <a:off x="2370086" y="3486171"/>
              <a:ext cx="876304" cy="182289"/>
              <a:chOff x="5220661" y="3675707"/>
              <a:chExt cx="978209" cy="243008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2" name="Group 71"/>
            <p:cNvGrpSpPr/>
            <p:nvPr/>
          </p:nvGrpSpPr>
          <p:grpSpPr>
            <a:xfrm>
              <a:off x="6450884" y="3486171"/>
              <a:ext cx="876304" cy="182289"/>
              <a:chOff x="5220661" y="3675707"/>
              <a:chExt cx="978209" cy="243008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oup 72"/>
            <p:cNvGrpSpPr/>
            <p:nvPr/>
          </p:nvGrpSpPr>
          <p:grpSpPr>
            <a:xfrm>
              <a:off x="7524921" y="3492540"/>
              <a:ext cx="876304" cy="182289"/>
              <a:chOff x="5220661" y="3675707"/>
              <a:chExt cx="978209" cy="243008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2694721" y="1831742"/>
              <a:ext cx="489092" cy="508729"/>
              <a:chOff x="1027560" y="1988818"/>
              <a:chExt cx="545969" cy="678181"/>
            </a:xfrm>
          </p:grpSpPr>
          <p:sp>
            <p:nvSpPr>
              <p:cNvPr id="273" name="Cube 272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7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5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048332" y="1828800"/>
              <a:ext cx="489092" cy="508729"/>
              <a:chOff x="1027560" y="1988818"/>
              <a:chExt cx="545969" cy="678181"/>
            </a:xfrm>
          </p:grpSpPr>
          <p:sp>
            <p:nvSpPr>
              <p:cNvPr id="265" name="Cube 264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6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7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222288" y="1841584"/>
              <a:ext cx="489092" cy="508729"/>
              <a:chOff x="1027560" y="1988818"/>
              <a:chExt cx="545969" cy="678181"/>
            </a:xfrm>
          </p:grpSpPr>
          <p:sp>
            <p:nvSpPr>
              <p:cNvPr id="257" name="Cube 256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5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9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3937733" y="1849526"/>
              <a:ext cx="489092" cy="508729"/>
              <a:chOff x="1027560" y="1988818"/>
              <a:chExt cx="545969" cy="678181"/>
            </a:xfrm>
          </p:grpSpPr>
          <p:sp>
            <p:nvSpPr>
              <p:cNvPr id="253" name="Cube 252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5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5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85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763000" cy="2286000"/>
          </a:xfrm>
        </p:spPr>
        <p:txBody>
          <a:bodyPr>
            <a:normAutofit fontScale="92500"/>
          </a:bodyPr>
          <a:lstStyle/>
          <a:p>
            <a:pPr marL="285750" indent="-285750"/>
            <a:r>
              <a:rPr lang="en-US" dirty="0" smtClean="0">
                <a:solidFill>
                  <a:srgbClr val="000000"/>
                </a:solidFill>
              </a:rPr>
              <a:t>ns2 simulations: 144-port leaf-spine fabric</a:t>
            </a:r>
          </a:p>
          <a:p>
            <a:pPr marL="685800" lvl="1"/>
            <a:r>
              <a:rPr lang="en-US" dirty="0" smtClean="0">
                <a:solidFill>
                  <a:srgbClr val="BD0A12"/>
                </a:solidFill>
              </a:rPr>
              <a:t>RTT = ~14.6µs </a:t>
            </a:r>
            <a:r>
              <a:rPr lang="en-US" dirty="0">
                <a:solidFill>
                  <a:srgbClr val="BD0A12"/>
                </a:solidFill>
              </a:rPr>
              <a:t>(</a:t>
            </a:r>
            <a:r>
              <a:rPr lang="en-US" dirty="0" smtClean="0">
                <a:solidFill>
                  <a:srgbClr val="BD0A12"/>
                </a:solidFill>
              </a:rPr>
              <a:t>10µs at hosts)</a:t>
            </a:r>
          </a:p>
          <a:p>
            <a:pPr marL="685800" lvl="1"/>
            <a:r>
              <a:rPr lang="en-US" dirty="0" smtClean="0">
                <a:solidFill>
                  <a:srgbClr val="BD0A12"/>
                </a:solidFill>
              </a:rPr>
              <a:t>Buffer size = 36KB (~2xBDP), RTO = 45μs (~3xRTT)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Random flow arrivals, realistic distributions</a:t>
            </a:r>
          </a:p>
          <a:p>
            <a:pPr lvl="1"/>
            <a:r>
              <a:rPr lang="en-US" dirty="0" smtClean="0">
                <a:solidFill>
                  <a:srgbClr val="BD0A12"/>
                </a:solidFill>
              </a:rPr>
              <a:t>web search (DCTCP paper), data mining (VL2 paper)</a:t>
            </a:r>
            <a:endParaRPr lang="en-US" dirty="0">
              <a:solidFill>
                <a:srgbClr val="BD0A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68"/>
    </mc:Choice>
    <mc:Fallback xmlns="">
      <p:transition xmlns:p14="http://schemas.microsoft.com/office/powerpoint/2010/main" spd="slow" advTm="330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827866"/>
              </p:ext>
            </p:extLst>
          </p:nvPr>
        </p:nvGraphicFramePr>
        <p:xfrm>
          <a:off x="990600" y="1790700"/>
          <a:ext cx="6968368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Average FCT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219200" y="2286000"/>
            <a:ext cx="6400800" cy="2667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r>
              <a:rPr lang="en-US" sz="2400" dirty="0" smtClean="0"/>
              <a:t>     Recall</a:t>
            </a:r>
            <a:r>
              <a:rPr lang="en-US" sz="2400" dirty="0"/>
              <a:t>: “Ideal” is </a:t>
            </a:r>
            <a:r>
              <a:rPr lang="en-US" sz="2400" dirty="0" smtClean="0"/>
              <a:t>REALLY idealized!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Centralized with full view of flows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No </a:t>
            </a:r>
            <a:r>
              <a:rPr lang="en-US" sz="2400" dirty="0"/>
              <a:t>rate-</a:t>
            </a:r>
            <a:r>
              <a:rPr lang="en-US" sz="2400" dirty="0" smtClean="0"/>
              <a:t>control dynamics</a:t>
            </a:r>
            <a:endParaRPr lang="en-US" sz="2400" dirty="0"/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No buffering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No </a:t>
            </a:r>
            <a:r>
              <a:rPr lang="en-US" sz="2400" dirty="0" err="1" smtClean="0"/>
              <a:t>pkt</a:t>
            </a:r>
            <a:r>
              <a:rPr lang="en-US" sz="2400" dirty="0" smtClean="0"/>
              <a:t> </a:t>
            </a:r>
            <a:r>
              <a:rPr lang="en-US" sz="2400" dirty="0"/>
              <a:t>drops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No load-balancing inefficiency </a:t>
            </a:r>
          </a:p>
          <a:p>
            <a:pPr algn="ctr"/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794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57"/>
    </mc:Choice>
    <mc:Fallback xmlns="">
      <p:transition xmlns:p14="http://schemas.microsoft.com/office/powerpoint/2010/main" spd="slow" advTm="11055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 Datacenters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80894" y="4993808"/>
            <a:ext cx="1073330" cy="415838"/>
            <a:chOff x="457200" y="4457617"/>
            <a:chExt cx="1085821" cy="427364"/>
          </a:xfrm>
        </p:grpSpPr>
        <p:cxnSp>
          <p:nvCxnSpPr>
            <p:cNvPr id="277" name="Straight Connector 276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1" name="Group 280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82" name="Straight Connector 281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Arrow Connector 6"/>
          <p:cNvCxnSpPr>
            <a:stCxn id="179" idx="0"/>
            <a:endCxn id="245" idx="3"/>
          </p:cNvCxnSpPr>
          <p:nvPr/>
        </p:nvCxnSpPr>
        <p:spPr>
          <a:xfrm flipV="1">
            <a:off x="1023624" y="3533156"/>
            <a:ext cx="719357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79" idx="0"/>
            <a:endCxn id="273" idx="3"/>
          </p:cNvCxnSpPr>
          <p:nvPr/>
        </p:nvCxnSpPr>
        <p:spPr>
          <a:xfrm flipV="1">
            <a:off x="1023624" y="3536402"/>
            <a:ext cx="1572761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79" idx="0"/>
            <a:endCxn id="269" idx="3"/>
          </p:cNvCxnSpPr>
          <p:nvPr/>
        </p:nvCxnSpPr>
        <p:spPr>
          <a:xfrm flipV="1">
            <a:off x="1023624" y="3547262"/>
            <a:ext cx="2439372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8" idx="0"/>
            <a:endCxn id="245" idx="3"/>
          </p:cNvCxnSpPr>
          <p:nvPr/>
        </p:nvCxnSpPr>
        <p:spPr>
          <a:xfrm flipH="1" flipV="1">
            <a:off x="1742981" y="3533156"/>
            <a:ext cx="685685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58" idx="0"/>
            <a:endCxn id="274" idx="2"/>
          </p:cNvCxnSpPr>
          <p:nvPr/>
        </p:nvCxnSpPr>
        <p:spPr>
          <a:xfrm flipV="1">
            <a:off x="2428667" y="3533216"/>
            <a:ext cx="171435" cy="126740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8" idx="0"/>
            <a:endCxn id="269" idx="3"/>
          </p:cNvCxnSpPr>
          <p:nvPr/>
        </p:nvCxnSpPr>
        <p:spPr>
          <a:xfrm flipV="1">
            <a:off x="2428667" y="3547262"/>
            <a:ext cx="1034329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37" idx="0"/>
            <a:endCxn id="245" idx="3"/>
          </p:cNvCxnSpPr>
          <p:nvPr/>
        </p:nvCxnSpPr>
        <p:spPr>
          <a:xfrm flipH="1" flipV="1">
            <a:off x="1742981" y="3533156"/>
            <a:ext cx="2080344" cy="127449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37" idx="0"/>
            <a:endCxn id="273" idx="3"/>
          </p:cNvCxnSpPr>
          <p:nvPr/>
        </p:nvCxnSpPr>
        <p:spPr>
          <a:xfrm flipH="1" flipV="1">
            <a:off x="2596385" y="3536402"/>
            <a:ext cx="1226940" cy="1271249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7" idx="0"/>
            <a:endCxn id="270" idx="2"/>
          </p:cNvCxnSpPr>
          <p:nvPr/>
        </p:nvCxnSpPr>
        <p:spPr>
          <a:xfrm flipH="1" flipV="1">
            <a:off x="3466712" y="3544075"/>
            <a:ext cx="356613" cy="126357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6" idx="0"/>
            <a:endCxn id="265" idx="3"/>
          </p:cNvCxnSpPr>
          <p:nvPr/>
        </p:nvCxnSpPr>
        <p:spPr>
          <a:xfrm flipV="1">
            <a:off x="5317059" y="3533156"/>
            <a:ext cx="719357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6" idx="0"/>
            <a:endCxn id="261" idx="3"/>
          </p:cNvCxnSpPr>
          <p:nvPr/>
        </p:nvCxnSpPr>
        <p:spPr>
          <a:xfrm flipV="1">
            <a:off x="5317059" y="3536402"/>
            <a:ext cx="1572761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6" idx="0"/>
            <a:endCxn id="257" idx="3"/>
          </p:cNvCxnSpPr>
          <p:nvPr/>
        </p:nvCxnSpPr>
        <p:spPr>
          <a:xfrm flipV="1">
            <a:off x="5317059" y="3547262"/>
            <a:ext cx="2439372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5" idx="0"/>
            <a:endCxn id="265" idx="3"/>
          </p:cNvCxnSpPr>
          <p:nvPr/>
        </p:nvCxnSpPr>
        <p:spPr>
          <a:xfrm flipH="1" flipV="1">
            <a:off x="6036416" y="3533156"/>
            <a:ext cx="685685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5" idx="0"/>
            <a:endCxn id="262" idx="2"/>
          </p:cNvCxnSpPr>
          <p:nvPr/>
        </p:nvCxnSpPr>
        <p:spPr>
          <a:xfrm flipV="1">
            <a:off x="6722102" y="3533216"/>
            <a:ext cx="171435" cy="126740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5" idx="0"/>
            <a:endCxn id="257" idx="3"/>
          </p:cNvCxnSpPr>
          <p:nvPr/>
        </p:nvCxnSpPr>
        <p:spPr>
          <a:xfrm flipV="1">
            <a:off x="6722102" y="3547262"/>
            <a:ext cx="1034329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4" idx="0"/>
            <a:endCxn id="265" idx="3"/>
          </p:cNvCxnSpPr>
          <p:nvPr/>
        </p:nvCxnSpPr>
        <p:spPr>
          <a:xfrm flipH="1" flipV="1">
            <a:off x="6036416" y="3533156"/>
            <a:ext cx="2080344" cy="127449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4" idx="0"/>
            <a:endCxn id="262" idx="2"/>
          </p:cNvCxnSpPr>
          <p:nvPr/>
        </p:nvCxnSpPr>
        <p:spPr>
          <a:xfrm flipH="1" flipV="1">
            <a:off x="6893536" y="3533216"/>
            <a:ext cx="1223224" cy="1274436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4" idx="0"/>
            <a:endCxn id="257" idx="3"/>
          </p:cNvCxnSpPr>
          <p:nvPr/>
        </p:nvCxnSpPr>
        <p:spPr>
          <a:xfrm flipH="1" flipV="1">
            <a:off x="7756431" y="3547262"/>
            <a:ext cx="360330" cy="1260389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6" idx="0"/>
            <a:endCxn id="249" idx="3"/>
          </p:cNvCxnSpPr>
          <p:nvPr/>
        </p:nvCxnSpPr>
        <p:spPr>
          <a:xfrm flipH="1" flipV="1">
            <a:off x="5193336" y="3556026"/>
            <a:ext cx="123723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6" idx="0"/>
            <a:endCxn id="253" idx="3"/>
          </p:cNvCxnSpPr>
          <p:nvPr/>
        </p:nvCxnSpPr>
        <p:spPr>
          <a:xfrm flipH="1" flipV="1">
            <a:off x="4377202" y="3556026"/>
            <a:ext cx="939856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4" idx="0"/>
            <a:endCxn id="249" idx="3"/>
          </p:cNvCxnSpPr>
          <p:nvPr/>
        </p:nvCxnSpPr>
        <p:spPr>
          <a:xfrm flipH="1" flipV="1">
            <a:off x="5193336" y="3556026"/>
            <a:ext cx="2923424" cy="125162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4" idx="0"/>
            <a:endCxn id="253" idx="3"/>
          </p:cNvCxnSpPr>
          <p:nvPr/>
        </p:nvCxnSpPr>
        <p:spPr>
          <a:xfrm flipH="1" flipV="1">
            <a:off x="4377202" y="3556026"/>
            <a:ext cx="3739558" cy="125162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4" idx="0"/>
            <a:endCxn id="269" idx="3"/>
          </p:cNvCxnSpPr>
          <p:nvPr/>
        </p:nvCxnSpPr>
        <p:spPr>
          <a:xfrm flipH="1" flipV="1">
            <a:off x="3462996" y="3547262"/>
            <a:ext cx="4653765" cy="1260389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4" idx="0"/>
            <a:endCxn id="274" idx="2"/>
          </p:cNvCxnSpPr>
          <p:nvPr/>
        </p:nvCxnSpPr>
        <p:spPr>
          <a:xfrm flipH="1" flipV="1">
            <a:off x="2600102" y="3533216"/>
            <a:ext cx="5516659" cy="1274436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4" idx="0"/>
            <a:endCxn id="246" idx="2"/>
          </p:cNvCxnSpPr>
          <p:nvPr/>
        </p:nvCxnSpPr>
        <p:spPr>
          <a:xfrm flipH="1" flipV="1">
            <a:off x="1746698" y="3529969"/>
            <a:ext cx="6370062" cy="127768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5" idx="0"/>
            <a:endCxn id="249" idx="3"/>
          </p:cNvCxnSpPr>
          <p:nvPr/>
        </p:nvCxnSpPr>
        <p:spPr>
          <a:xfrm flipH="1" flipV="1">
            <a:off x="5193336" y="3556026"/>
            <a:ext cx="1528766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5" idx="0"/>
            <a:endCxn id="253" idx="3"/>
          </p:cNvCxnSpPr>
          <p:nvPr/>
        </p:nvCxnSpPr>
        <p:spPr>
          <a:xfrm flipH="1" flipV="1">
            <a:off x="4377202" y="3556026"/>
            <a:ext cx="2344899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5" idx="0"/>
            <a:endCxn id="269" idx="3"/>
          </p:cNvCxnSpPr>
          <p:nvPr/>
        </p:nvCxnSpPr>
        <p:spPr>
          <a:xfrm flipH="1" flipV="1">
            <a:off x="3462996" y="3547262"/>
            <a:ext cx="3259106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5" idx="0"/>
            <a:endCxn id="273" idx="3"/>
          </p:cNvCxnSpPr>
          <p:nvPr/>
        </p:nvCxnSpPr>
        <p:spPr>
          <a:xfrm flipH="1" flipV="1">
            <a:off x="2596385" y="3536402"/>
            <a:ext cx="4125717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5" idx="0"/>
            <a:endCxn id="245" idx="3"/>
          </p:cNvCxnSpPr>
          <p:nvPr/>
        </p:nvCxnSpPr>
        <p:spPr>
          <a:xfrm flipH="1" flipV="1">
            <a:off x="1742981" y="3533156"/>
            <a:ext cx="4979120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16" idx="0"/>
            <a:endCxn id="270" idx="2"/>
          </p:cNvCxnSpPr>
          <p:nvPr/>
        </p:nvCxnSpPr>
        <p:spPr>
          <a:xfrm flipH="1" flipV="1">
            <a:off x="3466712" y="3544075"/>
            <a:ext cx="1850346" cy="1256548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6" idx="0"/>
            <a:endCxn id="273" idx="3"/>
          </p:cNvCxnSpPr>
          <p:nvPr/>
        </p:nvCxnSpPr>
        <p:spPr>
          <a:xfrm flipH="1" flipV="1">
            <a:off x="2596385" y="3536402"/>
            <a:ext cx="2720674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6" idx="0"/>
            <a:endCxn id="245" idx="3"/>
          </p:cNvCxnSpPr>
          <p:nvPr/>
        </p:nvCxnSpPr>
        <p:spPr>
          <a:xfrm flipH="1" flipV="1">
            <a:off x="1742981" y="3533156"/>
            <a:ext cx="3574077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7" idx="0"/>
            <a:endCxn id="257" idx="3"/>
          </p:cNvCxnSpPr>
          <p:nvPr/>
        </p:nvCxnSpPr>
        <p:spPr>
          <a:xfrm flipV="1">
            <a:off x="3823325" y="3547262"/>
            <a:ext cx="3933105" cy="1260389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7" idx="0"/>
            <a:endCxn id="261" idx="3"/>
          </p:cNvCxnSpPr>
          <p:nvPr/>
        </p:nvCxnSpPr>
        <p:spPr>
          <a:xfrm flipV="1">
            <a:off x="3823325" y="3536402"/>
            <a:ext cx="3066494" cy="1271249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7" idx="0"/>
            <a:endCxn id="266" idx="2"/>
          </p:cNvCxnSpPr>
          <p:nvPr/>
        </p:nvCxnSpPr>
        <p:spPr>
          <a:xfrm flipV="1">
            <a:off x="3823325" y="3529969"/>
            <a:ext cx="2216808" cy="127768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37" idx="0"/>
            <a:endCxn id="249" idx="3"/>
          </p:cNvCxnSpPr>
          <p:nvPr/>
        </p:nvCxnSpPr>
        <p:spPr>
          <a:xfrm flipV="1">
            <a:off x="3823325" y="3556026"/>
            <a:ext cx="1370010" cy="125162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37" idx="0"/>
            <a:endCxn id="253" idx="3"/>
          </p:cNvCxnSpPr>
          <p:nvPr/>
        </p:nvCxnSpPr>
        <p:spPr>
          <a:xfrm flipV="1">
            <a:off x="3823325" y="3556026"/>
            <a:ext cx="553877" cy="1251625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9" idx="0"/>
            <a:endCxn id="253" idx="3"/>
          </p:cNvCxnSpPr>
          <p:nvPr/>
        </p:nvCxnSpPr>
        <p:spPr>
          <a:xfrm flipV="1">
            <a:off x="1023624" y="3556026"/>
            <a:ext cx="3353579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9" idx="0"/>
            <a:endCxn id="249" idx="3"/>
          </p:cNvCxnSpPr>
          <p:nvPr/>
        </p:nvCxnSpPr>
        <p:spPr>
          <a:xfrm flipV="1">
            <a:off x="1023624" y="3556026"/>
            <a:ext cx="4169712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9" idx="0"/>
            <a:endCxn id="265" idx="3"/>
          </p:cNvCxnSpPr>
          <p:nvPr/>
        </p:nvCxnSpPr>
        <p:spPr>
          <a:xfrm flipV="1">
            <a:off x="1023624" y="3533156"/>
            <a:ext cx="5012792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79" idx="0"/>
            <a:endCxn id="261" idx="3"/>
          </p:cNvCxnSpPr>
          <p:nvPr/>
        </p:nvCxnSpPr>
        <p:spPr>
          <a:xfrm flipV="1">
            <a:off x="1023624" y="3536402"/>
            <a:ext cx="5866196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79" idx="0"/>
            <a:endCxn id="257" idx="3"/>
          </p:cNvCxnSpPr>
          <p:nvPr/>
        </p:nvCxnSpPr>
        <p:spPr>
          <a:xfrm flipV="1">
            <a:off x="1023624" y="3547262"/>
            <a:ext cx="6732807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8" idx="0"/>
            <a:endCxn id="253" idx="3"/>
          </p:cNvCxnSpPr>
          <p:nvPr/>
        </p:nvCxnSpPr>
        <p:spPr>
          <a:xfrm flipV="1">
            <a:off x="2428667" y="3556026"/>
            <a:ext cx="1948536" cy="124459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58" idx="0"/>
            <a:endCxn id="250" idx="2"/>
          </p:cNvCxnSpPr>
          <p:nvPr/>
        </p:nvCxnSpPr>
        <p:spPr>
          <a:xfrm flipV="1">
            <a:off x="2428667" y="3552839"/>
            <a:ext cx="2768386" cy="1247784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8" idx="0"/>
            <a:endCxn id="265" idx="3"/>
          </p:cNvCxnSpPr>
          <p:nvPr/>
        </p:nvCxnSpPr>
        <p:spPr>
          <a:xfrm flipV="1">
            <a:off x="2428667" y="3533156"/>
            <a:ext cx="3607750" cy="1267467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58" idx="0"/>
            <a:endCxn id="261" idx="3"/>
          </p:cNvCxnSpPr>
          <p:nvPr/>
        </p:nvCxnSpPr>
        <p:spPr>
          <a:xfrm flipV="1">
            <a:off x="2428667" y="3536402"/>
            <a:ext cx="4461153" cy="1264220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8" idx="0"/>
            <a:endCxn id="257" idx="3"/>
          </p:cNvCxnSpPr>
          <p:nvPr/>
        </p:nvCxnSpPr>
        <p:spPr>
          <a:xfrm flipV="1">
            <a:off x="2428667" y="3547262"/>
            <a:ext cx="5327764" cy="1253361"/>
          </a:xfrm>
          <a:prstGeom prst="straightConnector1">
            <a:avLst/>
          </a:prstGeom>
          <a:ln w="19050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2259079" y="2975046"/>
            <a:ext cx="539688" cy="561356"/>
            <a:chOff x="1027560" y="1988818"/>
            <a:chExt cx="545969" cy="678181"/>
          </a:xfrm>
        </p:grpSpPr>
        <p:sp>
          <p:nvSpPr>
            <p:cNvPr id="273" name="Cube 272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5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125690" y="2985906"/>
            <a:ext cx="539688" cy="561356"/>
            <a:chOff x="1027560" y="1988818"/>
            <a:chExt cx="545969" cy="678181"/>
          </a:xfrm>
        </p:grpSpPr>
        <p:sp>
          <p:nvSpPr>
            <p:cNvPr id="269" name="Cube 268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1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699111" y="2971800"/>
            <a:ext cx="539688" cy="561356"/>
            <a:chOff x="1027560" y="1988818"/>
            <a:chExt cx="545969" cy="678181"/>
          </a:xfrm>
        </p:grpSpPr>
        <p:sp>
          <p:nvSpPr>
            <p:cNvPr id="265" name="Cube 264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7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552514" y="2975046"/>
            <a:ext cx="539688" cy="561356"/>
            <a:chOff x="1027560" y="1988818"/>
            <a:chExt cx="545969" cy="678181"/>
          </a:xfrm>
        </p:grpSpPr>
        <p:sp>
          <p:nvSpPr>
            <p:cNvPr id="261" name="Cube 260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3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419125" y="2985906"/>
            <a:ext cx="539688" cy="561356"/>
            <a:chOff x="1027560" y="1988818"/>
            <a:chExt cx="545969" cy="678181"/>
          </a:xfrm>
        </p:grpSpPr>
        <p:sp>
          <p:nvSpPr>
            <p:cNvPr id="257" name="Cube 256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9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039897" y="2994670"/>
            <a:ext cx="539688" cy="561356"/>
            <a:chOff x="1027560" y="1988818"/>
            <a:chExt cx="545969" cy="678181"/>
          </a:xfrm>
        </p:grpSpPr>
        <p:sp>
          <p:nvSpPr>
            <p:cNvPr id="253" name="Cube 252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5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856030" y="2994670"/>
            <a:ext cx="539688" cy="561356"/>
            <a:chOff x="1027560" y="1988818"/>
            <a:chExt cx="545969" cy="678181"/>
          </a:xfrm>
        </p:grpSpPr>
        <p:sp>
          <p:nvSpPr>
            <p:cNvPr id="249" name="Cube 248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1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405676" y="2971800"/>
            <a:ext cx="539688" cy="561356"/>
            <a:chOff x="1027560" y="1988818"/>
            <a:chExt cx="545969" cy="678181"/>
          </a:xfrm>
        </p:grpSpPr>
        <p:sp>
          <p:nvSpPr>
            <p:cNvPr id="245" name="Cube 244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7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885997" y="4994362"/>
            <a:ext cx="1073330" cy="415838"/>
            <a:chOff x="457200" y="4457617"/>
            <a:chExt cx="1085821" cy="427364"/>
          </a:xfrm>
        </p:grpSpPr>
        <p:cxnSp>
          <p:nvCxnSpPr>
            <p:cNvPr id="236" name="Straight Connector 235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0" name="Group 239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41" name="Straight Connector 240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Group 63"/>
          <p:cNvGrpSpPr/>
          <p:nvPr/>
        </p:nvGrpSpPr>
        <p:grpSpPr>
          <a:xfrm>
            <a:off x="3279814" y="4994362"/>
            <a:ext cx="1073330" cy="415838"/>
            <a:chOff x="457200" y="4457617"/>
            <a:chExt cx="1085821" cy="427364"/>
          </a:xfrm>
        </p:grpSpPr>
        <p:cxnSp>
          <p:nvCxnSpPr>
            <p:cNvPr id="227" name="Straight Connector 226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1" name="Group 230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4772485" y="4984631"/>
            <a:ext cx="1073330" cy="415838"/>
            <a:chOff x="457200" y="4457617"/>
            <a:chExt cx="1085821" cy="427364"/>
          </a:xfrm>
        </p:grpSpPr>
        <p:cxnSp>
          <p:nvCxnSpPr>
            <p:cNvPr id="218" name="Straight Connector 217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2" name="Group 221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23" name="Straight Connector 222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6176189" y="4984631"/>
            <a:ext cx="1073330" cy="415838"/>
            <a:chOff x="457200" y="4457617"/>
            <a:chExt cx="1085821" cy="427364"/>
          </a:xfrm>
        </p:grpSpPr>
        <p:cxnSp>
          <p:nvCxnSpPr>
            <p:cNvPr id="209" name="Straight Connector 208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3" name="Group 212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14" name="Straight Connector 213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7" name="Group 66"/>
          <p:cNvGrpSpPr/>
          <p:nvPr/>
        </p:nvGrpSpPr>
        <p:grpSpPr>
          <a:xfrm>
            <a:off x="7589777" y="4994362"/>
            <a:ext cx="1073330" cy="415838"/>
            <a:chOff x="457200" y="4457617"/>
            <a:chExt cx="1085821" cy="427364"/>
          </a:xfrm>
        </p:grpSpPr>
        <p:cxnSp>
          <p:nvCxnSpPr>
            <p:cNvPr id="200" name="Straight Connector 199"/>
            <p:cNvCxnSpPr/>
            <p:nvPr/>
          </p:nvCxnSpPr>
          <p:spPr>
            <a:xfrm flipV="1">
              <a:off x="457200" y="4457617"/>
              <a:ext cx="5300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V="1">
              <a:off x="609600" y="4457617"/>
              <a:ext cx="3776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V="1">
              <a:off x="762000" y="4457617"/>
              <a:ext cx="2252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flipV="1">
              <a:off x="914400" y="4457617"/>
              <a:ext cx="72825" cy="419183"/>
            </a:xfrm>
            <a:prstGeom prst="line">
              <a:avLst/>
            </a:prstGeom>
            <a:ln w="1905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" name="Group 203"/>
            <p:cNvGrpSpPr/>
            <p:nvPr/>
          </p:nvGrpSpPr>
          <p:grpSpPr>
            <a:xfrm flipH="1">
              <a:off x="1012996" y="4465798"/>
              <a:ext cx="530025" cy="419183"/>
              <a:chOff x="609600" y="4610017"/>
              <a:chExt cx="530025" cy="419183"/>
            </a:xfrm>
          </p:grpSpPr>
          <p:cxnSp>
            <p:nvCxnSpPr>
              <p:cNvPr id="205" name="Straight Connector 204"/>
              <p:cNvCxnSpPr/>
              <p:nvPr/>
            </p:nvCxnSpPr>
            <p:spPr>
              <a:xfrm flipV="1">
                <a:off x="609600" y="4610017"/>
                <a:ext cx="5300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flipV="1">
                <a:off x="762000" y="4610017"/>
                <a:ext cx="3776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flipV="1">
                <a:off x="914400" y="4610017"/>
                <a:ext cx="2252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V="1">
                <a:off x="1066800" y="4610017"/>
                <a:ext cx="72825" cy="419183"/>
              </a:xfrm>
              <a:prstGeom prst="line">
                <a:avLst/>
              </a:prstGeom>
              <a:ln w="19050"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540145" y="4800623"/>
            <a:ext cx="966956" cy="201146"/>
            <a:chOff x="5220661" y="3675707"/>
            <a:chExt cx="978209" cy="243008"/>
          </a:xfrm>
        </p:grpSpPr>
        <p:sp>
          <p:nvSpPr>
            <p:cNvPr id="179" name="Rectangle 178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/>
          <p:cNvGrpSpPr/>
          <p:nvPr/>
        </p:nvGrpSpPr>
        <p:grpSpPr>
          <a:xfrm>
            <a:off x="1945188" y="4800623"/>
            <a:ext cx="966956" cy="201146"/>
            <a:chOff x="5220661" y="3675707"/>
            <a:chExt cx="978209" cy="243008"/>
          </a:xfrm>
        </p:grpSpPr>
        <p:sp>
          <p:nvSpPr>
            <p:cNvPr id="158" name="Rectangle 157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0" name="Group 69"/>
          <p:cNvGrpSpPr/>
          <p:nvPr/>
        </p:nvGrpSpPr>
        <p:grpSpPr>
          <a:xfrm>
            <a:off x="3339847" y="4807651"/>
            <a:ext cx="966956" cy="201146"/>
            <a:chOff x="5220661" y="3675707"/>
            <a:chExt cx="978209" cy="243008"/>
          </a:xfrm>
        </p:grpSpPr>
        <p:sp>
          <p:nvSpPr>
            <p:cNvPr id="137" name="Rectangle 136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 70"/>
          <p:cNvGrpSpPr/>
          <p:nvPr/>
        </p:nvGrpSpPr>
        <p:grpSpPr>
          <a:xfrm>
            <a:off x="4833580" y="4800623"/>
            <a:ext cx="966956" cy="201146"/>
            <a:chOff x="5220661" y="3675707"/>
            <a:chExt cx="978209" cy="243008"/>
          </a:xfrm>
        </p:grpSpPr>
        <p:sp>
          <p:nvSpPr>
            <p:cNvPr id="116" name="Rectangle 115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" name="Group 71"/>
          <p:cNvGrpSpPr/>
          <p:nvPr/>
        </p:nvGrpSpPr>
        <p:grpSpPr>
          <a:xfrm>
            <a:off x="6238623" y="4800623"/>
            <a:ext cx="966956" cy="201146"/>
            <a:chOff x="5220661" y="3675707"/>
            <a:chExt cx="978209" cy="243008"/>
          </a:xfrm>
        </p:grpSpPr>
        <p:sp>
          <p:nvSpPr>
            <p:cNvPr id="95" name="Rectangle 94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3" name="Group 72"/>
          <p:cNvGrpSpPr/>
          <p:nvPr/>
        </p:nvGrpSpPr>
        <p:grpSpPr>
          <a:xfrm>
            <a:off x="7633282" y="4807651"/>
            <a:ext cx="966956" cy="201146"/>
            <a:chOff x="5220661" y="3675707"/>
            <a:chExt cx="978209" cy="243008"/>
          </a:xfrm>
        </p:grpSpPr>
        <p:sp>
          <p:nvSpPr>
            <p:cNvPr id="74" name="Rectangle 73"/>
            <p:cNvSpPr/>
            <p:nvPr/>
          </p:nvSpPr>
          <p:spPr>
            <a:xfrm>
              <a:off x="5220661" y="367570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24733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339542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43175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523965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616121" y="380570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71698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708333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00544" y="380570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7169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892756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5986833" y="380570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716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>
              <a:off x="6079045" y="38057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3" name="Left-Right Arrow 292"/>
          <p:cNvSpPr/>
          <p:nvPr/>
        </p:nvSpPr>
        <p:spPr>
          <a:xfrm>
            <a:off x="228600" y="5181600"/>
            <a:ext cx="8763000" cy="685800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1000s of server ports</a:t>
            </a:r>
            <a:endParaRPr lang="en-US" sz="2400" dirty="0"/>
          </a:p>
        </p:txBody>
      </p:sp>
      <p:sp>
        <p:nvSpPr>
          <p:cNvPr id="294" name="TextBox 293"/>
          <p:cNvSpPr txBox="1"/>
          <p:nvPr/>
        </p:nvSpPr>
        <p:spPr>
          <a:xfrm>
            <a:off x="152400" y="1600200"/>
            <a:ext cx="441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DC network      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interconnect for distributed compute workloads</a:t>
            </a:r>
            <a:endParaRPr lang="en-US" sz="22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4724400" y="1600200"/>
            <a:ext cx="4419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Msg</a:t>
            </a:r>
            <a:r>
              <a:rPr lang="en-US" sz="24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latency is King                  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traditional “fairness” metrics less relevant </a:t>
            </a:r>
            <a:endParaRPr lang="en-US" sz="2200" b="1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6" name="Rounded Rectangle 285"/>
          <p:cNvSpPr/>
          <p:nvPr/>
        </p:nvSpPr>
        <p:spPr>
          <a:xfrm>
            <a:off x="304800" y="5943600"/>
            <a:ext cx="9144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eb</a:t>
            </a:r>
            <a:endParaRPr lang="en-US" dirty="0"/>
          </a:p>
        </p:txBody>
      </p:sp>
      <p:sp>
        <p:nvSpPr>
          <p:cNvPr id="287" name="Rounded Rectangle 286"/>
          <p:cNvSpPr/>
          <p:nvPr/>
        </p:nvSpPr>
        <p:spPr>
          <a:xfrm>
            <a:off x="1524000" y="5943600"/>
            <a:ext cx="914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pp</a:t>
            </a:r>
            <a:endParaRPr lang="en-US" dirty="0"/>
          </a:p>
        </p:txBody>
      </p:sp>
      <p:sp>
        <p:nvSpPr>
          <p:cNvPr id="288" name="Rounded Rectangle 287"/>
          <p:cNvSpPr/>
          <p:nvPr/>
        </p:nvSpPr>
        <p:spPr>
          <a:xfrm>
            <a:off x="3886200" y="5943600"/>
            <a:ext cx="914400" cy="53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</a:t>
            </a:r>
            <a:r>
              <a:rPr lang="en-US" dirty="0" err="1" smtClean="0"/>
              <a:t>b</a:t>
            </a:r>
            <a:endParaRPr lang="en-US" dirty="0"/>
          </a:p>
        </p:txBody>
      </p:sp>
      <p:sp>
        <p:nvSpPr>
          <p:cNvPr id="289" name="Rounded Rectangle 288"/>
          <p:cNvSpPr/>
          <p:nvPr/>
        </p:nvSpPr>
        <p:spPr>
          <a:xfrm>
            <a:off x="5105400" y="5943600"/>
            <a:ext cx="914400" cy="533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ap-</a:t>
            </a:r>
            <a:r>
              <a:rPr lang="en-US" dirty="0"/>
              <a:t>r</a:t>
            </a:r>
            <a:r>
              <a:rPr lang="en-US" dirty="0" smtClean="0"/>
              <a:t>educe</a:t>
            </a:r>
            <a:endParaRPr lang="en-US" dirty="0"/>
          </a:p>
        </p:txBody>
      </p:sp>
      <p:sp>
        <p:nvSpPr>
          <p:cNvPr id="290" name="Rounded Rectangle 289"/>
          <p:cNvSpPr/>
          <p:nvPr/>
        </p:nvSpPr>
        <p:spPr>
          <a:xfrm>
            <a:off x="6324600" y="5943600"/>
            <a:ext cx="9144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HPC</a:t>
            </a:r>
            <a:endParaRPr lang="en-US" dirty="0"/>
          </a:p>
        </p:txBody>
      </p:sp>
      <p:sp>
        <p:nvSpPr>
          <p:cNvPr id="291" name="Rounded Rectangle 290"/>
          <p:cNvSpPr/>
          <p:nvPr/>
        </p:nvSpPr>
        <p:spPr>
          <a:xfrm>
            <a:off x="7467600" y="5943600"/>
            <a:ext cx="1295400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onitoring</a:t>
            </a:r>
            <a:endParaRPr lang="en-US" dirty="0"/>
          </a:p>
        </p:txBody>
      </p:sp>
      <p:sp>
        <p:nvSpPr>
          <p:cNvPr id="292" name="Rounded Rectangle 291"/>
          <p:cNvSpPr/>
          <p:nvPr/>
        </p:nvSpPr>
        <p:spPr>
          <a:xfrm>
            <a:off x="2687000" y="5943600"/>
            <a:ext cx="9144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ache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5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62"/>
    </mc:Choice>
    <mc:Fallback xmlns="">
      <p:transition xmlns:p14="http://schemas.microsoft.com/office/powerpoint/2010/main" spd="slow" advTm="8716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Mice FCT </a:t>
            </a:r>
            <a:r>
              <a:rPr lang="en-US" sz="4000" dirty="0" smtClean="0"/>
              <a:t>(&lt;100KB)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15488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Average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15488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99</a:t>
            </a:r>
            <a:r>
              <a:rPr lang="en-US" sz="3200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Percentile</a:t>
            </a:r>
            <a:endParaRPr lang="en-US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5943600"/>
            <a:ext cx="6248400" cy="685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lmost no jitter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897234"/>
              </p:ext>
            </p:extLst>
          </p:nvPr>
        </p:nvGraphicFramePr>
        <p:xfrm>
          <a:off x="0" y="2209800"/>
          <a:ext cx="9067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066521"/>
              </p:ext>
            </p:extLst>
          </p:nvPr>
        </p:nvGraphicFramePr>
        <p:xfrm>
          <a:off x="4419600" y="2667000"/>
          <a:ext cx="4724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1522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53"/>
    </mc:Choice>
    <mc:Fallback xmlns="">
      <p:transition xmlns:p14="http://schemas.microsoft.com/office/powerpoint/2010/main" spd="slow" advTm="4025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196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pFabric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simple, yet near-optimal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Decouples flow scheduling from rate control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BD0A12"/>
                </a:solidFill>
              </a:rPr>
              <a:t>clean-slate</a:t>
            </a:r>
            <a:r>
              <a:rPr lang="en-US" dirty="0" smtClean="0">
                <a:solidFill>
                  <a:srgbClr val="000000"/>
                </a:solidFill>
              </a:rPr>
              <a:t> approach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Requires new switches and minor host changes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Incremental deployment with existing switches is promising and ongoing work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9"/>
    </mc:Choice>
    <mc:Fallback xmlns="">
      <p:transition xmlns:p14="http://schemas.microsoft.com/office/powerpoint/2010/main" spd="slow" advTm="11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5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5"/>
    </mc:Choice>
    <mc:Fallback xmlns="">
      <p:transition xmlns:p14="http://schemas.microsoft.com/office/powerpoint/2010/main" spd="slow" advTm="222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7"/>
    </mc:Choice>
    <mc:Fallback xmlns="">
      <p:transition xmlns:p14="http://schemas.microsoft.com/office/powerpoint/2010/main" spd="slow" advTm="58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in Datacenters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8915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Goal: </a:t>
            </a:r>
            <a:r>
              <a:rPr lang="en-US" dirty="0">
                <a:solidFill>
                  <a:srgbClr val="BD0A12"/>
                </a:solidFill>
              </a:rPr>
              <a:t>C</a:t>
            </a:r>
            <a:r>
              <a:rPr lang="en-US" dirty="0" smtClean="0">
                <a:solidFill>
                  <a:srgbClr val="BD0A12"/>
                </a:solidFill>
              </a:rPr>
              <a:t>omplete flows quickly</a:t>
            </a:r>
          </a:p>
          <a:p>
            <a:endParaRPr lang="en-US" dirty="0">
              <a:solidFill>
                <a:srgbClr val="BD0A12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Requires scheduling flows such that: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>
                <a:solidFill>
                  <a:srgbClr val="000000"/>
                </a:solidFill>
              </a:rPr>
              <a:t>High throughput for large flows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F</a:t>
            </a:r>
            <a:r>
              <a:rPr lang="en-US" sz="2200" dirty="0" smtClean="0">
                <a:solidFill>
                  <a:srgbClr val="000000"/>
                </a:solidFill>
              </a:rPr>
              <a:t>abric latency </a:t>
            </a:r>
            <a:r>
              <a:rPr lang="en-US" sz="2200" dirty="0" smtClean="0">
                <a:solidFill>
                  <a:srgbClr val="BD0A12"/>
                </a:solidFill>
              </a:rPr>
              <a:t>(no queuing delays) </a:t>
            </a:r>
            <a:r>
              <a:rPr lang="en-US" sz="2200" dirty="0" smtClean="0">
                <a:solidFill>
                  <a:srgbClr val="000000"/>
                </a:solidFill>
              </a:rPr>
              <a:t>for small flows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Prior work: use rate control to schedule flows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</a:t>
            </a:r>
            <a:r>
              <a:rPr lang="en-US" sz="2200" dirty="0" smtClean="0"/>
              <a:t>DCTCP</a:t>
            </a:r>
            <a:r>
              <a:rPr lang="en-US" sz="1800" dirty="0" smtClean="0">
                <a:solidFill>
                  <a:srgbClr val="BD0A12"/>
                </a:solidFill>
              </a:rPr>
              <a:t>[SIGCOMM’10]</a:t>
            </a:r>
            <a:r>
              <a:rPr lang="en-US" sz="2400" dirty="0" smtClean="0"/>
              <a:t>,</a:t>
            </a:r>
            <a:r>
              <a:rPr lang="en-US" sz="3200" dirty="0"/>
              <a:t> </a:t>
            </a:r>
            <a:r>
              <a:rPr lang="en-US" sz="2200" dirty="0" smtClean="0"/>
              <a:t>HULL</a:t>
            </a:r>
            <a:r>
              <a:rPr lang="en-US" sz="1800" dirty="0" smtClean="0">
                <a:solidFill>
                  <a:srgbClr val="BD0A12"/>
                </a:solidFill>
              </a:rPr>
              <a:t>[NSDI’11]</a:t>
            </a:r>
            <a:r>
              <a:rPr lang="en-US" sz="2400" dirty="0" smtClean="0"/>
              <a:t>,</a:t>
            </a:r>
            <a:r>
              <a:rPr lang="en-US" dirty="0" smtClean="0"/>
              <a:t> </a:t>
            </a:r>
            <a:r>
              <a:rPr lang="en-US" sz="2200" dirty="0" smtClean="0"/>
              <a:t>D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TCP</a:t>
            </a:r>
            <a:r>
              <a:rPr lang="en-US" sz="1800" dirty="0" smtClean="0">
                <a:solidFill>
                  <a:srgbClr val="BD0A12"/>
                </a:solidFill>
              </a:rPr>
              <a:t>[SIGCOMM’12] 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BD0A12"/>
                </a:solidFill>
              </a:rPr>
              <a:t> </a:t>
            </a:r>
            <a:r>
              <a:rPr lang="en-US" sz="1800" dirty="0" smtClean="0">
                <a:solidFill>
                  <a:srgbClr val="BD0A12"/>
                </a:solidFill>
              </a:rPr>
              <a:t>        </a:t>
            </a:r>
            <a:r>
              <a:rPr lang="en-US" sz="2200" dirty="0" smtClean="0"/>
              <a:t>D3</a:t>
            </a:r>
            <a:r>
              <a:rPr lang="en-US" sz="1800" dirty="0">
                <a:solidFill>
                  <a:srgbClr val="BD0A12"/>
                </a:solidFill>
              </a:rPr>
              <a:t>[SIGCOMM’</a:t>
            </a:r>
            <a:r>
              <a:rPr lang="en-US" sz="1800" dirty="0" smtClean="0">
                <a:solidFill>
                  <a:srgbClr val="BD0A12"/>
                </a:solidFill>
              </a:rPr>
              <a:t>11]</a:t>
            </a:r>
            <a:r>
              <a:rPr lang="en-US" sz="2400" dirty="0" smtClean="0"/>
              <a:t>,</a:t>
            </a:r>
            <a:r>
              <a:rPr lang="en-US" sz="2000" dirty="0" smtClean="0">
                <a:solidFill>
                  <a:srgbClr val="BD0A12"/>
                </a:solidFill>
              </a:rPr>
              <a:t> </a:t>
            </a:r>
            <a:r>
              <a:rPr lang="en-US" sz="2200" dirty="0" smtClean="0"/>
              <a:t>PDQ</a:t>
            </a:r>
            <a:r>
              <a:rPr lang="en-US" sz="1800" dirty="0" smtClean="0">
                <a:solidFill>
                  <a:srgbClr val="BD0A12"/>
                </a:solidFill>
              </a:rPr>
              <a:t>[SIGCOMM’12]</a:t>
            </a:r>
            <a:r>
              <a:rPr lang="en-US" sz="2400" dirty="0" smtClean="0"/>
              <a:t>,</a:t>
            </a:r>
            <a:r>
              <a:rPr lang="en-US" dirty="0" smtClean="0"/>
              <a:t> …</a:t>
            </a:r>
            <a:endParaRPr lang="en-US" sz="2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3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5181600"/>
            <a:ext cx="80772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Verdana"/>
                <a:cs typeface="Verdana"/>
              </a:rPr>
              <a:t>v</a:t>
            </a:r>
            <a:r>
              <a:rPr lang="en-US" sz="2800" dirty="0" smtClean="0">
                <a:latin typeface="Verdana"/>
                <a:cs typeface="Verdana"/>
              </a:rPr>
              <a:t>astly improve performance, but complex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87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722"/>
    </mc:Choice>
    <mc:Fallback xmlns="">
      <p:transition xmlns:p14="http://schemas.microsoft.com/office/powerpoint/2010/main" spd="slow" advTm="14772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pFabric</a:t>
            </a:r>
            <a:r>
              <a:rPr lang="en-US" dirty="0" smtClean="0"/>
              <a:t> in 1 Slide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4648200" y="5562600"/>
            <a:ext cx="4471916" cy="506014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492" name="Content Placeholder 2"/>
          <p:cNvSpPr txBox="1">
            <a:spLocks/>
          </p:cNvSpPr>
          <p:nvPr/>
        </p:nvSpPr>
        <p:spPr>
          <a:xfrm>
            <a:off x="457199" y="1828800"/>
            <a:ext cx="8686801" cy="472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Packets </a:t>
            </a:r>
            <a:r>
              <a:rPr lang="en-US" sz="2400" b="1" dirty="0">
                <a:solidFill>
                  <a:srgbClr val="4F81BD"/>
                </a:solidFill>
              </a:rPr>
              <a:t>carry a </a:t>
            </a:r>
            <a:r>
              <a:rPr lang="en-US" sz="2400" b="1" dirty="0" smtClean="0">
                <a:solidFill>
                  <a:srgbClr val="4F81BD"/>
                </a:solidFill>
              </a:rPr>
              <a:t>single priority #</a:t>
            </a:r>
            <a:endParaRPr lang="en-US" sz="2400" b="1" dirty="0">
              <a:solidFill>
                <a:srgbClr val="4F81BD"/>
              </a:solidFill>
            </a:endParaRPr>
          </a:p>
          <a:p>
            <a:r>
              <a:rPr lang="en-US" sz="2200" dirty="0"/>
              <a:t>e.g., </a:t>
            </a:r>
            <a:r>
              <a:rPr lang="en-US" sz="2200" dirty="0" err="1" smtClean="0"/>
              <a:t>prio</a:t>
            </a:r>
            <a:r>
              <a:rPr lang="en-US" sz="2200" dirty="0" smtClean="0"/>
              <a:t> = remaining </a:t>
            </a:r>
            <a:r>
              <a:rPr lang="en-US" sz="2200" dirty="0"/>
              <a:t>flow size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2"/>
              </a:solidFill>
              <a:latin typeface="Verdana"/>
              <a:cs typeface="Verdana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4F81BD"/>
                </a:solidFill>
                <a:latin typeface="Verdana"/>
                <a:cs typeface="Verdana"/>
              </a:rPr>
              <a:t>pFabric</a:t>
            </a:r>
            <a:r>
              <a:rPr lang="en-US" sz="2400" b="1" dirty="0" smtClean="0">
                <a:solidFill>
                  <a:srgbClr val="4F81BD"/>
                </a:solidFill>
                <a:latin typeface="Verdana"/>
                <a:cs typeface="Verdana"/>
              </a:rPr>
              <a:t> Switches </a:t>
            </a:r>
          </a:p>
          <a:p>
            <a:r>
              <a:rPr lang="en-US" sz="2200" dirty="0">
                <a:latin typeface="Verdana"/>
                <a:cs typeface="Verdana"/>
              </a:rPr>
              <a:t>Very small buffers </a:t>
            </a:r>
            <a:r>
              <a:rPr lang="en-US" sz="2200" dirty="0">
                <a:solidFill>
                  <a:srgbClr val="BD0A12"/>
                </a:solidFill>
                <a:latin typeface="Verdana"/>
                <a:cs typeface="Verdana"/>
              </a:rPr>
              <a:t>(20-30KB for 10Gbps fabric</a:t>
            </a:r>
            <a:r>
              <a:rPr lang="en-US" sz="2200" dirty="0" smtClean="0">
                <a:solidFill>
                  <a:srgbClr val="BD0A12"/>
                </a:solidFill>
                <a:latin typeface="Verdana"/>
                <a:cs typeface="Verdana"/>
              </a:rPr>
              <a:t>)</a:t>
            </a:r>
            <a:endParaRPr lang="en-US" sz="2200" dirty="0" smtClean="0">
              <a:latin typeface="Verdana"/>
              <a:cs typeface="Verdana"/>
            </a:endParaRPr>
          </a:p>
          <a:p>
            <a:r>
              <a:rPr lang="en-US" sz="2200" dirty="0" smtClean="0">
                <a:latin typeface="Verdana"/>
                <a:cs typeface="Verdana"/>
              </a:rPr>
              <a:t>Send </a:t>
            </a:r>
            <a:r>
              <a:rPr lang="en-US" sz="2200" dirty="0">
                <a:latin typeface="Verdana"/>
                <a:cs typeface="Verdana"/>
              </a:rPr>
              <a:t>highest priority / drop lowest priority </a:t>
            </a:r>
            <a:r>
              <a:rPr lang="en-US" sz="2200" dirty="0" err="1" smtClean="0">
                <a:latin typeface="Verdana"/>
                <a:cs typeface="Verdana"/>
              </a:rPr>
              <a:t>pkts</a:t>
            </a:r>
            <a:endParaRPr lang="en-US" sz="2200" dirty="0" smtClean="0">
              <a:latin typeface="Verdana"/>
              <a:cs typeface="Verdana"/>
            </a:endParaRPr>
          </a:p>
          <a:p>
            <a:pPr algn="ctr"/>
            <a:endParaRPr lang="en-US" sz="300" b="1" dirty="0">
              <a:latin typeface="Verdana"/>
              <a:cs typeface="Verdana"/>
            </a:endParaRPr>
          </a:p>
          <a:p>
            <a:pPr marL="0" indent="0">
              <a:buNone/>
            </a:pPr>
            <a:endParaRPr lang="en-US" sz="1400" dirty="0">
              <a:latin typeface="Verdana"/>
              <a:cs typeface="Verdana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4F81BD"/>
                </a:solidFill>
                <a:latin typeface="Verdana"/>
                <a:cs typeface="Verdana"/>
              </a:rPr>
              <a:t>pFabric</a:t>
            </a:r>
            <a:r>
              <a:rPr lang="en-US" sz="2400" b="1" dirty="0" smtClean="0">
                <a:solidFill>
                  <a:srgbClr val="4F81BD"/>
                </a:solidFill>
                <a:latin typeface="Verdana"/>
                <a:cs typeface="Verdana"/>
              </a:rPr>
              <a:t> Hosts</a:t>
            </a:r>
            <a:endParaRPr lang="en-US" sz="2400" b="1" dirty="0">
              <a:solidFill>
                <a:srgbClr val="4F81BD"/>
              </a:solidFill>
              <a:latin typeface="Verdana"/>
              <a:cs typeface="Verdana"/>
            </a:endParaRPr>
          </a:p>
          <a:p>
            <a:pPr algn="ctr"/>
            <a:endParaRPr lang="en-US" sz="300" b="1" dirty="0">
              <a:latin typeface="Verdana"/>
              <a:cs typeface="Verdana"/>
            </a:endParaRPr>
          </a:p>
          <a:p>
            <a:r>
              <a:rPr lang="en-US" sz="2200" dirty="0" smtClean="0">
                <a:latin typeface="Verdana"/>
                <a:cs typeface="Verdana"/>
              </a:rPr>
              <a:t>Send/retransmit aggressively</a:t>
            </a:r>
          </a:p>
          <a:p>
            <a:r>
              <a:rPr lang="en-US" sz="2200" dirty="0" smtClean="0">
                <a:latin typeface="Verdana"/>
                <a:cs typeface="Verdana"/>
              </a:rPr>
              <a:t>Minimal rate control: just prevent congestion collapse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43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645"/>
    </mc:Choice>
    <mc:Fallback xmlns="">
      <p:transition xmlns:p14="http://schemas.microsoft.com/office/powerpoint/2010/main" spd="slow" advTm="92645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0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9"/>
    </mc:Choice>
    <mc:Fallback xmlns="">
      <p:transition xmlns:p14="http://schemas.microsoft.com/office/powerpoint/2010/main" spd="slow" advTm="55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914400" y="2133600"/>
            <a:ext cx="4193123" cy="3572220"/>
            <a:chOff x="2553762" y="2124177"/>
            <a:chExt cx="4193123" cy="3572220"/>
          </a:xfrm>
        </p:grpSpPr>
        <p:sp>
          <p:nvSpPr>
            <p:cNvPr id="6" name="Rectangle 5"/>
            <p:cNvSpPr/>
            <p:nvPr/>
          </p:nvSpPr>
          <p:spPr>
            <a:xfrm>
              <a:off x="25537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" name="Straight Connector 6"/>
            <p:cNvCxnSpPr>
              <a:stCxn id="6" idx="0"/>
            </p:cNvCxnSpPr>
            <p:nvPr/>
          </p:nvCxnSpPr>
          <p:spPr>
            <a:xfrm flipV="1">
              <a:off x="2745324" y="4419600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32416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241685" y="263651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241685" y="263651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3927485" y="263651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4613285" y="263651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13285" y="263651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5" idx="0"/>
            </p:cNvCxnSpPr>
            <p:nvPr/>
          </p:nvCxnSpPr>
          <p:spPr>
            <a:xfrm flipH="1" flipV="1">
              <a:off x="3927485" y="2636520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4765685" y="2636520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05" idx="0"/>
            </p:cNvCxnSpPr>
            <p:nvPr/>
          </p:nvCxnSpPr>
          <p:spPr>
            <a:xfrm flipH="1" flipV="1">
              <a:off x="5603885" y="2636520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010962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68162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9" name="Straight Connector 18"/>
            <p:cNvCxnSpPr>
              <a:stCxn id="17" idx="0"/>
            </p:cNvCxnSpPr>
            <p:nvPr/>
          </p:nvCxnSpPr>
          <p:spPr>
            <a:xfrm flipH="1" flipV="1">
              <a:off x="3197750" y="4419600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0"/>
            </p:cNvCxnSpPr>
            <p:nvPr/>
          </p:nvCxnSpPr>
          <p:spPr>
            <a:xfrm flipH="1" flipV="1">
              <a:off x="3197750" y="4419600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003685" y="533400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22" name="Straight Connector 21"/>
            <p:cNvCxnSpPr>
              <a:stCxn id="21" idx="0"/>
            </p:cNvCxnSpPr>
            <p:nvPr/>
          </p:nvCxnSpPr>
          <p:spPr>
            <a:xfrm flipV="1">
              <a:off x="4195247" y="4419600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44608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918085" y="533400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25" name="Straight Connector 24"/>
            <p:cNvCxnSpPr>
              <a:stCxn id="23" idx="0"/>
            </p:cNvCxnSpPr>
            <p:nvPr/>
          </p:nvCxnSpPr>
          <p:spPr>
            <a:xfrm flipH="1" flipV="1">
              <a:off x="4645550" y="4419600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4" idx="0"/>
            </p:cNvCxnSpPr>
            <p:nvPr/>
          </p:nvCxnSpPr>
          <p:spPr>
            <a:xfrm flipH="1" flipV="1">
              <a:off x="4645550" y="4419600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3622685" y="2124177"/>
              <a:ext cx="545969" cy="678181"/>
              <a:chOff x="1027560" y="1988818"/>
              <a:chExt cx="545969" cy="678181"/>
            </a:xfrm>
          </p:grpSpPr>
          <p:sp>
            <p:nvSpPr>
              <p:cNvPr id="28" name="Cube 27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747082" y="4333601"/>
              <a:ext cx="978209" cy="243008"/>
              <a:chOff x="5220661" y="3675707"/>
              <a:chExt cx="978209" cy="24300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4168476" y="4333601"/>
              <a:ext cx="978209" cy="243008"/>
              <a:chOff x="5220661" y="3675707"/>
              <a:chExt cx="978209" cy="243008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oup 75"/>
            <p:cNvGrpSpPr/>
            <p:nvPr/>
          </p:nvGrpSpPr>
          <p:grpSpPr>
            <a:xfrm>
              <a:off x="4486020" y="2128098"/>
              <a:ext cx="545969" cy="678181"/>
              <a:chOff x="1027560" y="1988818"/>
              <a:chExt cx="545969" cy="678181"/>
            </a:xfrm>
          </p:grpSpPr>
          <p:sp>
            <p:nvSpPr>
              <p:cNvPr id="77" name="Cube 76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9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5362716" y="2141219"/>
              <a:ext cx="545969" cy="678181"/>
              <a:chOff x="1027560" y="1988818"/>
              <a:chExt cx="545969" cy="678181"/>
            </a:xfrm>
          </p:grpSpPr>
          <p:sp>
            <p:nvSpPr>
              <p:cNvPr id="82" name="Cube 81"/>
              <p:cNvSpPr/>
              <p:nvPr/>
            </p:nvSpPr>
            <p:spPr>
              <a:xfrm flipH="1">
                <a:off x="1027560" y="1988818"/>
                <a:ext cx="545969" cy="6781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71574" y="2133601"/>
                <a:ext cx="401955" cy="529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4" name="Rectangle 83"/>
              <p:cNvSpPr/>
              <p:nvPr/>
            </p:nvSpPr>
            <p:spPr>
              <a:xfrm>
                <a:off x="1028484" y="2005964"/>
                <a:ext cx="125948" cy="65341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948" h="653415">
                    <a:moveTo>
                      <a:pt x="1905" y="0"/>
                    </a:moveTo>
                    <a:lnTo>
                      <a:pt x="124043" y="121920"/>
                    </a:lnTo>
                    <a:lnTo>
                      <a:pt x="125948" y="653415"/>
                    </a:lnTo>
                    <a:lnTo>
                      <a:pt x="0" y="527685"/>
                    </a:lnTo>
                    <a:lnTo>
                      <a:pt x="1905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3"/>
              <p:cNvSpPr/>
              <p:nvPr/>
            </p:nvSpPr>
            <p:spPr>
              <a:xfrm>
                <a:off x="1037545" y="1988820"/>
                <a:ext cx="520283" cy="127635"/>
              </a:xfrm>
              <a:custGeom>
                <a:avLst/>
                <a:gdLst>
                  <a:gd name="connsiteX0" fmla="*/ 0 w 230723"/>
                  <a:gd name="connsiteY0" fmla="*/ 0 h 609600"/>
                  <a:gd name="connsiteX1" fmla="*/ 230723 w 230723"/>
                  <a:gd name="connsiteY1" fmla="*/ 0 h 609600"/>
                  <a:gd name="connsiteX2" fmla="*/ 230723 w 230723"/>
                  <a:gd name="connsiteY2" fmla="*/ 609600 h 609600"/>
                  <a:gd name="connsiteX3" fmla="*/ 0 w 230723"/>
                  <a:gd name="connsiteY3" fmla="*/ 609600 h 609600"/>
                  <a:gd name="connsiteX4" fmla="*/ 0 w 230723"/>
                  <a:gd name="connsiteY4" fmla="*/ 0 h 609600"/>
                  <a:gd name="connsiteX0" fmla="*/ 123825 w 230723"/>
                  <a:gd name="connsiteY0" fmla="*/ 0 h 645795"/>
                  <a:gd name="connsiteX1" fmla="*/ 230723 w 230723"/>
                  <a:gd name="connsiteY1" fmla="*/ 36195 h 645795"/>
                  <a:gd name="connsiteX2" fmla="*/ 230723 w 230723"/>
                  <a:gd name="connsiteY2" fmla="*/ 645795 h 645795"/>
                  <a:gd name="connsiteX3" fmla="*/ 0 w 230723"/>
                  <a:gd name="connsiteY3" fmla="*/ 645795 h 645795"/>
                  <a:gd name="connsiteX4" fmla="*/ 123825 w 230723"/>
                  <a:gd name="connsiteY4" fmla="*/ 0 h 645795"/>
                  <a:gd name="connsiteX0" fmla="*/ 123825 w 234533"/>
                  <a:gd name="connsiteY0" fmla="*/ 0 h 645795"/>
                  <a:gd name="connsiteX1" fmla="*/ 234533 w 234533"/>
                  <a:gd name="connsiteY1" fmla="*/ 116205 h 645795"/>
                  <a:gd name="connsiteX2" fmla="*/ 230723 w 234533"/>
                  <a:gd name="connsiteY2" fmla="*/ 645795 h 645795"/>
                  <a:gd name="connsiteX3" fmla="*/ 0 w 234533"/>
                  <a:gd name="connsiteY3" fmla="*/ 645795 h 645795"/>
                  <a:gd name="connsiteX4" fmla="*/ 123825 w 234533"/>
                  <a:gd name="connsiteY4" fmla="*/ 0 h 645795"/>
                  <a:gd name="connsiteX0" fmla="*/ 13335 w 124043"/>
                  <a:gd name="connsiteY0" fmla="*/ 0 h 645795"/>
                  <a:gd name="connsiteX1" fmla="*/ 124043 w 124043"/>
                  <a:gd name="connsiteY1" fmla="*/ 116205 h 645795"/>
                  <a:gd name="connsiteX2" fmla="*/ 120233 w 124043"/>
                  <a:gd name="connsiteY2" fmla="*/ 645795 h 645795"/>
                  <a:gd name="connsiteX3" fmla="*/ 0 w 124043"/>
                  <a:gd name="connsiteY3" fmla="*/ 502920 h 645795"/>
                  <a:gd name="connsiteX4" fmla="*/ 13335 w 124043"/>
                  <a:gd name="connsiteY4" fmla="*/ 0 h 645795"/>
                  <a:gd name="connsiteX0" fmla="*/ 13335 w 125948"/>
                  <a:gd name="connsiteY0" fmla="*/ 0 h 628650"/>
                  <a:gd name="connsiteX1" fmla="*/ 124043 w 125948"/>
                  <a:gd name="connsiteY1" fmla="*/ 116205 h 628650"/>
                  <a:gd name="connsiteX2" fmla="*/ 125948 w 125948"/>
                  <a:gd name="connsiteY2" fmla="*/ 628650 h 628650"/>
                  <a:gd name="connsiteX3" fmla="*/ 0 w 125948"/>
                  <a:gd name="connsiteY3" fmla="*/ 502920 h 628650"/>
                  <a:gd name="connsiteX4" fmla="*/ 13335 w 125948"/>
                  <a:gd name="connsiteY4" fmla="*/ 0 h 628650"/>
                  <a:gd name="connsiteX0" fmla="*/ 3810 w 116423"/>
                  <a:gd name="connsiteY0" fmla="*/ 0 h 628650"/>
                  <a:gd name="connsiteX1" fmla="*/ 114518 w 116423"/>
                  <a:gd name="connsiteY1" fmla="*/ 116205 h 628650"/>
                  <a:gd name="connsiteX2" fmla="*/ 116423 w 116423"/>
                  <a:gd name="connsiteY2" fmla="*/ 628650 h 628650"/>
                  <a:gd name="connsiteX3" fmla="*/ 0 w 116423"/>
                  <a:gd name="connsiteY3" fmla="*/ 514350 h 628650"/>
                  <a:gd name="connsiteX4" fmla="*/ 3810 w 116423"/>
                  <a:gd name="connsiteY4" fmla="*/ 0 h 628650"/>
                  <a:gd name="connsiteX0" fmla="*/ 0 w 120233"/>
                  <a:gd name="connsiteY0" fmla="*/ 0 h 632460"/>
                  <a:gd name="connsiteX1" fmla="*/ 118328 w 120233"/>
                  <a:gd name="connsiteY1" fmla="*/ 120015 h 632460"/>
                  <a:gd name="connsiteX2" fmla="*/ 120233 w 120233"/>
                  <a:gd name="connsiteY2" fmla="*/ 632460 h 632460"/>
                  <a:gd name="connsiteX3" fmla="*/ 3810 w 120233"/>
                  <a:gd name="connsiteY3" fmla="*/ 518160 h 632460"/>
                  <a:gd name="connsiteX4" fmla="*/ 0 w 120233"/>
                  <a:gd name="connsiteY4" fmla="*/ 0 h 632460"/>
                  <a:gd name="connsiteX0" fmla="*/ 0 w 118328"/>
                  <a:gd name="connsiteY0" fmla="*/ 0 h 643890"/>
                  <a:gd name="connsiteX1" fmla="*/ 116423 w 118328"/>
                  <a:gd name="connsiteY1" fmla="*/ 131445 h 643890"/>
                  <a:gd name="connsiteX2" fmla="*/ 118328 w 118328"/>
                  <a:gd name="connsiteY2" fmla="*/ 643890 h 643890"/>
                  <a:gd name="connsiteX3" fmla="*/ 1905 w 118328"/>
                  <a:gd name="connsiteY3" fmla="*/ 529590 h 643890"/>
                  <a:gd name="connsiteX4" fmla="*/ 0 w 118328"/>
                  <a:gd name="connsiteY4" fmla="*/ 0 h 643890"/>
                  <a:gd name="connsiteX0" fmla="*/ 0 w 122138"/>
                  <a:gd name="connsiteY0" fmla="*/ 0 h 643890"/>
                  <a:gd name="connsiteX1" fmla="*/ 122138 w 122138"/>
                  <a:gd name="connsiteY1" fmla="*/ 121920 h 643890"/>
                  <a:gd name="connsiteX2" fmla="*/ 118328 w 122138"/>
                  <a:gd name="connsiteY2" fmla="*/ 643890 h 643890"/>
                  <a:gd name="connsiteX3" fmla="*/ 1905 w 122138"/>
                  <a:gd name="connsiteY3" fmla="*/ 529590 h 643890"/>
                  <a:gd name="connsiteX4" fmla="*/ 0 w 122138"/>
                  <a:gd name="connsiteY4" fmla="*/ 0 h 643890"/>
                  <a:gd name="connsiteX0" fmla="*/ 0 w 124043"/>
                  <a:gd name="connsiteY0" fmla="*/ 0 h 653415"/>
                  <a:gd name="connsiteX1" fmla="*/ 122138 w 124043"/>
                  <a:gd name="connsiteY1" fmla="*/ 121920 h 653415"/>
                  <a:gd name="connsiteX2" fmla="*/ 124043 w 124043"/>
                  <a:gd name="connsiteY2" fmla="*/ 653415 h 653415"/>
                  <a:gd name="connsiteX3" fmla="*/ 1905 w 124043"/>
                  <a:gd name="connsiteY3" fmla="*/ 529590 h 653415"/>
                  <a:gd name="connsiteX4" fmla="*/ 0 w 124043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31495 h 653415"/>
                  <a:gd name="connsiteX4" fmla="*/ 1905 w 125948"/>
                  <a:gd name="connsiteY4" fmla="*/ 0 h 653415"/>
                  <a:gd name="connsiteX0" fmla="*/ 1905 w 125948"/>
                  <a:gd name="connsiteY0" fmla="*/ 0 h 653415"/>
                  <a:gd name="connsiteX1" fmla="*/ 124043 w 125948"/>
                  <a:gd name="connsiteY1" fmla="*/ 121920 h 653415"/>
                  <a:gd name="connsiteX2" fmla="*/ 125948 w 125948"/>
                  <a:gd name="connsiteY2" fmla="*/ 653415 h 653415"/>
                  <a:gd name="connsiteX3" fmla="*/ 0 w 125948"/>
                  <a:gd name="connsiteY3" fmla="*/ 527685 h 653415"/>
                  <a:gd name="connsiteX4" fmla="*/ 1905 w 125948"/>
                  <a:gd name="connsiteY4" fmla="*/ 0 h 653415"/>
                  <a:gd name="connsiteX0" fmla="*/ 1905 w 305018"/>
                  <a:gd name="connsiteY0" fmla="*/ 0 h 527685"/>
                  <a:gd name="connsiteX1" fmla="*/ 124043 w 305018"/>
                  <a:gd name="connsiteY1" fmla="*/ 121920 h 527685"/>
                  <a:gd name="connsiteX2" fmla="*/ 305018 w 305018"/>
                  <a:gd name="connsiteY2" fmla="*/ 358140 h 527685"/>
                  <a:gd name="connsiteX3" fmla="*/ 0 w 305018"/>
                  <a:gd name="connsiteY3" fmla="*/ 527685 h 527685"/>
                  <a:gd name="connsiteX4" fmla="*/ 1905 w 305018"/>
                  <a:gd name="connsiteY4" fmla="*/ 0 h 527685"/>
                  <a:gd name="connsiteX0" fmla="*/ 62865 w 365978"/>
                  <a:gd name="connsiteY0" fmla="*/ 0 h 360045"/>
                  <a:gd name="connsiteX1" fmla="*/ 185003 w 365978"/>
                  <a:gd name="connsiteY1" fmla="*/ 121920 h 360045"/>
                  <a:gd name="connsiteX2" fmla="*/ 365978 w 365978"/>
                  <a:gd name="connsiteY2" fmla="*/ 358140 h 360045"/>
                  <a:gd name="connsiteX3" fmla="*/ 0 w 365978"/>
                  <a:gd name="connsiteY3" fmla="*/ 360045 h 360045"/>
                  <a:gd name="connsiteX4" fmla="*/ 62865 w 365978"/>
                  <a:gd name="connsiteY4" fmla="*/ 0 h 360045"/>
                  <a:gd name="connsiteX0" fmla="*/ 0 w 489803"/>
                  <a:gd name="connsiteY0" fmla="*/ 123825 h 238125"/>
                  <a:gd name="connsiteX1" fmla="*/ 308828 w 489803"/>
                  <a:gd name="connsiteY1" fmla="*/ 0 h 238125"/>
                  <a:gd name="connsiteX2" fmla="*/ 489803 w 489803"/>
                  <a:gd name="connsiteY2" fmla="*/ 236220 h 238125"/>
                  <a:gd name="connsiteX3" fmla="*/ 123825 w 489803"/>
                  <a:gd name="connsiteY3" fmla="*/ 238125 h 238125"/>
                  <a:gd name="connsiteX4" fmla="*/ 0 w 489803"/>
                  <a:gd name="connsiteY4" fmla="*/ 123825 h 238125"/>
                  <a:gd name="connsiteX0" fmla="*/ 0 w 489803"/>
                  <a:gd name="connsiteY0" fmla="*/ 15240 h 129540"/>
                  <a:gd name="connsiteX1" fmla="*/ 331688 w 489803"/>
                  <a:gd name="connsiteY1" fmla="*/ 0 h 129540"/>
                  <a:gd name="connsiteX2" fmla="*/ 489803 w 489803"/>
                  <a:gd name="connsiteY2" fmla="*/ 127635 h 129540"/>
                  <a:gd name="connsiteX3" fmla="*/ 123825 w 489803"/>
                  <a:gd name="connsiteY3" fmla="*/ 129540 h 129540"/>
                  <a:gd name="connsiteX4" fmla="*/ 0 w 489803"/>
                  <a:gd name="connsiteY4" fmla="*/ 15240 h 129540"/>
                  <a:gd name="connsiteX0" fmla="*/ 0 w 489803"/>
                  <a:gd name="connsiteY0" fmla="*/ 1905 h 116205"/>
                  <a:gd name="connsiteX1" fmla="*/ 385028 w 489803"/>
                  <a:gd name="connsiteY1" fmla="*/ 0 h 116205"/>
                  <a:gd name="connsiteX2" fmla="*/ 489803 w 489803"/>
                  <a:gd name="connsiteY2" fmla="*/ 114300 h 116205"/>
                  <a:gd name="connsiteX3" fmla="*/ 123825 w 489803"/>
                  <a:gd name="connsiteY3" fmla="*/ 116205 h 116205"/>
                  <a:gd name="connsiteX4" fmla="*/ 0 w 489803"/>
                  <a:gd name="connsiteY4" fmla="*/ 1905 h 116205"/>
                  <a:gd name="connsiteX0" fmla="*/ 0 w 505043"/>
                  <a:gd name="connsiteY0" fmla="*/ 0 h 121920"/>
                  <a:gd name="connsiteX1" fmla="*/ 400268 w 505043"/>
                  <a:gd name="connsiteY1" fmla="*/ 5715 h 121920"/>
                  <a:gd name="connsiteX2" fmla="*/ 505043 w 505043"/>
                  <a:gd name="connsiteY2" fmla="*/ 120015 h 121920"/>
                  <a:gd name="connsiteX3" fmla="*/ 139065 w 505043"/>
                  <a:gd name="connsiteY3" fmla="*/ 121920 h 121920"/>
                  <a:gd name="connsiteX4" fmla="*/ 0 w 505043"/>
                  <a:gd name="connsiteY4" fmla="*/ 0 h 121920"/>
                  <a:gd name="connsiteX0" fmla="*/ 0 w 505043"/>
                  <a:gd name="connsiteY0" fmla="*/ 1905 h 123825"/>
                  <a:gd name="connsiteX1" fmla="*/ 404078 w 505043"/>
                  <a:gd name="connsiteY1" fmla="*/ 0 h 123825"/>
                  <a:gd name="connsiteX2" fmla="*/ 505043 w 505043"/>
                  <a:gd name="connsiteY2" fmla="*/ 121920 h 123825"/>
                  <a:gd name="connsiteX3" fmla="*/ 139065 w 505043"/>
                  <a:gd name="connsiteY3" fmla="*/ 123825 h 123825"/>
                  <a:gd name="connsiteX4" fmla="*/ 0 w 505043"/>
                  <a:gd name="connsiteY4" fmla="*/ 1905 h 123825"/>
                  <a:gd name="connsiteX0" fmla="*/ 0 w 514568"/>
                  <a:gd name="connsiteY0" fmla="*/ 1905 h 123825"/>
                  <a:gd name="connsiteX1" fmla="*/ 404078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3825"/>
                  <a:gd name="connsiteX1" fmla="*/ 398363 w 514568"/>
                  <a:gd name="connsiteY1" fmla="*/ 0 h 123825"/>
                  <a:gd name="connsiteX2" fmla="*/ 514568 w 514568"/>
                  <a:gd name="connsiteY2" fmla="*/ 121920 h 123825"/>
                  <a:gd name="connsiteX3" fmla="*/ 139065 w 514568"/>
                  <a:gd name="connsiteY3" fmla="*/ 123825 h 123825"/>
                  <a:gd name="connsiteX4" fmla="*/ 0 w 514568"/>
                  <a:gd name="connsiteY4" fmla="*/ 1905 h 123825"/>
                  <a:gd name="connsiteX0" fmla="*/ 0 w 514568"/>
                  <a:gd name="connsiteY0" fmla="*/ 1905 h 121920"/>
                  <a:gd name="connsiteX1" fmla="*/ 398363 w 514568"/>
                  <a:gd name="connsiteY1" fmla="*/ 0 h 121920"/>
                  <a:gd name="connsiteX2" fmla="*/ 514568 w 514568"/>
                  <a:gd name="connsiteY2" fmla="*/ 121920 h 121920"/>
                  <a:gd name="connsiteX3" fmla="*/ 129540 w 514568"/>
                  <a:gd name="connsiteY3" fmla="*/ 121920 h 121920"/>
                  <a:gd name="connsiteX4" fmla="*/ 0 w 514568"/>
                  <a:gd name="connsiteY4" fmla="*/ 1905 h 121920"/>
                  <a:gd name="connsiteX0" fmla="*/ 0 w 520283"/>
                  <a:gd name="connsiteY0" fmla="*/ 1905 h 125730"/>
                  <a:gd name="connsiteX1" fmla="*/ 398363 w 520283"/>
                  <a:gd name="connsiteY1" fmla="*/ 0 h 125730"/>
                  <a:gd name="connsiteX2" fmla="*/ 520283 w 520283"/>
                  <a:gd name="connsiteY2" fmla="*/ 125730 h 125730"/>
                  <a:gd name="connsiteX3" fmla="*/ 129540 w 520283"/>
                  <a:gd name="connsiteY3" fmla="*/ 121920 h 125730"/>
                  <a:gd name="connsiteX4" fmla="*/ 0 w 520283"/>
                  <a:gd name="connsiteY4" fmla="*/ 1905 h 125730"/>
                  <a:gd name="connsiteX0" fmla="*/ 0 w 520283"/>
                  <a:gd name="connsiteY0" fmla="*/ 1905 h 127635"/>
                  <a:gd name="connsiteX1" fmla="*/ 398363 w 520283"/>
                  <a:gd name="connsiteY1" fmla="*/ 0 h 127635"/>
                  <a:gd name="connsiteX2" fmla="*/ 520283 w 520283"/>
                  <a:gd name="connsiteY2" fmla="*/ 125730 h 127635"/>
                  <a:gd name="connsiteX3" fmla="*/ 133350 w 520283"/>
                  <a:gd name="connsiteY3" fmla="*/ 127635 h 127635"/>
                  <a:gd name="connsiteX4" fmla="*/ 0 w 520283"/>
                  <a:gd name="connsiteY4" fmla="*/ 1905 h 12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0283" h="127635">
                    <a:moveTo>
                      <a:pt x="0" y="1905"/>
                    </a:moveTo>
                    <a:lnTo>
                      <a:pt x="398363" y="0"/>
                    </a:lnTo>
                    <a:lnTo>
                      <a:pt x="520283" y="125730"/>
                    </a:lnTo>
                    <a:lnTo>
                      <a:pt x="133350" y="127635"/>
                    </a:lnTo>
                    <a:lnTo>
                      <a:pt x="0" y="1905"/>
                    </a:lnTo>
                    <a:close/>
                  </a:path>
                </a:pathLst>
              </a:cu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61000">
                    <a:schemeClr val="dk1">
                      <a:tint val="37000"/>
                      <a:satMod val="300000"/>
                      <a:lumMod val="66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Rectangle 85"/>
            <p:cNvSpPr/>
            <p:nvPr/>
          </p:nvSpPr>
          <p:spPr>
            <a:xfrm>
              <a:off x="54493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87" name="Straight Connector 86"/>
            <p:cNvCxnSpPr>
              <a:stCxn id="86" idx="0"/>
            </p:cNvCxnSpPr>
            <p:nvPr/>
          </p:nvCxnSpPr>
          <p:spPr>
            <a:xfrm flipV="1">
              <a:off x="5640924" y="4419599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/>
            <p:cNvSpPr/>
            <p:nvPr/>
          </p:nvSpPr>
          <p:spPr>
            <a:xfrm>
              <a:off x="5906562" y="5333999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363762" y="5333999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90" name="Straight Connector 89"/>
            <p:cNvCxnSpPr>
              <a:stCxn id="88" idx="0"/>
            </p:cNvCxnSpPr>
            <p:nvPr/>
          </p:nvCxnSpPr>
          <p:spPr>
            <a:xfrm flipH="1" flipV="1">
              <a:off x="6093350" y="4419599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9" idx="0"/>
            </p:cNvCxnSpPr>
            <p:nvPr/>
          </p:nvCxnSpPr>
          <p:spPr>
            <a:xfrm flipH="1" flipV="1">
              <a:off x="6093350" y="4419599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/>
            <p:cNvGrpSpPr/>
            <p:nvPr/>
          </p:nvGrpSpPr>
          <p:grpSpPr>
            <a:xfrm>
              <a:off x="5579365" y="4342092"/>
              <a:ext cx="978209" cy="243008"/>
              <a:chOff x="5220661" y="3675707"/>
              <a:chExt cx="978209" cy="243008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 Fabric: Just a Giant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2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154"/>
    </mc:Choice>
    <mc:Fallback xmlns="">
      <p:transition xmlns:p14="http://schemas.microsoft.com/office/powerpoint/2010/main" spd="slow" advClick="0" advTm="131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roup 353"/>
          <p:cNvGrpSpPr/>
          <p:nvPr/>
        </p:nvGrpSpPr>
        <p:grpSpPr>
          <a:xfrm>
            <a:off x="4636321" y="1826677"/>
            <a:ext cx="3059879" cy="4193123"/>
            <a:chOff x="4636321" y="1826677"/>
            <a:chExt cx="3059879" cy="4193123"/>
          </a:xfrm>
        </p:grpSpPr>
        <p:sp>
          <p:nvSpPr>
            <p:cNvPr id="116" name="Rectangle 115"/>
            <p:cNvSpPr/>
            <p:nvPr/>
          </p:nvSpPr>
          <p:spPr>
            <a:xfrm rot="16200000" flipH="1">
              <a:off x="7323440" y="183704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7" name="Straight Connector 116"/>
            <p:cNvCxnSpPr>
              <a:stCxn id="116" idx="0"/>
            </p:cNvCxnSpPr>
            <p:nvPr/>
          </p:nvCxnSpPr>
          <p:spPr>
            <a:xfrm rot="16200000" flipH="1" flipV="1">
              <a:off x="6650390" y="1787252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rot="16200000" flipH="1" flipV="1">
              <a:off x="5223062" y="19278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H="1" flipV="1">
              <a:off x="4803962" y="234695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rot="16200000" flipV="1">
              <a:off x="5223062" y="26136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rot="16200000" flipH="1" flipV="1">
              <a:off x="5489762" y="303275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rot="16200000" flipH="1" flipV="1">
              <a:off x="5070662" y="345185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61" idx="0"/>
            </p:cNvCxnSpPr>
            <p:nvPr/>
          </p:nvCxnSpPr>
          <p:spPr>
            <a:xfrm rot="16200000" flipV="1">
              <a:off x="4461278" y="3375444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rot="16200000" flipV="1">
              <a:off x="4879816" y="3795107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61" idx="0"/>
            </p:cNvCxnSpPr>
            <p:nvPr/>
          </p:nvCxnSpPr>
          <p:spPr>
            <a:xfrm rot="16200000" flipV="1">
              <a:off x="5299478" y="4213644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 rot="16200000" flipH="1">
              <a:off x="7323440" y="229424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16200000" flipH="1">
              <a:off x="7323440" y="275144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29" name="Straight Connector 128"/>
            <p:cNvCxnSpPr>
              <a:stCxn id="127" idx="0"/>
            </p:cNvCxnSpPr>
            <p:nvPr/>
          </p:nvCxnSpPr>
          <p:spPr>
            <a:xfrm rot="16200000" flipV="1">
              <a:off x="6874216" y="2015852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28" idx="0"/>
            </p:cNvCxnSpPr>
            <p:nvPr/>
          </p:nvCxnSpPr>
          <p:spPr>
            <a:xfrm rot="16200000" flipV="1">
              <a:off x="6645616" y="2244452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 rot="16200000" flipH="1">
              <a:off x="7323440" y="3286963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cxnSp>
          <p:nvCxnSpPr>
            <p:cNvPr id="132" name="Straight Connector 131"/>
            <p:cNvCxnSpPr>
              <a:stCxn id="131" idx="0"/>
            </p:cNvCxnSpPr>
            <p:nvPr/>
          </p:nvCxnSpPr>
          <p:spPr>
            <a:xfrm rot="16200000" flipH="1" flipV="1">
              <a:off x="6651451" y="3236113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 rot="16200000" flipH="1">
              <a:off x="7323440" y="3744163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16200000" flipH="1">
              <a:off x="7323440" y="4201363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cxnSp>
          <p:nvCxnSpPr>
            <p:cNvPr id="135" name="Straight Connector 134"/>
            <p:cNvCxnSpPr>
              <a:stCxn id="133" idx="0"/>
            </p:cNvCxnSpPr>
            <p:nvPr/>
          </p:nvCxnSpPr>
          <p:spPr>
            <a:xfrm rot="16200000" flipV="1">
              <a:off x="6873154" y="3464713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34" idx="0"/>
            </p:cNvCxnSpPr>
            <p:nvPr/>
          </p:nvCxnSpPr>
          <p:spPr>
            <a:xfrm rot="16200000" flipV="1">
              <a:off x="6644554" y="3693313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 rot="16200000" flipH="1">
              <a:off x="5965803" y="3808991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2" name="Rectangle 141"/>
            <p:cNvSpPr/>
            <p:nvPr/>
          </p:nvSpPr>
          <p:spPr>
            <a:xfrm rot="16200000" flipH="1">
              <a:off x="7323439" y="473264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3" name="Straight Connector 142"/>
            <p:cNvCxnSpPr>
              <a:stCxn id="142" idx="0"/>
            </p:cNvCxnSpPr>
            <p:nvPr/>
          </p:nvCxnSpPr>
          <p:spPr>
            <a:xfrm rot="16200000" flipH="1" flipV="1">
              <a:off x="6650389" y="4682852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Rectangle 143"/>
            <p:cNvSpPr/>
            <p:nvPr/>
          </p:nvSpPr>
          <p:spPr>
            <a:xfrm rot="16200000" flipH="1">
              <a:off x="7323439" y="5189840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 rot="16200000" flipH="1">
              <a:off x="7323439" y="5647040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6" name="Straight Connector 145"/>
            <p:cNvCxnSpPr>
              <a:stCxn id="144" idx="0"/>
            </p:cNvCxnSpPr>
            <p:nvPr/>
          </p:nvCxnSpPr>
          <p:spPr>
            <a:xfrm rot="16200000" flipV="1">
              <a:off x="6874215" y="4911452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5" idx="0"/>
            </p:cNvCxnSpPr>
            <p:nvPr/>
          </p:nvCxnSpPr>
          <p:spPr>
            <a:xfrm rot="16200000" flipV="1">
              <a:off x="6645615" y="5140052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Rectangle 148"/>
            <p:cNvSpPr/>
            <p:nvPr/>
          </p:nvSpPr>
          <p:spPr>
            <a:xfrm rot="16200000" flipH="1">
              <a:off x="5974294" y="5219880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4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0" name="Straight Arrow Connector 119"/>
            <p:cNvCxnSpPr/>
            <p:nvPr/>
          </p:nvCxnSpPr>
          <p:spPr>
            <a:xfrm rot="16200000" flipH="1" flipV="1">
              <a:off x="4384862" y="276605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 rot="16200000" flipH="1">
              <a:off x="5965803" y="238759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3" name="Group 352"/>
          <p:cNvGrpSpPr/>
          <p:nvPr/>
        </p:nvGrpSpPr>
        <p:grpSpPr>
          <a:xfrm>
            <a:off x="1246983" y="1826677"/>
            <a:ext cx="3059877" cy="4193123"/>
            <a:chOff x="1399382" y="1978991"/>
            <a:chExt cx="3059877" cy="4193123"/>
          </a:xfrm>
        </p:grpSpPr>
        <p:grpSp>
          <p:nvGrpSpPr>
            <p:cNvPr id="256" name="Group 255"/>
            <p:cNvGrpSpPr/>
            <p:nvPr/>
          </p:nvGrpSpPr>
          <p:grpSpPr>
            <a:xfrm>
              <a:off x="2599978" y="2666914"/>
              <a:ext cx="1859281" cy="2871458"/>
              <a:chOff x="2447578" y="2514514"/>
              <a:chExt cx="1859281" cy="2871458"/>
            </a:xfrm>
          </p:grpSpPr>
          <p:cxnSp>
            <p:nvCxnSpPr>
              <p:cNvPr id="257" name="Straight Arrow Connector 256"/>
              <p:cNvCxnSpPr/>
              <p:nvPr/>
            </p:nvCxnSpPr>
            <p:spPr>
              <a:xfrm rot="5400000" flipV="1">
                <a:off x="3034319" y="19277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 rot="5400000" flipV="1">
                <a:off x="2615219" y="2346873"/>
                <a:ext cx="15240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rot="5400000" flipV="1">
                <a:off x="2196119" y="2765973"/>
                <a:ext cx="23622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rot="5400000" flipH="1" flipV="1">
                <a:off x="3034319" y="26135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rot="5400000" flipV="1">
                <a:off x="3301019" y="3032673"/>
                <a:ext cx="1524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/>
              <p:nvPr/>
            </p:nvCxnSpPr>
            <p:spPr>
              <a:xfrm rot="5400000" flipV="1">
                <a:off x="2881919" y="3451773"/>
                <a:ext cx="9906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Arrow Connector 262"/>
              <p:cNvCxnSpPr>
                <a:stCxn id="302" idx="0"/>
              </p:cNvCxnSpPr>
              <p:nvPr/>
            </p:nvCxnSpPr>
            <p:spPr>
              <a:xfrm rot="5400000" flipH="1" flipV="1">
                <a:off x="2296245" y="3375358"/>
                <a:ext cx="21856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Arrow Connector 263"/>
              <p:cNvCxnSpPr/>
              <p:nvPr/>
            </p:nvCxnSpPr>
            <p:spPr>
              <a:xfrm rot="5400000" flipH="1" flipV="1">
                <a:off x="2730927" y="3795021"/>
                <a:ext cx="1332439" cy="1819425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Arrow Connector 264"/>
              <p:cNvCxnSpPr>
                <a:stCxn id="302" idx="0"/>
              </p:cNvCxnSpPr>
              <p:nvPr/>
            </p:nvCxnSpPr>
            <p:spPr>
              <a:xfrm rot="5400000" flipH="1" flipV="1">
                <a:off x="3134445" y="4213558"/>
                <a:ext cx="5092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6" name="Group 265"/>
            <p:cNvGrpSpPr/>
            <p:nvPr/>
          </p:nvGrpSpPr>
          <p:grpSpPr>
            <a:xfrm>
              <a:off x="1399382" y="1978991"/>
              <a:ext cx="362398" cy="4193123"/>
              <a:chOff x="1246982" y="1826591"/>
              <a:chExt cx="362398" cy="4193123"/>
            </a:xfrm>
          </p:grpSpPr>
          <p:sp>
            <p:nvSpPr>
              <p:cNvPr id="267" name="Rectangle 266"/>
              <p:cNvSpPr/>
              <p:nvPr/>
            </p:nvSpPr>
            <p:spPr>
              <a:xfrm rot="5400000">
                <a:off x="1236619" y="1836954"/>
                <a:ext cx="383123" cy="36239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H1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8" name="Rectangle 267"/>
              <p:cNvSpPr/>
              <p:nvPr/>
            </p:nvSpPr>
            <p:spPr>
              <a:xfrm rot="5400000">
                <a:off x="1236619" y="2294154"/>
                <a:ext cx="383123" cy="36239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H2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9" name="Rectangle 268"/>
              <p:cNvSpPr/>
              <p:nvPr/>
            </p:nvSpPr>
            <p:spPr>
              <a:xfrm rot="5400000">
                <a:off x="1236619" y="2751354"/>
                <a:ext cx="383123" cy="362397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H3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 rot="5400000">
                <a:off x="1236619" y="3286877"/>
                <a:ext cx="383123" cy="36239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algn="ctr" defTabSz="914400"/>
                <a:r>
                  <a:rPr lang="en-US" sz="1200" kern="0" dirty="0">
                    <a:solidFill>
                      <a:schemeClr val="bg1"/>
                    </a:solidFill>
                    <a:latin typeface="Calibri"/>
                  </a:rPr>
                  <a:t>H4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>
              <a:xfrm rot="5400000">
                <a:off x="1236619" y="3744077"/>
                <a:ext cx="383123" cy="362397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H5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 rot="5400000">
                <a:off x="1236619" y="4201277"/>
                <a:ext cx="383123" cy="362397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en-US" sz="1200" kern="0" dirty="0" smtClean="0">
                    <a:solidFill>
                      <a:schemeClr val="bg1"/>
                    </a:solidFill>
                    <a:latin typeface="Calibri"/>
                  </a:rPr>
                  <a:t>H6</a:t>
                </a:r>
                <a:endParaRPr lang="en-US" sz="1200" kern="0" dirty="0">
                  <a:solidFill>
                    <a:schemeClr val="bg1"/>
                  </a:solidFill>
                  <a:latin typeface="Calibri"/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 rot="5400000">
                <a:off x="1236620" y="4732554"/>
                <a:ext cx="383123" cy="36239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H7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 rot="5400000">
                <a:off x="1236620" y="5189754"/>
                <a:ext cx="383123" cy="362397"/>
              </a:xfrm>
              <a:prstGeom prst="rect">
                <a:avLst/>
              </a:prstGeom>
              <a:gradFill rotWithShape="1">
                <a:gsLst>
                  <a:gs pos="0">
                    <a:srgbClr val="C0504D">
                      <a:shade val="51000"/>
                      <a:satMod val="130000"/>
                    </a:srgbClr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H8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 rot="5400000">
                <a:off x="1236620" y="5646954"/>
                <a:ext cx="383123" cy="362397"/>
              </a:xfrm>
              <a:prstGeom prst="rect">
                <a:avLst/>
              </a:prstGeom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kern="0" noProof="0" dirty="0" smtClean="0">
                    <a:solidFill>
                      <a:schemeClr val="bg1"/>
                    </a:solidFill>
                    <a:latin typeface="Calibri"/>
                  </a:rPr>
                  <a:t>H9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1761779" y="2170553"/>
              <a:ext cx="914401" cy="3810000"/>
              <a:chOff x="1609379" y="2018153"/>
              <a:chExt cx="914401" cy="3810000"/>
            </a:xfrm>
          </p:grpSpPr>
          <p:cxnSp>
            <p:nvCxnSpPr>
              <p:cNvPr id="277" name="Straight Connector 276"/>
              <p:cNvCxnSpPr>
                <a:stCxn id="267" idx="0"/>
              </p:cNvCxnSpPr>
              <p:nvPr/>
            </p:nvCxnSpPr>
            <p:spPr>
              <a:xfrm rot="5400000" flipV="1">
                <a:off x="1840366" y="1787166"/>
                <a:ext cx="452426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stCxn id="268" idx="0"/>
              </p:cNvCxnSpPr>
              <p:nvPr/>
            </p:nvCxnSpPr>
            <p:spPr>
              <a:xfrm rot="5400000" flipH="1" flipV="1">
                <a:off x="2064192" y="2015766"/>
                <a:ext cx="4774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69" idx="0"/>
              </p:cNvCxnSpPr>
              <p:nvPr/>
            </p:nvCxnSpPr>
            <p:spPr>
              <a:xfrm rot="5400000" flipH="1" flipV="1">
                <a:off x="1835592" y="2244366"/>
                <a:ext cx="461974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>
                <a:stCxn id="270" idx="0"/>
              </p:cNvCxnSpPr>
              <p:nvPr/>
            </p:nvCxnSpPr>
            <p:spPr>
              <a:xfrm rot="5400000" flipV="1">
                <a:off x="1841427" y="3236027"/>
                <a:ext cx="450303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stCxn id="271" idx="0"/>
              </p:cNvCxnSpPr>
              <p:nvPr/>
            </p:nvCxnSpPr>
            <p:spPr>
              <a:xfrm rot="5400000" flipH="1" flipV="1">
                <a:off x="2063130" y="3464627"/>
                <a:ext cx="6897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>
                <a:stCxn id="272" idx="0"/>
              </p:cNvCxnSpPr>
              <p:nvPr/>
            </p:nvCxnSpPr>
            <p:spPr>
              <a:xfrm rot="5400000" flipH="1" flipV="1">
                <a:off x="1834530" y="3693227"/>
                <a:ext cx="464097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>
                <a:stCxn id="273" idx="0"/>
              </p:cNvCxnSpPr>
              <p:nvPr/>
            </p:nvCxnSpPr>
            <p:spPr>
              <a:xfrm rot="5400000" flipV="1">
                <a:off x="1840367" y="4682766"/>
                <a:ext cx="452426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>
                <a:stCxn id="274" idx="0"/>
              </p:cNvCxnSpPr>
              <p:nvPr/>
            </p:nvCxnSpPr>
            <p:spPr>
              <a:xfrm rot="5400000" flipH="1" flipV="1">
                <a:off x="2064193" y="4911366"/>
                <a:ext cx="4774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>
                <a:stCxn id="275" idx="0"/>
              </p:cNvCxnSpPr>
              <p:nvPr/>
            </p:nvCxnSpPr>
            <p:spPr>
              <a:xfrm rot="5400000" flipH="1" flipV="1">
                <a:off x="1835593" y="5139966"/>
                <a:ext cx="461974" cy="9144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2510679" y="2172310"/>
              <a:ext cx="251499" cy="3810492"/>
              <a:chOff x="2358279" y="2019910"/>
              <a:chExt cx="251499" cy="3810492"/>
            </a:xfrm>
          </p:grpSpPr>
          <p:grpSp>
            <p:nvGrpSpPr>
              <p:cNvPr id="287" name="Group 286"/>
              <p:cNvGrpSpPr/>
              <p:nvPr/>
            </p:nvGrpSpPr>
            <p:grpSpPr>
              <a:xfrm rot="5400000">
                <a:off x="1999169" y="2387511"/>
                <a:ext cx="978209" cy="243008"/>
                <a:chOff x="5220661" y="3675707"/>
                <a:chExt cx="978209" cy="243008"/>
              </a:xfrm>
            </p:grpSpPr>
            <p:sp>
              <p:nvSpPr>
                <p:cNvPr id="332" name="Rectangle 331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3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88" name="Group 287"/>
              <p:cNvGrpSpPr/>
              <p:nvPr/>
            </p:nvGrpSpPr>
            <p:grpSpPr>
              <a:xfrm rot="5400000">
                <a:off x="1999169" y="3808905"/>
                <a:ext cx="978209" cy="243008"/>
                <a:chOff x="5220661" y="3675707"/>
                <a:chExt cx="978209" cy="243008"/>
              </a:xfrm>
            </p:grpSpPr>
            <p:sp>
              <p:nvSpPr>
                <p:cNvPr id="311" name="Rectangle 310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1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89" name="Group 288"/>
              <p:cNvGrpSpPr/>
              <p:nvPr/>
            </p:nvGrpSpPr>
            <p:grpSpPr>
              <a:xfrm rot="5400000">
                <a:off x="1990678" y="5219794"/>
                <a:ext cx="978209" cy="243008"/>
                <a:chOff x="5220661" y="3675707"/>
                <a:chExt cx="978209" cy="243008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9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255" name="Group 254"/>
          <p:cNvGrpSpPr/>
          <p:nvPr/>
        </p:nvGrpSpPr>
        <p:grpSpPr>
          <a:xfrm>
            <a:off x="2447578" y="2514514"/>
            <a:ext cx="1859281" cy="2871458"/>
            <a:chOff x="2447578" y="2514514"/>
            <a:chExt cx="1859281" cy="2871458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V="1">
              <a:off x="3034319" y="1927773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V="1">
              <a:off x="2615219" y="2346873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V="1">
              <a:off x="2196119" y="2765973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034319" y="2613573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V="1">
              <a:off x="3301019" y="3032673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V="1">
              <a:off x="2881919" y="3451773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2" idx="0"/>
            </p:cNvCxnSpPr>
            <p:nvPr/>
          </p:nvCxnSpPr>
          <p:spPr>
            <a:xfrm rot="5400000" flipH="1" flipV="1">
              <a:off x="2296245" y="3375358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2730927" y="3795021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2" idx="0"/>
            </p:cNvCxnSpPr>
            <p:nvPr/>
          </p:nvCxnSpPr>
          <p:spPr>
            <a:xfrm rot="5400000" flipH="1" flipV="1">
              <a:off x="3134445" y="4213558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oup 251"/>
          <p:cNvGrpSpPr/>
          <p:nvPr/>
        </p:nvGrpSpPr>
        <p:grpSpPr>
          <a:xfrm>
            <a:off x="1237802" y="1826591"/>
            <a:ext cx="362398" cy="4193123"/>
            <a:chOff x="1246982" y="1826591"/>
            <a:chExt cx="362398" cy="4193123"/>
          </a:xfrm>
        </p:grpSpPr>
        <p:sp>
          <p:nvSpPr>
            <p:cNvPr id="7" name="Rectangle 6"/>
            <p:cNvSpPr/>
            <p:nvPr/>
          </p:nvSpPr>
          <p:spPr>
            <a:xfrm rot="5400000">
              <a:off x="1236619" y="1836954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H1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5400000">
              <a:off x="1236619" y="2294154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H2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1236619" y="2751354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H3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1236619" y="3286877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914400"/>
              <a:r>
                <a:rPr lang="en-US" sz="1200" kern="0" dirty="0">
                  <a:solidFill>
                    <a:schemeClr val="bg1"/>
                  </a:solidFill>
                  <a:latin typeface="Calibri"/>
                </a:rPr>
                <a:t>H4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1236619" y="3744077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H5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1236619" y="4201277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r>
                <a:rPr lang="en-US" sz="1200" kern="0" dirty="0" smtClean="0">
                  <a:solidFill>
                    <a:schemeClr val="bg1"/>
                  </a:solidFill>
                  <a:latin typeface="Calibri"/>
                </a:rPr>
                <a:t>H6</a:t>
              </a:r>
              <a:endParaRPr lang="en-US" sz="1200" kern="0" dirty="0">
                <a:solidFill>
                  <a:schemeClr val="bg1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1236620" y="4732554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H7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1236620" y="5189754"/>
              <a:ext cx="383123" cy="362397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H8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5400000">
              <a:off x="1236620" y="5646954"/>
              <a:ext cx="383123" cy="362397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kern="0" noProof="0" dirty="0" smtClean="0">
                  <a:solidFill>
                    <a:schemeClr val="bg1"/>
                  </a:solidFill>
                  <a:latin typeface="Calibri"/>
                </a:rPr>
                <a:t>H9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1600199" y="2018153"/>
            <a:ext cx="914401" cy="3810000"/>
            <a:chOff x="1600199" y="2018153"/>
            <a:chExt cx="914401" cy="3810000"/>
          </a:xfrm>
        </p:grpSpPr>
        <p:cxnSp>
          <p:nvCxnSpPr>
            <p:cNvPr id="8" name="Straight Connector 7"/>
            <p:cNvCxnSpPr>
              <a:stCxn id="7" idx="0"/>
            </p:cNvCxnSpPr>
            <p:nvPr/>
          </p:nvCxnSpPr>
          <p:spPr>
            <a:xfrm rot="5400000" flipV="1">
              <a:off x="1831186" y="17871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8" idx="0"/>
            </p:cNvCxnSpPr>
            <p:nvPr/>
          </p:nvCxnSpPr>
          <p:spPr>
            <a:xfrm rot="5400000" flipH="1" flipV="1">
              <a:off x="2055012" y="20157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0"/>
            </p:cNvCxnSpPr>
            <p:nvPr/>
          </p:nvCxnSpPr>
          <p:spPr>
            <a:xfrm rot="5400000" flipH="1" flipV="1">
              <a:off x="1826412" y="22443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2" idx="0"/>
            </p:cNvCxnSpPr>
            <p:nvPr/>
          </p:nvCxnSpPr>
          <p:spPr>
            <a:xfrm rot="5400000" flipV="1">
              <a:off x="1832247" y="3236027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4" idx="0"/>
            </p:cNvCxnSpPr>
            <p:nvPr/>
          </p:nvCxnSpPr>
          <p:spPr>
            <a:xfrm rot="5400000" flipH="1" flipV="1">
              <a:off x="2053950" y="3464627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5" idx="0"/>
            </p:cNvCxnSpPr>
            <p:nvPr/>
          </p:nvCxnSpPr>
          <p:spPr>
            <a:xfrm rot="5400000" flipH="1" flipV="1">
              <a:off x="1825350" y="3693227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33" idx="0"/>
            </p:cNvCxnSpPr>
            <p:nvPr/>
          </p:nvCxnSpPr>
          <p:spPr>
            <a:xfrm rot="5400000" flipV="1">
              <a:off x="1831187" y="46827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5" idx="0"/>
            </p:cNvCxnSpPr>
            <p:nvPr/>
          </p:nvCxnSpPr>
          <p:spPr>
            <a:xfrm rot="5400000" flipH="1" flipV="1">
              <a:off x="2055013" y="49113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6" idx="0"/>
            </p:cNvCxnSpPr>
            <p:nvPr/>
          </p:nvCxnSpPr>
          <p:spPr>
            <a:xfrm rot="5400000" flipH="1" flipV="1">
              <a:off x="1826413" y="51399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Group 252"/>
          <p:cNvGrpSpPr/>
          <p:nvPr/>
        </p:nvGrpSpPr>
        <p:grpSpPr>
          <a:xfrm>
            <a:off x="2358279" y="2019910"/>
            <a:ext cx="251499" cy="3810492"/>
            <a:chOff x="2358279" y="2019910"/>
            <a:chExt cx="251499" cy="3810492"/>
          </a:xfrm>
        </p:grpSpPr>
        <p:grpSp>
          <p:nvGrpSpPr>
            <p:cNvPr id="29" name="Group 28"/>
            <p:cNvGrpSpPr/>
            <p:nvPr/>
          </p:nvGrpSpPr>
          <p:grpSpPr>
            <a:xfrm rot="5400000">
              <a:off x="1999169" y="2387511"/>
              <a:ext cx="978209" cy="243008"/>
              <a:chOff x="5220661" y="3675707"/>
              <a:chExt cx="978209" cy="243008"/>
            </a:xfrm>
          </p:grpSpPr>
          <p:sp>
            <p:nvSpPr>
              <p:cNvPr id="90" name="Rectangle 89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0" name="Group 29"/>
            <p:cNvGrpSpPr/>
            <p:nvPr/>
          </p:nvGrpSpPr>
          <p:grpSpPr>
            <a:xfrm rot="5400000">
              <a:off x="1999169" y="3808905"/>
              <a:ext cx="978209" cy="243008"/>
              <a:chOff x="5220661" y="3675707"/>
              <a:chExt cx="978209" cy="243008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9" name="Group 38"/>
            <p:cNvGrpSpPr/>
            <p:nvPr/>
          </p:nvGrpSpPr>
          <p:grpSpPr>
            <a:xfrm rot="5400000">
              <a:off x="1990678" y="5219794"/>
              <a:ext cx="978209" cy="243008"/>
              <a:chOff x="5220661" y="3675707"/>
              <a:chExt cx="978209" cy="243008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220661" y="3675707"/>
                <a:ext cx="978209" cy="243008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24733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339542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43175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523965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616121" y="3805705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716981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2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708333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3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00544" y="3805704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716980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892756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7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5986833" y="3805703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9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716979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8" descr="Ethernet Network Connector Rj-45 Lan Female Clip Art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000" r="19589"/>
              <a:stretch/>
            </p:blipFill>
            <p:spPr bwMode="auto">
              <a:xfrm>
                <a:off x="6079045" y="3805702"/>
                <a:ext cx="92211" cy="725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8" name="Group 27"/>
          <p:cNvGrpSpPr/>
          <p:nvPr/>
        </p:nvGrpSpPr>
        <p:grpSpPr>
          <a:xfrm rot="5400000">
            <a:off x="4207127" y="2829408"/>
            <a:ext cx="545969" cy="678181"/>
            <a:chOff x="1027560" y="1988818"/>
            <a:chExt cx="545969" cy="678181"/>
          </a:xfrm>
        </p:grpSpPr>
        <p:sp>
          <p:nvSpPr>
            <p:cNvPr id="111" name="Cube 110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3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 rot="5400000">
            <a:off x="4203206" y="3692743"/>
            <a:ext cx="545969" cy="678181"/>
            <a:chOff x="1027560" y="1988818"/>
            <a:chExt cx="545969" cy="678181"/>
          </a:xfrm>
        </p:grpSpPr>
        <p:sp>
          <p:nvSpPr>
            <p:cNvPr id="65" name="Cube 64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7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rot="5400000">
            <a:off x="4190085" y="4569439"/>
            <a:ext cx="545969" cy="678181"/>
            <a:chOff x="1027560" y="1988818"/>
            <a:chExt cx="545969" cy="678181"/>
          </a:xfrm>
        </p:grpSpPr>
        <p:sp>
          <p:nvSpPr>
            <p:cNvPr id="61" name="Cube 60"/>
            <p:cNvSpPr/>
            <p:nvPr/>
          </p:nvSpPr>
          <p:spPr>
            <a:xfrm flipH="1">
              <a:off x="1027560" y="198881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1574" y="2133601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Rectangle 83"/>
            <p:cNvSpPr/>
            <p:nvPr/>
          </p:nvSpPr>
          <p:spPr>
            <a:xfrm>
              <a:off x="1028484" y="2005964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83"/>
            <p:cNvSpPr/>
            <p:nvPr/>
          </p:nvSpPr>
          <p:spPr>
            <a:xfrm>
              <a:off x="1037545" y="1988820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6" name="Group 355"/>
          <p:cNvGrpSpPr/>
          <p:nvPr/>
        </p:nvGrpSpPr>
        <p:grpSpPr>
          <a:xfrm>
            <a:off x="304800" y="5725180"/>
            <a:ext cx="8382000" cy="523220"/>
            <a:chOff x="228600" y="1828800"/>
            <a:chExt cx="8382000" cy="523220"/>
          </a:xfrm>
        </p:grpSpPr>
        <p:sp>
          <p:nvSpPr>
            <p:cNvPr id="357" name="TextBox 356"/>
            <p:cNvSpPr txBox="1"/>
            <p:nvPr/>
          </p:nvSpPr>
          <p:spPr>
            <a:xfrm>
              <a:off x="22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784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5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 Fabric: Just a Giant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46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32"/>
    </mc:Choice>
    <mc:Fallback xmlns="">
      <p:transition xmlns:p14="http://schemas.microsoft.com/office/powerpoint/2010/main" spd="slow" advTm="353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7.40741E-7 L 0.66875 0.00579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37" y="2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7856E-6 L 0.43663 0.0055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8006E-6 L 0.51563 0.00579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81" y="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4508E-6 L 0.23906 0.0018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4" y="9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3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 Fabric: Just a Giant Switch</a:t>
            </a:r>
            <a:endParaRPr lang="en-US" dirty="0"/>
          </a:p>
        </p:txBody>
      </p:sp>
      <p:sp>
        <p:nvSpPr>
          <p:cNvPr id="359" name="Rectangle 358"/>
          <p:cNvSpPr/>
          <p:nvPr/>
        </p:nvSpPr>
        <p:spPr>
          <a:xfrm rot="16200000" flipH="1">
            <a:off x="7323440" y="18370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0" name="Straight Connector 359"/>
          <p:cNvCxnSpPr>
            <a:stCxn id="359" idx="0"/>
          </p:cNvCxnSpPr>
          <p:nvPr/>
        </p:nvCxnSpPr>
        <p:spPr>
          <a:xfrm rot="16200000" flipH="1" flipV="1">
            <a:off x="6650390" y="1787252"/>
            <a:ext cx="452426" cy="9144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1" name="Rectangle 360"/>
          <p:cNvSpPr/>
          <p:nvPr/>
        </p:nvSpPr>
        <p:spPr>
          <a:xfrm rot="16200000" flipH="1">
            <a:off x="7323440" y="22942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2" name="Rectangle 361"/>
          <p:cNvSpPr/>
          <p:nvPr/>
        </p:nvSpPr>
        <p:spPr>
          <a:xfrm rot="16200000" flipH="1">
            <a:off x="7323440" y="27514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3" name="Straight Connector 362"/>
          <p:cNvCxnSpPr>
            <a:stCxn id="361" idx="0"/>
          </p:cNvCxnSpPr>
          <p:nvPr/>
        </p:nvCxnSpPr>
        <p:spPr>
          <a:xfrm rot="16200000" flipV="1">
            <a:off x="6874216" y="2015852"/>
            <a:ext cx="47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4" name="Straight Connector 363"/>
          <p:cNvCxnSpPr>
            <a:stCxn id="362" idx="0"/>
          </p:cNvCxnSpPr>
          <p:nvPr/>
        </p:nvCxnSpPr>
        <p:spPr>
          <a:xfrm rot="16200000" flipV="1">
            <a:off x="6645616" y="2244452"/>
            <a:ext cx="4619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5" name="Rectangle 364"/>
          <p:cNvSpPr/>
          <p:nvPr/>
        </p:nvSpPr>
        <p:spPr>
          <a:xfrm rot="16200000" flipH="1">
            <a:off x="7323440" y="3286963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defTabSz="914400"/>
            <a:r>
              <a:rPr lang="en-US" sz="1200" kern="0" dirty="0">
                <a:solidFill>
                  <a:schemeClr val="bg1"/>
                </a:solidFill>
                <a:latin typeface="Calibri"/>
              </a:rPr>
              <a:t>H4</a:t>
            </a:r>
          </a:p>
        </p:txBody>
      </p:sp>
      <p:cxnSp>
        <p:nvCxnSpPr>
          <p:cNvPr id="366" name="Straight Connector 365"/>
          <p:cNvCxnSpPr>
            <a:stCxn id="365" idx="0"/>
          </p:cNvCxnSpPr>
          <p:nvPr/>
        </p:nvCxnSpPr>
        <p:spPr>
          <a:xfrm rot="16200000" flipH="1" flipV="1">
            <a:off x="6651451" y="3236113"/>
            <a:ext cx="450303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7" name="Rectangle 366"/>
          <p:cNvSpPr/>
          <p:nvPr/>
        </p:nvSpPr>
        <p:spPr>
          <a:xfrm rot="16200000" flipH="1">
            <a:off x="7323440" y="37441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8" name="Rectangle 367"/>
          <p:cNvSpPr/>
          <p:nvPr/>
        </p:nvSpPr>
        <p:spPr>
          <a:xfrm rot="16200000" flipH="1">
            <a:off x="7323440" y="42013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kern="0" dirty="0" smtClean="0">
                <a:solidFill>
                  <a:schemeClr val="bg1"/>
                </a:solidFill>
                <a:latin typeface="Calibri"/>
              </a:rPr>
              <a:t>H6</a:t>
            </a:r>
            <a:endParaRPr lang="en-US" sz="1200" kern="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369" name="Straight Connector 368"/>
          <p:cNvCxnSpPr>
            <a:stCxn id="367" idx="0"/>
          </p:cNvCxnSpPr>
          <p:nvPr/>
        </p:nvCxnSpPr>
        <p:spPr>
          <a:xfrm rot="16200000" flipV="1">
            <a:off x="6873154" y="3464713"/>
            <a:ext cx="689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>
            <a:stCxn id="368" idx="0"/>
          </p:cNvCxnSpPr>
          <p:nvPr/>
        </p:nvCxnSpPr>
        <p:spPr>
          <a:xfrm rot="16200000" flipV="1">
            <a:off x="6644554" y="3693313"/>
            <a:ext cx="46409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 rot="16200000" flipH="1">
            <a:off x="7323439" y="47326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H7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2" name="Straight Connector 371"/>
          <p:cNvCxnSpPr>
            <a:stCxn id="371" idx="0"/>
          </p:cNvCxnSpPr>
          <p:nvPr/>
        </p:nvCxnSpPr>
        <p:spPr>
          <a:xfrm rot="16200000" flipH="1" flipV="1">
            <a:off x="6650389" y="4682852"/>
            <a:ext cx="452426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3" name="Rectangle 372"/>
          <p:cNvSpPr/>
          <p:nvPr/>
        </p:nvSpPr>
        <p:spPr>
          <a:xfrm rot="16200000" flipH="1">
            <a:off x="7323439" y="51898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H8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4" name="Rectangle 373"/>
          <p:cNvSpPr/>
          <p:nvPr/>
        </p:nvSpPr>
        <p:spPr>
          <a:xfrm rot="16200000" flipH="1">
            <a:off x="7323439" y="56470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H9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5" name="Straight Connector 374"/>
          <p:cNvCxnSpPr>
            <a:stCxn id="373" idx="0"/>
          </p:cNvCxnSpPr>
          <p:nvPr/>
        </p:nvCxnSpPr>
        <p:spPr>
          <a:xfrm rot="16200000" flipV="1">
            <a:off x="6874215" y="4911452"/>
            <a:ext cx="47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375"/>
          <p:cNvCxnSpPr>
            <a:stCxn id="374" idx="0"/>
          </p:cNvCxnSpPr>
          <p:nvPr/>
        </p:nvCxnSpPr>
        <p:spPr>
          <a:xfrm rot="16200000" flipV="1">
            <a:off x="6645615" y="5140052"/>
            <a:ext cx="4619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7" name="Rectangle 376"/>
          <p:cNvSpPr/>
          <p:nvPr/>
        </p:nvSpPr>
        <p:spPr>
          <a:xfrm rot="5400000">
            <a:off x="1236620" y="18370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8" name="Rectangle 377"/>
          <p:cNvSpPr/>
          <p:nvPr/>
        </p:nvSpPr>
        <p:spPr>
          <a:xfrm rot="5400000">
            <a:off x="1236620" y="22942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9" name="Rectangle 378"/>
          <p:cNvSpPr/>
          <p:nvPr/>
        </p:nvSpPr>
        <p:spPr>
          <a:xfrm rot="5400000">
            <a:off x="1236620" y="27514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0" name="Rectangle 379"/>
          <p:cNvSpPr/>
          <p:nvPr/>
        </p:nvSpPr>
        <p:spPr>
          <a:xfrm rot="5400000">
            <a:off x="1236620" y="3286963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defTabSz="914400"/>
            <a:r>
              <a:rPr lang="en-US" sz="1200" kern="0" dirty="0">
                <a:solidFill>
                  <a:schemeClr val="bg1"/>
                </a:solidFill>
                <a:latin typeface="Calibri"/>
              </a:rPr>
              <a:t>H4</a:t>
            </a:r>
          </a:p>
        </p:txBody>
      </p:sp>
      <p:sp>
        <p:nvSpPr>
          <p:cNvPr id="381" name="Rectangle 380"/>
          <p:cNvSpPr/>
          <p:nvPr/>
        </p:nvSpPr>
        <p:spPr>
          <a:xfrm rot="5400000">
            <a:off x="1236620" y="37441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2" name="Rectangle 381"/>
          <p:cNvSpPr/>
          <p:nvPr/>
        </p:nvSpPr>
        <p:spPr>
          <a:xfrm rot="5400000">
            <a:off x="1236620" y="42013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kern="0" dirty="0" smtClean="0">
                <a:solidFill>
                  <a:schemeClr val="bg1"/>
                </a:solidFill>
                <a:latin typeface="Calibri"/>
              </a:rPr>
              <a:t>H6</a:t>
            </a:r>
            <a:endParaRPr lang="en-US" sz="1200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83" name="Rectangle 382"/>
          <p:cNvSpPr/>
          <p:nvPr/>
        </p:nvSpPr>
        <p:spPr>
          <a:xfrm rot="5400000">
            <a:off x="1236621" y="47326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H7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4" name="Rectangle 383"/>
          <p:cNvSpPr/>
          <p:nvPr/>
        </p:nvSpPr>
        <p:spPr>
          <a:xfrm rot="5400000">
            <a:off x="1236621" y="51898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H8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5" name="Rectangle 384"/>
          <p:cNvSpPr/>
          <p:nvPr/>
        </p:nvSpPr>
        <p:spPr>
          <a:xfrm rot="5400000">
            <a:off x="1236621" y="56470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H9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86" name="Group 385"/>
          <p:cNvGrpSpPr/>
          <p:nvPr/>
        </p:nvGrpSpPr>
        <p:grpSpPr>
          <a:xfrm>
            <a:off x="1609380" y="2018239"/>
            <a:ext cx="914401" cy="3810000"/>
            <a:chOff x="1609379" y="2018153"/>
            <a:chExt cx="914401" cy="3810000"/>
          </a:xfrm>
        </p:grpSpPr>
        <p:cxnSp>
          <p:nvCxnSpPr>
            <p:cNvPr id="387" name="Straight Connector 386"/>
            <p:cNvCxnSpPr>
              <a:stCxn id="377" idx="0"/>
            </p:cNvCxnSpPr>
            <p:nvPr/>
          </p:nvCxnSpPr>
          <p:spPr>
            <a:xfrm rot="5400000" flipV="1">
              <a:off x="1840366" y="17871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>
              <a:stCxn id="378" idx="0"/>
            </p:cNvCxnSpPr>
            <p:nvPr/>
          </p:nvCxnSpPr>
          <p:spPr>
            <a:xfrm rot="5400000" flipH="1" flipV="1">
              <a:off x="2064192" y="20157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>
              <a:stCxn id="379" idx="0"/>
            </p:cNvCxnSpPr>
            <p:nvPr/>
          </p:nvCxnSpPr>
          <p:spPr>
            <a:xfrm rot="5400000" flipH="1" flipV="1">
              <a:off x="1835592" y="22443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>
              <a:stCxn id="380" idx="0"/>
            </p:cNvCxnSpPr>
            <p:nvPr/>
          </p:nvCxnSpPr>
          <p:spPr>
            <a:xfrm rot="5400000" flipV="1">
              <a:off x="1841427" y="3236027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>
              <a:stCxn id="381" idx="0"/>
            </p:cNvCxnSpPr>
            <p:nvPr/>
          </p:nvCxnSpPr>
          <p:spPr>
            <a:xfrm rot="5400000" flipH="1" flipV="1">
              <a:off x="2063130" y="3464627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>
              <a:stCxn id="382" idx="0"/>
            </p:cNvCxnSpPr>
            <p:nvPr/>
          </p:nvCxnSpPr>
          <p:spPr>
            <a:xfrm rot="5400000" flipH="1" flipV="1">
              <a:off x="1834530" y="3693227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>
              <a:stCxn id="383" idx="0"/>
            </p:cNvCxnSpPr>
            <p:nvPr/>
          </p:nvCxnSpPr>
          <p:spPr>
            <a:xfrm rot="5400000" flipV="1">
              <a:off x="1840367" y="46827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>
              <a:stCxn id="384" idx="0"/>
            </p:cNvCxnSpPr>
            <p:nvPr/>
          </p:nvCxnSpPr>
          <p:spPr>
            <a:xfrm rot="5400000" flipH="1" flipV="1">
              <a:off x="2064193" y="49113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>
              <a:stCxn id="385" idx="0"/>
            </p:cNvCxnSpPr>
            <p:nvPr/>
          </p:nvCxnSpPr>
          <p:spPr>
            <a:xfrm rot="5400000" flipH="1" flipV="1">
              <a:off x="1835593" y="51399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6" name="Group 395"/>
          <p:cNvGrpSpPr/>
          <p:nvPr/>
        </p:nvGrpSpPr>
        <p:grpSpPr>
          <a:xfrm>
            <a:off x="2358280" y="2019996"/>
            <a:ext cx="4218132" cy="3810492"/>
            <a:chOff x="2358280" y="2019996"/>
            <a:chExt cx="4218132" cy="3810492"/>
          </a:xfrm>
        </p:grpSpPr>
        <p:cxnSp>
          <p:nvCxnSpPr>
            <p:cNvPr id="397" name="Straight Arrow Connector 396"/>
            <p:cNvCxnSpPr/>
            <p:nvPr/>
          </p:nvCxnSpPr>
          <p:spPr>
            <a:xfrm rot="16200000" flipH="1" flipV="1">
              <a:off x="5223062" y="19278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Arrow Connector 397"/>
            <p:cNvCxnSpPr/>
            <p:nvPr/>
          </p:nvCxnSpPr>
          <p:spPr>
            <a:xfrm rot="16200000" flipH="1" flipV="1">
              <a:off x="4803962" y="234695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Arrow Connector 398"/>
            <p:cNvCxnSpPr/>
            <p:nvPr/>
          </p:nvCxnSpPr>
          <p:spPr>
            <a:xfrm rot="16200000" flipV="1">
              <a:off x="5223062" y="26136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Arrow Connector 399"/>
            <p:cNvCxnSpPr/>
            <p:nvPr/>
          </p:nvCxnSpPr>
          <p:spPr>
            <a:xfrm rot="16200000" flipH="1" flipV="1">
              <a:off x="5489762" y="303275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/>
            <p:nvPr/>
          </p:nvCxnSpPr>
          <p:spPr>
            <a:xfrm rot="16200000" flipH="1" flipV="1">
              <a:off x="5070662" y="345185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Arrow Connector 401"/>
            <p:cNvCxnSpPr>
              <a:stCxn id="438" idx="0"/>
            </p:cNvCxnSpPr>
            <p:nvPr/>
          </p:nvCxnSpPr>
          <p:spPr>
            <a:xfrm rot="16200000" flipV="1">
              <a:off x="4461278" y="3375444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Arrow Connector 402"/>
            <p:cNvCxnSpPr/>
            <p:nvPr/>
          </p:nvCxnSpPr>
          <p:spPr>
            <a:xfrm rot="16200000" flipV="1">
              <a:off x="4879816" y="3795107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>
              <a:stCxn id="438" idx="0"/>
            </p:cNvCxnSpPr>
            <p:nvPr/>
          </p:nvCxnSpPr>
          <p:spPr>
            <a:xfrm rot="16200000" flipV="1">
              <a:off x="5299478" y="4213644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5" name="Rectangle 404"/>
            <p:cNvSpPr/>
            <p:nvPr/>
          </p:nvSpPr>
          <p:spPr>
            <a:xfrm rot="16200000" flipH="1">
              <a:off x="5965803" y="3808991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6" name="Rectangle 425"/>
            <p:cNvSpPr/>
            <p:nvPr/>
          </p:nvSpPr>
          <p:spPr>
            <a:xfrm rot="16200000" flipH="1">
              <a:off x="5957000" y="5219880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4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47" name="Straight Arrow Connector 446"/>
            <p:cNvCxnSpPr/>
            <p:nvPr/>
          </p:nvCxnSpPr>
          <p:spPr>
            <a:xfrm rot="16200000" flipH="1" flipV="1">
              <a:off x="4384862" y="276605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Rectangle 447"/>
            <p:cNvSpPr/>
            <p:nvPr/>
          </p:nvSpPr>
          <p:spPr>
            <a:xfrm rot="16200000" flipH="1">
              <a:off x="5965803" y="238759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69" name="Group 468"/>
            <p:cNvGrpSpPr/>
            <p:nvPr/>
          </p:nvGrpSpPr>
          <p:grpSpPr>
            <a:xfrm>
              <a:off x="2447579" y="2514600"/>
              <a:ext cx="1859281" cy="2871458"/>
              <a:chOff x="2447578" y="2514514"/>
              <a:chExt cx="1859281" cy="2871458"/>
            </a:xfrm>
          </p:grpSpPr>
          <p:cxnSp>
            <p:nvCxnSpPr>
              <p:cNvPr id="549" name="Straight Arrow Connector 548"/>
              <p:cNvCxnSpPr/>
              <p:nvPr/>
            </p:nvCxnSpPr>
            <p:spPr>
              <a:xfrm rot="5400000" flipV="1">
                <a:off x="3034319" y="19277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0" name="Straight Arrow Connector 549"/>
              <p:cNvCxnSpPr/>
              <p:nvPr/>
            </p:nvCxnSpPr>
            <p:spPr>
              <a:xfrm rot="5400000" flipV="1">
                <a:off x="2615219" y="2346873"/>
                <a:ext cx="15240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1" name="Straight Arrow Connector 550"/>
              <p:cNvCxnSpPr/>
              <p:nvPr/>
            </p:nvCxnSpPr>
            <p:spPr>
              <a:xfrm rot="5400000" flipV="1">
                <a:off x="2196119" y="2765973"/>
                <a:ext cx="23622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Arrow Connector 551"/>
              <p:cNvCxnSpPr/>
              <p:nvPr/>
            </p:nvCxnSpPr>
            <p:spPr>
              <a:xfrm rot="5400000" flipH="1" flipV="1">
                <a:off x="3034319" y="26135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Arrow Connector 552"/>
              <p:cNvCxnSpPr/>
              <p:nvPr/>
            </p:nvCxnSpPr>
            <p:spPr>
              <a:xfrm rot="5400000" flipV="1">
                <a:off x="3301019" y="3032673"/>
                <a:ext cx="1524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4" name="Straight Arrow Connector 553"/>
              <p:cNvCxnSpPr/>
              <p:nvPr/>
            </p:nvCxnSpPr>
            <p:spPr>
              <a:xfrm rot="5400000" flipV="1">
                <a:off x="2881919" y="3451773"/>
                <a:ext cx="9906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5" name="Straight Arrow Connector 554"/>
              <p:cNvCxnSpPr>
                <a:stCxn id="498" idx="0"/>
              </p:cNvCxnSpPr>
              <p:nvPr/>
            </p:nvCxnSpPr>
            <p:spPr>
              <a:xfrm rot="5400000" flipH="1" flipV="1">
                <a:off x="2296245" y="3375358"/>
                <a:ext cx="21856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6" name="Straight Arrow Connector 555"/>
              <p:cNvCxnSpPr/>
              <p:nvPr/>
            </p:nvCxnSpPr>
            <p:spPr>
              <a:xfrm rot="5400000" flipH="1" flipV="1">
                <a:off x="2730927" y="3795021"/>
                <a:ext cx="1332439" cy="1819425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7" name="Straight Arrow Connector 556"/>
              <p:cNvCxnSpPr>
                <a:stCxn id="498" idx="0"/>
              </p:cNvCxnSpPr>
              <p:nvPr/>
            </p:nvCxnSpPr>
            <p:spPr>
              <a:xfrm rot="5400000" flipH="1" flipV="1">
                <a:off x="3134445" y="4213558"/>
                <a:ext cx="5092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0" name="Group 469"/>
            <p:cNvGrpSpPr/>
            <p:nvPr/>
          </p:nvGrpSpPr>
          <p:grpSpPr>
            <a:xfrm>
              <a:off x="2358280" y="2019996"/>
              <a:ext cx="251499" cy="3810492"/>
              <a:chOff x="2358279" y="2019910"/>
              <a:chExt cx="251499" cy="3810492"/>
            </a:xfrm>
          </p:grpSpPr>
          <p:grpSp>
            <p:nvGrpSpPr>
              <p:cNvPr id="483" name="Group 482"/>
              <p:cNvGrpSpPr/>
              <p:nvPr/>
            </p:nvGrpSpPr>
            <p:grpSpPr>
              <a:xfrm rot="5400000">
                <a:off x="1999169" y="2387511"/>
                <a:ext cx="978209" cy="243008"/>
                <a:chOff x="5220661" y="3675707"/>
                <a:chExt cx="978209" cy="243008"/>
              </a:xfrm>
            </p:grpSpPr>
            <p:sp>
              <p:nvSpPr>
                <p:cNvPr id="528" name="Rectangle 527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2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4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84" name="Group 483"/>
              <p:cNvGrpSpPr/>
              <p:nvPr/>
            </p:nvGrpSpPr>
            <p:grpSpPr>
              <a:xfrm rot="5400000">
                <a:off x="1994599" y="3808905"/>
                <a:ext cx="978209" cy="243008"/>
                <a:chOff x="5220661" y="3680277"/>
                <a:chExt cx="978209" cy="243008"/>
              </a:xfrm>
            </p:grpSpPr>
            <p:sp>
              <p:nvSpPr>
                <p:cNvPr id="507" name="Rectangle 506"/>
                <p:cNvSpPr/>
                <p:nvPr/>
              </p:nvSpPr>
              <p:spPr>
                <a:xfrm>
                  <a:off x="5220661" y="368027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50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1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2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485" name="Group 484"/>
              <p:cNvGrpSpPr/>
              <p:nvPr/>
            </p:nvGrpSpPr>
            <p:grpSpPr>
              <a:xfrm rot="5400000">
                <a:off x="1990678" y="5219794"/>
                <a:ext cx="978209" cy="243008"/>
                <a:chOff x="5220661" y="3675707"/>
                <a:chExt cx="978209" cy="243008"/>
              </a:xfrm>
            </p:grpSpPr>
            <p:sp>
              <p:nvSpPr>
                <p:cNvPr id="486" name="Rectangle 485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8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8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8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9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471" name="Cube 470"/>
            <p:cNvSpPr/>
            <p:nvPr/>
          </p:nvSpPr>
          <p:spPr>
            <a:xfrm rot="5400000" flipH="1">
              <a:off x="4207127" y="282940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208668" y="2975732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3" name="Rectangle 83"/>
            <p:cNvSpPr/>
            <p:nvPr/>
          </p:nvSpPr>
          <p:spPr>
            <a:xfrm rot="5400000">
              <a:off x="4412375" y="2632705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Rectangle 83"/>
            <p:cNvSpPr/>
            <p:nvPr/>
          </p:nvSpPr>
          <p:spPr>
            <a:xfrm rot="5400000">
              <a:off x="4495241" y="3101823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Cube 474"/>
            <p:cNvSpPr/>
            <p:nvPr/>
          </p:nvSpPr>
          <p:spPr>
            <a:xfrm rot="5400000" flipH="1">
              <a:off x="4203206" y="3692743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204747" y="3839067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7" name="Rectangle 83"/>
            <p:cNvSpPr/>
            <p:nvPr/>
          </p:nvSpPr>
          <p:spPr>
            <a:xfrm rot="5400000">
              <a:off x="4408454" y="3496040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Rectangle 83"/>
            <p:cNvSpPr/>
            <p:nvPr/>
          </p:nvSpPr>
          <p:spPr>
            <a:xfrm rot="5400000">
              <a:off x="4491320" y="3965158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Cube 478"/>
            <p:cNvSpPr/>
            <p:nvPr/>
          </p:nvSpPr>
          <p:spPr>
            <a:xfrm rot="5400000" flipH="1">
              <a:off x="4190085" y="4569439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191626" y="4715763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1" name="Rectangle 83"/>
            <p:cNvSpPr/>
            <p:nvPr/>
          </p:nvSpPr>
          <p:spPr>
            <a:xfrm rot="5400000">
              <a:off x="4395333" y="4372736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Rectangle 83"/>
            <p:cNvSpPr/>
            <p:nvPr/>
          </p:nvSpPr>
          <p:spPr>
            <a:xfrm rot="5400000">
              <a:off x="4478199" y="4841854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8" name="Rectangle 557"/>
          <p:cNvSpPr/>
          <p:nvPr/>
        </p:nvSpPr>
        <p:spPr>
          <a:xfrm>
            <a:off x="2350129" y="1809254"/>
            <a:ext cx="4235870" cy="426932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59" name="Rectangle 23"/>
          <p:cNvSpPr>
            <a:spLocks noChangeArrowheads="1"/>
          </p:cNvSpPr>
          <p:nvPr/>
        </p:nvSpPr>
        <p:spPr bwMode="auto">
          <a:xfrm>
            <a:off x="2298646" y="1801073"/>
            <a:ext cx="4419600" cy="41931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560" name="Group 32"/>
          <p:cNvGrpSpPr/>
          <p:nvPr/>
        </p:nvGrpSpPr>
        <p:grpSpPr>
          <a:xfrm>
            <a:off x="2624792" y="2649400"/>
            <a:ext cx="3604331" cy="2504835"/>
            <a:chOff x="1040728" y="3511051"/>
            <a:chExt cx="2777155" cy="1642242"/>
          </a:xfrm>
          <a:effectLst/>
        </p:grpSpPr>
        <p:sp>
          <p:nvSpPr>
            <p:cNvPr id="561" name="Freeform 560"/>
            <p:cNvSpPr/>
            <p:nvPr/>
          </p:nvSpPr>
          <p:spPr>
            <a:xfrm>
              <a:off x="1040728" y="3511051"/>
              <a:ext cx="1384147" cy="818378"/>
            </a:xfrm>
            <a:custGeom>
              <a:avLst/>
              <a:gdLst>
                <a:gd name="connsiteX0" fmla="*/ 0 w 1171320"/>
                <a:gd name="connsiteY0" fmla="*/ 0 h 480831"/>
                <a:gd name="connsiteX1" fmla="*/ 715121 w 1171320"/>
                <a:gd name="connsiteY1" fmla="*/ 147948 h 480831"/>
                <a:gd name="connsiteX2" fmla="*/ 1171320 w 1171320"/>
                <a:gd name="connsiteY2" fmla="*/ 480831 h 48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320" h="480831">
                  <a:moveTo>
                    <a:pt x="0" y="0"/>
                  </a:moveTo>
                  <a:cubicBezTo>
                    <a:pt x="259950" y="33905"/>
                    <a:pt x="519901" y="67810"/>
                    <a:pt x="715121" y="147948"/>
                  </a:cubicBezTo>
                  <a:cubicBezTo>
                    <a:pt x="910341" y="228087"/>
                    <a:pt x="1040830" y="354459"/>
                    <a:pt x="1171320" y="480831"/>
                  </a:cubicBezTo>
                </a:path>
              </a:pathLst>
            </a:custGeom>
            <a:ln w="508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62" name="Freeform 561"/>
            <p:cNvSpPr/>
            <p:nvPr/>
          </p:nvSpPr>
          <p:spPr>
            <a:xfrm flipH="1" flipV="1">
              <a:off x="2411547" y="4311599"/>
              <a:ext cx="1384147" cy="818378"/>
            </a:xfrm>
            <a:custGeom>
              <a:avLst/>
              <a:gdLst>
                <a:gd name="connsiteX0" fmla="*/ 0 w 1171320"/>
                <a:gd name="connsiteY0" fmla="*/ 0 h 480831"/>
                <a:gd name="connsiteX1" fmla="*/ 715121 w 1171320"/>
                <a:gd name="connsiteY1" fmla="*/ 147948 h 480831"/>
                <a:gd name="connsiteX2" fmla="*/ 1171320 w 1171320"/>
                <a:gd name="connsiteY2" fmla="*/ 480831 h 48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320" h="480831">
                  <a:moveTo>
                    <a:pt x="0" y="0"/>
                  </a:moveTo>
                  <a:cubicBezTo>
                    <a:pt x="259950" y="33905"/>
                    <a:pt x="519901" y="67810"/>
                    <a:pt x="715121" y="147948"/>
                  </a:cubicBezTo>
                  <a:cubicBezTo>
                    <a:pt x="910341" y="228087"/>
                    <a:pt x="1040830" y="354459"/>
                    <a:pt x="1171320" y="480831"/>
                  </a:cubicBezTo>
                </a:path>
              </a:pathLst>
            </a:custGeom>
            <a:ln w="508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63" name="Freeform 562"/>
            <p:cNvSpPr/>
            <p:nvPr/>
          </p:nvSpPr>
          <p:spPr>
            <a:xfrm flipH="1">
              <a:off x="2433736" y="3534367"/>
              <a:ext cx="1384147" cy="818378"/>
            </a:xfrm>
            <a:custGeom>
              <a:avLst/>
              <a:gdLst>
                <a:gd name="connsiteX0" fmla="*/ 0 w 1171320"/>
                <a:gd name="connsiteY0" fmla="*/ 0 h 480831"/>
                <a:gd name="connsiteX1" fmla="*/ 715121 w 1171320"/>
                <a:gd name="connsiteY1" fmla="*/ 147948 h 480831"/>
                <a:gd name="connsiteX2" fmla="*/ 1171320 w 1171320"/>
                <a:gd name="connsiteY2" fmla="*/ 480831 h 48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320" h="480831">
                  <a:moveTo>
                    <a:pt x="0" y="0"/>
                  </a:moveTo>
                  <a:cubicBezTo>
                    <a:pt x="259950" y="33905"/>
                    <a:pt x="519901" y="67810"/>
                    <a:pt x="715121" y="147948"/>
                  </a:cubicBezTo>
                  <a:cubicBezTo>
                    <a:pt x="910341" y="228087"/>
                    <a:pt x="1040830" y="354459"/>
                    <a:pt x="1171320" y="480831"/>
                  </a:cubicBezTo>
                </a:path>
              </a:pathLst>
            </a:custGeom>
            <a:ln w="508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64" name="Freeform 563"/>
            <p:cNvSpPr/>
            <p:nvPr/>
          </p:nvSpPr>
          <p:spPr>
            <a:xfrm flipV="1">
              <a:off x="1062916" y="4334915"/>
              <a:ext cx="1384147" cy="818378"/>
            </a:xfrm>
            <a:custGeom>
              <a:avLst/>
              <a:gdLst>
                <a:gd name="connsiteX0" fmla="*/ 0 w 1171320"/>
                <a:gd name="connsiteY0" fmla="*/ 0 h 480831"/>
                <a:gd name="connsiteX1" fmla="*/ 715121 w 1171320"/>
                <a:gd name="connsiteY1" fmla="*/ 147948 h 480831"/>
                <a:gd name="connsiteX2" fmla="*/ 1171320 w 1171320"/>
                <a:gd name="connsiteY2" fmla="*/ 480831 h 48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320" h="480831">
                  <a:moveTo>
                    <a:pt x="0" y="0"/>
                  </a:moveTo>
                  <a:cubicBezTo>
                    <a:pt x="259950" y="33905"/>
                    <a:pt x="519901" y="67810"/>
                    <a:pt x="715121" y="147948"/>
                  </a:cubicBezTo>
                  <a:cubicBezTo>
                    <a:pt x="910341" y="228087"/>
                    <a:pt x="1040830" y="354459"/>
                    <a:pt x="1171320" y="480831"/>
                  </a:cubicBezTo>
                </a:path>
              </a:pathLst>
            </a:custGeom>
            <a:ln w="508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65" name="Rectangle 564"/>
          <p:cNvSpPr/>
          <p:nvPr/>
        </p:nvSpPr>
        <p:spPr>
          <a:xfrm>
            <a:off x="1246985" y="1826675"/>
            <a:ext cx="373586" cy="87125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66" name="Rectangle 565"/>
          <p:cNvSpPr/>
          <p:nvPr/>
        </p:nvSpPr>
        <p:spPr>
          <a:xfrm>
            <a:off x="1246985" y="3241142"/>
            <a:ext cx="373586" cy="137612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567" name="Group 566"/>
          <p:cNvGrpSpPr/>
          <p:nvPr/>
        </p:nvGrpSpPr>
        <p:grpSpPr>
          <a:xfrm>
            <a:off x="306129" y="2323301"/>
            <a:ext cx="821958" cy="1281913"/>
            <a:chOff x="306129" y="2323301"/>
            <a:chExt cx="821958" cy="1281913"/>
          </a:xfrm>
        </p:grpSpPr>
        <p:grpSp>
          <p:nvGrpSpPr>
            <p:cNvPr id="568" name="Group 567"/>
            <p:cNvGrpSpPr/>
            <p:nvPr/>
          </p:nvGrpSpPr>
          <p:grpSpPr>
            <a:xfrm>
              <a:off x="306129" y="2323301"/>
              <a:ext cx="821958" cy="1281913"/>
              <a:chOff x="-304800" y="2106301"/>
              <a:chExt cx="1501201" cy="2341253"/>
            </a:xfrm>
          </p:grpSpPr>
          <p:sp>
            <p:nvSpPr>
              <p:cNvPr id="583" name="Line 31"/>
              <p:cNvSpPr>
                <a:spLocks noChangeShapeType="1"/>
              </p:cNvSpPr>
              <p:nvPr/>
            </p:nvSpPr>
            <p:spPr bwMode="auto">
              <a:xfrm>
                <a:off x="1186393" y="2106301"/>
                <a:ext cx="0" cy="234125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4" name="Freeform 33"/>
              <p:cNvSpPr>
                <a:spLocks/>
              </p:cNvSpPr>
              <p:nvPr/>
            </p:nvSpPr>
            <p:spPr bwMode="auto">
              <a:xfrm>
                <a:off x="67989" y="2394379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5" name="Line 34"/>
              <p:cNvSpPr>
                <a:spLocks noChangeShapeType="1"/>
              </p:cNvSpPr>
              <p:nvPr/>
            </p:nvSpPr>
            <p:spPr bwMode="auto">
              <a:xfrm>
                <a:off x="-304800" y="2118062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6" name="Freeform 35"/>
              <p:cNvSpPr>
                <a:spLocks/>
              </p:cNvSpPr>
              <p:nvPr/>
            </p:nvSpPr>
            <p:spPr bwMode="auto">
              <a:xfrm>
                <a:off x="67989" y="2653909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7" name="Line 32"/>
              <p:cNvSpPr>
                <a:spLocks noChangeShapeType="1"/>
              </p:cNvSpPr>
              <p:nvPr/>
            </p:nvSpPr>
            <p:spPr bwMode="auto">
              <a:xfrm>
                <a:off x="-302372" y="4434840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8" name="Freeform 33"/>
              <p:cNvSpPr>
                <a:spLocks/>
              </p:cNvSpPr>
              <p:nvPr/>
            </p:nvSpPr>
            <p:spPr bwMode="auto">
              <a:xfrm>
                <a:off x="67988" y="2898228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89" name="Freeform 35"/>
              <p:cNvSpPr>
                <a:spLocks/>
              </p:cNvSpPr>
              <p:nvPr/>
            </p:nvSpPr>
            <p:spPr bwMode="auto">
              <a:xfrm>
                <a:off x="67988" y="3157758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0" name="Freeform 33"/>
              <p:cNvSpPr>
                <a:spLocks/>
              </p:cNvSpPr>
              <p:nvPr/>
            </p:nvSpPr>
            <p:spPr bwMode="auto">
              <a:xfrm>
                <a:off x="67988" y="3411136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1" name="Freeform 35"/>
              <p:cNvSpPr>
                <a:spLocks/>
              </p:cNvSpPr>
              <p:nvPr/>
            </p:nvSpPr>
            <p:spPr bwMode="auto">
              <a:xfrm>
                <a:off x="67988" y="3670666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2" name="Freeform 35"/>
              <p:cNvSpPr>
                <a:spLocks/>
              </p:cNvSpPr>
              <p:nvPr/>
            </p:nvSpPr>
            <p:spPr bwMode="auto">
              <a:xfrm>
                <a:off x="73667" y="3934647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593" name="Freeform 33"/>
              <p:cNvSpPr>
                <a:spLocks/>
              </p:cNvSpPr>
              <p:nvPr/>
            </p:nvSpPr>
            <p:spPr bwMode="auto">
              <a:xfrm>
                <a:off x="73667" y="4188025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569" name="Rectangle 568"/>
            <p:cNvSpPr/>
            <p:nvPr/>
          </p:nvSpPr>
          <p:spPr>
            <a:xfrm rot="5400000">
              <a:off x="1001204" y="236336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0" name="Rectangle 569"/>
            <p:cNvSpPr/>
            <p:nvPr/>
          </p:nvSpPr>
          <p:spPr>
            <a:xfrm rot="5400000">
              <a:off x="913030" y="2363365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1" name="Rectangle 570"/>
            <p:cNvSpPr/>
            <p:nvPr/>
          </p:nvSpPr>
          <p:spPr>
            <a:xfrm rot="5400000">
              <a:off x="822894" y="2363365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2" name="Rectangle 571"/>
            <p:cNvSpPr/>
            <p:nvPr/>
          </p:nvSpPr>
          <p:spPr>
            <a:xfrm rot="5400000">
              <a:off x="734720" y="2363366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3" name="Rectangle 572"/>
            <p:cNvSpPr/>
            <p:nvPr/>
          </p:nvSpPr>
          <p:spPr>
            <a:xfrm rot="5400000">
              <a:off x="999127" y="3063430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4" name="Rectangle 573"/>
            <p:cNvSpPr/>
            <p:nvPr/>
          </p:nvSpPr>
          <p:spPr>
            <a:xfrm rot="5400000">
              <a:off x="907457" y="3063936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5" name="Rectangle 574"/>
            <p:cNvSpPr/>
            <p:nvPr/>
          </p:nvSpPr>
          <p:spPr>
            <a:xfrm rot="5400000">
              <a:off x="558371" y="236336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6" name="Rectangle 575"/>
            <p:cNvSpPr/>
            <p:nvPr/>
          </p:nvSpPr>
          <p:spPr>
            <a:xfrm rot="5400000">
              <a:off x="646546" y="23642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7" name="Rectangle 576"/>
            <p:cNvSpPr/>
            <p:nvPr/>
          </p:nvSpPr>
          <p:spPr>
            <a:xfrm rot="5400000">
              <a:off x="995630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8" name="Rectangle 577"/>
            <p:cNvSpPr/>
            <p:nvPr/>
          </p:nvSpPr>
          <p:spPr>
            <a:xfrm rot="5400000">
              <a:off x="907456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9" name="Rectangle 578"/>
            <p:cNvSpPr/>
            <p:nvPr/>
          </p:nvSpPr>
          <p:spPr>
            <a:xfrm rot="5400000">
              <a:off x="815799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80" name="Rectangle 579"/>
            <p:cNvSpPr/>
            <p:nvPr/>
          </p:nvSpPr>
          <p:spPr>
            <a:xfrm rot="5400000">
              <a:off x="727625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81" name="Rectangle 580"/>
            <p:cNvSpPr/>
            <p:nvPr/>
          </p:nvSpPr>
          <p:spPr>
            <a:xfrm rot="5400000">
              <a:off x="638774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82" name="Rectangle 581"/>
            <p:cNvSpPr/>
            <p:nvPr/>
          </p:nvSpPr>
          <p:spPr>
            <a:xfrm rot="5400000">
              <a:off x="550600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594" name="Group 593"/>
          <p:cNvGrpSpPr/>
          <p:nvPr/>
        </p:nvGrpSpPr>
        <p:grpSpPr>
          <a:xfrm>
            <a:off x="1611517" y="2027976"/>
            <a:ext cx="5721790" cy="3355235"/>
            <a:chOff x="1611517" y="2027976"/>
            <a:chExt cx="5721790" cy="3355235"/>
          </a:xfrm>
        </p:grpSpPr>
        <p:sp>
          <p:nvSpPr>
            <p:cNvPr id="595" name="Freeform 594"/>
            <p:cNvSpPr/>
            <p:nvPr/>
          </p:nvSpPr>
          <p:spPr>
            <a:xfrm>
              <a:off x="1611517" y="2027976"/>
              <a:ext cx="5703683" cy="905347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03683" h="905347">
                  <a:moveTo>
                    <a:pt x="0" y="905347"/>
                  </a:moveTo>
                  <a:cubicBezTo>
                    <a:pt x="490396" y="682028"/>
                    <a:pt x="980792" y="458709"/>
                    <a:pt x="1638677" y="416460"/>
                  </a:cubicBezTo>
                  <a:cubicBezTo>
                    <a:pt x="2296562" y="374210"/>
                    <a:pt x="3269810" y="721260"/>
                    <a:pt x="3947311" y="651850"/>
                  </a:cubicBezTo>
                  <a:cubicBezTo>
                    <a:pt x="4624812" y="582440"/>
                    <a:pt x="5164247" y="291220"/>
                    <a:pt x="5703683" y="0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Freeform 595"/>
            <p:cNvSpPr/>
            <p:nvPr/>
          </p:nvSpPr>
          <p:spPr>
            <a:xfrm>
              <a:off x="1623507" y="2847551"/>
              <a:ext cx="5685576" cy="2535660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85576" h="2503340">
                  <a:moveTo>
                    <a:pt x="0" y="127357"/>
                  </a:moveTo>
                  <a:cubicBezTo>
                    <a:pt x="490396" y="-95962"/>
                    <a:pt x="1419885" y="-56156"/>
                    <a:pt x="1982709" y="493933"/>
                  </a:cubicBezTo>
                  <a:cubicBezTo>
                    <a:pt x="2545533" y="1044022"/>
                    <a:pt x="2651157" y="1859532"/>
                    <a:pt x="3268301" y="2194433"/>
                  </a:cubicBezTo>
                  <a:cubicBezTo>
                    <a:pt x="3885445" y="2529334"/>
                    <a:pt x="5046551" y="2472790"/>
                    <a:pt x="5685576" y="2503340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Freeform 596"/>
            <p:cNvSpPr/>
            <p:nvPr/>
          </p:nvSpPr>
          <p:spPr>
            <a:xfrm>
              <a:off x="1629624" y="2618263"/>
              <a:ext cx="5703683" cy="1763614"/>
            </a:xfrm>
            <a:custGeom>
              <a:avLst/>
              <a:gdLst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3974471 w 5703683"/>
                <a:gd name="connsiteY4" fmla="*/ 1187143 h 1757511"/>
                <a:gd name="connsiteX5" fmla="*/ 4970352 w 5703683"/>
                <a:gd name="connsiteY5" fmla="*/ 1413480 h 1757511"/>
                <a:gd name="connsiteX6" fmla="*/ 5703683 w 5703683"/>
                <a:gd name="connsiteY6" fmla="*/ 1757511 h 1757511"/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3938257 w 5703683"/>
                <a:gd name="connsiteY4" fmla="*/ 987967 h 1757511"/>
                <a:gd name="connsiteX5" fmla="*/ 4970352 w 5703683"/>
                <a:gd name="connsiteY5" fmla="*/ 1413480 h 1757511"/>
                <a:gd name="connsiteX6" fmla="*/ 5703683 w 5703683"/>
                <a:gd name="connsiteY6" fmla="*/ 1757511 h 1757511"/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4970352 w 5703683"/>
                <a:gd name="connsiteY4" fmla="*/ 1413480 h 1757511"/>
                <a:gd name="connsiteX5" fmla="*/ 5703683 w 5703683"/>
                <a:gd name="connsiteY5" fmla="*/ 1757511 h 1757511"/>
                <a:gd name="connsiteX0" fmla="*/ 0 w 5703683"/>
                <a:gd name="connsiteY0" fmla="*/ 317439 h 1756940"/>
                <a:gd name="connsiteX1" fmla="*/ 688063 w 5703683"/>
                <a:gd name="connsiteY1" fmla="*/ 36782 h 1756940"/>
                <a:gd name="connsiteX2" fmla="*/ 1385180 w 5703683"/>
                <a:gd name="connsiteY2" fmla="*/ 45835 h 1756940"/>
                <a:gd name="connsiteX3" fmla="*/ 3213980 w 5703683"/>
                <a:gd name="connsiteY3" fmla="*/ 426081 h 1756940"/>
                <a:gd name="connsiteX4" fmla="*/ 4970352 w 5703683"/>
                <a:gd name="connsiteY4" fmla="*/ 1412909 h 1756940"/>
                <a:gd name="connsiteX5" fmla="*/ 5703683 w 5703683"/>
                <a:gd name="connsiteY5" fmla="*/ 1756940 h 1756940"/>
                <a:gd name="connsiteX0" fmla="*/ 0 w 5703683"/>
                <a:gd name="connsiteY0" fmla="*/ 300808 h 1740309"/>
                <a:gd name="connsiteX1" fmla="*/ 688063 w 5703683"/>
                <a:gd name="connsiteY1" fmla="*/ 20151 h 1740309"/>
                <a:gd name="connsiteX2" fmla="*/ 1883121 w 5703683"/>
                <a:gd name="connsiteY2" fmla="*/ 65418 h 1740309"/>
                <a:gd name="connsiteX3" fmla="*/ 3213980 w 5703683"/>
                <a:gd name="connsiteY3" fmla="*/ 409450 h 1740309"/>
                <a:gd name="connsiteX4" fmla="*/ 4970352 w 5703683"/>
                <a:gd name="connsiteY4" fmla="*/ 1396278 h 1740309"/>
                <a:gd name="connsiteX5" fmla="*/ 5703683 w 5703683"/>
                <a:gd name="connsiteY5" fmla="*/ 1740309 h 1740309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5703683 w 5703683"/>
                <a:gd name="connsiteY4" fmla="*/ 1750212 h 1750212"/>
                <a:gd name="connsiteX0" fmla="*/ 0 w 5703683"/>
                <a:gd name="connsiteY0" fmla="*/ 336666 h 1776167"/>
                <a:gd name="connsiteX1" fmla="*/ 1041148 w 5703683"/>
                <a:gd name="connsiteY1" fmla="*/ 19795 h 1776167"/>
                <a:gd name="connsiteX2" fmla="*/ 1883121 w 5703683"/>
                <a:gd name="connsiteY2" fmla="*/ 101276 h 1776167"/>
                <a:gd name="connsiteX3" fmla="*/ 3503691 w 5703683"/>
                <a:gd name="connsiteY3" fmla="*/ 653538 h 1776167"/>
                <a:gd name="connsiteX4" fmla="*/ 5703683 w 5703683"/>
                <a:gd name="connsiteY4" fmla="*/ 1776167 h 1776167"/>
                <a:gd name="connsiteX0" fmla="*/ 0 w 5703683"/>
                <a:gd name="connsiteY0" fmla="*/ 320154 h 1759655"/>
                <a:gd name="connsiteX1" fmla="*/ 1041148 w 5703683"/>
                <a:gd name="connsiteY1" fmla="*/ 3283 h 1759655"/>
                <a:gd name="connsiteX2" fmla="*/ 2372008 w 5703683"/>
                <a:gd name="connsiteY2" fmla="*/ 184352 h 1759655"/>
                <a:gd name="connsiteX3" fmla="*/ 3503691 w 5703683"/>
                <a:gd name="connsiteY3" fmla="*/ 637026 h 1759655"/>
                <a:gd name="connsiteX4" fmla="*/ 5703683 w 5703683"/>
                <a:gd name="connsiteY4" fmla="*/ 1759655 h 1759655"/>
                <a:gd name="connsiteX0" fmla="*/ 0 w 5703683"/>
                <a:gd name="connsiteY0" fmla="*/ 324113 h 1763614"/>
                <a:gd name="connsiteX1" fmla="*/ 1041148 w 5703683"/>
                <a:gd name="connsiteY1" fmla="*/ 7242 h 1763614"/>
                <a:gd name="connsiteX2" fmla="*/ 2372008 w 5703683"/>
                <a:gd name="connsiteY2" fmla="*/ 188311 h 1763614"/>
                <a:gd name="connsiteX3" fmla="*/ 4372824 w 5703683"/>
                <a:gd name="connsiteY3" fmla="*/ 1093658 h 1763614"/>
                <a:gd name="connsiteX4" fmla="*/ 5703683 w 5703683"/>
                <a:gd name="connsiteY4" fmla="*/ 1763614 h 176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3683" h="1763614">
                  <a:moveTo>
                    <a:pt x="0" y="324113"/>
                  </a:moveTo>
                  <a:cubicBezTo>
                    <a:pt x="228600" y="206418"/>
                    <a:pt x="645813" y="29876"/>
                    <a:pt x="1041148" y="7242"/>
                  </a:cubicBezTo>
                  <a:cubicBezTo>
                    <a:pt x="1436483" y="-15392"/>
                    <a:pt x="1816729" y="7242"/>
                    <a:pt x="2372008" y="188311"/>
                  </a:cubicBezTo>
                  <a:cubicBezTo>
                    <a:pt x="2927287" y="369380"/>
                    <a:pt x="3817545" y="831107"/>
                    <a:pt x="4372824" y="1093658"/>
                  </a:cubicBezTo>
                  <a:cubicBezTo>
                    <a:pt x="4928103" y="1356209"/>
                    <a:pt x="5245351" y="1529733"/>
                    <a:pt x="5703683" y="1763614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8" name="Group 597"/>
          <p:cNvGrpSpPr/>
          <p:nvPr/>
        </p:nvGrpSpPr>
        <p:grpSpPr>
          <a:xfrm>
            <a:off x="295783" y="4280687"/>
            <a:ext cx="821958" cy="1281913"/>
            <a:chOff x="295783" y="4280687"/>
            <a:chExt cx="821958" cy="1281913"/>
          </a:xfrm>
        </p:grpSpPr>
        <p:grpSp>
          <p:nvGrpSpPr>
            <p:cNvPr id="599" name="Group 598"/>
            <p:cNvGrpSpPr/>
            <p:nvPr/>
          </p:nvGrpSpPr>
          <p:grpSpPr>
            <a:xfrm>
              <a:off x="295783" y="4280687"/>
              <a:ext cx="821958" cy="1281913"/>
              <a:chOff x="-304800" y="2106301"/>
              <a:chExt cx="1501201" cy="2341253"/>
            </a:xfrm>
          </p:grpSpPr>
          <p:sp>
            <p:nvSpPr>
              <p:cNvPr id="608" name="Line 31"/>
              <p:cNvSpPr>
                <a:spLocks noChangeShapeType="1"/>
              </p:cNvSpPr>
              <p:nvPr/>
            </p:nvSpPr>
            <p:spPr bwMode="auto">
              <a:xfrm>
                <a:off x="1186393" y="2106301"/>
                <a:ext cx="0" cy="234125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09" name="Freeform 33"/>
              <p:cNvSpPr>
                <a:spLocks/>
              </p:cNvSpPr>
              <p:nvPr/>
            </p:nvSpPr>
            <p:spPr bwMode="auto">
              <a:xfrm>
                <a:off x="67989" y="2394379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0" name="Line 34"/>
              <p:cNvSpPr>
                <a:spLocks noChangeShapeType="1"/>
              </p:cNvSpPr>
              <p:nvPr/>
            </p:nvSpPr>
            <p:spPr bwMode="auto">
              <a:xfrm>
                <a:off x="-304800" y="2118062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1" name="Freeform 35"/>
              <p:cNvSpPr>
                <a:spLocks/>
              </p:cNvSpPr>
              <p:nvPr/>
            </p:nvSpPr>
            <p:spPr bwMode="auto">
              <a:xfrm>
                <a:off x="67989" y="2653909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2" name="Line 32"/>
              <p:cNvSpPr>
                <a:spLocks noChangeShapeType="1"/>
              </p:cNvSpPr>
              <p:nvPr/>
            </p:nvSpPr>
            <p:spPr bwMode="auto">
              <a:xfrm>
                <a:off x="-302372" y="4434840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3" name="Freeform 33"/>
              <p:cNvSpPr>
                <a:spLocks/>
              </p:cNvSpPr>
              <p:nvPr/>
            </p:nvSpPr>
            <p:spPr bwMode="auto">
              <a:xfrm>
                <a:off x="67988" y="2898228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4" name="Freeform 35"/>
              <p:cNvSpPr>
                <a:spLocks/>
              </p:cNvSpPr>
              <p:nvPr/>
            </p:nvSpPr>
            <p:spPr bwMode="auto">
              <a:xfrm>
                <a:off x="67988" y="3157758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5" name="Freeform 33"/>
              <p:cNvSpPr>
                <a:spLocks/>
              </p:cNvSpPr>
              <p:nvPr/>
            </p:nvSpPr>
            <p:spPr bwMode="auto">
              <a:xfrm>
                <a:off x="67988" y="3411136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6" name="Freeform 35"/>
              <p:cNvSpPr>
                <a:spLocks/>
              </p:cNvSpPr>
              <p:nvPr/>
            </p:nvSpPr>
            <p:spPr bwMode="auto">
              <a:xfrm>
                <a:off x="67988" y="3670666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7" name="Freeform 35"/>
              <p:cNvSpPr>
                <a:spLocks/>
              </p:cNvSpPr>
              <p:nvPr/>
            </p:nvSpPr>
            <p:spPr bwMode="auto">
              <a:xfrm>
                <a:off x="73667" y="3934647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618" name="Freeform 33"/>
              <p:cNvSpPr>
                <a:spLocks/>
              </p:cNvSpPr>
              <p:nvPr/>
            </p:nvSpPr>
            <p:spPr bwMode="auto">
              <a:xfrm>
                <a:off x="73667" y="4188025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600" name="Rectangle 599"/>
            <p:cNvSpPr/>
            <p:nvPr/>
          </p:nvSpPr>
          <p:spPr>
            <a:xfrm rot="5400000">
              <a:off x="990858" y="4320750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1" name="Rectangle 600"/>
            <p:cNvSpPr/>
            <p:nvPr/>
          </p:nvSpPr>
          <p:spPr>
            <a:xfrm rot="5400000">
              <a:off x="902684" y="4320751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2" name="Rectangle 601"/>
            <p:cNvSpPr/>
            <p:nvPr/>
          </p:nvSpPr>
          <p:spPr>
            <a:xfrm rot="5400000">
              <a:off x="812548" y="4320751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3" name="Rectangle 602"/>
            <p:cNvSpPr/>
            <p:nvPr/>
          </p:nvSpPr>
          <p:spPr>
            <a:xfrm rot="5400000">
              <a:off x="985284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4" name="Rectangle 603"/>
            <p:cNvSpPr/>
            <p:nvPr/>
          </p:nvSpPr>
          <p:spPr>
            <a:xfrm rot="5400000">
              <a:off x="897110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5" name="Rectangle 604"/>
            <p:cNvSpPr/>
            <p:nvPr/>
          </p:nvSpPr>
          <p:spPr>
            <a:xfrm rot="5400000">
              <a:off x="805453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6" name="Rectangle 605"/>
            <p:cNvSpPr/>
            <p:nvPr/>
          </p:nvSpPr>
          <p:spPr>
            <a:xfrm rot="5400000">
              <a:off x="717279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7" name="Rectangle 606"/>
            <p:cNvSpPr/>
            <p:nvPr/>
          </p:nvSpPr>
          <p:spPr>
            <a:xfrm rot="5400000">
              <a:off x="628428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619" name="Rectangle 618"/>
          <p:cNvSpPr/>
          <p:nvPr/>
        </p:nvSpPr>
        <p:spPr>
          <a:xfrm>
            <a:off x="1237931" y="5168586"/>
            <a:ext cx="373586" cy="891219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20" name="Rectangle 619"/>
          <p:cNvSpPr/>
          <p:nvPr/>
        </p:nvSpPr>
        <p:spPr>
          <a:xfrm>
            <a:off x="1236422" y="4644428"/>
            <a:ext cx="373586" cy="506994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621" name="Group 620"/>
          <p:cNvGrpSpPr/>
          <p:nvPr/>
        </p:nvGrpSpPr>
        <p:grpSpPr>
          <a:xfrm>
            <a:off x="1631051" y="2108020"/>
            <a:ext cx="5696980" cy="3576992"/>
            <a:chOff x="1631051" y="2108020"/>
            <a:chExt cx="5696980" cy="3576992"/>
          </a:xfrm>
        </p:grpSpPr>
        <p:sp>
          <p:nvSpPr>
            <p:cNvPr id="622" name="Freeform 621"/>
            <p:cNvSpPr/>
            <p:nvPr/>
          </p:nvSpPr>
          <p:spPr>
            <a:xfrm>
              <a:off x="1631051" y="2108020"/>
              <a:ext cx="5631256" cy="3278038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  <a:gd name="connsiteX0" fmla="*/ 0 w 5839485"/>
                <a:gd name="connsiteY0" fmla="*/ 87023 h 2454068"/>
                <a:gd name="connsiteX1" fmla="*/ 2136618 w 5839485"/>
                <a:gd name="connsiteY1" fmla="*/ 444661 h 2454068"/>
                <a:gd name="connsiteX2" fmla="*/ 3422210 w 5839485"/>
                <a:gd name="connsiteY2" fmla="*/ 2145161 h 2454068"/>
                <a:gd name="connsiteX3" fmla="*/ 5839485 w 5839485"/>
                <a:gd name="connsiteY3" fmla="*/ 2454068 h 2454068"/>
                <a:gd name="connsiteX0" fmla="*/ 0 w 5839485"/>
                <a:gd name="connsiteY0" fmla="*/ 470153 h 2845611"/>
                <a:gd name="connsiteX1" fmla="*/ 1692998 w 5839485"/>
                <a:gd name="connsiteY1" fmla="*/ 121684 h 2845611"/>
                <a:gd name="connsiteX2" fmla="*/ 3422210 w 5839485"/>
                <a:gd name="connsiteY2" fmla="*/ 2528291 h 2845611"/>
                <a:gd name="connsiteX3" fmla="*/ 5839485 w 5839485"/>
                <a:gd name="connsiteY3" fmla="*/ 2837198 h 2845611"/>
                <a:gd name="connsiteX0" fmla="*/ 0 w 5667470"/>
                <a:gd name="connsiteY0" fmla="*/ 2280923 h 4368875"/>
                <a:gd name="connsiteX1" fmla="*/ 1692998 w 5667470"/>
                <a:gd name="connsiteY1" fmla="*/ 1932454 h 4368875"/>
                <a:gd name="connsiteX2" fmla="*/ 3422210 w 5667470"/>
                <a:gd name="connsiteY2" fmla="*/ 4339061 h 4368875"/>
                <a:gd name="connsiteX3" fmla="*/ 5667470 w 5667470"/>
                <a:gd name="connsiteY3" fmla="*/ 172 h 4368875"/>
                <a:gd name="connsiteX0" fmla="*/ 0 w 5667470"/>
                <a:gd name="connsiteY0" fmla="*/ 2281396 h 2281396"/>
                <a:gd name="connsiteX1" fmla="*/ 1692998 w 5667470"/>
                <a:gd name="connsiteY1" fmla="*/ 1932927 h 2281396"/>
                <a:gd name="connsiteX2" fmla="*/ 3168713 w 5667470"/>
                <a:gd name="connsiteY2" fmla="*/ 1354218 h 2281396"/>
                <a:gd name="connsiteX3" fmla="*/ 5667470 w 5667470"/>
                <a:gd name="connsiteY3" fmla="*/ 645 h 2281396"/>
                <a:gd name="connsiteX0" fmla="*/ 0 w 5667470"/>
                <a:gd name="connsiteY0" fmla="*/ 2281361 h 2281361"/>
                <a:gd name="connsiteX1" fmla="*/ 1611517 w 5667470"/>
                <a:gd name="connsiteY1" fmla="*/ 1539617 h 2281361"/>
                <a:gd name="connsiteX2" fmla="*/ 3168713 w 5667470"/>
                <a:gd name="connsiteY2" fmla="*/ 1354183 h 2281361"/>
                <a:gd name="connsiteX3" fmla="*/ 5667470 w 5667470"/>
                <a:gd name="connsiteY3" fmla="*/ 610 h 2281361"/>
                <a:gd name="connsiteX0" fmla="*/ 0 w 5667470"/>
                <a:gd name="connsiteY0" fmla="*/ 2281665 h 2281665"/>
                <a:gd name="connsiteX1" fmla="*/ 1611517 w 5667470"/>
                <a:gd name="connsiteY1" fmla="*/ 1539921 h 2281665"/>
                <a:gd name="connsiteX2" fmla="*/ 3956364 w 5667470"/>
                <a:gd name="connsiteY2" fmla="*/ 970151 h 2281665"/>
                <a:gd name="connsiteX3" fmla="*/ 5667470 w 5667470"/>
                <a:gd name="connsiteY3" fmla="*/ 914 h 2281665"/>
                <a:gd name="connsiteX0" fmla="*/ 0 w 5667470"/>
                <a:gd name="connsiteY0" fmla="*/ 2281297 h 2281297"/>
                <a:gd name="connsiteX1" fmla="*/ 1611517 w 5667470"/>
                <a:gd name="connsiteY1" fmla="*/ 1539553 h 2281297"/>
                <a:gd name="connsiteX2" fmla="*/ 3087231 w 5667470"/>
                <a:gd name="connsiteY2" fmla="*/ 1488191 h 2281297"/>
                <a:gd name="connsiteX3" fmla="*/ 5667470 w 5667470"/>
                <a:gd name="connsiteY3" fmla="*/ 546 h 2281297"/>
                <a:gd name="connsiteX0" fmla="*/ 0 w 5667470"/>
                <a:gd name="connsiteY0" fmla="*/ 2281309 h 2281309"/>
                <a:gd name="connsiteX1" fmla="*/ 1294646 w 5667470"/>
                <a:gd name="connsiteY1" fmla="*/ 1718326 h 2281309"/>
                <a:gd name="connsiteX2" fmla="*/ 3087231 w 5667470"/>
                <a:gd name="connsiteY2" fmla="*/ 1488203 h 2281309"/>
                <a:gd name="connsiteX3" fmla="*/ 5667470 w 5667470"/>
                <a:gd name="connsiteY3" fmla="*/ 558 h 2281309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27 h 2281327"/>
                <a:gd name="connsiteX1" fmla="*/ 1466662 w 5667470"/>
                <a:gd name="connsiteY1" fmla="*/ 1682593 h 2281327"/>
                <a:gd name="connsiteX2" fmla="*/ 3259247 w 5667470"/>
                <a:gd name="connsiteY2" fmla="*/ 1443530 h 2281327"/>
                <a:gd name="connsiteX3" fmla="*/ 5667470 w 5667470"/>
                <a:gd name="connsiteY3" fmla="*/ 576 h 2281327"/>
                <a:gd name="connsiteX0" fmla="*/ 0 w 5667470"/>
                <a:gd name="connsiteY0" fmla="*/ 2308130 h 2308130"/>
                <a:gd name="connsiteX1" fmla="*/ 1466662 w 5667470"/>
                <a:gd name="connsiteY1" fmla="*/ 1709396 h 2308130"/>
                <a:gd name="connsiteX2" fmla="*/ 3259247 w 5667470"/>
                <a:gd name="connsiteY2" fmla="*/ 1470333 h 2308130"/>
                <a:gd name="connsiteX3" fmla="*/ 5667470 w 5667470"/>
                <a:gd name="connsiteY3" fmla="*/ 565 h 2308130"/>
                <a:gd name="connsiteX0" fmla="*/ 0 w 5667470"/>
                <a:gd name="connsiteY0" fmla="*/ 2307565 h 2307565"/>
                <a:gd name="connsiteX1" fmla="*/ 1466662 w 5667470"/>
                <a:gd name="connsiteY1" fmla="*/ 1708831 h 2307565"/>
                <a:gd name="connsiteX2" fmla="*/ 3259247 w 5667470"/>
                <a:gd name="connsiteY2" fmla="*/ 1469768 h 2307565"/>
                <a:gd name="connsiteX3" fmla="*/ 5667470 w 5667470"/>
                <a:gd name="connsiteY3" fmla="*/ 0 h 2307565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558828"/>
                <a:gd name="connsiteY0" fmla="*/ 2227123 h 2227123"/>
                <a:gd name="connsiteX1" fmla="*/ 1466662 w 5558828"/>
                <a:gd name="connsiteY1" fmla="*/ 1628389 h 2227123"/>
                <a:gd name="connsiteX2" fmla="*/ 3259247 w 5558828"/>
                <a:gd name="connsiteY2" fmla="*/ 1389326 h 2227123"/>
                <a:gd name="connsiteX3" fmla="*/ 5558828 w 5558828"/>
                <a:gd name="connsiteY3" fmla="*/ 0 h 2227123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259247 w 5640309"/>
                <a:gd name="connsiteY2" fmla="*/ 1434017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223034 w 5640309"/>
                <a:gd name="connsiteY2" fmla="*/ 1487645 h 2271814"/>
                <a:gd name="connsiteX3" fmla="*/ 5640309 w 5640309"/>
                <a:gd name="connsiteY3" fmla="*/ 0 h 2271814"/>
                <a:gd name="connsiteX0" fmla="*/ 0 w 5631256"/>
                <a:gd name="connsiteY0" fmla="*/ 2781284 h 2781284"/>
                <a:gd name="connsiteX1" fmla="*/ 1303700 w 5631256"/>
                <a:gd name="connsiteY1" fmla="*/ 1753522 h 2781284"/>
                <a:gd name="connsiteX2" fmla="*/ 3213981 w 5631256"/>
                <a:gd name="connsiteY2" fmla="*/ 1487645 h 2781284"/>
                <a:gd name="connsiteX3" fmla="*/ 5631256 w 5631256"/>
                <a:gd name="connsiteY3" fmla="*/ 0 h 2781284"/>
                <a:gd name="connsiteX0" fmla="*/ 0 w 5631256"/>
                <a:gd name="connsiteY0" fmla="*/ 2781284 h 3322994"/>
                <a:gd name="connsiteX1" fmla="*/ 1376128 w 5631256"/>
                <a:gd name="connsiteY1" fmla="*/ 3290870 h 3322994"/>
                <a:gd name="connsiteX2" fmla="*/ 3213981 w 5631256"/>
                <a:gd name="connsiteY2" fmla="*/ 1487645 h 3322994"/>
                <a:gd name="connsiteX3" fmla="*/ 5631256 w 5631256"/>
                <a:gd name="connsiteY3" fmla="*/ 0 h 3322994"/>
                <a:gd name="connsiteX0" fmla="*/ 0 w 5631256"/>
                <a:gd name="connsiteY0" fmla="*/ 2781284 h 3308751"/>
                <a:gd name="connsiteX1" fmla="*/ 1376128 w 5631256"/>
                <a:gd name="connsiteY1" fmla="*/ 3290870 h 3308751"/>
                <a:gd name="connsiteX2" fmla="*/ 3213981 w 5631256"/>
                <a:gd name="connsiteY2" fmla="*/ 1487645 h 3308751"/>
                <a:gd name="connsiteX3" fmla="*/ 5631256 w 5631256"/>
                <a:gd name="connsiteY3" fmla="*/ 0 h 3308751"/>
                <a:gd name="connsiteX0" fmla="*/ 0 w 5631256"/>
                <a:gd name="connsiteY0" fmla="*/ 2781284 h 3329281"/>
                <a:gd name="connsiteX1" fmla="*/ 1376128 w 5631256"/>
                <a:gd name="connsiteY1" fmla="*/ 3290870 h 3329281"/>
                <a:gd name="connsiteX2" fmla="*/ 3213981 w 5631256"/>
                <a:gd name="connsiteY2" fmla="*/ 1487645 h 3329281"/>
                <a:gd name="connsiteX3" fmla="*/ 5631256 w 5631256"/>
                <a:gd name="connsiteY3" fmla="*/ 0 h 3329281"/>
                <a:gd name="connsiteX0" fmla="*/ 0 w 5631256"/>
                <a:gd name="connsiteY0" fmla="*/ 2781284 h 3201745"/>
                <a:gd name="connsiteX1" fmla="*/ 1656785 w 5631256"/>
                <a:gd name="connsiteY1" fmla="*/ 3147861 h 3201745"/>
                <a:gd name="connsiteX2" fmla="*/ 3213981 w 5631256"/>
                <a:gd name="connsiteY2" fmla="*/ 1487645 h 3201745"/>
                <a:gd name="connsiteX3" fmla="*/ 5631256 w 5631256"/>
                <a:gd name="connsiteY3" fmla="*/ 0 h 3201745"/>
                <a:gd name="connsiteX0" fmla="*/ 0 w 5631256"/>
                <a:gd name="connsiteY0" fmla="*/ 2781284 h 3036625"/>
                <a:gd name="connsiteX1" fmla="*/ 2109459 w 5631256"/>
                <a:gd name="connsiteY1" fmla="*/ 2924409 h 3036625"/>
                <a:gd name="connsiteX2" fmla="*/ 3213981 w 5631256"/>
                <a:gd name="connsiteY2" fmla="*/ 1487645 h 3036625"/>
                <a:gd name="connsiteX3" fmla="*/ 5631256 w 5631256"/>
                <a:gd name="connsiteY3" fmla="*/ 0 h 3036625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233875"/>
                <a:gd name="connsiteX1" fmla="*/ 1548144 w 5631256"/>
                <a:gd name="connsiteY1" fmla="*/ 3147861 h 3233875"/>
                <a:gd name="connsiteX2" fmla="*/ 3431264 w 5631256"/>
                <a:gd name="connsiteY2" fmla="*/ 1407203 h 3233875"/>
                <a:gd name="connsiteX3" fmla="*/ 5631256 w 5631256"/>
                <a:gd name="connsiteY3" fmla="*/ 0 h 3233875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26812"/>
                <a:gd name="connsiteX1" fmla="*/ 1665839 w 5631256"/>
                <a:gd name="connsiteY1" fmla="*/ 3156800 h 3226812"/>
                <a:gd name="connsiteX2" fmla="*/ 3558012 w 5631256"/>
                <a:gd name="connsiteY2" fmla="*/ 1612778 h 3226812"/>
                <a:gd name="connsiteX3" fmla="*/ 5631256 w 5631256"/>
                <a:gd name="connsiteY3" fmla="*/ 0 h 3226812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1256" h="3236258">
                  <a:moveTo>
                    <a:pt x="0" y="2781284"/>
                  </a:moveTo>
                  <a:cubicBezTo>
                    <a:pt x="671466" y="3112125"/>
                    <a:pt x="1090944" y="3373896"/>
                    <a:pt x="1665839" y="3156800"/>
                  </a:cubicBezTo>
                  <a:cubicBezTo>
                    <a:pt x="2240734" y="2939704"/>
                    <a:pt x="2879002" y="2094221"/>
                    <a:pt x="3449370" y="1478707"/>
                  </a:cubicBezTo>
                  <a:cubicBezTo>
                    <a:pt x="4019738" y="863193"/>
                    <a:pt x="4974124" y="282282"/>
                    <a:pt x="5631256" y="0"/>
                  </a:cubicBezTo>
                </a:path>
              </a:pathLst>
            </a:custGeom>
            <a:noFill/>
            <a:ln w="5080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Freeform 622"/>
            <p:cNvSpPr/>
            <p:nvPr/>
          </p:nvSpPr>
          <p:spPr>
            <a:xfrm>
              <a:off x="1633402" y="4929737"/>
              <a:ext cx="5694629" cy="755275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  <a:gd name="connsiteX0" fmla="*/ 0 w 5839485"/>
                <a:gd name="connsiteY0" fmla="*/ 87023 h 2454068"/>
                <a:gd name="connsiteX1" fmla="*/ 2136618 w 5839485"/>
                <a:gd name="connsiteY1" fmla="*/ 444661 h 2454068"/>
                <a:gd name="connsiteX2" fmla="*/ 3422210 w 5839485"/>
                <a:gd name="connsiteY2" fmla="*/ 2145161 h 2454068"/>
                <a:gd name="connsiteX3" fmla="*/ 5839485 w 5839485"/>
                <a:gd name="connsiteY3" fmla="*/ 2454068 h 2454068"/>
                <a:gd name="connsiteX0" fmla="*/ 0 w 5839485"/>
                <a:gd name="connsiteY0" fmla="*/ 470153 h 2845611"/>
                <a:gd name="connsiteX1" fmla="*/ 1692998 w 5839485"/>
                <a:gd name="connsiteY1" fmla="*/ 121684 h 2845611"/>
                <a:gd name="connsiteX2" fmla="*/ 3422210 w 5839485"/>
                <a:gd name="connsiteY2" fmla="*/ 2528291 h 2845611"/>
                <a:gd name="connsiteX3" fmla="*/ 5839485 w 5839485"/>
                <a:gd name="connsiteY3" fmla="*/ 2837198 h 2845611"/>
                <a:gd name="connsiteX0" fmla="*/ 0 w 5667470"/>
                <a:gd name="connsiteY0" fmla="*/ 2280923 h 4368875"/>
                <a:gd name="connsiteX1" fmla="*/ 1692998 w 5667470"/>
                <a:gd name="connsiteY1" fmla="*/ 1932454 h 4368875"/>
                <a:gd name="connsiteX2" fmla="*/ 3422210 w 5667470"/>
                <a:gd name="connsiteY2" fmla="*/ 4339061 h 4368875"/>
                <a:gd name="connsiteX3" fmla="*/ 5667470 w 5667470"/>
                <a:gd name="connsiteY3" fmla="*/ 172 h 4368875"/>
                <a:gd name="connsiteX0" fmla="*/ 0 w 5667470"/>
                <a:gd name="connsiteY0" fmla="*/ 2281396 h 2281396"/>
                <a:gd name="connsiteX1" fmla="*/ 1692998 w 5667470"/>
                <a:gd name="connsiteY1" fmla="*/ 1932927 h 2281396"/>
                <a:gd name="connsiteX2" fmla="*/ 3168713 w 5667470"/>
                <a:gd name="connsiteY2" fmla="*/ 1354218 h 2281396"/>
                <a:gd name="connsiteX3" fmla="*/ 5667470 w 5667470"/>
                <a:gd name="connsiteY3" fmla="*/ 645 h 2281396"/>
                <a:gd name="connsiteX0" fmla="*/ 0 w 5667470"/>
                <a:gd name="connsiteY0" fmla="*/ 2281361 h 2281361"/>
                <a:gd name="connsiteX1" fmla="*/ 1611517 w 5667470"/>
                <a:gd name="connsiteY1" fmla="*/ 1539617 h 2281361"/>
                <a:gd name="connsiteX2" fmla="*/ 3168713 w 5667470"/>
                <a:gd name="connsiteY2" fmla="*/ 1354183 h 2281361"/>
                <a:gd name="connsiteX3" fmla="*/ 5667470 w 5667470"/>
                <a:gd name="connsiteY3" fmla="*/ 610 h 2281361"/>
                <a:gd name="connsiteX0" fmla="*/ 0 w 5667470"/>
                <a:gd name="connsiteY0" fmla="*/ 2281665 h 2281665"/>
                <a:gd name="connsiteX1" fmla="*/ 1611517 w 5667470"/>
                <a:gd name="connsiteY1" fmla="*/ 1539921 h 2281665"/>
                <a:gd name="connsiteX2" fmla="*/ 3956364 w 5667470"/>
                <a:gd name="connsiteY2" fmla="*/ 970151 h 2281665"/>
                <a:gd name="connsiteX3" fmla="*/ 5667470 w 5667470"/>
                <a:gd name="connsiteY3" fmla="*/ 914 h 2281665"/>
                <a:gd name="connsiteX0" fmla="*/ 0 w 5667470"/>
                <a:gd name="connsiteY0" fmla="*/ 2281297 h 2281297"/>
                <a:gd name="connsiteX1" fmla="*/ 1611517 w 5667470"/>
                <a:gd name="connsiteY1" fmla="*/ 1539553 h 2281297"/>
                <a:gd name="connsiteX2" fmla="*/ 3087231 w 5667470"/>
                <a:gd name="connsiteY2" fmla="*/ 1488191 h 2281297"/>
                <a:gd name="connsiteX3" fmla="*/ 5667470 w 5667470"/>
                <a:gd name="connsiteY3" fmla="*/ 546 h 2281297"/>
                <a:gd name="connsiteX0" fmla="*/ 0 w 5667470"/>
                <a:gd name="connsiteY0" fmla="*/ 2281309 h 2281309"/>
                <a:gd name="connsiteX1" fmla="*/ 1294646 w 5667470"/>
                <a:gd name="connsiteY1" fmla="*/ 1718326 h 2281309"/>
                <a:gd name="connsiteX2" fmla="*/ 3087231 w 5667470"/>
                <a:gd name="connsiteY2" fmla="*/ 1488203 h 2281309"/>
                <a:gd name="connsiteX3" fmla="*/ 5667470 w 5667470"/>
                <a:gd name="connsiteY3" fmla="*/ 558 h 2281309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27 h 2281327"/>
                <a:gd name="connsiteX1" fmla="*/ 1466662 w 5667470"/>
                <a:gd name="connsiteY1" fmla="*/ 1682593 h 2281327"/>
                <a:gd name="connsiteX2" fmla="*/ 3259247 w 5667470"/>
                <a:gd name="connsiteY2" fmla="*/ 1443530 h 2281327"/>
                <a:gd name="connsiteX3" fmla="*/ 5667470 w 5667470"/>
                <a:gd name="connsiteY3" fmla="*/ 576 h 2281327"/>
                <a:gd name="connsiteX0" fmla="*/ 0 w 5667470"/>
                <a:gd name="connsiteY0" fmla="*/ 2308130 h 2308130"/>
                <a:gd name="connsiteX1" fmla="*/ 1466662 w 5667470"/>
                <a:gd name="connsiteY1" fmla="*/ 1709396 h 2308130"/>
                <a:gd name="connsiteX2" fmla="*/ 3259247 w 5667470"/>
                <a:gd name="connsiteY2" fmla="*/ 1470333 h 2308130"/>
                <a:gd name="connsiteX3" fmla="*/ 5667470 w 5667470"/>
                <a:gd name="connsiteY3" fmla="*/ 565 h 2308130"/>
                <a:gd name="connsiteX0" fmla="*/ 0 w 5667470"/>
                <a:gd name="connsiteY0" fmla="*/ 2307565 h 2307565"/>
                <a:gd name="connsiteX1" fmla="*/ 1466662 w 5667470"/>
                <a:gd name="connsiteY1" fmla="*/ 1708831 h 2307565"/>
                <a:gd name="connsiteX2" fmla="*/ 3259247 w 5667470"/>
                <a:gd name="connsiteY2" fmla="*/ 1469768 h 2307565"/>
                <a:gd name="connsiteX3" fmla="*/ 5667470 w 5667470"/>
                <a:gd name="connsiteY3" fmla="*/ 0 h 2307565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558828"/>
                <a:gd name="connsiteY0" fmla="*/ 2227123 h 2227123"/>
                <a:gd name="connsiteX1" fmla="*/ 1466662 w 5558828"/>
                <a:gd name="connsiteY1" fmla="*/ 1628389 h 2227123"/>
                <a:gd name="connsiteX2" fmla="*/ 3259247 w 5558828"/>
                <a:gd name="connsiteY2" fmla="*/ 1389326 h 2227123"/>
                <a:gd name="connsiteX3" fmla="*/ 5558828 w 5558828"/>
                <a:gd name="connsiteY3" fmla="*/ 0 h 2227123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259247 w 5640309"/>
                <a:gd name="connsiteY2" fmla="*/ 1434017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223034 w 5640309"/>
                <a:gd name="connsiteY2" fmla="*/ 1487645 h 2271814"/>
                <a:gd name="connsiteX3" fmla="*/ 5640309 w 5640309"/>
                <a:gd name="connsiteY3" fmla="*/ 0 h 2271814"/>
                <a:gd name="connsiteX0" fmla="*/ 0 w 5631256"/>
                <a:gd name="connsiteY0" fmla="*/ 2781284 h 2781284"/>
                <a:gd name="connsiteX1" fmla="*/ 1303700 w 5631256"/>
                <a:gd name="connsiteY1" fmla="*/ 1753522 h 2781284"/>
                <a:gd name="connsiteX2" fmla="*/ 3213981 w 5631256"/>
                <a:gd name="connsiteY2" fmla="*/ 1487645 h 2781284"/>
                <a:gd name="connsiteX3" fmla="*/ 5631256 w 5631256"/>
                <a:gd name="connsiteY3" fmla="*/ 0 h 2781284"/>
                <a:gd name="connsiteX0" fmla="*/ 0 w 5631256"/>
                <a:gd name="connsiteY0" fmla="*/ 2781284 h 3322994"/>
                <a:gd name="connsiteX1" fmla="*/ 1376128 w 5631256"/>
                <a:gd name="connsiteY1" fmla="*/ 3290870 h 3322994"/>
                <a:gd name="connsiteX2" fmla="*/ 3213981 w 5631256"/>
                <a:gd name="connsiteY2" fmla="*/ 1487645 h 3322994"/>
                <a:gd name="connsiteX3" fmla="*/ 5631256 w 5631256"/>
                <a:gd name="connsiteY3" fmla="*/ 0 h 3322994"/>
                <a:gd name="connsiteX0" fmla="*/ 0 w 5631256"/>
                <a:gd name="connsiteY0" fmla="*/ 2781284 h 3308751"/>
                <a:gd name="connsiteX1" fmla="*/ 1376128 w 5631256"/>
                <a:gd name="connsiteY1" fmla="*/ 3290870 h 3308751"/>
                <a:gd name="connsiteX2" fmla="*/ 3213981 w 5631256"/>
                <a:gd name="connsiteY2" fmla="*/ 1487645 h 3308751"/>
                <a:gd name="connsiteX3" fmla="*/ 5631256 w 5631256"/>
                <a:gd name="connsiteY3" fmla="*/ 0 h 3308751"/>
                <a:gd name="connsiteX0" fmla="*/ 0 w 5631256"/>
                <a:gd name="connsiteY0" fmla="*/ 2781284 h 3329281"/>
                <a:gd name="connsiteX1" fmla="*/ 1376128 w 5631256"/>
                <a:gd name="connsiteY1" fmla="*/ 3290870 h 3329281"/>
                <a:gd name="connsiteX2" fmla="*/ 3213981 w 5631256"/>
                <a:gd name="connsiteY2" fmla="*/ 1487645 h 3329281"/>
                <a:gd name="connsiteX3" fmla="*/ 5631256 w 5631256"/>
                <a:gd name="connsiteY3" fmla="*/ 0 h 3329281"/>
                <a:gd name="connsiteX0" fmla="*/ 0 w 5631256"/>
                <a:gd name="connsiteY0" fmla="*/ 2781284 h 3201745"/>
                <a:gd name="connsiteX1" fmla="*/ 1656785 w 5631256"/>
                <a:gd name="connsiteY1" fmla="*/ 3147861 h 3201745"/>
                <a:gd name="connsiteX2" fmla="*/ 3213981 w 5631256"/>
                <a:gd name="connsiteY2" fmla="*/ 1487645 h 3201745"/>
                <a:gd name="connsiteX3" fmla="*/ 5631256 w 5631256"/>
                <a:gd name="connsiteY3" fmla="*/ 0 h 3201745"/>
                <a:gd name="connsiteX0" fmla="*/ 0 w 5631256"/>
                <a:gd name="connsiteY0" fmla="*/ 2781284 h 3036625"/>
                <a:gd name="connsiteX1" fmla="*/ 2109459 w 5631256"/>
                <a:gd name="connsiteY1" fmla="*/ 2924409 h 3036625"/>
                <a:gd name="connsiteX2" fmla="*/ 3213981 w 5631256"/>
                <a:gd name="connsiteY2" fmla="*/ 1487645 h 3036625"/>
                <a:gd name="connsiteX3" fmla="*/ 5631256 w 5631256"/>
                <a:gd name="connsiteY3" fmla="*/ 0 h 3036625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233875"/>
                <a:gd name="connsiteX1" fmla="*/ 1548144 w 5631256"/>
                <a:gd name="connsiteY1" fmla="*/ 3147861 h 3233875"/>
                <a:gd name="connsiteX2" fmla="*/ 3431264 w 5631256"/>
                <a:gd name="connsiteY2" fmla="*/ 1407203 h 3233875"/>
                <a:gd name="connsiteX3" fmla="*/ 5631256 w 5631256"/>
                <a:gd name="connsiteY3" fmla="*/ 0 h 3233875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26812"/>
                <a:gd name="connsiteX1" fmla="*/ 1665839 w 5631256"/>
                <a:gd name="connsiteY1" fmla="*/ 3156800 h 3226812"/>
                <a:gd name="connsiteX2" fmla="*/ 3558012 w 5631256"/>
                <a:gd name="connsiteY2" fmla="*/ 1612778 h 3226812"/>
                <a:gd name="connsiteX3" fmla="*/ 5631256 w 5631256"/>
                <a:gd name="connsiteY3" fmla="*/ 0 h 3226812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58416"/>
                <a:gd name="connsiteY0" fmla="*/ 2611461 h 3205085"/>
                <a:gd name="connsiteX1" fmla="*/ 1692999 w 5658416"/>
                <a:gd name="connsiteY1" fmla="*/ 3156800 h 3205085"/>
                <a:gd name="connsiteX2" fmla="*/ 3476530 w 5658416"/>
                <a:gd name="connsiteY2" fmla="*/ 1478707 h 3205085"/>
                <a:gd name="connsiteX3" fmla="*/ 5658416 w 5658416"/>
                <a:gd name="connsiteY3" fmla="*/ 0 h 3205085"/>
                <a:gd name="connsiteX0" fmla="*/ 0 w 5694629"/>
                <a:gd name="connsiteY0" fmla="*/ 1136596 h 1730220"/>
                <a:gd name="connsiteX1" fmla="*/ 1692999 w 5694629"/>
                <a:gd name="connsiteY1" fmla="*/ 1681935 h 1730220"/>
                <a:gd name="connsiteX2" fmla="*/ 3476530 w 5694629"/>
                <a:gd name="connsiteY2" fmla="*/ 3842 h 1730220"/>
                <a:gd name="connsiteX3" fmla="*/ 5694629 w 5694629"/>
                <a:gd name="connsiteY3" fmla="*/ 1143991 h 1730220"/>
                <a:gd name="connsiteX0" fmla="*/ 0 w 5694629"/>
                <a:gd name="connsiteY0" fmla="*/ 0 h 614322"/>
                <a:gd name="connsiteX1" fmla="*/ 1692999 w 5694629"/>
                <a:gd name="connsiteY1" fmla="*/ 545339 h 614322"/>
                <a:gd name="connsiteX2" fmla="*/ 4327555 w 5694629"/>
                <a:gd name="connsiteY2" fmla="*/ 547605 h 614322"/>
                <a:gd name="connsiteX3" fmla="*/ 5694629 w 5694629"/>
                <a:gd name="connsiteY3" fmla="*/ 7395 h 614322"/>
                <a:gd name="connsiteX0" fmla="*/ 0 w 5694629"/>
                <a:gd name="connsiteY0" fmla="*/ 0 h 745649"/>
                <a:gd name="connsiteX1" fmla="*/ 1692999 w 5694629"/>
                <a:gd name="connsiteY1" fmla="*/ 545339 h 745649"/>
                <a:gd name="connsiteX2" fmla="*/ 4010684 w 5694629"/>
                <a:gd name="connsiteY2" fmla="*/ 717429 h 745649"/>
                <a:gd name="connsiteX3" fmla="*/ 5694629 w 5694629"/>
                <a:gd name="connsiteY3" fmla="*/ 7395 h 74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4629" h="745649">
                  <a:moveTo>
                    <a:pt x="0" y="0"/>
                  </a:moveTo>
                  <a:cubicBezTo>
                    <a:pt x="671466" y="330841"/>
                    <a:pt x="1024552" y="425768"/>
                    <a:pt x="1692999" y="545339"/>
                  </a:cubicBezTo>
                  <a:cubicBezTo>
                    <a:pt x="2361446" y="664911"/>
                    <a:pt x="3343746" y="807086"/>
                    <a:pt x="4010684" y="717429"/>
                  </a:cubicBezTo>
                  <a:cubicBezTo>
                    <a:pt x="4677622" y="627772"/>
                    <a:pt x="5037497" y="289677"/>
                    <a:pt x="5694629" y="7395"/>
                  </a:cubicBezTo>
                </a:path>
              </a:pathLst>
            </a:custGeom>
            <a:noFill/>
            <a:ln w="5080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304800" y="5725180"/>
            <a:ext cx="8382000" cy="523220"/>
            <a:chOff x="228600" y="1828800"/>
            <a:chExt cx="8382000" cy="523220"/>
          </a:xfrm>
        </p:grpSpPr>
        <p:sp>
          <p:nvSpPr>
            <p:cNvPr id="625" name="TextBox 624"/>
            <p:cNvSpPr txBox="1"/>
            <p:nvPr/>
          </p:nvSpPr>
          <p:spPr>
            <a:xfrm>
              <a:off x="22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26" name="TextBox 625"/>
            <p:cNvSpPr txBox="1"/>
            <p:nvPr/>
          </p:nvSpPr>
          <p:spPr>
            <a:xfrm>
              <a:off x="784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997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12"/>
    </mc:Choice>
    <mc:Fallback xmlns="">
      <p:transition xmlns:p14="http://schemas.microsoft.com/office/powerpoint/2010/main" spd="slow" advTm="267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" grpId="0" animBg="1"/>
      <p:bldP spid="565" grpId="0" animBg="1"/>
      <p:bldP spid="566" grpId="0" animBg="1"/>
      <p:bldP spid="619" grpId="0" animBg="1"/>
      <p:bldP spid="620" grpId="0" animBg="1"/>
      <p:bldP spid="6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 rot="16200000" flipH="1">
            <a:off x="7323440" y="18370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7" name="Straight Connector 116"/>
          <p:cNvCxnSpPr>
            <a:stCxn id="116" idx="0"/>
          </p:cNvCxnSpPr>
          <p:nvPr/>
        </p:nvCxnSpPr>
        <p:spPr>
          <a:xfrm rot="16200000" flipH="1" flipV="1">
            <a:off x="6650390" y="1787252"/>
            <a:ext cx="452426" cy="914400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 rot="16200000" flipH="1">
            <a:off x="7323440" y="22942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Rectangle 127"/>
          <p:cNvSpPr/>
          <p:nvPr/>
        </p:nvSpPr>
        <p:spPr>
          <a:xfrm rot="16200000" flipH="1">
            <a:off x="7323440" y="27514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9" name="Straight Connector 128"/>
          <p:cNvCxnSpPr>
            <a:stCxn id="127" idx="0"/>
          </p:cNvCxnSpPr>
          <p:nvPr/>
        </p:nvCxnSpPr>
        <p:spPr>
          <a:xfrm rot="16200000" flipV="1">
            <a:off x="6874216" y="2015852"/>
            <a:ext cx="47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8" idx="0"/>
          </p:cNvCxnSpPr>
          <p:nvPr/>
        </p:nvCxnSpPr>
        <p:spPr>
          <a:xfrm rot="16200000" flipV="1">
            <a:off x="6645616" y="2244452"/>
            <a:ext cx="4619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 rot="16200000" flipH="1">
            <a:off x="7323440" y="3286963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defTabSz="914400"/>
            <a:r>
              <a:rPr lang="en-US" sz="1200" kern="0" dirty="0">
                <a:solidFill>
                  <a:schemeClr val="bg1"/>
                </a:solidFill>
                <a:latin typeface="Calibri"/>
              </a:rPr>
              <a:t>H4</a:t>
            </a:r>
          </a:p>
        </p:txBody>
      </p:sp>
      <p:cxnSp>
        <p:nvCxnSpPr>
          <p:cNvPr id="132" name="Straight Connector 131"/>
          <p:cNvCxnSpPr>
            <a:stCxn id="131" idx="0"/>
          </p:cNvCxnSpPr>
          <p:nvPr/>
        </p:nvCxnSpPr>
        <p:spPr>
          <a:xfrm rot="16200000" flipH="1" flipV="1">
            <a:off x="6651451" y="3236113"/>
            <a:ext cx="450303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 rot="16200000" flipH="1">
            <a:off x="7323440" y="37441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Rectangle 133"/>
          <p:cNvSpPr/>
          <p:nvPr/>
        </p:nvSpPr>
        <p:spPr>
          <a:xfrm rot="16200000" flipH="1">
            <a:off x="7323440" y="42013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kern="0" dirty="0" smtClean="0">
                <a:solidFill>
                  <a:schemeClr val="bg1"/>
                </a:solidFill>
                <a:latin typeface="Calibri"/>
              </a:rPr>
              <a:t>H6</a:t>
            </a:r>
            <a:endParaRPr lang="en-US" sz="1200" kern="0" dirty="0">
              <a:solidFill>
                <a:schemeClr val="bg1"/>
              </a:solidFill>
              <a:latin typeface="Calibri"/>
            </a:endParaRPr>
          </a:p>
        </p:txBody>
      </p:sp>
      <p:cxnSp>
        <p:nvCxnSpPr>
          <p:cNvPr id="135" name="Straight Connector 134"/>
          <p:cNvCxnSpPr>
            <a:stCxn id="133" idx="0"/>
          </p:cNvCxnSpPr>
          <p:nvPr/>
        </p:nvCxnSpPr>
        <p:spPr>
          <a:xfrm rot="16200000" flipV="1">
            <a:off x="6873154" y="3464713"/>
            <a:ext cx="689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4" idx="0"/>
          </p:cNvCxnSpPr>
          <p:nvPr/>
        </p:nvCxnSpPr>
        <p:spPr>
          <a:xfrm rot="16200000" flipV="1">
            <a:off x="6644554" y="3693313"/>
            <a:ext cx="464097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 rot="16200000" flipH="1">
            <a:off x="7323439" y="47326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H7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3" name="Straight Connector 142"/>
          <p:cNvCxnSpPr>
            <a:stCxn id="142" idx="0"/>
          </p:cNvCxnSpPr>
          <p:nvPr/>
        </p:nvCxnSpPr>
        <p:spPr>
          <a:xfrm rot="16200000" flipH="1" flipV="1">
            <a:off x="6650389" y="4682852"/>
            <a:ext cx="452426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 rot="16200000" flipH="1">
            <a:off x="7323439" y="51898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H8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5" name="Rectangle 144"/>
          <p:cNvSpPr/>
          <p:nvPr/>
        </p:nvSpPr>
        <p:spPr>
          <a:xfrm rot="16200000" flipH="1">
            <a:off x="7323439" y="56470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H9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6" name="Straight Connector 145"/>
          <p:cNvCxnSpPr>
            <a:stCxn id="144" idx="0"/>
          </p:cNvCxnSpPr>
          <p:nvPr/>
        </p:nvCxnSpPr>
        <p:spPr>
          <a:xfrm rot="16200000" flipV="1">
            <a:off x="6874215" y="4911452"/>
            <a:ext cx="47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5" idx="0"/>
          </p:cNvCxnSpPr>
          <p:nvPr/>
        </p:nvCxnSpPr>
        <p:spPr>
          <a:xfrm rot="16200000" flipV="1">
            <a:off x="6645615" y="5140052"/>
            <a:ext cx="461974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7" name="Rectangle 266"/>
          <p:cNvSpPr/>
          <p:nvPr/>
        </p:nvSpPr>
        <p:spPr>
          <a:xfrm rot="5400000">
            <a:off x="1236620" y="18370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8" name="Rectangle 267"/>
          <p:cNvSpPr/>
          <p:nvPr/>
        </p:nvSpPr>
        <p:spPr>
          <a:xfrm rot="5400000">
            <a:off x="1236620" y="22942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H2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9" name="Rectangle 268"/>
          <p:cNvSpPr/>
          <p:nvPr/>
        </p:nvSpPr>
        <p:spPr>
          <a:xfrm rot="5400000">
            <a:off x="1236620" y="27514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H3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0" name="Rectangle 269"/>
          <p:cNvSpPr/>
          <p:nvPr/>
        </p:nvSpPr>
        <p:spPr>
          <a:xfrm rot="5400000">
            <a:off x="1236620" y="3286963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 defTabSz="914400"/>
            <a:r>
              <a:rPr lang="en-US" sz="1200" kern="0" dirty="0">
                <a:solidFill>
                  <a:schemeClr val="bg1"/>
                </a:solidFill>
                <a:latin typeface="Calibri"/>
              </a:rPr>
              <a:t>H4</a:t>
            </a:r>
          </a:p>
        </p:txBody>
      </p:sp>
      <p:sp>
        <p:nvSpPr>
          <p:cNvPr id="271" name="Rectangle 270"/>
          <p:cNvSpPr/>
          <p:nvPr/>
        </p:nvSpPr>
        <p:spPr>
          <a:xfrm rot="5400000">
            <a:off x="1236620" y="37441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H5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Rectangle 271"/>
          <p:cNvSpPr/>
          <p:nvPr/>
        </p:nvSpPr>
        <p:spPr>
          <a:xfrm rot="5400000">
            <a:off x="1236620" y="4201363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kern="0" dirty="0" smtClean="0">
                <a:solidFill>
                  <a:schemeClr val="bg1"/>
                </a:solidFill>
                <a:latin typeface="Calibri"/>
              </a:rPr>
              <a:t>H6</a:t>
            </a:r>
            <a:endParaRPr lang="en-US" sz="1200" kern="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73" name="Rectangle 272"/>
          <p:cNvSpPr/>
          <p:nvPr/>
        </p:nvSpPr>
        <p:spPr>
          <a:xfrm rot="5400000">
            <a:off x="1236621" y="47326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H7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4" name="Rectangle 273"/>
          <p:cNvSpPr/>
          <p:nvPr/>
        </p:nvSpPr>
        <p:spPr>
          <a:xfrm rot="5400000">
            <a:off x="1236621" y="5189840"/>
            <a:ext cx="383123" cy="36239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H8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5" name="Rectangle 274"/>
          <p:cNvSpPr/>
          <p:nvPr/>
        </p:nvSpPr>
        <p:spPr>
          <a:xfrm rot="5400000">
            <a:off x="1236621" y="5647040"/>
            <a:ext cx="383123" cy="36239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chemeClr val="bg1"/>
                </a:solidFill>
                <a:latin typeface="Calibri"/>
              </a:rPr>
              <a:t>H9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6" name="Group 275"/>
          <p:cNvGrpSpPr/>
          <p:nvPr/>
        </p:nvGrpSpPr>
        <p:grpSpPr>
          <a:xfrm>
            <a:off x="1609380" y="2018239"/>
            <a:ext cx="914401" cy="3810000"/>
            <a:chOff x="1609379" y="2018153"/>
            <a:chExt cx="914401" cy="3810000"/>
          </a:xfrm>
        </p:grpSpPr>
        <p:cxnSp>
          <p:nvCxnSpPr>
            <p:cNvPr id="277" name="Straight Connector 276"/>
            <p:cNvCxnSpPr>
              <a:stCxn id="267" idx="0"/>
            </p:cNvCxnSpPr>
            <p:nvPr/>
          </p:nvCxnSpPr>
          <p:spPr>
            <a:xfrm rot="5400000" flipV="1">
              <a:off x="1840366" y="17871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>
              <a:stCxn id="268" idx="0"/>
            </p:cNvCxnSpPr>
            <p:nvPr/>
          </p:nvCxnSpPr>
          <p:spPr>
            <a:xfrm rot="5400000" flipH="1" flipV="1">
              <a:off x="2064192" y="20157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269" idx="0"/>
            </p:cNvCxnSpPr>
            <p:nvPr/>
          </p:nvCxnSpPr>
          <p:spPr>
            <a:xfrm rot="5400000" flipH="1" flipV="1">
              <a:off x="1835592" y="22443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>
              <a:stCxn id="270" idx="0"/>
            </p:cNvCxnSpPr>
            <p:nvPr/>
          </p:nvCxnSpPr>
          <p:spPr>
            <a:xfrm rot="5400000" flipV="1">
              <a:off x="1841427" y="3236027"/>
              <a:ext cx="450303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>
              <a:stCxn id="271" idx="0"/>
            </p:cNvCxnSpPr>
            <p:nvPr/>
          </p:nvCxnSpPr>
          <p:spPr>
            <a:xfrm rot="5400000" flipH="1" flipV="1">
              <a:off x="2063130" y="3464627"/>
              <a:ext cx="68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>
              <a:stCxn id="272" idx="0"/>
            </p:cNvCxnSpPr>
            <p:nvPr/>
          </p:nvCxnSpPr>
          <p:spPr>
            <a:xfrm rot="5400000" flipH="1" flipV="1">
              <a:off x="1834530" y="3693227"/>
              <a:ext cx="464097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>
              <a:stCxn id="273" idx="0"/>
            </p:cNvCxnSpPr>
            <p:nvPr/>
          </p:nvCxnSpPr>
          <p:spPr>
            <a:xfrm rot="5400000" flipV="1">
              <a:off x="1840367" y="4682766"/>
              <a:ext cx="452426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>
              <a:stCxn id="274" idx="0"/>
            </p:cNvCxnSpPr>
            <p:nvPr/>
          </p:nvCxnSpPr>
          <p:spPr>
            <a:xfrm rot="5400000" flipH="1" flipV="1">
              <a:off x="2064193" y="4911366"/>
              <a:ext cx="47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>
              <a:stCxn id="275" idx="0"/>
            </p:cNvCxnSpPr>
            <p:nvPr/>
          </p:nvCxnSpPr>
          <p:spPr>
            <a:xfrm rot="5400000" flipH="1" flipV="1">
              <a:off x="1835593" y="5139966"/>
              <a:ext cx="461974" cy="914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358280" y="2019996"/>
            <a:ext cx="4218132" cy="3810492"/>
            <a:chOff x="2358280" y="2019996"/>
            <a:chExt cx="4218132" cy="3810492"/>
          </a:xfrm>
        </p:grpSpPr>
        <p:cxnSp>
          <p:nvCxnSpPr>
            <p:cNvPr id="118" name="Straight Arrow Connector 117"/>
            <p:cNvCxnSpPr/>
            <p:nvPr/>
          </p:nvCxnSpPr>
          <p:spPr>
            <a:xfrm rot="16200000" flipH="1" flipV="1">
              <a:off x="5223062" y="19278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H="1" flipV="1">
              <a:off x="4803962" y="2346959"/>
              <a:ext cx="15240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rot="16200000" flipV="1">
              <a:off x="5223062" y="2613659"/>
              <a:ext cx="6858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rot="16200000" flipH="1" flipV="1">
              <a:off x="5489762" y="3032759"/>
              <a:ext cx="1524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rot="16200000" flipH="1" flipV="1">
              <a:off x="5070662" y="3451859"/>
              <a:ext cx="9906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>
              <a:stCxn id="161" idx="0"/>
            </p:cNvCxnSpPr>
            <p:nvPr/>
          </p:nvCxnSpPr>
          <p:spPr>
            <a:xfrm rot="16200000" flipV="1">
              <a:off x="4461278" y="3375444"/>
              <a:ext cx="21856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rot="16200000" flipV="1">
              <a:off x="4879816" y="3795107"/>
              <a:ext cx="1332439" cy="1819425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>
              <a:stCxn id="161" idx="0"/>
            </p:cNvCxnSpPr>
            <p:nvPr/>
          </p:nvCxnSpPr>
          <p:spPr>
            <a:xfrm rot="16200000" flipV="1">
              <a:off x="5299478" y="4213644"/>
              <a:ext cx="509258" cy="1835569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 rot="16200000" flipH="1">
              <a:off x="5965803" y="3808991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4778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57008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6623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375451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384666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39388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403109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123302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42173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43095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Rectangle 148"/>
            <p:cNvSpPr/>
            <p:nvPr/>
          </p:nvSpPr>
          <p:spPr>
            <a:xfrm rot="16200000" flipH="1">
              <a:off x="5957000" y="5219880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488876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498097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07318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16540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7" y="525755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3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3497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6" y="5441979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2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534191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5" y="562826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73351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62074" y="5720480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0" name="Straight Arrow Connector 119"/>
            <p:cNvCxnSpPr/>
            <p:nvPr/>
          </p:nvCxnSpPr>
          <p:spPr>
            <a:xfrm rot="16200000" flipH="1" flipV="1">
              <a:off x="4384862" y="2766059"/>
              <a:ext cx="2362200" cy="1859281"/>
            </a:xfrm>
            <a:prstGeom prst="straightConnector1">
              <a:avLst/>
            </a:prstGeom>
            <a:ln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 rot="16200000" flipH="1">
              <a:off x="5965803" y="2387597"/>
              <a:ext cx="978209" cy="243008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05648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148694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24090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33311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6" y="2425273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0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2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1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5174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2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3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5" y="2609696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4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1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01908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6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7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4" y="2795985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8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364860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9" name="Picture 8" descr="Ethernet Network Connector Rj-45 Lan Female Clip Art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 r="19589"/>
            <a:stretch/>
          </p:blipFill>
          <p:spPr bwMode="auto">
            <a:xfrm rot="16200000" flipH="1">
              <a:off x="6453583" y="2888197"/>
              <a:ext cx="92211" cy="72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6" name="Group 255"/>
            <p:cNvGrpSpPr/>
            <p:nvPr/>
          </p:nvGrpSpPr>
          <p:grpSpPr>
            <a:xfrm>
              <a:off x="2447579" y="2514600"/>
              <a:ext cx="1859281" cy="2871458"/>
              <a:chOff x="2447578" y="2514514"/>
              <a:chExt cx="1859281" cy="2871458"/>
            </a:xfrm>
          </p:grpSpPr>
          <p:cxnSp>
            <p:nvCxnSpPr>
              <p:cNvPr id="257" name="Straight Arrow Connector 256"/>
              <p:cNvCxnSpPr/>
              <p:nvPr/>
            </p:nvCxnSpPr>
            <p:spPr>
              <a:xfrm rot="5400000" flipV="1">
                <a:off x="3034319" y="19277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Arrow Connector 257"/>
              <p:cNvCxnSpPr/>
              <p:nvPr/>
            </p:nvCxnSpPr>
            <p:spPr>
              <a:xfrm rot="5400000" flipV="1">
                <a:off x="2615219" y="2346873"/>
                <a:ext cx="15240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Arrow Connector 258"/>
              <p:cNvCxnSpPr/>
              <p:nvPr/>
            </p:nvCxnSpPr>
            <p:spPr>
              <a:xfrm rot="5400000" flipV="1">
                <a:off x="2196119" y="2765973"/>
                <a:ext cx="23622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rot="5400000" flipH="1" flipV="1">
                <a:off x="3034319" y="2613573"/>
                <a:ext cx="6858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rot="5400000" flipV="1">
                <a:off x="3301019" y="3032673"/>
                <a:ext cx="1524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/>
              <p:nvPr/>
            </p:nvCxnSpPr>
            <p:spPr>
              <a:xfrm rot="5400000" flipV="1">
                <a:off x="2881919" y="3451773"/>
                <a:ext cx="990600" cy="1859281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Arrow Connector 262"/>
              <p:cNvCxnSpPr>
                <a:stCxn id="302" idx="0"/>
              </p:cNvCxnSpPr>
              <p:nvPr/>
            </p:nvCxnSpPr>
            <p:spPr>
              <a:xfrm rot="5400000" flipH="1" flipV="1">
                <a:off x="2296245" y="3375358"/>
                <a:ext cx="21856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Arrow Connector 263"/>
              <p:cNvCxnSpPr/>
              <p:nvPr/>
            </p:nvCxnSpPr>
            <p:spPr>
              <a:xfrm rot="5400000" flipH="1" flipV="1">
                <a:off x="2730927" y="3795021"/>
                <a:ext cx="1332439" cy="1819425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Arrow Connector 264"/>
              <p:cNvCxnSpPr>
                <a:stCxn id="302" idx="0"/>
              </p:cNvCxnSpPr>
              <p:nvPr/>
            </p:nvCxnSpPr>
            <p:spPr>
              <a:xfrm rot="5400000" flipH="1" flipV="1">
                <a:off x="3134445" y="4213558"/>
                <a:ext cx="509258" cy="1835569"/>
              </a:xfrm>
              <a:prstGeom prst="straightConnector1">
                <a:avLst/>
              </a:prstGeom>
              <a:ln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6" name="Group 285"/>
            <p:cNvGrpSpPr/>
            <p:nvPr/>
          </p:nvGrpSpPr>
          <p:grpSpPr>
            <a:xfrm>
              <a:off x="2358280" y="2019996"/>
              <a:ext cx="251499" cy="3810492"/>
              <a:chOff x="2358279" y="2019910"/>
              <a:chExt cx="251499" cy="3810492"/>
            </a:xfrm>
          </p:grpSpPr>
          <p:grpSp>
            <p:nvGrpSpPr>
              <p:cNvPr id="287" name="Group 286"/>
              <p:cNvGrpSpPr/>
              <p:nvPr/>
            </p:nvGrpSpPr>
            <p:grpSpPr>
              <a:xfrm rot="5400000">
                <a:off x="1999169" y="2387511"/>
                <a:ext cx="978209" cy="243008"/>
                <a:chOff x="5220661" y="3675707"/>
                <a:chExt cx="978209" cy="243008"/>
              </a:xfrm>
            </p:grpSpPr>
            <p:sp>
              <p:nvSpPr>
                <p:cNvPr id="332" name="Rectangle 331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3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4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5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88" name="Group 287"/>
              <p:cNvGrpSpPr/>
              <p:nvPr/>
            </p:nvGrpSpPr>
            <p:grpSpPr>
              <a:xfrm rot="5400000">
                <a:off x="1994599" y="3808905"/>
                <a:ext cx="978209" cy="243008"/>
                <a:chOff x="5220661" y="3680277"/>
                <a:chExt cx="978209" cy="243008"/>
              </a:xfrm>
            </p:grpSpPr>
            <p:sp>
              <p:nvSpPr>
                <p:cNvPr id="311" name="Rectangle 310"/>
                <p:cNvSpPr/>
                <p:nvPr/>
              </p:nvSpPr>
              <p:spPr>
                <a:xfrm>
                  <a:off x="5220661" y="368027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1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2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89" name="Group 288"/>
              <p:cNvGrpSpPr/>
              <p:nvPr/>
            </p:nvGrpSpPr>
            <p:grpSpPr>
              <a:xfrm rot="5400000">
                <a:off x="1990678" y="5219794"/>
                <a:ext cx="978209" cy="243008"/>
                <a:chOff x="5220661" y="3675707"/>
                <a:chExt cx="978209" cy="243008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5220661" y="3675707"/>
                  <a:ext cx="978209" cy="243008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9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24733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339542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43175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523965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9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616121" y="3805705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1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716981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2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708333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3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4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00544" y="3805704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5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716980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6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892756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7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8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5986833" y="3805703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09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716979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0" name="Picture 8" descr="Ethernet Network Connector Rj-45 Lan Female Clip Art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0000" r="19589"/>
                <a:stretch/>
              </p:blipFill>
              <p:spPr bwMode="auto">
                <a:xfrm>
                  <a:off x="6079045" y="3805702"/>
                  <a:ext cx="92211" cy="7257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111" name="Cube 110"/>
            <p:cNvSpPr/>
            <p:nvPr/>
          </p:nvSpPr>
          <p:spPr>
            <a:xfrm rot="5400000" flipH="1">
              <a:off x="4207127" y="2829408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208668" y="2975732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3" name="Rectangle 83"/>
            <p:cNvSpPr/>
            <p:nvPr/>
          </p:nvSpPr>
          <p:spPr>
            <a:xfrm rot="5400000">
              <a:off x="4412375" y="2632705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83"/>
            <p:cNvSpPr/>
            <p:nvPr/>
          </p:nvSpPr>
          <p:spPr>
            <a:xfrm rot="5400000">
              <a:off x="4495241" y="3101823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 rot="5400000" flipH="1">
              <a:off x="4203206" y="3692743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204747" y="3839067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7" name="Rectangle 83"/>
            <p:cNvSpPr/>
            <p:nvPr/>
          </p:nvSpPr>
          <p:spPr>
            <a:xfrm rot="5400000">
              <a:off x="4408454" y="3496040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83"/>
            <p:cNvSpPr/>
            <p:nvPr/>
          </p:nvSpPr>
          <p:spPr>
            <a:xfrm rot="5400000">
              <a:off x="4491320" y="3965158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 rot="5400000" flipH="1">
              <a:off x="4190085" y="4569439"/>
              <a:ext cx="545969" cy="6781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4191626" y="4715763"/>
              <a:ext cx="401955" cy="529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3" name="Rectangle 83"/>
            <p:cNvSpPr/>
            <p:nvPr/>
          </p:nvSpPr>
          <p:spPr>
            <a:xfrm rot="5400000">
              <a:off x="4395333" y="4372736"/>
              <a:ext cx="125948" cy="65341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948" h="653415">
                  <a:moveTo>
                    <a:pt x="1905" y="0"/>
                  </a:moveTo>
                  <a:lnTo>
                    <a:pt x="124043" y="121920"/>
                  </a:lnTo>
                  <a:lnTo>
                    <a:pt x="125948" y="653415"/>
                  </a:lnTo>
                  <a:lnTo>
                    <a:pt x="0" y="527685"/>
                  </a:lnTo>
                  <a:lnTo>
                    <a:pt x="190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83"/>
            <p:cNvSpPr/>
            <p:nvPr/>
          </p:nvSpPr>
          <p:spPr>
            <a:xfrm rot="5400000">
              <a:off x="4478199" y="4841854"/>
              <a:ext cx="520283" cy="127635"/>
            </a:xfrm>
            <a:custGeom>
              <a:avLst/>
              <a:gdLst>
                <a:gd name="connsiteX0" fmla="*/ 0 w 230723"/>
                <a:gd name="connsiteY0" fmla="*/ 0 h 609600"/>
                <a:gd name="connsiteX1" fmla="*/ 230723 w 230723"/>
                <a:gd name="connsiteY1" fmla="*/ 0 h 609600"/>
                <a:gd name="connsiteX2" fmla="*/ 230723 w 230723"/>
                <a:gd name="connsiteY2" fmla="*/ 609600 h 609600"/>
                <a:gd name="connsiteX3" fmla="*/ 0 w 230723"/>
                <a:gd name="connsiteY3" fmla="*/ 609600 h 609600"/>
                <a:gd name="connsiteX4" fmla="*/ 0 w 230723"/>
                <a:gd name="connsiteY4" fmla="*/ 0 h 609600"/>
                <a:gd name="connsiteX0" fmla="*/ 123825 w 230723"/>
                <a:gd name="connsiteY0" fmla="*/ 0 h 645795"/>
                <a:gd name="connsiteX1" fmla="*/ 230723 w 230723"/>
                <a:gd name="connsiteY1" fmla="*/ 36195 h 645795"/>
                <a:gd name="connsiteX2" fmla="*/ 230723 w 230723"/>
                <a:gd name="connsiteY2" fmla="*/ 645795 h 645795"/>
                <a:gd name="connsiteX3" fmla="*/ 0 w 230723"/>
                <a:gd name="connsiteY3" fmla="*/ 645795 h 645795"/>
                <a:gd name="connsiteX4" fmla="*/ 123825 w 230723"/>
                <a:gd name="connsiteY4" fmla="*/ 0 h 645795"/>
                <a:gd name="connsiteX0" fmla="*/ 123825 w 234533"/>
                <a:gd name="connsiteY0" fmla="*/ 0 h 645795"/>
                <a:gd name="connsiteX1" fmla="*/ 234533 w 234533"/>
                <a:gd name="connsiteY1" fmla="*/ 116205 h 645795"/>
                <a:gd name="connsiteX2" fmla="*/ 230723 w 234533"/>
                <a:gd name="connsiteY2" fmla="*/ 645795 h 645795"/>
                <a:gd name="connsiteX3" fmla="*/ 0 w 234533"/>
                <a:gd name="connsiteY3" fmla="*/ 645795 h 645795"/>
                <a:gd name="connsiteX4" fmla="*/ 123825 w 234533"/>
                <a:gd name="connsiteY4" fmla="*/ 0 h 645795"/>
                <a:gd name="connsiteX0" fmla="*/ 13335 w 124043"/>
                <a:gd name="connsiteY0" fmla="*/ 0 h 645795"/>
                <a:gd name="connsiteX1" fmla="*/ 124043 w 124043"/>
                <a:gd name="connsiteY1" fmla="*/ 116205 h 645795"/>
                <a:gd name="connsiteX2" fmla="*/ 120233 w 124043"/>
                <a:gd name="connsiteY2" fmla="*/ 645795 h 645795"/>
                <a:gd name="connsiteX3" fmla="*/ 0 w 124043"/>
                <a:gd name="connsiteY3" fmla="*/ 502920 h 645795"/>
                <a:gd name="connsiteX4" fmla="*/ 13335 w 124043"/>
                <a:gd name="connsiteY4" fmla="*/ 0 h 645795"/>
                <a:gd name="connsiteX0" fmla="*/ 13335 w 125948"/>
                <a:gd name="connsiteY0" fmla="*/ 0 h 628650"/>
                <a:gd name="connsiteX1" fmla="*/ 124043 w 125948"/>
                <a:gd name="connsiteY1" fmla="*/ 116205 h 628650"/>
                <a:gd name="connsiteX2" fmla="*/ 125948 w 125948"/>
                <a:gd name="connsiteY2" fmla="*/ 628650 h 628650"/>
                <a:gd name="connsiteX3" fmla="*/ 0 w 125948"/>
                <a:gd name="connsiteY3" fmla="*/ 502920 h 628650"/>
                <a:gd name="connsiteX4" fmla="*/ 13335 w 125948"/>
                <a:gd name="connsiteY4" fmla="*/ 0 h 628650"/>
                <a:gd name="connsiteX0" fmla="*/ 3810 w 116423"/>
                <a:gd name="connsiteY0" fmla="*/ 0 h 628650"/>
                <a:gd name="connsiteX1" fmla="*/ 114518 w 116423"/>
                <a:gd name="connsiteY1" fmla="*/ 116205 h 628650"/>
                <a:gd name="connsiteX2" fmla="*/ 116423 w 116423"/>
                <a:gd name="connsiteY2" fmla="*/ 628650 h 628650"/>
                <a:gd name="connsiteX3" fmla="*/ 0 w 116423"/>
                <a:gd name="connsiteY3" fmla="*/ 514350 h 628650"/>
                <a:gd name="connsiteX4" fmla="*/ 3810 w 116423"/>
                <a:gd name="connsiteY4" fmla="*/ 0 h 628650"/>
                <a:gd name="connsiteX0" fmla="*/ 0 w 120233"/>
                <a:gd name="connsiteY0" fmla="*/ 0 h 632460"/>
                <a:gd name="connsiteX1" fmla="*/ 118328 w 120233"/>
                <a:gd name="connsiteY1" fmla="*/ 120015 h 632460"/>
                <a:gd name="connsiteX2" fmla="*/ 120233 w 120233"/>
                <a:gd name="connsiteY2" fmla="*/ 632460 h 632460"/>
                <a:gd name="connsiteX3" fmla="*/ 3810 w 120233"/>
                <a:gd name="connsiteY3" fmla="*/ 518160 h 632460"/>
                <a:gd name="connsiteX4" fmla="*/ 0 w 120233"/>
                <a:gd name="connsiteY4" fmla="*/ 0 h 632460"/>
                <a:gd name="connsiteX0" fmla="*/ 0 w 118328"/>
                <a:gd name="connsiteY0" fmla="*/ 0 h 643890"/>
                <a:gd name="connsiteX1" fmla="*/ 116423 w 118328"/>
                <a:gd name="connsiteY1" fmla="*/ 131445 h 643890"/>
                <a:gd name="connsiteX2" fmla="*/ 118328 w 118328"/>
                <a:gd name="connsiteY2" fmla="*/ 643890 h 643890"/>
                <a:gd name="connsiteX3" fmla="*/ 1905 w 118328"/>
                <a:gd name="connsiteY3" fmla="*/ 529590 h 643890"/>
                <a:gd name="connsiteX4" fmla="*/ 0 w 118328"/>
                <a:gd name="connsiteY4" fmla="*/ 0 h 643890"/>
                <a:gd name="connsiteX0" fmla="*/ 0 w 122138"/>
                <a:gd name="connsiteY0" fmla="*/ 0 h 643890"/>
                <a:gd name="connsiteX1" fmla="*/ 122138 w 122138"/>
                <a:gd name="connsiteY1" fmla="*/ 121920 h 643890"/>
                <a:gd name="connsiteX2" fmla="*/ 118328 w 122138"/>
                <a:gd name="connsiteY2" fmla="*/ 643890 h 643890"/>
                <a:gd name="connsiteX3" fmla="*/ 1905 w 122138"/>
                <a:gd name="connsiteY3" fmla="*/ 529590 h 643890"/>
                <a:gd name="connsiteX4" fmla="*/ 0 w 122138"/>
                <a:gd name="connsiteY4" fmla="*/ 0 h 643890"/>
                <a:gd name="connsiteX0" fmla="*/ 0 w 124043"/>
                <a:gd name="connsiteY0" fmla="*/ 0 h 653415"/>
                <a:gd name="connsiteX1" fmla="*/ 122138 w 124043"/>
                <a:gd name="connsiteY1" fmla="*/ 121920 h 653415"/>
                <a:gd name="connsiteX2" fmla="*/ 124043 w 124043"/>
                <a:gd name="connsiteY2" fmla="*/ 653415 h 653415"/>
                <a:gd name="connsiteX3" fmla="*/ 1905 w 124043"/>
                <a:gd name="connsiteY3" fmla="*/ 529590 h 653415"/>
                <a:gd name="connsiteX4" fmla="*/ 0 w 124043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31495 h 653415"/>
                <a:gd name="connsiteX4" fmla="*/ 1905 w 125948"/>
                <a:gd name="connsiteY4" fmla="*/ 0 h 653415"/>
                <a:gd name="connsiteX0" fmla="*/ 1905 w 125948"/>
                <a:gd name="connsiteY0" fmla="*/ 0 h 653415"/>
                <a:gd name="connsiteX1" fmla="*/ 124043 w 125948"/>
                <a:gd name="connsiteY1" fmla="*/ 121920 h 653415"/>
                <a:gd name="connsiteX2" fmla="*/ 125948 w 125948"/>
                <a:gd name="connsiteY2" fmla="*/ 653415 h 653415"/>
                <a:gd name="connsiteX3" fmla="*/ 0 w 125948"/>
                <a:gd name="connsiteY3" fmla="*/ 527685 h 653415"/>
                <a:gd name="connsiteX4" fmla="*/ 1905 w 125948"/>
                <a:gd name="connsiteY4" fmla="*/ 0 h 653415"/>
                <a:gd name="connsiteX0" fmla="*/ 1905 w 305018"/>
                <a:gd name="connsiteY0" fmla="*/ 0 h 527685"/>
                <a:gd name="connsiteX1" fmla="*/ 124043 w 305018"/>
                <a:gd name="connsiteY1" fmla="*/ 121920 h 527685"/>
                <a:gd name="connsiteX2" fmla="*/ 305018 w 305018"/>
                <a:gd name="connsiteY2" fmla="*/ 358140 h 527685"/>
                <a:gd name="connsiteX3" fmla="*/ 0 w 305018"/>
                <a:gd name="connsiteY3" fmla="*/ 527685 h 527685"/>
                <a:gd name="connsiteX4" fmla="*/ 1905 w 305018"/>
                <a:gd name="connsiteY4" fmla="*/ 0 h 527685"/>
                <a:gd name="connsiteX0" fmla="*/ 62865 w 365978"/>
                <a:gd name="connsiteY0" fmla="*/ 0 h 360045"/>
                <a:gd name="connsiteX1" fmla="*/ 185003 w 365978"/>
                <a:gd name="connsiteY1" fmla="*/ 121920 h 360045"/>
                <a:gd name="connsiteX2" fmla="*/ 365978 w 365978"/>
                <a:gd name="connsiteY2" fmla="*/ 358140 h 360045"/>
                <a:gd name="connsiteX3" fmla="*/ 0 w 365978"/>
                <a:gd name="connsiteY3" fmla="*/ 360045 h 360045"/>
                <a:gd name="connsiteX4" fmla="*/ 62865 w 365978"/>
                <a:gd name="connsiteY4" fmla="*/ 0 h 360045"/>
                <a:gd name="connsiteX0" fmla="*/ 0 w 489803"/>
                <a:gd name="connsiteY0" fmla="*/ 123825 h 238125"/>
                <a:gd name="connsiteX1" fmla="*/ 308828 w 489803"/>
                <a:gd name="connsiteY1" fmla="*/ 0 h 238125"/>
                <a:gd name="connsiteX2" fmla="*/ 489803 w 489803"/>
                <a:gd name="connsiteY2" fmla="*/ 236220 h 238125"/>
                <a:gd name="connsiteX3" fmla="*/ 123825 w 489803"/>
                <a:gd name="connsiteY3" fmla="*/ 238125 h 238125"/>
                <a:gd name="connsiteX4" fmla="*/ 0 w 489803"/>
                <a:gd name="connsiteY4" fmla="*/ 123825 h 238125"/>
                <a:gd name="connsiteX0" fmla="*/ 0 w 489803"/>
                <a:gd name="connsiteY0" fmla="*/ 15240 h 129540"/>
                <a:gd name="connsiteX1" fmla="*/ 331688 w 489803"/>
                <a:gd name="connsiteY1" fmla="*/ 0 h 129540"/>
                <a:gd name="connsiteX2" fmla="*/ 489803 w 489803"/>
                <a:gd name="connsiteY2" fmla="*/ 127635 h 129540"/>
                <a:gd name="connsiteX3" fmla="*/ 123825 w 489803"/>
                <a:gd name="connsiteY3" fmla="*/ 129540 h 129540"/>
                <a:gd name="connsiteX4" fmla="*/ 0 w 489803"/>
                <a:gd name="connsiteY4" fmla="*/ 15240 h 129540"/>
                <a:gd name="connsiteX0" fmla="*/ 0 w 489803"/>
                <a:gd name="connsiteY0" fmla="*/ 1905 h 116205"/>
                <a:gd name="connsiteX1" fmla="*/ 385028 w 489803"/>
                <a:gd name="connsiteY1" fmla="*/ 0 h 116205"/>
                <a:gd name="connsiteX2" fmla="*/ 489803 w 489803"/>
                <a:gd name="connsiteY2" fmla="*/ 114300 h 116205"/>
                <a:gd name="connsiteX3" fmla="*/ 123825 w 489803"/>
                <a:gd name="connsiteY3" fmla="*/ 116205 h 116205"/>
                <a:gd name="connsiteX4" fmla="*/ 0 w 489803"/>
                <a:gd name="connsiteY4" fmla="*/ 1905 h 116205"/>
                <a:gd name="connsiteX0" fmla="*/ 0 w 505043"/>
                <a:gd name="connsiteY0" fmla="*/ 0 h 121920"/>
                <a:gd name="connsiteX1" fmla="*/ 400268 w 505043"/>
                <a:gd name="connsiteY1" fmla="*/ 5715 h 121920"/>
                <a:gd name="connsiteX2" fmla="*/ 505043 w 505043"/>
                <a:gd name="connsiteY2" fmla="*/ 120015 h 121920"/>
                <a:gd name="connsiteX3" fmla="*/ 139065 w 505043"/>
                <a:gd name="connsiteY3" fmla="*/ 121920 h 121920"/>
                <a:gd name="connsiteX4" fmla="*/ 0 w 505043"/>
                <a:gd name="connsiteY4" fmla="*/ 0 h 121920"/>
                <a:gd name="connsiteX0" fmla="*/ 0 w 505043"/>
                <a:gd name="connsiteY0" fmla="*/ 1905 h 123825"/>
                <a:gd name="connsiteX1" fmla="*/ 404078 w 505043"/>
                <a:gd name="connsiteY1" fmla="*/ 0 h 123825"/>
                <a:gd name="connsiteX2" fmla="*/ 505043 w 505043"/>
                <a:gd name="connsiteY2" fmla="*/ 121920 h 123825"/>
                <a:gd name="connsiteX3" fmla="*/ 139065 w 505043"/>
                <a:gd name="connsiteY3" fmla="*/ 123825 h 123825"/>
                <a:gd name="connsiteX4" fmla="*/ 0 w 505043"/>
                <a:gd name="connsiteY4" fmla="*/ 1905 h 123825"/>
                <a:gd name="connsiteX0" fmla="*/ 0 w 514568"/>
                <a:gd name="connsiteY0" fmla="*/ 1905 h 123825"/>
                <a:gd name="connsiteX1" fmla="*/ 404078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3825"/>
                <a:gd name="connsiteX1" fmla="*/ 398363 w 514568"/>
                <a:gd name="connsiteY1" fmla="*/ 0 h 123825"/>
                <a:gd name="connsiteX2" fmla="*/ 514568 w 514568"/>
                <a:gd name="connsiteY2" fmla="*/ 121920 h 123825"/>
                <a:gd name="connsiteX3" fmla="*/ 139065 w 514568"/>
                <a:gd name="connsiteY3" fmla="*/ 123825 h 123825"/>
                <a:gd name="connsiteX4" fmla="*/ 0 w 514568"/>
                <a:gd name="connsiteY4" fmla="*/ 1905 h 123825"/>
                <a:gd name="connsiteX0" fmla="*/ 0 w 514568"/>
                <a:gd name="connsiteY0" fmla="*/ 1905 h 121920"/>
                <a:gd name="connsiteX1" fmla="*/ 398363 w 514568"/>
                <a:gd name="connsiteY1" fmla="*/ 0 h 121920"/>
                <a:gd name="connsiteX2" fmla="*/ 514568 w 514568"/>
                <a:gd name="connsiteY2" fmla="*/ 121920 h 121920"/>
                <a:gd name="connsiteX3" fmla="*/ 129540 w 514568"/>
                <a:gd name="connsiteY3" fmla="*/ 121920 h 121920"/>
                <a:gd name="connsiteX4" fmla="*/ 0 w 514568"/>
                <a:gd name="connsiteY4" fmla="*/ 1905 h 121920"/>
                <a:gd name="connsiteX0" fmla="*/ 0 w 520283"/>
                <a:gd name="connsiteY0" fmla="*/ 1905 h 125730"/>
                <a:gd name="connsiteX1" fmla="*/ 398363 w 520283"/>
                <a:gd name="connsiteY1" fmla="*/ 0 h 125730"/>
                <a:gd name="connsiteX2" fmla="*/ 520283 w 520283"/>
                <a:gd name="connsiteY2" fmla="*/ 125730 h 125730"/>
                <a:gd name="connsiteX3" fmla="*/ 129540 w 520283"/>
                <a:gd name="connsiteY3" fmla="*/ 121920 h 125730"/>
                <a:gd name="connsiteX4" fmla="*/ 0 w 520283"/>
                <a:gd name="connsiteY4" fmla="*/ 1905 h 125730"/>
                <a:gd name="connsiteX0" fmla="*/ 0 w 520283"/>
                <a:gd name="connsiteY0" fmla="*/ 1905 h 127635"/>
                <a:gd name="connsiteX1" fmla="*/ 398363 w 520283"/>
                <a:gd name="connsiteY1" fmla="*/ 0 h 127635"/>
                <a:gd name="connsiteX2" fmla="*/ 520283 w 520283"/>
                <a:gd name="connsiteY2" fmla="*/ 125730 h 127635"/>
                <a:gd name="connsiteX3" fmla="*/ 133350 w 520283"/>
                <a:gd name="connsiteY3" fmla="*/ 127635 h 127635"/>
                <a:gd name="connsiteX4" fmla="*/ 0 w 520283"/>
                <a:gd name="connsiteY4" fmla="*/ 1905 h 1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283" h="127635">
                  <a:moveTo>
                    <a:pt x="0" y="1905"/>
                  </a:moveTo>
                  <a:lnTo>
                    <a:pt x="398363" y="0"/>
                  </a:lnTo>
                  <a:lnTo>
                    <a:pt x="520283" y="125730"/>
                  </a:lnTo>
                  <a:lnTo>
                    <a:pt x="133350" y="127635"/>
                  </a:lnTo>
                  <a:lnTo>
                    <a:pt x="0" y="1905"/>
                  </a:lnTo>
                  <a:close/>
                </a:path>
              </a:pathLst>
            </a:custGeom>
            <a:gradFill>
              <a:gsLst>
                <a:gs pos="0">
                  <a:schemeClr val="dk1">
                    <a:tint val="50000"/>
                    <a:satMod val="300000"/>
                  </a:schemeClr>
                </a:gs>
                <a:gs pos="61000">
                  <a:schemeClr val="dk1">
                    <a:tint val="37000"/>
                    <a:satMod val="300000"/>
                    <a:lumMod val="66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5" name="Rectangle 354"/>
          <p:cNvSpPr/>
          <p:nvPr/>
        </p:nvSpPr>
        <p:spPr>
          <a:xfrm>
            <a:off x="2350129" y="1809254"/>
            <a:ext cx="4235870" cy="426932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58" name="Rectangle 23"/>
          <p:cNvSpPr>
            <a:spLocks noChangeArrowheads="1"/>
          </p:cNvSpPr>
          <p:nvPr/>
        </p:nvSpPr>
        <p:spPr bwMode="auto">
          <a:xfrm>
            <a:off x="2298646" y="1801073"/>
            <a:ext cx="4419600" cy="41931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85" name="Rectangle 384"/>
          <p:cNvSpPr/>
          <p:nvPr/>
        </p:nvSpPr>
        <p:spPr>
          <a:xfrm>
            <a:off x="1246985" y="1826675"/>
            <a:ext cx="373586" cy="871258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1246985" y="3241142"/>
            <a:ext cx="373586" cy="137612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229" name="Group 228"/>
          <p:cNvGrpSpPr/>
          <p:nvPr/>
        </p:nvGrpSpPr>
        <p:grpSpPr>
          <a:xfrm>
            <a:off x="306129" y="2323301"/>
            <a:ext cx="821958" cy="1281913"/>
            <a:chOff x="306129" y="2323301"/>
            <a:chExt cx="821958" cy="1281913"/>
          </a:xfrm>
        </p:grpSpPr>
        <p:grpSp>
          <p:nvGrpSpPr>
            <p:cNvPr id="227" name="Group 226"/>
            <p:cNvGrpSpPr/>
            <p:nvPr/>
          </p:nvGrpSpPr>
          <p:grpSpPr>
            <a:xfrm>
              <a:off x="306129" y="2323301"/>
              <a:ext cx="821958" cy="1281913"/>
              <a:chOff x="-304800" y="2106301"/>
              <a:chExt cx="1501201" cy="2341253"/>
            </a:xfrm>
          </p:grpSpPr>
          <p:sp>
            <p:nvSpPr>
              <p:cNvPr id="366" name="Line 31"/>
              <p:cNvSpPr>
                <a:spLocks noChangeShapeType="1"/>
              </p:cNvSpPr>
              <p:nvPr/>
            </p:nvSpPr>
            <p:spPr bwMode="auto">
              <a:xfrm>
                <a:off x="1186393" y="2106301"/>
                <a:ext cx="0" cy="234125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7" name="Freeform 33"/>
              <p:cNvSpPr>
                <a:spLocks/>
              </p:cNvSpPr>
              <p:nvPr/>
            </p:nvSpPr>
            <p:spPr bwMode="auto">
              <a:xfrm>
                <a:off x="67989" y="2394379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8" name="Line 34"/>
              <p:cNvSpPr>
                <a:spLocks noChangeShapeType="1"/>
              </p:cNvSpPr>
              <p:nvPr/>
            </p:nvSpPr>
            <p:spPr bwMode="auto">
              <a:xfrm>
                <a:off x="-304800" y="2118062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69" name="Freeform 35"/>
              <p:cNvSpPr>
                <a:spLocks/>
              </p:cNvSpPr>
              <p:nvPr/>
            </p:nvSpPr>
            <p:spPr bwMode="auto">
              <a:xfrm>
                <a:off x="67989" y="2653909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7" name="Line 32"/>
              <p:cNvSpPr>
                <a:spLocks noChangeShapeType="1"/>
              </p:cNvSpPr>
              <p:nvPr/>
            </p:nvSpPr>
            <p:spPr bwMode="auto">
              <a:xfrm>
                <a:off x="-302372" y="4434840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8" name="Freeform 33"/>
              <p:cNvSpPr>
                <a:spLocks/>
              </p:cNvSpPr>
              <p:nvPr/>
            </p:nvSpPr>
            <p:spPr bwMode="auto">
              <a:xfrm>
                <a:off x="67988" y="2898228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79" name="Freeform 35"/>
              <p:cNvSpPr>
                <a:spLocks/>
              </p:cNvSpPr>
              <p:nvPr/>
            </p:nvSpPr>
            <p:spPr bwMode="auto">
              <a:xfrm>
                <a:off x="67988" y="3157758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0" name="Freeform 33"/>
              <p:cNvSpPr>
                <a:spLocks/>
              </p:cNvSpPr>
              <p:nvPr/>
            </p:nvSpPr>
            <p:spPr bwMode="auto">
              <a:xfrm>
                <a:off x="67988" y="3411136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1" name="Freeform 35"/>
              <p:cNvSpPr>
                <a:spLocks/>
              </p:cNvSpPr>
              <p:nvPr/>
            </p:nvSpPr>
            <p:spPr bwMode="auto">
              <a:xfrm>
                <a:off x="67988" y="3670666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2" name="Freeform 35"/>
              <p:cNvSpPr>
                <a:spLocks/>
              </p:cNvSpPr>
              <p:nvPr/>
            </p:nvSpPr>
            <p:spPr bwMode="auto">
              <a:xfrm>
                <a:off x="73667" y="3934647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83" name="Freeform 33"/>
              <p:cNvSpPr>
                <a:spLocks/>
              </p:cNvSpPr>
              <p:nvPr/>
            </p:nvSpPr>
            <p:spPr bwMode="auto">
              <a:xfrm>
                <a:off x="73667" y="4188025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390" name="Rectangle 389"/>
            <p:cNvSpPr/>
            <p:nvPr/>
          </p:nvSpPr>
          <p:spPr>
            <a:xfrm rot="5400000">
              <a:off x="1001204" y="236336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 rot="5400000">
              <a:off x="913030" y="2363365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2" name="Rectangle 391"/>
            <p:cNvSpPr/>
            <p:nvPr/>
          </p:nvSpPr>
          <p:spPr>
            <a:xfrm rot="5400000">
              <a:off x="822894" y="2363365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3" name="Rectangle 392"/>
            <p:cNvSpPr/>
            <p:nvPr/>
          </p:nvSpPr>
          <p:spPr>
            <a:xfrm rot="5400000">
              <a:off x="734720" y="2363366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30000"/>
                  </a:schemeClr>
                </a:gs>
                <a:gs pos="100000">
                  <a:schemeClr val="accent6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4" name="Rectangle 393"/>
            <p:cNvSpPr/>
            <p:nvPr/>
          </p:nvSpPr>
          <p:spPr>
            <a:xfrm rot="5400000">
              <a:off x="999127" y="3063430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6" name="Rectangle 395"/>
            <p:cNvSpPr/>
            <p:nvPr/>
          </p:nvSpPr>
          <p:spPr>
            <a:xfrm rot="5400000">
              <a:off x="907457" y="3063936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7" name="Rectangle 396"/>
            <p:cNvSpPr/>
            <p:nvPr/>
          </p:nvSpPr>
          <p:spPr>
            <a:xfrm rot="5400000">
              <a:off x="558371" y="236336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8" name="Rectangle 397"/>
            <p:cNvSpPr/>
            <p:nvPr/>
          </p:nvSpPr>
          <p:spPr>
            <a:xfrm rot="5400000">
              <a:off x="646546" y="23642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9" name="Rectangle 398"/>
            <p:cNvSpPr/>
            <p:nvPr/>
          </p:nvSpPr>
          <p:spPr>
            <a:xfrm rot="5400000">
              <a:off x="995630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1" name="Rectangle 400"/>
            <p:cNvSpPr/>
            <p:nvPr/>
          </p:nvSpPr>
          <p:spPr>
            <a:xfrm rot="5400000">
              <a:off x="907456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2" name="Rectangle 401"/>
            <p:cNvSpPr/>
            <p:nvPr/>
          </p:nvSpPr>
          <p:spPr>
            <a:xfrm rot="5400000">
              <a:off x="815799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3" name="Rectangle 402"/>
            <p:cNvSpPr/>
            <p:nvPr/>
          </p:nvSpPr>
          <p:spPr>
            <a:xfrm rot="5400000">
              <a:off x="727625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4" name="Rectangle 403"/>
            <p:cNvSpPr/>
            <p:nvPr/>
          </p:nvSpPr>
          <p:spPr>
            <a:xfrm rot="5400000">
              <a:off x="638774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5" name="Rectangle 404"/>
            <p:cNvSpPr/>
            <p:nvPr/>
          </p:nvSpPr>
          <p:spPr>
            <a:xfrm rot="5400000">
              <a:off x="550600" y="3346704"/>
              <a:ext cx="135976" cy="88173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100000">
                  <a:srgbClr val="FFFF00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1517" y="2027976"/>
            <a:ext cx="5721790" cy="3355235"/>
            <a:chOff x="1611517" y="2027976"/>
            <a:chExt cx="5721790" cy="3355235"/>
          </a:xfrm>
        </p:grpSpPr>
        <p:sp>
          <p:nvSpPr>
            <p:cNvPr id="231" name="Freeform 230"/>
            <p:cNvSpPr/>
            <p:nvPr/>
          </p:nvSpPr>
          <p:spPr>
            <a:xfrm>
              <a:off x="1611517" y="2027976"/>
              <a:ext cx="5703683" cy="905347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03683" h="905347">
                  <a:moveTo>
                    <a:pt x="0" y="905347"/>
                  </a:moveTo>
                  <a:cubicBezTo>
                    <a:pt x="490396" y="682028"/>
                    <a:pt x="980792" y="458709"/>
                    <a:pt x="1638677" y="416460"/>
                  </a:cubicBezTo>
                  <a:cubicBezTo>
                    <a:pt x="2296562" y="374210"/>
                    <a:pt x="3269810" y="721260"/>
                    <a:pt x="3947311" y="651850"/>
                  </a:cubicBezTo>
                  <a:cubicBezTo>
                    <a:pt x="4624812" y="582440"/>
                    <a:pt x="5164247" y="291220"/>
                    <a:pt x="5703683" y="0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1623507" y="2847551"/>
              <a:ext cx="5685576" cy="2535660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85576" h="2503340">
                  <a:moveTo>
                    <a:pt x="0" y="127357"/>
                  </a:moveTo>
                  <a:cubicBezTo>
                    <a:pt x="490396" y="-95962"/>
                    <a:pt x="1419885" y="-56156"/>
                    <a:pt x="1982709" y="493933"/>
                  </a:cubicBezTo>
                  <a:cubicBezTo>
                    <a:pt x="2545533" y="1044022"/>
                    <a:pt x="2651157" y="1859532"/>
                    <a:pt x="3268301" y="2194433"/>
                  </a:cubicBezTo>
                  <a:cubicBezTo>
                    <a:pt x="3885445" y="2529334"/>
                    <a:pt x="5046551" y="2472790"/>
                    <a:pt x="5685576" y="2503340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1629624" y="2618263"/>
              <a:ext cx="5703683" cy="1763614"/>
            </a:xfrm>
            <a:custGeom>
              <a:avLst/>
              <a:gdLst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3974471 w 5703683"/>
                <a:gd name="connsiteY4" fmla="*/ 1187143 h 1757511"/>
                <a:gd name="connsiteX5" fmla="*/ 4970352 w 5703683"/>
                <a:gd name="connsiteY5" fmla="*/ 1413480 h 1757511"/>
                <a:gd name="connsiteX6" fmla="*/ 5703683 w 5703683"/>
                <a:gd name="connsiteY6" fmla="*/ 1757511 h 1757511"/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3938257 w 5703683"/>
                <a:gd name="connsiteY4" fmla="*/ 987967 h 1757511"/>
                <a:gd name="connsiteX5" fmla="*/ 4970352 w 5703683"/>
                <a:gd name="connsiteY5" fmla="*/ 1413480 h 1757511"/>
                <a:gd name="connsiteX6" fmla="*/ 5703683 w 5703683"/>
                <a:gd name="connsiteY6" fmla="*/ 1757511 h 1757511"/>
                <a:gd name="connsiteX0" fmla="*/ 0 w 5703683"/>
                <a:gd name="connsiteY0" fmla="*/ 318010 h 1757511"/>
                <a:gd name="connsiteX1" fmla="*/ 688063 w 5703683"/>
                <a:gd name="connsiteY1" fmla="*/ 37353 h 1757511"/>
                <a:gd name="connsiteX2" fmla="*/ 1385180 w 5703683"/>
                <a:gd name="connsiteY2" fmla="*/ 46406 h 1757511"/>
                <a:gd name="connsiteX3" fmla="*/ 2806574 w 5703683"/>
                <a:gd name="connsiteY3" fmla="*/ 435705 h 1757511"/>
                <a:gd name="connsiteX4" fmla="*/ 4970352 w 5703683"/>
                <a:gd name="connsiteY4" fmla="*/ 1413480 h 1757511"/>
                <a:gd name="connsiteX5" fmla="*/ 5703683 w 5703683"/>
                <a:gd name="connsiteY5" fmla="*/ 1757511 h 1757511"/>
                <a:gd name="connsiteX0" fmla="*/ 0 w 5703683"/>
                <a:gd name="connsiteY0" fmla="*/ 317439 h 1756940"/>
                <a:gd name="connsiteX1" fmla="*/ 688063 w 5703683"/>
                <a:gd name="connsiteY1" fmla="*/ 36782 h 1756940"/>
                <a:gd name="connsiteX2" fmla="*/ 1385180 w 5703683"/>
                <a:gd name="connsiteY2" fmla="*/ 45835 h 1756940"/>
                <a:gd name="connsiteX3" fmla="*/ 3213980 w 5703683"/>
                <a:gd name="connsiteY3" fmla="*/ 426081 h 1756940"/>
                <a:gd name="connsiteX4" fmla="*/ 4970352 w 5703683"/>
                <a:gd name="connsiteY4" fmla="*/ 1412909 h 1756940"/>
                <a:gd name="connsiteX5" fmla="*/ 5703683 w 5703683"/>
                <a:gd name="connsiteY5" fmla="*/ 1756940 h 1756940"/>
                <a:gd name="connsiteX0" fmla="*/ 0 w 5703683"/>
                <a:gd name="connsiteY0" fmla="*/ 300808 h 1740309"/>
                <a:gd name="connsiteX1" fmla="*/ 688063 w 5703683"/>
                <a:gd name="connsiteY1" fmla="*/ 20151 h 1740309"/>
                <a:gd name="connsiteX2" fmla="*/ 1883121 w 5703683"/>
                <a:gd name="connsiteY2" fmla="*/ 65418 h 1740309"/>
                <a:gd name="connsiteX3" fmla="*/ 3213980 w 5703683"/>
                <a:gd name="connsiteY3" fmla="*/ 409450 h 1740309"/>
                <a:gd name="connsiteX4" fmla="*/ 4970352 w 5703683"/>
                <a:gd name="connsiteY4" fmla="*/ 1396278 h 1740309"/>
                <a:gd name="connsiteX5" fmla="*/ 5703683 w 5703683"/>
                <a:gd name="connsiteY5" fmla="*/ 1740309 h 1740309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4970352 w 5703683"/>
                <a:gd name="connsiteY4" fmla="*/ 1406181 h 1750212"/>
                <a:gd name="connsiteX5" fmla="*/ 5703683 w 5703683"/>
                <a:gd name="connsiteY5" fmla="*/ 1750212 h 1750212"/>
                <a:gd name="connsiteX0" fmla="*/ 0 w 5703683"/>
                <a:gd name="connsiteY0" fmla="*/ 310711 h 1750212"/>
                <a:gd name="connsiteX1" fmla="*/ 688063 w 5703683"/>
                <a:gd name="connsiteY1" fmla="*/ 30054 h 1750212"/>
                <a:gd name="connsiteX2" fmla="*/ 1883121 w 5703683"/>
                <a:gd name="connsiteY2" fmla="*/ 75321 h 1750212"/>
                <a:gd name="connsiteX3" fmla="*/ 3503691 w 5703683"/>
                <a:gd name="connsiteY3" fmla="*/ 627583 h 1750212"/>
                <a:gd name="connsiteX4" fmla="*/ 5703683 w 5703683"/>
                <a:gd name="connsiteY4" fmla="*/ 1750212 h 1750212"/>
                <a:gd name="connsiteX0" fmla="*/ 0 w 5703683"/>
                <a:gd name="connsiteY0" fmla="*/ 336666 h 1776167"/>
                <a:gd name="connsiteX1" fmla="*/ 1041148 w 5703683"/>
                <a:gd name="connsiteY1" fmla="*/ 19795 h 1776167"/>
                <a:gd name="connsiteX2" fmla="*/ 1883121 w 5703683"/>
                <a:gd name="connsiteY2" fmla="*/ 101276 h 1776167"/>
                <a:gd name="connsiteX3" fmla="*/ 3503691 w 5703683"/>
                <a:gd name="connsiteY3" fmla="*/ 653538 h 1776167"/>
                <a:gd name="connsiteX4" fmla="*/ 5703683 w 5703683"/>
                <a:gd name="connsiteY4" fmla="*/ 1776167 h 1776167"/>
                <a:gd name="connsiteX0" fmla="*/ 0 w 5703683"/>
                <a:gd name="connsiteY0" fmla="*/ 320154 h 1759655"/>
                <a:gd name="connsiteX1" fmla="*/ 1041148 w 5703683"/>
                <a:gd name="connsiteY1" fmla="*/ 3283 h 1759655"/>
                <a:gd name="connsiteX2" fmla="*/ 2372008 w 5703683"/>
                <a:gd name="connsiteY2" fmla="*/ 184352 h 1759655"/>
                <a:gd name="connsiteX3" fmla="*/ 3503691 w 5703683"/>
                <a:gd name="connsiteY3" fmla="*/ 637026 h 1759655"/>
                <a:gd name="connsiteX4" fmla="*/ 5703683 w 5703683"/>
                <a:gd name="connsiteY4" fmla="*/ 1759655 h 1759655"/>
                <a:gd name="connsiteX0" fmla="*/ 0 w 5703683"/>
                <a:gd name="connsiteY0" fmla="*/ 324113 h 1763614"/>
                <a:gd name="connsiteX1" fmla="*/ 1041148 w 5703683"/>
                <a:gd name="connsiteY1" fmla="*/ 7242 h 1763614"/>
                <a:gd name="connsiteX2" fmla="*/ 2372008 w 5703683"/>
                <a:gd name="connsiteY2" fmla="*/ 188311 h 1763614"/>
                <a:gd name="connsiteX3" fmla="*/ 4372824 w 5703683"/>
                <a:gd name="connsiteY3" fmla="*/ 1093658 h 1763614"/>
                <a:gd name="connsiteX4" fmla="*/ 5703683 w 5703683"/>
                <a:gd name="connsiteY4" fmla="*/ 1763614 h 176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3683" h="1763614">
                  <a:moveTo>
                    <a:pt x="0" y="324113"/>
                  </a:moveTo>
                  <a:cubicBezTo>
                    <a:pt x="228600" y="206418"/>
                    <a:pt x="645813" y="29876"/>
                    <a:pt x="1041148" y="7242"/>
                  </a:cubicBezTo>
                  <a:cubicBezTo>
                    <a:pt x="1436483" y="-15392"/>
                    <a:pt x="1816729" y="7242"/>
                    <a:pt x="2372008" y="188311"/>
                  </a:cubicBezTo>
                  <a:cubicBezTo>
                    <a:pt x="2927287" y="369380"/>
                    <a:pt x="3817545" y="831107"/>
                    <a:pt x="4372824" y="1093658"/>
                  </a:cubicBezTo>
                  <a:cubicBezTo>
                    <a:pt x="4928103" y="1356209"/>
                    <a:pt x="5245351" y="1529733"/>
                    <a:pt x="5703683" y="1763614"/>
                  </a:cubicBezTo>
                </a:path>
              </a:pathLst>
            </a:custGeom>
            <a:noFill/>
            <a:ln w="50800">
              <a:solidFill>
                <a:srgbClr val="0033CC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295783" y="4280687"/>
            <a:ext cx="821958" cy="1281913"/>
            <a:chOff x="295783" y="4280687"/>
            <a:chExt cx="821958" cy="1281913"/>
          </a:xfrm>
        </p:grpSpPr>
        <p:grpSp>
          <p:nvGrpSpPr>
            <p:cNvPr id="408" name="Group 407"/>
            <p:cNvGrpSpPr/>
            <p:nvPr/>
          </p:nvGrpSpPr>
          <p:grpSpPr>
            <a:xfrm>
              <a:off x="295783" y="4280687"/>
              <a:ext cx="821958" cy="1281913"/>
              <a:chOff x="-304800" y="2106301"/>
              <a:chExt cx="1501201" cy="2341253"/>
            </a:xfrm>
          </p:grpSpPr>
          <p:sp>
            <p:nvSpPr>
              <p:cNvPr id="423" name="Line 31"/>
              <p:cNvSpPr>
                <a:spLocks noChangeShapeType="1"/>
              </p:cNvSpPr>
              <p:nvPr/>
            </p:nvSpPr>
            <p:spPr bwMode="auto">
              <a:xfrm>
                <a:off x="1186393" y="2106301"/>
                <a:ext cx="0" cy="2341253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4" name="Freeform 33"/>
              <p:cNvSpPr>
                <a:spLocks/>
              </p:cNvSpPr>
              <p:nvPr/>
            </p:nvSpPr>
            <p:spPr bwMode="auto">
              <a:xfrm>
                <a:off x="67989" y="2394379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5" name="Line 34"/>
              <p:cNvSpPr>
                <a:spLocks noChangeShapeType="1"/>
              </p:cNvSpPr>
              <p:nvPr/>
            </p:nvSpPr>
            <p:spPr bwMode="auto">
              <a:xfrm>
                <a:off x="-304800" y="2118062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6" name="Freeform 35"/>
              <p:cNvSpPr>
                <a:spLocks/>
              </p:cNvSpPr>
              <p:nvPr/>
            </p:nvSpPr>
            <p:spPr bwMode="auto">
              <a:xfrm>
                <a:off x="67989" y="2653909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7" name="Line 32"/>
              <p:cNvSpPr>
                <a:spLocks noChangeShapeType="1"/>
              </p:cNvSpPr>
              <p:nvPr/>
            </p:nvSpPr>
            <p:spPr bwMode="auto">
              <a:xfrm>
                <a:off x="-302372" y="4434840"/>
                <a:ext cx="1498773" cy="0"/>
              </a:xfrm>
              <a:prstGeom prst="line">
                <a:avLst/>
              </a:prstGeom>
              <a:noFill/>
              <a:ln w="25400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8" name="Freeform 33"/>
              <p:cNvSpPr>
                <a:spLocks/>
              </p:cNvSpPr>
              <p:nvPr/>
            </p:nvSpPr>
            <p:spPr bwMode="auto">
              <a:xfrm>
                <a:off x="67988" y="2898228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29" name="Freeform 35"/>
              <p:cNvSpPr>
                <a:spLocks/>
              </p:cNvSpPr>
              <p:nvPr/>
            </p:nvSpPr>
            <p:spPr bwMode="auto">
              <a:xfrm>
                <a:off x="67988" y="3157758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0" name="Freeform 33"/>
              <p:cNvSpPr>
                <a:spLocks/>
              </p:cNvSpPr>
              <p:nvPr/>
            </p:nvSpPr>
            <p:spPr bwMode="auto">
              <a:xfrm>
                <a:off x="67988" y="3411136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1" name="Freeform 35"/>
              <p:cNvSpPr>
                <a:spLocks/>
              </p:cNvSpPr>
              <p:nvPr/>
            </p:nvSpPr>
            <p:spPr bwMode="auto">
              <a:xfrm>
                <a:off x="67988" y="3670666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2" name="Freeform 35"/>
              <p:cNvSpPr>
                <a:spLocks/>
              </p:cNvSpPr>
              <p:nvPr/>
            </p:nvSpPr>
            <p:spPr bwMode="auto">
              <a:xfrm>
                <a:off x="73667" y="3934647"/>
                <a:ext cx="1101369" cy="2596"/>
              </a:xfrm>
              <a:custGeom>
                <a:avLst/>
                <a:gdLst>
                  <a:gd name="T0" fmla="*/ 388 w 388"/>
                  <a:gd name="T1" fmla="*/ 1 h 1"/>
                  <a:gd name="T2" fmla="*/ 0 w 388"/>
                  <a:gd name="T3" fmla="*/ 0 h 1"/>
                  <a:gd name="T4" fmla="*/ 0 60000 65536"/>
                  <a:gd name="T5" fmla="*/ 0 60000 65536"/>
                  <a:gd name="T6" fmla="*/ 0 w 388"/>
                  <a:gd name="T7" fmla="*/ 0 h 1"/>
                  <a:gd name="T8" fmla="*/ 388 w 38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88" h="1">
                    <a:moveTo>
                      <a:pt x="388" y="1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433" name="Freeform 33"/>
              <p:cNvSpPr>
                <a:spLocks/>
              </p:cNvSpPr>
              <p:nvPr/>
            </p:nvSpPr>
            <p:spPr bwMode="auto">
              <a:xfrm>
                <a:off x="73667" y="4188025"/>
                <a:ext cx="1107047" cy="2596"/>
              </a:xfrm>
              <a:custGeom>
                <a:avLst/>
                <a:gdLst>
                  <a:gd name="T0" fmla="*/ 390 w 390"/>
                  <a:gd name="T1" fmla="*/ 0 h 1"/>
                  <a:gd name="T2" fmla="*/ 0 w 390"/>
                  <a:gd name="T3" fmla="*/ 0 h 1"/>
                  <a:gd name="T4" fmla="*/ 0 60000 65536"/>
                  <a:gd name="T5" fmla="*/ 0 60000 65536"/>
                  <a:gd name="T6" fmla="*/ 0 w 390"/>
                  <a:gd name="T7" fmla="*/ 0 h 1"/>
                  <a:gd name="T8" fmla="*/ 390 w 39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0" h="1">
                    <a:moveTo>
                      <a:pt x="390" y="0"/>
                    </a:moveTo>
                    <a:lnTo>
                      <a:pt x="0" y="0"/>
                    </a:lnTo>
                  </a:path>
                </a:pathLst>
              </a:custGeom>
              <a:noFill/>
              <a:ln w="1587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  <p:sp>
          <p:nvSpPr>
            <p:cNvPr id="409" name="Rectangle 408"/>
            <p:cNvSpPr/>
            <p:nvPr/>
          </p:nvSpPr>
          <p:spPr>
            <a:xfrm rot="5400000">
              <a:off x="990858" y="4320750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0" name="Rectangle 409"/>
            <p:cNvSpPr/>
            <p:nvPr/>
          </p:nvSpPr>
          <p:spPr>
            <a:xfrm rot="5400000">
              <a:off x="902684" y="4320751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1" name="Rectangle 410"/>
            <p:cNvSpPr/>
            <p:nvPr/>
          </p:nvSpPr>
          <p:spPr>
            <a:xfrm rot="5400000">
              <a:off x="812548" y="4320751"/>
              <a:ext cx="135976" cy="8817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7" name="Rectangle 416"/>
            <p:cNvSpPr/>
            <p:nvPr/>
          </p:nvSpPr>
          <p:spPr>
            <a:xfrm rot="5400000">
              <a:off x="985284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8" name="Rectangle 417"/>
            <p:cNvSpPr/>
            <p:nvPr/>
          </p:nvSpPr>
          <p:spPr>
            <a:xfrm rot="5400000">
              <a:off x="897110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9" name="Rectangle 418"/>
            <p:cNvSpPr/>
            <p:nvPr/>
          </p:nvSpPr>
          <p:spPr>
            <a:xfrm rot="5400000">
              <a:off x="805453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0" name="Rectangle 419"/>
            <p:cNvSpPr/>
            <p:nvPr/>
          </p:nvSpPr>
          <p:spPr>
            <a:xfrm rot="5400000">
              <a:off x="717279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21" name="Rectangle 420"/>
            <p:cNvSpPr/>
            <p:nvPr/>
          </p:nvSpPr>
          <p:spPr>
            <a:xfrm rot="5400000">
              <a:off x="628428" y="5162551"/>
              <a:ext cx="135976" cy="88173"/>
            </a:xfrm>
            <a:prstGeom prst="rect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434" name="Rectangle 433"/>
          <p:cNvSpPr/>
          <p:nvPr/>
        </p:nvSpPr>
        <p:spPr>
          <a:xfrm>
            <a:off x="1237931" y="5168586"/>
            <a:ext cx="373586" cy="891219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1631051" y="2108020"/>
            <a:ext cx="5696980" cy="3576992"/>
            <a:chOff x="1631051" y="2108020"/>
            <a:chExt cx="5696980" cy="3576992"/>
          </a:xfrm>
        </p:grpSpPr>
        <p:sp>
          <p:nvSpPr>
            <p:cNvPr id="436" name="Freeform 435"/>
            <p:cNvSpPr/>
            <p:nvPr/>
          </p:nvSpPr>
          <p:spPr>
            <a:xfrm>
              <a:off x="1631051" y="2108020"/>
              <a:ext cx="5631256" cy="3278038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  <a:gd name="connsiteX0" fmla="*/ 0 w 5839485"/>
                <a:gd name="connsiteY0" fmla="*/ 87023 h 2454068"/>
                <a:gd name="connsiteX1" fmla="*/ 2136618 w 5839485"/>
                <a:gd name="connsiteY1" fmla="*/ 444661 h 2454068"/>
                <a:gd name="connsiteX2" fmla="*/ 3422210 w 5839485"/>
                <a:gd name="connsiteY2" fmla="*/ 2145161 h 2454068"/>
                <a:gd name="connsiteX3" fmla="*/ 5839485 w 5839485"/>
                <a:gd name="connsiteY3" fmla="*/ 2454068 h 2454068"/>
                <a:gd name="connsiteX0" fmla="*/ 0 w 5839485"/>
                <a:gd name="connsiteY0" fmla="*/ 470153 h 2845611"/>
                <a:gd name="connsiteX1" fmla="*/ 1692998 w 5839485"/>
                <a:gd name="connsiteY1" fmla="*/ 121684 h 2845611"/>
                <a:gd name="connsiteX2" fmla="*/ 3422210 w 5839485"/>
                <a:gd name="connsiteY2" fmla="*/ 2528291 h 2845611"/>
                <a:gd name="connsiteX3" fmla="*/ 5839485 w 5839485"/>
                <a:gd name="connsiteY3" fmla="*/ 2837198 h 2845611"/>
                <a:gd name="connsiteX0" fmla="*/ 0 w 5667470"/>
                <a:gd name="connsiteY0" fmla="*/ 2280923 h 4368875"/>
                <a:gd name="connsiteX1" fmla="*/ 1692998 w 5667470"/>
                <a:gd name="connsiteY1" fmla="*/ 1932454 h 4368875"/>
                <a:gd name="connsiteX2" fmla="*/ 3422210 w 5667470"/>
                <a:gd name="connsiteY2" fmla="*/ 4339061 h 4368875"/>
                <a:gd name="connsiteX3" fmla="*/ 5667470 w 5667470"/>
                <a:gd name="connsiteY3" fmla="*/ 172 h 4368875"/>
                <a:gd name="connsiteX0" fmla="*/ 0 w 5667470"/>
                <a:gd name="connsiteY0" fmla="*/ 2281396 h 2281396"/>
                <a:gd name="connsiteX1" fmla="*/ 1692998 w 5667470"/>
                <a:gd name="connsiteY1" fmla="*/ 1932927 h 2281396"/>
                <a:gd name="connsiteX2" fmla="*/ 3168713 w 5667470"/>
                <a:gd name="connsiteY2" fmla="*/ 1354218 h 2281396"/>
                <a:gd name="connsiteX3" fmla="*/ 5667470 w 5667470"/>
                <a:gd name="connsiteY3" fmla="*/ 645 h 2281396"/>
                <a:gd name="connsiteX0" fmla="*/ 0 w 5667470"/>
                <a:gd name="connsiteY0" fmla="*/ 2281361 h 2281361"/>
                <a:gd name="connsiteX1" fmla="*/ 1611517 w 5667470"/>
                <a:gd name="connsiteY1" fmla="*/ 1539617 h 2281361"/>
                <a:gd name="connsiteX2" fmla="*/ 3168713 w 5667470"/>
                <a:gd name="connsiteY2" fmla="*/ 1354183 h 2281361"/>
                <a:gd name="connsiteX3" fmla="*/ 5667470 w 5667470"/>
                <a:gd name="connsiteY3" fmla="*/ 610 h 2281361"/>
                <a:gd name="connsiteX0" fmla="*/ 0 w 5667470"/>
                <a:gd name="connsiteY0" fmla="*/ 2281665 h 2281665"/>
                <a:gd name="connsiteX1" fmla="*/ 1611517 w 5667470"/>
                <a:gd name="connsiteY1" fmla="*/ 1539921 h 2281665"/>
                <a:gd name="connsiteX2" fmla="*/ 3956364 w 5667470"/>
                <a:gd name="connsiteY2" fmla="*/ 970151 h 2281665"/>
                <a:gd name="connsiteX3" fmla="*/ 5667470 w 5667470"/>
                <a:gd name="connsiteY3" fmla="*/ 914 h 2281665"/>
                <a:gd name="connsiteX0" fmla="*/ 0 w 5667470"/>
                <a:gd name="connsiteY0" fmla="*/ 2281297 h 2281297"/>
                <a:gd name="connsiteX1" fmla="*/ 1611517 w 5667470"/>
                <a:gd name="connsiteY1" fmla="*/ 1539553 h 2281297"/>
                <a:gd name="connsiteX2" fmla="*/ 3087231 w 5667470"/>
                <a:gd name="connsiteY2" fmla="*/ 1488191 h 2281297"/>
                <a:gd name="connsiteX3" fmla="*/ 5667470 w 5667470"/>
                <a:gd name="connsiteY3" fmla="*/ 546 h 2281297"/>
                <a:gd name="connsiteX0" fmla="*/ 0 w 5667470"/>
                <a:gd name="connsiteY0" fmla="*/ 2281309 h 2281309"/>
                <a:gd name="connsiteX1" fmla="*/ 1294646 w 5667470"/>
                <a:gd name="connsiteY1" fmla="*/ 1718326 h 2281309"/>
                <a:gd name="connsiteX2" fmla="*/ 3087231 w 5667470"/>
                <a:gd name="connsiteY2" fmla="*/ 1488203 h 2281309"/>
                <a:gd name="connsiteX3" fmla="*/ 5667470 w 5667470"/>
                <a:gd name="connsiteY3" fmla="*/ 558 h 2281309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27 h 2281327"/>
                <a:gd name="connsiteX1" fmla="*/ 1466662 w 5667470"/>
                <a:gd name="connsiteY1" fmla="*/ 1682593 h 2281327"/>
                <a:gd name="connsiteX2" fmla="*/ 3259247 w 5667470"/>
                <a:gd name="connsiteY2" fmla="*/ 1443530 h 2281327"/>
                <a:gd name="connsiteX3" fmla="*/ 5667470 w 5667470"/>
                <a:gd name="connsiteY3" fmla="*/ 576 h 2281327"/>
                <a:gd name="connsiteX0" fmla="*/ 0 w 5667470"/>
                <a:gd name="connsiteY0" fmla="*/ 2308130 h 2308130"/>
                <a:gd name="connsiteX1" fmla="*/ 1466662 w 5667470"/>
                <a:gd name="connsiteY1" fmla="*/ 1709396 h 2308130"/>
                <a:gd name="connsiteX2" fmla="*/ 3259247 w 5667470"/>
                <a:gd name="connsiteY2" fmla="*/ 1470333 h 2308130"/>
                <a:gd name="connsiteX3" fmla="*/ 5667470 w 5667470"/>
                <a:gd name="connsiteY3" fmla="*/ 565 h 2308130"/>
                <a:gd name="connsiteX0" fmla="*/ 0 w 5667470"/>
                <a:gd name="connsiteY0" fmla="*/ 2307565 h 2307565"/>
                <a:gd name="connsiteX1" fmla="*/ 1466662 w 5667470"/>
                <a:gd name="connsiteY1" fmla="*/ 1708831 h 2307565"/>
                <a:gd name="connsiteX2" fmla="*/ 3259247 w 5667470"/>
                <a:gd name="connsiteY2" fmla="*/ 1469768 h 2307565"/>
                <a:gd name="connsiteX3" fmla="*/ 5667470 w 5667470"/>
                <a:gd name="connsiteY3" fmla="*/ 0 h 2307565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558828"/>
                <a:gd name="connsiteY0" fmla="*/ 2227123 h 2227123"/>
                <a:gd name="connsiteX1" fmla="*/ 1466662 w 5558828"/>
                <a:gd name="connsiteY1" fmla="*/ 1628389 h 2227123"/>
                <a:gd name="connsiteX2" fmla="*/ 3259247 w 5558828"/>
                <a:gd name="connsiteY2" fmla="*/ 1389326 h 2227123"/>
                <a:gd name="connsiteX3" fmla="*/ 5558828 w 5558828"/>
                <a:gd name="connsiteY3" fmla="*/ 0 h 2227123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259247 w 5640309"/>
                <a:gd name="connsiteY2" fmla="*/ 1434017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223034 w 5640309"/>
                <a:gd name="connsiteY2" fmla="*/ 1487645 h 2271814"/>
                <a:gd name="connsiteX3" fmla="*/ 5640309 w 5640309"/>
                <a:gd name="connsiteY3" fmla="*/ 0 h 2271814"/>
                <a:gd name="connsiteX0" fmla="*/ 0 w 5631256"/>
                <a:gd name="connsiteY0" fmla="*/ 2781284 h 2781284"/>
                <a:gd name="connsiteX1" fmla="*/ 1303700 w 5631256"/>
                <a:gd name="connsiteY1" fmla="*/ 1753522 h 2781284"/>
                <a:gd name="connsiteX2" fmla="*/ 3213981 w 5631256"/>
                <a:gd name="connsiteY2" fmla="*/ 1487645 h 2781284"/>
                <a:gd name="connsiteX3" fmla="*/ 5631256 w 5631256"/>
                <a:gd name="connsiteY3" fmla="*/ 0 h 2781284"/>
                <a:gd name="connsiteX0" fmla="*/ 0 w 5631256"/>
                <a:gd name="connsiteY0" fmla="*/ 2781284 h 3322994"/>
                <a:gd name="connsiteX1" fmla="*/ 1376128 w 5631256"/>
                <a:gd name="connsiteY1" fmla="*/ 3290870 h 3322994"/>
                <a:gd name="connsiteX2" fmla="*/ 3213981 w 5631256"/>
                <a:gd name="connsiteY2" fmla="*/ 1487645 h 3322994"/>
                <a:gd name="connsiteX3" fmla="*/ 5631256 w 5631256"/>
                <a:gd name="connsiteY3" fmla="*/ 0 h 3322994"/>
                <a:gd name="connsiteX0" fmla="*/ 0 w 5631256"/>
                <a:gd name="connsiteY0" fmla="*/ 2781284 h 3308751"/>
                <a:gd name="connsiteX1" fmla="*/ 1376128 w 5631256"/>
                <a:gd name="connsiteY1" fmla="*/ 3290870 h 3308751"/>
                <a:gd name="connsiteX2" fmla="*/ 3213981 w 5631256"/>
                <a:gd name="connsiteY2" fmla="*/ 1487645 h 3308751"/>
                <a:gd name="connsiteX3" fmla="*/ 5631256 w 5631256"/>
                <a:gd name="connsiteY3" fmla="*/ 0 h 3308751"/>
                <a:gd name="connsiteX0" fmla="*/ 0 w 5631256"/>
                <a:gd name="connsiteY0" fmla="*/ 2781284 h 3329281"/>
                <a:gd name="connsiteX1" fmla="*/ 1376128 w 5631256"/>
                <a:gd name="connsiteY1" fmla="*/ 3290870 h 3329281"/>
                <a:gd name="connsiteX2" fmla="*/ 3213981 w 5631256"/>
                <a:gd name="connsiteY2" fmla="*/ 1487645 h 3329281"/>
                <a:gd name="connsiteX3" fmla="*/ 5631256 w 5631256"/>
                <a:gd name="connsiteY3" fmla="*/ 0 h 3329281"/>
                <a:gd name="connsiteX0" fmla="*/ 0 w 5631256"/>
                <a:gd name="connsiteY0" fmla="*/ 2781284 h 3201745"/>
                <a:gd name="connsiteX1" fmla="*/ 1656785 w 5631256"/>
                <a:gd name="connsiteY1" fmla="*/ 3147861 h 3201745"/>
                <a:gd name="connsiteX2" fmla="*/ 3213981 w 5631256"/>
                <a:gd name="connsiteY2" fmla="*/ 1487645 h 3201745"/>
                <a:gd name="connsiteX3" fmla="*/ 5631256 w 5631256"/>
                <a:gd name="connsiteY3" fmla="*/ 0 h 3201745"/>
                <a:gd name="connsiteX0" fmla="*/ 0 w 5631256"/>
                <a:gd name="connsiteY0" fmla="*/ 2781284 h 3036625"/>
                <a:gd name="connsiteX1" fmla="*/ 2109459 w 5631256"/>
                <a:gd name="connsiteY1" fmla="*/ 2924409 h 3036625"/>
                <a:gd name="connsiteX2" fmla="*/ 3213981 w 5631256"/>
                <a:gd name="connsiteY2" fmla="*/ 1487645 h 3036625"/>
                <a:gd name="connsiteX3" fmla="*/ 5631256 w 5631256"/>
                <a:gd name="connsiteY3" fmla="*/ 0 h 3036625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233875"/>
                <a:gd name="connsiteX1" fmla="*/ 1548144 w 5631256"/>
                <a:gd name="connsiteY1" fmla="*/ 3147861 h 3233875"/>
                <a:gd name="connsiteX2" fmla="*/ 3431264 w 5631256"/>
                <a:gd name="connsiteY2" fmla="*/ 1407203 h 3233875"/>
                <a:gd name="connsiteX3" fmla="*/ 5631256 w 5631256"/>
                <a:gd name="connsiteY3" fmla="*/ 0 h 3233875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26812"/>
                <a:gd name="connsiteX1" fmla="*/ 1665839 w 5631256"/>
                <a:gd name="connsiteY1" fmla="*/ 3156800 h 3226812"/>
                <a:gd name="connsiteX2" fmla="*/ 3558012 w 5631256"/>
                <a:gd name="connsiteY2" fmla="*/ 1612778 h 3226812"/>
                <a:gd name="connsiteX3" fmla="*/ 5631256 w 5631256"/>
                <a:gd name="connsiteY3" fmla="*/ 0 h 3226812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31256" h="3236258">
                  <a:moveTo>
                    <a:pt x="0" y="2781284"/>
                  </a:moveTo>
                  <a:cubicBezTo>
                    <a:pt x="671466" y="3112125"/>
                    <a:pt x="1090944" y="3373896"/>
                    <a:pt x="1665839" y="3156800"/>
                  </a:cubicBezTo>
                  <a:cubicBezTo>
                    <a:pt x="2240734" y="2939704"/>
                    <a:pt x="2879002" y="2094221"/>
                    <a:pt x="3449370" y="1478707"/>
                  </a:cubicBezTo>
                  <a:cubicBezTo>
                    <a:pt x="4019738" y="863193"/>
                    <a:pt x="4974124" y="282282"/>
                    <a:pt x="5631256" y="0"/>
                  </a:cubicBezTo>
                </a:path>
              </a:pathLst>
            </a:custGeom>
            <a:noFill/>
            <a:ln w="5080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1633402" y="4929737"/>
              <a:ext cx="5694629" cy="755275"/>
            </a:xfrm>
            <a:custGeom>
              <a:avLst/>
              <a:gdLst>
                <a:gd name="connsiteX0" fmla="*/ 0 w 5703683"/>
                <a:gd name="connsiteY0" fmla="*/ 905347 h 905347"/>
                <a:gd name="connsiteX1" fmla="*/ 1638677 w 5703683"/>
                <a:gd name="connsiteY1" fmla="*/ 416460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905347"/>
                <a:gd name="connsiteX1" fmla="*/ 1457608 w 5703683"/>
                <a:gd name="connsiteY1" fmla="*/ 461727 h 905347"/>
                <a:gd name="connsiteX2" fmla="*/ 3947311 w 5703683"/>
                <a:gd name="connsiteY2" fmla="*/ 651850 h 905347"/>
                <a:gd name="connsiteX3" fmla="*/ 5703683 w 5703683"/>
                <a:gd name="connsiteY3" fmla="*/ 0 h 905347"/>
                <a:gd name="connsiteX0" fmla="*/ 0 w 5703683"/>
                <a:gd name="connsiteY0" fmla="*/ 905347 h 1850177"/>
                <a:gd name="connsiteX1" fmla="*/ 1457608 w 5703683"/>
                <a:gd name="connsiteY1" fmla="*/ 461727 h 1850177"/>
                <a:gd name="connsiteX2" fmla="*/ 4119327 w 5703683"/>
                <a:gd name="connsiteY2" fmla="*/ 1846907 h 1850177"/>
                <a:gd name="connsiteX3" fmla="*/ 5703683 w 5703683"/>
                <a:gd name="connsiteY3" fmla="*/ 0 h 1850177"/>
                <a:gd name="connsiteX0" fmla="*/ 0 w 5685576"/>
                <a:gd name="connsiteY0" fmla="*/ 480764 h 2519073"/>
                <a:gd name="connsiteX1" fmla="*/ 1457608 w 5685576"/>
                <a:gd name="connsiteY1" fmla="*/ 37144 h 2519073"/>
                <a:gd name="connsiteX2" fmla="*/ 4119327 w 5685576"/>
                <a:gd name="connsiteY2" fmla="*/ 1422324 h 2519073"/>
                <a:gd name="connsiteX3" fmla="*/ 5685576 w 5685576"/>
                <a:gd name="connsiteY3" fmla="*/ 2463472 h 2519073"/>
                <a:gd name="connsiteX0" fmla="*/ 0 w 5685576"/>
                <a:gd name="connsiteY0" fmla="*/ 567479 h 3024924"/>
                <a:gd name="connsiteX1" fmla="*/ 1457608 w 5685576"/>
                <a:gd name="connsiteY1" fmla="*/ 123859 h 3024924"/>
                <a:gd name="connsiteX2" fmla="*/ 3259247 w 5685576"/>
                <a:gd name="connsiteY2" fmla="*/ 2858005 h 3024924"/>
                <a:gd name="connsiteX3" fmla="*/ 5685576 w 5685576"/>
                <a:gd name="connsiteY3" fmla="*/ 2550187 h 3024924"/>
                <a:gd name="connsiteX0" fmla="*/ 0 w 5685576"/>
                <a:gd name="connsiteY0" fmla="*/ 282401 h 2713327"/>
                <a:gd name="connsiteX1" fmla="*/ 1846907 w 5685576"/>
                <a:gd name="connsiteY1" fmla="*/ 200919 h 2713327"/>
                <a:gd name="connsiteX2" fmla="*/ 3259247 w 5685576"/>
                <a:gd name="connsiteY2" fmla="*/ 2572927 h 2713327"/>
                <a:gd name="connsiteX3" fmla="*/ 5685576 w 5685576"/>
                <a:gd name="connsiteY3" fmla="*/ 2265109 h 2713327"/>
                <a:gd name="connsiteX0" fmla="*/ 0 w 5685576"/>
                <a:gd name="connsiteY0" fmla="*/ 225344 h 2649653"/>
                <a:gd name="connsiteX1" fmla="*/ 1819746 w 5685576"/>
                <a:gd name="connsiteY1" fmla="*/ 234397 h 2649653"/>
                <a:gd name="connsiteX2" fmla="*/ 3259247 w 5685576"/>
                <a:gd name="connsiteY2" fmla="*/ 2515870 h 2649653"/>
                <a:gd name="connsiteX3" fmla="*/ 5685576 w 5685576"/>
                <a:gd name="connsiteY3" fmla="*/ 2208052 h 2649653"/>
                <a:gd name="connsiteX0" fmla="*/ 0 w 5685576"/>
                <a:gd name="connsiteY0" fmla="*/ 368203 h 2792512"/>
                <a:gd name="connsiteX1" fmla="*/ 1819746 w 5685576"/>
                <a:gd name="connsiteY1" fmla="*/ 377256 h 2792512"/>
                <a:gd name="connsiteX2" fmla="*/ 3259247 w 5685576"/>
                <a:gd name="connsiteY2" fmla="*/ 2658729 h 2792512"/>
                <a:gd name="connsiteX3" fmla="*/ 5685576 w 5685576"/>
                <a:gd name="connsiteY3" fmla="*/ 2350911 h 2792512"/>
                <a:gd name="connsiteX0" fmla="*/ 0 w 5685576"/>
                <a:gd name="connsiteY0" fmla="*/ 368203 h 2959225"/>
                <a:gd name="connsiteX1" fmla="*/ 1819746 w 5685576"/>
                <a:gd name="connsiteY1" fmla="*/ 377256 h 2959225"/>
                <a:gd name="connsiteX2" fmla="*/ 3259247 w 5685576"/>
                <a:gd name="connsiteY2" fmla="*/ 2658729 h 2959225"/>
                <a:gd name="connsiteX3" fmla="*/ 5685576 w 5685576"/>
                <a:gd name="connsiteY3" fmla="*/ 2744186 h 2959225"/>
                <a:gd name="connsiteX0" fmla="*/ 0 w 5685576"/>
                <a:gd name="connsiteY0" fmla="*/ 368203 h 2851073"/>
                <a:gd name="connsiteX1" fmla="*/ 1819746 w 5685576"/>
                <a:gd name="connsiteY1" fmla="*/ 377256 h 2851073"/>
                <a:gd name="connsiteX2" fmla="*/ 3259247 w 5685576"/>
                <a:gd name="connsiteY2" fmla="*/ 2658729 h 2851073"/>
                <a:gd name="connsiteX3" fmla="*/ 5685576 w 5685576"/>
                <a:gd name="connsiteY3" fmla="*/ 2744186 h 2851073"/>
                <a:gd name="connsiteX0" fmla="*/ 0 w 5685576"/>
                <a:gd name="connsiteY0" fmla="*/ 211946 h 2589264"/>
                <a:gd name="connsiteX1" fmla="*/ 1819746 w 5685576"/>
                <a:gd name="connsiteY1" fmla="*/ 220999 h 2589264"/>
                <a:gd name="connsiteX2" fmla="*/ 3114392 w 5685576"/>
                <a:gd name="connsiteY2" fmla="*/ 2305835 h 2589264"/>
                <a:gd name="connsiteX3" fmla="*/ 5685576 w 5685576"/>
                <a:gd name="connsiteY3" fmla="*/ 2587929 h 2589264"/>
                <a:gd name="connsiteX0" fmla="*/ 0 w 5685576"/>
                <a:gd name="connsiteY0" fmla="*/ 211946 h 2591669"/>
                <a:gd name="connsiteX1" fmla="*/ 1819746 w 5685576"/>
                <a:gd name="connsiteY1" fmla="*/ 220999 h 2591669"/>
                <a:gd name="connsiteX2" fmla="*/ 3114392 w 5685576"/>
                <a:gd name="connsiteY2" fmla="*/ 2305835 h 2591669"/>
                <a:gd name="connsiteX3" fmla="*/ 5685576 w 5685576"/>
                <a:gd name="connsiteY3" fmla="*/ 2587929 h 2591669"/>
                <a:gd name="connsiteX0" fmla="*/ 0 w 5685576"/>
                <a:gd name="connsiteY0" fmla="*/ 211946 h 2596828"/>
                <a:gd name="connsiteX1" fmla="*/ 1819746 w 5685576"/>
                <a:gd name="connsiteY1" fmla="*/ 220999 h 2596828"/>
                <a:gd name="connsiteX2" fmla="*/ 3114392 w 5685576"/>
                <a:gd name="connsiteY2" fmla="*/ 2305835 h 2596828"/>
                <a:gd name="connsiteX3" fmla="*/ 5685576 w 5685576"/>
                <a:gd name="connsiteY3" fmla="*/ 2587929 h 2596828"/>
                <a:gd name="connsiteX0" fmla="*/ 0 w 5685576"/>
                <a:gd name="connsiteY0" fmla="*/ 201983 h 2578529"/>
                <a:gd name="connsiteX1" fmla="*/ 1855960 w 5685576"/>
                <a:gd name="connsiteY1" fmla="*/ 228912 h 2578529"/>
                <a:gd name="connsiteX2" fmla="*/ 3114392 w 5685576"/>
                <a:gd name="connsiteY2" fmla="*/ 2295872 h 2578529"/>
                <a:gd name="connsiteX3" fmla="*/ 5685576 w 5685576"/>
                <a:gd name="connsiteY3" fmla="*/ 2577966 h 2578529"/>
                <a:gd name="connsiteX0" fmla="*/ 0 w 5685576"/>
                <a:gd name="connsiteY0" fmla="*/ 286934 h 2663481"/>
                <a:gd name="connsiteX1" fmla="*/ 1855960 w 5685576"/>
                <a:gd name="connsiteY1" fmla="*/ 313863 h 2663481"/>
                <a:gd name="connsiteX2" fmla="*/ 3114392 w 5685576"/>
                <a:gd name="connsiteY2" fmla="*/ 2380823 h 2663481"/>
                <a:gd name="connsiteX3" fmla="*/ 5685576 w 5685576"/>
                <a:gd name="connsiteY3" fmla="*/ 2662917 h 2663481"/>
                <a:gd name="connsiteX0" fmla="*/ 0 w 5685576"/>
                <a:gd name="connsiteY0" fmla="*/ 245625 h 2622172"/>
                <a:gd name="connsiteX1" fmla="*/ 1855960 w 5685576"/>
                <a:gd name="connsiteY1" fmla="*/ 272554 h 2622172"/>
                <a:gd name="connsiteX2" fmla="*/ 3114392 w 5685576"/>
                <a:gd name="connsiteY2" fmla="*/ 2339514 h 2622172"/>
                <a:gd name="connsiteX3" fmla="*/ 5685576 w 5685576"/>
                <a:gd name="connsiteY3" fmla="*/ 2621608 h 2622172"/>
                <a:gd name="connsiteX0" fmla="*/ 0 w 5685576"/>
                <a:gd name="connsiteY0" fmla="*/ 200214 h 2576198"/>
                <a:gd name="connsiteX1" fmla="*/ 1855960 w 5685576"/>
                <a:gd name="connsiteY1" fmla="*/ 227143 h 2576198"/>
                <a:gd name="connsiteX2" fmla="*/ 3268301 w 5685576"/>
                <a:gd name="connsiteY2" fmla="*/ 2267290 h 2576198"/>
                <a:gd name="connsiteX3" fmla="*/ 5685576 w 5685576"/>
                <a:gd name="connsiteY3" fmla="*/ 2576197 h 2576198"/>
                <a:gd name="connsiteX0" fmla="*/ 0 w 5685576"/>
                <a:gd name="connsiteY0" fmla="*/ 85675 h 2461658"/>
                <a:gd name="connsiteX1" fmla="*/ 1982709 w 5685576"/>
                <a:gd name="connsiteY1" fmla="*/ 452251 h 2461658"/>
                <a:gd name="connsiteX2" fmla="*/ 3268301 w 5685576"/>
                <a:gd name="connsiteY2" fmla="*/ 2152751 h 2461658"/>
                <a:gd name="connsiteX3" fmla="*/ 5685576 w 5685576"/>
                <a:gd name="connsiteY3" fmla="*/ 2461658 h 2461658"/>
                <a:gd name="connsiteX0" fmla="*/ 0 w 5685576"/>
                <a:gd name="connsiteY0" fmla="*/ 127357 h 2503340"/>
                <a:gd name="connsiteX1" fmla="*/ 1982709 w 5685576"/>
                <a:gd name="connsiteY1" fmla="*/ 493933 h 2503340"/>
                <a:gd name="connsiteX2" fmla="*/ 3268301 w 5685576"/>
                <a:gd name="connsiteY2" fmla="*/ 2194433 h 2503340"/>
                <a:gd name="connsiteX3" fmla="*/ 5685576 w 5685576"/>
                <a:gd name="connsiteY3" fmla="*/ 2503340 h 2503340"/>
                <a:gd name="connsiteX0" fmla="*/ 0 w 5839485"/>
                <a:gd name="connsiteY0" fmla="*/ 87023 h 2454068"/>
                <a:gd name="connsiteX1" fmla="*/ 2136618 w 5839485"/>
                <a:gd name="connsiteY1" fmla="*/ 444661 h 2454068"/>
                <a:gd name="connsiteX2" fmla="*/ 3422210 w 5839485"/>
                <a:gd name="connsiteY2" fmla="*/ 2145161 h 2454068"/>
                <a:gd name="connsiteX3" fmla="*/ 5839485 w 5839485"/>
                <a:gd name="connsiteY3" fmla="*/ 2454068 h 2454068"/>
                <a:gd name="connsiteX0" fmla="*/ 0 w 5839485"/>
                <a:gd name="connsiteY0" fmla="*/ 470153 h 2845611"/>
                <a:gd name="connsiteX1" fmla="*/ 1692998 w 5839485"/>
                <a:gd name="connsiteY1" fmla="*/ 121684 h 2845611"/>
                <a:gd name="connsiteX2" fmla="*/ 3422210 w 5839485"/>
                <a:gd name="connsiteY2" fmla="*/ 2528291 h 2845611"/>
                <a:gd name="connsiteX3" fmla="*/ 5839485 w 5839485"/>
                <a:gd name="connsiteY3" fmla="*/ 2837198 h 2845611"/>
                <a:gd name="connsiteX0" fmla="*/ 0 w 5667470"/>
                <a:gd name="connsiteY0" fmla="*/ 2280923 h 4368875"/>
                <a:gd name="connsiteX1" fmla="*/ 1692998 w 5667470"/>
                <a:gd name="connsiteY1" fmla="*/ 1932454 h 4368875"/>
                <a:gd name="connsiteX2" fmla="*/ 3422210 w 5667470"/>
                <a:gd name="connsiteY2" fmla="*/ 4339061 h 4368875"/>
                <a:gd name="connsiteX3" fmla="*/ 5667470 w 5667470"/>
                <a:gd name="connsiteY3" fmla="*/ 172 h 4368875"/>
                <a:gd name="connsiteX0" fmla="*/ 0 w 5667470"/>
                <a:gd name="connsiteY0" fmla="*/ 2281396 h 2281396"/>
                <a:gd name="connsiteX1" fmla="*/ 1692998 w 5667470"/>
                <a:gd name="connsiteY1" fmla="*/ 1932927 h 2281396"/>
                <a:gd name="connsiteX2" fmla="*/ 3168713 w 5667470"/>
                <a:gd name="connsiteY2" fmla="*/ 1354218 h 2281396"/>
                <a:gd name="connsiteX3" fmla="*/ 5667470 w 5667470"/>
                <a:gd name="connsiteY3" fmla="*/ 645 h 2281396"/>
                <a:gd name="connsiteX0" fmla="*/ 0 w 5667470"/>
                <a:gd name="connsiteY0" fmla="*/ 2281361 h 2281361"/>
                <a:gd name="connsiteX1" fmla="*/ 1611517 w 5667470"/>
                <a:gd name="connsiteY1" fmla="*/ 1539617 h 2281361"/>
                <a:gd name="connsiteX2" fmla="*/ 3168713 w 5667470"/>
                <a:gd name="connsiteY2" fmla="*/ 1354183 h 2281361"/>
                <a:gd name="connsiteX3" fmla="*/ 5667470 w 5667470"/>
                <a:gd name="connsiteY3" fmla="*/ 610 h 2281361"/>
                <a:gd name="connsiteX0" fmla="*/ 0 w 5667470"/>
                <a:gd name="connsiteY0" fmla="*/ 2281665 h 2281665"/>
                <a:gd name="connsiteX1" fmla="*/ 1611517 w 5667470"/>
                <a:gd name="connsiteY1" fmla="*/ 1539921 h 2281665"/>
                <a:gd name="connsiteX2" fmla="*/ 3956364 w 5667470"/>
                <a:gd name="connsiteY2" fmla="*/ 970151 h 2281665"/>
                <a:gd name="connsiteX3" fmla="*/ 5667470 w 5667470"/>
                <a:gd name="connsiteY3" fmla="*/ 914 h 2281665"/>
                <a:gd name="connsiteX0" fmla="*/ 0 w 5667470"/>
                <a:gd name="connsiteY0" fmla="*/ 2281297 h 2281297"/>
                <a:gd name="connsiteX1" fmla="*/ 1611517 w 5667470"/>
                <a:gd name="connsiteY1" fmla="*/ 1539553 h 2281297"/>
                <a:gd name="connsiteX2" fmla="*/ 3087231 w 5667470"/>
                <a:gd name="connsiteY2" fmla="*/ 1488191 h 2281297"/>
                <a:gd name="connsiteX3" fmla="*/ 5667470 w 5667470"/>
                <a:gd name="connsiteY3" fmla="*/ 546 h 2281297"/>
                <a:gd name="connsiteX0" fmla="*/ 0 w 5667470"/>
                <a:gd name="connsiteY0" fmla="*/ 2281309 h 2281309"/>
                <a:gd name="connsiteX1" fmla="*/ 1294646 w 5667470"/>
                <a:gd name="connsiteY1" fmla="*/ 1718326 h 2281309"/>
                <a:gd name="connsiteX2" fmla="*/ 3087231 w 5667470"/>
                <a:gd name="connsiteY2" fmla="*/ 1488203 h 2281309"/>
                <a:gd name="connsiteX3" fmla="*/ 5667470 w 5667470"/>
                <a:gd name="connsiteY3" fmla="*/ 558 h 2281309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07 h 2281307"/>
                <a:gd name="connsiteX1" fmla="*/ 1466662 w 5667470"/>
                <a:gd name="connsiteY1" fmla="*/ 1682573 h 2281307"/>
                <a:gd name="connsiteX2" fmla="*/ 3087231 w 5667470"/>
                <a:gd name="connsiteY2" fmla="*/ 1488201 h 2281307"/>
                <a:gd name="connsiteX3" fmla="*/ 5667470 w 5667470"/>
                <a:gd name="connsiteY3" fmla="*/ 556 h 2281307"/>
                <a:gd name="connsiteX0" fmla="*/ 0 w 5667470"/>
                <a:gd name="connsiteY0" fmla="*/ 2281327 h 2281327"/>
                <a:gd name="connsiteX1" fmla="*/ 1466662 w 5667470"/>
                <a:gd name="connsiteY1" fmla="*/ 1682593 h 2281327"/>
                <a:gd name="connsiteX2" fmla="*/ 3259247 w 5667470"/>
                <a:gd name="connsiteY2" fmla="*/ 1443530 h 2281327"/>
                <a:gd name="connsiteX3" fmla="*/ 5667470 w 5667470"/>
                <a:gd name="connsiteY3" fmla="*/ 576 h 2281327"/>
                <a:gd name="connsiteX0" fmla="*/ 0 w 5667470"/>
                <a:gd name="connsiteY0" fmla="*/ 2308130 h 2308130"/>
                <a:gd name="connsiteX1" fmla="*/ 1466662 w 5667470"/>
                <a:gd name="connsiteY1" fmla="*/ 1709396 h 2308130"/>
                <a:gd name="connsiteX2" fmla="*/ 3259247 w 5667470"/>
                <a:gd name="connsiteY2" fmla="*/ 1470333 h 2308130"/>
                <a:gd name="connsiteX3" fmla="*/ 5667470 w 5667470"/>
                <a:gd name="connsiteY3" fmla="*/ 565 h 2308130"/>
                <a:gd name="connsiteX0" fmla="*/ 0 w 5667470"/>
                <a:gd name="connsiteY0" fmla="*/ 2307565 h 2307565"/>
                <a:gd name="connsiteX1" fmla="*/ 1466662 w 5667470"/>
                <a:gd name="connsiteY1" fmla="*/ 1708831 h 2307565"/>
                <a:gd name="connsiteX2" fmla="*/ 3259247 w 5667470"/>
                <a:gd name="connsiteY2" fmla="*/ 1469768 h 2307565"/>
                <a:gd name="connsiteX3" fmla="*/ 5667470 w 5667470"/>
                <a:gd name="connsiteY3" fmla="*/ 0 h 2307565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667470"/>
                <a:gd name="connsiteY0" fmla="*/ 2271813 h 2271813"/>
                <a:gd name="connsiteX1" fmla="*/ 1466662 w 5667470"/>
                <a:gd name="connsiteY1" fmla="*/ 1673079 h 2271813"/>
                <a:gd name="connsiteX2" fmla="*/ 3259247 w 5667470"/>
                <a:gd name="connsiteY2" fmla="*/ 1434016 h 2271813"/>
                <a:gd name="connsiteX3" fmla="*/ 5667470 w 5667470"/>
                <a:gd name="connsiteY3" fmla="*/ 0 h 2271813"/>
                <a:gd name="connsiteX0" fmla="*/ 0 w 5558828"/>
                <a:gd name="connsiteY0" fmla="*/ 2227123 h 2227123"/>
                <a:gd name="connsiteX1" fmla="*/ 1466662 w 5558828"/>
                <a:gd name="connsiteY1" fmla="*/ 1628389 h 2227123"/>
                <a:gd name="connsiteX2" fmla="*/ 3259247 w 5558828"/>
                <a:gd name="connsiteY2" fmla="*/ 1389326 h 2227123"/>
                <a:gd name="connsiteX3" fmla="*/ 5558828 w 5558828"/>
                <a:gd name="connsiteY3" fmla="*/ 0 h 2227123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259247 w 5640309"/>
                <a:gd name="connsiteY2" fmla="*/ 1434017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466662 w 5640309"/>
                <a:gd name="connsiteY1" fmla="*/ 1673080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069125 w 5640309"/>
                <a:gd name="connsiteY2" fmla="*/ 1541274 h 2271814"/>
                <a:gd name="connsiteX3" fmla="*/ 5640309 w 5640309"/>
                <a:gd name="connsiteY3" fmla="*/ 0 h 2271814"/>
                <a:gd name="connsiteX0" fmla="*/ 0 w 5640309"/>
                <a:gd name="connsiteY0" fmla="*/ 2271814 h 2271814"/>
                <a:gd name="connsiteX1" fmla="*/ 1312753 w 5640309"/>
                <a:gd name="connsiteY1" fmla="*/ 1753522 h 2271814"/>
                <a:gd name="connsiteX2" fmla="*/ 3223034 w 5640309"/>
                <a:gd name="connsiteY2" fmla="*/ 1487645 h 2271814"/>
                <a:gd name="connsiteX3" fmla="*/ 5640309 w 5640309"/>
                <a:gd name="connsiteY3" fmla="*/ 0 h 2271814"/>
                <a:gd name="connsiteX0" fmla="*/ 0 w 5631256"/>
                <a:gd name="connsiteY0" fmla="*/ 2781284 h 2781284"/>
                <a:gd name="connsiteX1" fmla="*/ 1303700 w 5631256"/>
                <a:gd name="connsiteY1" fmla="*/ 1753522 h 2781284"/>
                <a:gd name="connsiteX2" fmla="*/ 3213981 w 5631256"/>
                <a:gd name="connsiteY2" fmla="*/ 1487645 h 2781284"/>
                <a:gd name="connsiteX3" fmla="*/ 5631256 w 5631256"/>
                <a:gd name="connsiteY3" fmla="*/ 0 h 2781284"/>
                <a:gd name="connsiteX0" fmla="*/ 0 w 5631256"/>
                <a:gd name="connsiteY0" fmla="*/ 2781284 h 3322994"/>
                <a:gd name="connsiteX1" fmla="*/ 1376128 w 5631256"/>
                <a:gd name="connsiteY1" fmla="*/ 3290870 h 3322994"/>
                <a:gd name="connsiteX2" fmla="*/ 3213981 w 5631256"/>
                <a:gd name="connsiteY2" fmla="*/ 1487645 h 3322994"/>
                <a:gd name="connsiteX3" fmla="*/ 5631256 w 5631256"/>
                <a:gd name="connsiteY3" fmla="*/ 0 h 3322994"/>
                <a:gd name="connsiteX0" fmla="*/ 0 w 5631256"/>
                <a:gd name="connsiteY0" fmla="*/ 2781284 h 3308751"/>
                <a:gd name="connsiteX1" fmla="*/ 1376128 w 5631256"/>
                <a:gd name="connsiteY1" fmla="*/ 3290870 h 3308751"/>
                <a:gd name="connsiteX2" fmla="*/ 3213981 w 5631256"/>
                <a:gd name="connsiteY2" fmla="*/ 1487645 h 3308751"/>
                <a:gd name="connsiteX3" fmla="*/ 5631256 w 5631256"/>
                <a:gd name="connsiteY3" fmla="*/ 0 h 3308751"/>
                <a:gd name="connsiteX0" fmla="*/ 0 w 5631256"/>
                <a:gd name="connsiteY0" fmla="*/ 2781284 h 3329281"/>
                <a:gd name="connsiteX1" fmla="*/ 1376128 w 5631256"/>
                <a:gd name="connsiteY1" fmla="*/ 3290870 h 3329281"/>
                <a:gd name="connsiteX2" fmla="*/ 3213981 w 5631256"/>
                <a:gd name="connsiteY2" fmla="*/ 1487645 h 3329281"/>
                <a:gd name="connsiteX3" fmla="*/ 5631256 w 5631256"/>
                <a:gd name="connsiteY3" fmla="*/ 0 h 3329281"/>
                <a:gd name="connsiteX0" fmla="*/ 0 w 5631256"/>
                <a:gd name="connsiteY0" fmla="*/ 2781284 h 3201745"/>
                <a:gd name="connsiteX1" fmla="*/ 1656785 w 5631256"/>
                <a:gd name="connsiteY1" fmla="*/ 3147861 h 3201745"/>
                <a:gd name="connsiteX2" fmla="*/ 3213981 w 5631256"/>
                <a:gd name="connsiteY2" fmla="*/ 1487645 h 3201745"/>
                <a:gd name="connsiteX3" fmla="*/ 5631256 w 5631256"/>
                <a:gd name="connsiteY3" fmla="*/ 0 h 3201745"/>
                <a:gd name="connsiteX0" fmla="*/ 0 w 5631256"/>
                <a:gd name="connsiteY0" fmla="*/ 2781284 h 3036625"/>
                <a:gd name="connsiteX1" fmla="*/ 2109459 w 5631256"/>
                <a:gd name="connsiteY1" fmla="*/ 2924409 h 3036625"/>
                <a:gd name="connsiteX2" fmla="*/ 3213981 w 5631256"/>
                <a:gd name="connsiteY2" fmla="*/ 1487645 h 3036625"/>
                <a:gd name="connsiteX3" fmla="*/ 5631256 w 5631256"/>
                <a:gd name="connsiteY3" fmla="*/ 0 h 3036625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068497"/>
                <a:gd name="connsiteX1" fmla="*/ 2109459 w 5631256"/>
                <a:gd name="connsiteY1" fmla="*/ 2924409 h 3068497"/>
                <a:gd name="connsiteX2" fmla="*/ 3431264 w 5631256"/>
                <a:gd name="connsiteY2" fmla="*/ 1407203 h 3068497"/>
                <a:gd name="connsiteX3" fmla="*/ 5631256 w 5631256"/>
                <a:gd name="connsiteY3" fmla="*/ 0 h 3068497"/>
                <a:gd name="connsiteX0" fmla="*/ 0 w 5631256"/>
                <a:gd name="connsiteY0" fmla="*/ 2781284 h 3233875"/>
                <a:gd name="connsiteX1" fmla="*/ 1548144 w 5631256"/>
                <a:gd name="connsiteY1" fmla="*/ 3147861 h 3233875"/>
                <a:gd name="connsiteX2" fmla="*/ 3431264 w 5631256"/>
                <a:gd name="connsiteY2" fmla="*/ 1407203 h 3233875"/>
                <a:gd name="connsiteX3" fmla="*/ 5631256 w 5631256"/>
                <a:gd name="connsiteY3" fmla="*/ 0 h 3233875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19281"/>
                <a:gd name="connsiteX1" fmla="*/ 1548144 w 5631256"/>
                <a:gd name="connsiteY1" fmla="*/ 3147861 h 3219281"/>
                <a:gd name="connsiteX2" fmla="*/ 3558012 w 5631256"/>
                <a:gd name="connsiteY2" fmla="*/ 1612778 h 3219281"/>
                <a:gd name="connsiteX3" fmla="*/ 5631256 w 5631256"/>
                <a:gd name="connsiteY3" fmla="*/ 0 h 3219281"/>
                <a:gd name="connsiteX0" fmla="*/ 0 w 5631256"/>
                <a:gd name="connsiteY0" fmla="*/ 2781284 h 3226812"/>
                <a:gd name="connsiteX1" fmla="*/ 1665839 w 5631256"/>
                <a:gd name="connsiteY1" fmla="*/ 3156800 h 3226812"/>
                <a:gd name="connsiteX2" fmla="*/ 3558012 w 5631256"/>
                <a:gd name="connsiteY2" fmla="*/ 1612778 h 3226812"/>
                <a:gd name="connsiteX3" fmla="*/ 5631256 w 5631256"/>
                <a:gd name="connsiteY3" fmla="*/ 0 h 3226812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31256"/>
                <a:gd name="connsiteY0" fmla="*/ 2781284 h 3236258"/>
                <a:gd name="connsiteX1" fmla="*/ 1665839 w 5631256"/>
                <a:gd name="connsiteY1" fmla="*/ 3156800 h 3236258"/>
                <a:gd name="connsiteX2" fmla="*/ 3449370 w 5631256"/>
                <a:gd name="connsiteY2" fmla="*/ 1478707 h 3236258"/>
                <a:gd name="connsiteX3" fmla="*/ 5631256 w 5631256"/>
                <a:gd name="connsiteY3" fmla="*/ 0 h 3236258"/>
                <a:gd name="connsiteX0" fmla="*/ 0 w 5658416"/>
                <a:gd name="connsiteY0" fmla="*/ 2611461 h 3205085"/>
                <a:gd name="connsiteX1" fmla="*/ 1692999 w 5658416"/>
                <a:gd name="connsiteY1" fmla="*/ 3156800 h 3205085"/>
                <a:gd name="connsiteX2" fmla="*/ 3476530 w 5658416"/>
                <a:gd name="connsiteY2" fmla="*/ 1478707 h 3205085"/>
                <a:gd name="connsiteX3" fmla="*/ 5658416 w 5658416"/>
                <a:gd name="connsiteY3" fmla="*/ 0 h 3205085"/>
                <a:gd name="connsiteX0" fmla="*/ 0 w 5694629"/>
                <a:gd name="connsiteY0" fmla="*/ 1136596 h 1730220"/>
                <a:gd name="connsiteX1" fmla="*/ 1692999 w 5694629"/>
                <a:gd name="connsiteY1" fmla="*/ 1681935 h 1730220"/>
                <a:gd name="connsiteX2" fmla="*/ 3476530 w 5694629"/>
                <a:gd name="connsiteY2" fmla="*/ 3842 h 1730220"/>
                <a:gd name="connsiteX3" fmla="*/ 5694629 w 5694629"/>
                <a:gd name="connsiteY3" fmla="*/ 1143991 h 1730220"/>
                <a:gd name="connsiteX0" fmla="*/ 0 w 5694629"/>
                <a:gd name="connsiteY0" fmla="*/ 0 h 614322"/>
                <a:gd name="connsiteX1" fmla="*/ 1692999 w 5694629"/>
                <a:gd name="connsiteY1" fmla="*/ 545339 h 614322"/>
                <a:gd name="connsiteX2" fmla="*/ 4327555 w 5694629"/>
                <a:gd name="connsiteY2" fmla="*/ 547605 h 614322"/>
                <a:gd name="connsiteX3" fmla="*/ 5694629 w 5694629"/>
                <a:gd name="connsiteY3" fmla="*/ 7395 h 614322"/>
                <a:gd name="connsiteX0" fmla="*/ 0 w 5694629"/>
                <a:gd name="connsiteY0" fmla="*/ 0 h 745649"/>
                <a:gd name="connsiteX1" fmla="*/ 1692999 w 5694629"/>
                <a:gd name="connsiteY1" fmla="*/ 545339 h 745649"/>
                <a:gd name="connsiteX2" fmla="*/ 4010684 w 5694629"/>
                <a:gd name="connsiteY2" fmla="*/ 717429 h 745649"/>
                <a:gd name="connsiteX3" fmla="*/ 5694629 w 5694629"/>
                <a:gd name="connsiteY3" fmla="*/ 7395 h 745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4629" h="745649">
                  <a:moveTo>
                    <a:pt x="0" y="0"/>
                  </a:moveTo>
                  <a:cubicBezTo>
                    <a:pt x="671466" y="330841"/>
                    <a:pt x="1024552" y="425768"/>
                    <a:pt x="1692999" y="545339"/>
                  </a:cubicBezTo>
                  <a:cubicBezTo>
                    <a:pt x="2361446" y="664911"/>
                    <a:pt x="3343746" y="807086"/>
                    <a:pt x="4010684" y="717429"/>
                  </a:cubicBezTo>
                  <a:cubicBezTo>
                    <a:pt x="4677622" y="627772"/>
                    <a:pt x="5037497" y="289677"/>
                    <a:pt x="5694629" y="7395"/>
                  </a:cubicBezTo>
                </a:path>
              </a:pathLst>
            </a:custGeom>
            <a:noFill/>
            <a:ln w="50800">
              <a:solidFill>
                <a:srgbClr val="C00000"/>
              </a:solidFill>
              <a:prstDash val="dash"/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9" name="TextBox 438"/>
          <p:cNvSpPr txBox="1"/>
          <p:nvPr/>
        </p:nvSpPr>
        <p:spPr>
          <a:xfrm>
            <a:off x="4572000" y="457200"/>
            <a:ext cx="381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Minimize </a:t>
            </a:r>
            <a:r>
              <a:rPr lang="en-US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vg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FCT</a:t>
            </a:r>
          </a:p>
        </p:txBody>
      </p:sp>
      <p:sp>
        <p:nvSpPr>
          <p:cNvPr id="440" name="Rounded Rectangle 439"/>
          <p:cNvSpPr/>
          <p:nvPr/>
        </p:nvSpPr>
        <p:spPr>
          <a:xfrm>
            <a:off x="461760" y="200686"/>
            <a:ext cx="3424440" cy="14757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DC transport = Flow scheduling on giant switch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1905000" y="2407450"/>
            <a:ext cx="4971603" cy="4214747"/>
            <a:chOff x="1905000" y="2407450"/>
            <a:chExt cx="4971603" cy="4214747"/>
          </a:xfrm>
        </p:grpSpPr>
        <p:cxnSp>
          <p:nvCxnSpPr>
            <p:cNvPr id="246" name="Straight Arrow Connector 245"/>
            <p:cNvCxnSpPr/>
            <p:nvPr/>
          </p:nvCxnSpPr>
          <p:spPr>
            <a:xfrm flipH="1" flipV="1">
              <a:off x="2066581" y="2970592"/>
              <a:ext cx="1133820" cy="28206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1" name="Straight Arrow Connector 440"/>
            <p:cNvCxnSpPr/>
            <p:nvPr/>
          </p:nvCxnSpPr>
          <p:spPr>
            <a:xfrm flipH="1" flipV="1">
              <a:off x="1905000" y="5168586"/>
              <a:ext cx="1295400" cy="6342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2" name="Straight Arrow Connector 441"/>
            <p:cNvCxnSpPr/>
            <p:nvPr/>
          </p:nvCxnSpPr>
          <p:spPr>
            <a:xfrm flipV="1">
              <a:off x="5546035" y="2407450"/>
              <a:ext cx="1235765" cy="33954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3" name="Straight Arrow Connector 442"/>
            <p:cNvCxnSpPr/>
            <p:nvPr/>
          </p:nvCxnSpPr>
          <p:spPr>
            <a:xfrm flipV="1">
              <a:off x="5565962" y="4299775"/>
              <a:ext cx="1310641" cy="14914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4" name="Straight Arrow Connector 443"/>
            <p:cNvCxnSpPr/>
            <p:nvPr/>
          </p:nvCxnSpPr>
          <p:spPr>
            <a:xfrm flipV="1">
              <a:off x="5565962" y="5293845"/>
              <a:ext cx="1215838" cy="5090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4" name="TextBox 243"/>
            <p:cNvSpPr txBox="1"/>
            <p:nvPr/>
          </p:nvSpPr>
          <p:spPr>
            <a:xfrm>
              <a:off x="2572197" y="5791200"/>
              <a:ext cx="3828603" cy="8309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Verdana" pitchFamily="34" charset="0"/>
                  <a:ea typeface="Verdana" pitchFamily="34" charset="0"/>
                  <a:cs typeface="Verdana" pitchFamily="34" charset="0"/>
                </a:rPr>
                <a:t>i</a:t>
              </a:r>
              <a:r>
                <a: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ngress &amp; egress </a:t>
              </a:r>
            </a:p>
            <a:p>
              <a:pPr algn="ctr"/>
              <a:r>
                <a:rPr lang="en-US" sz="2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capacity constraints</a:t>
              </a:r>
              <a:endParaRPr lang="en-US" sz="2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53" name="Group 352"/>
          <p:cNvGrpSpPr/>
          <p:nvPr/>
        </p:nvGrpSpPr>
        <p:grpSpPr>
          <a:xfrm>
            <a:off x="304800" y="5725180"/>
            <a:ext cx="8382000" cy="523220"/>
            <a:chOff x="228600" y="1828800"/>
            <a:chExt cx="8382000" cy="523220"/>
          </a:xfrm>
        </p:grpSpPr>
        <p:sp>
          <p:nvSpPr>
            <p:cNvPr id="354" name="TextBox 353"/>
            <p:cNvSpPr txBox="1"/>
            <p:nvPr/>
          </p:nvSpPr>
          <p:spPr>
            <a:xfrm>
              <a:off x="22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7848600" y="18288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r>
                <a:rPr lang="en-US" sz="28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X</a:t>
              </a:r>
              <a:endParaRPr lang="en-US" sz="28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9A5B-5B03-425B-9284-2F10A88898BE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59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00"/>
    </mc:Choice>
    <mc:Fallback xmlns="">
      <p:transition xmlns:p14="http://schemas.microsoft.com/office/powerpoint/2010/main" spd="slow" advTm="539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|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11.1|2.6|3.5|0.9|2.2|6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|9.1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5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9|13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|20.8|4.3|1.6|14.2|12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61|5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6.7|3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7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1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9|6.9|2.8|2.1|0.3|1.7|0.6|1.3|1|8.4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1.7|6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19927</TotalTime>
  <Words>886</Words>
  <Application>Microsoft Macintosh PowerPoint</Application>
  <PresentationFormat>On-screen Show (4:3)</PresentationFormat>
  <Paragraphs>312</Paragraphs>
  <Slides>23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pFabric: Minimal Near-Optimal Datacenter Transport</vt:lpstr>
      <vt:lpstr>Transport in Datacenters</vt:lpstr>
      <vt:lpstr>Transport in Datacenters</vt:lpstr>
      <vt:lpstr>pFabric in 1 Slide</vt:lpstr>
      <vt:lpstr>Conceptual model</vt:lpstr>
      <vt:lpstr>DC Fabric: Just a Giant Switch</vt:lpstr>
      <vt:lpstr>DC Fabric: Just a Giant Switch</vt:lpstr>
      <vt:lpstr>DC Fabric: Just a Giant Switch</vt:lpstr>
      <vt:lpstr>PowerPoint Presentation</vt:lpstr>
      <vt:lpstr>“Ideal” Flow Scheduling</vt:lpstr>
      <vt:lpstr>pfabric design</vt:lpstr>
      <vt:lpstr>Key Insight</vt:lpstr>
      <vt:lpstr>pFabric Switch</vt:lpstr>
      <vt:lpstr>pFabric Switch Complexity</vt:lpstr>
      <vt:lpstr>pFabric Rate Control</vt:lpstr>
      <vt:lpstr>  pFabric Rate Control</vt:lpstr>
      <vt:lpstr>Why does this work?</vt:lpstr>
      <vt:lpstr>Evaluation</vt:lpstr>
      <vt:lpstr>Overall Average FCT</vt:lpstr>
      <vt:lpstr>Mice FCT (&lt;100KB)</vt:lpstr>
      <vt:lpstr>Conclusion</vt:lpstr>
      <vt:lpstr>Thank You!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 Alizadeh</cp:lastModifiedBy>
  <cp:revision>1613</cp:revision>
  <dcterms:created xsi:type="dcterms:W3CDTF">2012-10-21T18:32:46Z</dcterms:created>
  <dcterms:modified xsi:type="dcterms:W3CDTF">2013-08-23T18:41:55Z</dcterms:modified>
</cp:coreProperties>
</file>