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Override PartName="/ppt/theme/themeOverride1.xml" ContentType="application/vnd.openxmlformats-officedocument.themeOverride+xml"/>
  <Override PartName="/docProps/core.xml" ContentType="application/vnd.openxmlformats-package.core-properties+xml"/>
  <Override PartName="/ppt/slides/slide9.xml" ContentType="application/vnd.openxmlformats-officedocument.presentationml.slide+xml"/>
  <Default Extension="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3" Type="http://schemas.openxmlformats.org/officeDocument/2006/relationships/extended-properties" Target="docProps/app.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4384" r:id="rId1"/>
  </p:sldMasterIdLst>
  <p:notesMasterIdLst>
    <p:notesMasterId r:id="rId18"/>
  </p:notesMasterIdLst>
  <p:sldIdLst>
    <p:sldId id="256" r:id="rId2"/>
    <p:sldId id="384" r:id="rId3"/>
    <p:sldId id="394" r:id="rId4"/>
    <p:sldId id="395" r:id="rId5"/>
    <p:sldId id="396" r:id="rId6"/>
    <p:sldId id="397" r:id="rId7"/>
    <p:sldId id="398" r:id="rId8"/>
    <p:sldId id="393" r:id="rId9"/>
    <p:sldId id="379" r:id="rId10"/>
    <p:sldId id="392" r:id="rId11"/>
    <p:sldId id="399" r:id="rId12"/>
    <p:sldId id="400" r:id="rId13"/>
    <p:sldId id="401" r:id="rId14"/>
    <p:sldId id="381" r:id="rId15"/>
    <p:sldId id="382" r:id="rId16"/>
    <p:sldId id="383"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F1C3F5"/>
    <a:srgbClr val="4E3907"/>
    <a:srgbClr val="FF0066"/>
    <a:srgbClr val="FFFF00"/>
    <a:srgbClr val="800080"/>
    <a:srgbClr val="DFB190"/>
    <a:srgbClr val="F0D6C7"/>
    <a:srgbClr val="642800"/>
    <a:srgbClr val="DBFFD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74483" autoAdjust="0"/>
  </p:normalViewPr>
  <p:slideViewPr>
    <p:cSldViewPr>
      <p:cViewPr>
        <p:scale>
          <a:sx n="75" d="100"/>
          <a:sy n="75" d="100"/>
        </p:scale>
        <p:origin x="-1304" y="-2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8028800" cy="780288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presProps" Target="presProps.xml"/><Relationship Id="rId4" Type="http://schemas.openxmlformats.org/officeDocument/2006/relationships/slide" Target="slides/slide3.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slide" Target="slides/slide15.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slide" Target="slides/slide16.xml"/><Relationship Id="rId19" Type="http://schemas.openxmlformats.org/officeDocument/2006/relationships/printerSettings" Target="printerSettings/printerSettings1.bin"/><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4710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710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711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4711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2733D44-9993-2744-B374-0CA87B018CA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BAED05AB-E896-3243-9D2A-5A6F9B55B6C3}" type="slidenum">
              <a:rPr lang="en-US"/>
              <a:pPr/>
              <a:t>1</a:t>
            </a:fld>
            <a:endParaRPr 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r>
              <a:rPr lang="en-US" dirty="0" smtClean="0"/>
              <a:t>Now </a:t>
            </a:r>
            <a:r>
              <a:rPr lang="en-US" baseline="0" dirty="0" smtClean="0"/>
              <a:t>I’m going to talk about my thesis work in generating multiple perspectives in baseball summaries.</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motivation for this work can be seen on </a:t>
            </a:r>
            <a:r>
              <a:rPr lang="en-US" dirty="0" err="1" smtClean="0"/>
              <a:t>mlb.com</a:t>
            </a:r>
            <a:r>
              <a:rPr lang="en-US" dirty="0" smtClean="0"/>
              <a:t> where,</a:t>
            </a:r>
            <a:r>
              <a:rPr lang="en-US" baseline="0" dirty="0" smtClean="0"/>
              <a:t> for every Major League Baseball game, the website offers two articles, written from each team’s perspective, such that the user can just click on the one that suits her preference. So whether it’s to give the users a more complete view or a choice, there is enough justification to consider this problem of perspective an important one for the AI and NLP communities to start paying more attention.</a:t>
            </a:r>
            <a:endParaRPr lang="en-US" dirty="0"/>
          </a:p>
        </p:txBody>
      </p:sp>
      <p:sp>
        <p:nvSpPr>
          <p:cNvPr id="4" name="Slide Number Placeholder 3"/>
          <p:cNvSpPr>
            <a:spLocks noGrp="1"/>
          </p:cNvSpPr>
          <p:nvPr>
            <p:ph type="sldNum" sz="quarter" idx="10"/>
          </p:nvPr>
        </p:nvSpPr>
        <p:spPr/>
        <p:txBody>
          <a:bodyPr/>
          <a:lstStyle/>
          <a:p>
            <a:pPr>
              <a:defRPr/>
            </a:pPr>
            <a:fld id="{52733D44-9993-2744-B374-0CA87B018CAB}" type="slidenum">
              <a:rPr lang="en-US"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FFB7CA3A-D376-3A42-A4BD-EFEBB11474E5}"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3AC0BE9D-D825-1244-BC32-94171225E3A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smtClean="0"/>
            </a:lvl1pPr>
          </a:lstStyle>
          <a:p>
            <a:pPr>
              <a:defRPr/>
            </a:pPr>
            <a:fld id="{282AB1E4-6499-024C-9B09-97D9A8F856FC}" type="datetime1">
              <a:rPr lang="en-US"/>
              <a:pPr>
                <a:defRPr/>
              </a:pPr>
              <a:t>9/23/08</a:t>
            </a:fld>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smtClean="0">
                <a:solidFill>
                  <a:srgbClr val="FFFFFF"/>
                </a:solidFill>
              </a:defRPr>
            </a:lvl1pPr>
          </a:lstStyle>
          <a:p>
            <a:pPr>
              <a:defRPr/>
            </a:pPr>
            <a:fld id="{59FABF70-6EE5-404C-899E-3BA08D798997}"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p:txBody>
          <a:bodyPr rtlCol="0"/>
          <a:lstStyle>
            <a:lvl1pPr>
              <a:defRPr/>
            </a:lvl1pPr>
          </a:lstStyle>
          <a:p>
            <a:pPr>
              <a:defRPr/>
            </a:pPr>
            <a:fld id="{77C8D8C1-70C3-9448-BD6B-8563767746DF}"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endParaRPr lang="en-US"/>
          </a:p>
        </p:txBody>
      </p:sp>
      <p:sp>
        <p:nvSpPr>
          <p:cNvPr id="8" name="Slide Number Placeholder 11"/>
          <p:cNvSpPr>
            <a:spLocks noGrp="1"/>
          </p:cNvSpPr>
          <p:nvPr>
            <p:ph type="sldNum" sz="quarter" idx="11"/>
          </p:nvPr>
        </p:nvSpPr>
        <p:spPr/>
        <p:txBody>
          <a:bodyPr rtlCol="0"/>
          <a:lstStyle>
            <a:lvl1pPr>
              <a:defRPr/>
            </a:lvl1pPr>
          </a:lstStyle>
          <a:p>
            <a:pPr>
              <a:defRPr/>
            </a:pPr>
            <a:fld id="{78E4A784-F76B-AE49-B0FA-6903752DB9A7}" type="slidenum">
              <a:rPr lang="en-US"/>
              <a:pPr>
                <a:defRPr/>
              </a:pPr>
              <a:t>‹#›</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DDBAB374-F04C-CC41-9815-4B1C68ADB54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9B15DADB-35A5-2F44-8074-3D844606E2C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solidFill>
                  <a:srgbClr val="FFFFFF"/>
                </a:solidFill>
              </a:defRPr>
            </a:lvl1pPr>
          </a:lstStyle>
          <a:p>
            <a:pPr>
              <a:defRPr/>
            </a:pPr>
            <a:fld id="{7F170239-8246-EB43-A415-3612983D1A9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smtClean="0"/>
            </a:lvl1pPr>
          </a:lstStyle>
          <a:p>
            <a:pPr>
              <a:defRPr/>
            </a:pPr>
            <a:fld id="{27E8D52C-BFCA-3F42-8E51-56275CB281C9}"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2F3BBEC0-E811-9844-9D11-9F679EE3758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F77DB3F0-6C4C-7D4F-B7A2-E95A94EBBF2C}"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3.pn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smtClean="0">
                <a:solidFill>
                  <a:srgbClr val="FFFFFF"/>
                </a:solidFill>
              </a:defRPr>
            </a:lvl1pPr>
          </a:lstStyle>
          <a:p>
            <a:pPr>
              <a:defRPr/>
            </a:pPr>
            <a:fld id="{308353A8-5626-814D-808A-A4E10F3ED176}" type="slidenum">
              <a:rPr lang="en-US"/>
              <a:pPr>
                <a:defRPr/>
              </a:pPr>
              <a:t>‹#›</a:t>
            </a:fld>
            <a:endParaRPr lang="en-US"/>
          </a:p>
        </p:txBody>
      </p:sp>
      <p:pic>
        <p:nvPicPr>
          <p:cNvPr id="1034" name="Picture 9" descr="csaillogomed"/>
          <p:cNvPicPr>
            <a:picLocks noChangeAspect="1" noChangeArrowheads="1"/>
          </p:cNvPicPr>
          <p:nvPr userDrawn="1"/>
        </p:nvPicPr>
        <p:blipFill>
          <a:blip r:embed="rId13"/>
          <a:srcRect/>
          <a:stretch>
            <a:fillRect/>
          </a:stretch>
        </p:blipFill>
        <p:spPr bwMode="auto">
          <a:xfrm>
            <a:off x="7772400" y="381000"/>
            <a:ext cx="1027113" cy="7858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407" r:id="rId1"/>
    <p:sldLayoutId id="2147484404" r:id="rId2"/>
    <p:sldLayoutId id="2147484408" r:id="rId3"/>
    <p:sldLayoutId id="2147484409" r:id="rId4"/>
    <p:sldLayoutId id="2147484410" r:id="rId5"/>
    <p:sldLayoutId id="2147484405" r:id="rId6"/>
    <p:sldLayoutId id="2147484411" r:id="rId7"/>
    <p:sldLayoutId id="2147484412" r:id="rId8"/>
    <p:sldLayoutId id="2147484413" r:id="rId9"/>
    <p:sldLayoutId id="2147484406" r:id="rId10"/>
    <p:sldLayoutId id="2147484414" r:id="rId11"/>
  </p:sldLayoutIdLst>
  <p:txStyles>
    <p:titleStyle>
      <a:lvl1pPr algn="l" rtl="0" fontAlgn="base">
        <a:spcBef>
          <a:spcPct val="0"/>
        </a:spcBef>
        <a:spcAft>
          <a:spcPct val="0"/>
        </a:spcAft>
        <a:defRPr sz="4400" kern="1200">
          <a:solidFill>
            <a:schemeClr val="tx2"/>
          </a:solidFill>
          <a:latin typeface="+mj-lt"/>
          <a:ea typeface="ＭＳ Ｐゴシック" charset="-128"/>
          <a:cs typeface="ＭＳ Ｐゴシック" charset="-128"/>
        </a:defRPr>
      </a:lvl1pPr>
      <a:lvl2pPr algn="l" rtl="0" fontAlgn="base">
        <a:spcBef>
          <a:spcPct val="0"/>
        </a:spcBef>
        <a:spcAft>
          <a:spcPct val="0"/>
        </a:spcAft>
        <a:defRPr sz="4400">
          <a:solidFill>
            <a:schemeClr val="tx2"/>
          </a:solidFill>
          <a:latin typeface="Tw Cen MT" charset="-18"/>
          <a:ea typeface="ＭＳ Ｐゴシック" charset="-128"/>
          <a:cs typeface="ＭＳ Ｐゴシック" charset="-128"/>
        </a:defRPr>
      </a:lvl2pPr>
      <a:lvl3pPr algn="l" rtl="0" fontAlgn="base">
        <a:spcBef>
          <a:spcPct val="0"/>
        </a:spcBef>
        <a:spcAft>
          <a:spcPct val="0"/>
        </a:spcAft>
        <a:defRPr sz="4400">
          <a:solidFill>
            <a:schemeClr val="tx2"/>
          </a:solidFill>
          <a:latin typeface="Tw Cen MT" charset="-18"/>
          <a:ea typeface="ＭＳ Ｐゴシック" charset="-128"/>
          <a:cs typeface="ＭＳ Ｐゴシック" charset="-128"/>
        </a:defRPr>
      </a:lvl3pPr>
      <a:lvl4pPr algn="l" rtl="0" fontAlgn="base">
        <a:spcBef>
          <a:spcPct val="0"/>
        </a:spcBef>
        <a:spcAft>
          <a:spcPct val="0"/>
        </a:spcAft>
        <a:defRPr sz="4400">
          <a:solidFill>
            <a:schemeClr val="tx2"/>
          </a:solidFill>
          <a:latin typeface="Tw Cen MT" charset="-18"/>
          <a:ea typeface="ＭＳ Ｐゴシック" charset="-128"/>
          <a:cs typeface="ＭＳ Ｐゴシック" charset="-128"/>
        </a:defRPr>
      </a:lvl4pPr>
      <a:lvl5pPr algn="l" rtl="0" fontAlgn="base">
        <a:spcBef>
          <a:spcPct val="0"/>
        </a:spcBef>
        <a:spcAft>
          <a:spcPct val="0"/>
        </a:spcAft>
        <a:defRPr sz="4400">
          <a:solidFill>
            <a:schemeClr val="tx2"/>
          </a:solidFill>
          <a:latin typeface="Tw Cen MT" charset="-18"/>
          <a:ea typeface="ＭＳ Ｐゴシック" charset="-128"/>
          <a:cs typeface="ＭＳ Ｐゴシック" charset="-128"/>
        </a:defRPr>
      </a:lvl5pPr>
      <a:lvl6pPr marL="457200" algn="l" rtl="0" fontAlgn="base">
        <a:spcBef>
          <a:spcPct val="0"/>
        </a:spcBef>
        <a:spcAft>
          <a:spcPct val="0"/>
        </a:spcAft>
        <a:defRPr sz="4400">
          <a:solidFill>
            <a:schemeClr val="tx2"/>
          </a:solidFill>
          <a:latin typeface="Tw Cen MT" charset="-18"/>
          <a:ea typeface="ＭＳ Ｐゴシック" charset="-128"/>
          <a:cs typeface="ＭＳ Ｐゴシック" charset="-128"/>
        </a:defRPr>
      </a:lvl6pPr>
      <a:lvl7pPr marL="914400" algn="l" rtl="0" fontAlgn="base">
        <a:spcBef>
          <a:spcPct val="0"/>
        </a:spcBef>
        <a:spcAft>
          <a:spcPct val="0"/>
        </a:spcAft>
        <a:defRPr sz="4400">
          <a:solidFill>
            <a:schemeClr val="tx2"/>
          </a:solidFill>
          <a:latin typeface="Tw Cen MT" charset="-18"/>
          <a:ea typeface="ＭＳ Ｐゴシック" charset="-128"/>
          <a:cs typeface="ＭＳ Ｐゴシック" charset="-128"/>
        </a:defRPr>
      </a:lvl7pPr>
      <a:lvl8pPr marL="1371600" algn="l" rtl="0" fontAlgn="base">
        <a:spcBef>
          <a:spcPct val="0"/>
        </a:spcBef>
        <a:spcAft>
          <a:spcPct val="0"/>
        </a:spcAft>
        <a:defRPr sz="4400">
          <a:solidFill>
            <a:schemeClr val="tx2"/>
          </a:solidFill>
          <a:latin typeface="Tw Cen MT" charset="-18"/>
          <a:ea typeface="ＭＳ Ｐゴシック" charset="-128"/>
          <a:cs typeface="ＭＳ Ｐゴシック" charset="-128"/>
        </a:defRPr>
      </a:lvl8pPr>
      <a:lvl9pPr marL="1828800" algn="l" rtl="0" fontAlgn="base">
        <a:spcBef>
          <a:spcPct val="0"/>
        </a:spcBef>
        <a:spcAft>
          <a:spcPct val="0"/>
        </a:spcAft>
        <a:defRPr sz="4400">
          <a:solidFill>
            <a:schemeClr val="tx2"/>
          </a:solidFill>
          <a:latin typeface="Tw Cen MT" charset="-18"/>
          <a:ea typeface="ＭＳ Ｐゴシック" charset="-128"/>
          <a:cs typeface="ＭＳ Ｐゴシック" charset="-128"/>
        </a:defRPr>
      </a:lvl9pPr>
    </p:titleStyle>
    <p:bodyStyle>
      <a:lvl1pPr marL="319088" indent="-319088" algn="l" rtl="0" fontAlgn="base">
        <a:spcBef>
          <a:spcPts val="700"/>
        </a:spcBef>
        <a:spcAft>
          <a:spcPct val="0"/>
        </a:spcAft>
        <a:buClr>
          <a:schemeClr val="accent2"/>
        </a:buClr>
        <a:buSzPct val="60000"/>
        <a:buFont typeface="Wingdings" charset="2"/>
        <a:buChar char=""/>
        <a:defRPr sz="2900" kern="1200">
          <a:solidFill>
            <a:schemeClr val="tx1"/>
          </a:solidFill>
          <a:latin typeface="+mn-lt"/>
          <a:ea typeface="ＭＳ Ｐゴシック" charset="-128"/>
          <a:cs typeface="ＭＳ Ｐゴシック" charset="-128"/>
        </a:defRPr>
      </a:lvl1pPr>
      <a:lvl2pPr marL="639763" indent="-273050" algn="l" rtl="0" fontAlgn="base">
        <a:spcBef>
          <a:spcPts val="550"/>
        </a:spcBef>
        <a:spcAft>
          <a:spcPct val="0"/>
        </a:spcAft>
        <a:buClr>
          <a:schemeClr val="accent1"/>
        </a:buClr>
        <a:buSzPct val="70000"/>
        <a:buFont typeface="Wingdings 2" charset="2"/>
        <a:buChar char=""/>
        <a:defRPr sz="2600" kern="1200">
          <a:solidFill>
            <a:schemeClr val="tx1"/>
          </a:solidFill>
          <a:latin typeface="+mn-lt"/>
          <a:ea typeface="ＭＳ Ｐゴシック" charset="-128"/>
          <a:cs typeface="+mn-cs"/>
        </a:defRPr>
      </a:lvl2pPr>
      <a:lvl3pPr marL="914400" indent="-228600" algn="l" rtl="0" fontAlgn="base">
        <a:spcBef>
          <a:spcPts val="500"/>
        </a:spcBef>
        <a:spcAft>
          <a:spcPct val="0"/>
        </a:spcAft>
        <a:buClr>
          <a:schemeClr val="accent2"/>
        </a:buClr>
        <a:buSzPct val="75000"/>
        <a:buFont typeface="Wingdings" charset="2"/>
        <a:buChar char=""/>
        <a:defRPr sz="2300" kern="1200">
          <a:solidFill>
            <a:schemeClr val="tx1"/>
          </a:solidFill>
          <a:latin typeface="+mn-lt"/>
          <a:ea typeface="ＭＳ Ｐゴシック" charset="-128"/>
          <a:cs typeface="+mn-cs"/>
        </a:defRPr>
      </a:lvl3pPr>
      <a:lvl4pPr marL="1371600" indent="-228600" algn="l" rtl="0" fontAlgn="base">
        <a:spcBef>
          <a:spcPts val="400"/>
        </a:spcBef>
        <a:spcAft>
          <a:spcPct val="0"/>
        </a:spcAft>
        <a:buClr>
          <a:srgbClr val="A5AB81"/>
        </a:buClr>
        <a:buSzPct val="75000"/>
        <a:buFont typeface="Wingdings" charset="2"/>
        <a:buChar char=""/>
        <a:defRPr sz="2000" kern="1200">
          <a:solidFill>
            <a:schemeClr val="tx1"/>
          </a:solidFill>
          <a:latin typeface="+mn-lt"/>
          <a:ea typeface="ＭＳ Ｐゴシック" charset="-128"/>
          <a:cs typeface="+mn-cs"/>
        </a:defRPr>
      </a:lvl4pPr>
      <a:lvl5pPr marL="1828800" indent="-228600" algn="l" rtl="0" fontAlgn="base">
        <a:spcBef>
          <a:spcPts val="400"/>
        </a:spcBef>
        <a:spcAft>
          <a:spcPct val="0"/>
        </a:spcAft>
        <a:buClr>
          <a:srgbClr val="D8B25C"/>
        </a:buClr>
        <a:buSzPct val="65000"/>
        <a:buFont typeface="Wingdings" charset="2"/>
        <a:buChar char=""/>
        <a:defRPr sz="2000" kern="1200">
          <a:solidFill>
            <a:schemeClr val="tx1"/>
          </a:solidFill>
          <a:latin typeface="+mn-lt"/>
          <a:ea typeface="ＭＳ Ｐゴシック" charset="-128"/>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3"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p:txBody>
          <a:bodyPr>
            <a:normAutofit/>
          </a:bodyPr>
          <a:lstStyle/>
          <a:p>
            <a:r>
              <a:rPr lang="en-US" sz="3600" cap="none" dirty="0" smtClean="0"/>
              <a:t>U &amp; I:</a:t>
            </a:r>
            <a:br>
              <a:rPr lang="en-US" sz="3600" cap="none" dirty="0" smtClean="0"/>
            </a:br>
            <a:r>
              <a:rPr lang="en-US" sz="3600" cap="none" dirty="0" smtClean="0"/>
              <a:t>Users </a:t>
            </a:r>
            <a:r>
              <a:rPr lang="en-US" sz="3600" cap="none" dirty="0" smtClean="0">
                <a:latin typeface="ＭＳ ゴシック"/>
                <a:ea typeface="ＭＳ ゴシック"/>
                <a:cs typeface="ＭＳ ゴシック"/>
              </a:rPr>
              <a:t>&amp;</a:t>
            </a:r>
            <a:r>
              <a:rPr lang="en-US" sz="3600" cap="none" dirty="0" smtClean="0"/>
              <a:t> Information Lab</a:t>
            </a:r>
            <a:endParaRPr lang="en-US" sz="3600" cap="none" dirty="0"/>
          </a:p>
        </p:txBody>
      </p:sp>
      <p:sp>
        <p:nvSpPr>
          <p:cNvPr id="14339" name="Subtitle 3"/>
          <p:cNvSpPr>
            <a:spLocks noGrp="1"/>
          </p:cNvSpPr>
          <p:nvPr>
            <p:ph type="subTitle" idx="1"/>
          </p:nvPr>
        </p:nvSpPr>
        <p:spPr>
          <a:xfrm>
            <a:off x="2362200" y="6049963"/>
            <a:ext cx="6705600" cy="685800"/>
          </a:xfrm>
        </p:spPr>
        <p:txBody>
          <a:bodyPr>
            <a:normAutofit/>
          </a:bodyPr>
          <a:lstStyle/>
          <a:p>
            <a:r>
              <a:rPr lang="en-US" dirty="0" smtClean="0"/>
              <a:t>Sept 2008 </a:t>
            </a:r>
            <a:r>
              <a:rPr lang="en-US" dirty="0" err="1" smtClean="0">
                <a:latin typeface="Wingdings"/>
                <a:ea typeface="Wingdings"/>
                <a:cs typeface="Wingdings"/>
              </a:rPr>
              <a:t></a:t>
            </a:r>
            <a:r>
              <a:rPr lang="en-US" dirty="0" smtClean="0"/>
              <a:t> Alice Oh </a:t>
            </a:r>
            <a:r>
              <a:rPr lang="en-US" dirty="0" err="1" smtClean="0">
                <a:latin typeface="Wingdings"/>
                <a:ea typeface="Wingdings"/>
                <a:cs typeface="Wingdings"/>
              </a:rPr>
              <a:t></a:t>
            </a:r>
            <a:r>
              <a:rPr lang="en-US" dirty="0" smtClean="0"/>
              <a:t> </a:t>
            </a:r>
            <a:r>
              <a:rPr lang="en-US" dirty="0" err="1" smtClean="0"/>
              <a:t>alice.oh@cs.kaist.edu</a:t>
            </a:r>
            <a:endParaRPr lang="en-US"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smtClean="0"/>
              <a:t>Alice </a:t>
            </a:r>
            <a:r>
              <a:rPr lang="en-US" dirty="0" err="1" smtClean="0"/>
              <a:t>Haeyun</a:t>
            </a:r>
            <a:r>
              <a:rPr lang="en-US" dirty="0" smtClean="0"/>
              <a:t> Oh, </a:t>
            </a:r>
            <a:r>
              <a:rPr lang="ko-KR" altLang="en-US" dirty="0" smtClean="0"/>
              <a:t>오혜연</a:t>
            </a:r>
            <a:endParaRPr lang="en-US" dirty="0" smtClean="0"/>
          </a:p>
          <a:p>
            <a:r>
              <a:rPr lang="en-US" dirty="0" smtClean="0"/>
              <a:t>1996 – S.B. MIT</a:t>
            </a:r>
          </a:p>
          <a:p>
            <a:r>
              <a:rPr lang="en-US" dirty="0" smtClean="0"/>
              <a:t>2000 – S.M. CMU</a:t>
            </a:r>
          </a:p>
          <a:p>
            <a:r>
              <a:rPr lang="en-US" dirty="0" smtClean="0"/>
              <a:t>2008 – Ph.D. MIT</a:t>
            </a:r>
          </a:p>
          <a:p>
            <a:r>
              <a:rPr lang="en-US" dirty="0" smtClean="0"/>
              <a:t>Work experience at Oracle &amp; HP Labs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 &amp; I Lab</a:t>
            </a:r>
            <a:endParaRPr lang="en-US" dirty="0"/>
          </a:p>
        </p:txBody>
      </p:sp>
      <p:sp>
        <p:nvSpPr>
          <p:cNvPr id="3" name="Content Placeholder 2"/>
          <p:cNvSpPr>
            <a:spLocks noGrp="1"/>
          </p:cNvSpPr>
          <p:nvPr>
            <p:ph sz="quarter" idx="1"/>
          </p:nvPr>
        </p:nvSpPr>
        <p:spPr/>
        <p:txBody>
          <a:bodyPr/>
          <a:lstStyle/>
          <a:p>
            <a:r>
              <a:rPr lang="en-US" dirty="0" smtClean="0"/>
              <a:t>Intersection of Users and Information</a:t>
            </a:r>
          </a:p>
          <a:p>
            <a:r>
              <a:rPr lang="en-US" dirty="0" smtClean="0"/>
              <a:t>Discover &amp; Model Multiple Dimensions of Information to Re-define Relevance &amp; Usefulness of Information for a User (Group of Users)</a:t>
            </a:r>
          </a:p>
          <a:p>
            <a:r>
              <a:rPr lang="en-US" dirty="0" smtClean="0"/>
              <a:t>Information</a:t>
            </a:r>
          </a:p>
          <a:p>
            <a:pPr lvl="1"/>
            <a:r>
              <a:rPr lang="en-US" dirty="0" smtClean="0"/>
              <a:t>web content</a:t>
            </a:r>
          </a:p>
          <a:p>
            <a:r>
              <a:rPr lang="en-US" dirty="0" smtClean="0"/>
              <a:t>Users</a:t>
            </a:r>
          </a:p>
          <a:p>
            <a:pPr lvl="1"/>
            <a:r>
              <a:rPr lang="en-US" dirty="0" smtClean="0"/>
              <a:t>you &amp; me &amp; everyone else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a:t>
            </a:r>
            <a:endParaRPr lang="en-US" dirty="0"/>
          </a:p>
        </p:txBody>
      </p:sp>
      <p:sp>
        <p:nvSpPr>
          <p:cNvPr id="3" name="Content Placeholder 2"/>
          <p:cNvSpPr>
            <a:spLocks noGrp="1"/>
          </p:cNvSpPr>
          <p:nvPr>
            <p:ph sz="quarter" idx="1"/>
          </p:nvPr>
        </p:nvSpPr>
        <p:spPr>
          <a:xfrm>
            <a:off x="612648" y="1600200"/>
            <a:ext cx="4492752" cy="4495800"/>
          </a:xfrm>
        </p:spPr>
        <p:txBody>
          <a:bodyPr/>
          <a:lstStyle/>
          <a:p>
            <a:r>
              <a:rPr lang="en-US" dirty="0" smtClean="0"/>
              <a:t>Find web content for a user</a:t>
            </a:r>
          </a:p>
          <a:p>
            <a:pPr lvl="1"/>
            <a:r>
              <a:rPr lang="en-US" dirty="0" smtClean="0"/>
              <a:t>clip</a:t>
            </a:r>
          </a:p>
          <a:p>
            <a:pPr lvl="1"/>
            <a:r>
              <a:rPr lang="en-US" dirty="0" err="1" smtClean="0"/>
              <a:t>blog</a:t>
            </a:r>
            <a:endParaRPr lang="en-US" dirty="0" smtClean="0"/>
          </a:p>
          <a:p>
            <a:pPr lvl="1"/>
            <a:r>
              <a:rPr lang="en-US" dirty="0" smtClean="0"/>
              <a:t>reply</a:t>
            </a:r>
          </a:p>
          <a:p>
            <a:pPr lvl="1"/>
            <a:r>
              <a:rPr lang="en-US" dirty="0" smtClean="0"/>
              <a:t>email</a:t>
            </a:r>
          </a:p>
          <a:p>
            <a:pPr lvl="1"/>
            <a:r>
              <a:rPr lang="en-US" dirty="0" smtClean="0"/>
              <a:t>save</a:t>
            </a:r>
          </a:p>
        </p:txBody>
      </p:sp>
      <p:sp>
        <p:nvSpPr>
          <p:cNvPr id="5" name="TextBox 4"/>
          <p:cNvSpPr txBox="1"/>
          <p:nvPr/>
        </p:nvSpPr>
        <p:spPr>
          <a:xfrm>
            <a:off x="5486400" y="2971800"/>
            <a:ext cx="2550598" cy="707886"/>
          </a:xfrm>
          <a:prstGeom prst="rect">
            <a:avLst/>
          </a:prstGeom>
          <a:noFill/>
        </p:spPr>
        <p:txBody>
          <a:bodyPr wrap="none" rtlCol="0">
            <a:spAutoFit/>
          </a:bodyPr>
          <a:lstStyle/>
          <a:p>
            <a:pPr marL="0" lvl="1"/>
            <a:r>
              <a:rPr lang="en-US" sz="4000" b="1" dirty="0" smtClean="0">
                <a:solidFill>
                  <a:srgbClr val="FF0000"/>
                </a:solidFill>
              </a:rPr>
              <a:t>I like this!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990600"/>
          </a:xfrm>
        </p:spPr>
        <p:txBody>
          <a:bodyPr/>
          <a:lstStyle/>
          <a:p>
            <a:r>
              <a:rPr lang="en-US" dirty="0" smtClean="0"/>
              <a:t>Current Search Technology</a:t>
            </a:r>
            <a:endParaRPr lang="en-US" dirty="0"/>
          </a:p>
        </p:txBody>
      </p:sp>
      <p:pic>
        <p:nvPicPr>
          <p:cNvPr id="4" name="Content Placeholder 3" descr="Picture 33.png"/>
          <p:cNvPicPr>
            <a:picLocks noGrp="1" noChangeAspect="1"/>
          </p:cNvPicPr>
          <p:nvPr>
            <p:ph sz="quarter" idx="1"/>
          </p:nvPr>
        </p:nvPicPr>
        <p:blipFill>
          <a:blip r:embed="rId2"/>
          <a:srcRect l="-7517" r="-7517"/>
          <a:stretch>
            <a:fillRect/>
          </a:stretch>
        </p:blip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Search Technology</a:t>
            </a:r>
            <a:endParaRPr lang="en-US" dirty="0"/>
          </a:p>
        </p:txBody>
      </p:sp>
      <p:pic>
        <p:nvPicPr>
          <p:cNvPr id="4" name="Content Placeholder 3" descr="Picture 34.png"/>
          <p:cNvPicPr>
            <a:picLocks noGrp="1" noChangeAspect="1"/>
          </p:cNvPicPr>
          <p:nvPr>
            <p:ph sz="quarter" idx="1"/>
          </p:nvPr>
        </p:nvPicPr>
        <p:blipFill>
          <a:blip r:embed="rId2"/>
          <a:srcRect l="-4359" r="-4359"/>
          <a:stretch>
            <a:fillRect/>
          </a:stretch>
        </p:blip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 The more the better?</a:t>
            </a:r>
            <a:endParaRPr lang="en-US" dirty="0"/>
          </a:p>
        </p:txBody>
      </p:sp>
      <p:sp>
        <p:nvSpPr>
          <p:cNvPr id="3" name="Content Placeholder 2"/>
          <p:cNvSpPr>
            <a:spLocks noGrp="1"/>
          </p:cNvSpPr>
          <p:nvPr>
            <p:ph sz="quarter" idx="1"/>
          </p:nvPr>
        </p:nvSpPr>
        <p:spPr/>
        <p:txBody>
          <a:bodyPr/>
          <a:lstStyle/>
          <a:p>
            <a:r>
              <a:rPr lang="ko-KR" altLang="en-US" dirty="0" smtClean="0"/>
              <a:t>다다익선?</a:t>
            </a:r>
            <a:endParaRPr lang="en-US" altLang="ko-KR" dirty="0" smtClean="0"/>
          </a:p>
          <a:p>
            <a:r>
              <a:rPr lang="ko-KR" altLang="en-US" dirty="0" smtClean="0"/>
              <a:t>과유불급</a:t>
            </a:r>
            <a:endParaRPr lang="en-US" altLang="ko-KR" dirty="0" smtClean="0"/>
          </a:p>
          <a:p>
            <a:r>
              <a:rPr lang="en-US" altLang="ko-KR" dirty="0" smtClean="0"/>
              <a:t>Information Overload</a:t>
            </a:r>
          </a:p>
          <a:p>
            <a:endParaRPr lang="ko-KR" alt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Trends in NL</a:t>
            </a:r>
            <a:endParaRPr lang="en-US" dirty="0"/>
          </a:p>
        </p:txBody>
      </p:sp>
      <p:sp>
        <p:nvSpPr>
          <p:cNvPr id="3" name="Content Placeholder 2"/>
          <p:cNvSpPr>
            <a:spLocks noGrp="1"/>
          </p:cNvSpPr>
          <p:nvPr>
            <p:ph sz="quarter" idx="1"/>
          </p:nvPr>
        </p:nvSpPr>
        <p:spPr/>
        <p:txBody>
          <a:bodyPr/>
          <a:lstStyle/>
          <a:p>
            <a:r>
              <a:rPr lang="en-US" dirty="0" smtClean="0"/>
              <a:t>From “hard” definition of information (e.g. Google)</a:t>
            </a:r>
          </a:p>
          <a:p>
            <a:r>
              <a:rPr lang="en-US" dirty="0" smtClean="0"/>
              <a:t>To “soft” definition of information</a:t>
            </a:r>
          </a:p>
          <a:p>
            <a:pPr lvl="1"/>
            <a:r>
              <a:rPr lang="en-US" dirty="0" smtClean="0"/>
              <a:t>opinion</a:t>
            </a:r>
          </a:p>
          <a:p>
            <a:pPr lvl="1"/>
            <a:r>
              <a:rPr lang="en-US" dirty="0" smtClean="0"/>
              <a:t>attitude</a:t>
            </a:r>
          </a:p>
          <a:p>
            <a:pPr lvl="1"/>
            <a:r>
              <a:rPr lang="en-US" dirty="0" smtClean="0"/>
              <a:t>emotion</a:t>
            </a:r>
          </a:p>
          <a:p>
            <a:pPr lvl="1"/>
            <a:r>
              <a:rPr lang="en-US" b="1" dirty="0" smtClean="0">
                <a:solidFill>
                  <a:srgbClr val="FF0000"/>
                </a:solidFill>
              </a:rPr>
              <a:t>perspective</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09600" y="228600"/>
            <a:ext cx="8229600" cy="990600"/>
          </a:xfrm>
        </p:spPr>
        <p:txBody>
          <a:bodyPr/>
          <a:lstStyle/>
          <a:p>
            <a:r>
              <a:rPr lang="en-US" sz="4000" dirty="0" smtClean="0"/>
              <a:t>Baseball Domain</a:t>
            </a:r>
            <a:endParaRPr lang="en-US" sz="4000" dirty="0"/>
          </a:p>
        </p:txBody>
      </p:sp>
      <p:pic>
        <p:nvPicPr>
          <p:cNvPr id="25603" name="Picture 4" descr="mlbDotCom"/>
          <p:cNvPicPr>
            <a:picLocks noChangeAspect="1" noChangeArrowheads="1"/>
          </p:cNvPicPr>
          <p:nvPr/>
        </p:nvPicPr>
        <p:blipFill>
          <a:blip r:embed="rId3"/>
          <a:srcRect/>
          <a:stretch>
            <a:fillRect/>
          </a:stretch>
        </p:blipFill>
        <p:spPr bwMode="auto">
          <a:xfrm>
            <a:off x="614363" y="2058988"/>
            <a:ext cx="7920037" cy="3427412"/>
          </a:xfrm>
          <a:prstGeom prst="rect">
            <a:avLst/>
          </a:prstGeom>
          <a:noFill/>
          <a:ln w="9525">
            <a:noFill/>
            <a:miter lim="800000"/>
            <a:headEnd/>
            <a:tailEnd/>
          </a:ln>
        </p:spPr>
      </p:pic>
      <p:grpSp>
        <p:nvGrpSpPr>
          <p:cNvPr id="2" name="Group 7"/>
          <p:cNvGrpSpPr>
            <a:grpSpLocks/>
          </p:cNvGrpSpPr>
          <p:nvPr/>
        </p:nvGrpSpPr>
        <p:grpSpPr bwMode="auto">
          <a:xfrm>
            <a:off x="685800" y="1981200"/>
            <a:ext cx="7772400" cy="3505200"/>
            <a:chOff x="432" y="1056"/>
            <a:chExt cx="4896" cy="2208"/>
          </a:xfrm>
        </p:grpSpPr>
        <p:sp>
          <p:nvSpPr>
            <p:cNvPr id="25605" name="AutoShape 5"/>
            <p:cNvSpPr>
              <a:spLocks noChangeArrowheads="1"/>
            </p:cNvSpPr>
            <p:nvPr/>
          </p:nvSpPr>
          <p:spPr bwMode="auto">
            <a:xfrm>
              <a:off x="432" y="1056"/>
              <a:ext cx="1344" cy="2208"/>
            </a:xfrm>
            <a:prstGeom prst="roundRect">
              <a:avLst>
                <a:gd name="adj" fmla="val 16667"/>
              </a:avLst>
            </a:prstGeom>
            <a:solidFill>
              <a:schemeClr val="accent1">
                <a:alpha val="12941"/>
              </a:schemeClr>
            </a:solidFill>
            <a:ln w="25400">
              <a:solidFill>
                <a:schemeClr val="hlink"/>
              </a:solidFill>
              <a:round/>
              <a:headEnd/>
              <a:tailEnd/>
            </a:ln>
          </p:spPr>
          <p:txBody>
            <a:bodyPr wrap="none" anchor="ctr">
              <a:prstTxWarp prst="textNoShape">
                <a:avLst/>
              </a:prstTxWarp>
            </a:bodyPr>
            <a:lstStyle/>
            <a:p>
              <a:endParaRPr lang="en-US"/>
            </a:p>
          </p:txBody>
        </p:sp>
        <p:sp>
          <p:nvSpPr>
            <p:cNvPr id="25606" name="AutoShape 6"/>
            <p:cNvSpPr>
              <a:spLocks noChangeArrowheads="1"/>
            </p:cNvSpPr>
            <p:nvPr/>
          </p:nvSpPr>
          <p:spPr bwMode="auto">
            <a:xfrm>
              <a:off x="3984" y="1056"/>
              <a:ext cx="1344" cy="2208"/>
            </a:xfrm>
            <a:prstGeom prst="roundRect">
              <a:avLst>
                <a:gd name="adj" fmla="val 16667"/>
              </a:avLst>
            </a:prstGeom>
            <a:solidFill>
              <a:srgbClr val="FF6600">
                <a:alpha val="5098"/>
              </a:srgbClr>
            </a:solidFill>
            <a:ln w="25400">
              <a:solidFill>
                <a:srgbClr val="FF6600"/>
              </a:solidFill>
              <a:round/>
              <a:headEnd/>
              <a:tailEnd/>
            </a:ln>
          </p:spPr>
          <p:txBody>
            <a:bodyPr wrap="none" anchor="ct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990600"/>
          </a:xfrm>
        </p:spPr>
        <p:txBody>
          <a:bodyPr/>
          <a:lstStyle/>
          <a:p>
            <a:r>
              <a:rPr lang="en-US" dirty="0" smtClean="0"/>
              <a:t>Research Projects</a:t>
            </a:r>
            <a:endParaRPr lang="en-US" dirty="0"/>
          </a:p>
        </p:txBody>
      </p:sp>
      <p:sp>
        <p:nvSpPr>
          <p:cNvPr id="3" name="Content Placeholder 2"/>
          <p:cNvSpPr>
            <a:spLocks noGrp="1"/>
          </p:cNvSpPr>
          <p:nvPr>
            <p:ph sz="quarter" idx="1"/>
          </p:nvPr>
        </p:nvSpPr>
        <p:spPr/>
        <p:txBody>
          <a:bodyPr/>
          <a:lstStyle/>
          <a:p>
            <a:r>
              <a:rPr lang="en-US" dirty="0" smtClean="0"/>
              <a:t>Other “Soft” Metrics</a:t>
            </a:r>
          </a:p>
          <a:p>
            <a:pPr lvl="1"/>
            <a:r>
              <a:rPr lang="en-US" dirty="0" smtClean="0"/>
              <a:t>Opinion (positive/negative)</a:t>
            </a:r>
          </a:p>
          <a:p>
            <a:r>
              <a:rPr lang="en-US" dirty="0" smtClean="0"/>
              <a:t>Other Modalities</a:t>
            </a:r>
          </a:p>
          <a:p>
            <a:pPr lvl="1"/>
            <a:r>
              <a:rPr lang="en-US" dirty="0" smtClean="0"/>
              <a:t>Video/Audio</a:t>
            </a:r>
          </a:p>
          <a:p>
            <a:pPr lvl="1"/>
            <a:r>
              <a:rPr lang="en-US" dirty="0" err="1" smtClean="0"/>
              <a:t>Blogs</a:t>
            </a:r>
            <a:endParaRPr lang="en-US" dirty="0" smtClean="0"/>
          </a:p>
          <a:p>
            <a:r>
              <a:rPr lang="en-US" dirty="0" smtClean="0"/>
              <a:t>Other domains</a:t>
            </a:r>
          </a:p>
          <a:p>
            <a:pPr lvl="1"/>
            <a:r>
              <a:rPr lang="en-US" dirty="0" smtClean="0"/>
              <a:t>Financial</a:t>
            </a:r>
          </a:p>
          <a:p>
            <a:pPr lvl="1"/>
            <a:r>
              <a:rPr lang="en-US" dirty="0" smtClean="0"/>
              <a:t>Political</a:t>
            </a:r>
          </a:p>
          <a:p>
            <a:pPr lvl="1"/>
            <a:r>
              <a:rPr lang="en-US" dirty="0" smtClean="0"/>
              <a:t>Fun</a:t>
            </a:r>
          </a:p>
          <a:p>
            <a:pPr lvl="1"/>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Master’s Project</a:t>
            </a:r>
            <a:endParaRPr lang="en-US" dirty="0"/>
          </a:p>
        </p:txBody>
      </p:sp>
      <p:sp>
        <p:nvSpPr>
          <p:cNvPr id="3" name="Content Placeholder 2"/>
          <p:cNvSpPr>
            <a:spLocks noGrp="1"/>
          </p:cNvSpPr>
          <p:nvPr>
            <p:ph sz="quarter" idx="1"/>
          </p:nvPr>
        </p:nvSpPr>
        <p:spPr/>
        <p:txBody>
          <a:bodyPr/>
          <a:lstStyle/>
          <a:p>
            <a:r>
              <a:rPr lang="en-US" dirty="0" smtClean="0"/>
              <a:t>Detect the perspective (democrat/republican) of an article on </a:t>
            </a:r>
            <a:r>
              <a:rPr lang="en-US" dirty="0" err="1" smtClean="0"/>
              <a:t>Obama</a:t>
            </a:r>
            <a:endParaRPr lang="en-US" dirty="0" smtClean="0"/>
          </a:p>
          <a:p>
            <a:r>
              <a:rPr lang="en-US" dirty="0" smtClean="0"/>
              <a:t>Look at hundreds of articles on Internet on </a:t>
            </a:r>
            <a:r>
              <a:rPr lang="en-US" dirty="0" err="1" smtClean="0"/>
              <a:t>Obama</a:t>
            </a:r>
            <a:endParaRPr lang="en-US" dirty="0" smtClean="0"/>
          </a:p>
          <a:p>
            <a:r>
              <a:rPr lang="en-US" dirty="0" smtClean="0"/>
              <a:t>Build a probabilistic model of </a:t>
            </a:r>
            <a:r>
              <a:rPr lang="en-US" dirty="0" err="1" smtClean="0"/>
              <a:t>Obama</a:t>
            </a:r>
            <a:endParaRPr lang="en-US" dirty="0" smtClean="0"/>
          </a:p>
          <a:p>
            <a:r>
              <a:rPr lang="en-US" dirty="0" smtClean="0"/>
              <a:t>Learn features of a “democrat” article</a:t>
            </a:r>
          </a:p>
          <a:p>
            <a:r>
              <a:rPr lang="en-US" dirty="0" smtClean="0"/>
              <a:t>Learn features of a “republican” article</a:t>
            </a:r>
          </a:p>
          <a:p>
            <a:r>
              <a:rPr lang="en-US" dirty="0" smtClean="0"/>
              <a:t>Read a random article, decide whether it is D/R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Master’s Project</a:t>
            </a:r>
            <a:endParaRPr lang="en-US" dirty="0"/>
          </a:p>
        </p:txBody>
      </p:sp>
      <p:sp>
        <p:nvSpPr>
          <p:cNvPr id="3" name="Content Placeholder 2"/>
          <p:cNvSpPr>
            <a:spLocks noGrp="1"/>
          </p:cNvSpPr>
          <p:nvPr>
            <p:ph sz="quarter" idx="1"/>
          </p:nvPr>
        </p:nvSpPr>
        <p:spPr/>
        <p:txBody>
          <a:bodyPr/>
          <a:lstStyle/>
          <a:p>
            <a:r>
              <a:rPr lang="en-US" dirty="0" smtClean="0"/>
              <a:t>Turn a republican-perspective document into a democrat-perspective document</a:t>
            </a:r>
          </a:p>
          <a:p>
            <a:r>
              <a:rPr lang="en-US" dirty="0" smtClean="0"/>
              <a:t>Learn rules from corpus</a:t>
            </a:r>
          </a:p>
          <a:p>
            <a:r>
              <a:rPr lang="en-US" dirty="0" smtClean="0"/>
              <a:t>Change lexicon</a:t>
            </a:r>
          </a:p>
          <a:p>
            <a:r>
              <a:rPr lang="en-US" dirty="0" smtClean="0"/>
              <a:t>Change sentence structure</a:t>
            </a:r>
          </a:p>
          <a:p>
            <a:r>
              <a:rPr lang="en-US" dirty="0" smtClean="0"/>
              <a:t>Change photos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Ph.D. Topics</a:t>
            </a:r>
            <a:endParaRPr lang="en-US" dirty="0"/>
          </a:p>
        </p:txBody>
      </p:sp>
      <p:sp>
        <p:nvSpPr>
          <p:cNvPr id="3" name="Content Placeholder 2"/>
          <p:cNvSpPr>
            <a:spLocks noGrp="1"/>
          </p:cNvSpPr>
          <p:nvPr>
            <p:ph sz="quarter" idx="1"/>
          </p:nvPr>
        </p:nvSpPr>
        <p:spPr/>
        <p:txBody>
          <a:bodyPr/>
          <a:lstStyle/>
          <a:p>
            <a:r>
              <a:rPr lang="en-US" dirty="0" smtClean="0"/>
              <a:t>Other “soft” dimensions of information &amp; users</a:t>
            </a:r>
          </a:p>
          <a:p>
            <a:pPr lvl="1"/>
            <a:r>
              <a:rPr lang="en-US" dirty="0" smtClean="0"/>
              <a:t>Attitude: Positive vs. Negative</a:t>
            </a:r>
          </a:p>
          <a:p>
            <a:pPr lvl="1"/>
            <a:r>
              <a:rPr lang="en-US" dirty="0" smtClean="0"/>
              <a:t>Type: Information vs. Entertainment</a:t>
            </a:r>
          </a:p>
          <a:p>
            <a:r>
              <a:rPr lang="en-US" dirty="0" smtClean="0"/>
              <a:t>Multimedia</a:t>
            </a:r>
          </a:p>
          <a:p>
            <a:pPr lvl="1"/>
            <a:r>
              <a:rPr lang="en-US" dirty="0" smtClean="0"/>
              <a:t>Video analysis</a:t>
            </a:r>
          </a:p>
          <a:p>
            <a:pPr lvl="1"/>
            <a:r>
              <a:rPr lang="en-US" dirty="0" smtClean="0"/>
              <a:t>Multimedia generation</a:t>
            </a:r>
          </a:p>
          <a:p>
            <a:r>
              <a:rPr lang="en-US" dirty="0" smtClean="0"/>
              <a:t>Interesting Domains</a:t>
            </a:r>
          </a:p>
          <a:p>
            <a:pPr lvl="1"/>
            <a:r>
              <a:rPr lang="en-US" dirty="0" smtClean="0"/>
              <a:t>Financial</a:t>
            </a:r>
          </a:p>
          <a:p>
            <a:pPr lvl="1"/>
            <a:r>
              <a:rPr lang="en-US" dirty="0" smtClean="0"/>
              <a:t>E-Commerce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Interested in?</a:t>
            </a:r>
            <a:endParaRPr lang="en-US" dirty="0"/>
          </a:p>
        </p:txBody>
      </p:sp>
      <p:sp>
        <p:nvSpPr>
          <p:cNvPr id="3" name="Content Placeholder 2"/>
          <p:cNvSpPr>
            <a:spLocks noGrp="1"/>
          </p:cNvSpPr>
          <p:nvPr>
            <p:ph sz="quarter" idx="1"/>
          </p:nvPr>
        </p:nvSpPr>
        <p:spPr/>
        <p:txBody>
          <a:bodyPr/>
          <a:lstStyle/>
          <a:p>
            <a:r>
              <a:rPr lang="en-US" dirty="0" smtClean="0"/>
              <a:t>Information &amp; Search</a:t>
            </a:r>
          </a:p>
          <a:p>
            <a:r>
              <a:rPr lang="en-US" dirty="0" smtClean="0"/>
              <a:t>People</a:t>
            </a:r>
          </a:p>
          <a:p>
            <a:r>
              <a:rPr lang="en-US" dirty="0" smtClean="0"/>
              <a:t>Human-Computer Interaction</a:t>
            </a:r>
          </a:p>
          <a:p>
            <a:r>
              <a:rPr lang="en-US" dirty="0" smtClean="0"/>
              <a:t>Natural Language Processing</a:t>
            </a:r>
          </a:p>
          <a:p>
            <a:r>
              <a:rPr lang="en-US" dirty="0" smtClean="0"/>
              <a:t>Cognitive Science &amp; Psychology</a:t>
            </a:r>
          </a:p>
          <a:p>
            <a:r>
              <a:rPr lang="en-US" dirty="0" smtClean="0"/>
              <a:t>Corpus-Based Statistical Learning</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Skills &amp; Knowledge</a:t>
            </a:r>
            <a:endParaRPr lang="en-US" dirty="0"/>
          </a:p>
        </p:txBody>
      </p:sp>
      <p:sp>
        <p:nvSpPr>
          <p:cNvPr id="3" name="Content Placeholder 2"/>
          <p:cNvSpPr>
            <a:spLocks noGrp="1"/>
          </p:cNvSpPr>
          <p:nvPr>
            <p:ph sz="quarter" idx="1"/>
          </p:nvPr>
        </p:nvSpPr>
        <p:spPr/>
        <p:txBody>
          <a:bodyPr/>
          <a:lstStyle/>
          <a:p>
            <a:r>
              <a:rPr lang="en-US" dirty="0" smtClean="0"/>
              <a:t>Java, Python, Perl</a:t>
            </a:r>
          </a:p>
          <a:p>
            <a:r>
              <a:rPr lang="en-US" dirty="0" smtClean="0"/>
              <a:t>English (written &amp; spoken)</a:t>
            </a:r>
          </a:p>
          <a:p>
            <a:r>
              <a:rPr lang="en-US" dirty="0" smtClean="0"/>
              <a:t>User experiment</a:t>
            </a:r>
          </a:p>
          <a:p>
            <a:r>
              <a:rPr lang="en-US" dirty="0" smtClean="0"/>
              <a:t>Linguistics (computational)</a:t>
            </a:r>
          </a:p>
          <a:p>
            <a:r>
              <a:rPr lang="en-US" dirty="0" smtClean="0"/>
              <a:t>Machine learning algorithms</a:t>
            </a:r>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a:t>
            </a:r>
            <a:endParaRPr lang="en-US" dirty="0"/>
          </a:p>
        </p:txBody>
      </p:sp>
      <p:sp>
        <p:nvSpPr>
          <p:cNvPr id="3" name="Content Placeholder 2"/>
          <p:cNvSpPr>
            <a:spLocks noGrp="1"/>
          </p:cNvSpPr>
          <p:nvPr>
            <p:ph sz="quarter" idx="1"/>
          </p:nvPr>
        </p:nvSpPr>
        <p:spPr/>
        <p:txBody>
          <a:bodyPr/>
          <a:lstStyle/>
          <a:p>
            <a:r>
              <a:rPr lang="en-US" dirty="0" smtClean="0"/>
              <a:t>Always be open to new ideas</a:t>
            </a:r>
          </a:p>
          <a:p>
            <a:r>
              <a:rPr lang="en-US" dirty="0" smtClean="0"/>
              <a:t>You can learn from anyone</a:t>
            </a:r>
          </a:p>
          <a:p>
            <a:r>
              <a:rPr lang="en-US" dirty="0" smtClean="0"/>
              <a:t>Reinvent yourself every day</a:t>
            </a:r>
          </a:p>
          <a:p>
            <a:r>
              <a:rPr lang="en-US" dirty="0" smtClean="0"/>
              <a:t>Communication is important</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Habitat.thmx</Template>
  <TotalTime>8056</TotalTime>
  <Words>486</Words>
  <PresentationFormat>On-screen Show (4:3)</PresentationFormat>
  <Paragraphs>92</Paragraphs>
  <Slides>16</Slides>
  <Notes>2</Notes>
  <HiddenSlides>0</HiddenSlides>
  <MMClips>0</MMClips>
  <ScaleCrop>false</ScaleCrop>
  <HeadingPairs>
    <vt:vector size="4" baseType="variant">
      <vt:variant>
        <vt:lpstr>Design Template</vt:lpstr>
      </vt:variant>
      <vt:variant>
        <vt:i4>1</vt:i4>
      </vt:variant>
      <vt:variant>
        <vt:lpstr>Slide Titles</vt:lpstr>
      </vt:variant>
      <vt:variant>
        <vt:i4>16</vt:i4>
      </vt:variant>
    </vt:vector>
  </HeadingPairs>
  <TitlesOfParts>
    <vt:vector size="17" baseType="lpstr">
      <vt:lpstr>Median</vt:lpstr>
      <vt:lpstr>U &amp; I: Users &amp; Information Lab</vt:lpstr>
      <vt:lpstr>Introduction</vt:lpstr>
      <vt:lpstr>U &amp; I Lab</vt:lpstr>
      <vt:lpstr>Goal</vt:lpstr>
      <vt:lpstr>Current Search Technology</vt:lpstr>
      <vt:lpstr>Current Search Technology</vt:lpstr>
      <vt:lpstr>Info: The more the better?</vt:lpstr>
      <vt:lpstr>Current Trends in NL</vt:lpstr>
      <vt:lpstr>Baseball Domain</vt:lpstr>
      <vt:lpstr>Research Projects</vt:lpstr>
      <vt:lpstr>Ex. Master’s Project</vt:lpstr>
      <vt:lpstr>Ex. Master’s Project</vt:lpstr>
      <vt:lpstr>Ph.D. Topics</vt:lpstr>
      <vt:lpstr>Interested in?</vt:lpstr>
      <vt:lpstr>Skills &amp; Knowledge</vt:lpstr>
      <vt:lpstr>Philosophy</vt:lpstr>
    </vt:vector>
  </TitlesOfParts>
  <Company>CSAIL</Company>
  <LinksUpToDate>false</LinksUpToDate>
  <SharedDoc>false</SharedDoc>
  <HyperlinksChanged>false</HyperlinksChanged>
  <AppVersion>12.0257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Model of Perspective</dc:title>
  <cp:lastModifiedBy>Alice Oh</cp:lastModifiedBy>
  <cp:revision>916</cp:revision>
  <cp:lastPrinted>2008-06-05T13:36:41Z</cp:lastPrinted>
  <dcterms:created xsi:type="dcterms:W3CDTF">2008-09-23T07:49:55Z</dcterms:created>
  <dcterms:modified xsi:type="dcterms:W3CDTF">2008-09-23T07:51:11Z</dcterms:modified>
</cp:coreProperties>
</file>